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2" r:id="rId4"/>
  </p:sldMasterIdLst>
  <p:notesMasterIdLst>
    <p:notesMasterId r:id="rId17"/>
  </p:notesMasterIdLst>
  <p:handoutMasterIdLst>
    <p:handoutMasterId r:id="rId18"/>
  </p:handoutMasterIdLst>
  <p:sldIdLst>
    <p:sldId id="256" r:id="rId5"/>
    <p:sldId id="580" r:id="rId6"/>
    <p:sldId id="581" r:id="rId7"/>
    <p:sldId id="582" r:id="rId8"/>
    <p:sldId id="583" r:id="rId9"/>
    <p:sldId id="584" r:id="rId10"/>
    <p:sldId id="585" r:id="rId11"/>
    <p:sldId id="586" r:id="rId12"/>
    <p:sldId id="587" r:id="rId13"/>
    <p:sldId id="588" r:id="rId14"/>
    <p:sldId id="589" r:id="rId15"/>
    <p:sldId id="590" r:id="rId16"/>
  </p:sldIdLst>
  <p:sldSz cx="12198350" cy="6858000"/>
  <p:notesSz cx="6858000" cy="9144000"/>
  <p:defaultTextStyle>
    <a:defPPr>
      <a:defRPr lang="de-DE"/>
    </a:defPPr>
    <a:lvl1pPr marL="0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768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535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9303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9071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838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8606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8373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8141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A20E951-F767-40FB-8981-BDCADE0C3650}">
  <a:tblStyle styleId="{CA20E951-F767-40FB-8981-BDCADE0C3650}" styleName="OST Tabelle">
    <a:wholeTbl>
      <a:tcTxStyle>
        <a:fontRef idx="minor">
          <a:prstClr val="black"/>
        </a:fontRef>
        <a:schemeClr val="dk1"/>
      </a:tcTxStyle>
      <a:tcStyle>
        <a:tcBdr>
          <a:left>
            <a:ln w="28575" cmpd="sng">
              <a:solidFill>
                <a:srgbClr val="56276D"/>
              </a:solidFill>
            </a:ln>
          </a:left>
          <a:right>
            <a:ln w="28575" cmpd="sng">
              <a:solidFill>
                <a:srgbClr val="56276D"/>
              </a:solidFill>
            </a:ln>
          </a:right>
          <a:top>
            <a:ln w="28575" cmpd="sng">
              <a:solidFill>
                <a:srgbClr val="56276D"/>
              </a:solidFill>
            </a:ln>
          </a:top>
          <a:bottom>
            <a:ln w="28575" cmpd="sng">
              <a:solidFill>
                <a:srgbClr val="56276D"/>
              </a:solidFill>
            </a:ln>
          </a:bottom>
          <a:insideH>
            <a:ln w="28575" cmpd="sng">
              <a:solidFill>
                <a:srgbClr val="56276D"/>
              </a:solidFill>
            </a:ln>
          </a:insideH>
          <a:insideV>
            <a:ln w="28575" cmpd="sng">
              <a:solidFill>
                <a:srgbClr val="56276D"/>
              </a:solidFill>
            </a:ln>
          </a:insideV>
        </a:tcBdr>
        <a:fill>
          <a:noFill/>
        </a:fill>
      </a:tcStyle>
    </a:wholeTbl>
    <a:firstCol>
      <a:tcTxStyle b="on">
        <a:fontRef idx="minor"/>
        <a:srgbClr val="000000"/>
      </a:tcTxStyle>
      <a:tcStyle>
        <a:tcBdr/>
        <a:fill>
          <a:noFill/>
        </a:fill>
      </a:tcStyle>
    </a:firstCol>
    <a:firstRow>
      <a:tcTxStyle b="on">
        <a:fontRef idx="minor"/>
        <a:srgbClr val="000000"/>
      </a:tcTxStyle>
      <a:tcStyle>
        <a:tcBdr/>
        <a:fill>
          <a:noFill/>
        </a:fill>
      </a:tcStyle>
    </a:firstRow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0383" autoAdjust="0"/>
  </p:normalViewPr>
  <p:slideViewPr>
    <p:cSldViewPr snapToGrid="0" snapToObjects="1">
      <p:cViewPr varScale="1">
        <p:scale>
          <a:sx n="89" d="100"/>
          <a:sy n="89" d="100"/>
        </p:scale>
        <p:origin x="370" y="77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101" d="100"/>
          <a:sy n="101" d="100"/>
        </p:scale>
        <p:origin x="3533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467152950538202E-2"/>
          <c:y val="8.1115251911609593E-2"/>
          <c:w val="0.93289461697342346"/>
          <c:h val="0.7790120766660980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Electronics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22797272202441166"/>
                  <c:y val="-3.16266954212276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B2B-46EC-8373-9EF6DB3AEA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Variable cost, per pc at 2500 pcs</c:v>
                </c:pt>
              </c:strCache>
            </c:strRef>
          </c:cat>
          <c:val>
            <c:numRef>
              <c:f>Tabelle1!$B$2</c:f>
              <c:numCache>
                <c:formatCode>"CHF"\ #,##0.00</c:formatCode>
                <c:ptCount val="1"/>
                <c:pt idx="0">
                  <c:v>5.45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2B-46EC-8373-9EF6DB3AEA80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Printed plastic film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22552140243275132"/>
                  <c:y val="-3.16266954212264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B2B-46EC-8373-9EF6DB3AEA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Variable cost, per pc at 2500 pcs</c:v>
                </c:pt>
              </c:strCache>
            </c:strRef>
          </c:cat>
          <c:val>
            <c:numRef>
              <c:f>Tabelle1!$C$2</c:f>
              <c:numCache>
                <c:formatCode>"CHF"\ #,##0.00</c:formatCode>
                <c:ptCount val="1"/>
                <c:pt idx="0">
                  <c:v>2.2599999999999998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2B-46EC-8373-9EF6DB3AEA80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NFC chip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0893546524791152E-2"/>
                  <c:y val="-5.37653822160850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B2B-46EC-8373-9EF6DB3AEA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Variable cost, per pc at 2500 pcs</c:v>
                </c:pt>
              </c:strCache>
            </c:strRef>
          </c:cat>
          <c:val>
            <c:numRef>
              <c:f>Tabelle1!$D$2</c:f>
              <c:numCache>
                <c:formatCode>"CHF"\ #,##0.00</c:formatCode>
                <c:ptCount val="1"/>
                <c:pt idx="0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2B-46EC-8373-9EF6DB3AEA8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649717224"/>
        <c:axId val="649726408"/>
      </c:barChart>
      <c:catAx>
        <c:axId val="649717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49726408"/>
        <c:crosses val="autoZero"/>
        <c:auto val="1"/>
        <c:lblAlgn val="ctr"/>
        <c:lblOffset val="100"/>
        <c:noMultiLvlLbl val="0"/>
      </c:catAx>
      <c:valAx>
        <c:axId val="649726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CHF&quot;\ 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49717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461936314717008"/>
          <c:y val="0.93283635426381406"/>
          <c:w val="0.71076108068836907"/>
          <c:h val="6.08383066519407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8E594-98F6-3A40-9CB1-890EFD882430}" type="datetimeFigureOut">
              <a:rPr lang="de-DE" smtClean="0"/>
              <a:t>21.09.2021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A8F55-2519-6F41-91E3-24F0254F6F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3058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DA80C-0032-A04F-8DC3-1D9FA424B670}" type="datetimeFigureOut">
              <a:rPr lang="de-DE" smtClean="0"/>
              <a:t>21.09.2021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91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8BABC-F464-1C42-81DA-2E65C84DE5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0025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D8BABC-F464-1C42-81DA-2E65C84DE5D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r" defTabSz="60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1451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D8BABC-F464-1C42-81DA-2E65C84DE5D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r" defTabSz="60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2525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D8BABC-F464-1C42-81DA-2E65C84DE5D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r" defTabSz="60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463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D8BABC-F464-1C42-81DA-2E65C84DE5D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r" defTabSz="60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0948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D8BABC-F464-1C42-81DA-2E65C84DE5D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r" defTabSz="60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5266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D8BABC-F464-1C42-81DA-2E65C84DE5D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r" defTabSz="60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932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mit Bildmask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1" y="0"/>
            <a:ext cx="12198350" cy="6858000"/>
          </a:xfrm>
          <a:prstGeom prst="rect">
            <a:avLst/>
          </a:prstGeom>
          <a:solidFill>
            <a:schemeClr val="tx1">
              <a:alpha val="1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de-CH" sz="1400" dirty="0">
              <a:solidFill>
                <a:schemeClr val="tx1"/>
              </a:solidFill>
            </a:endParaRPr>
          </a:p>
        </p:txBody>
      </p:sp>
      <p:sp>
        <p:nvSpPr>
          <p:cNvPr id="21" name="Freihandform 20"/>
          <p:cNvSpPr/>
          <p:nvPr/>
        </p:nvSpPr>
        <p:spPr>
          <a:xfrm>
            <a:off x="3975404" y="679931"/>
            <a:ext cx="8222947" cy="6187327"/>
          </a:xfrm>
          <a:custGeom>
            <a:avLst/>
            <a:gdLst>
              <a:gd name="connsiteX0" fmla="*/ 5924544 w 8222947"/>
              <a:gd name="connsiteY0" fmla="*/ 885 h 6187327"/>
              <a:gd name="connsiteX1" fmla="*/ 6308590 w 8222947"/>
              <a:gd name="connsiteY1" fmla="*/ 41571 h 6187327"/>
              <a:gd name="connsiteX2" fmla="*/ 8006972 w 8222947"/>
              <a:gd name="connsiteY2" fmla="*/ 1782211 h 6187327"/>
              <a:gd name="connsiteX3" fmla="*/ 8214187 w 8222947"/>
              <a:gd name="connsiteY3" fmla="*/ 2329511 h 6187327"/>
              <a:gd name="connsiteX4" fmla="*/ 8222947 w 8222947"/>
              <a:gd name="connsiteY4" fmla="*/ 2362752 h 6187327"/>
              <a:gd name="connsiteX5" fmla="*/ 8222947 w 8222947"/>
              <a:gd name="connsiteY5" fmla="*/ 4688892 h 6187327"/>
              <a:gd name="connsiteX6" fmla="*/ 8207914 w 8222947"/>
              <a:gd name="connsiteY6" fmla="*/ 4742881 h 6187327"/>
              <a:gd name="connsiteX7" fmla="*/ 7556423 w 8222947"/>
              <a:gd name="connsiteY7" fmla="*/ 6028617 h 6187327"/>
              <a:gd name="connsiteX8" fmla="*/ 7425161 w 8222947"/>
              <a:gd name="connsiteY8" fmla="*/ 6187327 h 6187327"/>
              <a:gd name="connsiteX9" fmla="*/ 1006577 w 8222947"/>
              <a:gd name="connsiteY9" fmla="*/ 6187327 h 6187327"/>
              <a:gd name="connsiteX10" fmla="*/ 850964 w 8222947"/>
              <a:gd name="connsiteY10" fmla="*/ 5995980 h 6187327"/>
              <a:gd name="connsiteX11" fmla="*/ 422250 w 8222947"/>
              <a:gd name="connsiteY11" fmla="*/ 5267019 h 6187327"/>
              <a:gd name="connsiteX12" fmla="*/ 142610 w 8222947"/>
              <a:gd name="connsiteY12" fmla="*/ 2830055 h 6187327"/>
              <a:gd name="connsiteX13" fmla="*/ 3539677 w 8222947"/>
              <a:gd name="connsiteY13" fmla="*/ 2265216 h 6187327"/>
              <a:gd name="connsiteX14" fmla="*/ 5924544 w 8222947"/>
              <a:gd name="connsiteY14" fmla="*/ 885 h 618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222947" h="6187327">
                <a:moveTo>
                  <a:pt x="5924544" y="885"/>
                </a:moveTo>
                <a:cubicBezTo>
                  <a:pt x="6041007" y="-3625"/>
                  <a:pt x="6168271" y="8957"/>
                  <a:pt x="6308590" y="41571"/>
                </a:cubicBezTo>
                <a:cubicBezTo>
                  <a:pt x="6952725" y="190142"/>
                  <a:pt x="7634399" y="972436"/>
                  <a:pt x="8006972" y="1782211"/>
                </a:cubicBezTo>
                <a:cubicBezTo>
                  <a:pt x="8089782" y="1962218"/>
                  <a:pt x="8158705" y="2145053"/>
                  <a:pt x="8214187" y="2329511"/>
                </a:cubicBezTo>
                <a:lnTo>
                  <a:pt x="8222947" y="2362752"/>
                </a:lnTo>
                <a:lnTo>
                  <a:pt x="8222947" y="4688892"/>
                </a:lnTo>
                <a:lnTo>
                  <a:pt x="8207914" y="4742881"/>
                </a:lnTo>
                <a:cubicBezTo>
                  <a:pt x="8067235" y="5203851"/>
                  <a:pt x="7847382" y="5639692"/>
                  <a:pt x="7556423" y="6028617"/>
                </a:cubicBezTo>
                <a:lnTo>
                  <a:pt x="7425161" y="6187327"/>
                </a:lnTo>
                <a:lnTo>
                  <a:pt x="1006577" y="6187327"/>
                </a:lnTo>
                <a:lnTo>
                  <a:pt x="850964" y="5995980"/>
                </a:lnTo>
                <a:cubicBezTo>
                  <a:pt x="686863" y="5772304"/>
                  <a:pt x="542722" y="5528860"/>
                  <a:pt x="422250" y="5267019"/>
                </a:cubicBezTo>
                <a:cubicBezTo>
                  <a:pt x="50312" y="4458802"/>
                  <a:pt x="-155418" y="3502075"/>
                  <a:pt x="142610" y="2830055"/>
                </a:cubicBezTo>
                <a:cubicBezTo>
                  <a:pt x="788131" y="1375996"/>
                  <a:pt x="2271479" y="2908304"/>
                  <a:pt x="3539677" y="2265216"/>
                </a:cubicBezTo>
                <a:cubicBezTo>
                  <a:pt x="4682264" y="1685095"/>
                  <a:pt x="4798738" y="44473"/>
                  <a:pt x="5924544" y="885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de-CH" sz="1400" dirty="0">
              <a:solidFill>
                <a:schemeClr val="tx1"/>
              </a:solidFill>
            </a:endParaRPr>
          </a:p>
        </p:txBody>
      </p:sp>
      <p:sp>
        <p:nvSpPr>
          <p:cNvPr id="12" name="Freihandform 11"/>
          <p:cNvSpPr/>
          <p:nvPr/>
        </p:nvSpPr>
        <p:spPr>
          <a:xfrm>
            <a:off x="5642407" y="1910668"/>
            <a:ext cx="6555944" cy="4947333"/>
          </a:xfrm>
          <a:custGeom>
            <a:avLst/>
            <a:gdLst>
              <a:gd name="connsiteX0" fmla="*/ 4854063 w 6552531"/>
              <a:gd name="connsiteY0" fmla="*/ 7 h 4947333"/>
              <a:gd name="connsiteX1" fmla="*/ 5071206 w 6552531"/>
              <a:gd name="connsiteY1" fmla="*/ 27731 h 4947333"/>
              <a:gd name="connsiteX2" fmla="*/ 6551503 w 6552531"/>
              <a:gd name="connsiteY2" fmla="*/ 1809287 h 4947333"/>
              <a:gd name="connsiteX3" fmla="*/ 6552531 w 6552531"/>
              <a:gd name="connsiteY3" fmla="*/ 1812764 h 4947333"/>
              <a:gd name="connsiteX4" fmla="*/ 6552531 w 6552531"/>
              <a:gd name="connsiteY4" fmla="*/ 3922236 h 4947333"/>
              <a:gd name="connsiteX5" fmla="*/ 6508354 w 6552531"/>
              <a:gd name="connsiteY5" fmla="*/ 4056281 h 4947333"/>
              <a:gd name="connsiteX6" fmla="*/ 6167266 w 6552531"/>
              <a:gd name="connsiteY6" fmla="*/ 4753897 h 4947333"/>
              <a:gd name="connsiteX7" fmla="*/ 6033717 w 6552531"/>
              <a:gd name="connsiteY7" fmla="*/ 4947333 h 4947333"/>
              <a:gd name="connsiteX8" fmla="*/ 688221 w 6552531"/>
              <a:gd name="connsiteY8" fmla="*/ 4947333 h 4947333"/>
              <a:gd name="connsiteX9" fmla="*/ 669155 w 6552531"/>
              <a:gd name="connsiteY9" fmla="*/ 4921952 h 4947333"/>
              <a:gd name="connsiteX10" fmla="*/ 159446 w 6552531"/>
              <a:gd name="connsiteY10" fmla="*/ 3896401 h 4947333"/>
              <a:gd name="connsiteX11" fmla="*/ 44617 w 6552531"/>
              <a:gd name="connsiteY11" fmla="*/ 3440846 h 4947333"/>
              <a:gd name="connsiteX12" fmla="*/ 40529 w 6552531"/>
              <a:gd name="connsiteY12" fmla="*/ 3406626 h 4947333"/>
              <a:gd name="connsiteX13" fmla="*/ 39476 w 6552531"/>
              <a:gd name="connsiteY13" fmla="*/ 3401514 h 4947333"/>
              <a:gd name="connsiteX14" fmla="*/ 482859 w 6552531"/>
              <a:gd name="connsiteY14" fmla="*/ 1876033 h 4947333"/>
              <a:gd name="connsiteX15" fmla="*/ 896951 w 6552531"/>
              <a:gd name="connsiteY15" fmla="*/ 1759366 h 4947333"/>
              <a:gd name="connsiteX16" fmla="*/ 1369778 w 6552531"/>
              <a:gd name="connsiteY16" fmla="*/ 1839493 h 4947333"/>
              <a:gd name="connsiteX17" fmla="*/ 1408346 w 6552531"/>
              <a:gd name="connsiteY17" fmla="*/ 1854656 h 4947333"/>
              <a:gd name="connsiteX18" fmla="*/ 1515289 w 6552531"/>
              <a:gd name="connsiteY18" fmla="*/ 1876395 h 4947333"/>
              <a:gd name="connsiteX19" fmla="*/ 2860708 w 6552531"/>
              <a:gd name="connsiteY19" fmla="*/ 1855646 h 4947333"/>
              <a:gd name="connsiteX20" fmla="*/ 3877062 w 6552531"/>
              <a:gd name="connsiteY20" fmla="*/ 691198 h 4947333"/>
              <a:gd name="connsiteX21" fmla="*/ 4633989 w 6552531"/>
              <a:gd name="connsiteY21" fmla="*/ 13545 h 4947333"/>
              <a:gd name="connsiteX22" fmla="*/ 4683323 w 6552531"/>
              <a:gd name="connsiteY22" fmla="*/ 9490 h 4947333"/>
              <a:gd name="connsiteX23" fmla="*/ 4720135 w 6552531"/>
              <a:gd name="connsiteY23" fmla="*/ 11657 h 4947333"/>
              <a:gd name="connsiteX24" fmla="*/ 4746809 w 6552531"/>
              <a:gd name="connsiteY24" fmla="*/ 6469 h 4947333"/>
              <a:gd name="connsiteX25" fmla="*/ 4854063 w 6552531"/>
              <a:gd name="connsiteY25" fmla="*/ 7 h 494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552531" h="4947333">
                <a:moveTo>
                  <a:pt x="4854063" y="7"/>
                </a:moveTo>
                <a:cubicBezTo>
                  <a:pt x="4925952" y="311"/>
                  <a:pt x="4998520" y="9743"/>
                  <a:pt x="5071206" y="27731"/>
                </a:cubicBezTo>
                <a:cubicBezTo>
                  <a:pt x="5652694" y="171645"/>
                  <a:pt x="6241767" y="863160"/>
                  <a:pt x="6551503" y="1809287"/>
                </a:cubicBezTo>
                <a:lnTo>
                  <a:pt x="6552531" y="1812764"/>
                </a:lnTo>
                <a:lnTo>
                  <a:pt x="6552531" y="3922236"/>
                </a:lnTo>
                <a:lnTo>
                  <a:pt x="6508354" y="4056281"/>
                </a:lnTo>
                <a:cubicBezTo>
                  <a:pt x="6420252" y="4303320"/>
                  <a:pt x="6305352" y="4537096"/>
                  <a:pt x="6167266" y="4753897"/>
                </a:cubicBezTo>
                <a:lnTo>
                  <a:pt x="6033717" y="4947333"/>
                </a:lnTo>
                <a:lnTo>
                  <a:pt x="688221" y="4947333"/>
                </a:lnTo>
                <a:lnTo>
                  <a:pt x="669155" y="4921952"/>
                </a:lnTo>
                <a:cubicBezTo>
                  <a:pt x="462010" y="4623316"/>
                  <a:pt x="290452" y="4280274"/>
                  <a:pt x="159446" y="3896401"/>
                </a:cubicBezTo>
                <a:cubicBezTo>
                  <a:pt x="110759" y="3753734"/>
                  <a:pt x="70478" y="3595787"/>
                  <a:pt x="44617" y="3440846"/>
                </a:cubicBezTo>
                <a:lnTo>
                  <a:pt x="40529" y="3406626"/>
                </a:lnTo>
                <a:lnTo>
                  <a:pt x="39476" y="3401514"/>
                </a:lnTo>
                <a:cubicBezTo>
                  <a:pt x="-78551" y="2709645"/>
                  <a:pt x="67748" y="2122061"/>
                  <a:pt x="482859" y="1876033"/>
                </a:cubicBezTo>
                <a:cubicBezTo>
                  <a:pt x="607393" y="1802224"/>
                  <a:pt x="747277" y="1764396"/>
                  <a:pt x="896951" y="1759366"/>
                </a:cubicBezTo>
                <a:cubicBezTo>
                  <a:pt x="1046624" y="1754337"/>
                  <a:pt x="1206087" y="1782107"/>
                  <a:pt x="1369778" y="1839493"/>
                </a:cubicBezTo>
                <a:lnTo>
                  <a:pt x="1408346" y="1854656"/>
                </a:lnTo>
                <a:lnTo>
                  <a:pt x="1515289" y="1876395"/>
                </a:lnTo>
                <a:cubicBezTo>
                  <a:pt x="1867428" y="1960511"/>
                  <a:pt x="2467079" y="2053179"/>
                  <a:pt x="2860708" y="1855646"/>
                </a:cubicBezTo>
                <a:cubicBezTo>
                  <a:pt x="3254336" y="1658114"/>
                  <a:pt x="3625995" y="1062372"/>
                  <a:pt x="3877062" y="691198"/>
                </a:cubicBezTo>
                <a:cubicBezTo>
                  <a:pt x="4155238" y="279949"/>
                  <a:pt x="4374413" y="55026"/>
                  <a:pt x="4633989" y="13545"/>
                </a:cubicBezTo>
                <a:cubicBezTo>
                  <a:pt x="4650213" y="10953"/>
                  <a:pt x="4666671" y="9635"/>
                  <a:pt x="4683323" y="9490"/>
                </a:cubicBezTo>
                <a:lnTo>
                  <a:pt x="4720135" y="11657"/>
                </a:lnTo>
                <a:lnTo>
                  <a:pt x="4746809" y="6469"/>
                </a:lnTo>
                <a:cubicBezTo>
                  <a:pt x="4782344" y="1985"/>
                  <a:pt x="4818118" y="-145"/>
                  <a:pt x="4854063" y="7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40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38700" y="3239457"/>
            <a:ext cx="6790944" cy="1097269"/>
          </a:xfrm>
        </p:spPr>
        <p:txBody>
          <a:bodyPr lIns="0" tIns="0" bIns="0" anchor="b">
            <a:normAutofit/>
          </a:bodyPr>
          <a:lstStyle>
            <a:lvl1pPr>
              <a:lnSpc>
                <a:spcPct val="100000"/>
              </a:lnSpc>
              <a:defRPr sz="3200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Überschrift Titelfolie</a:t>
            </a:r>
            <a:endParaRPr lang="de-CH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F2D6CD5-EBD8-4E95-8859-83C8D04BFA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6177" y="1533510"/>
            <a:ext cx="2691819" cy="1264388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833464" y="5641975"/>
            <a:ext cx="1445099" cy="18466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1200">
                <a:latin typeface="+mn-lt"/>
              </a:defRPr>
            </a:lvl1pPr>
          </a:lstStyle>
          <a:p>
            <a:r>
              <a:rPr lang="de-CH"/>
              <a:t>2021 / 2022</a:t>
            </a:r>
            <a:endParaRPr lang="de-CH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69B772D-4EEB-40F5-B989-5B158C414958}"/>
              </a:ext>
            </a:extLst>
          </p:cNvPr>
          <p:cNvSpPr/>
          <p:nvPr/>
        </p:nvSpPr>
        <p:spPr>
          <a:xfrm>
            <a:off x="0" y="6723258"/>
            <a:ext cx="12198350" cy="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400"/>
          </a:p>
        </p:txBody>
      </p:sp>
      <p:sp>
        <p:nvSpPr>
          <p:cNvPr id="16" name="Textplatzhalter 14">
            <a:extLst>
              <a:ext uri="{FF2B5EF4-FFF2-40B4-BE49-F238E27FC236}">
                <a16:creationId xmlns:a16="http://schemas.microsoft.com/office/drawing/2014/main" id="{2A818FE7-2817-4CCE-892B-6DE76AF6C5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38699" y="6200774"/>
            <a:ext cx="5541757" cy="42134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lvl="0"/>
            <a:r>
              <a:rPr lang="de-CH" dirty="0"/>
              <a:t>Departement / Abteilung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38700" y="4410388"/>
            <a:ext cx="6790944" cy="8603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19" name="Textplatzhalt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833464" y="5342714"/>
            <a:ext cx="5546993" cy="184666"/>
          </a:xfrm>
          <a:prstGeom prst="rect">
            <a:avLst/>
          </a:prstGeom>
        </p:spPr>
        <p:txBody>
          <a:bodyPr wrap="none" lIns="0" tIns="0" rIns="0" bIns="0" anchor="b" anchorCtr="0">
            <a:noAutofit/>
          </a:bodyPr>
          <a:lstStyle>
            <a:lvl1pPr marL="0" marR="0" indent="0" algn="l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latin typeface="+mn-lt"/>
              </a:defRPr>
            </a:lvl1pPr>
            <a:lvl2pPr marL="360362" indent="0">
              <a:buNone/>
              <a:defRPr/>
            </a:lvl2pPr>
            <a:lvl3pPr marL="719138" indent="0">
              <a:buNone/>
              <a:defRPr/>
            </a:lvl3pPr>
            <a:lvl4pPr marL="1077912" indent="0">
              <a:buNone/>
              <a:defRPr/>
            </a:lvl4pPr>
            <a:lvl5pPr marL="1438275" indent="0">
              <a:buNone/>
              <a:defRPr/>
            </a:lvl5pPr>
          </a:lstStyle>
          <a:p>
            <a:pPr marL="0" marR="0" lvl="0" indent="0" algn="l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Vorname Nachname</a:t>
            </a:r>
          </a:p>
        </p:txBody>
      </p:sp>
    </p:spTree>
    <p:extLst>
      <p:ext uri="{BB962C8B-B14F-4D97-AF65-F5344CB8AC3E}">
        <p14:creationId xmlns:p14="http://schemas.microsoft.com/office/powerpoint/2010/main" val="32445947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2" pos="7335">
          <p15:clr>
            <a:srgbClr val="FBAE40"/>
          </p15:clr>
        </p15:guide>
        <p15:guide id="3" pos="304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CH"/>
              <a:t>2021 / 2022</a:t>
            </a:r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/>
              <a:t>OST-Gadget business planning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6449" y="334039"/>
            <a:ext cx="11053764" cy="28667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247666094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2021 / 2022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OST-Gadget business planning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84216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ollbi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2021 / 2022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OST-Gadget business planning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Bildplatzhalt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-1"/>
            <a:ext cx="12198350" cy="6200775"/>
          </a:xfrm>
          <a:prstGeom prst="rect">
            <a:avLst/>
          </a:prstGeom>
          <a:solidFill>
            <a:schemeClr val="bg2"/>
          </a:solidFill>
        </p:spPr>
        <p:txBody>
          <a:bodyPr lIns="216000" tIns="108000"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de-CH" dirty="0"/>
              <a:t>Bild über das Bild-Icon einfügen</a:t>
            </a:r>
          </a:p>
        </p:txBody>
      </p:sp>
    </p:spTree>
    <p:extLst>
      <p:ext uri="{BB962C8B-B14F-4D97-AF65-F5344CB8AC3E}">
        <p14:creationId xmlns:p14="http://schemas.microsoft.com/office/powerpoint/2010/main" val="1106125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3F2D6CD5-EBD8-4E95-8859-83C8D04BF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1804" y="5947634"/>
            <a:ext cx="1558409" cy="732008"/>
          </a:xfrm>
          <a:prstGeom prst="rect">
            <a:avLst/>
          </a:prstGeom>
        </p:spPr>
      </p:pic>
      <p:sp>
        <p:nvSpPr>
          <p:cNvPr id="14" name="Bildplatzhalter 13" descr="Hier Titelbild einfügen" title="Titelbild">
            <a:extLst>
              <a:ext uri="{FF2B5EF4-FFF2-40B4-BE49-F238E27FC236}">
                <a16:creationId xmlns:a16="http://schemas.microsoft.com/office/drawing/2014/main" id="{1DE6A71F-9A5B-4F1D-A226-20EDC05C37D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8350" cy="5772670"/>
          </a:xfrm>
          <a:prstGeom prst="rect">
            <a:avLst/>
          </a:prstGeom>
          <a:solidFill>
            <a:schemeClr val="bg2"/>
          </a:solidFill>
        </p:spPr>
        <p:txBody>
          <a:bodyPr lIns="216000" tIns="108000" anchor="t" anchorCtr="0"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de-CH" dirty="0"/>
              <a:t>Tipp: Zuerst das Bild einfügen (über das Bild-Icon), dann den Titel eingeben.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338531" y="3427353"/>
            <a:ext cx="5957391" cy="797311"/>
          </a:xfrm>
          <a:solidFill>
            <a:srgbClr val="FFFFFF">
              <a:alpha val="80000"/>
            </a:srgbClr>
          </a:solidFill>
        </p:spPr>
        <p:txBody>
          <a:bodyPr wrap="square" lIns="108000" tIns="72000" rIns="108000" bIns="108000" anchor="b" anchorCtr="0">
            <a:spAutoFit/>
          </a:bodyPr>
          <a:lstStyle>
            <a:lvl1pPr algn="l">
              <a:lnSpc>
                <a:spcPct val="100000"/>
              </a:lnSpc>
              <a:defRPr sz="4000" b="1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Überschrift Titelfolie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329363" y="6453187"/>
            <a:ext cx="3377345" cy="17938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/>
              <a:t>2021 / 2022</a:t>
            </a:r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08043DE-5E81-43FD-995B-4B17DF0265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27514" y="4224664"/>
            <a:ext cx="4064000" cy="489534"/>
          </a:xfrm>
          <a:prstGeom prst="rect">
            <a:avLst/>
          </a:prstGeom>
          <a:solidFill>
            <a:srgbClr val="D72864">
              <a:alpha val="80000"/>
            </a:srgbClr>
          </a:solidFill>
        </p:spPr>
        <p:txBody>
          <a:bodyPr wrap="square" lIns="108000" tIns="72000" rIns="108000" bIns="108000" anchor="t" anchorCtr="0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329363" y="5949950"/>
            <a:ext cx="3365053" cy="5032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marR="0" indent="0" algn="l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  <a:lvl2pPr marL="360362" indent="0">
              <a:buNone/>
              <a:defRPr/>
            </a:lvl2pPr>
            <a:lvl3pPr marL="719138" indent="0">
              <a:buNone/>
              <a:defRPr/>
            </a:lvl3pPr>
            <a:lvl4pPr marL="1077912" indent="0">
              <a:buNone/>
              <a:defRPr/>
            </a:lvl4pPr>
            <a:lvl5pPr marL="1438275" indent="0">
              <a:buNone/>
              <a:defRPr/>
            </a:lvl5pPr>
          </a:lstStyle>
          <a:p>
            <a:pPr marL="0" marR="0" lvl="0" indent="0" algn="l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Vorname Nachname</a:t>
            </a:r>
          </a:p>
        </p:txBody>
      </p:sp>
      <p:sp>
        <p:nvSpPr>
          <p:cNvPr id="10" name="Textplatzhalter 14">
            <a:extLst>
              <a:ext uri="{FF2B5EF4-FFF2-40B4-BE49-F238E27FC236}">
                <a16:creationId xmlns:a16="http://schemas.microsoft.com/office/drawing/2014/main" id="{2A818FE7-2817-4CCE-892B-6DE76AF6C5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450" y="5949950"/>
            <a:ext cx="4532081" cy="6477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lvl="0"/>
            <a:r>
              <a:rPr lang="de-CH" dirty="0"/>
              <a:t>Departement / Abteilung</a:t>
            </a:r>
          </a:p>
        </p:txBody>
      </p:sp>
    </p:spTree>
    <p:extLst>
      <p:ext uri="{BB962C8B-B14F-4D97-AF65-F5344CB8AC3E}">
        <p14:creationId xmlns:p14="http://schemas.microsoft.com/office/powerpoint/2010/main" val="20446210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108">
          <p15:clr>
            <a:srgbClr val="FBAE40"/>
          </p15:clr>
        </p15:guide>
        <p15:guide id="2" pos="2663">
          <p15:clr>
            <a:srgbClr val="FBAE40"/>
          </p15:clr>
        </p15:guide>
        <p15:guide id="3" orient="horz" pos="2659">
          <p15:clr>
            <a:srgbClr val="FBAE40"/>
          </p15:clr>
        </p15:guide>
        <p15:guide id="8" pos="5223">
          <p15:clr>
            <a:srgbClr val="FBAE40"/>
          </p15:clr>
        </p15:guide>
        <p15:guide id="9" orient="horz" pos="3748">
          <p15:clr>
            <a:srgbClr val="FBAE40"/>
          </p15:clr>
        </p15:guide>
        <p15:guide id="10" pos="336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nittsfolie 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2021 / 2022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OST-Gadget business planning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20" hasCustomPrompt="1"/>
          </p:nvPr>
        </p:nvSpPr>
        <p:spPr>
          <a:xfrm>
            <a:off x="6494462" y="333375"/>
            <a:ext cx="5365751" cy="5867400"/>
          </a:xfrm>
          <a:prstGeom prst="rect">
            <a:avLst/>
          </a:prstGeom>
          <a:solidFill>
            <a:schemeClr val="bg2"/>
          </a:solidFill>
        </p:spPr>
        <p:txBody>
          <a:bodyPr lIns="216000" tIns="108000"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de-CH" dirty="0"/>
              <a:t>Bild über das Bild-Icon einfügen</a:t>
            </a:r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6449" y="2213149"/>
            <a:ext cx="5364164" cy="1917733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806450" y="333375"/>
            <a:ext cx="5364163" cy="183515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3200" baseline="0"/>
            </a:lvl1pPr>
          </a:lstStyle>
          <a:p>
            <a:r>
              <a:rPr lang="de-DE" dirty="0"/>
              <a:t>Titel Abschnittsfolie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605012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89">
          <p15:clr>
            <a:srgbClr val="FBAE40"/>
          </p15:clr>
        </p15:guide>
        <p15:guide id="2" orient="horz" pos="136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nittsfolie 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7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3850783"/>
            <a:ext cx="12198350" cy="2349992"/>
          </a:xfrm>
          <a:prstGeom prst="rect">
            <a:avLst/>
          </a:prstGeom>
          <a:solidFill>
            <a:schemeClr val="bg2"/>
          </a:solidFill>
        </p:spPr>
        <p:txBody>
          <a:bodyPr lIns="216000" tIns="108000"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de-CH" dirty="0"/>
              <a:t>Bild über das Bild-Icon einfügen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06450" y="333375"/>
            <a:ext cx="11053763" cy="183515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de-DE" dirty="0"/>
              <a:t>Titel Abschnittsfolie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2021 / 2022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OST-Gadget business planning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6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6450" y="2213149"/>
            <a:ext cx="7371633" cy="1398501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10219040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89">
          <p15:clr>
            <a:srgbClr val="FBAE40"/>
          </p15:clr>
        </p15:guide>
        <p15:guide id="2" orient="horz" pos="136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06450" y="1449387"/>
            <a:ext cx="11053763" cy="4751387"/>
          </a:xfrm>
          <a:prstGeom prst="rect">
            <a:avLst/>
          </a:prstGeom>
        </p:spPr>
        <p:txBody>
          <a:bodyPr numCol="2" spcCol="288000">
            <a:normAutofit/>
          </a:bodyPr>
          <a:lstStyle>
            <a:lvl1pPr marL="342900" marR="0" indent="-342900" algn="l" defTabSz="609768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/>
              <a:defRPr sz="2000" baseline="0"/>
            </a:lvl1pPr>
            <a:lvl2pPr marL="360363" indent="-360363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20000"/>
              <a:buFontTx/>
              <a:buBlip>
                <a:blip r:embed="rId2"/>
              </a:buBlip>
              <a:defRPr sz="2000" b="1" baseline="0"/>
            </a:lvl2pPr>
            <a:lvl3pPr marL="628650" indent="-26828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aseline="0"/>
            </a:lvl3pPr>
            <a:lvl4pPr marL="895350" indent="-206375">
              <a:spcBef>
                <a:spcPts val="400"/>
              </a:spcBef>
              <a:spcAft>
                <a:spcPts val="0"/>
              </a:spcAft>
              <a:defRPr/>
            </a:lvl4pPr>
            <a:lvl5pPr marL="1163638" indent="-230188">
              <a:spcBef>
                <a:spcPts val="4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Thema 1 [Ebene 1]</a:t>
            </a:r>
          </a:p>
          <a:p>
            <a:pPr lvl="1"/>
            <a:r>
              <a:rPr lang="de-DE" dirty="0"/>
              <a:t>Thema 2 aktiv [Ebene 2]</a:t>
            </a:r>
          </a:p>
          <a:p>
            <a:pPr lvl="2"/>
            <a:r>
              <a:rPr lang="de-DE" dirty="0"/>
              <a:t>Unterthema 1 [Ebene 3]</a:t>
            </a:r>
          </a:p>
          <a:p>
            <a:pPr lvl="2"/>
            <a:r>
              <a:rPr lang="de-DE" dirty="0"/>
              <a:t>Unterthema 2 [Ebene 3]</a:t>
            </a:r>
          </a:p>
          <a:p>
            <a:pPr marL="342900" marR="0" lvl="0" indent="-342900" algn="l" defTabSz="609768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Thema 3 [Ebene 1]</a:t>
            </a:r>
          </a:p>
          <a:p>
            <a:pPr lvl="0"/>
            <a:endParaRPr lang="de-DE" dirty="0"/>
          </a:p>
          <a:p>
            <a:pPr lvl="2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8E42ADF-F5B2-43B8-AB96-1EFC272BC7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8468" y="6244316"/>
            <a:ext cx="1340225" cy="629524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806450" y="333376"/>
            <a:ext cx="11053763" cy="287337"/>
          </a:xfrm>
        </p:spPr>
        <p:txBody>
          <a:bodyPr/>
          <a:lstStyle>
            <a:lvl1pPr>
              <a:defRPr lang="de-DE" sz="2000" b="1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/>
              <a:t>Agenda-Titel eingeben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3043683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nh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CH"/>
              <a:t>2021 / 2022</a:t>
            </a:r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/>
              <a:t>OST-Gadget business planning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21"/>
          </p:nvPr>
        </p:nvSpPr>
        <p:spPr>
          <a:xfrm>
            <a:off x="806450" y="1449388"/>
            <a:ext cx="11053763" cy="47513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1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6449" y="334039"/>
            <a:ext cx="11053764" cy="28667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193327563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2021 / 2022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OST-Gadget business planning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6450" y="692150"/>
            <a:ext cx="11053763" cy="68421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9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6449" y="334039"/>
            <a:ext cx="11053764" cy="28667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Thema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26"/>
          </p:nvPr>
        </p:nvSpPr>
        <p:spPr>
          <a:xfrm>
            <a:off x="806450" y="1449388"/>
            <a:ext cx="5364163" cy="47513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1" name="Inhaltsplatzhalter 6"/>
          <p:cNvSpPr>
            <a:spLocks noGrp="1"/>
          </p:cNvSpPr>
          <p:nvPr>
            <p:ph sz="quarter" idx="27"/>
          </p:nvPr>
        </p:nvSpPr>
        <p:spPr>
          <a:xfrm>
            <a:off x="6496050" y="1449388"/>
            <a:ext cx="5364163" cy="47513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9768549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CH"/>
              <a:t>2021 / 2022</a:t>
            </a:r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/>
              <a:t>OST-Gadget business planning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4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6451" y="1449388"/>
            <a:ext cx="5364576" cy="358775"/>
          </a:xfrm>
          <a:prstGeom prst="rect">
            <a:avLst/>
          </a:prstGeom>
        </p:spPr>
        <p:txBody>
          <a:bodyPr tIns="0" bIns="0"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1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05072" y="1449388"/>
            <a:ext cx="5353967" cy="358775"/>
          </a:xfrm>
          <a:prstGeom prst="rect">
            <a:avLst/>
          </a:prstGeom>
        </p:spPr>
        <p:txBody>
          <a:bodyPr tIns="0" bIns="0"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6449" y="334039"/>
            <a:ext cx="11053764" cy="28667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Thema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5" name="Inhaltsplatzhalter 4"/>
          <p:cNvSpPr>
            <a:spLocks noGrp="1"/>
          </p:cNvSpPr>
          <p:nvPr>
            <p:ph sz="quarter" idx="25"/>
          </p:nvPr>
        </p:nvSpPr>
        <p:spPr>
          <a:xfrm>
            <a:off x="806450" y="1881188"/>
            <a:ext cx="5364163" cy="43195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5" name="Inhaltsplatzhalter 4"/>
          <p:cNvSpPr>
            <a:spLocks noGrp="1"/>
          </p:cNvSpPr>
          <p:nvPr>
            <p:ph sz="quarter" idx="26"/>
          </p:nvPr>
        </p:nvSpPr>
        <p:spPr>
          <a:xfrm>
            <a:off x="6494463" y="1881188"/>
            <a:ext cx="5364163" cy="43195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5624780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113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 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7"/>
          <p:cNvSpPr>
            <a:spLocks noGrp="1"/>
          </p:cNvSpPr>
          <p:nvPr>
            <p:ph type="pic" sz="quarter" idx="21" hasCustomPrompt="1"/>
          </p:nvPr>
        </p:nvSpPr>
        <p:spPr>
          <a:xfrm>
            <a:off x="7431782" y="333375"/>
            <a:ext cx="4428432" cy="5867400"/>
          </a:xfrm>
          <a:prstGeom prst="rect">
            <a:avLst/>
          </a:prstGeom>
          <a:solidFill>
            <a:schemeClr val="bg2"/>
          </a:solidFill>
        </p:spPr>
        <p:txBody>
          <a:bodyPr lIns="216000" tIns="108000"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de-CH" dirty="0"/>
              <a:t>Bild über das Bild-Icon einfügen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2021 / 2022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OST-Gadget business planning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2"/>
          </p:nvPr>
        </p:nvSpPr>
        <p:spPr>
          <a:xfrm>
            <a:off x="806450" y="1449388"/>
            <a:ext cx="6337300" cy="47513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8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6449" y="334039"/>
            <a:ext cx="6337301" cy="28667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Thema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6451" y="692150"/>
            <a:ext cx="6337300" cy="684213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229030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0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elplatzhalter 1"/>
          <p:cNvSpPr>
            <a:spLocks noGrp="1"/>
          </p:cNvSpPr>
          <p:nvPr>
            <p:ph type="title"/>
          </p:nvPr>
        </p:nvSpPr>
        <p:spPr>
          <a:xfrm>
            <a:off x="806450" y="692150"/>
            <a:ext cx="11053763" cy="684213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de-DE" dirty="0"/>
              <a:t>Titel Inhaltsfolie einzeilig</a:t>
            </a:r>
            <a:endParaRPr lang="de-CH" dirty="0"/>
          </a:p>
        </p:txBody>
      </p:sp>
      <p:cxnSp>
        <p:nvCxnSpPr>
          <p:cNvPr id="49" name="Gerader Verbinder 48">
            <a:extLst>
              <a:ext uri="{FF2B5EF4-FFF2-40B4-BE49-F238E27FC236}">
                <a16:creationId xmlns:a16="http://schemas.microsoft.com/office/drawing/2014/main" id="{DCCF8EB6-970F-4B91-8E46-5B6411EAA2E4}"/>
              </a:ext>
            </a:extLst>
          </p:cNvPr>
          <p:cNvCxnSpPr>
            <a:cxnSpLocks/>
          </p:cNvCxnSpPr>
          <p:nvPr/>
        </p:nvCxnSpPr>
        <p:spPr>
          <a:xfrm>
            <a:off x="802958" y="6454845"/>
            <a:ext cx="5875" cy="40315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Datumsplatzhalter 2">
            <a:extLst>
              <a:ext uri="{FF2B5EF4-FFF2-40B4-BE49-F238E27FC236}">
                <a16:creationId xmlns:a16="http://schemas.microsoft.com/office/drawing/2014/main" id="{DD859570-9479-4CD6-9E5E-B8BCB591EF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94464" y="6453187"/>
            <a:ext cx="3376650" cy="179388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/>
            </a:lvl1pPr>
          </a:lstStyle>
          <a:p>
            <a:r>
              <a:rPr lang="de-CH"/>
              <a:t>2021 / 2022</a:t>
            </a:r>
            <a:endParaRPr lang="de-CH" dirty="0"/>
          </a:p>
        </p:txBody>
      </p:sp>
      <p:sp>
        <p:nvSpPr>
          <p:cNvPr id="52" name="Fußzeilenplatzhalter 3">
            <a:extLst>
              <a:ext uri="{FF2B5EF4-FFF2-40B4-BE49-F238E27FC236}">
                <a16:creationId xmlns:a16="http://schemas.microsoft.com/office/drawing/2014/main" id="{2A1BCD4E-392B-40D0-9259-9419E76355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6450" y="6454845"/>
            <a:ext cx="5364163" cy="332663"/>
          </a:xfrm>
          <a:prstGeom prst="rect">
            <a:avLst/>
          </a:prstGeom>
        </p:spPr>
        <p:txBody>
          <a:bodyPr lIns="108000" tIns="0" rIns="0" bIns="0"/>
          <a:lstStyle>
            <a:lvl1pPr algn="l">
              <a:defRPr sz="1200"/>
            </a:lvl1pPr>
          </a:lstStyle>
          <a:p>
            <a:r>
              <a:rPr lang="de-CH"/>
              <a:t>OST-Gadget business planning</a:t>
            </a:r>
            <a:endParaRPr lang="de-CH" dirty="0"/>
          </a:p>
        </p:txBody>
      </p:sp>
      <p:sp>
        <p:nvSpPr>
          <p:cNvPr id="53" name="Foliennummernplatzhalter 4">
            <a:extLst>
              <a:ext uri="{FF2B5EF4-FFF2-40B4-BE49-F238E27FC236}">
                <a16:creationId xmlns:a16="http://schemas.microsoft.com/office/drawing/2014/main" id="{F6E723C3-915C-402C-9570-E97A66A840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8996" y="6453187"/>
            <a:ext cx="537454" cy="179387"/>
          </a:xfrm>
          <a:prstGeom prst="rect">
            <a:avLst/>
          </a:prstGeom>
        </p:spPr>
        <p:txBody>
          <a:bodyPr lIns="0" tIns="0" rIns="108000" bIns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8E42ADF-F5B2-43B8-AB96-1EFC272BC700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8468" y="6244316"/>
            <a:ext cx="1340225" cy="629524"/>
          </a:xfrm>
          <a:prstGeom prst="rect">
            <a:avLst/>
          </a:prstGeom>
        </p:spPr>
      </p:pic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802958" y="1449388"/>
            <a:ext cx="11057254" cy="47513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4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6726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</p:sldLayoutIdLst>
  <p:hf hdr="0"/>
  <p:txStyles>
    <p:titleStyle>
      <a:lvl1pPr algn="l" defTabSz="609768" rtl="0" eaLnBrk="1" latinLnBrk="0" hangingPunct="1">
        <a:lnSpc>
          <a:spcPct val="120000"/>
        </a:lnSpc>
        <a:spcBef>
          <a:spcPct val="0"/>
        </a:spcBef>
        <a:buNone/>
        <a:defRPr sz="32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609768" rtl="0" eaLnBrk="1" latinLnBrk="0" hangingPunct="1">
        <a:lnSpc>
          <a:spcPct val="11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609768" rtl="0" eaLnBrk="1" latinLnBrk="0" hangingPunct="1">
        <a:lnSpc>
          <a:spcPct val="110000"/>
        </a:lnSpc>
        <a:spcBef>
          <a:spcPts val="1200"/>
        </a:spcBef>
        <a:buClr>
          <a:schemeClr val="tx1"/>
        </a:buClr>
        <a:buSzPct val="8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609768" rtl="0" eaLnBrk="1" latinLnBrk="0" hangingPunct="1">
        <a:lnSpc>
          <a:spcPct val="110000"/>
        </a:lnSpc>
        <a:spcBef>
          <a:spcPts val="1200"/>
        </a:spcBef>
        <a:buSzPct val="90000"/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609768" rtl="0" eaLnBrk="1" latinLnBrk="0" hangingPunct="1">
        <a:lnSpc>
          <a:spcPct val="110000"/>
        </a:lnSpc>
        <a:spcBef>
          <a:spcPts val="1200"/>
        </a:spcBef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marR="0" indent="-252000" algn="l" defTabSz="609768" rtl="0" eaLnBrk="1" fontAlgn="auto" latinLnBrk="0" hangingPunct="1">
        <a:lnSpc>
          <a:spcPct val="110000"/>
        </a:lnSpc>
        <a:spcBef>
          <a:spcPts val="1200"/>
        </a:spcBef>
        <a:spcAft>
          <a:spcPts val="0"/>
        </a:spcAft>
        <a:buClrTx/>
        <a:buSzTx/>
        <a:buFont typeface="Symbol" panose="05050102010706020507" pitchFamily="18" charset="2"/>
        <a:buChar char="-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12000" indent="-252000" algn="l" defTabSz="611188" rtl="0" eaLnBrk="1" latinLnBrk="0" hangingPunct="1">
        <a:lnSpc>
          <a:spcPct val="110000"/>
        </a:lnSpc>
        <a:spcBef>
          <a:spcPts val="1200"/>
        </a:spcBef>
        <a:buFont typeface="Symbol" panose="05050102010706020507" pitchFamily="18" charset="2"/>
        <a:buChar char="-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64000" indent="-252000" algn="l" defTabSz="609768" rtl="0" eaLnBrk="1" latinLnBrk="0" hangingPunct="1">
        <a:lnSpc>
          <a:spcPct val="110000"/>
        </a:lnSpc>
        <a:spcBef>
          <a:spcPts val="1200"/>
        </a:spcBef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3257" indent="-304884" algn="l" defTabSz="60976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3025" indent="-304884" algn="l" defTabSz="60976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097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768" algn="l" defTabSz="6097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535" algn="l" defTabSz="6097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303" algn="l" defTabSz="6097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9071" algn="l" defTabSz="6097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838" algn="l" defTabSz="6097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606" algn="l" defTabSz="6097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373" algn="l" defTabSz="6097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8141" algn="l" defTabSz="6097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6" pos="508">
          <p15:clr>
            <a:srgbClr val="547EBF"/>
          </p15:clr>
        </p15:guide>
        <p15:guide id="7" pos="7471">
          <p15:clr>
            <a:srgbClr val="547EBF"/>
          </p15:clr>
        </p15:guide>
        <p15:guide id="8" orient="horz" pos="210">
          <p15:clr>
            <a:srgbClr val="547EBF"/>
          </p15:clr>
        </p15:guide>
        <p15:guide id="9" orient="horz" pos="4065">
          <p15:clr>
            <a:srgbClr val="C35EA4"/>
          </p15:clr>
        </p15:guide>
        <p15:guide id="10" orient="horz" pos="4156" userDrawn="1">
          <p15:clr>
            <a:srgbClr val="547EBF"/>
          </p15:clr>
        </p15:guide>
        <p15:guide id="12" orient="horz" pos="391">
          <p15:clr>
            <a:srgbClr val="C35EA4"/>
          </p15:clr>
        </p15:guide>
        <p15:guide id="13" orient="horz" pos="913">
          <p15:clr>
            <a:srgbClr val="C35EA4"/>
          </p15:clr>
        </p15:guide>
        <p15:guide id="14" orient="horz" pos="3906">
          <p15:clr>
            <a:srgbClr val="C35EA4"/>
          </p15:clr>
        </p15:guide>
        <p15:guide id="15" pos="3987">
          <p15:clr>
            <a:srgbClr val="9FCC3B"/>
          </p15:clr>
        </p15:guide>
        <p15:guide id="16" pos="4091">
          <p15:clr>
            <a:srgbClr val="C35EA4"/>
          </p15:clr>
        </p15:guide>
        <p15:guide id="17" pos="3887">
          <p15:clr>
            <a:srgbClr val="C35EA4"/>
          </p15:clr>
        </p15:guide>
        <p15:guide id="18" orient="horz" pos="867">
          <p15:clr>
            <a:srgbClr val="C35EA4"/>
          </p15:clr>
        </p15:guide>
        <p15:guide id="19" orient="horz" pos="436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5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1.png"/><Relationship Id="rId5" Type="http://schemas.openxmlformats.org/officeDocument/2006/relationships/tags" Target="../tags/tag5.xml"/><Relationship Id="rId10" Type="http://schemas.openxmlformats.org/officeDocument/2006/relationships/image" Target="../media/image20.jpg"/><Relationship Id="rId4" Type="http://schemas.openxmlformats.org/officeDocument/2006/relationships/tags" Target="../tags/tag4.xm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OST-Gadget: a real-</a:t>
            </a:r>
            <a:r>
              <a:rPr lang="de-CH" dirty="0" err="1"/>
              <a:t>world</a:t>
            </a:r>
            <a:r>
              <a:rPr lang="de-CH" dirty="0"/>
              <a:t> </a:t>
            </a:r>
            <a:r>
              <a:rPr lang="de-CH" dirty="0" err="1"/>
              <a:t>business</a:t>
            </a:r>
            <a:r>
              <a:rPr lang="de-CH" dirty="0"/>
              <a:t> </a:t>
            </a:r>
            <a:r>
              <a:rPr lang="de-CH" dirty="0" err="1"/>
              <a:t>planning</a:t>
            </a:r>
            <a:r>
              <a:rPr lang="de-CH" dirty="0"/>
              <a:t> </a:t>
            </a:r>
            <a:r>
              <a:rPr lang="de-CH" dirty="0" err="1"/>
              <a:t>case</a:t>
            </a:r>
            <a:r>
              <a:rPr lang="de-CH" dirty="0"/>
              <a:t> </a:t>
            </a:r>
            <a:r>
              <a:rPr lang="de-CH" dirty="0" err="1"/>
              <a:t>study</a:t>
            </a:r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2021 / 2022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CH" dirty="0" err="1"/>
              <a:t>Introduction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CH" dirty="0"/>
              <a:t>Matthäus Alberding</a:t>
            </a:r>
          </a:p>
        </p:txBody>
      </p:sp>
    </p:spTree>
    <p:extLst>
      <p:ext uri="{BB962C8B-B14F-4D97-AF65-F5344CB8AC3E}">
        <p14:creationId xmlns:p14="http://schemas.microsoft.com/office/powerpoint/2010/main" val="2756662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5F0577-92AB-42F5-9C50-439DCF76F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Any </a:t>
            </a:r>
            <a:r>
              <a:rPr lang="de-CH" dirty="0" err="1"/>
              <a:t>future</a:t>
            </a:r>
            <a:r>
              <a:rPr lang="de-CH" dirty="0"/>
              <a:t> OST Gadget must </a:t>
            </a:r>
            <a:r>
              <a:rPr lang="de-CH" dirty="0" err="1"/>
              <a:t>meet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br>
              <a:rPr lang="de-CH" dirty="0"/>
            </a:br>
            <a:r>
              <a:rPr lang="de-CH" dirty="0"/>
              <a:t>OST </a:t>
            </a:r>
            <a:r>
              <a:rPr lang="de-CH" dirty="0" err="1"/>
              <a:t>Gadget’s</a:t>
            </a:r>
            <a:r>
              <a:rPr lang="de-CH" dirty="0"/>
              <a:t> </a:t>
            </a:r>
            <a:r>
              <a:rPr lang="de-CH" dirty="0" err="1"/>
              <a:t>requirements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A514D36-7518-4046-9DBB-36D34A9A8F0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CH" dirty="0"/>
              <a:t>The OST Gadget</a:t>
            </a:r>
          </a:p>
        </p:txBody>
      </p:sp>
      <p:pic>
        <p:nvPicPr>
          <p:cNvPr id="14" name="Picture 10">
            <a:extLst>
              <a:ext uri="{FF2B5EF4-FFF2-40B4-BE49-F238E27FC236}">
                <a16:creationId xmlns:a16="http://schemas.microsoft.com/office/drawing/2014/main" id="{1C9FEAAD-2FD4-405B-9AEA-30F3335548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232528"/>
              </a:clrFrom>
              <a:clrTo>
                <a:srgbClr val="23252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4" r="16047" b="5713"/>
          <a:stretch/>
        </p:blipFill>
        <p:spPr>
          <a:xfrm>
            <a:off x="4526845" y="2821014"/>
            <a:ext cx="3233048" cy="2274560"/>
          </a:xfrm>
          <a:prstGeom prst="rect">
            <a:avLst/>
          </a:prstGeom>
        </p:spPr>
      </p:pic>
      <p:grpSp>
        <p:nvGrpSpPr>
          <p:cNvPr id="17" name="Grupo 275">
            <a:extLst>
              <a:ext uri="{FF2B5EF4-FFF2-40B4-BE49-F238E27FC236}">
                <a16:creationId xmlns:a16="http://schemas.microsoft.com/office/drawing/2014/main" id="{C1554F35-C440-4684-A54E-C322BF650523}"/>
              </a:ext>
            </a:extLst>
          </p:cNvPr>
          <p:cNvGrpSpPr/>
          <p:nvPr/>
        </p:nvGrpSpPr>
        <p:grpSpPr>
          <a:xfrm>
            <a:off x="1800362" y="2101140"/>
            <a:ext cx="2844823" cy="822306"/>
            <a:chOff x="4247967" y="10486870"/>
            <a:chExt cx="4254270" cy="1906786"/>
          </a:xfrm>
        </p:grpSpPr>
        <p:sp>
          <p:nvSpPr>
            <p:cNvPr id="18" name="CuadroTexto 395">
              <a:extLst>
                <a:ext uri="{FF2B5EF4-FFF2-40B4-BE49-F238E27FC236}">
                  <a16:creationId xmlns:a16="http://schemas.microsoft.com/office/drawing/2014/main" id="{D02F6448-537D-4837-9EB8-67707595DE1C}"/>
                </a:ext>
              </a:extLst>
            </p:cNvPr>
            <p:cNvSpPr txBox="1"/>
            <p:nvPr/>
          </p:nvSpPr>
          <p:spPr>
            <a:xfrm flipH="1">
              <a:off x="4247967" y="10486870"/>
              <a:ext cx="4254270" cy="785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 panose="020B0604020202020204"/>
                  <a:ea typeface="Lato" charset="0"/>
                  <a:cs typeface="Lato" charset="0"/>
                </a:rPr>
                <a:t>Useful</a:t>
              </a:r>
            </a:p>
          </p:txBody>
        </p:sp>
        <p:sp>
          <p:nvSpPr>
            <p:cNvPr id="19" name="Rectangle 40">
              <a:extLst>
                <a:ext uri="{FF2B5EF4-FFF2-40B4-BE49-F238E27FC236}">
                  <a16:creationId xmlns:a16="http://schemas.microsoft.com/office/drawing/2014/main" id="{AECE640D-36AF-4D5A-9758-0C6E5B0FBE3E}"/>
                </a:ext>
              </a:extLst>
            </p:cNvPr>
            <p:cNvSpPr/>
            <p:nvPr/>
          </p:nvSpPr>
          <p:spPr>
            <a:xfrm>
              <a:off x="4263627" y="11180399"/>
              <a:ext cx="4221143" cy="12132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60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The </a:t>
              </a:r>
              <a:r>
                <a:rPr kumimoji="0" lang="de-CH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product</a:t>
              </a:r>
              <a:r>
                <a:rPr kumimoji="0" lang="de-CH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must </a:t>
              </a:r>
              <a:r>
                <a:rPr kumimoji="0" lang="de-CH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be</a:t>
              </a:r>
              <a:r>
                <a:rPr kumimoji="0" lang="de-CH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de-CH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useful</a:t>
              </a:r>
              <a:r>
                <a:rPr kumimoji="0" lang="de-CH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– </a:t>
              </a:r>
              <a:r>
                <a:rPr kumimoji="0" lang="de-CH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you</a:t>
              </a:r>
              <a:r>
                <a:rPr kumimoji="0" lang="de-CH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de-CH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need</a:t>
              </a:r>
              <a:r>
                <a:rPr kumimoji="0" lang="de-CH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de-CH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to</a:t>
              </a:r>
              <a:r>
                <a:rPr kumimoji="0" lang="de-CH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de-CH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want</a:t>
              </a:r>
              <a:r>
                <a:rPr kumimoji="0" lang="de-CH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de-CH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to</a:t>
              </a:r>
              <a:r>
                <a:rPr kumimoji="0" lang="de-CH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de-CH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have</a:t>
              </a:r>
              <a:r>
                <a:rPr kumimoji="0" lang="de-CH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de-CH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it!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grpSp>
        <p:nvGrpSpPr>
          <p:cNvPr id="20" name="Grupo 275">
            <a:extLst>
              <a:ext uri="{FF2B5EF4-FFF2-40B4-BE49-F238E27FC236}">
                <a16:creationId xmlns:a16="http://schemas.microsoft.com/office/drawing/2014/main" id="{B043EF9A-B338-4BF3-973D-66DCB51AF4AE}"/>
              </a:ext>
            </a:extLst>
          </p:cNvPr>
          <p:cNvGrpSpPr/>
          <p:nvPr/>
        </p:nvGrpSpPr>
        <p:grpSpPr>
          <a:xfrm>
            <a:off x="1392951" y="3401064"/>
            <a:ext cx="2844823" cy="822306"/>
            <a:chOff x="4247967" y="10486870"/>
            <a:chExt cx="4254270" cy="1906786"/>
          </a:xfrm>
        </p:grpSpPr>
        <p:sp>
          <p:nvSpPr>
            <p:cNvPr id="21" name="CuadroTexto 395">
              <a:extLst>
                <a:ext uri="{FF2B5EF4-FFF2-40B4-BE49-F238E27FC236}">
                  <a16:creationId xmlns:a16="http://schemas.microsoft.com/office/drawing/2014/main" id="{7BC2537A-32F5-4D48-B57D-43ED26612294}"/>
                </a:ext>
              </a:extLst>
            </p:cNvPr>
            <p:cNvSpPr txBox="1"/>
            <p:nvPr/>
          </p:nvSpPr>
          <p:spPr>
            <a:xfrm flipH="1">
              <a:off x="4247967" y="10486870"/>
              <a:ext cx="4254270" cy="785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 panose="020B0604020202020204"/>
                  <a:ea typeface="Lato" charset="0"/>
                  <a:cs typeface="Lato" charset="0"/>
                </a:rPr>
                <a:t>More than an app</a:t>
              </a:r>
            </a:p>
          </p:txBody>
        </p:sp>
        <p:sp>
          <p:nvSpPr>
            <p:cNvPr id="22" name="Rectangle 40">
              <a:extLst>
                <a:ext uri="{FF2B5EF4-FFF2-40B4-BE49-F238E27FC236}">
                  <a16:creationId xmlns:a16="http://schemas.microsoft.com/office/drawing/2014/main" id="{407A3CF8-F254-4DB6-8097-AEDBDEC01E5A}"/>
                </a:ext>
              </a:extLst>
            </p:cNvPr>
            <p:cNvSpPr/>
            <p:nvPr/>
          </p:nvSpPr>
          <p:spPr>
            <a:xfrm>
              <a:off x="4263627" y="11180399"/>
              <a:ext cx="4221143" cy="12132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60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The </a:t>
              </a:r>
              <a:r>
                <a:rPr kumimoji="0" lang="de-CH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function</a:t>
              </a:r>
              <a:r>
                <a:rPr kumimoji="0" lang="de-CH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de-CH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of</a:t>
              </a:r>
              <a:r>
                <a:rPr kumimoji="0" lang="de-CH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de-CH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the</a:t>
              </a:r>
              <a:r>
                <a:rPr kumimoji="0" lang="de-CH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de-CH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product</a:t>
              </a:r>
              <a:r>
                <a:rPr kumimoji="0" lang="de-CH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must </a:t>
              </a:r>
              <a:r>
                <a:rPr kumimoji="0" lang="de-CH" sz="1400" b="1" i="0" u="sng" strike="noStrike" kern="1200" cap="none" spc="0" normalizeH="0" baseline="0" noProof="0" dirty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not</a:t>
              </a:r>
              <a:r>
                <a:rPr kumimoji="0" lang="de-CH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de-CH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be</a:t>
              </a:r>
              <a:r>
                <a:rPr kumimoji="0" lang="de-CH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de-CH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replaceable</a:t>
              </a:r>
              <a:r>
                <a:rPr kumimoji="0" lang="de-CH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de-CH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by</a:t>
              </a:r>
              <a:r>
                <a:rPr kumimoji="0" lang="de-CH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an </a:t>
              </a:r>
              <a:r>
                <a:rPr kumimoji="0" lang="de-CH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app</a:t>
              </a:r>
              <a:r>
                <a:rPr kumimoji="0" lang="de-CH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.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grpSp>
        <p:nvGrpSpPr>
          <p:cNvPr id="23" name="Grupo 275">
            <a:extLst>
              <a:ext uri="{FF2B5EF4-FFF2-40B4-BE49-F238E27FC236}">
                <a16:creationId xmlns:a16="http://schemas.microsoft.com/office/drawing/2014/main" id="{D551B955-0422-417B-9D27-86415C9D1DA4}"/>
              </a:ext>
            </a:extLst>
          </p:cNvPr>
          <p:cNvGrpSpPr/>
          <p:nvPr/>
        </p:nvGrpSpPr>
        <p:grpSpPr>
          <a:xfrm>
            <a:off x="1895779" y="4833108"/>
            <a:ext cx="2844823" cy="1037750"/>
            <a:chOff x="4247967" y="10486870"/>
            <a:chExt cx="4254270" cy="2406363"/>
          </a:xfrm>
        </p:grpSpPr>
        <p:sp>
          <p:nvSpPr>
            <p:cNvPr id="24" name="CuadroTexto 395">
              <a:extLst>
                <a:ext uri="{FF2B5EF4-FFF2-40B4-BE49-F238E27FC236}">
                  <a16:creationId xmlns:a16="http://schemas.microsoft.com/office/drawing/2014/main" id="{EF6EAB0B-D91B-4D33-84CF-095C68E24214}"/>
                </a:ext>
              </a:extLst>
            </p:cNvPr>
            <p:cNvSpPr txBox="1"/>
            <p:nvPr/>
          </p:nvSpPr>
          <p:spPr>
            <a:xfrm flipH="1">
              <a:off x="4247967" y="10486870"/>
              <a:ext cx="4254270" cy="785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 panose="020B0604020202020204"/>
                  <a:ea typeface="Lato" charset="0"/>
                  <a:cs typeface="Lato" charset="0"/>
                </a:rPr>
                <a:t>Sustainable</a:t>
              </a:r>
            </a:p>
          </p:txBody>
        </p:sp>
        <p:sp>
          <p:nvSpPr>
            <p:cNvPr id="25" name="Rectangle 40">
              <a:extLst>
                <a:ext uri="{FF2B5EF4-FFF2-40B4-BE49-F238E27FC236}">
                  <a16:creationId xmlns:a16="http://schemas.microsoft.com/office/drawing/2014/main" id="{7C9C8683-00EA-4782-9F71-7BA5D68A686E}"/>
                </a:ext>
              </a:extLst>
            </p:cNvPr>
            <p:cNvSpPr/>
            <p:nvPr/>
          </p:nvSpPr>
          <p:spPr>
            <a:xfrm>
              <a:off x="4263627" y="11180399"/>
              <a:ext cx="4221143" cy="17128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60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The product must be sustainable – no batteries, use of recycled materials, etc.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grpSp>
        <p:nvGrpSpPr>
          <p:cNvPr id="26" name="Grupo 275">
            <a:extLst>
              <a:ext uri="{FF2B5EF4-FFF2-40B4-BE49-F238E27FC236}">
                <a16:creationId xmlns:a16="http://schemas.microsoft.com/office/drawing/2014/main" id="{F5408F52-A26D-4283-93B9-31BAA6838911}"/>
              </a:ext>
            </a:extLst>
          </p:cNvPr>
          <p:cNvGrpSpPr/>
          <p:nvPr/>
        </p:nvGrpSpPr>
        <p:grpSpPr>
          <a:xfrm>
            <a:off x="7610137" y="1908085"/>
            <a:ext cx="2844823" cy="822306"/>
            <a:chOff x="4247967" y="10486870"/>
            <a:chExt cx="4254270" cy="1906786"/>
          </a:xfrm>
        </p:grpSpPr>
        <p:sp>
          <p:nvSpPr>
            <p:cNvPr id="27" name="CuadroTexto 395">
              <a:extLst>
                <a:ext uri="{FF2B5EF4-FFF2-40B4-BE49-F238E27FC236}">
                  <a16:creationId xmlns:a16="http://schemas.microsoft.com/office/drawing/2014/main" id="{E2C8E52A-C1BA-4E03-85AC-09222E4BFC67}"/>
                </a:ext>
              </a:extLst>
            </p:cNvPr>
            <p:cNvSpPr txBox="1"/>
            <p:nvPr/>
          </p:nvSpPr>
          <p:spPr>
            <a:xfrm flipH="1">
              <a:off x="4247967" y="10486870"/>
              <a:ext cx="4254270" cy="785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 panose="020B0604020202020204"/>
                  <a:ea typeface="Lato" charset="0"/>
                  <a:cs typeface="Lato" charset="0"/>
                </a:rPr>
                <a:t>Representing OST</a:t>
              </a:r>
            </a:p>
          </p:txBody>
        </p:sp>
        <p:sp>
          <p:nvSpPr>
            <p:cNvPr id="28" name="Rectangle 40">
              <a:extLst>
                <a:ext uri="{FF2B5EF4-FFF2-40B4-BE49-F238E27FC236}">
                  <a16:creationId xmlns:a16="http://schemas.microsoft.com/office/drawing/2014/main" id="{9A7CA1E3-CDF0-4F10-8F9D-5C5B28030F60}"/>
                </a:ext>
              </a:extLst>
            </p:cNvPr>
            <p:cNvSpPr/>
            <p:nvPr/>
          </p:nvSpPr>
          <p:spPr>
            <a:xfrm>
              <a:off x="4263627" y="11180399"/>
              <a:ext cx="4221143" cy="12132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60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The product needs to show the competencies of OST.</a:t>
              </a:r>
            </a:p>
          </p:txBody>
        </p:sp>
      </p:grpSp>
      <p:grpSp>
        <p:nvGrpSpPr>
          <p:cNvPr id="29" name="Grupo 275">
            <a:extLst>
              <a:ext uri="{FF2B5EF4-FFF2-40B4-BE49-F238E27FC236}">
                <a16:creationId xmlns:a16="http://schemas.microsoft.com/office/drawing/2014/main" id="{00BBC496-BBCC-48BD-AC99-BC25329D9E64}"/>
              </a:ext>
            </a:extLst>
          </p:cNvPr>
          <p:cNvGrpSpPr/>
          <p:nvPr/>
        </p:nvGrpSpPr>
        <p:grpSpPr>
          <a:xfrm>
            <a:off x="8123468" y="2986326"/>
            <a:ext cx="2844823" cy="1684081"/>
            <a:chOff x="4247967" y="10486870"/>
            <a:chExt cx="4254270" cy="3905095"/>
          </a:xfrm>
        </p:grpSpPr>
        <p:sp>
          <p:nvSpPr>
            <p:cNvPr id="30" name="CuadroTexto 395">
              <a:extLst>
                <a:ext uri="{FF2B5EF4-FFF2-40B4-BE49-F238E27FC236}">
                  <a16:creationId xmlns:a16="http://schemas.microsoft.com/office/drawing/2014/main" id="{72C59E27-26BE-4E43-B232-460ED03A345D}"/>
                </a:ext>
              </a:extLst>
            </p:cNvPr>
            <p:cNvSpPr txBox="1"/>
            <p:nvPr/>
          </p:nvSpPr>
          <p:spPr>
            <a:xfrm flipH="1">
              <a:off x="4247967" y="10486870"/>
              <a:ext cx="4254270" cy="785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 panose="020B0604020202020204"/>
                  <a:ea typeface="Lato" charset="0"/>
                  <a:cs typeface="Lato" charset="0"/>
                </a:rPr>
                <a:t>Suitable for smart factory</a:t>
              </a:r>
            </a:p>
          </p:txBody>
        </p:sp>
        <p:sp>
          <p:nvSpPr>
            <p:cNvPr id="31" name="Rectangle 40">
              <a:extLst>
                <a:ext uri="{FF2B5EF4-FFF2-40B4-BE49-F238E27FC236}">
                  <a16:creationId xmlns:a16="http://schemas.microsoft.com/office/drawing/2014/main" id="{D6E51275-3D28-4CED-AE5F-152C408C5A49}"/>
                </a:ext>
              </a:extLst>
            </p:cNvPr>
            <p:cNvSpPr/>
            <p:nvPr/>
          </p:nvSpPr>
          <p:spPr>
            <a:xfrm>
              <a:off x="4263627" y="11180399"/>
              <a:ext cx="4221143" cy="32115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60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It must be feasible to produce the product in the smart factory’s infrastructure. Production of variants (e.g. multiple housing colors) must be possible. Simple assembly is a priority.</a:t>
              </a:r>
            </a:p>
          </p:txBody>
        </p:sp>
      </p:grpSp>
      <p:grpSp>
        <p:nvGrpSpPr>
          <p:cNvPr id="32" name="Grupo 275">
            <a:extLst>
              <a:ext uri="{FF2B5EF4-FFF2-40B4-BE49-F238E27FC236}">
                <a16:creationId xmlns:a16="http://schemas.microsoft.com/office/drawing/2014/main" id="{BB13F8F7-EB4E-4D9E-B858-58A14986681F}"/>
              </a:ext>
            </a:extLst>
          </p:cNvPr>
          <p:cNvGrpSpPr/>
          <p:nvPr/>
        </p:nvGrpSpPr>
        <p:grpSpPr>
          <a:xfrm>
            <a:off x="7749421" y="5002385"/>
            <a:ext cx="2844823" cy="822306"/>
            <a:chOff x="4247967" y="10486870"/>
            <a:chExt cx="4254270" cy="1906786"/>
          </a:xfrm>
        </p:grpSpPr>
        <p:sp>
          <p:nvSpPr>
            <p:cNvPr id="33" name="CuadroTexto 395">
              <a:extLst>
                <a:ext uri="{FF2B5EF4-FFF2-40B4-BE49-F238E27FC236}">
                  <a16:creationId xmlns:a16="http://schemas.microsoft.com/office/drawing/2014/main" id="{4AE97A58-6403-4066-850B-AD80F7671524}"/>
                </a:ext>
              </a:extLst>
            </p:cNvPr>
            <p:cNvSpPr txBox="1"/>
            <p:nvPr/>
          </p:nvSpPr>
          <p:spPr>
            <a:xfrm flipH="1">
              <a:off x="4247967" y="10486870"/>
              <a:ext cx="4254270" cy="785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 panose="020B0604020202020204"/>
                  <a:ea typeface="Lato" charset="0"/>
                  <a:cs typeface="Lato" charset="0"/>
                </a:rPr>
                <a:t>Realizable</a:t>
              </a:r>
            </a:p>
          </p:txBody>
        </p:sp>
        <p:sp>
          <p:nvSpPr>
            <p:cNvPr id="34" name="Rectangle 40">
              <a:extLst>
                <a:ext uri="{FF2B5EF4-FFF2-40B4-BE49-F238E27FC236}">
                  <a16:creationId xmlns:a16="http://schemas.microsoft.com/office/drawing/2014/main" id="{5EE096F2-36BB-462A-B5E0-13007A2B8423}"/>
                </a:ext>
              </a:extLst>
            </p:cNvPr>
            <p:cNvSpPr/>
            <p:nvPr/>
          </p:nvSpPr>
          <p:spPr>
            <a:xfrm>
              <a:off x="4263627" y="11180399"/>
              <a:ext cx="4221143" cy="12132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60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Product cost and time to market must be reasonable.</a:t>
              </a:r>
            </a:p>
          </p:txBody>
        </p:sp>
      </p:grp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A8264E9-73A1-4199-A199-CFF4F2C0DA6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CH"/>
              <a:t>2021 / 2022</a:t>
            </a:r>
            <a:endParaRPr lang="de-CH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36C650C-0FDB-4331-A4DB-AA18DE48A94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/>
              <a:t>OST-Gadget business planning</a:t>
            </a:r>
            <a:endParaRPr lang="de-CH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E2662FD-199F-461D-9F3E-7B8A24AA20D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9417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28196B-3803-48E6-AD8F-894F35AFE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450" y="692150"/>
            <a:ext cx="11053763" cy="684213"/>
          </a:xfrm>
        </p:spPr>
        <p:txBody>
          <a:bodyPr>
            <a:normAutofit fontScale="90000"/>
          </a:bodyPr>
          <a:lstStyle/>
          <a:p>
            <a:r>
              <a:rPr lang="de-CH" dirty="0" err="1"/>
              <a:t>Your</a:t>
            </a:r>
            <a:r>
              <a:rPr lang="de-CH" dirty="0"/>
              <a:t> </a:t>
            </a:r>
            <a:r>
              <a:rPr lang="de-CH" dirty="0" err="1"/>
              <a:t>task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scout </a:t>
            </a:r>
            <a:r>
              <a:rPr lang="de-CH" dirty="0" err="1"/>
              <a:t>business</a:t>
            </a:r>
            <a:r>
              <a:rPr lang="de-CH" dirty="0"/>
              <a:t> </a:t>
            </a:r>
            <a:r>
              <a:rPr lang="de-CH" dirty="0" err="1"/>
              <a:t>opportunities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a </a:t>
            </a:r>
            <a:r>
              <a:rPr lang="de-CH" dirty="0" err="1"/>
              <a:t>future</a:t>
            </a:r>
            <a:r>
              <a:rPr lang="de-CH" dirty="0"/>
              <a:t> </a:t>
            </a:r>
            <a:r>
              <a:rPr lang="de-CH" dirty="0" err="1"/>
              <a:t>version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OST Gadget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2C7F960-1046-4FC9-8ACB-7549989F109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CH" dirty="0"/>
              <a:t>Case Study «OST Gadget»</a:t>
            </a:r>
          </a:p>
        </p:txBody>
      </p:sp>
      <p:sp>
        <p:nvSpPr>
          <p:cNvPr id="8" name="MIO_TEXTBOX_BODY">
            <a:extLst>
              <a:ext uri="{FF2B5EF4-FFF2-40B4-BE49-F238E27FC236}">
                <a16:creationId xmlns:a16="http://schemas.microsoft.com/office/drawing/2014/main" id="{9F07F496-A563-4DA7-B2CE-58689B81A35B}"/>
              </a:ext>
            </a:extLst>
          </p:cNvPr>
          <p:cNvSpPr txBox="1">
            <a:spLocks/>
          </p:cNvSpPr>
          <p:nvPr/>
        </p:nvSpPr>
        <p:spPr>
          <a:xfrm>
            <a:off x="1327466" y="2107812"/>
            <a:ext cx="3232811" cy="3293024"/>
          </a:xfrm>
          <a:prstGeom prst="rect">
            <a:avLst/>
          </a:prstGeom>
          <a:noFill/>
        </p:spPr>
        <p:txBody>
          <a:bodyPr vert="horz" lIns="72000" tIns="72000" rIns="72000" bIns="72000" rtlCol="0">
            <a:noAutofit/>
          </a:bodyPr>
          <a:lstStyle>
            <a:lvl1pPr marL="239994" indent="-239994">
              <a:lnSpc>
                <a:spcPct val="107000"/>
              </a:lnSpc>
              <a:spcBef>
                <a:spcPts val="1000"/>
              </a:spcBef>
              <a:buClr>
                <a:schemeClr val="accent4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/>
            </a:lvl1pPr>
            <a:lvl2pPr marL="241200" indent="-239994">
              <a:lnSpc>
                <a:spcPct val="107000"/>
              </a:lnSpc>
              <a:spcBef>
                <a:spcPts val="10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 sz="1800"/>
            </a:lvl2pPr>
            <a:lvl3pPr marL="241200" indent="-239994">
              <a:lnSpc>
                <a:spcPct val="107000"/>
              </a:lnSpc>
              <a:spcBef>
                <a:spcPts val="10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 sz="1800"/>
            </a:lvl3pPr>
            <a:lvl4pPr marL="241200" indent="-239994">
              <a:lnSpc>
                <a:spcPct val="107000"/>
              </a:lnSpc>
              <a:spcBef>
                <a:spcPts val="10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 sz="1800"/>
            </a:lvl4pPr>
            <a:lvl5pPr marL="241200" indent="-239994">
              <a:lnSpc>
                <a:spcPct val="107000"/>
              </a:lnSpc>
              <a:spcBef>
                <a:spcPts val="10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 sz="1800"/>
            </a:lvl5pPr>
            <a:lvl6pPr marL="3352716" indent="-304792">
              <a:spcBef>
                <a:spcPct val="20000"/>
              </a:spcBef>
              <a:buFont typeface="Arial" panose="020B0604020202020204" pitchFamily="34" charset="0"/>
              <a:buChar char="•"/>
              <a:defRPr sz="2667"/>
            </a:lvl6pPr>
            <a:lvl7pPr marL="3962301" indent="-304792">
              <a:spcBef>
                <a:spcPct val="20000"/>
              </a:spcBef>
              <a:buFont typeface="Arial" panose="020B0604020202020204" pitchFamily="34" charset="0"/>
              <a:buChar char="•"/>
              <a:defRPr sz="2667"/>
            </a:lvl7pPr>
            <a:lvl8pPr marL="4571886" indent="-304792">
              <a:spcBef>
                <a:spcPct val="20000"/>
              </a:spcBef>
              <a:buFont typeface="Arial" panose="020B0604020202020204" pitchFamily="34" charset="0"/>
              <a:buChar char="•"/>
              <a:defRPr sz="2667"/>
            </a:lvl8pPr>
            <a:lvl9pPr marL="5181470" indent="-304792">
              <a:spcBef>
                <a:spcPct val="20000"/>
              </a:spcBef>
              <a:buFont typeface="Arial" panose="020B0604020202020204" pitchFamily="34" charset="0"/>
              <a:buChar char="•"/>
              <a:defRPr sz="2667"/>
            </a:lvl9pPr>
          </a:lstStyle>
          <a:p>
            <a:pPr marL="0" marR="0" lvl="0" indent="0" algn="l" defTabSz="60976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C195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CH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Your</a:t>
            </a: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CH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task</a:t>
            </a: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CH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is</a:t>
            </a: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CH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</a:t>
            </a: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CH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come</a:t>
            </a: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CH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up</a:t>
            </a: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CH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with</a:t>
            </a: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 </a:t>
            </a:r>
            <a:r>
              <a:rPr kumimoji="0" lang="de-CH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proposal</a:t>
            </a: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CH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</a:t>
            </a: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 </a:t>
            </a:r>
            <a:r>
              <a:rPr kumimoji="0" lang="de-CH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future</a:t>
            </a:r>
            <a:r>
              <a:rPr kumimoji="0" lang="de-CH" sz="14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OST Gadget</a:t>
            </a: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de-CH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making</a:t>
            </a: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CH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use</a:t>
            </a: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CH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of</a:t>
            </a: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CH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</a:t>
            </a: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CH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opportunities</a:t>
            </a:r>
            <a:r>
              <a:rPr kumimoji="0" lang="de-CH" sz="14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CH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of</a:t>
            </a:r>
            <a:r>
              <a:rPr kumimoji="0" lang="de-CH" sz="14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CH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digitalization</a:t>
            </a: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  <a:p>
            <a:pPr marL="0" marR="0" lvl="0" indent="0" algn="l" defTabSz="60976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C195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CH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Your</a:t>
            </a: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CH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proposal</a:t>
            </a: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CH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can</a:t>
            </a: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CH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</a:t>
            </a: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CH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either</a:t>
            </a: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</a:t>
            </a:r>
          </a:p>
          <a:p>
            <a:pPr marL="239994" marR="0" lvl="0" indent="-239994" algn="l" defTabSz="60976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C195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</a:t>
            </a:r>
            <a:r>
              <a:rPr kumimoji="0" lang="de-CH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data-driven</a:t>
            </a:r>
            <a:r>
              <a:rPr kumimoji="0" lang="de-CH" sz="14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CH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service</a:t>
            </a:r>
            <a:r>
              <a:rPr kumimoji="0" lang="de-CH" sz="14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CH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based</a:t>
            </a: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on </a:t>
            </a:r>
            <a:r>
              <a:rPr kumimoji="0" lang="de-CH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</a:t>
            </a: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CH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wireless</a:t>
            </a: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CH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charger</a:t>
            </a: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(e.g. </a:t>
            </a:r>
            <a:r>
              <a:rPr kumimoji="0" lang="de-CH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adapting</a:t>
            </a: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CH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charging</a:t>
            </a: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CH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behavior</a:t>
            </a: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  <a:p>
            <a:pPr marL="239994" marR="0" lvl="0" indent="-239994" algn="l" defTabSz="60976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C195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 </a:t>
            </a:r>
            <a:r>
              <a:rPr kumimoji="0" lang="de-CH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extension</a:t>
            </a:r>
            <a:r>
              <a:rPr kumimoji="0" lang="de-CH" sz="14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CH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</a:t>
            </a:r>
            <a:r>
              <a:rPr kumimoji="0" lang="de-CH" sz="14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CH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evolution</a:t>
            </a:r>
            <a:r>
              <a:rPr kumimoji="0" lang="de-CH" sz="14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CH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of</a:t>
            </a: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CH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</a:t>
            </a: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CH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wireless</a:t>
            </a: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CH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charger</a:t>
            </a: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(e.g. </a:t>
            </a:r>
            <a:r>
              <a:rPr kumimoji="0" lang="de-CH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mug</a:t>
            </a: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CH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heater</a:t>
            </a: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  <a:p>
            <a:pPr marL="239994" marR="0" lvl="0" indent="-239994" algn="l" defTabSz="60976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C195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</a:t>
            </a:r>
            <a:r>
              <a:rPr kumimoji="0" lang="de-CH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completely</a:t>
            </a:r>
            <a:r>
              <a:rPr kumimoji="0" lang="de-CH" sz="14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CH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new</a:t>
            </a:r>
            <a:r>
              <a:rPr kumimoji="0" lang="de-CH" sz="14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CH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gadget</a:t>
            </a:r>
            <a:endParaRPr kumimoji="0" lang="de-CH" sz="1400" b="1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60976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C195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Any </a:t>
            </a:r>
            <a:r>
              <a:rPr kumimoji="0" lang="de-CH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idea</a:t>
            </a: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must </a:t>
            </a:r>
            <a:r>
              <a:rPr kumimoji="0" lang="de-CH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meet</a:t>
            </a: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CH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</a:t>
            </a: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OST </a:t>
            </a:r>
            <a:r>
              <a:rPr kumimoji="0" lang="de-CH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Gadget’s</a:t>
            </a: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CH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requirements</a:t>
            </a: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CH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listed</a:t>
            </a: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CH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3" action="ppaction://hlinksldjump"/>
              </a:rPr>
              <a:t>before</a:t>
            </a: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4501357D-D273-4C08-ACD5-DCBC4FD18AE1}"/>
              </a:ext>
            </a:extLst>
          </p:cNvPr>
          <p:cNvGrpSpPr/>
          <p:nvPr/>
        </p:nvGrpSpPr>
        <p:grpSpPr>
          <a:xfrm>
            <a:off x="5520329" y="2586791"/>
            <a:ext cx="6143787" cy="2577045"/>
            <a:chOff x="5520329" y="2586791"/>
            <a:chExt cx="6143787" cy="2577045"/>
          </a:xfrm>
        </p:grpSpPr>
        <p:pic>
          <p:nvPicPr>
            <p:cNvPr id="24" name="Picture 10">
              <a:extLst>
                <a:ext uri="{FF2B5EF4-FFF2-40B4-BE49-F238E27FC236}">
                  <a16:creationId xmlns:a16="http://schemas.microsoft.com/office/drawing/2014/main" id="{D621E320-821C-481E-B2AD-BA0EC1AEEB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232528"/>
                </a:clrFrom>
                <a:clrTo>
                  <a:srgbClr val="232528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14" r="16047" b="5713"/>
            <a:stretch/>
          </p:blipFill>
          <p:spPr>
            <a:xfrm>
              <a:off x="5520329" y="2586791"/>
              <a:ext cx="3662999" cy="2577045"/>
            </a:xfrm>
            <a:prstGeom prst="rect">
              <a:avLst/>
            </a:prstGeom>
          </p:spPr>
        </p:pic>
        <p:sp>
          <p:nvSpPr>
            <p:cNvPr id="25" name="MIO_TEXTBOX_BODY">
              <a:extLst>
                <a:ext uri="{FF2B5EF4-FFF2-40B4-BE49-F238E27FC236}">
                  <a16:creationId xmlns:a16="http://schemas.microsoft.com/office/drawing/2014/main" id="{6C1C9573-5138-4C0D-B711-A7FC2FA116FF}"/>
                </a:ext>
              </a:extLst>
            </p:cNvPr>
            <p:cNvSpPr txBox="1">
              <a:spLocks/>
            </p:cNvSpPr>
            <p:nvPr/>
          </p:nvSpPr>
          <p:spPr>
            <a:xfrm>
              <a:off x="9343232" y="2936648"/>
              <a:ext cx="2320884" cy="1635352"/>
            </a:xfrm>
            <a:prstGeom prst="rect">
              <a:avLst/>
            </a:prstGeom>
            <a:noFill/>
          </p:spPr>
          <p:txBody>
            <a:bodyPr vert="horz" lIns="72000" tIns="72000" rIns="72000" bIns="72000" rtlCol="0">
              <a:noAutofit/>
            </a:bodyPr>
            <a:lstStyle>
              <a:lvl1pPr marL="239994" indent="-239994">
                <a:lnSpc>
                  <a:spcPct val="107000"/>
                </a:lnSpc>
                <a:spcBef>
                  <a:spcPts val="1000"/>
                </a:spcBef>
                <a:buClr>
                  <a:schemeClr val="accent4">
                    <a:lumMod val="60000"/>
                    <a:lumOff val="40000"/>
                  </a:schemeClr>
                </a:buClr>
                <a:buFont typeface="Arial" panose="020B0604020202020204" pitchFamily="34" charset="0"/>
                <a:buChar char="•"/>
                <a:defRPr sz="1800"/>
              </a:lvl1pPr>
              <a:lvl2pPr marL="241200" indent="-239994">
                <a:lnSpc>
                  <a:spcPct val="107000"/>
                </a:lnSpc>
                <a:spcBef>
                  <a:spcPts val="1000"/>
                </a:spcBef>
                <a:buClr>
                  <a:schemeClr val="bg1">
                    <a:lumMod val="65000"/>
                  </a:schemeClr>
                </a:buClr>
                <a:buFont typeface="Arial" panose="020B0604020202020204" pitchFamily="34" charset="0"/>
                <a:buChar char="•"/>
                <a:defRPr sz="1800"/>
              </a:lvl2pPr>
              <a:lvl3pPr marL="241200" indent="-239994">
                <a:lnSpc>
                  <a:spcPct val="107000"/>
                </a:lnSpc>
                <a:spcBef>
                  <a:spcPts val="1000"/>
                </a:spcBef>
                <a:buClr>
                  <a:schemeClr val="bg1">
                    <a:lumMod val="65000"/>
                  </a:schemeClr>
                </a:buClr>
                <a:buFont typeface="Arial" panose="020B0604020202020204" pitchFamily="34" charset="0"/>
                <a:buChar char="•"/>
                <a:defRPr sz="1800"/>
              </a:lvl3pPr>
              <a:lvl4pPr marL="241200" indent="-239994">
                <a:lnSpc>
                  <a:spcPct val="107000"/>
                </a:lnSpc>
                <a:spcBef>
                  <a:spcPts val="1000"/>
                </a:spcBef>
                <a:buClr>
                  <a:schemeClr val="bg1">
                    <a:lumMod val="65000"/>
                  </a:schemeClr>
                </a:buClr>
                <a:buFont typeface="Arial" panose="020B0604020202020204" pitchFamily="34" charset="0"/>
                <a:buChar char="•"/>
                <a:defRPr sz="1800"/>
              </a:lvl4pPr>
              <a:lvl5pPr marL="241200" indent="-239994">
                <a:lnSpc>
                  <a:spcPct val="107000"/>
                </a:lnSpc>
                <a:spcBef>
                  <a:spcPts val="1000"/>
                </a:spcBef>
                <a:buClr>
                  <a:schemeClr val="bg1">
                    <a:lumMod val="65000"/>
                  </a:schemeClr>
                </a:buClr>
                <a:buFont typeface="Arial" panose="020B0604020202020204" pitchFamily="34" charset="0"/>
                <a:buChar char="•"/>
                <a:defRPr sz="1800"/>
              </a:lvl5pPr>
              <a:lvl6pPr marL="3352716" indent="-304792">
                <a:spcBef>
                  <a:spcPct val="20000"/>
                </a:spcBef>
                <a:buFont typeface="Arial" panose="020B0604020202020204" pitchFamily="34" charset="0"/>
                <a:buChar char="•"/>
                <a:defRPr sz="2667"/>
              </a:lvl6pPr>
              <a:lvl7pPr marL="3962301" indent="-304792">
                <a:spcBef>
                  <a:spcPct val="20000"/>
                </a:spcBef>
                <a:buFont typeface="Arial" panose="020B0604020202020204" pitchFamily="34" charset="0"/>
                <a:buChar char="•"/>
                <a:defRPr sz="2667"/>
              </a:lvl7pPr>
              <a:lvl8pPr marL="4571886" indent="-304792">
                <a:spcBef>
                  <a:spcPct val="20000"/>
                </a:spcBef>
                <a:buFont typeface="Arial" panose="020B0604020202020204" pitchFamily="34" charset="0"/>
                <a:buChar char="•"/>
                <a:defRPr sz="2667"/>
              </a:lvl8pPr>
              <a:lvl9pPr marL="5181470" indent="-304792">
                <a:spcBef>
                  <a:spcPct val="20000"/>
                </a:spcBef>
                <a:buFont typeface="Arial" panose="020B0604020202020204" pitchFamily="34" charset="0"/>
                <a:buChar char="•"/>
                <a:defRPr sz="2667"/>
              </a:lvl9pPr>
            </a:lstStyle>
            <a:p>
              <a:pPr marL="0" marR="0" lvl="0" indent="0" algn="l" defTabSz="609768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8C195F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de-CH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8C195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2.0</a:t>
              </a:r>
            </a:p>
          </p:txBody>
        </p:sp>
      </p:grp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8F04642-371A-403C-9A25-3914FD0A389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CH"/>
              <a:t>2021 / 2022</a:t>
            </a:r>
            <a:endParaRPr lang="de-CH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98449F14-71B3-4433-9958-9E5D71DACDB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/>
              <a:t>OST-Gadget business planning</a:t>
            </a:r>
            <a:endParaRPr lang="de-CH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5DE0E02F-2FDC-4D84-A82C-991FDE3C997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11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66502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AC5A13-E87C-4A56-8B56-21DA2369E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The </a:t>
            </a:r>
            <a:r>
              <a:rPr lang="de-CH" dirty="0" err="1"/>
              <a:t>case</a:t>
            </a:r>
            <a:r>
              <a:rPr lang="de-CH" dirty="0"/>
              <a:t> </a:t>
            </a:r>
            <a:r>
              <a:rPr lang="de-CH" dirty="0" err="1"/>
              <a:t>study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structured</a:t>
            </a:r>
            <a:r>
              <a:rPr lang="de-CH" dirty="0"/>
              <a:t> </a:t>
            </a:r>
            <a:r>
              <a:rPr lang="de-CH" dirty="0" err="1"/>
              <a:t>into</a:t>
            </a:r>
            <a:r>
              <a:rPr lang="de-CH" dirty="0"/>
              <a:t> 6 </a:t>
            </a:r>
            <a:r>
              <a:rPr lang="de-CH" dirty="0" err="1"/>
              <a:t>steps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103E5F5-65EC-4991-A8CD-D93E7AE79F6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CH" dirty="0"/>
              <a:t>Case Study «OST Gadget»</a:t>
            </a:r>
          </a:p>
        </p:txBody>
      </p:sp>
      <p:sp>
        <p:nvSpPr>
          <p:cNvPr id="16" name="Rectangle 38">
            <a:extLst>
              <a:ext uri="{FF2B5EF4-FFF2-40B4-BE49-F238E27FC236}">
                <a16:creationId xmlns:a16="http://schemas.microsoft.com/office/drawing/2014/main" id="{DED9CF9D-54D1-4749-BE30-2229B450351F}"/>
              </a:ext>
            </a:extLst>
          </p:cNvPr>
          <p:cNvSpPr/>
          <p:nvPr/>
        </p:nvSpPr>
        <p:spPr>
          <a:xfrm>
            <a:off x="2097629" y="4841221"/>
            <a:ext cx="2496185" cy="1096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rtlCol="0" anchor="ctr"/>
          <a:lstStyle/>
          <a:p>
            <a:pPr marL="0" marR="0" lvl="0" indent="0" algn="l" defTabSz="60976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Analyze your market</a:t>
            </a:r>
          </a:p>
          <a:p>
            <a:pPr marL="0" marR="0" lvl="0" indent="0" algn="l" defTabSz="60976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 the teams, do a market analysis for your business idea.</a:t>
            </a:r>
          </a:p>
        </p:txBody>
      </p:sp>
      <p:sp>
        <p:nvSpPr>
          <p:cNvPr id="20" name="Rectangle 78">
            <a:extLst>
              <a:ext uri="{FF2B5EF4-FFF2-40B4-BE49-F238E27FC236}">
                <a16:creationId xmlns:a16="http://schemas.microsoft.com/office/drawing/2014/main" id="{C49C0110-5BC1-4674-9E5D-F7B3DE683876}"/>
              </a:ext>
            </a:extLst>
          </p:cNvPr>
          <p:cNvSpPr/>
          <p:nvPr/>
        </p:nvSpPr>
        <p:spPr>
          <a:xfrm>
            <a:off x="7855934" y="1686730"/>
            <a:ext cx="2496185" cy="1096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5760" rtlCol="0" anchor="ctr"/>
          <a:lstStyle/>
          <a:p>
            <a:pPr marL="0" marR="0" lvl="0" indent="0" algn="l" defTabSz="60976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Create your marketing strategy</a:t>
            </a:r>
          </a:p>
          <a:p>
            <a:pPr marL="0" marR="0" lvl="0" indent="0" algn="l" defTabSz="60976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 the teams, do a SWOT analysis and create a marketing strategy for your business idea.</a:t>
            </a:r>
          </a:p>
        </p:txBody>
      </p:sp>
      <p:sp>
        <p:nvSpPr>
          <p:cNvPr id="21" name="Rectangle 79">
            <a:extLst>
              <a:ext uri="{FF2B5EF4-FFF2-40B4-BE49-F238E27FC236}">
                <a16:creationId xmlns:a16="http://schemas.microsoft.com/office/drawing/2014/main" id="{96FE0D29-8FDD-4D6E-92AD-BF672BD18230}"/>
              </a:ext>
            </a:extLst>
          </p:cNvPr>
          <p:cNvSpPr/>
          <p:nvPr/>
        </p:nvSpPr>
        <p:spPr>
          <a:xfrm>
            <a:off x="8623021" y="3260080"/>
            <a:ext cx="2496185" cy="1096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5760" rtlCol="0" anchor="ctr"/>
          <a:lstStyle/>
          <a:p>
            <a:pPr marL="0" marR="0" lvl="0" indent="0" algn="l" defTabSz="60976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Define your marketing mix</a:t>
            </a:r>
          </a:p>
          <a:p>
            <a:pPr marL="0" marR="0" lvl="0" indent="0" algn="l" defTabSz="60976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 the teams, define the marketing mix and do a forecast for your business idea.</a:t>
            </a:r>
          </a:p>
        </p:txBody>
      </p:sp>
      <p:sp>
        <p:nvSpPr>
          <p:cNvPr id="22" name="Rectangle 80">
            <a:extLst>
              <a:ext uri="{FF2B5EF4-FFF2-40B4-BE49-F238E27FC236}">
                <a16:creationId xmlns:a16="http://schemas.microsoft.com/office/drawing/2014/main" id="{C04D8A18-2986-4126-8451-B43DE830D966}"/>
              </a:ext>
            </a:extLst>
          </p:cNvPr>
          <p:cNvSpPr/>
          <p:nvPr/>
        </p:nvSpPr>
        <p:spPr>
          <a:xfrm>
            <a:off x="7906527" y="4970866"/>
            <a:ext cx="2496185" cy="1096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5760" rtlCol="0" anchor="ctr"/>
          <a:lstStyle/>
          <a:p>
            <a:pPr marL="0" marR="0" lvl="0" indent="0" algn="l" defTabSz="60976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Present your results</a:t>
            </a:r>
          </a:p>
          <a:p>
            <a:pPr marL="0" marR="0" lvl="0" indent="0" algn="l" defTabSz="60976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 the teams, present your results in a final presentation to the class. Submit your slides as a pre-read 2 weeks in advance.</a:t>
            </a:r>
          </a:p>
        </p:txBody>
      </p: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14DD403F-AACC-4410-88A1-9A08853D336F}"/>
              </a:ext>
            </a:extLst>
          </p:cNvPr>
          <p:cNvGrpSpPr/>
          <p:nvPr/>
        </p:nvGrpSpPr>
        <p:grpSpPr>
          <a:xfrm>
            <a:off x="4302231" y="2948755"/>
            <a:ext cx="3898424" cy="1678077"/>
            <a:chOff x="5520329" y="2586791"/>
            <a:chExt cx="5986862" cy="2577045"/>
          </a:xfrm>
        </p:grpSpPr>
        <p:pic>
          <p:nvPicPr>
            <p:cNvPr id="37" name="Picture 10">
              <a:extLst>
                <a:ext uri="{FF2B5EF4-FFF2-40B4-BE49-F238E27FC236}">
                  <a16:creationId xmlns:a16="http://schemas.microsoft.com/office/drawing/2014/main" id="{186A8599-D294-4F2F-A127-DD0AAC5203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232528"/>
                </a:clrFrom>
                <a:clrTo>
                  <a:srgbClr val="232528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14" r="16047" b="5713"/>
            <a:stretch/>
          </p:blipFill>
          <p:spPr>
            <a:xfrm>
              <a:off x="5520329" y="2586791"/>
              <a:ext cx="3662999" cy="2577045"/>
            </a:xfrm>
            <a:prstGeom prst="rect">
              <a:avLst/>
            </a:prstGeom>
          </p:spPr>
        </p:pic>
        <p:sp>
          <p:nvSpPr>
            <p:cNvPr id="38" name="MIO_TEXTBOX_BODY">
              <a:extLst>
                <a:ext uri="{FF2B5EF4-FFF2-40B4-BE49-F238E27FC236}">
                  <a16:creationId xmlns:a16="http://schemas.microsoft.com/office/drawing/2014/main" id="{06F49F16-563D-4D5F-8342-0270DD05F2FB}"/>
                </a:ext>
              </a:extLst>
            </p:cNvPr>
            <p:cNvSpPr txBox="1">
              <a:spLocks/>
            </p:cNvSpPr>
            <p:nvPr/>
          </p:nvSpPr>
          <p:spPr>
            <a:xfrm>
              <a:off x="9186307" y="2936648"/>
              <a:ext cx="2320884" cy="1635352"/>
            </a:xfrm>
            <a:prstGeom prst="rect">
              <a:avLst/>
            </a:prstGeom>
            <a:noFill/>
          </p:spPr>
          <p:txBody>
            <a:bodyPr vert="horz" lIns="72000" tIns="72000" rIns="72000" bIns="72000" rtlCol="0">
              <a:noAutofit/>
            </a:bodyPr>
            <a:lstStyle>
              <a:lvl1pPr marL="239994" indent="-239994">
                <a:lnSpc>
                  <a:spcPct val="107000"/>
                </a:lnSpc>
                <a:spcBef>
                  <a:spcPts val="1000"/>
                </a:spcBef>
                <a:buClr>
                  <a:schemeClr val="accent4">
                    <a:lumMod val="60000"/>
                    <a:lumOff val="40000"/>
                  </a:schemeClr>
                </a:buClr>
                <a:buFont typeface="Arial" panose="020B0604020202020204" pitchFamily="34" charset="0"/>
                <a:buChar char="•"/>
                <a:defRPr sz="1800"/>
              </a:lvl1pPr>
              <a:lvl2pPr marL="241200" indent="-239994">
                <a:lnSpc>
                  <a:spcPct val="107000"/>
                </a:lnSpc>
                <a:spcBef>
                  <a:spcPts val="1000"/>
                </a:spcBef>
                <a:buClr>
                  <a:schemeClr val="bg1">
                    <a:lumMod val="65000"/>
                  </a:schemeClr>
                </a:buClr>
                <a:buFont typeface="Arial" panose="020B0604020202020204" pitchFamily="34" charset="0"/>
                <a:buChar char="•"/>
                <a:defRPr sz="1800"/>
              </a:lvl2pPr>
              <a:lvl3pPr marL="241200" indent="-239994">
                <a:lnSpc>
                  <a:spcPct val="107000"/>
                </a:lnSpc>
                <a:spcBef>
                  <a:spcPts val="1000"/>
                </a:spcBef>
                <a:buClr>
                  <a:schemeClr val="bg1">
                    <a:lumMod val="65000"/>
                  </a:schemeClr>
                </a:buClr>
                <a:buFont typeface="Arial" panose="020B0604020202020204" pitchFamily="34" charset="0"/>
                <a:buChar char="•"/>
                <a:defRPr sz="1800"/>
              </a:lvl3pPr>
              <a:lvl4pPr marL="241200" indent="-239994">
                <a:lnSpc>
                  <a:spcPct val="107000"/>
                </a:lnSpc>
                <a:spcBef>
                  <a:spcPts val="1000"/>
                </a:spcBef>
                <a:buClr>
                  <a:schemeClr val="bg1">
                    <a:lumMod val="65000"/>
                  </a:schemeClr>
                </a:buClr>
                <a:buFont typeface="Arial" panose="020B0604020202020204" pitchFamily="34" charset="0"/>
                <a:buChar char="•"/>
                <a:defRPr sz="1800"/>
              </a:lvl4pPr>
              <a:lvl5pPr marL="241200" indent="-239994">
                <a:lnSpc>
                  <a:spcPct val="107000"/>
                </a:lnSpc>
                <a:spcBef>
                  <a:spcPts val="1000"/>
                </a:spcBef>
                <a:buClr>
                  <a:schemeClr val="bg1">
                    <a:lumMod val="65000"/>
                  </a:schemeClr>
                </a:buClr>
                <a:buFont typeface="Arial" panose="020B0604020202020204" pitchFamily="34" charset="0"/>
                <a:buChar char="•"/>
                <a:defRPr sz="1800"/>
              </a:lvl5pPr>
              <a:lvl6pPr marL="3352716" indent="-304792">
                <a:spcBef>
                  <a:spcPct val="20000"/>
                </a:spcBef>
                <a:buFont typeface="Arial" panose="020B0604020202020204" pitchFamily="34" charset="0"/>
                <a:buChar char="•"/>
                <a:defRPr sz="2667"/>
              </a:lvl6pPr>
              <a:lvl7pPr marL="3962301" indent="-304792">
                <a:spcBef>
                  <a:spcPct val="20000"/>
                </a:spcBef>
                <a:buFont typeface="Arial" panose="020B0604020202020204" pitchFamily="34" charset="0"/>
                <a:buChar char="•"/>
                <a:defRPr sz="2667"/>
              </a:lvl7pPr>
              <a:lvl8pPr marL="4571886" indent="-304792">
                <a:spcBef>
                  <a:spcPct val="20000"/>
                </a:spcBef>
                <a:buFont typeface="Arial" panose="020B0604020202020204" pitchFamily="34" charset="0"/>
                <a:buChar char="•"/>
                <a:defRPr sz="2667"/>
              </a:lvl8pPr>
              <a:lvl9pPr marL="5181470" indent="-304792">
                <a:spcBef>
                  <a:spcPct val="20000"/>
                </a:spcBef>
                <a:buFont typeface="Arial" panose="020B0604020202020204" pitchFamily="34" charset="0"/>
                <a:buChar char="•"/>
                <a:defRPr sz="2667"/>
              </a:lvl9pPr>
            </a:lstStyle>
            <a:p>
              <a:pPr marL="0" marR="0" lvl="0" indent="0" algn="l" defTabSz="609768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8C195F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de-CH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8C195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2.0</a:t>
              </a:r>
            </a:p>
          </p:txBody>
        </p:sp>
      </p:grpSp>
      <p:sp>
        <p:nvSpPr>
          <p:cNvPr id="39" name="Rectangle 36">
            <a:extLst>
              <a:ext uri="{FF2B5EF4-FFF2-40B4-BE49-F238E27FC236}">
                <a16:creationId xmlns:a16="http://schemas.microsoft.com/office/drawing/2014/main" id="{FBC0A63B-C8F8-4A40-9EF0-A60F38564175}"/>
              </a:ext>
            </a:extLst>
          </p:cNvPr>
          <p:cNvSpPr/>
          <p:nvPr/>
        </p:nvSpPr>
        <p:spPr>
          <a:xfrm>
            <a:off x="2162771" y="1781708"/>
            <a:ext cx="2496185" cy="1096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rtlCol="0" anchor="ctr"/>
          <a:lstStyle/>
          <a:p>
            <a:pPr marL="0" marR="0" lvl="0" indent="0" algn="l" defTabSz="60976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Develop your idea</a:t>
            </a:r>
          </a:p>
          <a:p>
            <a:pPr marL="0" marR="0" lvl="0" indent="0" algn="l" defTabSz="60976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Individually, come up with your business idea for a future OST Gadget. Prepare </a:t>
            </a:r>
            <a:b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short presentation of your idea (“elevator pitch”).</a:t>
            </a:r>
          </a:p>
        </p:txBody>
      </p:sp>
      <p:sp>
        <p:nvSpPr>
          <p:cNvPr id="40" name="Rectangle 37">
            <a:extLst>
              <a:ext uri="{FF2B5EF4-FFF2-40B4-BE49-F238E27FC236}">
                <a16:creationId xmlns:a16="http://schemas.microsoft.com/office/drawing/2014/main" id="{4B53150E-D769-43EC-A6BB-4CFDF9698861}"/>
              </a:ext>
            </a:extLst>
          </p:cNvPr>
          <p:cNvSpPr/>
          <p:nvPr/>
        </p:nvSpPr>
        <p:spPr>
          <a:xfrm>
            <a:off x="1610918" y="3229032"/>
            <a:ext cx="2496185" cy="1096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rtlCol="0" anchor="ctr"/>
          <a:lstStyle/>
          <a:p>
            <a:pPr marL="0" marR="0" lvl="0" indent="0" algn="l" defTabSz="60976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Convince your peers</a:t>
            </a:r>
          </a:p>
          <a:p>
            <a:pPr marL="0" marR="0" lvl="0" indent="0" algn="l" defTabSz="60976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Present your ideas to the class. Teams of 3-4 students will be formed around the most popular ideas.</a:t>
            </a:r>
          </a:p>
        </p:txBody>
      </p:sp>
      <p:sp>
        <p:nvSpPr>
          <p:cNvPr id="44" name="Oval 224">
            <a:extLst>
              <a:ext uri="{FF2B5EF4-FFF2-40B4-BE49-F238E27FC236}">
                <a16:creationId xmlns:a16="http://schemas.microsoft.com/office/drawing/2014/main" id="{D9846898-8259-4B53-97B6-C128E77A7D6D}"/>
              </a:ext>
            </a:extLst>
          </p:cNvPr>
          <p:cNvSpPr/>
          <p:nvPr/>
        </p:nvSpPr>
        <p:spPr>
          <a:xfrm>
            <a:off x="7539396" y="1701085"/>
            <a:ext cx="316538" cy="316538"/>
          </a:xfrm>
          <a:prstGeom prst="ellipse">
            <a:avLst/>
          </a:prstGeom>
          <a:solidFill>
            <a:schemeClr val="tx2"/>
          </a:solidFill>
          <a:ln w="22225" algn="ctr">
            <a:noFill/>
            <a:round/>
            <a:headEnd/>
            <a:tailEnd/>
          </a:ln>
        </p:spPr>
        <p:txBody>
          <a:bodyPr wrap="none" lIns="104270" tIns="52136" rIns="104270" bIns="52136" anchor="ctr"/>
          <a:lstStyle/>
          <a:p>
            <a:pPr marL="0" marR="0" lvl="0" indent="0" algn="ctr" defTabSz="10427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</a:t>
            </a:r>
          </a:p>
        </p:txBody>
      </p:sp>
      <p:sp>
        <p:nvSpPr>
          <p:cNvPr id="45" name="Oval 225">
            <a:extLst>
              <a:ext uri="{FF2B5EF4-FFF2-40B4-BE49-F238E27FC236}">
                <a16:creationId xmlns:a16="http://schemas.microsoft.com/office/drawing/2014/main" id="{D9962935-E5CA-41B8-AE62-FB39884AE870}"/>
              </a:ext>
            </a:extLst>
          </p:cNvPr>
          <p:cNvSpPr/>
          <p:nvPr/>
        </p:nvSpPr>
        <p:spPr>
          <a:xfrm>
            <a:off x="1566815" y="3244684"/>
            <a:ext cx="316538" cy="316538"/>
          </a:xfrm>
          <a:prstGeom prst="ellipse">
            <a:avLst/>
          </a:prstGeom>
          <a:solidFill>
            <a:schemeClr val="tx2"/>
          </a:solidFill>
          <a:ln w="22225" algn="ctr">
            <a:noFill/>
            <a:round/>
            <a:headEnd/>
            <a:tailEnd/>
          </a:ln>
        </p:spPr>
        <p:txBody>
          <a:bodyPr rot="0" spcFirstLastPara="0" vertOverflow="overflow" horzOverflow="overflow" vert="horz" wrap="none" lIns="104270" tIns="52136" rIns="104270" bIns="52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427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sp>
        <p:nvSpPr>
          <p:cNvPr id="46" name="Oval 226">
            <a:extLst>
              <a:ext uri="{FF2B5EF4-FFF2-40B4-BE49-F238E27FC236}">
                <a16:creationId xmlns:a16="http://schemas.microsoft.com/office/drawing/2014/main" id="{4F664B13-59BA-4C0E-BCCA-06F3DC0A9E37}"/>
              </a:ext>
            </a:extLst>
          </p:cNvPr>
          <p:cNvSpPr/>
          <p:nvPr/>
        </p:nvSpPr>
        <p:spPr>
          <a:xfrm>
            <a:off x="2097629" y="1733344"/>
            <a:ext cx="316538" cy="316538"/>
          </a:xfrm>
          <a:prstGeom prst="ellipse">
            <a:avLst/>
          </a:prstGeom>
          <a:solidFill>
            <a:schemeClr val="tx2"/>
          </a:solidFill>
          <a:ln w="22225" algn="ctr">
            <a:noFill/>
            <a:round/>
            <a:headEnd/>
            <a:tailEnd/>
          </a:ln>
        </p:spPr>
        <p:txBody>
          <a:bodyPr rot="0" spcFirstLastPara="0" vertOverflow="overflow" horzOverflow="overflow" vert="horz" wrap="none" lIns="104270" tIns="52136" rIns="104270" bIns="52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427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47" name="Oval 227">
            <a:extLst>
              <a:ext uri="{FF2B5EF4-FFF2-40B4-BE49-F238E27FC236}">
                <a16:creationId xmlns:a16="http://schemas.microsoft.com/office/drawing/2014/main" id="{C0EF3ACF-CDB9-4FF7-9CCC-AA70B1341A6E}"/>
              </a:ext>
            </a:extLst>
          </p:cNvPr>
          <p:cNvSpPr/>
          <p:nvPr/>
        </p:nvSpPr>
        <p:spPr>
          <a:xfrm>
            <a:off x="2086397" y="4971260"/>
            <a:ext cx="316538" cy="316538"/>
          </a:xfrm>
          <a:prstGeom prst="ellipse">
            <a:avLst/>
          </a:prstGeom>
          <a:solidFill>
            <a:schemeClr val="tx2"/>
          </a:solidFill>
          <a:ln w="22225" algn="ctr">
            <a:noFill/>
            <a:round/>
            <a:headEnd/>
            <a:tailEnd/>
          </a:ln>
        </p:spPr>
        <p:txBody>
          <a:bodyPr rot="0" spcFirstLastPara="0" vertOverflow="overflow" horzOverflow="overflow" vert="horz" wrap="none" lIns="104270" tIns="52136" rIns="104270" bIns="52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427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</a:p>
        </p:txBody>
      </p:sp>
      <p:sp>
        <p:nvSpPr>
          <p:cNvPr id="50" name="Oval 224">
            <a:extLst>
              <a:ext uri="{FF2B5EF4-FFF2-40B4-BE49-F238E27FC236}">
                <a16:creationId xmlns:a16="http://schemas.microsoft.com/office/drawing/2014/main" id="{F377C16A-73AA-4286-8EB7-5BF0B8DC9B09}"/>
              </a:ext>
            </a:extLst>
          </p:cNvPr>
          <p:cNvSpPr/>
          <p:nvPr/>
        </p:nvSpPr>
        <p:spPr>
          <a:xfrm>
            <a:off x="8306483" y="3271562"/>
            <a:ext cx="316538" cy="316538"/>
          </a:xfrm>
          <a:prstGeom prst="ellipse">
            <a:avLst/>
          </a:prstGeom>
          <a:solidFill>
            <a:schemeClr val="tx2"/>
          </a:solidFill>
          <a:ln w="22225" algn="ctr">
            <a:noFill/>
            <a:round/>
            <a:headEnd/>
            <a:tailEnd/>
          </a:ln>
        </p:spPr>
        <p:txBody>
          <a:bodyPr wrap="none" lIns="104270" tIns="52136" rIns="104270" bIns="52136" anchor="ctr"/>
          <a:lstStyle/>
          <a:p>
            <a:pPr marL="0" marR="0" lvl="0" indent="0" algn="ctr" defTabSz="10427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</a:t>
            </a:r>
          </a:p>
        </p:txBody>
      </p:sp>
      <p:sp>
        <p:nvSpPr>
          <p:cNvPr id="51" name="Oval 224">
            <a:extLst>
              <a:ext uri="{FF2B5EF4-FFF2-40B4-BE49-F238E27FC236}">
                <a16:creationId xmlns:a16="http://schemas.microsoft.com/office/drawing/2014/main" id="{CE005257-EAAC-485E-BDE8-F3FA7947ED8D}"/>
              </a:ext>
            </a:extLst>
          </p:cNvPr>
          <p:cNvSpPr/>
          <p:nvPr/>
        </p:nvSpPr>
        <p:spPr>
          <a:xfrm>
            <a:off x="7604538" y="4943113"/>
            <a:ext cx="316538" cy="316538"/>
          </a:xfrm>
          <a:prstGeom prst="ellipse">
            <a:avLst/>
          </a:prstGeom>
          <a:solidFill>
            <a:schemeClr val="tx2"/>
          </a:solidFill>
          <a:ln w="22225" algn="ctr">
            <a:noFill/>
            <a:round/>
            <a:headEnd/>
            <a:tailEnd/>
          </a:ln>
        </p:spPr>
        <p:txBody>
          <a:bodyPr wrap="none" lIns="104270" tIns="52136" rIns="104270" bIns="52136" anchor="ctr"/>
          <a:lstStyle/>
          <a:p>
            <a:pPr marL="0" marR="0" lvl="0" indent="0" algn="ctr" defTabSz="10427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C707E97-53B4-42C0-9ACA-1513CDB2A49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CH"/>
              <a:t>2021 / 2022</a:t>
            </a:r>
            <a:endParaRPr lang="de-CH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8908B0C-2C91-48C3-9C4A-75B3D503C8D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/>
              <a:t>OST-Gadget business planning</a:t>
            </a:r>
            <a:endParaRPr lang="de-CH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5E50B2B-0296-4C1B-99D2-BCC60990698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12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4132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50911A-B050-449C-B911-A7759B67D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450" y="692150"/>
            <a:ext cx="11053763" cy="684213"/>
          </a:xfrm>
        </p:spPr>
        <p:txBody>
          <a:bodyPr>
            <a:normAutofit fontScale="90000"/>
          </a:bodyPr>
          <a:lstStyle/>
          <a:p>
            <a:r>
              <a:rPr lang="de-CH" dirty="0"/>
              <a:t>The OST Smart Factory </a:t>
            </a:r>
            <a:r>
              <a:rPr lang="de-CH" dirty="0" err="1"/>
              <a:t>is</a:t>
            </a:r>
            <a:r>
              <a:rPr lang="de-CH" dirty="0"/>
              <a:t> a real-</a:t>
            </a:r>
            <a:r>
              <a:rPr lang="de-CH" dirty="0" err="1"/>
              <a:t>world</a:t>
            </a:r>
            <a:r>
              <a:rPr lang="de-CH" dirty="0"/>
              <a:t> </a:t>
            </a:r>
            <a:r>
              <a:rPr lang="de-CH" dirty="0" err="1"/>
              <a:t>industrial</a:t>
            </a:r>
            <a:r>
              <a:rPr lang="de-CH" dirty="0"/>
              <a:t> </a:t>
            </a:r>
            <a:r>
              <a:rPr lang="de-CH" dirty="0" err="1"/>
              <a:t>production</a:t>
            </a:r>
            <a:r>
              <a:rPr lang="de-CH" dirty="0"/>
              <a:t> </a:t>
            </a:r>
            <a:r>
              <a:rPr lang="de-CH" dirty="0" err="1"/>
              <a:t>environment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showcase</a:t>
            </a:r>
            <a:r>
              <a:rPr lang="de-CH" dirty="0"/>
              <a:t> </a:t>
            </a:r>
            <a:r>
              <a:rPr lang="de-CH" dirty="0" err="1"/>
              <a:t>applied</a:t>
            </a:r>
            <a:r>
              <a:rPr lang="de-CH" dirty="0"/>
              <a:t> </a:t>
            </a:r>
            <a:r>
              <a:rPr lang="de-CH" dirty="0" err="1"/>
              <a:t>digitalization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A9007FF-AB24-4D92-B56B-2C7EAACD051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CH" dirty="0"/>
              <a:t>The OST Smart Factory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598ABC8-4F7A-4213-89E9-91E6A370AC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21" t="31511" r="47" b="7483"/>
          <a:stretch/>
        </p:blipFill>
        <p:spPr>
          <a:xfrm>
            <a:off x="3593306" y="2063790"/>
            <a:ext cx="4186318" cy="363374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E562270-D360-48D9-B717-C979A75B08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742"/>
          <a:stretch/>
        </p:blipFill>
        <p:spPr>
          <a:xfrm>
            <a:off x="5325893" y="2281009"/>
            <a:ext cx="752847" cy="71791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F427AE0-A7B1-438F-ABBE-0C7D80C63A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742"/>
          <a:stretch/>
        </p:blipFill>
        <p:spPr>
          <a:xfrm>
            <a:off x="5703222" y="3713272"/>
            <a:ext cx="752847" cy="71791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6C0A34AF-1474-43E6-853C-8C46D2A292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742"/>
          <a:stretch/>
        </p:blipFill>
        <p:spPr>
          <a:xfrm>
            <a:off x="3439999" y="3381011"/>
            <a:ext cx="752847" cy="71791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AD88938-CA90-49FD-98B7-7162235BB8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5" r="38053"/>
          <a:stretch/>
        </p:blipFill>
        <p:spPr>
          <a:xfrm>
            <a:off x="3071795" y="4094809"/>
            <a:ext cx="1800000" cy="1200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C8CAC8EB-C0A7-4579-97B0-3FD3E13CAE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5183" y="4462968"/>
            <a:ext cx="1800000" cy="11997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C17508FC-D12F-4002-B912-0A3E4350465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9228" r="19228"/>
          <a:stretch/>
        </p:blipFill>
        <p:spPr>
          <a:xfrm>
            <a:off x="3449240" y="1838875"/>
            <a:ext cx="1800000" cy="1200000"/>
          </a:xfrm>
          <a:prstGeom prst="rect">
            <a:avLst/>
          </a:prstGeom>
        </p:spPr>
      </p:pic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4C39B760-7146-4633-956D-65678E32DABD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2240369" y="3739966"/>
            <a:ext cx="1199630" cy="4336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5" name="Grupo 275">
            <a:extLst>
              <a:ext uri="{FF2B5EF4-FFF2-40B4-BE49-F238E27FC236}">
                <a16:creationId xmlns:a16="http://schemas.microsoft.com/office/drawing/2014/main" id="{470C8D1B-5293-4BF9-9919-EBCD6D0506BD}"/>
              </a:ext>
            </a:extLst>
          </p:cNvPr>
          <p:cNvGrpSpPr/>
          <p:nvPr/>
        </p:nvGrpSpPr>
        <p:grpSpPr>
          <a:xfrm>
            <a:off x="806450" y="4285712"/>
            <a:ext cx="2325162" cy="822306"/>
            <a:chOff x="4247967" y="10486870"/>
            <a:chExt cx="4254270" cy="1906786"/>
          </a:xfrm>
        </p:grpSpPr>
        <p:sp>
          <p:nvSpPr>
            <p:cNvPr id="26" name="CuadroTexto 395">
              <a:extLst>
                <a:ext uri="{FF2B5EF4-FFF2-40B4-BE49-F238E27FC236}">
                  <a16:creationId xmlns:a16="http://schemas.microsoft.com/office/drawing/2014/main" id="{5CB5E0CF-9FD2-42A2-9960-46AFF6F8B063}"/>
                </a:ext>
              </a:extLst>
            </p:cNvPr>
            <p:cNvSpPr txBox="1"/>
            <p:nvPr/>
          </p:nvSpPr>
          <p:spPr>
            <a:xfrm flipH="1">
              <a:off x="4247967" y="10486870"/>
              <a:ext cx="4254270" cy="785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 panose="020B0604020202020204"/>
                  <a:ea typeface="Lato" charset="0"/>
                  <a:cs typeface="Lato" charset="0"/>
                </a:rPr>
                <a:t>Rapperswil-Jona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Lato" charset="0"/>
                <a:cs typeface="Lato" charset="0"/>
              </a:endParaRPr>
            </a:p>
          </p:txBody>
        </p:sp>
        <p:sp>
          <p:nvSpPr>
            <p:cNvPr id="27" name="Rectangle 40">
              <a:extLst>
                <a:ext uri="{FF2B5EF4-FFF2-40B4-BE49-F238E27FC236}">
                  <a16:creationId xmlns:a16="http://schemas.microsoft.com/office/drawing/2014/main" id="{346610E2-54BD-4401-94D0-619D90D43E32}"/>
                </a:ext>
              </a:extLst>
            </p:cNvPr>
            <p:cNvSpPr/>
            <p:nvPr/>
          </p:nvSpPr>
          <p:spPr>
            <a:xfrm>
              <a:off x="4263627" y="11180399"/>
              <a:ext cx="4221143" cy="12132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60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Production</a:t>
              </a:r>
              <a:r>
                <a:rPr kumimoji="0" lang="de-CH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de-CH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of</a:t>
              </a:r>
              <a:r>
                <a:rPr kumimoji="0" lang="de-CH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de-CH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injection-moulded</a:t>
              </a:r>
              <a:r>
                <a:rPr kumimoji="0" lang="de-CH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de-CH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parts</a:t>
              </a:r>
              <a:r>
                <a:rPr kumimoji="0" lang="de-CH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.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grpSp>
        <p:nvGrpSpPr>
          <p:cNvPr id="28" name="Grupo 275">
            <a:extLst>
              <a:ext uri="{FF2B5EF4-FFF2-40B4-BE49-F238E27FC236}">
                <a16:creationId xmlns:a16="http://schemas.microsoft.com/office/drawing/2014/main" id="{9BFA8606-1758-459C-AB28-C7EB43638864}"/>
              </a:ext>
            </a:extLst>
          </p:cNvPr>
          <p:cNvGrpSpPr/>
          <p:nvPr/>
        </p:nvGrpSpPr>
        <p:grpSpPr>
          <a:xfrm>
            <a:off x="7990087" y="3553352"/>
            <a:ext cx="2325162" cy="1037750"/>
            <a:chOff x="4247967" y="10486870"/>
            <a:chExt cx="4254270" cy="2406364"/>
          </a:xfrm>
        </p:grpSpPr>
        <p:sp>
          <p:nvSpPr>
            <p:cNvPr id="29" name="CuadroTexto 395">
              <a:extLst>
                <a:ext uri="{FF2B5EF4-FFF2-40B4-BE49-F238E27FC236}">
                  <a16:creationId xmlns:a16="http://schemas.microsoft.com/office/drawing/2014/main" id="{739C3B99-AB0C-4336-B358-C0B74D9399F3}"/>
                </a:ext>
              </a:extLst>
            </p:cNvPr>
            <p:cNvSpPr txBox="1"/>
            <p:nvPr/>
          </p:nvSpPr>
          <p:spPr>
            <a:xfrm flipH="1">
              <a:off x="4247967" y="10486870"/>
              <a:ext cx="4254270" cy="785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 panose="020B0604020202020204"/>
                  <a:ea typeface="Lato" charset="0"/>
                  <a:cs typeface="Lato" charset="0"/>
                </a:rPr>
                <a:t>Buchs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Lato" charset="0"/>
                <a:cs typeface="Lato" charset="0"/>
              </a:endParaRPr>
            </a:p>
          </p:txBody>
        </p:sp>
        <p:sp>
          <p:nvSpPr>
            <p:cNvPr id="30" name="Rectangle 40">
              <a:extLst>
                <a:ext uri="{FF2B5EF4-FFF2-40B4-BE49-F238E27FC236}">
                  <a16:creationId xmlns:a16="http://schemas.microsoft.com/office/drawing/2014/main" id="{AEC652A7-DED8-4E16-881C-0FDBBE22F089}"/>
                </a:ext>
              </a:extLst>
            </p:cNvPr>
            <p:cNvSpPr/>
            <p:nvPr/>
          </p:nvSpPr>
          <p:spPr>
            <a:xfrm>
              <a:off x="4263627" y="11180399"/>
              <a:ext cx="4221144" cy="17128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60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Product</a:t>
              </a:r>
              <a:r>
                <a:rPr kumimoji="0" lang="de-CH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de-CH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management</a:t>
              </a:r>
              <a:r>
                <a:rPr kumimoji="0" lang="de-CH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, </a:t>
              </a:r>
              <a:r>
                <a:rPr kumimoji="0" lang="de-CH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electronics</a:t>
              </a:r>
              <a:r>
                <a:rPr kumimoji="0" lang="de-CH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de-CH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development</a:t>
              </a:r>
              <a:r>
                <a:rPr kumimoji="0" lang="de-CH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, and final </a:t>
              </a:r>
              <a:r>
                <a:rPr kumimoji="0" lang="de-CH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assembly</a:t>
              </a:r>
              <a:r>
                <a:rPr kumimoji="0" lang="de-CH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.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EE635CB9-4FA3-4DD4-AF17-3EF678CA73E1}"/>
              </a:ext>
            </a:extLst>
          </p:cNvPr>
          <p:cNvCxnSpPr>
            <a:cxnSpLocks/>
          </p:cNvCxnSpPr>
          <p:nvPr/>
        </p:nvCxnSpPr>
        <p:spPr>
          <a:xfrm flipH="1" flipV="1">
            <a:off x="6464629" y="4040420"/>
            <a:ext cx="1468302" cy="53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3" name="Grupo 275">
            <a:extLst>
              <a:ext uri="{FF2B5EF4-FFF2-40B4-BE49-F238E27FC236}">
                <a16:creationId xmlns:a16="http://schemas.microsoft.com/office/drawing/2014/main" id="{3B9BDA80-7DDD-4206-8585-4E0A9264C9A2}"/>
              </a:ext>
            </a:extLst>
          </p:cNvPr>
          <p:cNvGrpSpPr/>
          <p:nvPr/>
        </p:nvGrpSpPr>
        <p:grpSpPr>
          <a:xfrm>
            <a:off x="7980541" y="2028755"/>
            <a:ext cx="2325162" cy="606863"/>
            <a:chOff x="4247967" y="10486870"/>
            <a:chExt cx="4254270" cy="1407211"/>
          </a:xfrm>
        </p:grpSpPr>
        <p:sp>
          <p:nvSpPr>
            <p:cNvPr id="34" name="CuadroTexto 395">
              <a:extLst>
                <a:ext uri="{FF2B5EF4-FFF2-40B4-BE49-F238E27FC236}">
                  <a16:creationId xmlns:a16="http://schemas.microsoft.com/office/drawing/2014/main" id="{6F013FCE-C8D3-4C74-9EF0-F9330D0A6A84}"/>
                </a:ext>
              </a:extLst>
            </p:cNvPr>
            <p:cNvSpPr txBox="1"/>
            <p:nvPr/>
          </p:nvSpPr>
          <p:spPr>
            <a:xfrm flipH="1">
              <a:off x="4247967" y="10486870"/>
              <a:ext cx="4254270" cy="785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 panose="020B0604020202020204"/>
                  <a:ea typeface="Lato" charset="0"/>
                  <a:cs typeface="Lato" charset="0"/>
                </a:rPr>
                <a:t>St. Gallen</a:t>
              </a:r>
            </a:p>
          </p:txBody>
        </p:sp>
        <p:sp>
          <p:nvSpPr>
            <p:cNvPr id="35" name="Rectangle 40">
              <a:extLst>
                <a:ext uri="{FF2B5EF4-FFF2-40B4-BE49-F238E27FC236}">
                  <a16:creationId xmlns:a16="http://schemas.microsoft.com/office/drawing/2014/main" id="{B193E5AC-2D0C-4B1B-860E-451459A672E1}"/>
                </a:ext>
              </a:extLst>
            </p:cNvPr>
            <p:cNvSpPr/>
            <p:nvPr/>
          </p:nvSpPr>
          <p:spPr>
            <a:xfrm>
              <a:off x="4263627" y="11180399"/>
              <a:ext cx="4221144" cy="7136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60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Sales and </a:t>
              </a:r>
              <a:r>
                <a:rPr kumimoji="0" lang="de-CH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service</a:t>
              </a:r>
              <a:r>
                <a:rPr kumimoji="0" lang="de-CH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.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DFEEB055-B0C6-4205-AA09-847FCC5433E8}"/>
              </a:ext>
            </a:extLst>
          </p:cNvPr>
          <p:cNvCxnSpPr>
            <a:cxnSpLocks/>
            <a:endCxn id="11" idx="3"/>
          </p:cNvCxnSpPr>
          <p:nvPr/>
        </p:nvCxnSpPr>
        <p:spPr>
          <a:xfrm flipH="1">
            <a:off x="6078740" y="2314642"/>
            <a:ext cx="1844952" cy="3253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9" name="Grafik 38">
            <a:extLst>
              <a:ext uri="{FF2B5EF4-FFF2-40B4-BE49-F238E27FC236}">
                <a16:creationId xmlns:a16="http://schemas.microsoft.com/office/drawing/2014/main" id="{1E6C42D6-086A-4C2C-8558-1BD1BC59D2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31936" y="4932149"/>
            <a:ext cx="3228277" cy="1101087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20B56DC-A996-4709-83FA-BB2715AA9DD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CH"/>
              <a:t>2021 / 2022</a:t>
            </a:r>
            <a:endParaRPr lang="de-CH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D364A74-DA15-4480-A922-019DDE80A77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/>
              <a:t>OST-Gadget business planning</a:t>
            </a: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A03FD39D-A22E-4B8E-9366-3AE386E264A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45912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DA7AB7-CB7A-421F-8F93-5FB447549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The smart </a:t>
            </a:r>
            <a:r>
              <a:rPr lang="de-CH" dirty="0" err="1"/>
              <a:t>factory’s</a:t>
            </a:r>
            <a:r>
              <a:rPr lang="de-CH" dirty="0"/>
              <a:t> </a:t>
            </a:r>
            <a:r>
              <a:rPr lang="de-CH" dirty="0" err="1"/>
              <a:t>product</a:t>
            </a:r>
            <a:r>
              <a:rPr lang="de-CH" dirty="0"/>
              <a:t> will </a:t>
            </a:r>
            <a:r>
              <a:rPr lang="de-CH" dirty="0" err="1"/>
              <a:t>be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«OST Gadget», </a:t>
            </a:r>
            <a:br>
              <a:rPr lang="de-CH" dirty="0"/>
            </a:br>
            <a:r>
              <a:rPr lang="de-CH" dirty="0"/>
              <a:t>a </a:t>
            </a:r>
            <a:r>
              <a:rPr lang="de-CH" dirty="0" err="1"/>
              <a:t>wireless</a:t>
            </a:r>
            <a:r>
              <a:rPr lang="de-CH" dirty="0"/>
              <a:t> </a:t>
            </a:r>
            <a:r>
              <a:rPr lang="de-CH" dirty="0" err="1"/>
              <a:t>charger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your</a:t>
            </a:r>
            <a:r>
              <a:rPr lang="de-CH" dirty="0"/>
              <a:t> </a:t>
            </a:r>
            <a:r>
              <a:rPr lang="de-CH" dirty="0" err="1"/>
              <a:t>phone</a:t>
            </a:r>
            <a:r>
              <a:rPr lang="de-CH" dirty="0"/>
              <a:t>, </a:t>
            </a:r>
            <a:r>
              <a:rPr lang="de-CH" dirty="0" err="1"/>
              <a:t>available</a:t>
            </a:r>
            <a:r>
              <a:rPr lang="de-CH" dirty="0"/>
              <a:t> in 2022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ACC5889-B3B9-47CF-96E0-7AA605AA001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CH" dirty="0"/>
              <a:t>The OST Gadget</a:t>
            </a:r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FF531EC7-A5AE-4CB6-9155-1CD947F60B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232528"/>
              </a:clrFrom>
              <a:clrTo>
                <a:srgbClr val="23252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4" r="16047" b="5713"/>
          <a:stretch/>
        </p:blipFill>
        <p:spPr>
          <a:xfrm>
            <a:off x="941622" y="2179806"/>
            <a:ext cx="4918490" cy="3460327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76BC58B4-8296-4FBF-85D7-E0956C2A24C5}"/>
              </a:ext>
            </a:extLst>
          </p:cNvPr>
          <p:cNvSpPr txBox="1"/>
          <p:nvPr/>
        </p:nvSpPr>
        <p:spPr>
          <a:xfrm>
            <a:off x="6250250" y="3286120"/>
            <a:ext cx="1685152" cy="1645920"/>
          </a:xfrm>
          <a:prstGeom prst="rect">
            <a:avLst/>
          </a:prstGeom>
          <a:noFill/>
        </p:spPr>
        <p:txBody>
          <a:bodyPr wrap="none" lIns="108000" tIns="36000" rIns="108000" bIns="108000" rtlCol="0">
            <a:normAutofit/>
          </a:bodyPr>
          <a:lstStyle/>
          <a:p>
            <a:pPr marL="0" marR="0" lvl="0" indent="0" algn="l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C195F"/>
              </a:buClr>
              <a:buSzTx/>
              <a:buFontTx/>
              <a:buNone/>
              <a:tabLst/>
              <a:defRPr/>
            </a:pPr>
            <a:r>
              <a:rPr kumimoji="0" lang="de-CH" sz="20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The OST Gadget </a:t>
            </a:r>
            <a:r>
              <a:rPr kumimoji="0" lang="de-CH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is</a:t>
            </a:r>
            <a:r>
              <a:rPr kumimoji="0" lang="de-CH" sz="20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 a </a:t>
            </a:r>
            <a:r>
              <a:rPr kumimoji="0" lang="de-CH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wireless</a:t>
            </a:r>
            <a:r>
              <a:rPr kumimoji="0" lang="de-CH" sz="20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 </a:t>
            </a:r>
            <a:r>
              <a:rPr kumimoji="0" lang="de-CH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charger</a:t>
            </a:r>
            <a:r>
              <a:rPr kumimoji="0" lang="de-CH" sz="20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 </a:t>
            </a:r>
            <a:r>
              <a:rPr kumimoji="0" lang="de-CH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for</a:t>
            </a:r>
            <a:r>
              <a:rPr kumimoji="0" lang="de-CH" sz="20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 </a:t>
            </a:r>
            <a:br>
              <a:rPr kumimoji="0" lang="de-CH" sz="20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</a:br>
            <a:r>
              <a:rPr kumimoji="0" lang="de-CH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your</a:t>
            </a:r>
            <a:r>
              <a:rPr kumimoji="0" lang="de-CH" sz="20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 </a:t>
            </a:r>
            <a:r>
              <a:rPr kumimoji="0" lang="de-CH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smartphone</a:t>
            </a:r>
            <a:r>
              <a:rPr kumimoji="0" lang="de-CH" sz="20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 </a:t>
            </a:r>
            <a:r>
              <a:rPr kumimoji="0" lang="de-CH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or</a:t>
            </a:r>
            <a:r>
              <a:rPr kumimoji="0" lang="de-CH" sz="20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 </a:t>
            </a:r>
            <a:r>
              <a:rPr kumimoji="0" lang="de-CH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any</a:t>
            </a:r>
            <a:r>
              <a:rPr kumimoji="0" lang="de-CH" sz="20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 </a:t>
            </a:r>
            <a:r>
              <a:rPr kumimoji="0" lang="de-CH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other</a:t>
            </a:r>
            <a:r>
              <a:rPr kumimoji="0" lang="de-CH" sz="20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 Qi-</a:t>
            </a:r>
            <a:r>
              <a:rPr kumimoji="0" lang="de-CH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compatible</a:t>
            </a:r>
            <a:br>
              <a:rPr kumimoji="0" lang="de-CH" sz="20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</a:br>
            <a:r>
              <a:rPr kumimoji="0" lang="de-CH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device</a:t>
            </a:r>
            <a:r>
              <a:rPr kumimoji="0" lang="de-CH" sz="20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.</a:t>
            </a:r>
          </a:p>
          <a:p>
            <a:pPr marL="0" marR="0" lvl="0" indent="0" algn="l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C195F"/>
              </a:buClr>
              <a:buSzTx/>
              <a:buFontTx/>
              <a:buNone/>
              <a:tabLst/>
              <a:defRPr/>
            </a:pPr>
            <a:endParaRPr kumimoji="0" lang="de-CH" sz="2000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 panose="020B0604020202020204"/>
              <a:ea typeface="Roboto Medium" panose="02000000000000000000" pitchFamily="2" charset="0"/>
              <a:cs typeface="+mn-cs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1EDE71D-B1BD-4007-B539-12F2E471B73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CH"/>
              <a:t>2021 / 2022</a:t>
            </a:r>
            <a:endParaRPr lang="de-CH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546BCBDC-943E-423D-850E-B8DC49F460D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/>
              <a:t>OST-Gadget business planning</a:t>
            </a:r>
            <a:endParaRPr lang="de-CH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6198BCE4-E9A4-4311-825E-5B1ADC72047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98953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E37C65-8C94-4BD5-954A-10754C4A3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The </a:t>
            </a:r>
            <a:r>
              <a:rPr lang="de-CH" dirty="0" err="1"/>
              <a:t>electronics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currently</a:t>
            </a:r>
            <a:r>
              <a:rPr lang="de-CH" dirty="0"/>
              <a:t> </a:t>
            </a:r>
            <a:r>
              <a:rPr lang="de-CH" dirty="0" err="1"/>
              <a:t>externally</a:t>
            </a:r>
            <a:r>
              <a:rPr lang="de-CH" dirty="0"/>
              <a:t> </a:t>
            </a:r>
            <a:r>
              <a:rPr lang="de-CH" dirty="0" err="1"/>
              <a:t>sourced</a:t>
            </a:r>
            <a:r>
              <a:rPr lang="de-CH" dirty="0"/>
              <a:t>, an </a:t>
            </a:r>
            <a:r>
              <a:rPr lang="de-CH" dirty="0" err="1"/>
              <a:t>internally</a:t>
            </a:r>
            <a:r>
              <a:rPr lang="de-CH" dirty="0"/>
              <a:t> </a:t>
            </a:r>
            <a:r>
              <a:rPr lang="de-CH" dirty="0" err="1"/>
              <a:t>developed</a:t>
            </a:r>
            <a:r>
              <a:rPr lang="de-CH" dirty="0"/>
              <a:t> </a:t>
            </a:r>
            <a:r>
              <a:rPr lang="de-CH" dirty="0" err="1"/>
              <a:t>version</a:t>
            </a:r>
            <a:r>
              <a:rPr lang="de-CH" dirty="0"/>
              <a:t> </a:t>
            </a:r>
            <a:r>
              <a:rPr lang="de-CH" dirty="0" err="1"/>
              <a:t>produced</a:t>
            </a:r>
            <a:r>
              <a:rPr lang="de-CH" dirty="0"/>
              <a:t> in Buchs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planned</a:t>
            </a:r>
            <a:endParaRPr lang="de-CH" dirty="0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E36F13EA-9E88-4132-98E7-2916D16C2FF3}"/>
              </a:ext>
            </a:extLst>
          </p:cNvPr>
          <p:cNvPicPr>
            <a:picLocks noGrp="1" noChangeAspect="1"/>
          </p:cNvPicPr>
          <p:nvPr>
            <p:ph sz="quarter" idx="21"/>
          </p:nvPr>
        </p:nvPicPr>
        <p:blipFill>
          <a:blip r:embed="rId2"/>
          <a:stretch>
            <a:fillRect/>
          </a:stretch>
        </p:blipFill>
        <p:spPr>
          <a:xfrm rot="10800000">
            <a:off x="2850003" y="2772141"/>
            <a:ext cx="6067923" cy="3413206"/>
          </a:xfrm>
          <a:prstGeom prst="rect">
            <a:avLst/>
          </a:prstGeo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B16BC65-E1D9-475B-916C-56B7793218F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CH" dirty="0"/>
              <a:t>The OST Gadget</a:t>
            </a: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B228D6C8-60B3-444B-A060-B2F4EF8268DD}"/>
              </a:ext>
            </a:extLst>
          </p:cNvPr>
          <p:cNvSpPr txBox="1"/>
          <p:nvPr/>
        </p:nvSpPr>
        <p:spPr>
          <a:xfrm>
            <a:off x="8595460" y="2862288"/>
            <a:ext cx="2597311" cy="657536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>
            <a:defPPr>
              <a:defRPr lang="de-DE"/>
            </a:defPPr>
            <a:lvl1pPr marL="0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C195F"/>
              </a:buClr>
              <a:buSzTx/>
              <a:buFontTx/>
              <a:buNone/>
              <a:tabLst/>
              <a:defRPr/>
            </a:pPr>
            <a:r>
              <a:rPr kumimoji="0" lang="de-CH" sz="14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USB-C </a:t>
            </a:r>
            <a:r>
              <a:rPr kumimoji="0" lang="de-CH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input</a:t>
            </a:r>
            <a:endParaRPr kumimoji="0" lang="de-CH" sz="1400" b="1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 panose="020B0604020202020204"/>
              <a:ea typeface="Roboto Medium" panose="02000000000000000000" pitchFamily="2" charset="0"/>
              <a:cs typeface="+mn-cs"/>
            </a:endParaRPr>
          </a:p>
          <a:p>
            <a:pPr marL="0" marR="0" lvl="0" indent="0" algn="ctr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C195F"/>
              </a:buClr>
              <a:buSzTx/>
              <a:buFontTx/>
              <a:buNone/>
              <a:tabLst/>
              <a:defRPr/>
            </a:pP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DC 5V/2A, DC 9V/1.67A</a:t>
            </a:r>
          </a:p>
        </p:txBody>
      </p:sp>
      <p:cxnSp>
        <p:nvCxnSpPr>
          <p:cNvPr id="10" name="Straight Arrow Connector 24">
            <a:extLst>
              <a:ext uri="{FF2B5EF4-FFF2-40B4-BE49-F238E27FC236}">
                <a16:creationId xmlns:a16="http://schemas.microsoft.com/office/drawing/2014/main" id="{2546E22D-3108-4432-B345-B2D877F9E5D3}"/>
              </a:ext>
            </a:extLst>
          </p:cNvPr>
          <p:cNvCxnSpPr>
            <a:cxnSpLocks/>
          </p:cNvCxnSpPr>
          <p:nvPr/>
        </p:nvCxnSpPr>
        <p:spPr>
          <a:xfrm flipH="1">
            <a:off x="7876677" y="3171815"/>
            <a:ext cx="978135" cy="4578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3">
            <a:extLst>
              <a:ext uri="{FF2B5EF4-FFF2-40B4-BE49-F238E27FC236}">
                <a16:creationId xmlns:a16="http://schemas.microsoft.com/office/drawing/2014/main" id="{7919CD17-D4BA-4678-BC07-C1C78A6AB5B0}"/>
              </a:ext>
            </a:extLst>
          </p:cNvPr>
          <p:cNvSpPr txBox="1"/>
          <p:nvPr/>
        </p:nvSpPr>
        <p:spPr>
          <a:xfrm>
            <a:off x="9010119" y="5173486"/>
            <a:ext cx="1947278" cy="657536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85000" lnSpcReduction="10000"/>
          </a:bodyPr>
          <a:lstStyle>
            <a:defPPr>
              <a:defRPr lang="de-DE"/>
            </a:defPPr>
            <a:lvl1pPr marL="0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C195F"/>
              </a:buClr>
              <a:buSzTx/>
              <a:buFontTx/>
              <a:buNone/>
              <a:tabLst/>
              <a:defRPr/>
            </a:pPr>
            <a:r>
              <a:rPr kumimoji="0" lang="de-CH" sz="16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Micro-USB </a:t>
            </a:r>
            <a:r>
              <a:rPr kumimoji="0" lang="de-CH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input</a:t>
            </a:r>
            <a:endParaRPr kumimoji="0" lang="de-CH" sz="1600" b="1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 panose="020B0604020202020204"/>
              <a:ea typeface="Roboto Medium" panose="02000000000000000000" pitchFamily="2" charset="0"/>
              <a:cs typeface="+mn-cs"/>
            </a:endParaRPr>
          </a:p>
          <a:p>
            <a:pPr marL="0" marR="0" lvl="0" indent="0" algn="ctr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C195F"/>
              </a:buClr>
              <a:buSzTx/>
              <a:buFontTx/>
              <a:buNone/>
              <a:tabLst/>
              <a:defRPr/>
            </a:pPr>
            <a:r>
              <a:rPr kumimoji="0" lang="de-CH" sz="16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DC 5V/2A, DC 9V/1.67A</a:t>
            </a:r>
          </a:p>
          <a:p>
            <a:pPr marL="0" marR="0" lvl="0" indent="0" algn="ctr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C195F"/>
              </a:buClr>
              <a:buSzTx/>
              <a:buFontTx/>
              <a:buNone/>
              <a:tabLst/>
              <a:defRPr/>
            </a:pPr>
            <a:endParaRPr kumimoji="0" lang="de-CH" sz="1600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 panose="020B0604020202020204"/>
              <a:ea typeface="Roboto Medium" panose="02000000000000000000" pitchFamily="2" charset="0"/>
              <a:cs typeface="+mn-cs"/>
            </a:endParaRPr>
          </a:p>
          <a:p>
            <a:pPr marL="0" marR="0" lvl="0" indent="0" algn="ctr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C195F"/>
              </a:buClr>
              <a:buSzTx/>
              <a:buFontTx/>
              <a:buNone/>
              <a:tabLst/>
              <a:defRPr/>
            </a:pPr>
            <a:endParaRPr kumimoji="0" lang="de-CH" sz="1600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 panose="020B0604020202020204"/>
              <a:ea typeface="Roboto Medium" panose="02000000000000000000" pitchFamily="2" charset="0"/>
              <a:cs typeface="+mn-cs"/>
            </a:endParaRPr>
          </a:p>
        </p:txBody>
      </p:sp>
      <p:cxnSp>
        <p:nvCxnSpPr>
          <p:cNvPr id="13" name="Straight Arrow Connector 24">
            <a:extLst>
              <a:ext uri="{FF2B5EF4-FFF2-40B4-BE49-F238E27FC236}">
                <a16:creationId xmlns:a16="http://schemas.microsoft.com/office/drawing/2014/main" id="{72E8187B-AEC4-4CB2-BA2C-DBD7017B2309}"/>
              </a:ext>
            </a:extLst>
          </p:cNvPr>
          <p:cNvCxnSpPr>
            <a:cxnSpLocks/>
          </p:cNvCxnSpPr>
          <p:nvPr/>
        </p:nvCxnSpPr>
        <p:spPr>
          <a:xfrm flipH="1" flipV="1">
            <a:off x="7876677" y="4943768"/>
            <a:ext cx="978134" cy="4073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24">
            <a:extLst>
              <a:ext uri="{FF2B5EF4-FFF2-40B4-BE49-F238E27FC236}">
                <a16:creationId xmlns:a16="http://schemas.microsoft.com/office/drawing/2014/main" id="{F2F1AAD5-5532-4C08-8C48-FCACAB35A639}"/>
              </a:ext>
            </a:extLst>
          </p:cNvPr>
          <p:cNvCxnSpPr>
            <a:cxnSpLocks/>
          </p:cNvCxnSpPr>
          <p:nvPr/>
        </p:nvCxnSpPr>
        <p:spPr>
          <a:xfrm>
            <a:off x="5343277" y="2697785"/>
            <a:ext cx="405516" cy="708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3">
            <a:extLst>
              <a:ext uri="{FF2B5EF4-FFF2-40B4-BE49-F238E27FC236}">
                <a16:creationId xmlns:a16="http://schemas.microsoft.com/office/drawing/2014/main" id="{CCB5E449-E2D5-45A9-9175-2CC0935A9FB3}"/>
              </a:ext>
            </a:extLst>
          </p:cNvPr>
          <p:cNvSpPr txBox="1"/>
          <p:nvPr/>
        </p:nvSpPr>
        <p:spPr>
          <a:xfrm>
            <a:off x="3981827" y="1708306"/>
            <a:ext cx="3048902" cy="6575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marL="0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C195F"/>
              </a:buClr>
              <a:buSzTx/>
              <a:buFontTx/>
              <a:buNone/>
              <a:tabLst/>
              <a:defRPr/>
            </a:pPr>
            <a:r>
              <a:rPr kumimoji="0" lang="de-CH" sz="14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Wireless </a:t>
            </a:r>
            <a:r>
              <a:rPr kumimoji="0" lang="de-CH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output</a:t>
            </a:r>
            <a:endParaRPr kumimoji="0" lang="de-CH" sz="1400" b="1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 panose="020B0604020202020204"/>
              <a:ea typeface="Roboto Medium" panose="02000000000000000000" pitchFamily="2" charset="0"/>
              <a:cs typeface="+mn-cs"/>
            </a:endParaRPr>
          </a:p>
          <a:p>
            <a:pPr marL="0" marR="0" lvl="0" indent="0" algn="ctr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C195F"/>
              </a:buClr>
              <a:buSzTx/>
              <a:buFontTx/>
              <a:buNone/>
              <a:tabLst/>
              <a:defRPr/>
            </a:pP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DC 5V/1A (5W), DC 9V/1.1A (10W)</a:t>
            </a:r>
            <a:b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</a:br>
            <a:r>
              <a:rPr kumimoji="0" lang="de-CH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charging</a:t>
            </a: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 </a:t>
            </a:r>
            <a:r>
              <a:rPr kumimoji="0" lang="de-CH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distance</a:t>
            </a: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 ≤6mm</a:t>
            </a:r>
            <a:b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</a:br>
            <a:r>
              <a:rPr kumimoji="0" lang="de-CH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works</a:t>
            </a: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 </a:t>
            </a:r>
            <a:r>
              <a:rPr kumimoji="0" lang="de-CH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with</a:t>
            </a: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 all Qi-</a:t>
            </a:r>
            <a:r>
              <a:rPr kumimoji="0" lang="de-CH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compatible</a:t>
            </a: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 </a:t>
            </a:r>
            <a:r>
              <a:rPr kumimoji="0" lang="de-CH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devices</a:t>
            </a:r>
            <a:endParaRPr kumimoji="0" lang="de-CH" sz="1400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 panose="020B0604020202020204"/>
              <a:ea typeface="Roboto Medium" panose="02000000000000000000" pitchFamily="2" charset="0"/>
              <a:cs typeface="+mn-cs"/>
            </a:endParaRPr>
          </a:p>
        </p:txBody>
      </p:sp>
      <p:cxnSp>
        <p:nvCxnSpPr>
          <p:cNvPr id="19" name="Straight Arrow Connector 24">
            <a:extLst>
              <a:ext uri="{FF2B5EF4-FFF2-40B4-BE49-F238E27FC236}">
                <a16:creationId xmlns:a16="http://schemas.microsoft.com/office/drawing/2014/main" id="{765ADDE5-2E5C-454A-9FF7-C2B4A1D669DB}"/>
              </a:ext>
            </a:extLst>
          </p:cNvPr>
          <p:cNvCxnSpPr>
            <a:cxnSpLocks/>
            <a:stCxn id="25" idx="3"/>
          </p:cNvCxnSpPr>
          <p:nvPr/>
        </p:nvCxnSpPr>
        <p:spPr>
          <a:xfrm flipV="1">
            <a:off x="2968091" y="3500587"/>
            <a:ext cx="884454" cy="3958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4">
            <a:extLst>
              <a:ext uri="{FF2B5EF4-FFF2-40B4-BE49-F238E27FC236}">
                <a16:creationId xmlns:a16="http://schemas.microsoft.com/office/drawing/2014/main" id="{986EA474-05D9-4CD5-8182-868E5C158D2B}"/>
              </a:ext>
            </a:extLst>
          </p:cNvPr>
          <p:cNvCxnSpPr>
            <a:cxnSpLocks/>
            <a:stCxn id="25" idx="3"/>
          </p:cNvCxnSpPr>
          <p:nvPr/>
        </p:nvCxnSpPr>
        <p:spPr>
          <a:xfrm>
            <a:off x="2968091" y="3896481"/>
            <a:ext cx="796989" cy="1277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13">
            <a:extLst>
              <a:ext uri="{FF2B5EF4-FFF2-40B4-BE49-F238E27FC236}">
                <a16:creationId xmlns:a16="http://schemas.microsoft.com/office/drawing/2014/main" id="{9CD0ED0A-BEDB-473A-AF6C-1CF2B9E0E846}"/>
              </a:ext>
            </a:extLst>
          </p:cNvPr>
          <p:cNvSpPr txBox="1"/>
          <p:nvPr/>
        </p:nvSpPr>
        <p:spPr>
          <a:xfrm>
            <a:off x="1136068" y="3567713"/>
            <a:ext cx="1832023" cy="657536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>
            <a:defPPr>
              <a:defRPr lang="de-DE"/>
            </a:defPPr>
            <a:lvl1pPr marL="0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C195F"/>
              </a:buClr>
              <a:buSzTx/>
              <a:buFontTx/>
              <a:buNone/>
              <a:tabLst/>
              <a:defRPr/>
            </a:pPr>
            <a:r>
              <a:rPr kumimoji="0" lang="de-CH" sz="14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2 USB-A </a:t>
            </a:r>
            <a:r>
              <a:rPr kumimoji="0" lang="de-CH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outputs</a:t>
            </a:r>
            <a:endParaRPr kumimoji="0" lang="de-CH" sz="1400" b="1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 panose="020B0604020202020204"/>
              <a:ea typeface="Roboto Medium" panose="02000000000000000000" pitchFamily="2" charset="0"/>
              <a:cs typeface="+mn-cs"/>
            </a:endParaRPr>
          </a:p>
          <a:p>
            <a:pPr marL="0" marR="0" lvl="0" indent="0" algn="ctr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C195F"/>
              </a:buClr>
              <a:buSzTx/>
              <a:buFontTx/>
              <a:buNone/>
              <a:tabLst/>
              <a:defRPr/>
            </a:pP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DC 5V/1A</a:t>
            </a:r>
          </a:p>
        </p:txBody>
      </p:sp>
      <p:cxnSp>
        <p:nvCxnSpPr>
          <p:cNvPr id="31" name="Straight Arrow Connector 24">
            <a:extLst>
              <a:ext uri="{FF2B5EF4-FFF2-40B4-BE49-F238E27FC236}">
                <a16:creationId xmlns:a16="http://schemas.microsoft.com/office/drawing/2014/main" id="{355F77DA-C88D-4980-9DA2-5133F7F40D06}"/>
              </a:ext>
            </a:extLst>
          </p:cNvPr>
          <p:cNvCxnSpPr>
            <a:cxnSpLocks/>
            <a:stCxn id="34" idx="0"/>
          </p:cNvCxnSpPr>
          <p:nvPr/>
        </p:nvCxnSpPr>
        <p:spPr>
          <a:xfrm flipV="1">
            <a:off x="2221637" y="4245969"/>
            <a:ext cx="1543443" cy="9438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13">
            <a:extLst>
              <a:ext uri="{FF2B5EF4-FFF2-40B4-BE49-F238E27FC236}">
                <a16:creationId xmlns:a16="http://schemas.microsoft.com/office/drawing/2014/main" id="{EADD42DA-5610-48E0-A1ED-A1A9BC877882}"/>
              </a:ext>
            </a:extLst>
          </p:cNvPr>
          <p:cNvSpPr txBox="1"/>
          <p:nvPr/>
        </p:nvSpPr>
        <p:spPr>
          <a:xfrm>
            <a:off x="984073" y="5189811"/>
            <a:ext cx="2475127" cy="6575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marL="0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C195F"/>
              </a:buClr>
              <a:buSzTx/>
              <a:buFontTx/>
              <a:buNone/>
              <a:tabLst/>
              <a:defRPr/>
            </a:pPr>
            <a:r>
              <a:rPr kumimoji="0" lang="de-CH" sz="14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LED</a:t>
            </a:r>
          </a:p>
          <a:p>
            <a:pPr marL="0" marR="0" lvl="0" indent="0" algn="ctr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C195F"/>
              </a:buClr>
              <a:buSzTx/>
              <a:buFontTx/>
              <a:buNone/>
              <a:tabLst/>
              <a:defRPr/>
            </a:pPr>
            <a:r>
              <a:rPr kumimoji="0" lang="de-CH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Red</a:t>
            </a: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 and </a:t>
            </a:r>
            <a:r>
              <a:rPr kumimoji="0" lang="de-CH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blue</a:t>
            </a: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 LED </a:t>
            </a:r>
            <a:r>
              <a:rPr kumimoji="0" lang="de-CH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indicating</a:t>
            </a: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 </a:t>
            </a:r>
            <a:r>
              <a:rPr kumimoji="0" lang="de-CH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the</a:t>
            </a: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 </a:t>
            </a:r>
            <a:r>
              <a:rPr kumimoji="0" lang="de-CH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charging</a:t>
            </a: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 </a:t>
            </a:r>
            <a:r>
              <a:rPr kumimoji="0" lang="de-CH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process</a:t>
            </a:r>
            <a:endParaRPr kumimoji="0" lang="de-CH" sz="1400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 panose="020B0604020202020204"/>
              <a:ea typeface="Roboto Medium" panose="02000000000000000000" pitchFamily="2" charset="0"/>
              <a:cs typeface="+mn-cs"/>
            </a:endParaRPr>
          </a:p>
        </p:txBody>
      </p:sp>
      <p:sp>
        <p:nvSpPr>
          <p:cNvPr id="37" name="TextBox 13">
            <a:extLst>
              <a:ext uri="{FF2B5EF4-FFF2-40B4-BE49-F238E27FC236}">
                <a16:creationId xmlns:a16="http://schemas.microsoft.com/office/drawing/2014/main" id="{8714E607-167D-4505-B940-7377231249E1}"/>
              </a:ext>
            </a:extLst>
          </p:cNvPr>
          <p:cNvSpPr txBox="1"/>
          <p:nvPr/>
        </p:nvSpPr>
        <p:spPr>
          <a:xfrm>
            <a:off x="6390587" y="5924321"/>
            <a:ext cx="2109357" cy="33266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marL="0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C195F"/>
              </a:buClr>
              <a:buSzTx/>
              <a:buFontTx/>
              <a:buNone/>
              <a:tabLst/>
              <a:defRPr/>
            </a:pPr>
            <a:r>
              <a:rPr kumimoji="0" lang="de-CH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Model WPC488-10W</a:t>
            </a:r>
            <a:endParaRPr kumimoji="0" lang="de-CH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Roboto Medium" panose="02000000000000000000" pitchFamily="2" charset="0"/>
              <a:cs typeface="+mn-cs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47E6CE0-B4C7-4844-9C97-764D15629E7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CH"/>
              <a:t>2021 / 2022</a:t>
            </a:r>
            <a:endParaRPr lang="de-CH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DBC68D5C-FCC3-4301-8A0C-B68BC49754C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/>
              <a:t>OST-Gadget business planning</a:t>
            </a:r>
            <a:endParaRPr lang="de-CH" dirty="0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7F3BBB58-78A4-4CC5-BED2-FB4A7BFEDCE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97976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53EC5E-BECB-4382-842C-43F1F825A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The </a:t>
            </a:r>
            <a:r>
              <a:rPr lang="de-CH" dirty="0" err="1"/>
              <a:t>housing</a:t>
            </a:r>
            <a:r>
              <a:rPr lang="de-CH" dirty="0"/>
              <a:t> will </a:t>
            </a:r>
            <a:r>
              <a:rPr lang="de-CH" dirty="0" err="1"/>
              <a:t>be</a:t>
            </a:r>
            <a:r>
              <a:rPr lang="de-CH" dirty="0"/>
              <a:t> </a:t>
            </a:r>
            <a:r>
              <a:rPr lang="de-CH" dirty="0" err="1"/>
              <a:t>produced</a:t>
            </a:r>
            <a:r>
              <a:rPr lang="de-CH" dirty="0"/>
              <a:t> in Rapperswil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4C1C017-3B97-40A0-9305-94B7ED54B39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CH" dirty="0"/>
              <a:t>The OST Gadget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0281F9B8-0AE0-4DFB-8E12-83FE44E5CA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232528"/>
              </a:clrFrom>
              <a:clrTo>
                <a:srgbClr val="23252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8"/>
          <a:stretch/>
        </p:blipFill>
        <p:spPr>
          <a:xfrm>
            <a:off x="265238" y="2794857"/>
            <a:ext cx="5905375" cy="3381129"/>
          </a:xfrm>
          <a:prstGeom prst="rect">
            <a:avLst/>
          </a:prstGeom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1CC99803-8785-4DCC-A898-B563FECF96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232528"/>
              </a:clrFrom>
              <a:clrTo>
                <a:srgbClr val="23252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4" r="16047" b="5713"/>
          <a:stretch/>
        </p:blipFill>
        <p:spPr>
          <a:xfrm>
            <a:off x="5656083" y="1296089"/>
            <a:ext cx="4562573" cy="3209927"/>
          </a:xfrm>
          <a:prstGeom prst="rect">
            <a:avLst/>
          </a:prstGeom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93B880F6-3F42-44F4-A0B1-A9E5D2A9C4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232528"/>
              </a:clrFrom>
              <a:clrTo>
                <a:srgbClr val="23252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4"/>
          <a:stretch/>
        </p:blipFill>
        <p:spPr>
          <a:xfrm>
            <a:off x="9436231" y="4722540"/>
            <a:ext cx="2423982" cy="1636133"/>
          </a:xfrm>
          <a:prstGeom prst="rect">
            <a:avLst/>
          </a:prstGeom>
        </p:spPr>
      </p:pic>
      <p:sp>
        <p:nvSpPr>
          <p:cNvPr id="11" name="TextBox 12">
            <a:extLst>
              <a:ext uri="{FF2B5EF4-FFF2-40B4-BE49-F238E27FC236}">
                <a16:creationId xmlns:a16="http://schemas.microsoft.com/office/drawing/2014/main" id="{E882602E-B653-4593-8EEB-F5E2BA60D13C}"/>
              </a:ext>
            </a:extLst>
          </p:cNvPr>
          <p:cNvSpPr txBox="1"/>
          <p:nvPr/>
        </p:nvSpPr>
        <p:spPr>
          <a:xfrm>
            <a:off x="699937" y="2125139"/>
            <a:ext cx="2271860" cy="657536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>
            <a:defPPr>
              <a:defRPr lang="de-DE"/>
            </a:defPPr>
            <a:lvl1pPr marL="0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C195F"/>
              </a:buClr>
              <a:buSzTx/>
              <a:buFontTx/>
              <a:buNone/>
              <a:tabLst/>
              <a:defRPr/>
            </a:pPr>
            <a:r>
              <a:rPr kumimoji="0" lang="de-CH" sz="14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Serial </a:t>
            </a:r>
            <a:r>
              <a:rPr kumimoji="0" lang="de-CH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number</a:t>
            </a:r>
            <a:r>
              <a:rPr kumimoji="0" lang="de-CH" sz="14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 </a:t>
            </a:r>
            <a:br>
              <a:rPr kumimoji="0" lang="de-CH" sz="14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</a:b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(</a:t>
            </a:r>
            <a:r>
              <a:rPr kumimoji="0" lang="de-CH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DataMatrix</a:t>
            </a: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-Code)</a:t>
            </a: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C9F37A18-6E15-4CE5-9673-07D1F3DD6DDF}"/>
              </a:ext>
            </a:extLst>
          </p:cNvPr>
          <p:cNvSpPr txBox="1"/>
          <p:nvPr/>
        </p:nvSpPr>
        <p:spPr>
          <a:xfrm>
            <a:off x="3534409" y="1633380"/>
            <a:ext cx="1947278" cy="657536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>
            <a:defPPr>
              <a:defRPr lang="de-DE"/>
            </a:defPPr>
            <a:lvl1pPr marL="0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C195F"/>
              </a:buClr>
              <a:buSzTx/>
              <a:buFontTx/>
              <a:buNone/>
              <a:tabLst/>
              <a:defRPr/>
            </a:pPr>
            <a:r>
              <a:rPr kumimoji="0" lang="de-CH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Printed</a:t>
            </a:r>
            <a:r>
              <a:rPr kumimoji="0" lang="de-CH" sz="14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 </a:t>
            </a:r>
            <a:r>
              <a:rPr kumimoji="0" lang="de-CH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plastic</a:t>
            </a:r>
            <a:r>
              <a:rPr kumimoji="0" lang="de-CH" sz="14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 film </a:t>
            </a:r>
            <a:b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</a:b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(back </a:t>
            </a:r>
            <a:r>
              <a:rPr kumimoji="0" lang="de-CH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moulded</a:t>
            </a: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)</a:t>
            </a: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4188BB14-0099-4632-8F70-CE2D06F699D3}"/>
              </a:ext>
            </a:extLst>
          </p:cNvPr>
          <p:cNvSpPr txBox="1"/>
          <p:nvPr/>
        </p:nvSpPr>
        <p:spPr>
          <a:xfrm>
            <a:off x="7101469" y="4802962"/>
            <a:ext cx="1775284" cy="657536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>
            <a:defPPr>
              <a:defRPr lang="de-DE"/>
            </a:defPPr>
            <a:lvl1pPr marL="0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C195F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Assembling using snap-in hooks</a:t>
            </a:r>
            <a:endParaRPr kumimoji="0" lang="de-CH" sz="1400" b="1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 panose="020B0604020202020204"/>
              <a:ea typeface="Roboto Medium" panose="02000000000000000000" pitchFamily="2" charset="0"/>
              <a:cs typeface="+mn-cs"/>
            </a:endParaRPr>
          </a:p>
        </p:txBody>
      </p:sp>
      <p:cxnSp>
        <p:nvCxnSpPr>
          <p:cNvPr id="14" name="Straight Arrow Connector 20">
            <a:extLst>
              <a:ext uri="{FF2B5EF4-FFF2-40B4-BE49-F238E27FC236}">
                <a16:creationId xmlns:a16="http://schemas.microsoft.com/office/drawing/2014/main" id="{AA50167E-7ED7-4F23-8036-079F010B0DA2}"/>
              </a:ext>
            </a:extLst>
          </p:cNvPr>
          <p:cNvCxnSpPr/>
          <p:nvPr/>
        </p:nvCxnSpPr>
        <p:spPr>
          <a:xfrm>
            <a:off x="1800520" y="2639898"/>
            <a:ext cx="47134" cy="10540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21">
            <a:extLst>
              <a:ext uri="{FF2B5EF4-FFF2-40B4-BE49-F238E27FC236}">
                <a16:creationId xmlns:a16="http://schemas.microsoft.com/office/drawing/2014/main" id="{BCCAC9D5-2B55-4826-80E0-4C599A7C3322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8876753" y="5131730"/>
            <a:ext cx="880276" cy="420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24">
            <a:extLst>
              <a:ext uri="{FF2B5EF4-FFF2-40B4-BE49-F238E27FC236}">
                <a16:creationId xmlns:a16="http://schemas.microsoft.com/office/drawing/2014/main" id="{3698DD88-5053-4EFB-8B12-5B0AA9CFCC74}"/>
              </a:ext>
            </a:extLst>
          </p:cNvPr>
          <p:cNvCxnSpPr/>
          <p:nvPr/>
        </p:nvCxnSpPr>
        <p:spPr>
          <a:xfrm>
            <a:off x="5307291" y="1941613"/>
            <a:ext cx="778819" cy="5518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30">
            <a:extLst>
              <a:ext uri="{FF2B5EF4-FFF2-40B4-BE49-F238E27FC236}">
                <a16:creationId xmlns:a16="http://schemas.microsoft.com/office/drawing/2014/main" id="{EC601DAC-C0B5-4AEC-BCCF-08024620FFDC}"/>
              </a:ext>
            </a:extLst>
          </p:cNvPr>
          <p:cNvSpPr txBox="1"/>
          <p:nvPr/>
        </p:nvSpPr>
        <p:spPr>
          <a:xfrm>
            <a:off x="10063942" y="1863084"/>
            <a:ext cx="1197514" cy="505968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>
            <a:defPPr>
              <a:defRPr lang="de-DE"/>
            </a:defPPr>
            <a:lvl1pPr marL="0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C195F"/>
              </a:buClr>
              <a:buSzTx/>
              <a:buFontTx/>
              <a:buNone/>
              <a:tabLst/>
              <a:defRPr/>
            </a:pPr>
            <a:r>
              <a:rPr kumimoji="0" lang="de-CH" sz="14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Integrated</a:t>
            </a:r>
            <a:br>
              <a:rPr kumimoji="0" lang="de-CH" sz="14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</a:br>
            <a:r>
              <a:rPr kumimoji="0" lang="de-CH" sz="14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NFC-chip</a:t>
            </a:r>
          </a:p>
        </p:txBody>
      </p:sp>
      <p:cxnSp>
        <p:nvCxnSpPr>
          <p:cNvPr id="18" name="Straight Arrow Connector 31">
            <a:extLst>
              <a:ext uri="{FF2B5EF4-FFF2-40B4-BE49-F238E27FC236}">
                <a16:creationId xmlns:a16="http://schemas.microsoft.com/office/drawing/2014/main" id="{47E34E18-0876-4EFE-8940-7FF144B3489B}"/>
              </a:ext>
            </a:extLst>
          </p:cNvPr>
          <p:cNvCxnSpPr>
            <a:cxnSpLocks/>
            <a:stCxn id="17" idx="1"/>
          </p:cNvCxnSpPr>
          <p:nvPr/>
        </p:nvCxnSpPr>
        <p:spPr>
          <a:xfrm flipH="1">
            <a:off x="9573370" y="2116068"/>
            <a:ext cx="490572" cy="678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37">
            <a:extLst>
              <a:ext uri="{FF2B5EF4-FFF2-40B4-BE49-F238E27FC236}">
                <a16:creationId xmlns:a16="http://schemas.microsoft.com/office/drawing/2014/main" id="{13598208-12EF-4237-8CA2-DCAFE39F0889}"/>
              </a:ext>
            </a:extLst>
          </p:cNvPr>
          <p:cNvSpPr txBox="1"/>
          <p:nvPr/>
        </p:nvSpPr>
        <p:spPr>
          <a:xfrm>
            <a:off x="5236458" y="5530632"/>
            <a:ext cx="2185809" cy="657536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>
            <a:defPPr>
              <a:defRPr lang="de-DE"/>
            </a:defPPr>
            <a:lvl1pPr marL="0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C195F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Connection by 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USB-C or Micro-USB</a:t>
            </a:r>
            <a:endParaRPr kumimoji="0" lang="de-CH" sz="1400" b="1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 panose="020B0604020202020204"/>
              <a:ea typeface="Roboto Medium" panose="02000000000000000000" pitchFamily="2" charset="0"/>
              <a:cs typeface="+mn-cs"/>
            </a:endParaRPr>
          </a:p>
        </p:txBody>
      </p:sp>
      <p:cxnSp>
        <p:nvCxnSpPr>
          <p:cNvPr id="20" name="Straight Arrow Connector 39">
            <a:extLst>
              <a:ext uri="{FF2B5EF4-FFF2-40B4-BE49-F238E27FC236}">
                <a16:creationId xmlns:a16="http://schemas.microsoft.com/office/drawing/2014/main" id="{46959C55-BDDF-4CBA-A4DB-25168AF5FA9C}"/>
              </a:ext>
            </a:extLst>
          </p:cNvPr>
          <p:cNvCxnSpPr/>
          <p:nvPr/>
        </p:nvCxnSpPr>
        <p:spPr>
          <a:xfrm flipH="1" flipV="1">
            <a:off x="4570786" y="5119548"/>
            <a:ext cx="887334" cy="4325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0">
            <a:extLst>
              <a:ext uri="{FF2B5EF4-FFF2-40B4-BE49-F238E27FC236}">
                <a16:creationId xmlns:a16="http://schemas.microsoft.com/office/drawing/2014/main" id="{02DB9E5A-4CCF-418F-987B-34E3725501E6}"/>
              </a:ext>
            </a:extLst>
          </p:cNvPr>
          <p:cNvCxnSpPr>
            <a:cxnSpLocks/>
          </p:cNvCxnSpPr>
          <p:nvPr/>
        </p:nvCxnSpPr>
        <p:spPr>
          <a:xfrm flipH="1">
            <a:off x="3382936" y="2938277"/>
            <a:ext cx="631590" cy="5551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37">
            <a:extLst>
              <a:ext uri="{FF2B5EF4-FFF2-40B4-BE49-F238E27FC236}">
                <a16:creationId xmlns:a16="http://schemas.microsoft.com/office/drawing/2014/main" id="{378C6FA1-F921-4014-AB9D-BD2AFA432C3B}"/>
              </a:ext>
            </a:extLst>
          </p:cNvPr>
          <p:cNvSpPr txBox="1"/>
          <p:nvPr/>
        </p:nvSpPr>
        <p:spPr>
          <a:xfrm>
            <a:off x="3172223" y="2476655"/>
            <a:ext cx="2185809" cy="657536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>
            <a:defPPr>
              <a:defRPr lang="de-DE"/>
            </a:defPPr>
            <a:lvl1pPr marL="0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C195F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Housing possible in</a:t>
            </a:r>
            <a:br>
              <a:rPr kumimoji="0" lang="de-CH" sz="14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</a:br>
            <a:r>
              <a:rPr kumimoji="0" lang="de-CH" sz="14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different </a:t>
            </a:r>
            <a:r>
              <a:rPr kumimoji="0" lang="de-CH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colors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 panose="020B0604020202020204"/>
              <a:ea typeface="Roboto Medium" panose="02000000000000000000" pitchFamily="2" charset="0"/>
              <a:cs typeface="+mn-cs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30295C0-30DE-4F9E-A386-7A3C5301B1A7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CH"/>
              <a:t>2021 / 2022</a:t>
            </a:r>
            <a:endParaRPr lang="de-CH" dirty="0"/>
          </a:p>
        </p:txBody>
      </p:sp>
      <p:sp>
        <p:nvSpPr>
          <p:cNvPr id="21" name="Fußzeilenplatzhalter 20">
            <a:extLst>
              <a:ext uri="{FF2B5EF4-FFF2-40B4-BE49-F238E27FC236}">
                <a16:creationId xmlns:a16="http://schemas.microsoft.com/office/drawing/2014/main" id="{EEF88146-B901-45EA-BE2F-CC7790B9D6E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/>
              <a:t>OST-Gadget business planning</a:t>
            </a:r>
            <a:endParaRPr lang="de-CH" dirty="0"/>
          </a:p>
        </p:txBody>
      </p:sp>
      <p:sp>
        <p:nvSpPr>
          <p:cNvPr id="22" name="Foliennummernplatzhalter 21">
            <a:extLst>
              <a:ext uri="{FF2B5EF4-FFF2-40B4-BE49-F238E27FC236}">
                <a16:creationId xmlns:a16="http://schemas.microsoft.com/office/drawing/2014/main" id="{CDFFCA32-F529-4911-BF48-5429F1AA065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81333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46F570-FA85-46F1-A81A-F5B8D65F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The </a:t>
            </a:r>
            <a:r>
              <a:rPr lang="de-CH" dirty="0" err="1"/>
              <a:t>housing</a:t>
            </a:r>
            <a:r>
              <a:rPr lang="de-CH" dirty="0"/>
              <a:t> will </a:t>
            </a:r>
            <a:r>
              <a:rPr lang="de-CH" dirty="0" err="1"/>
              <a:t>be</a:t>
            </a:r>
            <a:r>
              <a:rPr lang="de-CH" dirty="0"/>
              <a:t> </a:t>
            </a:r>
            <a:r>
              <a:rPr lang="de-CH" dirty="0" err="1"/>
              <a:t>produced</a:t>
            </a:r>
            <a:r>
              <a:rPr lang="de-CH" dirty="0"/>
              <a:t> </a:t>
            </a:r>
            <a:r>
              <a:rPr lang="de-CH" dirty="0" err="1"/>
              <a:t>by</a:t>
            </a:r>
            <a:r>
              <a:rPr lang="de-CH" dirty="0"/>
              <a:t> </a:t>
            </a:r>
            <a:r>
              <a:rPr lang="de-CH" dirty="0" err="1"/>
              <a:t>injection</a:t>
            </a:r>
            <a:r>
              <a:rPr lang="de-CH" dirty="0"/>
              <a:t> </a:t>
            </a:r>
            <a:r>
              <a:rPr lang="de-CH" dirty="0" err="1"/>
              <a:t>moulding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AA5ADEE-7705-4F5E-8BD9-B8AC27E5F6E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CH" dirty="0"/>
              <a:t>The OST Gadget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BFE413A-864F-41EA-BAB9-505DB802E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598" y="3602182"/>
            <a:ext cx="4927978" cy="209701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CD56464-B417-4854-9D79-0CDB75FA36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9543" y="2240855"/>
            <a:ext cx="3468083" cy="1142427"/>
          </a:xfrm>
          <a:prstGeom prst="rect">
            <a:avLst/>
          </a:prstGeom>
        </p:spPr>
      </p:pic>
      <p:sp>
        <p:nvSpPr>
          <p:cNvPr id="11" name="TextBox 13">
            <a:extLst>
              <a:ext uri="{FF2B5EF4-FFF2-40B4-BE49-F238E27FC236}">
                <a16:creationId xmlns:a16="http://schemas.microsoft.com/office/drawing/2014/main" id="{1C86942A-19C4-4BA6-9625-EBF657FE7070}"/>
              </a:ext>
            </a:extLst>
          </p:cNvPr>
          <p:cNvSpPr txBox="1"/>
          <p:nvPr/>
        </p:nvSpPr>
        <p:spPr>
          <a:xfrm>
            <a:off x="1450331" y="1534262"/>
            <a:ext cx="4066505" cy="657536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92500"/>
          </a:bodyPr>
          <a:lstStyle>
            <a:defPPr>
              <a:defRPr lang="de-DE"/>
            </a:defPPr>
            <a:lvl1pPr marL="0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C195F"/>
              </a:buClr>
              <a:buSzTx/>
              <a:buFontTx/>
              <a:buNone/>
              <a:tabLst/>
              <a:defRPr/>
            </a:pPr>
            <a:r>
              <a:rPr kumimoji="0" lang="de-CH" sz="18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Upper and </a:t>
            </a:r>
            <a:r>
              <a:rPr kumimoji="0" lang="de-CH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lower</a:t>
            </a:r>
            <a:r>
              <a:rPr kumimoji="0" lang="de-CH" sz="18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 </a:t>
            </a:r>
            <a:r>
              <a:rPr kumimoji="0" lang="de-CH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housing</a:t>
            </a:r>
            <a:r>
              <a:rPr kumimoji="0" lang="de-CH" sz="18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 </a:t>
            </a:r>
            <a:r>
              <a:rPr kumimoji="0" lang="de-CH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are</a:t>
            </a:r>
            <a:r>
              <a:rPr kumimoji="0" lang="de-CH" sz="18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 </a:t>
            </a:r>
            <a:r>
              <a:rPr kumimoji="0" lang="de-CH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produced</a:t>
            </a:r>
            <a:r>
              <a:rPr kumimoji="0" lang="de-CH" sz="18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 in a </a:t>
            </a:r>
            <a:r>
              <a:rPr kumimoji="0" lang="de-CH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family</a:t>
            </a:r>
            <a:r>
              <a:rPr kumimoji="0" lang="de-CH" sz="18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 </a:t>
            </a:r>
            <a:r>
              <a:rPr kumimoji="0" lang="de-CH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tool</a:t>
            </a:r>
            <a:r>
              <a:rPr kumimoji="0" lang="de-CH" sz="18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 </a:t>
            </a:r>
            <a:r>
              <a:rPr kumimoji="0" lang="de-CH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injection</a:t>
            </a:r>
            <a:r>
              <a:rPr kumimoji="0" lang="de-CH" sz="18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 </a:t>
            </a:r>
            <a:r>
              <a:rPr kumimoji="0" lang="de-CH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mold</a:t>
            </a:r>
            <a:endParaRPr kumimoji="0" lang="de-CH" sz="1800" b="1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 panose="020B0604020202020204"/>
              <a:ea typeface="Roboto Medium" panose="02000000000000000000" pitchFamily="2" charset="0"/>
              <a:cs typeface="+mn-cs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34EC4D4-BE6F-477E-B556-0216DD64B9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3563" y="1790410"/>
            <a:ext cx="4487758" cy="1610990"/>
          </a:xfrm>
          <a:prstGeom prst="rect">
            <a:avLst/>
          </a:prstGeom>
        </p:spPr>
      </p:pic>
      <p:sp>
        <p:nvSpPr>
          <p:cNvPr id="13" name="TextBox 13">
            <a:extLst>
              <a:ext uri="{FF2B5EF4-FFF2-40B4-BE49-F238E27FC236}">
                <a16:creationId xmlns:a16="http://schemas.microsoft.com/office/drawing/2014/main" id="{8E4B38C3-A217-47A4-85DD-76FDF26F1A65}"/>
              </a:ext>
            </a:extLst>
          </p:cNvPr>
          <p:cNvSpPr txBox="1"/>
          <p:nvPr/>
        </p:nvSpPr>
        <p:spPr>
          <a:xfrm>
            <a:off x="6846073" y="1417049"/>
            <a:ext cx="4317517" cy="657536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>
            <a:defPPr>
              <a:defRPr lang="de-DE"/>
            </a:defPPr>
            <a:lvl1pPr marL="0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C195F"/>
              </a:buClr>
              <a:buSzTx/>
              <a:buFontTx/>
              <a:buNone/>
              <a:tabLst/>
              <a:defRPr/>
            </a:pPr>
            <a:r>
              <a:rPr kumimoji="0" lang="de-CH" sz="18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Rubber </a:t>
            </a:r>
            <a:r>
              <a:rPr kumimoji="0" lang="de-CH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studs</a:t>
            </a:r>
            <a:r>
              <a:rPr kumimoji="0" lang="de-CH" sz="18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 </a:t>
            </a:r>
            <a:r>
              <a:rPr kumimoji="0" lang="de-CH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are</a:t>
            </a:r>
            <a:r>
              <a:rPr kumimoji="0" lang="de-CH" sz="18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 </a:t>
            </a:r>
            <a:r>
              <a:rPr kumimoji="0" lang="de-CH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produced</a:t>
            </a:r>
            <a:r>
              <a:rPr kumimoji="0" lang="de-CH" sz="18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 </a:t>
            </a:r>
            <a:r>
              <a:rPr kumimoji="0" lang="de-CH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separately</a:t>
            </a:r>
            <a:endParaRPr kumimoji="0" lang="de-CH" sz="1800" b="1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 panose="020B0604020202020204"/>
              <a:ea typeface="Roboto Medium" panose="02000000000000000000" pitchFamily="2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5B30C5-C716-41FF-826F-DF335AFCC7AC}"/>
              </a:ext>
            </a:extLst>
          </p:cNvPr>
          <p:cNvSpPr txBox="1"/>
          <p:nvPr/>
        </p:nvSpPr>
        <p:spPr>
          <a:xfrm>
            <a:off x="7221449" y="3662487"/>
            <a:ext cx="4066505" cy="657536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>
            <a:defPPr>
              <a:defRPr lang="de-DE"/>
            </a:defPPr>
            <a:lvl1pPr marL="0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C195F"/>
              </a:buClr>
              <a:buSzTx/>
              <a:buFontTx/>
              <a:buNone/>
              <a:tabLst/>
              <a:defRPr/>
            </a:pPr>
            <a:r>
              <a:rPr kumimoji="0" lang="de-CH" sz="18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Transport in thermo-</a:t>
            </a:r>
            <a:r>
              <a:rPr kumimoji="0" lang="de-CH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formed</a:t>
            </a:r>
            <a:r>
              <a:rPr kumimoji="0" lang="de-CH" sz="18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 </a:t>
            </a:r>
            <a:r>
              <a:rPr kumimoji="0" lang="de-CH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trays</a:t>
            </a:r>
            <a:endParaRPr kumimoji="0" lang="de-CH" sz="1800" b="1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 panose="020B0604020202020204"/>
              <a:ea typeface="Roboto Medium" panose="02000000000000000000" pitchFamily="2" charset="0"/>
              <a:cs typeface="+mn-cs"/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91DF55CE-B783-496E-B594-9E8B7773E0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1367" y="3952186"/>
            <a:ext cx="2943214" cy="2154554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0EC1076-B59A-4DCD-91E5-0CA975AE4F17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CH"/>
              <a:t>2021 / 2022</a:t>
            </a:r>
            <a:endParaRPr lang="de-CH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6C5C96D-6B8B-4B44-829E-06F778421A3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/>
              <a:t>OST-Gadget business planning</a:t>
            </a:r>
            <a:endParaRPr lang="de-CH" dirty="0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9E9B8B7F-436D-4766-9A3A-6D08F78DF9B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58726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46F570-FA85-46F1-A81A-F5B8D65F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Final </a:t>
            </a:r>
            <a:r>
              <a:rPr lang="de-CH" dirty="0" err="1"/>
              <a:t>assembly</a:t>
            </a:r>
            <a:r>
              <a:rPr lang="de-CH" dirty="0"/>
              <a:t> will </a:t>
            </a:r>
            <a:r>
              <a:rPr lang="de-CH" dirty="0" err="1"/>
              <a:t>be</a:t>
            </a:r>
            <a:r>
              <a:rPr lang="de-CH" dirty="0"/>
              <a:t> </a:t>
            </a:r>
            <a:r>
              <a:rPr lang="de-CH" dirty="0" err="1"/>
              <a:t>done</a:t>
            </a:r>
            <a:r>
              <a:rPr lang="de-CH" dirty="0"/>
              <a:t> in Buchs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AA5ADEE-7705-4F5E-8BD9-B8AC27E5F6E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CH" dirty="0"/>
              <a:t>The OST Gadget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60395D61-A232-4E9B-B335-22F04DC631EC}"/>
              </a:ext>
            </a:extLst>
          </p:cNvPr>
          <p:cNvSpPr/>
          <p:nvPr/>
        </p:nvSpPr>
        <p:spPr>
          <a:xfrm>
            <a:off x="7965480" y="4131784"/>
            <a:ext cx="3277663" cy="785576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400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28" name="Picture 4" descr="C:\Users\ALBM\AppData\Local\Temp\SNAGHTML1d6a3f2.PNG">
            <a:extLst>
              <a:ext uri="{FF2B5EF4-FFF2-40B4-BE49-F238E27FC236}">
                <a16:creationId xmlns:a16="http://schemas.microsoft.com/office/drawing/2014/main" id="{9E641399-D420-4428-9DB4-B4FC1D513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51" y="1244747"/>
            <a:ext cx="10707759" cy="492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3">
            <a:extLst>
              <a:ext uri="{FF2B5EF4-FFF2-40B4-BE49-F238E27FC236}">
                <a16:creationId xmlns:a16="http://schemas.microsoft.com/office/drawing/2014/main" id="{63A86ADD-6017-4B7D-916F-ACB62F9863D1}"/>
              </a:ext>
            </a:extLst>
          </p:cNvPr>
          <p:cNvSpPr txBox="1"/>
          <p:nvPr/>
        </p:nvSpPr>
        <p:spPr>
          <a:xfrm>
            <a:off x="570371" y="1460641"/>
            <a:ext cx="1663170" cy="6575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marL="0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C195F"/>
              </a:buClr>
              <a:buSzTx/>
              <a:buFontTx/>
              <a:buNone/>
              <a:tabLst/>
              <a:defRPr/>
            </a:pPr>
            <a:r>
              <a:rPr kumimoji="0" lang="de-CH" sz="14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Electronics </a:t>
            </a:r>
            <a:br>
              <a:rPr kumimoji="0" lang="de-CH" sz="14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</a:br>
            <a:r>
              <a:rPr kumimoji="0" lang="de-CH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quality</a:t>
            </a:r>
            <a:r>
              <a:rPr kumimoji="0" lang="de-CH" sz="14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 check</a:t>
            </a:r>
            <a:endParaRPr kumimoji="0" lang="de-CH" sz="1400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 panose="020B0604020202020204"/>
              <a:ea typeface="Roboto Medium" panose="02000000000000000000" pitchFamily="2" charset="0"/>
              <a:cs typeface="+mn-cs"/>
            </a:endParaRPr>
          </a:p>
        </p:txBody>
      </p:sp>
      <p:sp>
        <p:nvSpPr>
          <p:cNvPr id="20" name="TextBox 13">
            <a:extLst>
              <a:ext uri="{FF2B5EF4-FFF2-40B4-BE49-F238E27FC236}">
                <a16:creationId xmlns:a16="http://schemas.microsoft.com/office/drawing/2014/main" id="{D3C2B951-05F6-4AEE-88D7-958882010830}"/>
              </a:ext>
            </a:extLst>
          </p:cNvPr>
          <p:cNvSpPr txBox="1"/>
          <p:nvPr/>
        </p:nvSpPr>
        <p:spPr>
          <a:xfrm>
            <a:off x="6315700" y="1903293"/>
            <a:ext cx="3048902" cy="6575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marL="0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C195F"/>
              </a:buClr>
              <a:buSzTx/>
              <a:buFontTx/>
              <a:buNone/>
              <a:tabLst/>
              <a:defRPr/>
            </a:pPr>
            <a:r>
              <a:rPr kumimoji="0" lang="de-CH" sz="14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Upper </a:t>
            </a:r>
            <a:r>
              <a:rPr kumimoji="0" lang="de-CH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housing</a:t>
            </a:r>
            <a:r>
              <a:rPr kumimoji="0" lang="de-CH" sz="14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 </a:t>
            </a:r>
            <a:r>
              <a:rPr kumimoji="0" lang="de-CH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parts</a:t>
            </a:r>
            <a:endParaRPr kumimoji="0" lang="de-CH" sz="1400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 panose="020B0604020202020204"/>
              <a:ea typeface="Roboto Medium" panose="02000000000000000000" pitchFamily="2" charset="0"/>
              <a:cs typeface="+mn-cs"/>
            </a:endParaRPr>
          </a:p>
        </p:txBody>
      </p:sp>
      <p:sp>
        <p:nvSpPr>
          <p:cNvPr id="21" name="TextBox 13">
            <a:extLst>
              <a:ext uri="{FF2B5EF4-FFF2-40B4-BE49-F238E27FC236}">
                <a16:creationId xmlns:a16="http://schemas.microsoft.com/office/drawing/2014/main" id="{BBC551FF-9B08-4962-ACD8-08A3C0CA8087}"/>
              </a:ext>
            </a:extLst>
          </p:cNvPr>
          <p:cNvSpPr txBox="1"/>
          <p:nvPr/>
        </p:nvSpPr>
        <p:spPr>
          <a:xfrm>
            <a:off x="9706072" y="4009330"/>
            <a:ext cx="2067639" cy="6575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marL="0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C195F"/>
              </a:buClr>
              <a:buSzTx/>
              <a:buFontTx/>
              <a:buNone/>
              <a:tabLst/>
              <a:defRPr/>
            </a:pPr>
            <a:r>
              <a:rPr kumimoji="0" lang="de-CH" sz="14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Lower </a:t>
            </a:r>
            <a:r>
              <a:rPr kumimoji="0" lang="de-CH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housing</a:t>
            </a:r>
            <a:r>
              <a:rPr kumimoji="0" lang="de-CH" sz="14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 </a:t>
            </a:r>
            <a:r>
              <a:rPr kumimoji="0" lang="de-CH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parts</a:t>
            </a:r>
            <a:r>
              <a:rPr kumimoji="0" lang="de-CH" sz="14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 </a:t>
            </a:r>
            <a:br>
              <a:rPr kumimoji="0" lang="de-CH" sz="14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</a:br>
            <a:r>
              <a:rPr kumimoji="0" lang="de-CH" sz="14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and </a:t>
            </a:r>
            <a:r>
              <a:rPr kumimoji="0" lang="de-CH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electronics</a:t>
            </a:r>
            <a:endParaRPr kumimoji="0" lang="de-CH" sz="1400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 panose="020B0604020202020204"/>
              <a:ea typeface="Roboto Medium" panose="02000000000000000000" pitchFamily="2" charset="0"/>
              <a:cs typeface="+mn-cs"/>
            </a:endParaRPr>
          </a:p>
        </p:txBody>
      </p:sp>
      <p:sp>
        <p:nvSpPr>
          <p:cNvPr id="22" name="TextBox 13">
            <a:extLst>
              <a:ext uri="{FF2B5EF4-FFF2-40B4-BE49-F238E27FC236}">
                <a16:creationId xmlns:a16="http://schemas.microsoft.com/office/drawing/2014/main" id="{BDE29569-ED31-4E1C-9B2E-53942B07C1A3}"/>
              </a:ext>
            </a:extLst>
          </p:cNvPr>
          <p:cNvSpPr txBox="1"/>
          <p:nvPr/>
        </p:nvSpPr>
        <p:spPr>
          <a:xfrm>
            <a:off x="2233541" y="4763118"/>
            <a:ext cx="1129861" cy="26901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marL="0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C195F"/>
              </a:buClr>
              <a:buSzTx/>
              <a:buFontTx/>
              <a:buNone/>
              <a:tabLst/>
              <a:defRPr/>
            </a:pPr>
            <a:r>
              <a:rPr kumimoji="0" lang="de-CH" sz="14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Press</a:t>
            </a:r>
            <a:endParaRPr kumimoji="0" lang="de-CH" sz="1400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 panose="020B0604020202020204"/>
              <a:ea typeface="Roboto Medium" panose="02000000000000000000" pitchFamily="2" charset="0"/>
              <a:cs typeface="+mn-cs"/>
            </a:endParaRPr>
          </a:p>
        </p:txBody>
      </p:sp>
      <p:sp>
        <p:nvSpPr>
          <p:cNvPr id="23" name="TextBox 13">
            <a:extLst>
              <a:ext uri="{FF2B5EF4-FFF2-40B4-BE49-F238E27FC236}">
                <a16:creationId xmlns:a16="http://schemas.microsoft.com/office/drawing/2014/main" id="{6955F106-278D-4A94-BE59-A18F910FC86E}"/>
              </a:ext>
            </a:extLst>
          </p:cNvPr>
          <p:cNvSpPr txBox="1"/>
          <p:nvPr/>
        </p:nvSpPr>
        <p:spPr>
          <a:xfrm>
            <a:off x="4883175" y="4335906"/>
            <a:ext cx="1216000" cy="3309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marL="0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C195F"/>
              </a:buClr>
              <a:buSzTx/>
              <a:buFontTx/>
              <a:buNone/>
              <a:tabLst/>
              <a:defRPr/>
            </a:pPr>
            <a:r>
              <a:rPr kumimoji="0" lang="de-CH" sz="14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Output</a:t>
            </a:r>
            <a:endParaRPr kumimoji="0" lang="de-CH" sz="1400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 panose="020B0604020202020204"/>
              <a:ea typeface="Roboto Medium" panose="02000000000000000000" pitchFamily="2" charset="0"/>
              <a:cs typeface="+mn-cs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C93F76B-39AC-47B7-9117-2828B63E747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CH"/>
              <a:t>2021 / 2022</a:t>
            </a:r>
            <a:endParaRPr lang="de-CH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7B366CD-C70E-459D-912B-7249275A901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/>
              <a:t>OST-Gadget business planning</a:t>
            </a:r>
            <a:endParaRPr lang="de-CH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B75ECB0-01BB-47AB-8E8D-5C006588861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58152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9CA801-327F-4052-B457-71B5ECCE0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err="1"/>
              <a:t>Currently</a:t>
            </a:r>
            <a:r>
              <a:rPr lang="de-CH" dirty="0"/>
              <a:t>, </a:t>
            </a:r>
            <a:r>
              <a:rPr lang="de-CH" dirty="0" err="1"/>
              <a:t>the</a:t>
            </a:r>
            <a:r>
              <a:rPr lang="de-CH" dirty="0"/>
              <a:t> material </a:t>
            </a:r>
            <a:r>
              <a:rPr lang="de-CH" dirty="0" err="1"/>
              <a:t>cost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around</a:t>
            </a:r>
            <a:r>
              <a:rPr lang="de-CH" dirty="0"/>
              <a:t> 8CHF/</a:t>
            </a:r>
            <a:r>
              <a:rPr lang="de-CH" dirty="0" err="1"/>
              <a:t>pc</a:t>
            </a:r>
            <a:r>
              <a:rPr lang="de-CH" dirty="0"/>
              <a:t> </a:t>
            </a:r>
            <a:br>
              <a:rPr lang="de-CH" dirty="0"/>
            </a:br>
            <a:r>
              <a:rPr lang="de-CH" dirty="0"/>
              <a:t>plus 50kCHF </a:t>
            </a:r>
            <a:r>
              <a:rPr lang="de-CH" dirty="0" err="1"/>
              <a:t>fixed</a:t>
            </a:r>
            <a:r>
              <a:rPr lang="de-CH" dirty="0"/>
              <a:t> </a:t>
            </a:r>
            <a:r>
              <a:rPr lang="de-CH" dirty="0" err="1"/>
              <a:t>cost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3F2F4D8-367F-416E-BF7D-333952DA95C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CH" dirty="0"/>
              <a:t>The OST Gadget</a:t>
            </a:r>
          </a:p>
        </p:txBody>
      </p:sp>
      <p:graphicFrame>
        <p:nvGraphicFramePr>
          <p:cNvPr id="17" name="Inhaltsplatzhalter 8">
            <a:extLst>
              <a:ext uri="{FF2B5EF4-FFF2-40B4-BE49-F238E27FC236}">
                <a16:creationId xmlns:a16="http://schemas.microsoft.com/office/drawing/2014/main" id="{16A3806A-1EF0-4B10-BFB7-EB0514278D91}"/>
              </a:ext>
            </a:extLst>
          </p:cNvPr>
          <p:cNvGraphicFramePr>
            <a:graphicFrameLocks noGrp="1"/>
          </p:cNvGraphicFramePr>
          <p:nvPr>
            <p:ph sz="quarter" idx="21"/>
            <p:extLst/>
          </p:nvPr>
        </p:nvGraphicFramePr>
        <p:xfrm>
          <a:off x="806449" y="2235245"/>
          <a:ext cx="5180883" cy="3792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8" name="Inhaltsplatzhalter 7">
            <a:extLst>
              <a:ext uri="{FF2B5EF4-FFF2-40B4-BE49-F238E27FC236}">
                <a16:creationId xmlns:a16="http://schemas.microsoft.com/office/drawing/2014/main" id="{718C82D6-50C1-4CC7-8469-BEA9CE4F69B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3166466" y="4219180"/>
            <a:ext cx="1242077" cy="698668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5435B89-C09F-4532-80F2-B12AD9512D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0823" y="3033477"/>
            <a:ext cx="633361" cy="576282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B2B18FF1-CE58-46B6-AD0C-4D329A00DF99}"/>
              </a:ext>
            </a:extLst>
          </p:cNvPr>
          <p:cNvSpPr txBox="1"/>
          <p:nvPr/>
        </p:nvSpPr>
        <p:spPr>
          <a:xfrm>
            <a:off x="4574201" y="2570729"/>
            <a:ext cx="914400" cy="914400"/>
          </a:xfrm>
          <a:prstGeom prst="rect">
            <a:avLst/>
          </a:prstGeom>
          <a:noFill/>
        </p:spPr>
        <p:txBody>
          <a:bodyPr wrap="none" lIns="108000" tIns="36000" rIns="108000" bIns="108000" rtlCol="0">
            <a:normAutofit/>
          </a:bodyPr>
          <a:lstStyle/>
          <a:p>
            <a:pPr marL="0" marR="0" lvl="0" indent="0" algn="l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C195F"/>
              </a:buClr>
              <a:buSzTx/>
              <a:buFontTx/>
              <a:buNone/>
              <a:tabLst/>
              <a:defRPr/>
            </a:pPr>
            <a:r>
              <a:rPr kumimoji="0" lang="de-CH" sz="105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(</a:t>
            </a:r>
            <a:r>
              <a:rPr kumimoji="0" lang="de-CH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estimated</a:t>
            </a:r>
            <a:r>
              <a:rPr kumimoji="0" lang="de-CH" sz="105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)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B27107C1-2939-46AA-864B-D4A49F0C119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56800" y="3655870"/>
            <a:ext cx="3599105" cy="1531534"/>
          </a:xfrm>
          <a:prstGeom prst="rect">
            <a:avLst/>
          </a:prstGeom>
        </p:spPr>
      </p:pic>
      <p:sp>
        <p:nvSpPr>
          <p:cNvPr id="27" name="TextBox 13">
            <a:extLst>
              <a:ext uri="{FF2B5EF4-FFF2-40B4-BE49-F238E27FC236}">
                <a16:creationId xmlns:a16="http://schemas.microsoft.com/office/drawing/2014/main" id="{15A54DB0-B42C-431C-BA8A-CF5D49CEA4B6}"/>
              </a:ext>
            </a:extLst>
          </p:cNvPr>
          <p:cNvSpPr txBox="1"/>
          <p:nvPr/>
        </p:nvSpPr>
        <p:spPr>
          <a:xfrm>
            <a:off x="7575421" y="3025710"/>
            <a:ext cx="3599105" cy="6575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marL="0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C195F"/>
              </a:buClr>
              <a:buSzTx/>
              <a:buFontTx/>
              <a:buNone/>
              <a:tabLst/>
              <a:defRPr/>
            </a:pP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The </a:t>
            </a:r>
            <a:r>
              <a:rPr kumimoji="0" lang="de-CH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cost</a:t>
            </a: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 </a:t>
            </a:r>
            <a:r>
              <a:rPr kumimoji="0" lang="de-CH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for</a:t>
            </a: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 </a:t>
            </a:r>
            <a:r>
              <a:rPr kumimoji="0" lang="de-CH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the</a:t>
            </a: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 </a:t>
            </a:r>
            <a:r>
              <a:rPr kumimoji="0" lang="de-CH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injection</a:t>
            </a: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 </a:t>
            </a:r>
            <a:r>
              <a:rPr kumimoji="0" lang="de-CH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moulding</a:t>
            </a: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 </a:t>
            </a:r>
            <a:r>
              <a:rPr kumimoji="0" lang="de-CH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tools</a:t>
            </a: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 </a:t>
            </a:r>
            <a:r>
              <a:rPr kumimoji="0" lang="de-CH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is</a:t>
            </a: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 </a:t>
            </a:r>
            <a:r>
              <a:rPr kumimoji="0" lang="de-CH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estimated</a:t>
            </a: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 50’000 CHF</a:t>
            </a:r>
          </a:p>
        </p:txBody>
      </p:sp>
      <p:sp>
        <p:nvSpPr>
          <p:cNvPr id="28" name="TextBox 13">
            <a:extLst>
              <a:ext uri="{FF2B5EF4-FFF2-40B4-BE49-F238E27FC236}">
                <a16:creationId xmlns:a16="http://schemas.microsoft.com/office/drawing/2014/main" id="{418FAF86-AA7A-4766-8CC2-B97158658D61}"/>
              </a:ext>
            </a:extLst>
          </p:cNvPr>
          <p:cNvSpPr txBox="1"/>
          <p:nvPr/>
        </p:nvSpPr>
        <p:spPr>
          <a:xfrm>
            <a:off x="759558" y="1766520"/>
            <a:ext cx="5180883" cy="6575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marL="0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C195F"/>
              </a:buClr>
              <a:buSzTx/>
              <a:buFontTx/>
              <a:buNone/>
              <a:tabLst/>
              <a:defRPr/>
            </a:pPr>
            <a:r>
              <a:rPr kumimoji="0" lang="de-CH" sz="18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The variable </a:t>
            </a:r>
            <a:r>
              <a:rPr kumimoji="0" lang="de-CH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cost</a:t>
            </a:r>
            <a:r>
              <a:rPr kumimoji="0" lang="de-CH" sz="18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 </a:t>
            </a:r>
            <a:r>
              <a:rPr kumimoji="0" lang="de-CH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for</a:t>
            </a:r>
            <a:r>
              <a:rPr kumimoji="0" lang="de-CH" sz="18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 material </a:t>
            </a:r>
            <a:r>
              <a:rPr kumimoji="0" lang="de-CH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is</a:t>
            </a:r>
            <a:r>
              <a:rPr kumimoji="0" lang="de-CH" sz="18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 </a:t>
            </a:r>
            <a:r>
              <a:rPr kumimoji="0" lang="de-CH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currently</a:t>
            </a:r>
            <a:r>
              <a:rPr kumimoji="0" lang="de-CH" sz="18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 </a:t>
            </a:r>
            <a:r>
              <a:rPr kumimoji="0" lang="de-CH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around</a:t>
            </a:r>
            <a:r>
              <a:rPr kumimoji="0" lang="de-CH" sz="18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 8CHF/</a:t>
            </a:r>
            <a:r>
              <a:rPr kumimoji="0" lang="de-CH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pc</a:t>
            </a:r>
            <a:endParaRPr kumimoji="0" lang="de-CH" sz="1800" b="1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 panose="020B0604020202020204"/>
              <a:ea typeface="Roboto Medium" panose="02000000000000000000" pitchFamily="2" charset="0"/>
              <a:cs typeface="+mn-cs"/>
            </a:endParaRPr>
          </a:p>
        </p:txBody>
      </p:sp>
      <p:sp>
        <p:nvSpPr>
          <p:cNvPr id="29" name="TextBox 13">
            <a:extLst>
              <a:ext uri="{FF2B5EF4-FFF2-40B4-BE49-F238E27FC236}">
                <a16:creationId xmlns:a16="http://schemas.microsoft.com/office/drawing/2014/main" id="{6111AF4F-7352-49DF-A0A5-313CB90974D7}"/>
              </a:ext>
            </a:extLst>
          </p:cNvPr>
          <p:cNvSpPr txBox="1"/>
          <p:nvPr/>
        </p:nvSpPr>
        <p:spPr>
          <a:xfrm>
            <a:off x="6632440" y="1778828"/>
            <a:ext cx="5180883" cy="6575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marL="0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C195F"/>
              </a:buClr>
              <a:buSzTx/>
              <a:buFontTx/>
              <a:buNone/>
              <a:tabLst/>
              <a:defRPr/>
            </a:pPr>
            <a:r>
              <a:rPr kumimoji="0" lang="de-CH" sz="18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The </a:t>
            </a:r>
            <a:r>
              <a:rPr kumimoji="0" lang="de-CH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fixed</a:t>
            </a:r>
            <a:r>
              <a:rPr kumimoji="0" lang="de-CH" sz="18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 </a:t>
            </a:r>
            <a:r>
              <a:rPr kumimoji="0" lang="de-CH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cost</a:t>
            </a:r>
            <a:r>
              <a:rPr kumimoji="0" lang="de-CH" sz="18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 </a:t>
            </a:r>
            <a:r>
              <a:rPr kumimoji="0" lang="de-CH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for</a:t>
            </a:r>
            <a:r>
              <a:rPr kumimoji="0" lang="de-CH" sz="18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 material </a:t>
            </a:r>
            <a:r>
              <a:rPr kumimoji="0" lang="de-CH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is</a:t>
            </a:r>
            <a:r>
              <a:rPr kumimoji="0" lang="de-CH" sz="18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 </a:t>
            </a:r>
            <a:r>
              <a:rPr kumimoji="0" lang="de-CH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currently</a:t>
            </a:r>
            <a:r>
              <a:rPr kumimoji="0" lang="de-CH" sz="18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 </a:t>
            </a:r>
            <a:r>
              <a:rPr kumimoji="0" lang="de-CH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around</a:t>
            </a:r>
            <a:r>
              <a:rPr kumimoji="0" lang="de-CH" sz="18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 50’000 CHF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AB77A29-CD47-464B-8124-B094315C304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CH"/>
              <a:t>2021 / 2022</a:t>
            </a:r>
            <a:endParaRPr lang="de-CH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6546558-A719-4133-B0B3-47973C75A2A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/>
              <a:t>OST-Gadget business planning</a:t>
            </a:r>
            <a:endParaRPr lang="de-CH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E98A0BB-085C-4D86-927C-1E16C334B79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53495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10">
            <a:extLst>
              <a:ext uri="{FF2B5EF4-FFF2-40B4-BE49-F238E27FC236}">
                <a16:creationId xmlns:a16="http://schemas.microsoft.com/office/drawing/2014/main" id="{0511C6A3-12E6-47F0-905F-5672703E1F2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232528"/>
              </a:clrFrom>
              <a:clrTo>
                <a:srgbClr val="23252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4" r="16047" b="5713"/>
          <a:stretch/>
        </p:blipFill>
        <p:spPr>
          <a:xfrm>
            <a:off x="8152509" y="1794200"/>
            <a:ext cx="830964" cy="58461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A81D73C-15E0-4B6D-A6DA-FA72908C2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Wireless </a:t>
            </a:r>
            <a:r>
              <a:rPr lang="de-CH" dirty="0" err="1"/>
              <a:t>charging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only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beginning</a:t>
            </a:r>
            <a:r>
              <a:rPr lang="de-CH" dirty="0"/>
              <a:t>, </a:t>
            </a:r>
            <a:br>
              <a:rPr lang="de-CH" dirty="0"/>
            </a:br>
            <a:r>
              <a:rPr lang="de-CH" dirty="0" err="1"/>
              <a:t>many</a:t>
            </a:r>
            <a:r>
              <a:rPr lang="de-CH" dirty="0"/>
              <a:t> </a:t>
            </a:r>
            <a:r>
              <a:rPr lang="de-CH" dirty="0" err="1"/>
              <a:t>more</a:t>
            </a:r>
            <a:r>
              <a:rPr lang="de-CH" dirty="0"/>
              <a:t> </a:t>
            </a:r>
            <a:r>
              <a:rPr lang="de-CH" dirty="0" err="1"/>
              <a:t>features</a:t>
            </a:r>
            <a:r>
              <a:rPr lang="de-CH" dirty="0"/>
              <a:t> </a:t>
            </a:r>
            <a:r>
              <a:rPr lang="de-CH" dirty="0" err="1"/>
              <a:t>could</a:t>
            </a:r>
            <a:r>
              <a:rPr lang="de-CH" dirty="0"/>
              <a:t> </a:t>
            </a:r>
            <a:r>
              <a:rPr lang="de-CH" dirty="0" err="1"/>
              <a:t>be</a:t>
            </a:r>
            <a:r>
              <a:rPr lang="de-CH" dirty="0"/>
              <a:t> </a:t>
            </a:r>
            <a:r>
              <a:rPr lang="de-CH" dirty="0" err="1"/>
              <a:t>added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9F3D0ED-2A53-4611-9BA7-D7E51F323CB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CH" dirty="0"/>
              <a:t>The OST Gadget</a:t>
            </a:r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049A08DB-B459-488E-A779-26E71E3D2E1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232528"/>
              </a:clrFrom>
              <a:clrTo>
                <a:srgbClr val="23252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4" r="16047" b="5713"/>
          <a:stretch/>
        </p:blipFill>
        <p:spPr>
          <a:xfrm>
            <a:off x="4299364" y="2863446"/>
            <a:ext cx="2851868" cy="2006387"/>
          </a:xfrm>
          <a:prstGeom prst="rect">
            <a:avLst/>
          </a:prstGeom>
        </p:spPr>
      </p:pic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A725775D-C735-4B32-935C-AE80212649AA}"/>
              </a:ext>
            </a:extLst>
          </p:cNvPr>
          <p:cNvSpPr/>
          <p:nvPr/>
        </p:nvSpPr>
        <p:spPr>
          <a:xfrm rot="12884410">
            <a:off x="2978892" y="2355928"/>
            <a:ext cx="1455089" cy="684213"/>
          </a:xfrm>
          <a:prstGeom prst="rightArrow">
            <a:avLst/>
          </a:prstGeom>
          <a:noFill/>
          <a:ln w="285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400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671D7A68-6522-44FB-A3E6-435E87CC0C7B}"/>
              </a:ext>
            </a:extLst>
          </p:cNvPr>
          <p:cNvSpPr/>
          <p:nvPr/>
        </p:nvSpPr>
        <p:spPr>
          <a:xfrm rot="19440604">
            <a:off x="6635255" y="2243289"/>
            <a:ext cx="1455089" cy="684213"/>
          </a:xfrm>
          <a:prstGeom prst="rightArrow">
            <a:avLst/>
          </a:prstGeom>
          <a:noFill/>
          <a:ln w="285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400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Pfeil: nach rechts 10">
            <a:extLst>
              <a:ext uri="{FF2B5EF4-FFF2-40B4-BE49-F238E27FC236}">
                <a16:creationId xmlns:a16="http://schemas.microsoft.com/office/drawing/2014/main" id="{8B8630B5-EC8D-4434-916D-64B0BC67CB65}"/>
              </a:ext>
            </a:extLst>
          </p:cNvPr>
          <p:cNvSpPr/>
          <p:nvPr/>
        </p:nvSpPr>
        <p:spPr>
          <a:xfrm rot="1644674">
            <a:off x="7154159" y="4212314"/>
            <a:ext cx="1455089" cy="684213"/>
          </a:xfrm>
          <a:prstGeom prst="rightArrow">
            <a:avLst/>
          </a:prstGeom>
          <a:noFill/>
          <a:ln w="285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400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07CFF4DF-8C07-45EA-9BD4-2E58E576CBFB}"/>
              </a:ext>
            </a:extLst>
          </p:cNvPr>
          <p:cNvSpPr txBox="1"/>
          <p:nvPr/>
        </p:nvSpPr>
        <p:spPr>
          <a:xfrm>
            <a:off x="1250459" y="1977799"/>
            <a:ext cx="1663170" cy="6575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marL="0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C195F"/>
              </a:buClr>
              <a:buSzTx/>
              <a:buFontTx/>
              <a:buNone/>
              <a:tabLst/>
              <a:defRPr/>
            </a:pPr>
            <a:r>
              <a:rPr kumimoji="0" lang="de-CH" sz="16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Use </a:t>
            </a:r>
            <a:r>
              <a:rPr kumimoji="0" lang="de-CH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the</a:t>
            </a:r>
            <a:r>
              <a:rPr kumimoji="0" lang="de-CH" sz="16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 NFC </a:t>
            </a:r>
            <a:r>
              <a:rPr kumimoji="0" lang="de-CH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chip</a:t>
            </a:r>
            <a:r>
              <a:rPr kumimoji="0" lang="de-CH" sz="16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 </a:t>
            </a:r>
            <a:r>
              <a:rPr kumimoji="0" lang="de-CH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for</a:t>
            </a:r>
            <a:r>
              <a:rPr kumimoji="0" lang="de-CH" sz="16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 </a:t>
            </a:r>
            <a:r>
              <a:rPr kumimoji="0" lang="de-CH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data</a:t>
            </a:r>
            <a:r>
              <a:rPr kumimoji="0" lang="de-CH" sz="16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 </a:t>
            </a:r>
            <a:r>
              <a:rPr kumimoji="0" lang="de-CH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exchange</a:t>
            </a:r>
            <a:r>
              <a:rPr kumimoji="0" lang="de-CH" sz="16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?</a:t>
            </a:r>
          </a:p>
        </p:txBody>
      </p:sp>
      <p:sp>
        <p:nvSpPr>
          <p:cNvPr id="13" name="Pfeil: nach rechts 12">
            <a:extLst>
              <a:ext uri="{FF2B5EF4-FFF2-40B4-BE49-F238E27FC236}">
                <a16:creationId xmlns:a16="http://schemas.microsoft.com/office/drawing/2014/main" id="{D3AC4A08-FFC4-4B01-9095-A51066834FDF}"/>
              </a:ext>
            </a:extLst>
          </p:cNvPr>
          <p:cNvSpPr/>
          <p:nvPr/>
        </p:nvSpPr>
        <p:spPr>
          <a:xfrm rot="8148905">
            <a:off x="2841510" y="4664771"/>
            <a:ext cx="1455089" cy="684213"/>
          </a:xfrm>
          <a:prstGeom prst="rightArrow">
            <a:avLst/>
          </a:prstGeom>
          <a:noFill/>
          <a:ln w="285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400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073836-2B63-446B-B9BA-5D3FB3941A4E}"/>
              </a:ext>
            </a:extLst>
          </p:cNvPr>
          <p:cNvSpPr txBox="1"/>
          <p:nvPr/>
        </p:nvSpPr>
        <p:spPr>
          <a:xfrm>
            <a:off x="508883" y="5369458"/>
            <a:ext cx="2367578" cy="6575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marL="0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C195F"/>
              </a:buClr>
              <a:buSzTx/>
              <a:buFontTx/>
              <a:buNone/>
              <a:tabLst/>
              <a:defRPr/>
            </a:pPr>
            <a:r>
              <a:rPr kumimoji="0" lang="de-CH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Adapt</a:t>
            </a:r>
            <a:r>
              <a:rPr kumimoji="0" lang="de-CH" sz="16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 </a:t>
            </a:r>
            <a:r>
              <a:rPr kumimoji="0" lang="de-CH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the</a:t>
            </a:r>
            <a:r>
              <a:rPr kumimoji="0" lang="de-CH" sz="16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 </a:t>
            </a:r>
            <a:r>
              <a:rPr kumimoji="0" lang="de-CH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charging</a:t>
            </a:r>
            <a:r>
              <a:rPr kumimoji="0" lang="de-CH" sz="16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 </a:t>
            </a:r>
            <a:r>
              <a:rPr kumimoji="0" lang="de-CH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behavior</a:t>
            </a:r>
            <a:r>
              <a:rPr kumimoji="0" lang="de-CH" sz="16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 </a:t>
            </a:r>
            <a:r>
              <a:rPr kumimoji="0" lang="de-CH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to</a:t>
            </a:r>
            <a:r>
              <a:rPr kumimoji="0" lang="de-CH" sz="16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 </a:t>
            </a:r>
            <a:r>
              <a:rPr kumimoji="0" lang="de-CH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phone</a:t>
            </a:r>
            <a:r>
              <a:rPr kumimoji="0" lang="de-CH" sz="16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 </a:t>
            </a:r>
            <a:r>
              <a:rPr kumimoji="0" lang="de-CH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model</a:t>
            </a:r>
            <a:r>
              <a:rPr kumimoji="0" lang="de-CH" sz="16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 etc.?</a:t>
            </a:r>
          </a:p>
        </p:txBody>
      </p:sp>
      <p:sp>
        <p:nvSpPr>
          <p:cNvPr id="15" name="Pfeil: nach rechts 14">
            <a:extLst>
              <a:ext uri="{FF2B5EF4-FFF2-40B4-BE49-F238E27FC236}">
                <a16:creationId xmlns:a16="http://schemas.microsoft.com/office/drawing/2014/main" id="{544FA937-7197-4471-A3F1-B862B2EEF42F}"/>
              </a:ext>
            </a:extLst>
          </p:cNvPr>
          <p:cNvSpPr/>
          <p:nvPr/>
        </p:nvSpPr>
        <p:spPr>
          <a:xfrm rot="10800000">
            <a:off x="2672166" y="3482007"/>
            <a:ext cx="1455089" cy="684213"/>
          </a:xfrm>
          <a:prstGeom prst="rightArrow">
            <a:avLst/>
          </a:prstGeom>
          <a:noFill/>
          <a:ln w="285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400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9F25EE3A-9040-4742-AA07-A0B72F645617}"/>
              </a:ext>
            </a:extLst>
          </p:cNvPr>
          <p:cNvSpPr txBox="1"/>
          <p:nvPr/>
        </p:nvSpPr>
        <p:spPr>
          <a:xfrm>
            <a:off x="943334" y="3562811"/>
            <a:ext cx="1663170" cy="6575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marL="0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C195F"/>
              </a:buClr>
              <a:buSzTx/>
              <a:buFontTx/>
              <a:buNone/>
              <a:tabLst/>
              <a:defRPr/>
            </a:pPr>
            <a:r>
              <a:rPr kumimoji="0" lang="de-CH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Collect</a:t>
            </a:r>
            <a:r>
              <a:rPr kumimoji="0" lang="de-CH" sz="16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 </a:t>
            </a:r>
            <a:r>
              <a:rPr kumimoji="0" lang="de-CH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data</a:t>
            </a:r>
            <a:r>
              <a:rPr kumimoji="0" lang="de-CH" sz="16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 on </a:t>
            </a:r>
            <a:br>
              <a:rPr kumimoji="0" lang="de-CH" sz="16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</a:br>
            <a:r>
              <a:rPr kumimoji="0" lang="de-CH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charger</a:t>
            </a:r>
            <a:r>
              <a:rPr kumimoji="0" lang="de-CH" sz="16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 </a:t>
            </a:r>
            <a:r>
              <a:rPr kumimoji="0" lang="de-CH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usage</a:t>
            </a:r>
            <a:r>
              <a:rPr kumimoji="0" lang="de-CH" sz="16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?</a:t>
            </a:r>
          </a:p>
        </p:txBody>
      </p:sp>
      <p:sp>
        <p:nvSpPr>
          <p:cNvPr id="17" name="Pfeil: nach rechts 16">
            <a:extLst>
              <a:ext uri="{FF2B5EF4-FFF2-40B4-BE49-F238E27FC236}">
                <a16:creationId xmlns:a16="http://schemas.microsoft.com/office/drawing/2014/main" id="{5AE23F3E-2BF9-480B-9063-19EB19103DB4}"/>
              </a:ext>
            </a:extLst>
          </p:cNvPr>
          <p:cNvSpPr/>
          <p:nvPr/>
        </p:nvSpPr>
        <p:spPr>
          <a:xfrm rot="4956978">
            <a:off x="5254702" y="5104630"/>
            <a:ext cx="1021950" cy="684213"/>
          </a:xfrm>
          <a:prstGeom prst="rightArrow">
            <a:avLst/>
          </a:prstGeom>
          <a:noFill/>
          <a:ln w="285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400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id="{3F327F28-C853-4227-902E-C0A16A10B829}"/>
              </a:ext>
            </a:extLst>
          </p:cNvPr>
          <p:cNvSpPr txBox="1"/>
          <p:nvPr/>
        </p:nvSpPr>
        <p:spPr>
          <a:xfrm>
            <a:off x="5013616" y="6023640"/>
            <a:ext cx="1663170" cy="6575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marL="0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C195F"/>
              </a:buClr>
              <a:buSzTx/>
              <a:buFontTx/>
              <a:buNone/>
              <a:tabLst/>
              <a:defRPr/>
            </a:pPr>
            <a:r>
              <a:rPr kumimoji="0" lang="de-CH" sz="14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…?</a:t>
            </a:r>
          </a:p>
        </p:txBody>
      </p:sp>
      <p:sp>
        <p:nvSpPr>
          <p:cNvPr id="19" name="Two (3)">
            <a:extLst>
              <a:ext uri="{FF2B5EF4-FFF2-40B4-BE49-F238E27FC236}">
                <a16:creationId xmlns:a16="http://schemas.microsoft.com/office/drawing/2014/main" id="{163171C6-EAD3-41B0-A12C-76C1093E8F8B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419515" y="4855636"/>
            <a:ext cx="299077" cy="316538"/>
          </a:xfrm>
          <a:prstGeom prst="ellipse">
            <a:avLst/>
          </a:prstGeom>
          <a:solidFill>
            <a:schemeClr val="accent1"/>
          </a:solidFill>
          <a:ln w="22225" algn="ctr">
            <a:noFill/>
            <a:round/>
            <a:headEnd/>
            <a:tailEnd/>
          </a:ln>
        </p:spPr>
        <p:txBody>
          <a:bodyPr wrap="none" lIns="104270" tIns="52136" rIns="104270" bIns="52136" anchor="ctr"/>
          <a:lstStyle/>
          <a:p>
            <a:pPr marL="0" marR="0" lvl="0" indent="0" algn="ctr" defTabSz="10427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?</a:t>
            </a:r>
          </a:p>
        </p:txBody>
      </p:sp>
      <p:sp>
        <p:nvSpPr>
          <p:cNvPr id="20" name="Two (3)">
            <a:extLst>
              <a:ext uri="{FF2B5EF4-FFF2-40B4-BE49-F238E27FC236}">
                <a16:creationId xmlns:a16="http://schemas.microsoft.com/office/drawing/2014/main" id="{ABBA5D20-2DF2-4C99-9401-0CC5435F5EE0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36496" y="3661502"/>
            <a:ext cx="299077" cy="316538"/>
          </a:xfrm>
          <a:prstGeom prst="ellipse">
            <a:avLst/>
          </a:prstGeom>
          <a:solidFill>
            <a:schemeClr val="accent1"/>
          </a:solidFill>
          <a:ln w="22225" algn="ctr">
            <a:noFill/>
            <a:round/>
            <a:headEnd/>
            <a:tailEnd/>
          </a:ln>
        </p:spPr>
        <p:txBody>
          <a:bodyPr wrap="none" lIns="104270" tIns="52136" rIns="104270" bIns="52136" anchor="ctr"/>
          <a:lstStyle/>
          <a:p>
            <a:pPr marL="0" marR="0" lvl="0" indent="0" algn="ctr" defTabSz="10427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?</a:t>
            </a:r>
          </a:p>
        </p:txBody>
      </p:sp>
      <p:sp>
        <p:nvSpPr>
          <p:cNvPr id="21" name="Two (3)">
            <a:extLst>
              <a:ext uri="{FF2B5EF4-FFF2-40B4-BE49-F238E27FC236}">
                <a16:creationId xmlns:a16="http://schemas.microsoft.com/office/drawing/2014/main" id="{48F0B8AB-53B2-427A-95DC-2C1005B08864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635573" y="2588713"/>
            <a:ext cx="299077" cy="316538"/>
          </a:xfrm>
          <a:prstGeom prst="ellipse">
            <a:avLst/>
          </a:prstGeom>
          <a:solidFill>
            <a:schemeClr val="accent1"/>
          </a:solidFill>
          <a:ln w="22225" algn="ctr">
            <a:noFill/>
            <a:round/>
            <a:headEnd/>
            <a:tailEnd/>
          </a:ln>
        </p:spPr>
        <p:txBody>
          <a:bodyPr wrap="none" lIns="104270" tIns="52136" rIns="104270" bIns="52136" anchor="ctr"/>
          <a:lstStyle/>
          <a:p>
            <a:pPr marL="0" marR="0" lvl="0" indent="0" algn="ctr" defTabSz="10427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?</a:t>
            </a:r>
          </a:p>
        </p:txBody>
      </p:sp>
      <p:sp>
        <p:nvSpPr>
          <p:cNvPr id="22" name="Two (3)">
            <a:extLst>
              <a:ext uri="{FF2B5EF4-FFF2-40B4-BE49-F238E27FC236}">
                <a16:creationId xmlns:a16="http://schemas.microsoft.com/office/drawing/2014/main" id="{CC8D3D18-B984-409D-B24C-3E6244B9F7C2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616138" y="5167701"/>
            <a:ext cx="299077" cy="316538"/>
          </a:xfrm>
          <a:prstGeom prst="ellipse">
            <a:avLst/>
          </a:prstGeom>
          <a:solidFill>
            <a:schemeClr val="accent1"/>
          </a:solidFill>
          <a:ln w="22225" algn="ctr">
            <a:noFill/>
            <a:round/>
            <a:headEnd/>
            <a:tailEnd/>
          </a:ln>
        </p:spPr>
        <p:txBody>
          <a:bodyPr wrap="none" lIns="104270" tIns="52136" rIns="104270" bIns="52136" anchor="ctr"/>
          <a:lstStyle/>
          <a:p>
            <a:pPr marL="0" marR="0" lvl="0" indent="0" algn="ctr" defTabSz="10427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?</a:t>
            </a:r>
          </a:p>
        </p:txBody>
      </p:sp>
      <p:sp>
        <p:nvSpPr>
          <p:cNvPr id="23" name="Two (3)">
            <a:extLst>
              <a:ext uri="{FF2B5EF4-FFF2-40B4-BE49-F238E27FC236}">
                <a16:creationId xmlns:a16="http://schemas.microsoft.com/office/drawing/2014/main" id="{FBC68BD9-CA62-46E1-95B4-9653D338448A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640067" y="4348781"/>
            <a:ext cx="299077" cy="316538"/>
          </a:xfrm>
          <a:prstGeom prst="ellipse">
            <a:avLst/>
          </a:prstGeom>
          <a:solidFill>
            <a:schemeClr val="accent1"/>
          </a:solidFill>
          <a:ln w="22225" algn="ctr">
            <a:noFill/>
            <a:round/>
            <a:headEnd/>
            <a:tailEnd/>
          </a:ln>
        </p:spPr>
        <p:txBody>
          <a:bodyPr wrap="none" lIns="104270" tIns="52136" rIns="104270" bIns="52136" anchor="ctr"/>
          <a:lstStyle/>
          <a:p>
            <a:pPr marL="0" marR="0" lvl="0" indent="0" algn="ctr" defTabSz="10427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?</a:t>
            </a:r>
          </a:p>
        </p:txBody>
      </p:sp>
      <p:sp>
        <p:nvSpPr>
          <p:cNvPr id="24" name="Two (3)">
            <a:extLst>
              <a:ext uri="{FF2B5EF4-FFF2-40B4-BE49-F238E27FC236}">
                <a16:creationId xmlns:a16="http://schemas.microsoft.com/office/drawing/2014/main" id="{A27174F3-D43A-4185-8A8D-7842E1AFF7F9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142749" y="2477066"/>
            <a:ext cx="299077" cy="316538"/>
          </a:xfrm>
          <a:prstGeom prst="ellipse">
            <a:avLst/>
          </a:prstGeom>
          <a:solidFill>
            <a:schemeClr val="accent1"/>
          </a:solidFill>
          <a:ln w="22225" algn="ctr">
            <a:noFill/>
            <a:round/>
            <a:headEnd/>
            <a:tailEnd/>
          </a:ln>
        </p:spPr>
        <p:txBody>
          <a:bodyPr wrap="none" lIns="104270" tIns="52136" rIns="104270" bIns="52136" anchor="ctr"/>
          <a:lstStyle/>
          <a:p>
            <a:pPr marL="0" marR="0" lvl="0" indent="0" algn="ctr" defTabSz="10427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?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477A0181-FA4E-4250-AA5B-53CEE60513F6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52508" y="1720380"/>
            <a:ext cx="830965" cy="514837"/>
          </a:xfrm>
          <a:prstGeom prst="rect">
            <a:avLst/>
          </a:prstGeom>
        </p:spPr>
      </p:pic>
      <p:sp>
        <p:nvSpPr>
          <p:cNvPr id="29" name="TextBox 13">
            <a:extLst>
              <a:ext uri="{FF2B5EF4-FFF2-40B4-BE49-F238E27FC236}">
                <a16:creationId xmlns:a16="http://schemas.microsoft.com/office/drawing/2014/main" id="{48FC7402-88CD-4D81-A630-2DEDF26DB286}"/>
              </a:ext>
            </a:extLst>
          </p:cNvPr>
          <p:cNvSpPr txBox="1"/>
          <p:nvPr/>
        </p:nvSpPr>
        <p:spPr>
          <a:xfrm>
            <a:off x="9115623" y="1673546"/>
            <a:ext cx="2334255" cy="6575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marL="0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C195F"/>
              </a:buClr>
              <a:buSzTx/>
              <a:buFontTx/>
              <a:buNone/>
              <a:tabLst/>
              <a:defRPr/>
            </a:pPr>
            <a:r>
              <a:rPr kumimoji="0" lang="de-CH" sz="16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Waterproof </a:t>
            </a:r>
            <a:r>
              <a:rPr kumimoji="0" lang="de-CH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flash</a:t>
            </a:r>
            <a:r>
              <a:rPr kumimoji="0" lang="de-CH" sz="16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 </a:t>
            </a:r>
            <a:r>
              <a:rPr kumimoji="0" lang="de-CH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drive</a:t>
            </a:r>
            <a:r>
              <a:rPr kumimoji="0" lang="de-CH" sz="16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, </a:t>
            </a:r>
            <a:r>
              <a:rPr kumimoji="0" lang="de-CH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reading</a:t>
            </a:r>
            <a:r>
              <a:rPr kumimoji="0" lang="de-CH" sz="16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 and </a:t>
            </a:r>
            <a:r>
              <a:rPr kumimoji="0" lang="de-CH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writing</a:t>
            </a:r>
            <a:r>
              <a:rPr kumimoji="0" lang="de-CH" sz="16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 via OST Gadget?</a:t>
            </a:r>
          </a:p>
        </p:txBody>
      </p:sp>
      <p:pic>
        <p:nvPicPr>
          <p:cNvPr id="30" name="Picture 10">
            <a:extLst>
              <a:ext uri="{FF2B5EF4-FFF2-40B4-BE49-F238E27FC236}">
                <a16:creationId xmlns:a16="http://schemas.microsoft.com/office/drawing/2014/main" id="{8BE4F71F-E87D-4FFF-AADD-837595BA10C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232528"/>
              </a:clrFrom>
              <a:clrTo>
                <a:srgbClr val="23252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4" r="16047" b="5713"/>
          <a:stretch/>
        </p:blipFill>
        <p:spPr>
          <a:xfrm>
            <a:off x="8630770" y="4782557"/>
            <a:ext cx="830964" cy="584611"/>
          </a:xfrm>
          <a:prstGeom prst="rect">
            <a:avLst/>
          </a:prstGeom>
        </p:spPr>
      </p:pic>
      <p:pic>
        <p:nvPicPr>
          <p:cNvPr id="2052" name="Picture 4" descr="C:\Users\ALBM\AppData\Local\Temp\SNAGHTML202434e.PNG">
            <a:extLst>
              <a:ext uri="{FF2B5EF4-FFF2-40B4-BE49-F238E27FC236}">
                <a16:creationId xmlns:a16="http://schemas.microsoft.com/office/drawing/2014/main" id="{D6D10C4A-8D25-4235-B4B7-F1463298D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343" y="3977812"/>
            <a:ext cx="1095588" cy="113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13">
            <a:extLst>
              <a:ext uri="{FF2B5EF4-FFF2-40B4-BE49-F238E27FC236}">
                <a16:creationId xmlns:a16="http://schemas.microsoft.com/office/drawing/2014/main" id="{F81A8F25-F795-48AF-AD4C-508A895EC234}"/>
              </a:ext>
            </a:extLst>
          </p:cNvPr>
          <p:cNvSpPr txBox="1"/>
          <p:nvPr/>
        </p:nvSpPr>
        <p:spPr>
          <a:xfrm>
            <a:off x="9670931" y="4417326"/>
            <a:ext cx="2334255" cy="6575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marL="0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C195F"/>
              </a:buClr>
              <a:buSzTx/>
              <a:buFontTx/>
              <a:buNone/>
              <a:tabLst/>
              <a:defRPr/>
            </a:pPr>
            <a:r>
              <a:rPr kumimoji="0" lang="de-CH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Heating</a:t>
            </a:r>
            <a:r>
              <a:rPr kumimoji="0" lang="de-CH" sz="16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 a </a:t>
            </a:r>
            <a:r>
              <a:rPr kumimoji="0" lang="de-CH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coffee</a:t>
            </a:r>
            <a:r>
              <a:rPr kumimoji="0" lang="de-CH" sz="16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 </a:t>
            </a:r>
            <a:r>
              <a:rPr kumimoji="0" lang="de-CH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mug</a:t>
            </a:r>
            <a:r>
              <a:rPr kumimoji="0" lang="de-CH" sz="16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Roboto Medium" panose="02000000000000000000" pitchFamily="2" charset="0"/>
                <a:cs typeface="+mn-cs"/>
              </a:rPr>
              <a:t>?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158D9E1-2A3F-475A-BB5F-5EF7B1FE783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CH"/>
              <a:t>2021 / 2022</a:t>
            </a:r>
            <a:endParaRPr lang="de-CH" dirty="0"/>
          </a:p>
        </p:txBody>
      </p:sp>
      <p:sp>
        <p:nvSpPr>
          <p:cNvPr id="25" name="Fußzeilenplatzhalter 24">
            <a:extLst>
              <a:ext uri="{FF2B5EF4-FFF2-40B4-BE49-F238E27FC236}">
                <a16:creationId xmlns:a16="http://schemas.microsoft.com/office/drawing/2014/main" id="{8F60EA15-C790-4988-B099-BD6C94EBD02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/>
              <a:t>OST-Gadget business planning</a:t>
            </a:r>
            <a:endParaRPr lang="de-CH" dirty="0"/>
          </a:p>
        </p:txBody>
      </p:sp>
      <p:sp>
        <p:nvSpPr>
          <p:cNvPr id="27" name="Foliennummernplatzhalter 26">
            <a:extLst>
              <a:ext uri="{FF2B5EF4-FFF2-40B4-BE49-F238E27FC236}">
                <a16:creationId xmlns:a16="http://schemas.microsoft.com/office/drawing/2014/main" id="{44F95EA5-EE3B-41D4-9C83-08B4B8758C8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916600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zG7e12KECxEGBs5xHbmQ"/>
  <p:tag name="MIO_GUID" val="2b277edd-5f6f-4f49-88f5-b92172b06669"/>
  <p:tag name="MIO_EK" val="2012"/>
  <p:tag name="MIO_EKGUID" val="6594cc15-1193-42ce-9493-2d1601a7e4bb"/>
  <p:tag name="MIO_UPDATE" val="True"/>
  <p:tag name="MIO_VERSION" val="17.01.2017 18:06:58"/>
  <p:tag name="MIO_DBID" val="FD168E44-D19A-49E0-8D8E-6CA0A525F0E0"/>
  <p:tag name="MIO_LASTDOWNLOADED" val="18.06.2018 16:37:15"/>
  <p:tag name="MIO_OBJECTNAME" val="Two (3)"/>
  <p:tag name="MIO_LASTEDITORNAME" val="empower enterpri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zG7e12KECxEGBs5xHbmQ"/>
  <p:tag name="MIO_GUID" val="2b277edd-5f6f-4f49-88f5-b92172b06669"/>
  <p:tag name="MIO_EK" val="2012"/>
  <p:tag name="MIO_EKGUID" val="6594cc15-1193-42ce-9493-2d1601a7e4bb"/>
  <p:tag name="MIO_UPDATE" val="True"/>
  <p:tag name="MIO_VERSION" val="17.01.2017 18:06:58"/>
  <p:tag name="MIO_DBID" val="FD168E44-D19A-49E0-8D8E-6CA0A525F0E0"/>
  <p:tag name="MIO_LASTDOWNLOADED" val="18.06.2018 16:37:15"/>
  <p:tag name="MIO_OBJECTNAME" val="Two (3)"/>
  <p:tag name="MIO_LASTEDITORNAME" val="empower enterpri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zG7e12KECxEGBs5xHbmQ"/>
  <p:tag name="MIO_GUID" val="2b277edd-5f6f-4f49-88f5-b92172b06669"/>
  <p:tag name="MIO_EK" val="2012"/>
  <p:tag name="MIO_EKGUID" val="6594cc15-1193-42ce-9493-2d1601a7e4bb"/>
  <p:tag name="MIO_UPDATE" val="True"/>
  <p:tag name="MIO_VERSION" val="17.01.2017 18:06:58"/>
  <p:tag name="MIO_DBID" val="FD168E44-D19A-49E0-8D8E-6CA0A525F0E0"/>
  <p:tag name="MIO_LASTDOWNLOADED" val="18.06.2018 16:37:15"/>
  <p:tag name="MIO_OBJECTNAME" val="Two (3)"/>
  <p:tag name="MIO_LASTEDITORNAME" val="empower enterpri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zG7e12KECxEGBs5xHbmQ"/>
  <p:tag name="MIO_GUID" val="2b277edd-5f6f-4f49-88f5-b92172b06669"/>
  <p:tag name="MIO_EK" val="2012"/>
  <p:tag name="MIO_EKGUID" val="6594cc15-1193-42ce-9493-2d1601a7e4bb"/>
  <p:tag name="MIO_UPDATE" val="True"/>
  <p:tag name="MIO_VERSION" val="17.01.2017 18:06:58"/>
  <p:tag name="MIO_DBID" val="FD168E44-D19A-49E0-8D8E-6CA0A525F0E0"/>
  <p:tag name="MIO_LASTDOWNLOADED" val="18.06.2018 16:37:15"/>
  <p:tag name="MIO_OBJECTNAME" val="Two (3)"/>
  <p:tag name="MIO_LASTEDITORNAME" val="empower enterpri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zG7e12KECxEGBs5xHbmQ"/>
  <p:tag name="MIO_GUID" val="2b277edd-5f6f-4f49-88f5-b92172b06669"/>
  <p:tag name="MIO_EK" val="2012"/>
  <p:tag name="MIO_EKGUID" val="6594cc15-1193-42ce-9493-2d1601a7e4bb"/>
  <p:tag name="MIO_UPDATE" val="True"/>
  <p:tag name="MIO_VERSION" val="17.01.2017 18:06:58"/>
  <p:tag name="MIO_DBID" val="FD168E44-D19A-49E0-8D8E-6CA0A525F0E0"/>
  <p:tag name="MIO_LASTDOWNLOADED" val="18.06.2018 16:37:15"/>
  <p:tag name="MIO_OBJECTNAME" val="Two (3)"/>
  <p:tag name="MIO_LASTEDITORNAME" val="empower enterpri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zG7e12KECxEGBs5xHbmQ"/>
  <p:tag name="MIO_GUID" val="2b277edd-5f6f-4f49-88f5-b92172b06669"/>
  <p:tag name="MIO_EK" val="2012"/>
  <p:tag name="MIO_EKGUID" val="6594cc15-1193-42ce-9493-2d1601a7e4bb"/>
  <p:tag name="MIO_UPDATE" val="True"/>
  <p:tag name="MIO_VERSION" val="17.01.2017 18:06:58"/>
  <p:tag name="MIO_DBID" val="FD168E44-D19A-49E0-8D8E-6CA0A525F0E0"/>
  <p:tag name="MIO_LASTDOWNLOADED" val="18.06.2018 16:37:15"/>
  <p:tag name="MIO_OBJECTNAME" val="Two (3)"/>
  <p:tag name="MIO_LASTEDITORNAME" val="empower enterprise"/>
</p:tagLst>
</file>

<file path=ppt/theme/theme1.xml><?xml version="1.0" encoding="utf-8"?>
<a:theme xmlns:a="http://schemas.openxmlformats.org/drawingml/2006/main" name="OST-Vorlage">
  <a:themeElements>
    <a:clrScheme name="Benutzerdefiniert 19">
      <a:dk1>
        <a:srgbClr val="191919"/>
      </a:dk1>
      <a:lt1>
        <a:srgbClr val="FFFFFF"/>
      </a:lt1>
      <a:dk2>
        <a:srgbClr val="8C195F"/>
      </a:dk2>
      <a:lt2>
        <a:srgbClr val="C6C6C6"/>
      </a:lt2>
      <a:accent1>
        <a:srgbClr val="6B3881"/>
      </a:accent1>
      <a:accent2>
        <a:srgbClr val="D0A9D0"/>
      </a:accent2>
      <a:accent3>
        <a:srgbClr val="007E6B"/>
      </a:accent3>
      <a:accent4>
        <a:srgbClr val="A7D5C2"/>
      </a:accent4>
      <a:accent5>
        <a:srgbClr val="C32E15"/>
      </a:accent5>
      <a:accent6>
        <a:srgbClr val="F39A8B"/>
      </a:accent6>
      <a:hlink>
        <a:srgbClr val="D72864"/>
      </a:hlink>
      <a:folHlink>
        <a:srgbClr val="8C195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25400">
          <a:solidFill>
            <a:schemeClr val="accent1"/>
          </a:solidFill>
        </a:ln>
        <a:effectLst/>
      </a:spPr>
      <a:bodyPr rot="0" spcFirstLastPara="0" vertOverflow="overflow" horzOverflow="overflow" vert="horz" wrap="square" lIns="108000" tIns="36000" rIns="108000" bIns="36000" numCol="1" spcCol="0" rtlCol="0" fromWordArt="0" anchor="ctr" anchorCtr="0" forceAA="0" compatLnSpc="1">
        <a:prstTxWarp prst="textNoShape">
          <a:avLst/>
        </a:prstTxWarp>
        <a:normAutofit/>
      </a:bodyPr>
      <a:lstStyle>
        <a:defPPr algn="ctr">
          <a:defRPr dirty="0" err="1" smtClean="0"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>
        <a:ln w="25400">
          <a:miter lim="800000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  <a:ln w="28575">
          <a:noFill/>
          <a:miter lim="800000"/>
        </a:ln>
      </a:spPr>
      <a:bodyPr wrap="square" lIns="108000" tIns="36000" rIns="108000" bIns="72000" rtlCol="0">
        <a:spAutoFit/>
      </a:bodyPr>
      <a:lstStyle>
        <a:defPPr algn="l">
          <a:spcAft>
            <a:spcPts val="600"/>
          </a:spcAft>
          <a:buClr>
            <a:schemeClr val="tx2"/>
          </a:buClr>
          <a:defRPr sz="1800" dirty="0" err="1" smtClean="0">
            <a:ea typeface="Roboto Medium" panose="02000000000000000000" pitchFamily="2" charset="0"/>
          </a:defRPr>
        </a:defPPr>
      </a:lstStyle>
    </a:txDef>
  </a:objectDefaults>
  <a:extraClrSchemeLst>
    <a:extraClrScheme>
      <a:clrScheme name="OST - Farben">
        <a:dk1>
          <a:srgbClr val="191919"/>
        </a:dk1>
        <a:lt1>
          <a:srgbClr val="FFFFFF"/>
        </a:lt1>
        <a:dk2>
          <a:srgbClr val="8C195F"/>
        </a:dk2>
        <a:lt2>
          <a:srgbClr val="D72864"/>
        </a:lt2>
        <a:accent1>
          <a:srgbClr val="56276D"/>
        </a:accent1>
        <a:accent2>
          <a:srgbClr val="C397C4"/>
        </a:accent2>
        <a:accent3>
          <a:srgbClr val="146C58"/>
        </a:accent3>
        <a:accent4>
          <a:srgbClr val="99CCB5"/>
        </a:accent4>
        <a:accent5>
          <a:srgbClr val="B21D19"/>
        </a:accent5>
        <a:accent6>
          <a:srgbClr val="EC867B"/>
        </a:accent6>
        <a:hlink>
          <a:srgbClr val="191919"/>
        </a:hlink>
        <a:folHlink>
          <a:srgbClr val="1919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OST Violett">
      <a:srgbClr val="9560A4"/>
    </a:custClr>
    <a:custClr name="OST Grün">
      <a:srgbClr val="1DAF8E"/>
    </a:custClr>
    <a:custClr name="OST Rot">
      <a:srgbClr val="E84E0F"/>
    </a:custClr>
    <a:custClr name="OST Blau">
      <a:srgbClr val="0086CD"/>
    </a:custClr>
    <a:custClr name="OST Orange">
      <a:srgbClr val="FBBA00"/>
    </a:custClr>
    <a:custClr name="Weiss">
      <a:srgbClr val="FFFFFF"/>
    </a:custClr>
    <a:custClr name="Weiss">
      <a:srgbClr val="FFFFFF"/>
    </a:custClr>
    <a:custClr name="OST Schwarz">
      <a:srgbClr val="191919"/>
    </a:custClr>
    <a:custClr name="OST Brombeer">
      <a:srgbClr val="8C195F"/>
    </a:custClr>
    <a:custClr name="OST Himbeer">
      <a:srgbClr val="D72864"/>
    </a:custClr>
    <a:custClr name="OST Dunkelviolett">
      <a:srgbClr val="6B3881"/>
    </a:custClr>
    <a:custClr name="OST Dunkelgrün">
      <a:srgbClr val="007E6B"/>
    </a:custClr>
    <a:custClr name="OST Dunkelrot">
      <a:srgbClr val="C32E15"/>
    </a:custClr>
    <a:custClr name="OST Dunkelblau">
      <a:srgbClr val="0073B0"/>
    </a:custClr>
    <a:custClr name="OST Dunkelorange">
      <a:srgbClr val="D18F00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OST Hellviolett">
      <a:srgbClr val="D0A9D0"/>
    </a:custClr>
    <a:custClr name="OST Hellgrün">
      <a:srgbClr val="A7D5C2"/>
    </a:custClr>
    <a:custClr name="OST Hellrot">
      <a:srgbClr val="F39A8B"/>
    </a:custClr>
    <a:custClr name="OST Hellblau">
      <a:srgbClr val="5FBFED"/>
    </a:custClr>
    <a:custClr name="OST Hellorange">
      <a:srgbClr val="FDD6AF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</a:custClrLst>
  <a:extLst>
    <a:ext uri="{05A4C25C-085E-4340-85A3-A5531E510DB2}">
      <thm15:themeFamily xmlns:thm15="http://schemas.microsoft.com/office/thememl/2012/main" name="OST-Vorlage_Musterfolien-Anleitung.potx" id="{B34EECAF-D180-440E-9A39-0BA7AB0BBFAD}" vid="{BF7978CC-DF0A-4844-9DEF-72EE49FE5EE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ST - Fonts">
      <a:majorFont>
        <a:latin typeface="Zilla Slab Ligh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ST - Fonts">
      <a:majorFont>
        <a:latin typeface="Zilla Slab Ligh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C17A725C2F7F14DA7BD4390B8CC10C5" ma:contentTypeVersion="9" ma:contentTypeDescription="Ein neues Dokument erstellen." ma:contentTypeScope="" ma:versionID="927b6064ece77c0a509184d6914ee961">
  <xsd:schema xmlns:xsd="http://www.w3.org/2001/XMLSchema" xmlns:xs="http://www.w3.org/2001/XMLSchema" xmlns:p="http://schemas.microsoft.com/office/2006/metadata/properties" xmlns:ns2="7cbc8f1c-7aec-4c0f-94f7-d7a778b1f150" xmlns:ns3="ad66ac8b-a0d6-471b-a9a3-42be27d96eff" targetNamespace="http://schemas.microsoft.com/office/2006/metadata/properties" ma:root="true" ma:fieldsID="8a044fc7a6dce4abf2cb52188334b6a8" ns2:_="" ns3:_="">
    <xsd:import namespace="7cbc8f1c-7aec-4c0f-94f7-d7a778b1f150"/>
    <xsd:import namespace="ad66ac8b-a0d6-471b-a9a3-42be27d96e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bc8f1c-7aec-4c0f-94f7-d7a778b1f1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66ac8b-a0d6-471b-a9a3-42be27d96ef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F171DF7-4D20-4757-A08F-0EF77860B50B}"/>
</file>

<file path=customXml/itemProps2.xml><?xml version="1.0" encoding="utf-8"?>
<ds:datastoreItem xmlns:ds="http://schemas.openxmlformats.org/officeDocument/2006/customXml" ds:itemID="{E073EFBF-B7E5-40C9-B029-3D1C102DB54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018DBF-BE83-48A3-B4E5-92BE09ED5F35}">
  <ds:schemaRefs>
    <ds:schemaRef ds:uri="4a610bb5-f590-442c-ac06-be59b46bdc3c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0161b0c3-dc6c-49ea-afec-7bcc325f1ddf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OST-Vorlage_Musterfolien-Anleitung</Template>
  <TotalTime>0</TotalTime>
  <Words>874</Words>
  <Application>Microsoft Office PowerPoint</Application>
  <PresentationFormat>Benutzerdefiniert</PresentationFormat>
  <Paragraphs>154</Paragraphs>
  <Slides>12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9" baseType="lpstr">
      <vt:lpstr>Arial</vt:lpstr>
      <vt:lpstr>Lato</vt:lpstr>
      <vt:lpstr>Lato Light</vt:lpstr>
      <vt:lpstr>Roboto</vt:lpstr>
      <vt:lpstr>Roboto Medium</vt:lpstr>
      <vt:lpstr>Symbol</vt:lpstr>
      <vt:lpstr>OST-Vorlage</vt:lpstr>
      <vt:lpstr>OST-Gadget: a real-world business planning case study</vt:lpstr>
      <vt:lpstr>The OST Smart Factory is a real-world industrial production environment to showcase applied digitalization</vt:lpstr>
      <vt:lpstr>The smart factory’s product will be the «OST Gadget»,  a wireless charger for your phone, available in 2022</vt:lpstr>
      <vt:lpstr>The electronics is currently externally sourced, an internally developed version produced in Buchs is planned</vt:lpstr>
      <vt:lpstr>The housing will be produced in Rapperswil</vt:lpstr>
      <vt:lpstr>The housing will be produced by injection moulding</vt:lpstr>
      <vt:lpstr>Final assembly will be done in Buchs</vt:lpstr>
      <vt:lpstr>Currently, the material cost is around 8CHF/pc  plus 50kCHF fixed cost</vt:lpstr>
      <vt:lpstr>Wireless charging is only the beginning,  many more features could be added</vt:lpstr>
      <vt:lpstr>Any future OST Gadget must meet the  OST Gadget’s requirements</vt:lpstr>
      <vt:lpstr>Your task is to scout business opportunities for a future version of the OST Gadget</vt:lpstr>
      <vt:lpstr>The case study is structured into 6 steps</vt:lpstr>
    </vt:vector>
  </TitlesOfParts>
  <Company>HSR Hochschule für Technik Rapperswil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OST-Gadget: a real-world business planning case study</dc:title>
  <dc:creator>Matthaeus Alberding</dc:creator>
  <cp:lastModifiedBy>Matthaeus Alberding</cp:lastModifiedBy>
  <cp:revision>1</cp:revision>
  <cp:lastPrinted>2019-10-30T10:24:00Z</cp:lastPrinted>
  <dcterms:created xsi:type="dcterms:W3CDTF">2021-09-21T12:07:03Z</dcterms:created>
  <dcterms:modified xsi:type="dcterms:W3CDTF">2021-09-21T12:09:34Z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0x0101000C17A725C2F7F14DA7BD4390B8CC10C5</vt:lpwstr>
  </property>
</Properties>
</file>