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2" r:id="rId4"/>
  </p:sldMasterIdLst>
  <p:notesMasterIdLst>
    <p:notesMasterId r:id="rId23"/>
  </p:notesMasterIdLst>
  <p:handoutMasterIdLst>
    <p:handoutMasterId r:id="rId24"/>
  </p:handoutMasterIdLst>
  <p:sldIdLst>
    <p:sldId id="438" r:id="rId5"/>
    <p:sldId id="880" r:id="rId6"/>
    <p:sldId id="937" r:id="rId7"/>
    <p:sldId id="350" r:id="rId8"/>
    <p:sldId id="947" r:id="rId9"/>
    <p:sldId id="944" r:id="rId10"/>
    <p:sldId id="312" r:id="rId11"/>
    <p:sldId id="945" r:id="rId12"/>
    <p:sldId id="946" r:id="rId13"/>
    <p:sldId id="938" r:id="rId14"/>
    <p:sldId id="939" r:id="rId15"/>
    <p:sldId id="940" r:id="rId16"/>
    <p:sldId id="941" r:id="rId17"/>
    <p:sldId id="942" r:id="rId18"/>
    <p:sldId id="943" r:id="rId19"/>
    <p:sldId id="936" r:id="rId20"/>
    <p:sldId id="935" r:id="rId21"/>
    <p:sldId id="948" r:id="rId22"/>
  </p:sldIdLst>
  <p:sldSz cx="12198350" cy="6858000"/>
  <p:notesSz cx="9144000" cy="6858000"/>
  <p:custDataLst>
    <p:tags r:id="rId25"/>
  </p:custDataLst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72864"/>
    <a:srgbClr val="FFFFFF"/>
    <a:srgbClr val="D72872"/>
    <a:srgbClr val="8C195F"/>
    <a:srgbClr val="A2195B"/>
    <a:srgbClr val="E61B72"/>
    <a:srgbClr val="933279"/>
    <a:srgbClr val="E7249F"/>
    <a:srgbClr val="7F7F7F"/>
    <a:srgbClr val="C8D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966" autoAdjust="0"/>
  </p:normalViewPr>
  <p:slideViewPr>
    <p:cSldViewPr snapToGrid="0">
      <p:cViewPr varScale="1">
        <p:scale>
          <a:sx n="86" d="100"/>
          <a:sy n="86" d="100"/>
        </p:scale>
        <p:origin x="10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lfgang Groher" userId="e0938b5d-dbc8-460d-bbd9-c77a1bf51cee" providerId="ADAL" clId="{651CDFCD-85C3-40A0-923B-4D06449B9355}"/>
    <pc:docChg chg="delSld">
      <pc:chgData name="Wolfgang Groher" userId="e0938b5d-dbc8-460d-bbd9-c77a1bf51cee" providerId="ADAL" clId="{651CDFCD-85C3-40A0-923B-4D06449B9355}" dt="2023-04-21T10:19:21.277" v="1" actId="47"/>
      <pc:docMkLst>
        <pc:docMk/>
      </pc:docMkLst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2184362691" sldId="404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3764211048" sldId="411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269190285" sldId="418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3500593486" sldId="425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1767987171" sldId="432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2034116286" sldId="439"/>
        </pc:sldMkLst>
      </pc:sldChg>
      <pc:sldChg chg="del">
        <pc:chgData name="Wolfgang Groher" userId="e0938b5d-dbc8-460d-bbd9-c77a1bf51cee" providerId="ADAL" clId="{651CDFCD-85C3-40A0-923B-4D06449B9355}" dt="2023-04-21T10:19:16.689" v="0" actId="47"/>
        <pc:sldMkLst>
          <pc:docMk/>
          <pc:sldMk cId="1316638677" sldId="949"/>
        </pc:sldMkLst>
      </pc:sldChg>
      <pc:sldChg chg="del">
        <pc:chgData name="Wolfgang Groher" userId="e0938b5d-dbc8-460d-bbd9-c77a1bf51cee" providerId="ADAL" clId="{651CDFCD-85C3-40A0-923B-4D06449B9355}" dt="2023-04-21T10:19:21.277" v="1" actId="47"/>
        <pc:sldMkLst>
          <pc:docMk/>
          <pc:sldMk cId="1028005406" sldId="95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546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776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716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440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271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49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326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8BABC-F464-1C42-81DA-2E65C84DE5DA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869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Überschrift Titelfolie</a:t>
            </a:r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fld id="{33517D66-A432-41B3-AB0D-505A8EACEF81}" type="datetime4">
              <a:rPr lang="de-CH" smtClean="0"/>
              <a:t>21. April 2023</a:t>
            </a:fld>
            <a:endParaRPr lang="de-CH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7E5CBBE-923E-493C-89F2-8F415688B4B9}" type="datetime4">
              <a:rPr lang="de-CH" smtClean="0"/>
              <a:t>21. April 2023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30D9-D29C-4FA0-8AED-B98C0FCB2CE4}" type="datetime4">
              <a:rPr lang="de-CH" smtClean="0"/>
              <a:t>21. April 2023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84575-BBB4-4B69-A529-4AA542C2651C}" type="datetime4">
              <a:rPr lang="de-CH" smtClean="0"/>
              <a:t>21. April 2023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7DDF2ED-FBD4-415D-AF7F-C14D4C93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983A-322E-4AD5-A961-4B6681959D80}" type="datetime4">
              <a:rPr lang="de-CH" smtClean="0"/>
              <a:t>21. April 2023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53F453-4727-44B9-8939-7FA2FAEA0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F46A79-7B32-43DE-8F85-6150E266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53167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C38A18-AE6D-47D5-A591-D57FD38E1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926098-8369-4C92-99DF-B1681BC21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97580849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Überschrift Titelfolie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5837E7D-F4FB-4AEA-9AF4-96F26FE24D50}" type="datetime4">
              <a:rPr lang="de-CH" smtClean="0"/>
              <a:t>21. April 2023</a:t>
            </a:fld>
            <a:endParaRPr lang="de-CH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8125-C72F-45B9-A4F1-CAF24B272406}" type="datetime4">
              <a:rPr lang="de-CH" smtClean="0"/>
              <a:t>21. April 2023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/>
              <a:t>Titel Abschnittsfolie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/>
              <a:t>Titel Abschnittsfolie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897E-301A-4A6D-9DA0-1434B006C616}" type="datetime4">
              <a:rPr lang="de-CH" smtClean="0"/>
              <a:t>21. April 2023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/>
              <a:t>Thema 1 [Ebene 1]</a:t>
            </a:r>
          </a:p>
          <a:p>
            <a:pPr lvl="1"/>
            <a:r>
              <a:rPr lang="de-DE"/>
              <a:t>Thema 2 aktiv [Ebene 2]</a:t>
            </a:r>
          </a:p>
          <a:p>
            <a:pPr lvl="2"/>
            <a:r>
              <a:rPr lang="de-DE"/>
              <a:t>Unterthema 1 [Ebene 3]</a:t>
            </a:r>
          </a:p>
          <a:p>
            <a:pPr lvl="2"/>
            <a:r>
              <a:rPr lang="de-DE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/>
              <a:t>Thema 3 [Ebene 1]</a:t>
            </a:r>
          </a:p>
          <a:p>
            <a:pPr lvl="0"/>
            <a:endParaRPr lang="de-DE"/>
          </a:p>
          <a:p>
            <a:pPr lvl="2"/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6D4D88-717B-4223-AE60-E731FC30F56B}" type="datetime4">
              <a:rPr lang="de-CH" smtClean="0"/>
              <a:t>21. April 2023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/>
              <a:t>Agenda-Titel eingeben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CF19F74-680A-4737-B579-058D38D9574A}" type="datetime4">
              <a:rPr lang="de-CH" smtClean="0"/>
              <a:t>21. April 2023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1751-B6FA-422E-ADF1-3E50F872C8BC}" type="datetime4">
              <a:rPr lang="de-CH" smtClean="0"/>
              <a:t>21. April 2023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8F33E96-C232-4D11-9590-102764D4B0DE}" type="datetime4">
              <a:rPr lang="de-CH" smtClean="0"/>
              <a:t>21. April 2023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1DA4-1F2A-4DA3-BAF3-C1EBDE138DA2}" type="datetime4">
              <a:rPr lang="de-CH" smtClean="0"/>
              <a:t>21. April 2023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0754CF0D-2C8D-490F-AB74-D1584811A15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31728540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383" imgH="384" progId="TCLayout.ActiveDocument.1">
                  <p:embed/>
                </p:oleObj>
              </mc:Choice>
              <mc:Fallback>
                <p:oleObj name="think-cell Folie" r:id="rId18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0754CF0D-2C8D-490F-AB74-D1584811A1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eck 2" hidden="1">
            <a:extLst>
              <a:ext uri="{FF2B5EF4-FFF2-40B4-BE49-F238E27FC236}">
                <a16:creationId xmlns:a16="http://schemas.microsoft.com/office/drawing/2014/main" id="{9D7DCC31-19D2-4095-BA3E-0E2CE75CE036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marL="0" lvl="0" indent="0" algn="l"/>
            <a:endParaRPr lang="de-DE" sz="3200" b="1" i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/>
              <a:t>Titel Inhaltsfolie einzeilig</a:t>
            </a:r>
            <a:endParaRPr lang="de-CH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fld id="{BCA0983A-322E-4AD5-A961-4B6681959D80}" type="datetime4">
              <a:rPr lang="de-CH" smtClean="0"/>
              <a:t>21. April 2023</a:t>
            </a:fld>
            <a:endParaRPr lang="de-CH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Titel ändern: Menü 'Einfügen'&gt;'Kopf- und Fusszeile'</a:t>
            </a:r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Erste Ebene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Siebte Ebene</a:t>
            </a:r>
          </a:p>
          <a:p>
            <a:pPr lvl="4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</p:sldLayoutIdLst>
  <p:hf hdr="0" ftr="0" dt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spcBef>
          <a:spcPts val="18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spcBef>
          <a:spcPts val="10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spcBef>
          <a:spcPts val="6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20000"/>
        </a:lnSpc>
        <a:spcBef>
          <a:spcPts val="6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20000"/>
        </a:lnSpc>
        <a:spcBef>
          <a:spcPts val="6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20000"/>
        </a:lnSpc>
        <a:spcBef>
          <a:spcPts val="6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.xm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7.x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8.x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Relationship Id="rId4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Relationship Id="rId6" Type="http://schemas.openxmlformats.org/officeDocument/2006/relationships/hyperlink" Target="http://www.icons-icons.com/" TargetMode="Externa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cm.org/found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10" Type="http://schemas.openxmlformats.org/officeDocument/2006/relationships/image" Target="../media/image1.emf"/><Relationship Id="rId4" Type="http://schemas.openxmlformats.org/officeDocument/2006/relationships/tags" Target="../tags/tag13.xml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9.xml"/><Relationship Id="rId7" Type="http://schemas.openxmlformats.org/officeDocument/2006/relationships/oleObject" Target="../embeddings/oleObject8.bin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57AE3435-49B4-4329-829E-7B80B01F63A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91756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83" imgH="384" progId="TCLayout.ActiveDocument.1">
                  <p:embed/>
                </p:oleObj>
              </mc:Choice>
              <mc:Fallback>
                <p:oleObj name="think-cell Folie" r:id="rId5" imgW="383" imgH="384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57AE3435-49B4-4329-829E-7B80B01F63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6CE6CC42-5B84-4F53-9173-86A938A9476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endParaRPr lang="de-CH" sz="3200" b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e-CH" dirty="0"/>
              <a:t>Beschaffungsmodelle im Einkauf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/>
              <a:t>IPM-OST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Standardisierung und Optimierung der beschaffungslogistischen Prozesse als Voraussetzung</a:t>
            </a:r>
            <a:br>
              <a:rPr lang="de-CH" dirty="0"/>
            </a:br>
            <a:r>
              <a:rPr lang="de-CH" dirty="0"/>
              <a:t>für den ERP-Einsatz</a:t>
            </a:r>
          </a:p>
          <a:p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Wolfgang Groher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9788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224502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Vorratsbeschaffung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28937D-8D0F-4952-AD3F-7C31CCA60EB2}"/>
              </a:ext>
            </a:extLst>
          </p:cNvPr>
          <p:cNvSpPr txBox="1"/>
          <p:nvPr/>
        </p:nvSpPr>
        <p:spPr>
          <a:xfrm>
            <a:off x="806449" y="1576994"/>
            <a:ext cx="11547231" cy="684213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/>
          <a:p>
            <a:pPr algn="l">
              <a:spcAft>
                <a:spcPts val="600"/>
              </a:spcAft>
              <a:buClr>
                <a:schemeClr val="tx2"/>
              </a:buClr>
            </a:pPr>
            <a:endParaRPr lang="de-DE" sz="2000" dirty="0"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21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244072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Standardteilemanagement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28937D-8D0F-4952-AD3F-7C31CCA60EB2}"/>
              </a:ext>
            </a:extLst>
          </p:cNvPr>
          <p:cNvSpPr txBox="1"/>
          <p:nvPr/>
        </p:nvSpPr>
        <p:spPr>
          <a:xfrm>
            <a:off x="806449" y="1576994"/>
            <a:ext cx="11547231" cy="684213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rtlCol="0">
            <a:normAutofit/>
          </a:bodyPr>
          <a:lstStyle/>
          <a:p>
            <a:pPr algn="l">
              <a:spcAft>
                <a:spcPts val="600"/>
              </a:spcAft>
              <a:buClr>
                <a:schemeClr val="tx2"/>
              </a:buClr>
            </a:pPr>
            <a:endParaRPr lang="de-DE" sz="2000" dirty="0"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741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131598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Konsignationsmodell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28937D-8D0F-4952-AD3F-7C31CCA60EB2}"/>
              </a:ext>
            </a:extLst>
          </p:cNvPr>
          <p:cNvSpPr txBox="1"/>
          <p:nvPr/>
        </p:nvSpPr>
        <p:spPr>
          <a:xfrm>
            <a:off x="806449" y="1576994"/>
            <a:ext cx="11547231" cy="684213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rtlCol="0">
            <a:normAutofit/>
          </a:bodyPr>
          <a:lstStyle/>
          <a:p>
            <a:pPr algn="l">
              <a:spcAft>
                <a:spcPts val="600"/>
              </a:spcAft>
              <a:buClr>
                <a:schemeClr val="tx2"/>
              </a:buClr>
            </a:pPr>
            <a:endParaRPr lang="de-DE" sz="2000" dirty="0"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781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04521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Vertragslagermodell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</p:spTree>
    <p:extLst>
      <p:ext uri="{BB962C8B-B14F-4D97-AF65-F5344CB8AC3E}">
        <p14:creationId xmlns:p14="http://schemas.microsoft.com/office/powerpoint/2010/main" val="2974816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306953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Einzelbeschaffung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Belieferung aus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Lieferanten- /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</p:spTree>
    <p:extLst>
      <p:ext uri="{BB962C8B-B14F-4D97-AF65-F5344CB8AC3E}">
        <p14:creationId xmlns:p14="http://schemas.microsoft.com/office/powerpoint/2010/main" val="916715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280212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Synchronisierte Produktion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2" y="2058868"/>
            <a:ext cx="419100" cy="3135312"/>
            <a:chOff x="1515" y="1525"/>
            <a:chExt cx="240" cy="1975"/>
          </a:xfrm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1825505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1825505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3142" y="1825505"/>
            <a:ext cx="1452562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0580" y="1825505"/>
            <a:ext cx="1450975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30" y="1825505"/>
            <a:ext cx="1452563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56369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8" y="2563693"/>
            <a:ext cx="1163637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504" y="2563693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968" y="2563693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604" y="2563693"/>
            <a:ext cx="1162050" cy="647700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2068" y="2563693"/>
            <a:ext cx="11636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04006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040068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040068"/>
            <a:ext cx="19764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040068"/>
            <a:ext cx="191770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77984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4779843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68" y="4779843"/>
            <a:ext cx="19764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9979" y="4779843"/>
            <a:ext cx="1917700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301880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643" y="3301880"/>
            <a:ext cx="2916237" cy="6477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/>
          <a:p>
            <a:pPr algn="ctr" defTabSz="762000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67" y="3301880"/>
            <a:ext cx="29003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</p:spTree>
    <p:extLst>
      <p:ext uri="{BB962C8B-B14F-4D97-AF65-F5344CB8AC3E}">
        <p14:creationId xmlns:p14="http://schemas.microsoft.com/office/powerpoint/2010/main" val="223769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D63FA576-231A-4B22-BAFE-46D83A0A60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878588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83" imgH="384" progId="TCLayout.ActiveDocument.1">
                  <p:embed/>
                </p:oleObj>
              </mc:Choice>
              <mc:Fallback>
                <p:oleObj name="think-cell Folie" r:id="rId4" imgW="383" imgH="384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D63FA576-231A-4B22-BAFE-46D83A0A60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A6875BD-63BE-4379-954E-7296FE5224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268996" y="6200518"/>
            <a:ext cx="537454" cy="179387"/>
          </a:xfrm>
        </p:spPr>
        <p:txBody>
          <a:bodyPr/>
          <a:lstStyle/>
          <a:p>
            <a:fld id="{4EAC321B-7500-4259-A00F-915439A35E15}" type="slidenum">
              <a:rPr lang="de-CH" smtClean="0"/>
              <a:pPr/>
              <a:t>16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6A2592C-D864-402E-9A39-038752652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Beschaffungsmodell-Auswahl: Vorgehenslogik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9752895-E833-473B-B546-A623F9842AE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Beschaffungsmodell: Auswahlprozess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F0EA2C27-88C5-4D52-9D76-0263AA670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1447175"/>
            <a:ext cx="6532196" cy="844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0" anchor="ctr"/>
          <a:lstStyle/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Beschaffung </a:t>
            </a:r>
          </a:p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kundenauftragsneutral</a:t>
            </a: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FDF2B06C-6761-44FA-AFCE-BE3ACCD831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4365" y="1564099"/>
            <a:ext cx="720666" cy="664266"/>
          </a:xfrm>
          <a:prstGeom prst="rect">
            <a:avLst/>
          </a:prstGeom>
        </p:spPr>
      </p:pic>
      <p:sp>
        <p:nvSpPr>
          <p:cNvPr id="40" name="Rectangle 3">
            <a:extLst>
              <a:ext uri="{FF2B5EF4-FFF2-40B4-BE49-F238E27FC236}">
                <a16:creationId xmlns:a16="http://schemas.microsoft.com/office/drawing/2014/main" id="{2F576274-69F7-44E8-825C-29AB7D1ED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" y="2469335"/>
            <a:ext cx="6532196" cy="11373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0" anchor="t"/>
          <a:lstStyle/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Wertanteil am Einkaufsvolumen</a:t>
            </a:r>
          </a:p>
        </p:txBody>
      </p:sp>
      <p:sp>
        <p:nvSpPr>
          <p:cNvPr id="39" name="Pfeil: Fünfeck 38">
            <a:extLst>
              <a:ext uri="{FF2B5EF4-FFF2-40B4-BE49-F238E27FC236}">
                <a16:creationId xmlns:a16="http://schemas.microsoft.com/office/drawing/2014/main" id="{FF6115E5-99FE-45AB-9E3F-39C49F07FB3F}"/>
              </a:ext>
            </a:extLst>
          </p:cNvPr>
          <p:cNvSpPr/>
          <p:nvPr/>
        </p:nvSpPr>
        <p:spPr>
          <a:xfrm rot="5400000">
            <a:off x="1274884" y="2893547"/>
            <a:ext cx="785446" cy="1471246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A/B-Teile</a:t>
            </a:r>
          </a:p>
        </p:txBody>
      </p:sp>
      <p:sp>
        <p:nvSpPr>
          <p:cNvPr id="45" name="Pfeil: Fünfeck 44">
            <a:extLst>
              <a:ext uri="{FF2B5EF4-FFF2-40B4-BE49-F238E27FC236}">
                <a16:creationId xmlns:a16="http://schemas.microsoft.com/office/drawing/2014/main" id="{3DBFB5D2-B3CE-425B-AE74-A27F4C75DC00}"/>
              </a:ext>
            </a:extLst>
          </p:cNvPr>
          <p:cNvSpPr/>
          <p:nvPr/>
        </p:nvSpPr>
        <p:spPr>
          <a:xfrm rot="5400000">
            <a:off x="2871664" y="2893547"/>
            <a:ext cx="785446" cy="1471246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B/C-Teile</a:t>
            </a:r>
          </a:p>
        </p:txBody>
      </p:sp>
      <p:sp>
        <p:nvSpPr>
          <p:cNvPr id="46" name="Pfeil: Fünfeck 45">
            <a:extLst>
              <a:ext uri="{FF2B5EF4-FFF2-40B4-BE49-F238E27FC236}">
                <a16:creationId xmlns:a16="http://schemas.microsoft.com/office/drawing/2014/main" id="{D3BBDDA1-61BE-4116-A285-6CEB2CCB7BE0}"/>
              </a:ext>
            </a:extLst>
          </p:cNvPr>
          <p:cNvSpPr/>
          <p:nvPr/>
        </p:nvSpPr>
        <p:spPr>
          <a:xfrm rot="5400000">
            <a:off x="4247886" y="2672989"/>
            <a:ext cx="1226562" cy="1471246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r>
              <a:rPr lang="de-DE" sz="1400" dirty="0">
                <a:solidFill>
                  <a:schemeClr val="tx1"/>
                </a:solidFill>
              </a:rPr>
              <a:t>Wenn</a:t>
            </a:r>
          </a:p>
          <a:p>
            <a:r>
              <a:rPr lang="de-DE" sz="1400" dirty="0">
                <a:solidFill>
                  <a:schemeClr val="tx1"/>
                </a:solidFill>
              </a:rPr>
              <a:t>nicht anwendbar        </a:t>
            </a:r>
          </a:p>
        </p:txBody>
      </p:sp>
      <p:sp>
        <p:nvSpPr>
          <p:cNvPr id="47" name="Pfeil: Fünfeck 46">
            <a:extLst>
              <a:ext uri="{FF2B5EF4-FFF2-40B4-BE49-F238E27FC236}">
                <a16:creationId xmlns:a16="http://schemas.microsoft.com/office/drawing/2014/main" id="{42B60412-137E-44ED-9492-C4C9F4744322}"/>
              </a:ext>
            </a:extLst>
          </p:cNvPr>
          <p:cNvSpPr/>
          <p:nvPr/>
        </p:nvSpPr>
        <p:spPr>
          <a:xfrm rot="5400000">
            <a:off x="5854437" y="2672989"/>
            <a:ext cx="1226562" cy="1471246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Nur bei sehr niedrigen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Einkaufs-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preisen</a:t>
            </a:r>
          </a:p>
        </p:txBody>
      </p:sp>
      <p:sp>
        <p:nvSpPr>
          <p:cNvPr id="48" name="Rechteck: abgerundete Ecken 47">
            <a:extLst>
              <a:ext uri="{FF2B5EF4-FFF2-40B4-BE49-F238E27FC236}">
                <a16:creationId xmlns:a16="http://schemas.microsoft.com/office/drawing/2014/main" id="{27904A38-0E13-43CF-9FD8-75A7700C62C2}"/>
              </a:ext>
            </a:extLst>
          </p:cNvPr>
          <p:cNvSpPr/>
          <p:nvPr/>
        </p:nvSpPr>
        <p:spPr>
          <a:xfrm>
            <a:off x="931984" y="4181322"/>
            <a:ext cx="1471246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Konsignation</a:t>
            </a:r>
          </a:p>
        </p:txBody>
      </p:sp>
      <p:sp>
        <p:nvSpPr>
          <p:cNvPr id="51" name="Rechteck: abgerundete Ecken 50">
            <a:extLst>
              <a:ext uri="{FF2B5EF4-FFF2-40B4-BE49-F238E27FC236}">
                <a16:creationId xmlns:a16="http://schemas.microsoft.com/office/drawing/2014/main" id="{B464B39C-DC84-4BA8-A5E4-B41D12124531}"/>
              </a:ext>
            </a:extLst>
          </p:cNvPr>
          <p:cNvSpPr/>
          <p:nvPr/>
        </p:nvSpPr>
        <p:spPr>
          <a:xfrm>
            <a:off x="2528764" y="4181322"/>
            <a:ext cx="1471246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Standardteile-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</a:rPr>
              <a:t>mgmt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2" name="Rechteck: abgerundete Ecken 51">
            <a:extLst>
              <a:ext uri="{FF2B5EF4-FFF2-40B4-BE49-F238E27FC236}">
                <a16:creationId xmlns:a16="http://schemas.microsoft.com/office/drawing/2014/main" id="{AAD7DBE1-1583-4574-983E-A1A1A9081B2F}"/>
              </a:ext>
            </a:extLst>
          </p:cNvPr>
          <p:cNvSpPr/>
          <p:nvPr/>
        </p:nvSpPr>
        <p:spPr>
          <a:xfrm>
            <a:off x="4125544" y="4181322"/>
            <a:ext cx="1471246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Vertragslager</a:t>
            </a:r>
          </a:p>
        </p:txBody>
      </p:sp>
      <p:sp>
        <p:nvSpPr>
          <p:cNvPr id="53" name="Rechteck: abgerundete Ecken 52">
            <a:extLst>
              <a:ext uri="{FF2B5EF4-FFF2-40B4-BE49-F238E27FC236}">
                <a16:creationId xmlns:a16="http://schemas.microsoft.com/office/drawing/2014/main" id="{0746959E-0ECD-41CF-BFC0-945404711B02}"/>
              </a:ext>
            </a:extLst>
          </p:cNvPr>
          <p:cNvSpPr/>
          <p:nvPr/>
        </p:nvSpPr>
        <p:spPr>
          <a:xfrm>
            <a:off x="5792381" y="4181322"/>
            <a:ext cx="1471246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Vorrats-beschaffung</a:t>
            </a:r>
          </a:p>
        </p:txBody>
      </p:sp>
      <p:sp>
        <p:nvSpPr>
          <p:cNvPr id="41" name="Flussdiagramm: Verbinder 40">
            <a:extLst>
              <a:ext uri="{FF2B5EF4-FFF2-40B4-BE49-F238E27FC236}">
                <a16:creationId xmlns:a16="http://schemas.microsoft.com/office/drawing/2014/main" id="{ECFBD86D-626C-4176-80D4-0A8EE99652F6}"/>
              </a:ext>
            </a:extLst>
          </p:cNvPr>
          <p:cNvSpPr/>
          <p:nvPr/>
        </p:nvSpPr>
        <p:spPr>
          <a:xfrm>
            <a:off x="885092" y="4040268"/>
            <a:ext cx="269631" cy="282105"/>
          </a:xfrm>
          <a:prstGeom prst="flowChartConnector">
            <a:avLst/>
          </a:prstGeom>
          <a:solidFill>
            <a:srgbClr val="F39A8B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Flussdiagramm: Verbinder 48">
            <a:extLst>
              <a:ext uri="{FF2B5EF4-FFF2-40B4-BE49-F238E27FC236}">
                <a16:creationId xmlns:a16="http://schemas.microsoft.com/office/drawing/2014/main" id="{50BB499F-3C2A-4D5F-AC50-75835E967030}"/>
              </a:ext>
            </a:extLst>
          </p:cNvPr>
          <p:cNvSpPr/>
          <p:nvPr/>
        </p:nvSpPr>
        <p:spPr>
          <a:xfrm>
            <a:off x="2505318" y="4040267"/>
            <a:ext cx="269631" cy="282105"/>
          </a:xfrm>
          <a:prstGeom prst="flowChartConnector">
            <a:avLst/>
          </a:prstGeom>
          <a:solidFill>
            <a:srgbClr val="F39A8B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4" name="Flussdiagramm: Verbinder 53">
            <a:extLst>
              <a:ext uri="{FF2B5EF4-FFF2-40B4-BE49-F238E27FC236}">
                <a16:creationId xmlns:a16="http://schemas.microsoft.com/office/drawing/2014/main" id="{B866DA64-5E65-4E8C-85DE-343BE35531D5}"/>
              </a:ext>
            </a:extLst>
          </p:cNvPr>
          <p:cNvSpPr/>
          <p:nvPr/>
        </p:nvSpPr>
        <p:spPr>
          <a:xfrm>
            <a:off x="4718538" y="2837730"/>
            <a:ext cx="269631" cy="282105"/>
          </a:xfrm>
          <a:prstGeom prst="flowChartConnector">
            <a:avLst/>
          </a:prstGeom>
          <a:solidFill>
            <a:srgbClr val="F39A8B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5" name="Flussdiagramm: Verbinder 54">
            <a:extLst>
              <a:ext uri="{FF2B5EF4-FFF2-40B4-BE49-F238E27FC236}">
                <a16:creationId xmlns:a16="http://schemas.microsoft.com/office/drawing/2014/main" id="{281304C6-0C9C-452E-85ED-56A2D02AAD5C}"/>
              </a:ext>
            </a:extLst>
          </p:cNvPr>
          <p:cNvSpPr/>
          <p:nvPr/>
        </p:nvSpPr>
        <p:spPr>
          <a:xfrm>
            <a:off x="5154734" y="2849452"/>
            <a:ext cx="269631" cy="282105"/>
          </a:xfrm>
          <a:prstGeom prst="flowChartConnector">
            <a:avLst/>
          </a:prstGeom>
          <a:solidFill>
            <a:srgbClr val="F39A8B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6" name="Rectangle 3">
            <a:extLst>
              <a:ext uri="{FF2B5EF4-FFF2-40B4-BE49-F238E27FC236}">
                <a16:creationId xmlns:a16="http://schemas.microsoft.com/office/drawing/2014/main" id="{F8888E96-4C90-43E6-AF46-93C45F4C2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4831" y="1447175"/>
            <a:ext cx="4236914" cy="844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0" anchor="ctr"/>
          <a:lstStyle/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Beschaffung </a:t>
            </a:r>
          </a:p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kundenauftragsspezifisch</a:t>
            </a:r>
          </a:p>
        </p:txBody>
      </p:sp>
      <p:sp>
        <p:nvSpPr>
          <p:cNvPr id="57" name="Rectangle 3">
            <a:extLst>
              <a:ext uri="{FF2B5EF4-FFF2-40B4-BE49-F238E27FC236}">
                <a16:creationId xmlns:a16="http://schemas.microsoft.com/office/drawing/2014/main" id="{E9A82A40-7664-4089-92D4-F504B0D95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4831" y="2469335"/>
            <a:ext cx="4236914" cy="11373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80000" anchor="t"/>
          <a:lstStyle/>
          <a:p>
            <a:pPr>
              <a:buFont typeface="Monotype Sorts" pitchFamily="2" charset="2"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Bedarf</a:t>
            </a:r>
          </a:p>
        </p:txBody>
      </p:sp>
      <p:sp>
        <p:nvSpPr>
          <p:cNvPr id="58" name="Pfeil: Fünfeck 57">
            <a:extLst>
              <a:ext uri="{FF2B5EF4-FFF2-40B4-BE49-F238E27FC236}">
                <a16:creationId xmlns:a16="http://schemas.microsoft.com/office/drawing/2014/main" id="{0B274928-37C8-4FFD-8D40-73FF9E1EE97E}"/>
              </a:ext>
            </a:extLst>
          </p:cNvPr>
          <p:cNvSpPr/>
          <p:nvPr/>
        </p:nvSpPr>
        <p:spPr>
          <a:xfrm rot="5400000">
            <a:off x="8349724" y="2827565"/>
            <a:ext cx="785446" cy="1603210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Kleine</a:t>
            </a:r>
          </a:p>
          <a:p>
            <a:pPr algn="ctr"/>
            <a:r>
              <a:rPr lang="de-DE" sz="1400" dirty="0">
                <a:solidFill>
                  <a:schemeClr val="tx1"/>
                </a:solidFill>
              </a:rPr>
              <a:t>Stückzahlen</a:t>
            </a:r>
          </a:p>
        </p:txBody>
      </p:sp>
      <p:sp>
        <p:nvSpPr>
          <p:cNvPr id="59" name="Pfeil: Fünfeck 58">
            <a:extLst>
              <a:ext uri="{FF2B5EF4-FFF2-40B4-BE49-F238E27FC236}">
                <a16:creationId xmlns:a16="http://schemas.microsoft.com/office/drawing/2014/main" id="{C30A3D91-3A80-41AF-AC74-58F34415D605}"/>
              </a:ext>
            </a:extLst>
          </p:cNvPr>
          <p:cNvSpPr/>
          <p:nvPr/>
        </p:nvSpPr>
        <p:spPr>
          <a:xfrm rot="5400000">
            <a:off x="10308945" y="2827565"/>
            <a:ext cx="785446" cy="1603210"/>
          </a:xfrm>
          <a:prstGeom prst="homePlate">
            <a:avLst>
              <a:gd name="adj" fmla="val 57463"/>
            </a:avLst>
          </a:prstGeom>
          <a:solidFill>
            <a:schemeClr val="bg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de-DE" sz="1400" dirty="0" err="1">
                <a:solidFill>
                  <a:schemeClr val="tx1"/>
                </a:solidFill>
              </a:rPr>
              <a:t>Grosse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Stückzahlen</a:t>
            </a:r>
          </a:p>
        </p:txBody>
      </p:sp>
      <p:sp>
        <p:nvSpPr>
          <p:cNvPr id="60" name="Rechteck: abgerundete Ecken 59">
            <a:extLst>
              <a:ext uri="{FF2B5EF4-FFF2-40B4-BE49-F238E27FC236}">
                <a16:creationId xmlns:a16="http://schemas.microsoft.com/office/drawing/2014/main" id="{AD8672ED-02A6-4FF3-B6EB-A2DC0C7F632C}"/>
              </a:ext>
            </a:extLst>
          </p:cNvPr>
          <p:cNvSpPr/>
          <p:nvPr/>
        </p:nvSpPr>
        <p:spPr>
          <a:xfrm>
            <a:off x="7940842" y="4181322"/>
            <a:ext cx="1603210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Einzel-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</a:rPr>
              <a:t>beschaffung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61" name="Rechteck: abgerundete Ecken 60">
            <a:extLst>
              <a:ext uri="{FF2B5EF4-FFF2-40B4-BE49-F238E27FC236}">
                <a16:creationId xmlns:a16="http://schemas.microsoft.com/office/drawing/2014/main" id="{83CB23F0-7ABF-47F0-ABD7-404E3FDDC89E}"/>
              </a:ext>
            </a:extLst>
          </p:cNvPr>
          <p:cNvSpPr/>
          <p:nvPr/>
        </p:nvSpPr>
        <p:spPr>
          <a:xfrm>
            <a:off x="9900063" y="4181322"/>
            <a:ext cx="1603210" cy="531656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Synchronisierte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</a:rPr>
              <a:t>Prod.prozesse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A9FADB13-0FCE-44F6-A1A7-8DBA4581CFD0}"/>
              </a:ext>
            </a:extLst>
          </p:cNvPr>
          <p:cNvSpPr txBox="1"/>
          <p:nvPr/>
        </p:nvSpPr>
        <p:spPr>
          <a:xfrm>
            <a:off x="148035" y="5147305"/>
            <a:ext cx="914400" cy="41189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</a:pPr>
            <a:r>
              <a:rPr lang="de-DE" sz="1600" b="1" dirty="0">
                <a:ea typeface="Roboto Medium" panose="02000000000000000000" pitchFamily="2" charset="0"/>
              </a:rPr>
              <a:t>Bestands-</a:t>
            </a:r>
            <a:br>
              <a:rPr lang="de-DE" sz="1600" b="1" dirty="0">
                <a:ea typeface="Roboto Medium" panose="02000000000000000000" pitchFamily="2" charset="0"/>
              </a:rPr>
            </a:br>
            <a:r>
              <a:rPr lang="de-DE" sz="1600" b="1" dirty="0">
                <a:ea typeface="Roboto Medium" panose="02000000000000000000" pitchFamily="2" charset="0"/>
              </a:rPr>
              <a:t>kosten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FE1927F7-B051-41CC-A3BD-634CDBA9A5B5}"/>
              </a:ext>
            </a:extLst>
          </p:cNvPr>
          <p:cNvSpPr txBox="1"/>
          <p:nvPr/>
        </p:nvSpPr>
        <p:spPr>
          <a:xfrm>
            <a:off x="184466" y="5707234"/>
            <a:ext cx="914400" cy="411893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</a:pPr>
            <a:r>
              <a:rPr lang="de-DE" sz="1600" b="1" dirty="0">
                <a:ea typeface="Roboto Medium" panose="02000000000000000000" pitchFamily="2" charset="0"/>
              </a:rPr>
              <a:t>Verfüg-</a:t>
            </a:r>
            <a:br>
              <a:rPr lang="de-DE" sz="1600" b="1" dirty="0">
                <a:ea typeface="Roboto Medium" panose="02000000000000000000" pitchFamily="2" charset="0"/>
              </a:rPr>
            </a:br>
            <a:r>
              <a:rPr lang="de-DE" sz="1600" b="1" dirty="0" err="1">
                <a:ea typeface="Roboto Medium" panose="02000000000000000000" pitchFamily="2" charset="0"/>
              </a:rPr>
              <a:t>barkeit</a:t>
            </a:r>
            <a:endParaRPr lang="de-DE" sz="1600" b="1" dirty="0">
              <a:ea typeface="Roboto Medium" panose="02000000000000000000" pitchFamily="2" charset="0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67503273-4BDF-489F-9C9C-D4F42091AB51}"/>
              </a:ext>
            </a:extLst>
          </p:cNvPr>
          <p:cNvSpPr/>
          <p:nvPr/>
        </p:nvSpPr>
        <p:spPr>
          <a:xfrm>
            <a:off x="1154723" y="5133989"/>
            <a:ext cx="10667022" cy="49185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29D84BCE-99DC-4CAB-BC25-FD7ACC74C1A0}"/>
              </a:ext>
            </a:extLst>
          </p:cNvPr>
          <p:cNvSpPr/>
          <p:nvPr/>
        </p:nvSpPr>
        <p:spPr>
          <a:xfrm>
            <a:off x="1154723" y="5746806"/>
            <a:ext cx="10667022" cy="491854"/>
          </a:xfrm>
          <a:prstGeom prst="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6B1F7073-B82D-4688-9FDC-7F3A09B2FC02}"/>
              </a:ext>
            </a:extLst>
          </p:cNvPr>
          <p:cNvSpPr txBox="1"/>
          <p:nvPr/>
        </p:nvSpPr>
        <p:spPr>
          <a:xfrm>
            <a:off x="1210407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Keine /</a:t>
            </a:r>
            <a:br>
              <a:rPr lang="de-DE" sz="1400" dirty="0">
                <a:ea typeface="Roboto Medium" panose="02000000000000000000" pitchFamily="2" charset="0"/>
              </a:rPr>
            </a:br>
            <a:r>
              <a:rPr lang="de-DE" sz="1400" dirty="0">
                <a:ea typeface="Roboto Medium" panose="02000000000000000000" pitchFamily="2" charset="0"/>
              </a:rPr>
              <a:t>sehr niedrig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F6CEC9AF-D675-4095-8854-901741DB46CA}"/>
              </a:ext>
            </a:extLst>
          </p:cNvPr>
          <p:cNvSpPr txBox="1"/>
          <p:nvPr/>
        </p:nvSpPr>
        <p:spPr>
          <a:xfrm>
            <a:off x="2774949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mittel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79469E78-42AD-4217-8E0C-E1D4E98DD57A}"/>
              </a:ext>
            </a:extLst>
          </p:cNvPr>
          <p:cNvSpPr txBox="1"/>
          <p:nvPr/>
        </p:nvSpPr>
        <p:spPr>
          <a:xfrm>
            <a:off x="4375149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Sehr </a:t>
            </a:r>
            <a:br>
              <a:rPr lang="de-DE" sz="1400" dirty="0">
                <a:ea typeface="Roboto Medium" panose="02000000000000000000" pitchFamily="2" charset="0"/>
              </a:rPr>
            </a:br>
            <a:r>
              <a:rPr lang="de-DE" sz="1400" dirty="0">
                <a:ea typeface="Roboto Medium" panose="02000000000000000000" pitchFamily="2" charset="0"/>
              </a:rPr>
              <a:t>niedrig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7AF33CA3-7661-4781-A459-5AD4A161CA75}"/>
              </a:ext>
            </a:extLst>
          </p:cNvPr>
          <p:cNvSpPr txBox="1"/>
          <p:nvPr/>
        </p:nvSpPr>
        <p:spPr>
          <a:xfrm>
            <a:off x="6031034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Sehr </a:t>
            </a:r>
            <a:br>
              <a:rPr lang="de-DE" sz="1400" dirty="0">
                <a:ea typeface="Roboto Medium" panose="02000000000000000000" pitchFamily="2" charset="0"/>
              </a:rPr>
            </a:br>
            <a:r>
              <a:rPr lang="de-DE" sz="1400" dirty="0">
                <a:ea typeface="Roboto Medium" panose="02000000000000000000" pitchFamily="2" charset="0"/>
              </a:rPr>
              <a:t>hoch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02417C43-E81F-4CAA-B0C1-E4088470B069}"/>
              </a:ext>
            </a:extLst>
          </p:cNvPr>
          <p:cNvSpPr txBox="1"/>
          <p:nvPr/>
        </p:nvSpPr>
        <p:spPr>
          <a:xfrm>
            <a:off x="8377192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niedrig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3F2816D2-1B60-4E01-A25F-77B6BC49A73D}"/>
              </a:ext>
            </a:extLst>
          </p:cNvPr>
          <p:cNvSpPr txBox="1"/>
          <p:nvPr/>
        </p:nvSpPr>
        <p:spPr>
          <a:xfrm>
            <a:off x="10244468" y="5169560"/>
            <a:ext cx="914400" cy="393737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400" dirty="0">
                <a:ea typeface="Roboto Medium" panose="02000000000000000000" pitchFamily="2" charset="0"/>
              </a:rPr>
              <a:t>niedrig</a:t>
            </a:r>
          </a:p>
        </p:txBody>
      </p:sp>
      <p:pic>
        <p:nvPicPr>
          <p:cNvPr id="75" name="Grafik 74">
            <a:extLst>
              <a:ext uri="{FF2B5EF4-FFF2-40B4-BE49-F238E27FC236}">
                <a16:creationId xmlns:a16="http://schemas.microsoft.com/office/drawing/2014/main" id="{D751033D-E486-4B7E-BE7C-1B93C60C44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28299" y="1564099"/>
            <a:ext cx="720666" cy="664266"/>
          </a:xfrm>
          <a:prstGeom prst="rect">
            <a:avLst/>
          </a:prstGeom>
        </p:spPr>
      </p:pic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BB800DFC-F59B-47E7-BF7E-3745FC553C89}"/>
              </a:ext>
            </a:extLst>
          </p:cNvPr>
          <p:cNvCxnSpPr/>
          <p:nvPr/>
        </p:nvCxnSpPr>
        <p:spPr>
          <a:xfrm>
            <a:off x="5424365" y="1564099"/>
            <a:ext cx="674810" cy="56549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26BE9B8F-582C-494E-8336-C83E84A5246B}"/>
              </a:ext>
            </a:extLst>
          </p:cNvPr>
          <p:cNvCxnSpPr>
            <a:cxnSpLocks/>
          </p:cNvCxnSpPr>
          <p:nvPr/>
        </p:nvCxnSpPr>
        <p:spPr>
          <a:xfrm flipH="1">
            <a:off x="5424365" y="1493287"/>
            <a:ext cx="720667" cy="68991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2D2DFAEF-7D6C-4EC9-93DB-C3A9AC1B3DC6}"/>
              </a:ext>
            </a:extLst>
          </p:cNvPr>
          <p:cNvGrpSpPr/>
          <p:nvPr/>
        </p:nvGrpSpPr>
        <p:grpSpPr>
          <a:xfrm>
            <a:off x="1365953" y="5786931"/>
            <a:ext cx="603308" cy="413587"/>
            <a:chOff x="1206987" y="5825073"/>
            <a:chExt cx="603308" cy="413587"/>
          </a:xfrm>
        </p:grpSpPr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75B70409-42B3-4699-830C-61FC0051DEC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06987" y="5920154"/>
              <a:ext cx="363156" cy="318506"/>
            </a:xfrm>
            <a:prstGeom prst="rect">
              <a:avLst/>
            </a:prstGeom>
          </p:spPr>
        </p:pic>
        <p:pic>
          <p:nvPicPr>
            <p:cNvPr id="42" name="Grafik 41">
              <a:extLst>
                <a:ext uri="{FF2B5EF4-FFF2-40B4-BE49-F238E27FC236}">
                  <a16:creationId xmlns:a16="http://schemas.microsoft.com/office/drawing/2014/main" id="{72C30125-A21A-4584-80BF-DE793B05B6D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47139" y="5825073"/>
              <a:ext cx="363156" cy="318506"/>
            </a:xfrm>
            <a:prstGeom prst="rect">
              <a:avLst/>
            </a:prstGeom>
          </p:spPr>
        </p:pic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42B4750F-1B92-4130-8C2B-8A60206D7EDC}"/>
              </a:ext>
            </a:extLst>
          </p:cNvPr>
          <p:cNvGrpSpPr/>
          <p:nvPr/>
        </p:nvGrpSpPr>
        <p:grpSpPr>
          <a:xfrm>
            <a:off x="4530695" y="5786931"/>
            <a:ext cx="603308" cy="413587"/>
            <a:chOff x="1206987" y="5825073"/>
            <a:chExt cx="603308" cy="413587"/>
          </a:xfrm>
        </p:grpSpPr>
        <p:pic>
          <p:nvPicPr>
            <p:cNvPr id="65" name="Grafik 64">
              <a:extLst>
                <a:ext uri="{FF2B5EF4-FFF2-40B4-BE49-F238E27FC236}">
                  <a16:creationId xmlns:a16="http://schemas.microsoft.com/office/drawing/2014/main" id="{96AB3AD7-F9C2-47B0-937C-EA42FA0B9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06987" y="5920154"/>
              <a:ext cx="363156" cy="318506"/>
            </a:xfrm>
            <a:prstGeom prst="rect">
              <a:avLst/>
            </a:prstGeom>
          </p:spPr>
        </p:pic>
        <p:pic>
          <p:nvPicPr>
            <p:cNvPr id="67" name="Grafik 66">
              <a:extLst>
                <a:ext uri="{FF2B5EF4-FFF2-40B4-BE49-F238E27FC236}">
                  <a16:creationId xmlns:a16="http://schemas.microsoft.com/office/drawing/2014/main" id="{34C725AA-86EC-4D38-81ED-92BC297BB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47139" y="5825073"/>
              <a:ext cx="363156" cy="318506"/>
            </a:xfrm>
            <a:prstGeom prst="rect">
              <a:avLst/>
            </a:prstGeom>
          </p:spPr>
        </p:pic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1FB391E3-E91C-486E-B773-5EBAD68C442E}"/>
              </a:ext>
            </a:extLst>
          </p:cNvPr>
          <p:cNvGrpSpPr/>
          <p:nvPr/>
        </p:nvGrpSpPr>
        <p:grpSpPr>
          <a:xfrm>
            <a:off x="6166064" y="5786931"/>
            <a:ext cx="603308" cy="413587"/>
            <a:chOff x="1206987" y="5825073"/>
            <a:chExt cx="603308" cy="413587"/>
          </a:xfrm>
        </p:grpSpPr>
        <p:pic>
          <p:nvPicPr>
            <p:cNvPr id="73" name="Grafik 72">
              <a:extLst>
                <a:ext uri="{FF2B5EF4-FFF2-40B4-BE49-F238E27FC236}">
                  <a16:creationId xmlns:a16="http://schemas.microsoft.com/office/drawing/2014/main" id="{F41DB975-761B-4BDB-80B9-A4D73B70F6F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06987" y="5920154"/>
              <a:ext cx="363156" cy="318506"/>
            </a:xfrm>
            <a:prstGeom prst="rect">
              <a:avLst/>
            </a:prstGeom>
          </p:spPr>
        </p:pic>
        <p:pic>
          <p:nvPicPr>
            <p:cNvPr id="77" name="Grafik 76">
              <a:extLst>
                <a:ext uri="{FF2B5EF4-FFF2-40B4-BE49-F238E27FC236}">
                  <a16:creationId xmlns:a16="http://schemas.microsoft.com/office/drawing/2014/main" id="{2BCEB9D8-B9FB-484B-9543-1E82D5E0309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47139" y="5825073"/>
              <a:ext cx="363156" cy="318506"/>
            </a:xfrm>
            <a:prstGeom prst="rect">
              <a:avLst/>
            </a:prstGeom>
          </p:spPr>
        </p:pic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37F793FA-0AA2-412D-91B0-0C304C17CC7D}"/>
              </a:ext>
            </a:extLst>
          </p:cNvPr>
          <p:cNvGrpSpPr/>
          <p:nvPr/>
        </p:nvGrpSpPr>
        <p:grpSpPr>
          <a:xfrm>
            <a:off x="10400014" y="5786931"/>
            <a:ext cx="603308" cy="413587"/>
            <a:chOff x="1206987" y="5825073"/>
            <a:chExt cx="603308" cy="413587"/>
          </a:xfrm>
        </p:grpSpPr>
        <p:pic>
          <p:nvPicPr>
            <p:cNvPr id="80" name="Grafik 79">
              <a:extLst>
                <a:ext uri="{FF2B5EF4-FFF2-40B4-BE49-F238E27FC236}">
                  <a16:creationId xmlns:a16="http://schemas.microsoft.com/office/drawing/2014/main" id="{1068EB76-FFD8-4FF6-A238-00297186A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06987" y="5920154"/>
              <a:ext cx="363156" cy="318506"/>
            </a:xfrm>
            <a:prstGeom prst="rect">
              <a:avLst/>
            </a:prstGeom>
          </p:spPr>
        </p:pic>
        <p:pic>
          <p:nvPicPr>
            <p:cNvPr id="81" name="Grafik 80">
              <a:extLst>
                <a:ext uri="{FF2B5EF4-FFF2-40B4-BE49-F238E27FC236}">
                  <a16:creationId xmlns:a16="http://schemas.microsoft.com/office/drawing/2014/main" id="{05F14C14-9AFB-48DB-AEA6-6C36A4686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47139" y="5825073"/>
              <a:ext cx="363156" cy="318506"/>
            </a:xfrm>
            <a:prstGeom prst="rect">
              <a:avLst/>
            </a:prstGeom>
          </p:spPr>
        </p:pic>
      </p:grpSp>
      <p:pic>
        <p:nvPicPr>
          <p:cNvPr id="83" name="Grafik 82">
            <a:extLst>
              <a:ext uri="{FF2B5EF4-FFF2-40B4-BE49-F238E27FC236}">
                <a16:creationId xmlns:a16="http://schemas.microsoft.com/office/drawing/2014/main" id="{82717D58-8E1B-451D-A483-26B103EBBA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05244" y="5882012"/>
            <a:ext cx="363156" cy="318506"/>
          </a:xfrm>
          <a:prstGeom prst="rect">
            <a:avLst/>
          </a:prstGeom>
        </p:spPr>
      </p:pic>
      <p:pic>
        <p:nvPicPr>
          <p:cNvPr id="84" name="Grafik 83">
            <a:extLst>
              <a:ext uri="{FF2B5EF4-FFF2-40B4-BE49-F238E27FC236}">
                <a16:creationId xmlns:a16="http://schemas.microsoft.com/office/drawing/2014/main" id="{7BC8FFE3-B799-47CC-9A10-1938F23782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2814" y="5847344"/>
            <a:ext cx="363156" cy="318506"/>
          </a:xfrm>
          <a:prstGeom prst="rect">
            <a:avLst/>
          </a:prstGeom>
        </p:spPr>
      </p:pic>
      <p:pic>
        <p:nvPicPr>
          <p:cNvPr id="85" name="Grafik 84">
            <a:extLst>
              <a:ext uri="{FF2B5EF4-FFF2-40B4-BE49-F238E27FC236}">
                <a16:creationId xmlns:a16="http://schemas.microsoft.com/office/drawing/2014/main" id="{0549CD12-40F8-4D77-AE61-5643EAA7E6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6499" y="5800621"/>
            <a:ext cx="363156" cy="318506"/>
          </a:xfrm>
          <a:prstGeom prst="rect">
            <a:avLst/>
          </a:prstGeom>
        </p:spPr>
      </p:pic>
      <p:pic>
        <p:nvPicPr>
          <p:cNvPr id="86" name="Grafik 85">
            <a:extLst>
              <a:ext uri="{FF2B5EF4-FFF2-40B4-BE49-F238E27FC236}">
                <a16:creationId xmlns:a16="http://schemas.microsoft.com/office/drawing/2014/main" id="{D1006099-8AE9-451A-A709-3C49C2BB42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64316" y="5889611"/>
            <a:ext cx="363156" cy="31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80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20F93324-B40A-40CD-AE0B-734A9F8EC2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066501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20F93324-B40A-40CD-AE0B-734A9F8EC2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F5D07D1-5CEC-43C2-BC03-8D9DCD1BBE4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17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5869763-9FE4-445D-9B78-8A1D5DFD0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Zusammenfassung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3BA678-9ABF-407F-BC3C-6734C1DC0738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Standardisierte Beschaffungsmodelle mit den zugehörigen Material-, Informations-, und</a:t>
            </a:r>
            <a:br>
              <a:rPr lang="de-DE" dirty="0"/>
            </a:br>
            <a:r>
              <a:rPr lang="de-DE" dirty="0"/>
              <a:t>Werteflüssen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…ermöglichen die Optimierung der Kapital- und Prozesskosten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…schaffen für Kunde und Lieferant Transparenz über den Prozessablauf und legen</a:t>
            </a:r>
            <a:br>
              <a:rPr lang="de-DE" dirty="0"/>
            </a:br>
            <a:r>
              <a:rPr lang="de-DE" dirty="0"/>
              <a:t>so die Basis für die Unterstützung durch ein ERP-System</a:t>
            </a:r>
          </a:p>
          <a:p>
            <a:pPr marL="0" indent="0">
              <a:buNone/>
            </a:pPr>
            <a:r>
              <a:rPr lang="de-DE" dirty="0"/>
              <a:t>Die Verlagerung von Aktivitäten auf den Lieferanten setzt in der Praxis eine offene Kommunikation und die Bereitschaft zu einer längerfristigen Partnerschaft voraus.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20B025-D1E0-4147-9299-BFED8F57FDD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Beschaffungsmodelle im </a:t>
            </a:r>
            <a:r>
              <a:rPr lang="de-DE" dirty="0" err="1"/>
              <a:t>Einauf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067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D13794E2-C798-4A7D-AEF1-B29040F11CC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963628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83" imgH="384" progId="TCLayout.ActiveDocument.1">
                  <p:embed/>
                </p:oleObj>
              </mc:Choice>
              <mc:Fallback>
                <p:oleObj name="think-cell Folie" r:id="rId4" imgW="383" imgH="384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D13794E2-C798-4A7D-AEF1-B29040F11C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9A0DB1E-A951-4E46-B8A9-A5682F1BBA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18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E27DD9D-10EC-4D32-90DB-56236F00B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Quellen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D9EBCD-D87B-4AD3-8872-D07776599279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Die Inhalte sind angelehnt an das „Sourcing </a:t>
            </a:r>
            <a:r>
              <a:rPr lang="de-DE" dirty="0" err="1"/>
              <a:t>Logistics</a:t>
            </a:r>
            <a:r>
              <a:rPr lang="de-DE" dirty="0"/>
              <a:t> Framework“ der Siemens AG,</a:t>
            </a:r>
            <a:br>
              <a:rPr lang="de-DE" dirty="0"/>
            </a:br>
            <a:r>
              <a:rPr lang="de-DE" dirty="0"/>
              <a:t>an dem der Autor in Konzeption und Umsetzung aktiv mitgearbeitet hat.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Verwendete Symbole stammen aus frei verfügbaren Quellen, u.a. </a:t>
            </a:r>
            <a:br>
              <a:rPr lang="de-DE" dirty="0"/>
            </a:br>
            <a:r>
              <a:rPr lang="de-DE" dirty="0">
                <a:hlinkClick r:id="rId6"/>
              </a:rPr>
              <a:t>www.icons-icons.com</a:t>
            </a:r>
            <a:br>
              <a:rPr lang="de-DE" dirty="0"/>
            </a:b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BB3B86F-FF51-4E4F-A76E-7F8ECDBFDC3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460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C0B1787-8D64-42DB-A0D1-9567BEF4A9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568D3A-878D-4623-BB91-E37CCBD2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Lernziele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FA47F5-46AF-4883-ADD4-620E205EEAE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>
            <a:normAutofit/>
          </a:bodyPr>
          <a:lstStyle/>
          <a:p>
            <a:endParaRPr lang="de-CH" sz="2200" dirty="0"/>
          </a:p>
          <a:p>
            <a:r>
              <a:rPr lang="de-CH" sz="2200" dirty="0"/>
              <a:t>Die Bedeutung von Beschaffungsmodellen für den ERP-Einsatz erläutern.</a:t>
            </a:r>
          </a:p>
          <a:p>
            <a:r>
              <a:rPr lang="de-CH" sz="2200" dirty="0"/>
              <a:t>Die zentralen sechs Beschaffungsmodelle anhand ihrer Merkmale und Ausprägungen beschreiben und gegeneinander abgrenzen. </a:t>
            </a:r>
          </a:p>
          <a:p>
            <a:r>
              <a:rPr lang="de-CH" sz="2200" dirty="0"/>
              <a:t>Das Vorgehen zur Ermittlung des optimalen Beschaffungsmodells für ein Material/ eine Materialgruppe erläutern und in der Praxis anwenden.</a:t>
            </a:r>
          </a:p>
          <a:p>
            <a:endParaRPr lang="de-CH" sz="220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69C9A52-6C4D-4200-8C4A-A8CE78695BE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</p:spTree>
    <p:extLst>
      <p:ext uri="{BB962C8B-B14F-4D97-AF65-F5344CB8AC3E}">
        <p14:creationId xmlns:p14="http://schemas.microsoft.com/office/powerpoint/2010/main" val="118133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AB0488E4-CCD5-436A-A4C8-F00F69232FF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834140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83" imgH="384" progId="TCLayout.ActiveDocument.1">
                  <p:embed/>
                </p:oleObj>
              </mc:Choice>
              <mc:Fallback>
                <p:oleObj name="think-cell Folie" r:id="rId4" imgW="383" imgH="384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AB0488E4-CCD5-436A-A4C8-F00F69232F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C0B1787-8D64-42DB-A0D1-9567BEF4A9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568D3A-878D-4623-BB91-E37CCBD2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CH" dirty="0"/>
              <a:t>Beschaffungsmodelle: Zielsetzung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FA47F5-46AF-4883-ADD4-620E205EEAE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200" dirty="0"/>
              <a:t>Beschaffungsmodelle</a:t>
            </a:r>
          </a:p>
          <a:p>
            <a:r>
              <a:rPr lang="de-CH" sz="2200" dirty="0"/>
              <a:t>…haben die Standardisierung und Optimierung der beschaffungslogistischen Prozesse (SOURCE-Prozesse) zum Ziel.</a:t>
            </a:r>
          </a:p>
          <a:p>
            <a:r>
              <a:rPr lang="de-CH" sz="2200" dirty="0"/>
              <a:t>…beschreiben dazu den Beschaffungsprozess in einer einheitlichen Struktur und legen Verantwortlichkeiten und Aufgabenteilung zwischen Kunde und Lieferant fest.</a:t>
            </a:r>
          </a:p>
          <a:p>
            <a:r>
              <a:rPr lang="de-CH" sz="2200" dirty="0"/>
              <a:t>…schaffen ein gemeinsames Verständnis der Beschaffungsprozesse im Unternehmen und bilden damit die Grundlage für deren Implementierung in einem ERP-System.</a:t>
            </a:r>
          </a:p>
          <a:p>
            <a:endParaRPr lang="de-CH" sz="220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69C9A52-6C4D-4200-8C4A-A8CE78695BE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/>
              <a:t>Beschaffungsmodelle im Einkauf</a:t>
            </a:r>
          </a:p>
        </p:txBody>
      </p:sp>
    </p:spTree>
    <p:extLst>
      <p:ext uri="{BB962C8B-B14F-4D97-AF65-F5344CB8AC3E}">
        <p14:creationId xmlns:p14="http://schemas.microsoft.com/office/powerpoint/2010/main" val="35059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8851" name="Rectangle 1027">
            <a:extLst>
              <a:ext uri="{FF2B5EF4-FFF2-40B4-BE49-F238E27FC236}">
                <a16:creationId xmlns:a16="http://schemas.microsoft.com/office/drawing/2014/main" id="{17647C7E-B9A8-4B5A-89FA-DA403E204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Kernprozesse - Supply Chain Management</a:t>
            </a: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71D3393-64C4-4652-92C2-489650C3D383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r>
              <a:rPr lang="de-DE" dirty="0"/>
              <a:t>Auf Basis des SCOR®-Modells</a:t>
            </a:r>
            <a:r>
              <a:rPr lang="de-DE" baseline="30000" dirty="0"/>
              <a:t>*) </a:t>
            </a:r>
            <a:r>
              <a:rPr lang="de-DE" dirty="0"/>
              <a:t>werden im Supply Chain Management die Prozesse </a:t>
            </a:r>
            <a:br>
              <a:rPr lang="de-DE" dirty="0"/>
            </a:br>
            <a:r>
              <a:rPr lang="de-DE" dirty="0"/>
              <a:t>Plan, Source, </a:t>
            </a:r>
            <a:r>
              <a:rPr lang="de-DE" dirty="0" err="1"/>
              <a:t>Make</a:t>
            </a:r>
            <a:r>
              <a:rPr lang="de-DE" dirty="0"/>
              <a:t>, Deliver und Return unterschieden</a:t>
            </a:r>
          </a:p>
        </p:txBody>
      </p:sp>
      <p:sp>
        <p:nvSpPr>
          <p:cNvPr id="2638850" name="Rectangle 1026">
            <a:extLst>
              <a:ext uri="{FF2B5EF4-FFF2-40B4-BE49-F238E27FC236}">
                <a16:creationId xmlns:a16="http://schemas.microsoft.com/office/drawing/2014/main" id="{FD67A420-8F9E-4254-90AC-7153FF47E672}"/>
              </a:ext>
            </a:extLst>
          </p:cNvPr>
          <p:cNvSpPr>
            <a:spLocks noGrp="1" noChangeArrowheads="1"/>
          </p:cNvSpPr>
          <p:nvPr>
            <p:ph type="body" sz="quarter" idx="24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</a:pPr>
            <a:r>
              <a:rPr lang="de-DE" altLang="de-DE" dirty="0"/>
              <a:t>Einordnung der Beschaffung im SCOR-Modell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2CAF82A8-C60E-4645-A46B-5DB25B3E3A01}"/>
              </a:ext>
            </a:extLst>
          </p:cNvPr>
          <p:cNvGrpSpPr/>
          <p:nvPr/>
        </p:nvGrpSpPr>
        <p:grpSpPr>
          <a:xfrm>
            <a:off x="1851757" y="2306515"/>
            <a:ext cx="8172451" cy="4106863"/>
            <a:chOff x="2051050" y="1790700"/>
            <a:chExt cx="8172451" cy="4106863"/>
          </a:xfrm>
        </p:grpSpPr>
        <p:sp>
          <p:nvSpPr>
            <p:cNvPr id="2638853" name="AutoShape 1029">
              <a:extLst>
                <a:ext uri="{FF2B5EF4-FFF2-40B4-BE49-F238E27FC236}">
                  <a16:creationId xmlns:a16="http://schemas.microsoft.com/office/drawing/2014/main" id="{7E007A81-A5FB-45EC-99E8-9E84B795A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989" y="4257675"/>
              <a:ext cx="8161337" cy="1639888"/>
            </a:xfrm>
            <a:prstGeom prst="homePlate">
              <a:avLst>
                <a:gd name="adj" fmla="val 8825"/>
              </a:avLst>
            </a:prstGeom>
            <a:gradFill rotWithShape="0">
              <a:gsLst>
                <a:gs pos="0">
                  <a:schemeClr val="bg1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638855" name="AutoShape 1031">
              <a:extLst>
                <a:ext uri="{FF2B5EF4-FFF2-40B4-BE49-F238E27FC236}">
                  <a16:creationId xmlns:a16="http://schemas.microsoft.com/office/drawing/2014/main" id="{EB65D114-38B6-41E2-BE97-A6BF00D43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6926" y="1790700"/>
              <a:ext cx="8156575" cy="571500"/>
            </a:xfrm>
            <a:prstGeom prst="homePlate">
              <a:avLst>
                <a:gd name="adj" fmla="val 21012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45791" dir="337859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altLang="de-DE" sz="1500" b="1">
                  <a:solidFill>
                    <a:schemeClr val="folHlink"/>
                  </a:solidFill>
                </a:rPr>
                <a:t>STRATEGY</a:t>
              </a:r>
            </a:p>
          </p:txBody>
        </p:sp>
        <p:sp>
          <p:nvSpPr>
            <p:cNvPr id="2638856" name="AutoShape 1032">
              <a:extLst>
                <a:ext uri="{FF2B5EF4-FFF2-40B4-BE49-F238E27FC236}">
                  <a16:creationId xmlns:a16="http://schemas.microsoft.com/office/drawing/2014/main" id="{233A16D4-3025-42F4-BC52-2ECE183AA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988" y="2479675"/>
              <a:ext cx="6189662" cy="1639888"/>
            </a:xfrm>
            <a:prstGeom prst="homePlate">
              <a:avLst>
                <a:gd name="adj" fmla="val 10502"/>
              </a:avLst>
            </a:prstGeom>
            <a:gradFill rotWithShape="0">
              <a:gsLst>
                <a:gs pos="0">
                  <a:schemeClr val="bg1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638857" name="AutoShape 1033">
              <a:extLst>
                <a:ext uri="{FF2B5EF4-FFF2-40B4-BE49-F238E27FC236}">
                  <a16:creationId xmlns:a16="http://schemas.microsoft.com/office/drawing/2014/main" id="{0A34C41D-1BFF-45A0-8A67-A5B851708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9214" y="3389313"/>
              <a:ext cx="5127625" cy="571500"/>
            </a:xfrm>
            <a:prstGeom prst="homePlate">
              <a:avLst>
                <a:gd name="adj" fmla="val 15452"/>
              </a:avLst>
            </a:prstGeom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r>
                <a:rPr lang="de-DE" altLang="de-DE" sz="1500" b="1"/>
                <a:t>Plan</a:t>
              </a:r>
            </a:p>
          </p:txBody>
        </p:sp>
        <p:sp>
          <p:nvSpPr>
            <p:cNvPr id="2638858" name="AutoShape 1034">
              <a:extLst>
                <a:ext uri="{FF2B5EF4-FFF2-40B4-BE49-F238E27FC236}">
                  <a16:creationId xmlns:a16="http://schemas.microsoft.com/office/drawing/2014/main" id="{09F4AFB6-CFBE-40CA-93A7-77245228C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9214" y="2636838"/>
              <a:ext cx="2274887" cy="571500"/>
            </a:xfrm>
            <a:prstGeom prst="homePlate">
              <a:avLst>
                <a:gd name="adj" fmla="val 13029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r>
                <a:rPr lang="de-DE" altLang="de-DE" sz="1500" b="1">
                  <a:solidFill>
                    <a:schemeClr val="folHlink"/>
                  </a:solidFill>
                </a:rPr>
                <a:t>Procure</a:t>
              </a:r>
            </a:p>
          </p:txBody>
        </p:sp>
        <p:sp>
          <p:nvSpPr>
            <p:cNvPr id="2638859" name="AutoShape 1035">
              <a:extLst>
                <a:ext uri="{FF2B5EF4-FFF2-40B4-BE49-F238E27FC236}">
                  <a16:creationId xmlns:a16="http://schemas.microsoft.com/office/drawing/2014/main" id="{35B6675D-104D-43F1-B2AE-042E8C084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1950" y="2636838"/>
              <a:ext cx="2274888" cy="571500"/>
            </a:xfrm>
            <a:prstGeom prst="homePlate">
              <a:avLst>
                <a:gd name="adj" fmla="val 13029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/>
              <a:r>
                <a:rPr lang="de-DE" altLang="de-DE" sz="1500" b="1">
                  <a:solidFill>
                    <a:schemeClr val="folHlink"/>
                  </a:solidFill>
                </a:rPr>
                <a:t>Develop</a:t>
              </a:r>
            </a:p>
          </p:txBody>
        </p:sp>
        <p:sp>
          <p:nvSpPr>
            <p:cNvPr id="2638860" name="Text Box 1036">
              <a:extLst>
                <a:ext uri="{FF2B5EF4-FFF2-40B4-BE49-F238E27FC236}">
                  <a16:creationId xmlns:a16="http://schemas.microsoft.com/office/drawing/2014/main" id="{4CE21DE9-18DB-4FDC-AB37-C0513E1EF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1050" y="2636839"/>
              <a:ext cx="314510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C</a:t>
              </a:r>
            </a:p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R</a:t>
              </a:r>
            </a:p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E</a:t>
              </a:r>
            </a:p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A</a:t>
              </a:r>
            </a:p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T</a:t>
              </a:r>
            </a:p>
            <a:p>
              <a:r>
                <a:rPr lang="de-DE" altLang="de-DE" sz="1400" b="1" dirty="0">
                  <a:solidFill>
                    <a:schemeClr val="folHlink"/>
                  </a:solidFill>
                </a:rPr>
                <a:t>E</a:t>
              </a:r>
            </a:p>
          </p:txBody>
        </p:sp>
        <p:grpSp>
          <p:nvGrpSpPr>
            <p:cNvPr id="2638861" name="Group 1037">
              <a:extLst>
                <a:ext uri="{FF2B5EF4-FFF2-40B4-BE49-F238E27FC236}">
                  <a16:creationId xmlns:a16="http://schemas.microsoft.com/office/drawing/2014/main" id="{49D70639-77B6-4DDA-8BAB-F4BD80970E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2838" y="4425951"/>
              <a:ext cx="7512050" cy="1217613"/>
              <a:chOff x="394" y="2991"/>
              <a:chExt cx="4732" cy="767"/>
            </a:xfrm>
          </p:grpSpPr>
          <p:sp>
            <p:nvSpPr>
              <p:cNvPr id="2638862" name="AutoShape 1038">
                <a:extLst>
                  <a:ext uri="{FF2B5EF4-FFF2-40B4-BE49-F238E27FC236}">
                    <a16:creationId xmlns:a16="http://schemas.microsoft.com/office/drawing/2014/main" id="{C797B949-6F77-4906-9691-652E97155A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7" y="3158"/>
                <a:ext cx="1151" cy="360"/>
              </a:xfrm>
              <a:prstGeom prst="homePlate">
                <a:avLst>
                  <a:gd name="adj" fmla="val 13751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/>
                  <a:t>Make</a:t>
                </a:r>
              </a:p>
            </p:txBody>
          </p:sp>
          <p:sp>
            <p:nvSpPr>
              <p:cNvPr id="2638863" name="AutoShape 1039">
                <a:extLst>
                  <a:ext uri="{FF2B5EF4-FFF2-40B4-BE49-F238E27FC236}">
                    <a16:creationId xmlns:a16="http://schemas.microsoft.com/office/drawing/2014/main" id="{C4EDBC87-70D6-467E-AB40-19A74E232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9" y="2991"/>
                <a:ext cx="2347" cy="360"/>
              </a:xfrm>
              <a:prstGeom prst="homePlate">
                <a:avLst>
                  <a:gd name="adj" fmla="val 18110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/>
                  <a:t>Deliver</a:t>
                </a:r>
              </a:p>
            </p:txBody>
          </p:sp>
          <p:sp>
            <p:nvSpPr>
              <p:cNvPr id="2638864" name="AutoShape 1040">
                <a:extLst>
                  <a:ext uri="{FF2B5EF4-FFF2-40B4-BE49-F238E27FC236}">
                    <a16:creationId xmlns:a16="http://schemas.microsoft.com/office/drawing/2014/main" id="{B4621C27-EB2F-4193-B278-DDEF3A5B8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" y="3158"/>
                <a:ext cx="1152" cy="360"/>
              </a:xfrm>
              <a:prstGeom prst="homePlate">
                <a:avLst>
                  <a:gd name="adj" fmla="val 15689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76200">
                <a:solidFill>
                  <a:srgbClr val="D72864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/>
                  <a:t>Source</a:t>
                </a:r>
              </a:p>
            </p:txBody>
          </p:sp>
          <p:sp>
            <p:nvSpPr>
              <p:cNvPr id="2638865" name="AutoShape 1041">
                <a:extLst>
                  <a:ext uri="{FF2B5EF4-FFF2-40B4-BE49-F238E27FC236}">
                    <a16:creationId xmlns:a16="http://schemas.microsoft.com/office/drawing/2014/main" id="{9429E536-8BF5-46A0-AA79-745B861755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4" y="3253"/>
                <a:ext cx="1152" cy="265"/>
              </a:xfrm>
              <a:prstGeom prst="homePlate">
                <a:avLst>
                  <a:gd name="adj" fmla="val 19019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/>
                  <a:t>Distribute</a:t>
                </a:r>
              </a:p>
            </p:txBody>
          </p:sp>
          <p:sp>
            <p:nvSpPr>
              <p:cNvPr id="2638866" name="AutoShape 1042">
                <a:extLst>
                  <a:ext uri="{FF2B5EF4-FFF2-40B4-BE49-F238E27FC236}">
                    <a16:creationId xmlns:a16="http://schemas.microsoft.com/office/drawing/2014/main" id="{5CF626D4-E957-4002-9740-7404655909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9" y="3253"/>
                <a:ext cx="1152" cy="265"/>
              </a:xfrm>
              <a:prstGeom prst="homePlate">
                <a:avLst>
                  <a:gd name="adj" fmla="val 15738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/>
                  <a:t>Orderanagement</a:t>
                </a:r>
              </a:p>
            </p:txBody>
          </p:sp>
          <p:sp>
            <p:nvSpPr>
              <p:cNvPr id="2638867" name="AutoShape 1043">
                <a:extLst>
                  <a:ext uri="{FF2B5EF4-FFF2-40B4-BE49-F238E27FC236}">
                    <a16:creationId xmlns:a16="http://schemas.microsoft.com/office/drawing/2014/main" id="{A9DD17D3-9170-4ECE-9F85-6B085C8B8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141" y="3493"/>
                <a:ext cx="985" cy="265"/>
              </a:xfrm>
              <a:prstGeom prst="homePlate">
                <a:avLst>
                  <a:gd name="adj" fmla="val 16726"/>
                </a:avLst>
              </a:prstGeom>
              <a:gradFill flip="none" rotWithShape="1">
                <a:gsLst>
                  <a:gs pos="0">
                    <a:schemeClr val="accent2">
                      <a:lumMod val="89000"/>
                    </a:schemeClr>
                  </a:gs>
                  <a:gs pos="23000">
                    <a:schemeClr val="accent2">
                      <a:lumMod val="89000"/>
                    </a:schemeClr>
                  </a:gs>
                  <a:gs pos="69000">
                    <a:schemeClr val="accent2">
                      <a:lumMod val="75000"/>
                    </a:schemeClr>
                  </a:gs>
                  <a:gs pos="97000">
                    <a:schemeClr val="accent2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45791" dir="3378596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/>
                <a:r>
                  <a:rPr lang="de-DE" altLang="de-DE" sz="1500" b="1" dirty="0"/>
                  <a:t>Return</a:t>
                </a:r>
              </a:p>
            </p:txBody>
          </p:sp>
        </p:grpSp>
        <p:sp>
          <p:nvSpPr>
            <p:cNvPr id="2638868" name="Text Box 1044">
              <a:extLst>
                <a:ext uri="{FF2B5EF4-FFF2-40B4-BE49-F238E27FC236}">
                  <a16:creationId xmlns:a16="http://schemas.microsoft.com/office/drawing/2014/main" id="{EB9D4EFE-56B2-4139-A5A3-8C4A465622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1050" y="4267200"/>
              <a:ext cx="314510" cy="1600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altLang="de-DE" sz="1400" b="1">
                  <a:solidFill>
                    <a:schemeClr val="folHlink"/>
                  </a:solidFill>
                </a:rPr>
                <a:t>E</a:t>
              </a:r>
            </a:p>
            <a:p>
              <a:r>
                <a:rPr lang="de-DE" altLang="de-DE" sz="1400" b="1">
                  <a:solidFill>
                    <a:schemeClr val="folHlink"/>
                  </a:solidFill>
                </a:rPr>
                <a:t>X</a:t>
              </a:r>
              <a:br>
                <a:rPr lang="de-DE" altLang="de-DE" sz="1400" b="1">
                  <a:solidFill>
                    <a:schemeClr val="folHlink"/>
                  </a:solidFill>
                </a:rPr>
              </a:br>
              <a:r>
                <a:rPr lang="de-DE" altLang="de-DE" sz="1400" b="1">
                  <a:solidFill>
                    <a:schemeClr val="folHlink"/>
                  </a:solidFill>
                </a:rPr>
                <a:t>E</a:t>
              </a:r>
              <a:br>
                <a:rPr lang="de-DE" altLang="de-DE" sz="1400" b="1">
                  <a:solidFill>
                    <a:schemeClr val="folHlink"/>
                  </a:solidFill>
                </a:rPr>
              </a:br>
              <a:r>
                <a:rPr lang="de-DE" altLang="de-DE" sz="1400" b="1">
                  <a:solidFill>
                    <a:schemeClr val="folHlink"/>
                  </a:solidFill>
                </a:rPr>
                <a:t>C</a:t>
              </a:r>
              <a:br>
                <a:rPr lang="de-DE" altLang="de-DE" sz="1400" b="1">
                  <a:solidFill>
                    <a:schemeClr val="folHlink"/>
                  </a:solidFill>
                </a:rPr>
              </a:br>
              <a:r>
                <a:rPr lang="de-DE" altLang="de-DE" sz="1400" b="1">
                  <a:solidFill>
                    <a:schemeClr val="folHlink"/>
                  </a:solidFill>
                </a:rPr>
                <a:t>U</a:t>
              </a:r>
              <a:br>
                <a:rPr lang="de-DE" altLang="de-DE" sz="1400" b="1">
                  <a:solidFill>
                    <a:schemeClr val="folHlink"/>
                  </a:solidFill>
                </a:rPr>
              </a:br>
              <a:r>
                <a:rPr lang="de-DE" altLang="de-DE" sz="1400" b="1">
                  <a:solidFill>
                    <a:schemeClr val="folHlink"/>
                  </a:solidFill>
                </a:rPr>
                <a:t>T</a:t>
              </a:r>
              <a:br>
                <a:rPr lang="de-DE" altLang="de-DE" sz="1400" b="1">
                  <a:solidFill>
                    <a:schemeClr val="folHlink"/>
                  </a:solidFill>
                </a:rPr>
              </a:br>
              <a:r>
                <a:rPr lang="de-DE" altLang="de-DE" sz="1400" b="1">
                  <a:solidFill>
                    <a:schemeClr val="folHlink"/>
                  </a:solidFill>
                </a:rPr>
                <a:t>E</a:t>
              </a:r>
            </a:p>
          </p:txBody>
        </p:sp>
        <p:sp>
          <p:nvSpPr>
            <p:cNvPr id="2638869" name="AutoShape 1045">
              <a:extLst>
                <a:ext uri="{FF2B5EF4-FFF2-40B4-BE49-F238E27FC236}">
                  <a16:creationId xmlns:a16="http://schemas.microsoft.com/office/drawing/2014/main" id="{2EEEBC76-B72A-4719-8795-979C83A6D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6914" y="2487614"/>
              <a:ext cx="1906587" cy="1641475"/>
            </a:xfrm>
            <a:prstGeom prst="homePlate">
              <a:avLst>
                <a:gd name="adj" fmla="val 8986"/>
              </a:avLst>
            </a:prstGeom>
            <a:gradFill rotWithShape="0">
              <a:gsLst>
                <a:gs pos="0">
                  <a:schemeClr val="bg1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altLang="de-DE" sz="1500" b="1">
                  <a:solidFill>
                    <a:schemeClr val="folHlink"/>
                  </a:solidFill>
                </a:rPr>
                <a:t>SELL</a:t>
              </a:r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07C828A5-8BE0-4F87-8D40-DF00F1657476}"/>
              </a:ext>
            </a:extLst>
          </p:cNvPr>
          <p:cNvSpPr txBox="1"/>
          <p:nvPr/>
        </p:nvSpPr>
        <p:spPr>
          <a:xfrm>
            <a:off x="1962028" y="6629309"/>
            <a:ext cx="5224218" cy="595069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/>
          <a:p>
            <a:pPr algn="l">
              <a:spcAft>
                <a:spcPts val="600"/>
              </a:spcAft>
              <a:buClr>
                <a:schemeClr val="tx2"/>
              </a:buClr>
            </a:pPr>
            <a:r>
              <a:rPr lang="de-DE" sz="1100" dirty="0">
                <a:ea typeface="Roboto Medium" panose="02000000000000000000" pitchFamily="2" charset="0"/>
              </a:rPr>
              <a:t>*) Supply-Chain-Operations-Reference-Modell, </a:t>
            </a:r>
            <a:r>
              <a:rPr lang="de-DE" sz="1100" dirty="0">
                <a:ea typeface="Roboto Medium" panose="02000000000000000000" pitchFamily="2" charset="0"/>
                <a:hlinkClick r:id="rId3"/>
              </a:rPr>
              <a:t>https://www.ascm.org/foundation/</a:t>
            </a:r>
            <a:r>
              <a:rPr lang="de-DE" sz="1100" dirty="0">
                <a:ea typeface="Roboto Medium" panose="02000000000000000000" pitchFamily="2" charset="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CBDBC298-97D8-42BD-9937-482292201AC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046455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3" imgH="384" progId="TCLayout.ActiveDocument.1">
                  <p:embed/>
                </p:oleObj>
              </mc:Choice>
              <mc:Fallback>
                <p:oleObj name="think-cell Folie" r:id="rId3" imgW="383" imgH="38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CBDBC298-97D8-42BD-9937-482292201A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F330B7-17C7-40E8-8FAA-B3FD39BB2263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4980047-B3B2-4E34-BD7C-C68CFE19C36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5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E02988F-7E59-481B-AC77-35006B98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Der Beschaffungsprozess SOURCE– klar und eindeutig ?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5A01A1-5DC7-432E-AD11-780B6BC0C78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Der Beschaffungsprozess SOURCE im Überblick</a:t>
            </a:r>
          </a:p>
        </p:txBody>
      </p:sp>
      <p:sp>
        <p:nvSpPr>
          <p:cNvPr id="6" name="Flussdiagramm: Verbinder 5">
            <a:extLst>
              <a:ext uri="{FF2B5EF4-FFF2-40B4-BE49-F238E27FC236}">
                <a16:creationId xmlns:a16="http://schemas.microsoft.com/office/drawing/2014/main" id="{D099D81D-B1BA-47A3-B44D-2C9D3E0AD1FA}"/>
              </a:ext>
            </a:extLst>
          </p:cNvPr>
          <p:cNvSpPr/>
          <p:nvPr/>
        </p:nvSpPr>
        <p:spPr>
          <a:xfrm>
            <a:off x="973017" y="3429000"/>
            <a:ext cx="187569" cy="205154"/>
          </a:xfrm>
          <a:prstGeom prst="flowChartConnector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A49D1D0-F361-44B3-84B4-C88C6EDD0000}"/>
              </a:ext>
            </a:extLst>
          </p:cNvPr>
          <p:cNvSpPr/>
          <p:nvPr/>
        </p:nvSpPr>
        <p:spPr>
          <a:xfrm>
            <a:off x="1385768" y="3274768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Materialbedarf ermitteln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2D4EFA80-5A8D-4DC3-8474-B0938E4A1C8D}"/>
              </a:ext>
            </a:extLst>
          </p:cNvPr>
          <p:cNvSpPr/>
          <p:nvPr/>
        </p:nvSpPr>
        <p:spPr>
          <a:xfrm>
            <a:off x="2909765" y="3274768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Material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bestellen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1261509B-AEB8-4689-8BE6-099A0447254A}"/>
              </a:ext>
            </a:extLst>
          </p:cNvPr>
          <p:cNvSpPr/>
          <p:nvPr/>
        </p:nvSpPr>
        <p:spPr>
          <a:xfrm>
            <a:off x="4452580" y="3269395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Wareneingang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buchen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F7F00BAC-AC48-4AA7-A2E8-7067D5B98A91}"/>
              </a:ext>
            </a:extLst>
          </p:cNvPr>
          <p:cNvSpPr/>
          <p:nvPr/>
        </p:nvSpPr>
        <p:spPr>
          <a:xfrm>
            <a:off x="6375164" y="3269393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Qualität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prüfen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4B34E0D7-311E-4D21-B31C-9E4F8D41E978}"/>
              </a:ext>
            </a:extLst>
          </p:cNvPr>
          <p:cNvSpPr/>
          <p:nvPr/>
        </p:nvSpPr>
        <p:spPr>
          <a:xfrm>
            <a:off x="8299109" y="3269392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Material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bereitstellen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43C6C608-20F8-4A3E-AD7B-95DA7751B304}"/>
              </a:ext>
            </a:extLst>
          </p:cNvPr>
          <p:cNvSpPr/>
          <p:nvPr/>
        </p:nvSpPr>
        <p:spPr>
          <a:xfrm>
            <a:off x="9858762" y="3269392"/>
            <a:ext cx="1275369" cy="524363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Bezahlung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durchführen</a:t>
            </a:r>
          </a:p>
        </p:txBody>
      </p:sp>
      <p:sp>
        <p:nvSpPr>
          <p:cNvPr id="14" name="Flussdiagramm: Verbinder 13">
            <a:extLst>
              <a:ext uri="{FF2B5EF4-FFF2-40B4-BE49-F238E27FC236}">
                <a16:creationId xmlns:a16="http://schemas.microsoft.com/office/drawing/2014/main" id="{3BD2E9CD-F231-495D-ACF3-79266FCE306F}"/>
              </a:ext>
            </a:extLst>
          </p:cNvPr>
          <p:cNvSpPr/>
          <p:nvPr/>
        </p:nvSpPr>
        <p:spPr>
          <a:xfrm>
            <a:off x="11466908" y="3429000"/>
            <a:ext cx="187569" cy="205154"/>
          </a:xfrm>
          <a:prstGeom prst="flowChartConnector">
            <a:avLst/>
          </a:prstGeom>
          <a:solidFill>
            <a:schemeClr val="tx1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F45756D-55A9-4ACA-B80E-972A3215D3B7}"/>
              </a:ext>
            </a:extLst>
          </p:cNvPr>
          <p:cNvSpPr txBox="1"/>
          <p:nvPr/>
        </p:nvSpPr>
        <p:spPr>
          <a:xfrm>
            <a:off x="592504" y="3865928"/>
            <a:ext cx="914400" cy="412995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200" dirty="0">
                <a:ea typeface="Roboto Medium" panose="02000000000000000000" pitchFamily="2" charset="0"/>
              </a:rPr>
              <a:t>Prozess-</a:t>
            </a:r>
            <a:br>
              <a:rPr lang="de-DE" sz="1200" dirty="0">
                <a:ea typeface="Roboto Medium" panose="02000000000000000000" pitchFamily="2" charset="0"/>
              </a:rPr>
            </a:br>
            <a:r>
              <a:rPr lang="de-DE" sz="1200" dirty="0">
                <a:ea typeface="Roboto Medium" panose="02000000000000000000" pitchFamily="2" charset="0"/>
              </a:rPr>
              <a:t>Start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0652EE0-99C9-4A6B-AFA1-77E11B9FEEBB}"/>
              </a:ext>
            </a:extLst>
          </p:cNvPr>
          <p:cNvSpPr txBox="1"/>
          <p:nvPr/>
        </p:nvSpPr>
        <p:spPr>
          <a:xfrm>
            <a:off x="11134131" y="3865928"/>
            <a:ext cx="914400" cy="412995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1200" dirty="0">
                <a:ea typeface="Roboto Medium" panose="02000000000000000000" pitchFamily="2" charset="0"/>
              </a:rPr>
              <a:t>Prozess-</a:t>
            </a:r>
            <a:br>
              <a:rPr lang="de-DE" sz="1200" dirty="0">
                <a:ea typeface="Roboto Medium" panose="02000000000000000000" pitchFamily="2" charset="0"/>
              </a:rPr>
            </a:br>
            <a:r>
              <a:rPr lang="de-DE" sz="1200" dirty="0">
                <a:ea typeface="Roboto Medium" panose="02000000000000000000" pitchFamily="2" charset="0"/>
              </a:rPr>
              <a:t>Ende</a:t>
            </a:r>
          </a:p>
        </p:txBody>
      </p:sp>
      <p:sp>
        <p:nvSpPr>
          <p:cNvPr id="17" name="Flussdiagramm: Verzweigung 16">
            <a:extLst>
              <a:ext uri="{FF2B5EF4-FFF2-40B4-BE49-F238E27FC236}">
                <a16:creationId xmlns:a16="http://schemas.microsoft.com/office/drawing/2014/main" id="{36B7BE0F-575F-499E-8AEC-C1FF914F360F}"/>
              </a:ext>
            </a:extLst>
          </p:cNvPr>
          <p:cNvSpPr/>
          <p:nvPr/>
        </p:nvSpPr>
        <p:spPr>
          <a:xfrm>
            <a:off x="5941895" y="3396757"/>
            <a:ext cx="246180" cy="269631"/>
          </a:xfrm>
          <a:prstGeom prst="flowChartDecision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Flussdiagramm: Verzweigung 19">
            <a:extLst>
              <a:ext uri="{FF2B5EF4-FFF2-40B4-BE49-F238E27FC236}">
                <a16:creationId xmlns:a16="http://schemas.microsoft.com/office/drawing/2014/main" id="{03449EC0-F9C3-42F9-ACD8-63641EF43D6D}"/>
              </a:ext>
            </a:extLst>
          </p:cNvPr>
          <p:cNvSpPr/>
          <p:nvPr/>
        </p:nvSpPr>
        <p:spPr>
          <a:xfrm>
            <a:off x="7864479" y="3396757"/>
            <a:ext cx="246180" cy="269631"/>
          </a:xfrm>
          <a:prstGeom prst="flowChartDecision">
            <a:avLst/>
          </a:prstGeom>
          <a:noFill/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C10380D5-7621-4732-987D-5C66E010AABD}"/>
              </a:ext>
            </a:extLst>
          </p:cNvPr>
          <p:cNvCxnSpPr>
            <a:stCxn id="6" idx="6"/>
            <a:endCxn id="7" idx="1"/>
          </p:cNvCxnSpPr>
          <p:nvPr/>
        </p:nvCxnSpPr>
        <p:spPr>
          <a:xfrm>
            <a:off x="1160586" y="3531577"/>
            <a:ext cx="225182" cy="53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1E95B529-4076-415E-A38D-E7C82D69E7B3}"/>
              </a:ext>
            </a:extLst>
          </p:cNvPr>
          <p:cNvCxnSpPr/>
          <p:nvPr/>
        </p:nvCxnSpPr>
        <p:spPr>
          <a:xfrm>
            <a:off x="2672860" y="3531572"/>
            <a:ext cx="27916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67A2899F-6CD0-46BF-922B-07CD3CA9B428}"/>
              </a:ext>
            </a:extLst>
          </p:cNvPr>
          <p:cNvCxnSpPr/>
          <p:nvPr/>
        </p:nvCxnSpPr>
        <p:spPr>
          <a:xfrm>
            <a:off x="4185134" y="3531572"/>
            <a:ext cx="26744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8D2EC538-D4B4-47B7-8214-39D30E919149}"/>
              </a:ext>
            </a:extLst>
          </p:cNvPr>
          <p:cNvCxnSpPr>
            <a:stCxn id="10" idx="3"/>
            <a:endCxn id="17" idx="1"/>
          </p:cNvCxnSpPr>
          <p:nvPr/>
        </p:nvCxnSpPr>
        <p:spPr>
          <a:xfrm flipV="1">
            <a:off x="5727949" y="3531573"/>
            <a:ext cx="213946" cy="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79C61339-CB26-48DD-AC33-D075CEA14114}"/>
              </a:ext>
            </a:extLst>
          </p:cNvPr>
          <p:cNvCxnSpPr>
            <a:stCxn id="17" idx="3"/>
            <a:endCxn id="11" idx="1"/>
          </p:cNvCxnSpPr>
          <p:nvPr/>
        </p:nvCxnSpPr>
        <p:spPr>
          <a:xfrm>
            <a:off x="6188075" y="3531573"/>
            <a:ext cx="187089" cy="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3E0CCAC5-B86A-4ABE-8A8F-C783D2D8B447}"/>
              </a:ext>
            </a:extLst>
          </p:cNvPr>
          <p:cNvCxnSpPr>
            <a:stCxn id="11" idx="3"/>
            <a:endCxn id="20" idx="1"/>
          </p:cNvCxnSpPr>
          <p:nvPr/>
        </p:nvCxnSpPr>
        <p:spPr>
          <a:xfrm flipV="1">
            <a:off x="7650533" y="3531573"/>
            <a:ext cx="213946" cy="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524D97B9-0EBB-4761-86D9-264214D5F4A6}"/>
              </a:ext>
            </a:extLst>
          </p:cNvPr>
          <p:cNvCxnSpPr>
            <a:stCxn id="20" idx="3"/>
            <a:endCxn id="12" idx="1"/>
          </p:cNvCxnSpPr>
          <p:nvPr/>
        </p:nvCxnSpPr>
        <p:spPr>
          <a:xfrm>
            <a:off x="8110659" y="3531573"/>
            <a:ext cx="188450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92A00942-C300-4D0A-94C4-D2241513B9C9}"/>
              </a:ext>
            </a:extLst>
          </p:cNvPr>
          <p:cNvCxnSpPr>
            <a:stCxn id="12" idx="3"/>
            <a:endCxn id="13" idx="1"/>
          </p:cNvCxnSpPr>
          <p:nvPr/>
        </p:nvCxnSpPr>
        <p:spPr>
          <a:xfrm>
            <a:off x="9574478" y="3531574"/>
            <a:ext cx="2842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0656BF39-934B-4507-BF0D-1BA55D620D27}"/>
              </a:ext>
            </a:extLst>
          </p:cNvPr>
          <p:cNvCxnSpPr>
            <a:endCxn id="14" idx="2"/>
          </p:cNvCxnSpPr>
          <p:nvPr/>
        </p:nvCxnSpPr>
        <p:spPr>
          <a:xfrm>
            <a:off x="11134131" y="3531572"/>
            <a:ext cx="332777" cy="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Verbinder: gewinkelt 39">
            <a:extLst>
              <a:ext uri="{FF2B5EF4-FFF2-40B4-BE49-F238E27FC236}">
                <a16:creationId xmlns:a16="http://schemas.microsoft.com/office/drawing/2014/main" id="{9AA82A7F-5BB1-4C84-94C5-DC3EDEC2F59C}"/>
              </a:ext>
            </a:extLst>
          </p:cNvPr>
          <p:cNvCxnSpPr>
            <a:stCxn id="17" idx="0"/>
            <a:endCxn id="20" idx="0"/>
          </p:cNvCxnSpPr>
          <p:nvPr/>
        </p:nvCxnSpPr>
        <p:spPr>
          <a:xfrm rot="5400000" flipH="1" flipV="1">
            <a:off x="7026277" y="2435465"/>
            <a:ext cx="12700" cy="1922584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Sprechblase: rechteckig mit abgerundeten Ecken 52">
            <a:extLst>
              <a:ext uri="{FF2B5EF4-FFF2-40B4-BE49-F238E27FC236}">
                <a16:creationId xmlns:a16="http://schemas.microsoft.com/office/drawing/2014/main" id="{43E6B2AE-7AD7-4433-BC59-8A4C9019613E}"/>
              </a:ext>
            </a:extLst>
          </p:cNvPr>
          <p:cNvSpPr/>
          <p:nvPr/>
        </p:nvSpPr>
        <p:spPr>
          <a:xfrm>
            <a:off x="1506904" y="1633167"/>
            <a:ext cx="3123711" cy="1208202"/>
          </a:xfrm>
          <a:prstGeom prst="wedgeRoundRectCallout">
            <a:avLst>
              <a:gd name="adj1" fmla="val -38117"/>
              <a:gd name="adj2" fmla="val 81777"/>
              <a:gd name="adj3" fmla="val 16667"/>
            </a:avLst>
          </a:prstGeom>
          <a:solidFill>
            <a:srgbClr val="FDD6AF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r>
              <a:rPr lang="de-DE" sz="1400" dirty="0">
                <a:solidFill>
                  <a:schemeClr val="tx1"/>
                </a:solidFill>
              </a:rPr>
              <a:t>Dispositionsverfahren: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plangetrieben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Verbrauchsgetrieben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Bedarfsgetrieben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…?</a:t>
            </a:r>
          </a:p>
        </p:txBody>
      </p:sp>
      <p:sp>
        <p:nvSpPr>
          <p:cNvPr id="54" name="Sprechblase: rechteckig mit abgerundeten Ecken 53">
            <a:extLst>
              <a:ext uri="{FF2B5EF4-FFF2-40B4-BE49-F238E27FC236}">
                <a16:creationId xmlns:a16="http://schemas.microsoft.com/office/drawing/2014/main" id="{49663C03-E273-43E8-A61D-05C9F68F8413}"/>
              </a:ext>
            </a:extLst>
          </p:cNvPr>
          <p:cNvSpPr/>
          <p:nvPr/>
        </p:nvSpPr>
        <p:spPr>
          <a:xfrm>
            <a:off x="1506905" y="4602485"/>
            <a:ext cx="2303096" cy="1208202"/>
          </a:xfrm>
          <a:prstGeom prst="wedgeRoundRectCallout">
            <a:avLst>
              <a:gd name="adj1" fmla="val 38641"/>
              <a:gd name="adj2" fmla="val -115192"/>
              <a:gd name="adj3" fmla="val 16667"/>
            </a:avLst>
          </a:prstGeom>
          <a:solidFill>
            <a:srgbClr val="FDD6AF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Einzelbestellung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Sammelbestellung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Rahmenvertrag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…?</a:t>
            </a:r>
          </a:p>
        </p:txBody>
      </p:sp>
      <p:sp>
        <p:nvSpPr>
          <p:cNvPr id="55" name="Sprechblase: rechteckig mit abgerundeten Ecken 54">
            <a:extLst>
              <a:ext uri="{FF2B5EF4-FFF2-40B4-BE49-F238E27FC236}">
                <a16:creationId xmlns:a16="http://schemas.microsoft.com/office/drawing/2014/main" id="{25CC077C-D233-4F93-B2C3-D7E5594F09F3}"/>
              </a:ext>
            </a:extLst>
          </p:cNvPr>
          <p:cNvSpPr/>
          <p:nvPr/>
        </p:nvSpPr>
        <p:spPr>
          <a:xfrm>
            <a:off x="6683559" y="4602485"/>
            <a:ext cx="2303096" cy="1208202"/>
          </a:xfrm>
          <a:prstGeom prst="wedgeRoundRectCallout">
            <a:avLst>
              <a:gd name="adj1" fmla="val 38641"/>
              <a:gd name="adj2" fmla="val -115192"/>
              <a:gd name="adj3" fmla="val 16667"/>
            </a:avLst>
          </a:prstGeom>
          <a:solidFill>
            <a:srgbClr val="FDD6AF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Einlagern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Lieferung direkt an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Bereitstellplatz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Wer macht das  (Kunde – Lieferant) ?</a:t>
            </a:r>
          </a:p>
        </p:txBody>
      </p:sp>
      <p:sp>
        <p:nvSpPr>
          <p:cNvPr id="56" name="Sprechblase: rechteckig mit abgerundeten Ecken 55">
            <a:extLst>
              <a:ext uri="{FF2B5EF4-FFF2-40B4-BE49-F238E27FC236}">
                <a16:creationId xmlns:a16="http://schemas.microsoft.com/office/drawing/2014/main" id="{1E505533-81F4-4DC0-AE1C-BC6F12882959}"/>
              </a:ext>
            </a:extLst>
          </p:cNvPr>
          <p:cNvSpPr/>
          <p:nvPr/>
        </p:nvSpPr>
        <p:spPr>
          <a:xfrm>
            <a:off x="8950448" y="1944075"/>
            <a:ext cx="2338875" cy="897293"/>
          </a:xfrm>
          <a:prstGeom prst="wedgeRoundRectCallout">
            <a:avLst>
              <a:gd name="adj1" fmla="val -5096"/>
              <a:gd name="adj2" fmla="val 84688"/>
              <a:gd name="adj3" fmla="val 16667"/>
            </a:avLst>
          </a:prstGeom>
          <a:solidFill>
            <a:srgbClr val="FDD6AF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Einzelrechnung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Sammelrechnung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Gutschriftsverfahren ?</a:t>
            </a:r>
          </a:p>
        </p:txBody>
      </p:sp>
    </p:spTree>
    <p:extLst>
      <p:ext uri="{BB962C8B-B14F-4D97-AF65-F5344CB8AC3E}">
        <p14:creationId xmlns:p14="http://schemas.microsoft.com/office/powerpoint/2010/main" val="97007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kt 22" hidden="1">
            <a:extLst>
              <a:ext uri="{FF2B5EF4-FFF2-40B4-BE49-F238E27FC236}">
                <a16:creationId xmlns:a16="http://schemas.microsoft.com/office/drawing/2014/main" id="{D1918C01-4F0E-4C09-94A7-98AFAA61B9E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58273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83" imgH="384" progId="TCLayout.ActiveDocument.1">
                  <p:embed/>
                </p:oleObj>
              </mc:Choice>
              <mc:Fallback>
                <p:oleObj name="think-cell Folie" r:id="rId4" imgW="383" imgH="384" progId="TCLayout.ActiveDocument.1">
                  <p:embed/>
                  <p:pic>
                    <p:nvPicPr>
                      <p:cNvPr id="23" name="Objekt 22" hidden="1">
                        <a:extLst>
                          <a:ext uri="{FF2B5EF4-FFF2-40B4-BE49-F238E27FC236}">
                            <a16:creationId xmlns:a16="http://schemas.microsoft.com/office/drawing/2014/main" id="{D1918C01-4F0E-4C09-94A7-98AFAA61B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47581614-E9AC-4F55-8F77-267D8855C63A}"/>
              </a:ext>
            </a:extLst>
          </p:cNvPr>
          <p:cNvSpPr/>
          <p:nvPr/>
        </p:nvSpPr>
        <p:spPr>
          <a:xfrm>
            <a:off x="1641232" y="2145323"/>
            <a:ext cx="2133600" cy="3927231"/>
          </a:xfrm>
          <a:prstGeom prst="roundRect">
            <a:avLst/>
          </a:prstGeom>
          <a:solidFill>
            <a:schemeClr val="accent2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Merkmale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DB86B95-5B22-4BB7-BB2D-FCD8AAB6F36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6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AB3EB5-D8E4-4FB8-BFAC-015ABD93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Struktur zur Beschreibung eines Beschaffungsmodells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713244-C3A1-402A-BA46-EBAD6537D817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ea typeface="Roboto Medium" panose="02000000000000000000" pitchFamily="2" charset="0"/>
              </a:rPr>
              <a:t>Die Struktur eines Beschaffungsmodells lässt ich mittels eines morphologischen Kastens </a:t>
            </a:r>
            <a:br>
              <a:rPr lang="de-DE" sz="2000" dirty="0">
                <a:ea typeface="Roboto Medium" panose="02000000000000000000" pitchFamily="2" charset="0"/>
              </a:rPr>
            </a:br>
            <a:r>
              <a:rPr lang="de-DE" sz="2000" dirty="0">
                <a:ea typeface="Roboto Medium" panose="02000000000000000000" pitchFamily="2" charset="0"/>
              </a:rPr>
              <a:t>beschreiben, der folgende Merkmale beinhaltet: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38A3FAE-89C6-4340-A63B-CD5E721897D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Beschaffungsmodelle - Merkmale</a:t>
            </a:r>
          </a:p>
        </p:txBody>
      </p:sp>
      <p:grpSp>
        <p:nvGrpSpPr>
          <p:cNvPr id="6" name="Group 2051">
            <a:extLst>
              <a:ext uri="{FF2B5EF4-FFF2-40B4-BE49-F238E27FC236}">
                <a16:creationId xmlns:a16="http://schemas.microsoft.com/office/drawing/2014/main" id="{CB306B9F-CB4C-4CA8-B4A6-909384EC33DD}"/>
              </a:ext>
            </a:extLst>
          </p:cNvPr>
          <p:cNvGrpSpPr>
            <a:grpSpLocks/>
          </p:cNvGrpSpPr>
          <p:nvPr/>
        </p:nvGrpSpPr>
        <p:grpSpPr bwMode="auto">
          <a:xfrm>
            <a:off x="3527791" y="2539511"/>
            <a:ext cx="463629" cy="3135312"/>
            <a:chOff x="1515" y="1525"/>
            <a:chExt cx="240" cy="1975"/>
          </a:xfrm>
        </p:grpSpPr>
        <p:sp>
          <p:nvSpPr>
            <p:cNvPr id="7" name="Rectangle 2052">
              <a:extLst>
                <a:ext uri="{FF2B5EF4-FFF2-40B4-BE49-F238E27FC236}">
                  <a16:creationId xmlns:a16="http://schemas.microsoft.com/office/drawing/2014/main" id="{78C59AB1-4FE6-4040-A2A5-5FEE898F0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8" name="Rectangle 2053">
              <a:extLst>
                <a:ext uri="{FF2B5EF4-FFF2-40B4-BE49-F238E27FC236}">
                  <a16:creationId xmlns:a16="http://schemas.microsoft.com/office/drawing/2014/main" id="{D111ABDE-835D-4161-AA59-8795C9A31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" name="Rectangle 2054">
              <a:extLst>
                <a:ext uri="{FF2B5EF4-FFF2-40B4-BE49-F238E27FC236}">
                  <a16:creationId xmlns:a16="http://schemas.microsoft.com/office/drawing/2014/main" id="{4A576F38-FB59-4263-8A9B-A0AB3F852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Rectangle 2055">
              <a:extLst>
                <a:ext uri="{FF2B5EF4-FFF2-40B4-BE49-F238E27FC236}">
                  <a16:creationId xmlns:a16="http://schemas.microsoft.com/office/drawing/2014/main" id="{72AD1013-989B-4671-B2FD-E95D16481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" name="Rectangle 2056">
              <a:extLst>
                <a:ext uri="{FF2B5EF4-FFF2-40B4-BE49-F238E27FC236}">
                  <a16:creationId xmlns:a16="http://schemas.microsoft.com/office/drawing/2014/main" id="{1BD34049-558A-4A9D-BAD8-CEFAC52A94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2" name="Rectangle 2057">
            <a:extLst>
              <a:ext uri="{FF2B5EF4-FFF2-40B4-BE49-F238E27FC236}">
                <a16:creationId xmlns:a16="http://schemas.microsoft.com/office/drawing/2014/main" id="{E623ADCD-7DB3-4290-8F0E-B3951C0E7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306148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13" name="Rectangle 2062">
            <a:extLst>
              <a:ext uri="{FF2B5EF4-FFF2-40B4-BE49-F238E27FC236}">
                <a16:creationId xmlns:a16="http://schemas.microsoft.com/office/drawing/2014/main" id="{FA222FD1-B2AE-4F78-98E4-8CAB90EA6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044336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14" name="Rectangle 2068">
            <a:extLst>
              <a:ext uri="{FF2B5EF4-FFF2-40B4-BE49-F238E27FC236}">
                <a16:creationId xmlns:a16="http://schemas.microsoft.com/office/drawing/2014/main" id="{C67A15E0-E8FA-4CFE-877E-5A5DDEAF3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520711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15" name="Rectangle 2072">
            <a:extLst>
              <a:ext uri="{FF2B5EF4-FFF2-40B4-BE49-F238E27FC236}">
                <a16:creationId xmlns:a16="http://schemas.microsoft.com/office/drawing/2014/main" id="{AA5DD529-C186-429B-8F81-96B30B82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5260486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16" name="Rectangle 2076">
            <a:extLst>
              <a:ext uri="{FF2B5EF4-FFF2-40B4-BE49-F238E27FC236}">
                <a16:creationId xmlns:a16="http://schemas.microsoft.com/office/drawing/2014/main" id="{47EE6DE2-E40F-48E4-AAD1-BF6CAAC24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782523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17" name="Rectangle 2057">
            <a:extLst>
              <a:ext uri="{FF2B5EF4-FFF2-40B4-BE49-F238E27FC236}">
                <a16:creationId xmlns:a16="http://schemas.microsoft.com/office/drawing/2014/main" id="{26F47BDB-A895-40EF-B65B-1771F10FE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9" y="2306148"/>
            <a:ext cx="6835286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de-DE" altLang="de-DE" sz="1400" b="1" dirty="0">
                <a:latin typeface="Arial" panose="020B0604020202020204" pitchFamily="34" charset="0"/>
              </a:rPr>
              <a:t>Wer übernimmt die Lagerhaltung (Kunde – Lieferant – Dienstleister)?</a:t>
            </a:r>
          </a:p>
          <a:p>
            <a:pPr marL="285750" indent="-2857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de-DE" altLang="de-DE" sz="1400" b="1" dirty="0">
                <a:latin typeface="Arial" panose="020B0604020202020204" pitchFamily="34" charset="0"/>
              </a:rPr>
              <a:t>Von wo aus wird beliefert ?</a:t>
            </a:r>
          </a:p>
        </p:txBody>
      </p:sp>
      <p:sp>
        <p:nvSpPr>
          <p:cNvPr id="18" name="Rectangle 2062">
            <a:extLst>
              <a:ext uri="{FF2B5EF4-FFF2-40B4-BE49-F238E27FC236}">
                <a16:creationId xmlns:a16="http://schemas.microsoft.com/office/drawing/2014/main" id="{C73FAC0C-F267-41DA-A1B1-802DAA508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9" y="3044336"/>
            <a:ext cx="6835286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de-DE" altLang="de-DE" sz="1400" b="1" dirty="0">
                <a:latin typeface="Arial" panose="020B0604020202020204" pitchFamily="34" charset="0"/>
              </a:rPr>
              <a:t>Wie wird die Bestellmenge/ Nachfüllmenge ermittelt ?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>
                <a:latin typeface="Arial" panose="020B0604020202020204" pitchFamily="34" charset="0"/>
              </a:rPr>
              <a:t>(plangetrieben – verbrauchsgetrieben – bedarfsbetrieben) </a:t>
            </a:r>
          </a:p>
        </p:txBody>
      </p:sp>
      <p:sp>
        <p:nvSpPr>
          <p:cNvPr id="19" name="Rectangle 2068">
            <a:extLst>
              <a:ext uri="{FF2B5EF4-FFF2-40B4-BE49-F238E27FC236}">
                <a16:creationId xmlns:a16="http://schemas.microsoft.com/office/drawing/2014/main" id="{1C1F3967-9D5C-4D5D-9FB2-A321EAD26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9" y="4520711"/>
            <a:ext cx="6835286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de-DE" altLang="de-DE" sz="1400" b="1" dirty="0">
                <a:latin typeface="Arial" panose="020B0604020202020204" pitchFamily="34" charset="0"/>
              </a:rPr>
              <a:t>Ab welchem Zeitpunkt geht die Liefermenge in das Eigentum des 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>
                <a:latin typeface="Arial" panose="020B0604020202020204" pitchFamily="34" charset="0"/>
              </a:rPr>
              <a:t>Kunden über ? (und wird dort als Bestandswert ausgewiesen)</a:t>
            </a:r>
          </a:p>
        </p:txBody>
      </p:sp>
      <p:sp>
        <p:nvSpPr>
          <p:cNvPr id="20" name="Rectangle 2072">
            <a:extLst>
              <a:ext uri="{FF2B5EF4-FFF2-40B4-BE49-F238E27FC236}">
                <a16:creationId xmlns:a16="http://schemas.microsoft.com/office/drawing/2014/main" id="{92C14BE2-9833-4AA2-9832-9B3AF78D7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9" y="5260486"/>
            <a:ext cx="6835286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de-DE" altLang="de-DE" sz="1400" b="1" dirty="0">
                <a:latin typeface="Arial" panose="020B0604020202020204" pitchFamily="34" charset="0"/>
              </a:rPr>
              <a:t>Wie wird der Zahlungsfluss für die Lieferung </a:t>
            </a:r>
            <a:r>
              <a:rPr lang="de-DE" altLang="de-DE" sz="1400" b="1" dirty="0" err="1">
                <a:latin typeface="Arial" panose="020B0604020202020204" pitchFamily="34" charset="0"/>
              </a:rPr>
              <a:t>angestossen</a:t>
            </a:r>
            <a:r>
              <a:rPr lang="de-DE" altLang="de-DE" sz="1400" b="1" dirty="0">
                <a:latin typeface="Arial" panose="020B0604020202020204" pitchFamily="34" charset="0"/>
              </a:rPr>
              <a:t> ?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>
                <a:latin typeface="Arial" panose="020B0604020202020204" pitchFamily="34" charset="0"/>
              </a:rPr>
              <a:t>(Rechnung &lt;-&gt; Gutschriftsverfahren)</a:t>
            </a:r>
          </a:p>
        </p:txBody>
      </p:sp>
      <p:sp>
        <p:nvSpPr>
          <p:cNvPr id="21" name="Rectangle 2076">
            <a:extLst>
              <a:ext uri="{FF2B5EF4-FFF2-40B4-BE49-F238E27FC236}">
                <a16:creationId xmlns:a16="http://schemas.microsoft.com/office/drawing/2014/main" id="{7FDA18C5-DBCC-4398-AE5E-6CF3B9A17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9" y="3782523"/>
            <a:ext cx="6835286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85000"/>
              </a:lnSpc>
              <a:buFont typeface="Wingdings" panose="05000000000000000000" pitchFamily="2" charset="2"/>
              <a:buChar char="§"/>
            </a:pPr>
            <a:r>
              <a:rPr lang="de-DE" altLang="de-DE" sz="1400" b="1" dirty="0">
                <a:latin typeface="Arial" panose="020B0604020202020204" pitchFamily="34" charset="0"/>
              </a:rPr>
              <a:t>Wer übernimmt die Verantwortung für die Materialverfügbarkeit ?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>
                <a:latin typeface="Arial" panose="020B0604020202020204" pitchFamily="34" charset="0"/>
              </a:rPr>
              <a:t>(Kunde &lt;-&gt; Lieferant)</a:t>
            </a:r>
          </a:p>
        </p:txBody>
      </p:sp>
    </p:spTree>
    <p:extLst>
      <p:ext uri="{BB962C8B-B14F-4D97-AF65-F5344CB8AC3E}">
        <p14:creationId xmlns:p14="http://schemas.microsoft.com/office/powerpoint/2010/main" val="82287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31896D34-77F8-45F8-885A-7D740155FE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32977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83" imgH="384" progId="TCLayout.ActiveDocument.1">
                  <p:embed/>
                </p:oleObj>
              </mc:Choice>
              <mc:Fallback>
                <p:oleObj name="think-cell Folie" r:id="rId4" imgW="383" imgH="38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31896D34-77F8-45F8-885A-7D740155F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hteck: abgerundete Ecken 44">
            <a:extLst>
              <a:ext uri="{FF2B5EF4-FFF2-40B4-BE49-F238E27FC236}">
                <a16:creationId xmlns:a16="http://schemas.microsoft.com/office/drawing/2014/main" id="{D2DA8D70-F4D0-498C-AA32-C8768D6B4D02}"/>
              </a:ext>
            </a:extLst>
          </p:cNvPr>
          <p:cNvSpPr/>
          <p:nvPr/>
        </p:nvSpPr>
        <p:spPr>
          <a:xfrm>
            <a:off x="3810000" y="2158509"/>
            <a:ext cx="6400800" cy="4500199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0" tIns="0"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Ausprägungen</a:t>
            </a:r>
          </a:p>
        </p:txBody>
      </p:sp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729378D1-52F9-4181-ABAF-184F153705B7}"/>
              </a:ext>
            </a:extLst>
          </p:cNvPr>
          <p:cNvSpPr/>
          <p:nvPr/>
        </p:nvSpPr>
        <p:spPr>
          <a:xfrm>
            <a:off x="1603742" y="2635123"/>
            <a:ext cx="2133600" cy="3927231"/>
          </a:xfrm>
          <a:prstGeom prst="roundRect">
            <a:avLst/>
          </a:prstGeom>
          <a:solidFill>
            <a:schemeClr val="accent2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rtlCol="0" anchor="t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Merkmale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FA3A6A-1C51-4D7A-BF35-3A7B3FBD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Struktur zur Beschreibung eines Beschaffungsmodells</a:t>
            </a:r>
          </a:p>
        </p:txBody>
      </p:sp>
      <p:grpSp>
        <p:nvGrpSpPr>
          <p:cNvPr id="217091" name="Group 2051">
            <a:extLst>
              <a:ext uri="{FF2B5EF4-FFF2-40B4-BE49-F238E27FC236}">
                <a16:creationId xmlns:a16="http://schemas.microsoft.com/office/drawing/2014/main" id="{E936CA40-144D-4A8D-B648-44321F967B55}"/>
              </a:ext>
            </a:extLst>
          </p:cNvPr>
          <p:cNvGrpSpPr>
            <a:grpSpLocks/>
          </p:cNvGrpSpPr>
          <p:nvPr/>
        </p:nvGrpSpPr>
        <p:grpSpPr bwMode="auto">
          <a:xfrm>
            <a:off x="3527791" y="3031877"/>
            <a:ext cx="567223" cy="3135312"/>
            <a:chOff x="1515" y="1525"/>
            <a:chExt cx="240" cy="1975"/>
          </a:xfrm>
          <a:solidFill>
            <a:schemeClr val="bg1">
              <a:lumMod val="50000"/>
            </a:schemeClr>
          </a:solidFill>
        </p:grpSpPr>
        <p:sp>
          <p:nvSpPr>
            <p:cNvPr id="217092" name="Rectangle 2052">
              <a:extLst>
                <a:ext uri="{FF2B5EF4-FFF2-40B4-BE49-F238E27FC236}">
                  <a16:creationId xmlns:a16="http://schemas.microsoft.com/office/drawing/2014/main" id="{35331AE7-E3E0-46F5-87DF-AAD0989A2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991"/>
              <a:ext cx="240" cy="113"/>
            </a:xfrm>
            <a:prstGeom prst="rect">
              <a:avLst/>
            </a:prstGeom>
            <a:grpFill/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3" name="Rectangle 2053">
              <a:extLst>
                <a:ext uri="{FF2B5EF4-FFF2-40B4-BE49-F238E27FC236}">
                  <a16:creationId xmlns:a16="http://schemas.microsoft.com/office/drawing/2014/main" id="{87C4BAFC-EF83-45A4-A585-D6AAE479D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525"/>
              <a:ext cx="240" cy="113"/>
            </a:xfrm>
            <a:prstGeom prst="rect">
              <a:avLst/>
            </a:prstGeom>
            <a:grpFill/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4" name="Rectangle 2054">
              <a:extLst>
                <a:ext uri="{FF2B5EF4-FFF2-40B4-BE49-F238E27FC236}">
                  <a16:creationId xmlns:a16="http://schemas.microsoft.com/office/drawing/2014/main" id="{9DBCEC8A-D09D-497C-8D9E-91BC919E5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921"/>
              <a:ext cx="240" cy="113"/>
            </a:xfrm>
            <a:prstGeom prst="rect">
              <a:avLst/>
            </a:prstGeom>
            <a:grpFill/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5" name="Rectangle 2055">
              <a:extLst>
                <a:ext uri="{FF2B5EF4-FFF2-40B4-BE49-F238E27FC236}">
                  <a16:creationId xmlns:a16="http://schemas.microsoft.com/office/drawing/2014/main" id="{8A62F2C3-6D23-4641-BAA5-05095CE80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3387"/>
              <a:ext cx="240" cy="113"/>
            </a:xfrm>
            <a:prstGeom prst="rect">
              <a:avLst/>
            </a:prstGeom>
            <a:grpFill/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7096" name="Rectangle 2056">
              <a:extLst>
                <a:ext uri="{FF2B5EF4-FFF2-40B4-BE49-F238E27FC236}">
                  <a16:creationId xmlns:a16="http://schemas.microsoft.com/office/drawing/2014/main" id="{A77A2235-9600-48B4-94F3-A5E58541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2456"/>
              <a:ext cx="240" cy="113"/>
            </a:xfrm>
            <a:prstGeom prst="rect">
              <a:avLst/>
            </a:prstGeom>
            <a:grpFill/>
            <a:ln w="12700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17097" name="Rectangle 2057">
            <a:extLst>
              <a:ext uri="{FF2B5EF4-FFF2-40B4-BE49-F238E27FC236}">
                <a16:creationId xmlns:a16="http://schemas.microsoft.com/office/drawing/2014/main" id="{8B185B1B-4F5B-4BE3-92B1-0468990A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2798514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Anliefer-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modell</a:t>
            </a:r>
          </a:p>
        </p:txBody>
      </p:sp>
      <p:sp>
        <p:nvSpPr>
          <p:cNvPr id="217098" name="Rectangle 2058">
            <a:extLst>
              <a:ext uri="{FF2B5EF4-FFF2-40B4-BE49-F238E27FC236}">
                <a16:creationId xmlns:a16="http://schemas.microsoft.com/office/drawing/2014/main" id="{4D048CAB-D9C8-4B51-9DE0-BFAB77FB3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604" y="2798514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Lagerhaltung</a:t>
            </a:r>
            <a:br>
              <a:rPr lang="de-DE" altLang="de-DE" sz="1200" dirty="0">
                <a:latin typeface="Arial" panose="020B060402020202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</a:rPr>
              <a:t>durch Kunde</a:t>
            </a:r>
          </a:p>
        </p:txBody>
      </p:sp>
      <p:sp>
        <p:nvSpPr>
          <p:cNvPr id="217099" name="Rectangle 2059">
            <a:extLst>
              <a:ext uri="{FF2B5EF4-FFF2-40B4-BE49-F238E27FC236}">
                <a16:creationId xmlns:a16="http://schemas.microsoft.com/office/drawing/2014/main" id="{4E4B10C5-807F-48C1-A869-DCA6521B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5879" y="2798514"/>
            <a:ext cx="14525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Produktion beim Lieferanten und Belieferung nach Beauftragung</a:t>
            </a:r>
          </a:p>
        </p:txBody>
      </p:sp>
      <p:sp>
        <p:nvSpPr>
          <p:cNvPr id="217100" name="Rectangle 2060">
            <a:extLst>
              <a:ext uri="{FF2B5EF4-FFF2-40B4-BE49-F238E27FC236}">
                <a16:creationId xmlns:a16="http://schemas.microsoft.com/office/drawing/2014/main" id="{6336A9CF-E02B-4B0C-A400-6BAFC2C0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317" y="2798514"/>
            <a:ext cx="14509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Vorhalten einer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Bereitstellfläche</a:t>
            </a:r>
          </a:p>
        </p:txBody>
      </p:sp>
      <p:sp>
        <p:nvSpPr>
          <p:cNvPr id="217101" name="Rectangle 2061">
            <a:extLst>
              <a:ext uri="{FF2B5EF4-FFF2-40B4-BE49-F238E27FC236}">
                <a16:creationId xmlns:a16="http://schemas.microsoft.com/office/drawing/2014/main" id="{C4326D6B-DCE1-42BC-B094-EF91A0620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167" y="2798514"/>
            <a:ext cx="1452563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Belieferung aus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Lieferanten- /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Speditionslager</a:t>
            </a:r>
          </a:p>
        </p:txBody>
      </p:sp>
      <p:sp>
        <p:nvSpPr>
          <p:cNvPr id="217102" name="Rectangle 2062">
            <a:extLst>
              <a:ext uri="{FF2B5EF4-FFF2-40B4-BE49-F238E27FC236}">
                <a16:creationId xmlns:a16="http://schemas.microsoft.com/office/drawing/2014/main" id="{7F3BA724-1522-4C2B-AE8F-D3F19D61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3536702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 dirty="0">
                <a:latin typeface="Arial" panose="020B0604020202020204" pitchFamily="34" charset="0"/>
              </a:rPr>
              <a:t>Beschaffungs-</a:t>
            </a:r>
            <a:br>
              <a:rPr lang="de-DE" altLang="de-DE" sz="1400" b="1" dirty="0">
                <a:latin typeface="Arial" panose="020B0604020202020204" pitchFamily="34" charset="0"/>
              </a:rPr>
            </a:br>
            <a:r>
              <a:rPr lang="de-DE" altLang="de-DE" sz="1400" b="1" dirty="0" err="1">
                <a:latin typeface="Arial" panose="020B0604020202020204" pitchFamily="34" charset="0"/>
              </a:rPr>
              <a:t>logik</a:t>
            </a:r>
            <a:endParaRPr lang="de-DE" altLang="de-DE" sz="1400" b="1" dirty="0">
              <a:latin typeface="Arial" panose="020B0604020202020204" pitchFamily="34" charset="0"/>
            </a:endParaRPr>
          </a:p>
        </p:txBody>
      </p:sp>
      <p:sp>
        <p:nvSpPr>
          <p:cNvPr id="217103" name="Rectangle 2063">
            <a:extLst>
              <a:ext uri="{FF2B5EF4-FFF2-40B4-BE49-F238E27FC236}">
                <a16:creationId xmlns:a16="http://schemas.microsoft.com/office/drawing/2014/main" id="{6DED9E82-17FB-416D-8931-BC74F5FA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605" y="3536702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Keine Disposition durch Kunde</a:t>
            </a:r>
          </a:p>
        </p:txBody>
      </p:sp>
      <p:sp>
        <p:nvSpPr>
          <p:cNvPr id="217104" name="Rectangle 2064">
            <a:extLst>
              <a:ext uri="{FF2B5EF4-FFF2-40B4-BE49-F238E27FC236}">
                <a16:creationId xmlns:a16="http://schemas.microsoft.com/office/drawing/2014/main" id="{025283B7-A666-4B55-AB12-9559BAC21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241" y="3536702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Plan-</a:t>
            </a:r>
            <a:br>
              <a:rPr lang="de-DE" altLang="de-DE" sz="1200">
                <a:latin typeface="Arial" panose="020B0604020202020204" pitchFamily="34" charset="0"/>
              </a:rPr>
            </a:br>
            <a:r>
              <a:rPr lang="de-DE" altLang="de-DE" sz="1200">
                <a:latin typeface="Arial" panose="020B0604020202020204" pitchFamily="34" charset="0"/>
              </a:rPr>
              <a:t>getrieben</a:t>
            </a:r>
          </a:p>
        </p:txBody>
      </p:sp>
      <p:sp>
        <p:nvSpPr>
          <p:cNvPr id="217105" name="Rectangle 2065">
            <a:extLst>
              <a:ext uri="{FF2B5EF4-FFF2-40B4-BE49-F238E27FC236}">
                <a16:creationId xmlns:a16="http://schemas.microsoft.com/office/drawing/2014/main" id="{23169DF6-A8FA-4D3A-85EE-2C5CB6C2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705" y="3536702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Verbrauchs-getrieben</a:t>
            </a:r>
          </a:p>
        </p:txBody>
      </p:sp>
      <p:sp>
        <p:nvSpPr>
          <p:cNvPr id="217106" name="Rectangle 2066">
            <a:extLst>
              <a:ext uri="{FF2B5EF4-FFF2-40B4-BE49-F238E27FC236}">
                <a16:creationId xmlns:a16="http://schemas.microsoft.com/office/drawing/2014/main" id="{238449CF-B3CF-4FE0-AB33-235622D0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4341" y="3536702"/>
            <a:ext cx="116205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Bedarfs-getrieben</a:t>
            </a:r>
          </a:p>
        </p:txBody>
      </p:sp>
      <p:sp>
        <p:nvSpPr>
          <p:cNvPr id="217107" name="Rectangle 2067">
            <a:extLst>
              <a:ext uri="{FF2B5EF4-FFF2-40B4-BE49-F238E27FC236}">
                <a16:creationId xmlns:a16="http://schemas.microsoft.com/office/drawing/2014/main" id="{8550AA35-0F8B-4A98-9D58-7C9D8D37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4805" y="3536702"/>
            <a:ext cx="11636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Fertigungs-synchron</a:t>
            </a:r>
          </a:p>
        </p:txBody>
      </p:sp>
      <p:sp>
        <p:nvSpPr>
          <p:cNvPr id="217108" name="Rectangle 2068">
            <a:extLst>
              <a:ext uri="{FF2B5EF4-FFF2-40B4-BE49-F238E27FC236}">
                <a16:creationId xmlns:a16="http://schemas.microsoft.com/office/drawing/2014/main" id="{8713741D-2B2A-4A6F-8DA7-3ABC1740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5013077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Eigentums-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übergang</a:t>
            </a:r>
          </a:p>
        </p:txBody>
      </p:sp>
      <p:sp>
        <p:nvSpPr>
          <p:cNvPr id="217109" name="Rectangle 2069">
            <a:extLst>
              <a:ext uri="{FF2B5EF4-FFF2-40B4-BE49-F238E27FC236}">
                <a16:creationId xmlns:a16="http://schemas.microsoft.com/office/drawing/2014/main" id="{D80C5573-80A5-4477-8EDD-990DF900E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604" y="5013077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Wareneingang</a:t>
            </a:r>
          </a:p>
        </p:txBody>
      </p:sp>
      <p:sp>
        <p:nvSpPr>
          <p:cNvPr id="217110" name="Rectangle 2070">
            <a:extLst>
              <a:ext uri="{FF2B5EF4-FFF2-40B4-BE49-F238E27FC236}">
                <a16:creationId xmlns:a16="http://schemas.microsoft.com/office/drawing/2014/main" id="{F2257BBD-C8BA-4F43-A2D9-D4BB1E16D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005" y="5013077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Prüfung des Endproduktes</a:t>
            </a:r>
          </a:p>
        </p:txBody>
      </p:sp>
      <p:sp>
        <p:nvSpPr>
          <p:cNvPr id="217111" name="Rectangle 2071">
            <a:extLst>
              <a:ext uri="{FF2B5EF4-FFF2-40B4-BE49-F238E27FC236}">
                <a16:creationId xmlns:a16="http://schemas.microsoft.com/office/drawing/2014/main" id="{A9323101-101F-42B6-ADFF-63264380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716" y="5013077"/>
            <a:ext cx="191770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Nach Verbrauch</a:t>
            </a:r>
          </a:p>
        </p:txBody>
      </p:sp>
      <p:sp>
        <p:nvSpPr>
          <p:cNvPr id="217112" name="Rectangle 2072">
            <a:extLst>
              <a:ext uri="{FF2B5EF4-FFF2-40B4-BE49-F238E27FC236}">
                <a16:creationId xmlns:a16="http://schemas.microsoft.com/office/drawing/2014/main" id="{4404235E-7374-4B98-8459-3D14DC22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5752852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Zahlungs-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anstoss</a:t>
            </a:r>
          </a:p>
        </p:txBody>
      </p:sp>
      <p:sp>
        <p:nvSpPr>
          <p:cNvPr id="217113" name="Rectangle 2073">
            <a:extLst>
              <a:ext uri="{FF2B5EF4-FFF2-40B4-BE49-F238E27FC236}">
                <a16:creationId xmlns:a16="http://schemas.microsoft.com/office/drawing/2014/main" id="{5AD3DC91-EF70-4BA5-A712-4139D9B2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604" y="5752852"/>
            <a:ext cx="191611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Einzelrechnung</a:t>
            </a:r>
          </a:p>
        </p:txBody>
      </p:sp>
      <p:sp>
        <p:nvSpPr>
          <p:cNvPr id="217114" name="Rectangle 2074">
            <a:extLst>
              <a:ext uri="{FF2B5EF4-FFF2-40B4-BE49-F238E27FC236}">
                <a16:creationId xmlns:a16="http://schemas.microsoft.com/office/drawing/2014/main" id="{D4C03EF9-BBB9-4DF0-8C5F-E53E84DF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005" y="5752852"/>
            <a:ext cx="19764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(Sammel)-Gutschrift</a:t>
            </a:r>
          </a:p>
        </p:txBody>
      </p:sp>
      <p:sp>
        <p:nvSpPr>
          <p:cNvPr id="217115" name="Rectangle 2075">
            <a:extLst>
              <a:ext uri="{FF2B5EF4-FFF2-40B4-BE49-F238E27FC236}">
                <a16:creationId xmlns:a16="http://schemas.microsoft.com/office/drawing/2014/main" id="{44BC2AC9-563D-44B1-B836-362828A1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716" y="5752852"/>
            <a:ext cx="1917700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Sammelrechnung</a:t>
            </a:r>
          </a:p>
        </p:txBody>
      </p:sp>
      <p:sp>
        <p:nvSpPr>
          <p:cNvPr id="217116" name="Rectangle 2076">
            <a:extLst>
              <a:ext uri="{FF2B5EF4-FFF2-40B4-BE49-F238E27FC236}">
                <a16:creationId xmlns:a16="http://schemas.microsoft.com/office/drawing/2014/main" id="{4CB68DBB-6EB3-45A3-85AF-29FEE44E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980" y="4274889"/>
            <a:ext cx="1349375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828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400" b="1">
                <a:latin typeface="Arial" panose="020B0604020202020204" pitchFamily="34" charset="0"/>
              </a:rPr>
              <a:t>Versorgungs-</a:t>
            </a:r>
            <a:br>
              <a:rPr lang="de-DE" altLang="de-DE" sz="1400" b="1">
                <a:latin typeface="Arial" panose="020B0604020202020204" pitchFamily="34" charset="0"/>
              </a:rPr>
            </a:br>
            <a:r>
              <a:rPr lang="de-DE" altLang="de-DE" sz="1400" b="1">
                <a:latin typeface="Arial" panose="020B0604020202020204" pitchFamily="34" charset="0"/>
              </a:rPr>
              <a:t>verantwortung</a:t>
            </a:r>
          </a:p>
        </p:txBody>
      </p:sp>
      <p:sp>
        <p:nvSpPr>
          <p:cNvPr id="217117" name="Rectangle 2077">
            <a:extLst>
              <a:ext uri="{FF2B5EF4-FFF2-40B4-BE49-F238E27FC236}">
                <a16:creationId xmlns:a16="http://schemas.microsoft.com/office/drawing/2014/main" id="{4216398A-9D99-4BD3-B056-26563C2F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5380" y="4274889"/>
            <a:ext cx="2916237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>
                <a:latin typeface="Arial" panose="020B0604020202020204" pitchFamily="34" charset="0"/>
              </a:rPr>
              <a:t>Lieferant</a:t>
            </a:r>
          </a:p>
        </p:txBody>
      </p:sp>
      <p:sp>
        <p:nvSpPr>
          <p:cNvPr id="217119" name="Rectangle 2079">
            <a:extLst>
              <a:ext uri="{FF2B5EF4-FFF2-40B4-BE49-F238E27FC236}">
                <a16:creationId xmlns:a16="http://schemas.microsoft.com/office/drawing/2014/main" id="{EBC99096-F9FD-46BE-B93D-3BE616AFF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604" y="4274889"/>
            <a:ext cx="2900362" cy="647700"/>
          </a:xfrm>
          <a:prstGeom prst="rect">
            <a:avLst/>
          </a:prstGeom>
          <a:solidFill>
            <a:schemeClr val="bg1"/>
          </a:solidFill>
          <a:ln w="12700">
            <a:solidFill>
              <a:srgbClr val="969696"/>
            </a:solidFill>
            <a:miter lim="800000"/>
            <a:headEnd type="none" w="sm" len="sm"/>
            <a:tailEnd type="none" w="sm" len="sm"/>
          </a:ln>
          <a:effectLst/>
        </p:spPr>
        <p:txBody>
          <a:bodyPr lIns="36000" tIns="82800" rIns="36000" anchor="ctr"/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de-DE" altLang="de-DE" sz="1200" dirty="0">
                <a:latin typeface="Arial" panose="020B0604020202020204" pitchFamily="34" charset="0"/>
              </a:rPr>
              <a:t>Kunde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7CE052-37AC-4929-9631-1C5D6263D5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Beschaffungsmodelle Merkmale und Ausprägungen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28937D-8D0F-4952-AD3F-7C31CCA60EB2}"/>
              </a:ext>
            </a:extLst>
          </p:cNvPr>
          <p:cNvSpPr txBox="1"/>
          <p:nvPr/>
        </p:nvSpPr>
        <p:spPr>
          <a:xfrm>
            <a:off x="806449" y="1402858"/>
            <a:ext cx="10201520" cy="684213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/>
          <a:p>
            <a:pPr algn="ctr">
              <a:spcAft>
                <a:spcPts val="600"/>
              </a:spcAft>
              <a:buClr>
                <a:schemeClr val="tx2"/>
              </a:buClr>
            </a:pPr>
            <a:r>
              <a:rPr lang="de-DE" sz="2000" dirty="0">
                <a:ea typeface="Roboto Medium" panose="02000000000000000000" pitchFamily="2" charset="0"/>
              </a:rPr>
              <a:t>Morphologischer Kasten zur Beschreibung eines Beschaffungsmodells -</a:t>
            </a:r>
            <a:br>
              <a:rPr lang="de-DE" sz="2000" dirty="0">
                <a:ea typeface="Roboto Medium" panose="02000000000000000000" pitchFamily="2" charset="0"/>
              </a:rPr>
            </a:br>
            <a:r>
              <a:rPr lang="de-DE" sz="2000" dirty="0">
                <a:ea typeface="Roboto Medium" panose="02000000000000000000" pitchFamily="2" charset="0"/>
              </a:rPr>
              <a:t>Merkmale und Ausprägungen: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376A54-40E9-4B0E-B755-9B7D1CC508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69488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9" imgW="383" imgH="384" progId="TCLayout.ActiveDocument.1">
                  <p:embed/>
                </p:oleObj>
              </mc:Choice>
              <mc:Fallback>
                <p:oleObj name="think-cell Folie" r:id="rId9" imgW="383" imgH="384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376A54-40E9-4B0E-B755-9B7D1CC50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ED3577E-C71C-4C1F-99C6-2B42CAC12ED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8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29BF20A-A585-4277-922E-1DA0C1BFE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Beschaffungslogik - Ausprägungen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B6CD8B-D1C6-44A9-9769-48EF8A98F8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1609530A-0259-45FE-8330-C0731888F98A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93874" y="2163763"/>
            <a:ext cx="3310426" cy="400208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0011" tIns="108014" rIns="90011" bIns="46806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tabLst>
                <a:tab pos="266700" algn="l"/>
                <a:tab pos="631825" algn="l"/>
                <a:tab pos="981075" algn="l"/>
              </a:tabLs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2pPr>
            <a:lvl3pPr marL="406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3pPr>
            <a:lvl4pPr marL="609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4pPr>
            <a:lvl5pPr marL="8128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5pPr>
            <a:lvl6pPr marL="12700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1727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2184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2641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b="0" dirty="0">
                <a:latin typeface="Arial" panose="020B0604020202020204" pitchFamily="34" charset="0"/>
              </a:rPr>
              <a:t>…orientiert sich am aktuellen und zukünftigen Absatz. 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…zieht </a:t>
            </a:r>
            <a:r>
              <a:rPr lang="de-DE" b="0" dirty="0">
                <a:latin typeface="Arial" panose="020B0604020202020204" pitchFamily="34" charset="0"/>
              </a:rPr>
              <a:t>geplante und exakte Bedarfsmengen als Anstoß für die Dispositionsrechnung heran.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endParaRPr lang="de-DE" dirty="0">
              <a:latin typeface="Arial" panose="020B0604020202020204" pitchFamily="34" charset="0"/>
            </a:endParaRP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b="1" dirty="0">
                <a:latin typeface="Arial" panose="020B0604020202020204" pitchFamily="34" charset="0"/>
              </a:rPr>
              <a:t>Vorteil: 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0" dirty="0">
                <a:latin typeface="Arial" panose="020B0604020202020204" pitchFamily="34" charset="0"/>
              </a:rPr>
              <a:t>Exakte Bedarfsmengen </a:t>
            </a:r>
            <a:r>
              <a:rPr lang="de-DE" b="0" dirty="0" err="1">
                <a:latin typeface="Arial" panose="020B0604020202020204" pitchFamily="34" charset="0"/>
              </a:rPr>
              <a:t>ermög-lichen</a:t>
            </a:r>
            <a:r>
              <a:rPr lang="de-DE" b="0" dirty="0">
                <a:latin typeface="Arial" panose="020B0604020202020204" pitchFamily="34" charset="0"/>
              </a:rPr>
              <a:t> niedrige Sicherheits-bestände.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5AA07BD-BF77-4A14-A1B0-0DBC2D73FD19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060953" y="2163763"/>
            <a:ext cx="3310426" cy="400208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0011" tIns="108014" rIns="90011" bIns="46806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tabLst>
                <a:tab pos="266700" algn="l"/>
                <a:tab pos="631825" algn="l"/>
                <a:tab pos="981075" algn="l"/>
              </a:tabLs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2pPr>
            <a:lvl3pPr marL="406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3pPr>
            <a:lvl4pPr marL="609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4pPr>
            <a:lvl5pPr marL="8128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5pPr>
            <a:lvl6pPr marL="12700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1727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2184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2641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b="0" dirty="0">
                <a:latin typeface="Arial" panose="020B0604020202020204" pitchFamily="34" charset="0"/>
              </a:rPr>
              <a:t>…leitet den Bedarf eines Teiles aus den exakten Bedarfszahlen übergeordneter Teile ab</a:t>
            </a:r>
            <a:br>
              <a:rPr lang="de-DE" b="0" dirty="0">
                <a:latin typeface="Arial" panose="020B0604020202020204" pitchFamily="34" charset="0"/>
              </a:rPr>
            </a:br>
            <a:r>
              <a:rPr lang="de-DE" b="0" dirty="0">
                <a:latin typeface="Arial" panose="020B0604020202020204" pitchFamily="34" charset="0"/>
              </a:rPr>
              <a:t>(Stücklistenauflösung)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…sollte aufgrund der Komplexität mit Hilfe eine PPS-Systems durchgeführt werden.</a:t>
            </a: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b="1" dirty="0">
                <a:latin typeface="Arial" panose="020B0604020202020204" pitchFamily="34" charset="0"/>
              </a:rPr>
              <a:t>Vorteil: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dirty="0">
                <a:latin typeface="Arial" panose="020B0604020202020204" pitchFamily="34" charset="0"/>
              </a:rPr>
              <a:t>Disposition erfolgt auf Basis exakter Werte vorhandener Aufträge</a:t>
            </a:r>
            <a:endParaRPr lang="de-DE" b="0" dirty="0">
              <a:latin typeface="Arial" panose="020B060402020202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2D59A79B-CE29-4919-A08A-151A49BEDEEF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21550" y="2163763"/>
            <a:ext cx="3310426" cy="400208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0011" tIns="108014" rIns="90011" bIns="46806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tabLst>
                <a:tab pos="266700" algn="l"/>
                <a:tab pos="631825" algn="l"/>
                <a:tab pos="981075" algn="l"/>
              </a:tabLs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2pPr>
            <a:lvl3pPr marL="406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3pPr>
            <a:lvl4pPr marL="609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4pPr>
            <a:lvl5pPr marL="8128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5pPr>
            <a:lvl6pPr marL="12700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1727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2184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2641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b="0" dirty="0">
                <a:latin typeface="Arial" panose="020B0604020202020204" pitchFamily="34" charset="0"/>
              </a:rPr>
              <a:t>…basiert auf den Verbrauchs-werten der Vergangenheit und schließt mit Hilfe der Prognose oder statistischer Verfahren auf den zukünftigen Bedarf. </a:t>
            </a:r>
            <a:br>
              <a:rPr lang="de-DE" b="0" dirty="0">
                <a:latin typeface="Arial" panose="020B0604020202020204" pitchFamily="34" charset="0"/>
              </a:rPr>
            </a:br>
            <a:endParaRPr lang="de-DE" b="0" dirty="0">
              <a:latin typeface="Arial" panose="020B0604020202020204" pitchFamily="34" charset="0"/>
            </a:endParaRP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…hat keinen Bezug</a:t>
            </a:r>
            <a:r>
              <a:rPr lang="de-DE" b="0" dirty="0">
                <a:latin typeface="Arial" panose="020B0604020202020204" pitchFamily="34" charset="0"/>
              </a:rPr>
              <a:t> zum Produktionsplan, d.h. die Nettobedarfsrechnung wird durch die Unterschreitung eines festgelegten Bestellpunkts  (Meldebestands) </a:t>
            </a:r>
            <a:r>
              <a:rPr lang="de-DE" b="0" dirty="0" err="1">
                <a:latin typeface="Arial" panose="020B0604020202020204" pitchFamily="34" charset="0"/>
              </a:rPr>
              <a:t>angestossen</a:t>
            </a:r>
            <a:r>
              <a:rPr lang="de-DE" b="0" dirty="0">
                <a:latin typeface="Arial" panose="020B0604020202020204" pitchFamily="34" charset="0"/>
              </a:rPr>
              <a:t>.</a:t>
            </a: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b="1" dirty="0">
                <a:latin typeface="Arial" panose="020B0604020202020204" pitchFamily="34" charset="0"/>
              </a:rPr>
              <a:t>Vorteil: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0" dirty="0">
                <a:latin typeface="Arial" panose="020B0604020202020204" pitchFamily="34" charset="0"/>
              </a:rPr>
              <a:t>Einfache Handhabung ohne umfangreiche Datenanalysen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78C2806-4BAA-4D29-9941-E0C5FCBC24FF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793874" y="1570892"/>
            <a:ext cx="3310426" cy="5928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de-DE" sz="1600" b="1" dirty="0">
                <a:solidFill>
                  <a:schemeClr val="bg1"/>
                </a:solidFill>
                <a:latin typeface="Arial" panose="020B0604020202020204" pitchFamily="34" charset="0"/>
              </a:rPr>
              <a:t>Plangetriebene Disposition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BE60803-01F6-4274-A96C-ED59F3F80481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8060953" y="1570892"/>
            <a:ext cx="3310426" cy="5928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de-DE" sz="1600" b="1" dirty="0">
                <a:solidFill>
                  <a:schemeClr val="bg1"/>
                </a:solidFill>
                <a:latin typeface="Arial" panose="020B0604020202020204" pitchFamily="34" charset="0"/>
              </a:rPr>
              <a:t>Bedarfsgetriebene Disposition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2EA8038F-F979-406A-A407-7EA6EE57CDCF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4421550" y="1570892"/>
            <a:ext cx="3310426" cy="5928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36000" tIns="46800" rIns="36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de-DE" sz="1600" b="1" dirty="0">
                <a:solidFill>
                  <a:schemeClr val="bg1"/>
                </a:solidFill>
                <a:latin typeface="Arial" panose="020B0604020202020204" pitchFamily="34" charset="0"/>
              </a:rPr>
              <a:t>Verbrauchsgetriebene Disposition</a:t>
            </a:r>
          </a:p>
        </p:txBody>
      </p:sp>
    </p:spTree>
    <p:extLst>
      <p:ext uri="{BB962C8B-B14F-4D97-AF65-F5344CB8AC3E}">
        <p14:creationId xmlns:p14="http://schemas.microsoft.com/office/powerpoint/2010/main" val="4251500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376A54-40E9-4B0E-B755-9B7D1CC508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095511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7" imgW="383" imgH="384" progId="TCLayout.ActiveDocument.1">
                  <p:embed/>
                </p:oleObj>
              </mc:Choice>
              <mc:Fallback>
                <p:oleObj name="think-cell Folie" r:id="rId7" imgW="383" imgH="384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376A54-40E9-4B0E-B755-9B7D1CC50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ED3577E-C71C-4C1F-99C6-2B42CAC12ED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9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29BF20A-A585-4277-922E-1DA0C1BFE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Zahlungslogik - Ausprägungen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B6CD8B-D1C6-44A9-9769-48EF8A98F8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1609530A-0259-45FE-8330-C0731888F98A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93874" y="2163763"/>
            <a:ext cx="4429374" cy="400208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0011" tIns="108014" rIns="90011" bIns="46806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tabLst>
                <a:tab pos="266700" algn="l"/>
                <a:tab pos="631825" algn="l"/>
                <a:tab pos="981075" algn="l"/>
              </a:tabLs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2pPr>
            <a:lvl3pPr marL="406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3pPr>
            <a:lvl4pPr marL="609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4pPr>
            <a:lvl5pPr marL="8128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5pPr>
            <a:lvl6pPr marL="12700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1727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2184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2641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dirty="0">
                <a:latin typeface="Arial" panose="020B0604020202020204" pitchFamily="34" charset="0"/>
              </a:rPr>
              <a:t>Prozessablauf: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0" dirty="0">
                <a:latin typeface="Arial" panose="020B0604020202020204" pitchFamily="34" charset="0"/>
              </a:rPr>
              <a:t>Lieferant liefert Ware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1" dirty="0">
                <a:latin typeface="Arial" panose="020B0604020202020204" pitchFamily="34" charset="0"/>
              </a:rPr>
              <a:t>Lieferant stellt Rechnung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0" dirty="0">
                <a:latin typeface="Arial" panose="020B0604020202020204" pitchFamily="34" charset="0"/>
              </a:rPr>
              <a:t>Kunde bezahlt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endParaRPr lang="de-DE" dirty="0">
              <a:latin typeface="Arial" panose="020B0604020202020204" pitchFamily="34" charset="0"/>
            </a:endParaRP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b="0" dirty="0">
                <a:latin typeface="Arial" panose="020B0604020202020204" pitchFamily="34" charset="0"/>
              </a:rPr>
              <a:t>Die Lieferung auf Rechnung 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b="0" dirty="0">
                <a:latin typeface="Arial" panose="020B0604020202020204" pitchFamily="34" charset="0"/>
              </a:rPr>
              <a:t>…stellt die klassische Zahlungslogik dar.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dirty="0">
                <a:latin typeface="Arial" panose="020B0604020202020204" pitchFamily="34" charset="0"/>
              </a:rPr>
              <a:t>…ist sofort anwendbar und erfordert keine Initialisierungsaufwände.</a:t>
            </a:r>
            <a:endParaRPr lang="de-DE" b="0" dirty="0">
              <a:latin typeface="Arial" panose="020B060402020202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2D59A79B-CE29-4919-A08A-151A49BEDEEF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83389" y="2163763"/>
            <a:ext cx="4429374" cy="400208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0011" tIns="108014" rIns="90011" bIns="46806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3000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tabLst>
                <a:tab pos="266700" algn="l"/>
                <a:tab pos="631825" algn="l"/>
                <a:tab pos="981075" algn="l"/>
              </a:tabLst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2pPr>
            <a:lvl3pPr marL="406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3pPr>
            <a:lvl4pPr marL="609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4pPr>
            <a:lvl5pPr marL="8128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5pPr>
            <a:lvl6pPr marL="12700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17272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21844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2641600" indent="-2032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266700" algn="l"/>
                <a:tab pos="631825" algn="l"/>
                <a:tab pos="981075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b="0" dirty="0">
                <a:latin typeface="Arial" panose="020B0604020202020204" pitchFamily="34" charset="0"/>
              </a:rPr>
              <a:t>Prozessablauf: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b="0" dirty="0">
                <a:latin typeface="Arial" panose="020B0604020202020204" pitchFamily="34" charset="0"/>
              </a:rPr>
              <a:t>Lieferant liefert Ware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b="1" dirty="0">
                <a:latin typeface="Arial" panose="020B0604020202020204" pitchFamily="34" charset="0"/>
              </a:rPr>
              <a:t>Kunde sendet Gutschrift an Lieferant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Kunde bezahlt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  <a:buFont typeface="Wingdings" pitchFamily="2" charset="2"/>
              <a:buChar char="§"/>
            </a:pPr>
            <a:endParaRPr lang="de-DE" dirty="0">
              <a:latin typeface="Arial" panose="020B0604020202020204" pitchFamily="34" charset="0"/>
            </a:endParaRP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r>
              <a:rPr lang="de-DE" dirty="0">
                <a:latin typeface="Arial" panose="020B0604020202020204" pitchFamily="34" charset="0"/>
              </a:rPr>
              <a:t>Das Gutschriftsverfahren 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 dirty="0">
                <a:latin typeface="Arial" panose="020B0604020202020204" pitchFamily="34" charset="0"/>
              </a:rPr>
              <a:t>…setzt eine längerfristige Zusammenarbeit Kunde-Lieferant voraus</a:t>
            </a:r>
          </a:p>
          <a:p>
            <a:pPr lvl="1">
              <a:buClr>
                <a:schemeClr val="accent1">
                  <a:lumMod val="100000"/>
                </a:schemeClr>
              </a:buClr>
              <a:buSzPct val="100000"/>
            </a:pPr>
            <a:r>
              <a:rPr lang="de-DE">
                <a:latin typeface="Arial" panose="020B0604020202020204" pitchFamily="34" charset="0"/>
              </a:rPr>
              <a:t>…verursacht </a:t>
            </a:r>
            <a:r>
              <a:rPr lang="de-DE" dirty="0">
                <a:latin typeface="Arial" panose="020B0604020202020204" pitchFamily="34" charset="0"/>
              </a:rPr>
              <a:t>Initialaufwand durch Aushandlung der nötigen Verträge und Rahmenbestellungen</a:t>
            </a:r>
          </a:p>
          <a:p>
            <a:pPr marL="0" lvl="1" indent="0">
              <a:buClr>
                <a:schemeClr val="accent1">
                  <a:lumMod val="100000"/>
                </a:schemeClr>
              </a:buClr>
              <a:buSzPct val="100000"/>
              <a:buNone/>
            </a:pP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78C2806-4BAA-4D29-9941-E0C5FCBC24FF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793874" y="1570892"/>
            <a:ext cx="4429374" cy="5928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Rechnung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2EA8038F-F979-406A-A407-7EA6EE57CDCF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6883389" y="1570892"/>
            <a:ext cx="4429374" cy="5928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36000" tIns="46800" rIns="36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</a:rPr>
              <a:t>Gutschrift</a:t>
            </a:r>
          </a:p>
        </p:txBody>
      </p:sp>
      <p:sp>
        <p:nvSpPr>
          <p:cNvPr id="7" name="Pfeil: nach links und rechts 6">
            <a:extLst>
              <a:ext uri="{FF2B5EF4-FFF2-40B4-BE49-F238E27FC236}">
                <a16:creationId xmlns:a16="http://schemas.microsoft.com/office/drawing/2014/main" id="{DAD0DAFE-D436-48B7-B7BB-47172C765335}"/>
              </a:ext>
            </a:extLst>
          </p:cNvPr>
          <p:cNvSpPr/>
          <p:nvPr/>
        </p:nvSpPr>
        <p:spPr>
          <a:xfrm>
            <a:off x="5223249" y="3429000"/>
            <a:ext cx="1660140" cy="885092"/>
          </a:xfrm>
          <a:prstGeom prst="leftRightArrow">
            <a:avLst/>
          </a:prstGeom>
          <a:solidFill>
            <a:schemeClr val="bg2"/>
          </a:solidFill>
          <a:ln w="2857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7674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0.20.0.2025"/>
  <p:tag name="SLIDO_PRESENTATION_ID" val="00000000-0000-0000-0000-000000000000"/>
  <p:tag name="SLIDO_EVENT_UUID" val="fa6991cb-6960-45a8-bd80-145de5afeddf"/>
  <p:tag name="SLIDO_EVENT_SECTION_UUID" val="330fe2e4-2b35-4ef5-9afc-a5b3558226c8"/>
  <p:tag name="EE4P_STYLE_ID" val="6cd991bf-f022-4378-96e7-2c338aeb3f5a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yuu2CKsmQ.KqNr5i8sFI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ITazWYOuX5Oj3REggSLp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ST-Vorlage">
  <a:themeElements>
    <a:clrScheme name="OST-Farben_komplett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56276D"/>
      </a:accent1>
      <a:accent2>
        <a:srgbClr val="C397C4"/>
      </a:accent2>
      <a:accent3>
        <a:srgbClr val="146C58"/>
      </a:accent3>
      <a:accent4>
        <a:srgbClr val="99CCB5"/>
      </a:accent4>
      <a:accent5>
        <a:srgbClr val="B21D19"/>
      </a:accent5>
      <a:accent6>
        <a:srgbClr val="EC867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/>
        <a:effectLst/>
      </a:spPr>
      <a:bodyPr rtlCol="0" anchor="t"/>
      <a:lstStyle>
        <a:defPPr algn="l">
          <a:defRPr sz="1400" dirty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rmAutofit lnSpcReduction="10000"/>
      </a:bodyPr>
      <a:lstStyle>
        <a:defPPr marL="252000" indent="-252000" algn="l">
          <a:spcAft>
            <a:spcPts val="600"/>
          </a:spcAft>
          <a:buClr>
            <a:schemeClr val="tx2"/>
          </a:buClr>
          <a:buFont typeface="Arial" panose="020B0604020202020204" pitchFamily="34" charset="0"/>
          <a:buChar char="•"/>
          <a:defRPr sz="20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_Vorlage_16zu9.potx" id="{74606E51-92BD-4465-AC13-F790FCC5F8F7}" vid="{930CCD1D-43F8-4413-9D6F-94F1D5821F38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15" ma:contentTypeDescription="Ein neues Dokument erstellen." ma:contentTypeScope="" ma:versionID="159b6da2d1ec65df10cba4dfe816be36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594609bf399d9187ee6bcf5731293df1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f212c26d-ba8a-401b-a725-3045b2045b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6137c87-629c-40fa-aef6-d0ea829924dd}" ma:internalName="TaxCatchAll" ma:showField="CatchAllData" ma:web="ad66ac8b-a0d6-471b-a9a3-42be27d96e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bc8f1c-7aec-4c0f-94f7-d7a778b1f150">
      <Terms xmlns="http://schemas.microsoft.com/office/infopath/2007/PartnerControls"/>
    </lcf76f155ced4ddcb4097134ff3c332f>
    <TaxCatchAll xmlns="ad66ac8b-a0d6-471b-a9a3-42be27d96eff" xsi:nil="true"/>
  </documentManagement>
</p:properties>
</file>

<file path=customXml/itemProps1.xml><?xml version="1.0" encoding="utf-8"?>
<ds:datastoreItem xmlns:ds="http://schemas.openxmlformats.org/officeDocument/2006/customXml" ds:itemID="{8E61EE95-9118-45C9-903C-DD68A6203FC5}"/>
</file>

<file path=customXml/itemProps2.xml><?xml version="1.0" encoding="utf-8"?>
<ds:datastoreItem xmlns:ds="http://schemas.openxmlformats.org/officeDocument/2006/customXml" ds:itemID="{09FAD948-D8C8-4BF7-9BE8-5AF6C54332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3BDCC7-EDC6-448D-B15C-2B3DEF78B2D5}">
  <ds:schemaRefs>
    <ds:schemaRef ds:uri="2c935882-467e-4155-8c38-295eb5fe6a65"/>
    <ds:schemaRef ds:uri="http://purl.org/dc/terms/"/>
    <ds:schemaRef ds:uri="http://schemas.openxmlformats.org/package/2006/metadata/core-properties"/>
    <ds:schemaRef ds:uri="c038c3a9-b0ac-461f-af2e-045d3b56da0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1d61838-61a7-48fc-94de-49e913b18ad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OST_Vorlage_16zu9</Template>
  <TotalTime>0</TotalTime>
  <Words>1297</Words>
  <Application>Microsoft Office PowerPoint</Application>
  <PresentationFormat>Benutzerdefiniert</PresentationFormat>
  <Paragraphs>346</Paragraphs>
  <Slides>18</Slides>
  <Notes>8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5" baseType="lpstr">
      <vt:lpstr>Arial</vt:lpstr>
      <vt:lpstr>Monotype Sorts</vt:lpstr>
      <vt:lpstr>Roboto</vt:lpstr>
      <vt:lpstr>Symbol</vt:lpstr>
      <vt:lpstr>Wingdings</vt:lpstr>
      <vt:lpstr>OST-Vorlage</vt:lpstr>
      <vt:lpstr>think-cell Folie</vt:lpstr>
      <vt:lpstr>Beschaffungsmodelle im Einkauf</vt:lpstr>
      <vt:lpstr>Lernziele</vt:lpstr>
      <vt:lpstr>Beschaffungsmodelle: Zielsetzung</vt:lpstr>
      <vt:lpstr>Kernprozesse - Supply Chain Management</vt:lpstr>
      <vt:lpstr>Der Beschaffungsprozess SOURCE– klar und eindeutig ?</vt:lpstr>
      <vt:lpstr>Struktur zur Beschreibung eines Beschaffungsmodells</vt:lpstr>
      <vt:lpstr>Struktur zur Beschreibung eines Beschaffungsmodells</vt:lpstr>
      <vt:lpstr>Beschaffungslogik - Ausprägungen</vt:lpstr>
      <vt:lpstr>Zahlungslogik - Ausprägungen</vt:lpstr>
      <vt:lpstr>Vorratsbeschaffung</vt:lpstr>
      <vt:lpstr>Standardteilemanagement</vt:lpstr>
      <vt:lpstr>Konsignationsmodell</vt:lpstr>
      <vt:lpstr>Vertragslagermodell</vt:lpstr>
      <vt:lpstr>Einzelbeschaffung</vt:lpstr>
      <vt:lpstr>Synchronisierte Produktion</vt:lpstr>
      <vt:lpstr>Beschaffungsmodell-Auswahl: Vorgehenslogik</vt:lpstr>
      <vt:lpstr>Zusammenfassung</vt:lpstr>
      <vt:lpstr>Quellen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wolfgang.groher@ost.ch</dc:creator>
  <cp:lastModifiedBy>Wolfgang Groher</cp:lastModifiedBy>
  <cp:revision>3</cp:revision>
  <cp:lastPrinted>2020-09-15T15:48:34Z</cp:lastPrinted>
  <dcterms:created xsi:type="dcterms:W3CDTF">2020-08-03T07:23:11Z</dcterms:created>
  <dcterms:modified xsi:type="dcterms:W3CDTF">2023-04-21T10:19:26Z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0x010100A5DB20181526B3478B2C27D8F9931068</vt:lpwstr>
  </property>
  <property fmtid="{D5CDD505-2E9C-101B-9397-08002B2CF9AE}" pid="3" name="SlidoAppVersion">
    <vt:lpwstr>0.20.0.2025</vt:lpwstr>
  </property>
  <property fmtid="{D5CDD505-2E9C-101B-9397-08002B2CF9AE}" pid="4" name="MediaServiceImageTags">
    <vt:lpwstr/>
  </property>
</Properties>
</file>