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2" r:id="rId1"/>
  </p:sldMasterIdLst>
  <p:notesMasterIdLst>
    <p:notesMasterId r:id="rId28"/>
  </p:notesMasterIdLst>
  <p:handoutMasterIdLst>
    <p:handoutMasterId r:id="rId29"/>
  </p:handoutMasterIdLst>
  <p:sldIdLst>
    <p:sldId id="303" r:id="rId2"/>
    <p:sldId id="323" r:id="rId3"/>
    <p:sldId id="710" r:id="rId4"/>
    <p:sldId id="311" r:id="rId5"/>
    <p:sldId id="326" r:id="rId6"/>
    <p:sldId id="292" r:id="rId7"/>
    <p:sldId id="324" r:id="rId8"/>
    <p:sldId id="308" r:id="rId9"/>
    <p:sldId id="318" r:id="rId10"/>
    <p:sldId id="312" r:id="rId11"/>
    <p:sldId id="313" r:id="rId12"/>
    <p:sldId id="711" r:id="rId13"/>
    <p:sldId id="314" r:id="rId14"/>
    <p:sldId id="328" r:id="rId15"/>
    <p:sldId id="720" r:id="rId16"/>
    <p:sldId id="721" r:id="rId17"/>
    <p:sldId id="327" r:id="rId18"/>
    <p:sldId id="331" r:id="rId19"/>
    <p:sldId id="712" r:id="rId20"/>
    <p:sldId id="715" r:id="rId21"/>
    <p:sldId id="714" r:id="rId22"/>
    <p:sldId id="320" r:id="rId23"/>
    <p:sldId id="316" r:id="rId24"/>
    <p:sldId id="713" r:id="rId25"/>
    <p:sldId id="719" r:id="rId26"/>
    <p:sldId id="321" r:id="rId27"/>
  </p:sldIdLst>
  <p:sldSz cx="12198350" cy="6858000"/>
  <p:notesSz cx="6858000" cy="9144000"/>
  <p:defaultTextStyle>
    <a:defPPr>
      <a:defRPr lang="de-DE"/>
    </a:defPPr>
    <a:lvl1pPr marL="0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20E951-F767-40FB-8981-BDCADE0C3650}">
  <a:tblStyle styleId="{CA20E951-F767-40FB-8981-BDCADE0C3650}" styleName="OST Tabelle">
    <a:wholeTbl>
      <a:tcTxStyle>
        <a:fontRef idx="minor">
          <a:prstClr val="black"/>
        </a:fontRef>
        <a:schemeClr val="dk1"/>
      </a:tcTxStyle>
      <a:tcStyle>
        <a:tcBdr>
          <a:left>
            <a:ln w="28575" cmpd="sng">
              <a:solidFill>
                <a:srgbClr val="56276D"/>
              </a:solidFill>
            </a:ln>
          </a:left>
          <a:right>
            <a:ln w="28575" cmpd="sng">
              <a:solidFill>
                <a:srgbClr val="56276D"/>
              </a:solidFill>
            </a:ln>
          </a:right>
          <a:top>
            <a:ln w="28575" cmpd="sng">
              <a:solidFill>
                <a:srgbClr val="56276D"/>
              </a:solidFill>
            </a:ln>
          </a:top>
          <a:bottom>
            <a:ln w="28575" cmpd="sng">
              <a:solidFill>
                <a:srgbClr val="56276D"/>
              </a:solidFill>
            </a:ln>
          </a:bottom>
          <a:insideH>
            <a:ln w="28575" cmpd="sng">
              <a:solidFill>
                <a:srgbClr val="56276D"/>
              </a:solidFill>
            </a:ln>
          </a:insideH>
          <a:insideV>
            <a:ln w="28575" cmpd="sng">
              <a:solidFill>
                <a:srgbClr val="56276D"/>
              </a:solidFill>
            </a:ln>
          </a:insideV>
        </a:tcBdr>
        <a:fill>
          <a:noFill/>
        </a:fill>
      </a:tcStyle>
    </a:wholeTbl>
    <a:firstCol>
      <a:tcTxStyle b="on">
        <a:fontRef idx="minor"/>
        <a:srgbClr val="000000"/>
      </a:tcTxStyle>
      <a:tcStyle>
        <a:tcBdr/>
        <a:fill>
          <a:noFill/>
        </a:fill>
      </a:tcStyle>
    </a:firstCol>
    <a:firstRow>
      <a:tcTxStyle b="on">
        <a:fontRef idx="minor"/>
        <a:srgbClr val="000000"/>
      </a:tcTxStyle>
      <a:tcStyle>
        <a:tcBdr/>
        <a:fill>
          <a:noFill/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4" autoAdjust="0"/>
    <p:restoredTop sz="87642" autoAdjust="0"/>
  </p:normalViewPr>
  <p:slideViewPr>
    <p:cSldViewPr snapToGrid="0" snapToObjects="1">
      <p:cViewPr varScale="1">
        <p:scale>
          <a:sx n="100" d="100"/>
          <a:sy n="100" d="100"/>
        </p:scale>
        <p:origin x="654" y="7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01" d="100"/>
          <a:sy n="101" d="100"/>
        </p:scale>
        <p:origin x="3533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6.xml"/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40DD3-42CF-4488-B130-DE0C29F6E495}" type="doc">
      <dgm:prSet loTypeId="urn:microsoft.com/office/officeart/2005/8/layout/radial5" loCatId="cycle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4BE1A134-2787-4985-B378-06E869DBB873}">
      <dgm:prSet phldrT="[Text]"/>
      <dgm:spPr/>
      <dgm:t>
        <a:bodyPr/>
        <a:lstStyle/>
        <a:p>
          <a:r>
            <a:rPr lang="de-CH" dirty="0" err="1"/>
            <a:t>Competitive</a:t>
          </a:r>
          <a:r>
            <a:rPr lang="de-CH" dirty="0"/>
            <a:t> </a:t>
          </a:r>
          <a:r>
            <a:rPr lang="de-CH" dirty="0" err="1"/>
            <a:t>Rivalry</a:t>
          </a:r>
          <a:endParaRPr lang="en-GB" dirty="0"/>
        </a:p>
      </dgm:t>
    </dgm:pt>
    <dgm:pt modelId="{ED947229-EF5A-4E61-B1A8-B31302843CB4}" type="parTrans" cxnId="{6ADE2F9E-3AD8-4305-8967-01E03889519C}">
      <dgm:prSet/>
      <dgm:spPr/>
      <dgm:t>
        <a:bodyPr/>
        <a:lstStyle/>
        <a:p>
          <a:endParaRPr lang="en-GB"/>
        </a:p>
      </dgm:t>
    </dgm:pt>
    <dgm:pt modelId="{3A5799E8-2D0F-4624-AC87-3CA038E99438}" type="sibTrans" cxnId="{6ADE2F9E-3AD8-4305-8967-01E03889519C}">
      <dgm:prSet/>
      <dgm:spPr/>
      <dgm:t>
        <a:bodyPr/>
        <a:lstStyle/>
        <a:p>
          <a:endParaRPr lang="en-GB"/>
        </a:p>
      </dgm:t>
    </dgm:pt>
    <dgm:pt modelId="{5D3C3619-A801-42D5-92B9-2BCA72729DE6}">
      <dgm:prSet phldrT="[Text]"/>
      <dgm:spPr/>
      <dgm:t>
        <a:bodyPr/>
        <a:lstStyle/>
        <a:p>
          <a:r>
            <a:rPr lang="de-CH" dirty="0"/>
            <a:t>Bedrohung durch neue Wettbewerber</a:t>
          </a:r>
          <a:endParaRPr lang="en-GB" dirty="0"/>
        </a:p>
      </dgm:t>
    </dgm:pt>
    <dgm:pt modelId="{B9933F3D-2427-4B52-9E1C-8BE2B9110061}" type="parTrans" cxnId="{D942365B-F020-4CFB-BAF0-89A016E7B5D2}">
      <dgm:prSet/>
      <dgm:spPr/>
      <dgm:t>
        <a:bodyPr/>
        <a:lstStyle/>
        <a:p>
          <a:endParaRPr lang="en-GB"/>
        </a:p>
      </dgm:t>
    </dgm:pt>
    <dgm:pt modelId="{45524832-54A5-4C46-8A40-B13B3EB316D2}" type="sibTrans" cxnId="{D942365B-F020-4CFB-BAF0-89A016E7B5D2}">
      <dgm:prSet/>
      <dgm:spPr/>
      <dgm:t>
        <a:bodyPr/>
        <a:lstStyle/>
        <a:p>
          <a:endParaRPr lang="en-GB"/>
        </a:p>
      </dgm:t>
    </dgm:pt>
    <dgm:pt modelId="{0E63F31B-CDA2-4517-9487-22955DD93893}">
      <dgm:prSet phldrT="[Text]"/>
      <dgm:spPr/>
      <dgm:t>
        <a:bodyPr/>
        <a:lstStyle/>
        <a:p>
          <a:r>
            <a:rPr lang="de-CH" dirty="0"/>
            <a:t>Verhandlungs-macht der Kunden</a:t>
          </a:r>
          <a:endParaRPr lang="en-GB" dirty="0"/>
        </a:p>
      </dgm:t>
    </dgm:pt>
    <dgm:pt modelId="{23706F05-3EF7-458F-80E0-25728FBEB5D6}" type="parTrans" cxnId="{5328AA19-6384-4FE7-9776-F442131C7772}">
      <dgm:prSet/>
      <dgm:spPr/>
      <dgm:t>
        <a:bodyPr/>
        <a:lstStyle/>
        <a:p>
          <a:endParaRPr lang="en-GB"/>
        </a:p>
      </dgm:t>
    </dgm:pt>
    <dgm:pt modelId="{C1D205EF-DB51-4DA3-A25B-137D1F565E7B}" type="sibTrans" cxnId="{5328AA19-6384-4FE7-9776-F442131C7772}">
      <dgm:prSet/>
      <dgm:spPr/>
      <dgm:t>
        <a:bodyPr/>
        <a:lstStyle/>
        <a:p>
          <a:endParaRPr lang="en-GB"/>
        </a:p>
      </dgm:t>
    </dgm:pt>
    <dgm:pt modelId="{44AE974E-F1D2-404C-BEEE-015AED1B68BD}">
      <dgm:prSet phldrT="[Text]"/>
      <dgm:spPr/>
      <dgm:t>
        <a:bodyPr/>
        <a:lstStyle/>
        <a:p>
          <a:r>
            <a:rPr lang="de-CH" dirty="0"/>
            <a:t>Bedrohung durch Ersatz-produkte</a:t>
          </a:r>
          <a:endParaRPr lang="en-GB" dirty="0"/>
        </a:p>
      </dgm:t>
    </dgm:pt>
    <dgm:pt modelId="{598055B0-64AD-4FB4-9115-CD48E11E74C7}" type="parTrans" cxnId="{6A39FEC5-0B6D-4858-9763-A295E8751617}">
      <dgm:prSet/>
      <dgm:spPr/>
      <dgm:t>
        <a:bodyPr/>
        <a:lstStyle/>
        <a:p>
          <a:endParaRPr lang="en-GB"/>
        </a:p>
      </dgm:t>
    </dgm:pt>
    <dgm:pt modelId="{71F4AC28-CE60-4B43-AB75-2E69E355BDCB}" type="sibTrans" cxnId="{6A39FEC5-0B6D-4858-9763-A295E8751617}">
      <dgm:prSet/>
      <dgm:spPr/>
      <dgm:t>
        <a:bodyPr/>
        <a:lstStyle/>
        <a:p>
          <a:endParaRPr lang="en-GB"/>
        </a:p>
      </dgm:t>
    </dgm:pt>
    <dgm:pt modelId="{0D3ED5FB-F5AE-4E54-8FE9-84C7D2BBF3D5}">
      <dgm:prSet phldrT="[Text]"/>
      <dgm:spPr/>
      <dgm:t>
        <a:bodyPr/>
        <a:lstStyle/>
        <a:p>
          <a:r>
            <a:rPr lang="de-CH" dirty="0"/>
            <a:t>Verhandlungs-macht der Lieferanten</a:t>
          </a:r>
          <a:endParaRPr lang="en-GB" dirty="0"/>
        </a:p>
      </dgm:t>
    </dgm:pt>
    <dgm:pt modelId="{0DAB5ECA-608A-4AF0-9586-D269A39CB020}" type="parTrans" cxnId="{00A4DBFE-86AA-4D79-B9CC-62200D190A90}">
      <dgm:prSet/>
      <dgm:spPr/>
      <dgm:t>
        <a:bodyPr/>
        <a:lstStyle/>
        <a:p>
          <a:endParaRPr lang="en-GB"/>
        </a:p>
      </dgm:t>
    </dgm:pt>
    <dgm:pt modelId="{BE790A13-47E0-4D7B-8C77-6368A8227D36}" type="sibTrans" cxnId="{00A4DBFE-86AA-4D79-B9CC-62200D190A90}">
      <dgm:prSet/>
      <dgm:spPr/>
      <dgm:t>
        <a:bodyPr/>
        <a:lstStyle/>
        <a:p>
          <a:endParaRPr lang="en-GB"/>
        </a:p>
      </dgm:t>
    </dgm:pt>
    <dgm:pt modelId="{D4680EDA-159A-41DB-A7A7-DE70A4605AC9}" type="pres">
      <dgm:prSet presAssocID="{FCE40DD3-42CF-4488-B130-DE0C29F6E49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6FB3312-CE43-42A5-B59B-79885BFE4782}" type="pres">
      <dgm:prSet presAssocID="{4BE1A134-2787-4985-B378-06E869DBB873}" presName="centerShape" presStyleLbl="node0" presStyleIdx="0" presStyleCnt="1"/>
      <dgm:spPr/>
    </dgm:pt>
    <dgm:pt modelId="{40F3CC74-B675-4F89-8BCF-F3270EED34AB}" type="pres">
      <dgm:prSet presAssocID="{B9933F3D-2427-4B52-9E1C-8BE2B9110061}" presName="parTrans" presStyleLbl="sibTrans2D1" presStyleIdx="0" presStyleCnt="4"/>
      <dgm:spPr/>
    </dgm:pt>
    <dgm:pt modelId="{E203593B-A671-46EF-A8C8-46DF767D98B7}" type="pres">
      <dgm:prSet presAssocID="{B9933F3D-2427-4B52-9E1C-8BE2B9110061}" presName="connectorText" presStyleLbl="sibTrans2D1" presStyleIdx="0" presStyleCnt="4"/>
      <dgm:spPr/>
    </dgm:pt>
    <dgm:pt modelId="{8194951C-92CD-43CE-A312-18776B394AD5}" type="pres">
      <dgm:prSet presAssocID="{5D3C3619-A801-42D5-92B9-2BCA72729DE6}" presName="node" presStyleLbl="node1" presStyleIdx="0" presStyleCnt="4">
        <dgm:presLayoutVars>
          <dgm:bulletEnabled val="1"/>
        </dgm:presLayoutVars>
      </dgm:prSet>
      <dgm:spPr/>
    </dgm:pt>
    <dgm:pt modelId="{94DC9402-23E6-4BD2-8119-0BEA4CD1CED1}" type="pres">
      <dgm:prSet presAssocID="{23706F05-3EF7-458F-80E0-25728FBEB5D6}" presName="parTrans" presStyleLbl="sibTrans2D1" presStyleIdx="1" presStyleCnt="4"/>
      <dgm:spPr/>
    </dgm:pt>
    <dgm:pt modelId="{9D739BF1-0D2A-434B-8C8D-BF02854A44F1}" type="pres">
      <dgm:prSet presAssocID="{23706F05-3EF7-458F-80E0-25728FBEB5D6}" presName="connectorText" presStyleLbl="sibTrans2D1" presStyleIdx="1" presStyleCnt="4"/>
      <dgm:spPr/>
    </dgm:pt>
    <dgm:pt modelId="{A072AD54-BF92-402A-A495-1562FB8CE998}" type="pres">
      <dgm:prSet presAssocID="{0E63F31B-CDA2-4517-9487-22955DD93893}" presName="node" presStyleLbl="node1" presStyleIdx="1" presStyleCnt="4">
        <dgm:presLayoutVars>
          <dgm:bulletEnabled val="1"/>
        </dgm:presLayoutVars>
      </dgm:prSet>
      <dgm:spPr/>
    </dgm:pt>
    <dgm:pt modelId="{58E4624D-9853-47C8-A490-18DEBD6D0377}" type="pres">
      <dgm:prSet presAssocID="{598055B0-64AD-4FB4-9115-CD48E11E74C7}" presName="parTrans" presStyleLbl="sibTrans2D1" presStyleIdx="2" presStyleCnt="4"/>
      <dgm:spPr/>
    </dgm:pt>
    <dgm:pt modelId="{82E1012C-3E4D-468C-9D45-5C32BD19F7DD}" type="pres">
      <dgm:prSet presAssocID="{598055B0-64AD-4FB4-9115-CD48E11E74C7}" presName="connectorText" presStyleLbl="sibTrans2D1" presStyleIdx="2" presStyleCnt="4"/>
      <dgm:spPr/>
    </dgm:pt>
    <dgm:pt modelId="{D5F9A155-2175-4423-A6F3-7AA98D0C99B2}" type="pres">
      <dgm:prSet presAssocID="{44AE974E-F1D2-404C-BEEE-015AED1B68BD}" presName="node" presStyleLbl="node1" presStyleIdx="2" presStyleCnt="4">
        <dgm:presLayoutVars>
          <dgm:bulletEnabled val="1"/>
        </dgm:presLayoutVars>
      </dgm:prSet>
      <dgm:spPr/>
    </dgm:pt>
    <dgm:pt modelId="{2AD76880-566C-40B0-857B-2543F87158E0}" type="pres">
      <dgm:prSet presAssocID="{0DAB5ECA-608A-4AF0-9586-D269A39CB020}" presName="parTrans" presStyleLbl="sibTrans2D1" presStyleIdx="3" presStyleCnt="4"/>
      <dgm:spPr/>
    </dgm:pt>
    <dgm:pt modelId="{B784AA1F-B2B4-4A1A-8A18-0C305F8D4571}" type="pres">
      <dgm:prSet presAssocID="{0DAB5ECA-608A-4AF0-9586-D269A39CB020}" presName="connectorText" presStyleLbl="sibTrans2D1" presStyleIdx="3" presStyleCnt="4"/>
      <dgm:spPr/>
    </dgm:pt>
    <dgm:pt modelId="{2D427ACC-AEE1-4C99-9AF1-80B0B68FFEAE}" type="pres">
      <dgm:prSet presAssocID="{0D3ED5FB-F5AE-4E54-8FE9-84C7D2BBF3D5}" presName="node" presStyleLbl="node1" presStyleIdx="3" presStyleCnt="4">
        <dgm:presLayoutVars>
          <dgm:bulletEnabled val="1"/>
        </dgm:presLayoutVars>
      </dgm:prSet>
      <dgm:spPr/>
    </dgm:pt>
  </dgm:ptLst>
  <dgm:cxnLst>
    <dgm:cxn modelId="{77A51E15-5BA3-4203-98F6-4FDF43283E8F}" type="presOf" srcId="{B9933F3D-2427-4B52-9E1C-8BE2B9110061}" destId="{40F3CC74-B675-4F89-8BCF-F3270EED34AB}" srcOrd="0" destOrd="0" presId="urn:microsoft.com/office/officeart/2005/8/layout/radial5"/>
    <dgm:cxn modelId="{5328AA19-6384-4FE7-9776-F442131C7772}" srcId="{4BE1A134-2787-4985-B378-06E869DBB873}" destId="{0E63F31B-CDA2-4517-9487-22955DD93893}" srcOrd="1" destOrd="0" parTransId="{23706F05-3EF7-458F-80E0-25728FBEB5D6}" sibTransId="{C1D205EF-DB51-4DA3-A25B-137D1F565E7B}"/>
    <dgm:cxn modelId="{D7D54C36-654B-4C1B-AAFC-E523801814DB}" type="presOf" srcId="{598055B0-64AD-4FB4-9115-CD48E11E74C7}" destId="{82E1012C-3E4D-468C-9D45-5C32BD19F7DD}" srcOrd="1" destOrd="0" presId="urn:microsoft.com/office/officeart/2005/8/layout/radial5"/>
    <dgm:cxn modelId="{B28E7036-4A84-4639-A137-3B3E55DB24A7}" type="presOf" srcId="{0D3ED5FB-F5AE-4E54-8FE9-84C7D2BBF3D5}" destId="{2D427ACC-AEE1-4C99-9AF1-80B0B68FFEAE}" srcOrd="0" destOrd="0" presId="urn:microsoft.com/office/officeart/2005/8/layout/radial5"/>
    <dgm:cxn modelId="{D942365B-F020-4CFB-BAF0-89A016E7B5D2}" srcId="{4BE1A134-2787-4985-B378-06E869DBB873}" destId="{5D3C3619-A801-42D5-92B9-2BCA72729DE6}" srcOrd="0" destOrd="0" parTransId="{B9933F3D-2427-4B52-9E1C-8BE2B9110061}" sibTransId="{45524832-54A5-4C46-8A40-B13B3EB316D2}"/>
    <dgm:cxn modelId="{3E15B147-D4F6-4491-8FE0-FB4399503FEA}" type="presOf" srcId="{0E63F31B-CDA2-4517-9487-22955DD93893}" destId="{A072AD54-BF92-402A-A495-1562FB8CE998}" srcOrd="0" destOrd="0" presId="urn:microsoft.com/office/officeart/2005/8/layout/radial5"/>
    <dgm:cxn modelId="{EA467F77-666B-4913-9D74-780CCD240621}" type="presOf" srcId="{FCE40DD3-42CF-4488-B130-DE0C29F6E495}" destId="{D4680EDA-159A-41DB-A7A7-DE70A4605AC9}" srcOrd="0" destOrd="0" presId="urn:microsoft.com/office/officeart/2005/8/layout/radial5"/>
    <dgm:cxn modelId="{8A70E57D-8901-46CE-8031-BB6538CB45D1}" type="presOf" srcId="{4BE1A134-2787-4985-B378-06E869DBB873}" destId="{26FB3312-CE43-42A5-B59B-79885BFE4782}" srcOrd="0" destOrd="0" presId="urn:microsoft.com/office/officeart/2005/8/layout/radial5"/>
    <dgm:cxn modelId="{C3B75481-8ED5-4901-B67E-5D9E24249DEC}" type="presOf" srcId="{0DAB5ECA-608A-4AF0-9586-D269A39CB020}" destId="{2AD76880-566C-40B0-857B-2543F87158E0}" srcOrd="0" destOrd="0" presId="urn:microsoft.com/office/officeart/2005/8/layout/radial5"/>
    <dgm:cxn modelId="{6B288299-B0EA-42C7-B6B4-38A0E623B326}" type="presOf" srcId="{B9933F3D-2427-4B52-9E1C-8BE2B9110061}" destId="{E203593B-A671-46EF-A8C8-46DF767D98B7}" srcOrd="1" destOrd="0" presId="urn:microsoft.com/office/officeart/2005/8/layout/radial5"/>
    <dgm:cxn modelId="{C3050E9A-2DE2-4780-BF2F-63E7A18DC8E2}" type="presOf" srcId="{598055B0-64AD-4FB4-9115-CD48E11E74C7}" destId="{58E4624D-9853-47C8-A490-18DEBD6D0377}" srcOrd="0" destOrd="0" presId="urn:microsoft.com/office/officeart/2005/8/layout/radial5"/>
    <dgm:cxn modelId="{6ADE2F9E-3AD8-4305-8967-01E03889519C}" srcId="{FCE40DD3-42CF-4488-B130-DE0C29F6E495}" destId="{4BE1A134-2787-4985-B378-06E869DBB873}" srcOrd="0" destOrd="0" parTransId="{ED947229-EF5A-4E61-B1A8-B31302843CB4}" sibTransId="{3A5799E8-2D0F-4624-AC87-3CA038E99438}"/>
    <dgm:cxn modelId="{6A39FEC5-0B6D-4858-9763-A295E8751617}" srcId="{4BE1A134-2787-4985-B378-06E869DBB873}" destId="{44AE974E-F1D2-404C-BEEE-015AED1B68BD}" srcOrd="2" destOrd="0" parTransId="{598055B0-64AD-4FB4-9115-CD48E11E74C7}" sibTransId="{71F4AC28-CE60-4B43-AB75-2E69E355BDCB}"/>
    <dgm:cxn modelId="{A40F2ECD-4A82-4CA7-A128-076529A09956}" type="presOf" srcId="{5D3C3619-A801-42D5-92B9-2BCA72729DE6}" destId="{8194951C-92CD-43CE-A312-18776B394AD5}" srcOrd="0" destOrd="0" presId="urn:microsoft.com/office/officeart/2005/8/layout/radial5"/>
    <dgm:cxn modelId="{8E25B3D3-96F0-40C2-AD69-8CF5F81CB3C4}" type="presOf" srcId="{0DAB5ECA-608A-4AF0-9586-D269A39CB020}" destId="{B784AA1F-B2B4-4A1A-8A18-0C305F8D4571}" srcOrd="1" destOrd="0" presId="urn:microsoft.com/office/officeart/2005/8/layout/radial5"/>
    <dgm:cxn modelId="{659337EB-21A0-449C-A436-7C01AF84F061}" type="presOf" srcId="{23706F05-3EF7-458F-80E0-25728FBEB5D6}" destId="{94DC9402-23E6-4BD2-8119-0BEA4CD1CED1}" srcOrd="0" destOrd="0" presId="urn:microsoft.com/office/officeart/2005/8/layout/radial5"/>
    <dgm:cxn modelId="{1E6EB8F0-DE4C-4D62-973F-59D143AC2337}" type="presOf" srcId="{23706F05-3EF7-458F-80E0-25728FBEB5D6}" destId="{9D739BF1-0D2A-434B-8C8D-BF02854A44F1}" srcOrd="1" destOrd="0" presId="urn:microsoft.com/office/officeart/2005/8/layout/radial5"/>
    <dgm:cxn modelId="{D6D09DF6-697E-42AC-A80F-F07A8BB958A4}" type="presOf" srcId="{44AE974E-F1D2-404C-BEEE-015AED1B68BD}" destId="{D5F9A155-2175-4423-A6F3-7AA98D0C99B2}" srcOrd="0" destOrd="0" presId="urn:microsoft.com/office/officeart/2005/8/layout/radial5"/>
    <dgm:cxn modelId="{00A4DBFE-86AA-4D79-B9CC-62200D190A90}" srcId="{4BE1A134-2787-4985-B378-06E869DBB873}" destId="{0D3ED5FB-F5AE-4E54-8FE9-84C7D2BBF3D5}" srcOrd="3" destOrd="0" parTransId="{0DAB5ECA-608A-4AF0-9586-D269A39CB020}" sibTransId="{BE790A13-47E0-4D7B-8C77-6368A8227D36}"/>
    <dgm:cxn modelId="{E1969427-0146-45F1-B602-1DEB6C59F3D4}" type="presParOf" srcId="{D4680EDA-159A-41DB-A7A7-DE70A4605AC9}" destId="{26FB3312-CE43-42A5-B59B-79885BFE4782}" srcOrd="0" destOrd="0" presId="urn:microsoft.com/office/officeart/2005/8/layout/radial5"/>
    <dgm:cxn modelId="{9CBB8956-81C2-438D-A49B-8FDD044656B3}" type="presParOf" srcId="{D4680EDA-159A-41DB-A7A7-DE70A4605AC9}" destId="{40F3CC74-B675-4F89-8BCF-F3270EED34AB}" srcOrd="1" destOrd="0" presId="urn:microsoft.com/office/officeart/2005/8/layout/radial5"/>
    <dgm:cxn modelId="{7C59BAB9-A5C6-4BB8-87A8-8F0BF9E3EBDB}" type="presParOf" srcId="{40F3CC74-B675-4F89-8BCF-F3270EED34AB}" destId="{E203593B-A671-46EF-A8C8-46DF767D98B7}" srcOrd="0" destOrd="0" presId="urn:microsoft.com/office/officeart/2005/8/layout/radial5"/>
    <dgm:cxn modelId="{0DF4DA11-9A8A-4EEA-9156-4D40CCFE0F5D}" type="presParOf" srcId="{D4680EDA-159A-41DB-A7A7-DE70A4605AC9}" destId="{8194951C-92CD-43CE-A312-18776B394AD5}" srcOrd="2" destOrd="0" presId="urn:microsoft.com/office/officeart/2005/8/layout/radial5"/>
    <dgm:cxn modelId="{D357C491-2B27-45D7-AEC0-157E3D4BB24C}" type="presParOf" srcId="{D4680EDA-159A-41DB-A7A7-DE70A4605AC9}" destId="{94DC9402-23E6-4BD2-8119-0BEA4CD1CED1}" srcOrd="3" destOrd="0" presId="urn:microsoft.com/office/officeart/2005/8/layout/radial5"/>
    <dgm:cxn modelId="{10A9615F-075F-4418-9D82-36975D29E8D1}" type="presParOf" srcId="{94DC9402-23E6-4BD2-8119-0BEA4CD1CED1}" destId="{9D739BF1-0D2A-434B-8C8D-BF02854A44F1}" srcOrd="0" destOrd="0" presId="urn:microsoft.com/office/officeart/2005/8/layout/radial5"/>
    <dgm:cxn modelId="{3FCD5D1A-9C05-4EEF-B3BC-3DB9EA3B9CA0}" type="presParOf" srcId="{D4680EDA-159A-41DB-A7A7-DE70A4605AC9}" destId="{A072AD54-BF92-402A-A495-1562FB8CE998}" srcOrd="4" destOrd="0" presId="urn:microsoft.com/office/officeart/2005/8/layout/radial5"/>
    <dgm:cxn modelId="{68E7C6DE-824F-42F3-8953-B41472E2A463}" type="presParOf" srcId="{D4680EDA-159A-41DB-A7A7-DE70A4605AC9}" destId="{58E4624D-9853-47C8-A490-18DEBD6D0377}" srcOrd="5" destOrd="0" presId="urn:microsoft.com/office/officeart/2005/8/layout/radial5"/>
    <dgm:cxn modelId="{B0A080E5-8ECD-4A0F-9339-4DCFBA3CC42F}" type="presParOf" srcId="{58E4624D-9853-47C8-A490-18DEBD6D0377}" destId="{82E1012C-3E4D-468C-9D45-5C32BD19F7DD}" srcOrd="0" destOrd="0" presId="urn:microsoft.com/office/officeart/2005/8/layout/radial5"/>
    <dgm:cxn modelId="{85E43E38-F9BD-47C9-9DC2-D0F15A1C4C35}" type="presParOf" srcId="{D4680EDA-159A-41DB-A7A7-DE70A4605AC9}" destId="{D5F9A155-2175-4423-A6F3-7AA98D0C99B2}" srcOrd="6" destOrd="0" presId="urn:microsoft.com/office/officeart/2005/8/layout/radial5"/>
    <dgm:cxn modelId="{BAA01C0D-7F82-4527-8075-9BE85B0620FD}" type="presParOf" srcId="{D4680EDA-159A-41DB-A7A7-DE70A4605AC9}" destId="{2AD76880-566C-40B0-857B-2543F87158E0}" srcOrd="7" destOrd="0" presId="urn:microsoft.com/office/officeart/2005/8/layout/radial5"/>
    <dgm:cxn modelId="{6F2869F4-D3D6-4750-B933-EF7267A126E6}" type="presParOf" srcId="{2AD76880-566C-40B0-857B-2543F87158E0}" destId="{B784AA1F-B2B4-4A1A-8A18-0C305F8D4571}" srcOrd="0" destOrd="0" presId="urn:microsoft.com/office/officeart/2005/8/layout/radial5"/>
    <dgm:cxn modelId="{05A61717-27B4-4342-BB58-51C54E734857}" type="presParOf" srcId="{D4680EDA-159A-41DB-A7A7-DE70A4605AC9}" destId="{2D427ACC-AEE1-4C99-9AF1-80B0B68FFEA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AA1932-0E9F-4B8C-8F87-EDE9AE1110B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5212291-22C2-4B16-9895-BD859D276F88}">
      <dgm:prSet phldrT="[Text]" custT="1"/>
      <dgm:spPr/>
      <dgm:t>
        <a:bodyPr/>
        <a:lstStyle/>
        <a:p>
          <a:r>
            <a:rPr lang="de-CH" sz="2000" dirty="0"/>
            <a:t>Ersatzteile</a:t>
          </a:r>
          <a:endParaRPr lang="en-GB" sz="2000" dirty="0"/>
        </a:p>
      </dgm:t>
    </dgm:pt>
    <dgm:pt modelId="{F60CA8C4-6175-44AF-BAAB-4559E0B1CEB3}" type="parTrans" cxnId="{D16FE515-A969-477B-9081-8A1FD1413ABD}">
      <dgm:prSet/>
      <dgm:spPr/>
      <dgm:t>
        <a:bodyPr/>
        <a:lstStyle/>
        <a:p>
          <a:endParaRPr lang="en-GB" sz="1400"/>
        </a:p>
      </dgm:t>
    </dgm:pt>
    <dgm:pt modelId="{FD7482FE-97ED-4990-9A1E-8CF3664A2B01}" type="sibTrans" cxnId="{D16FE515-A969-477B-9081-8A1FD1413ABD}">
      <dgm:prSet/>
      <dgm:spPr/>
      <dgm:t>
        <a:bodyPr/>
        <a:lstStyle/>
        <a:p>
          <a:endParaRPr lang="en-GB" sz="1400"/>
        </a:p>
      </dgm:t>
    </dgm:pt>
    <dgm:pt modelId="{23F5B5C9-F859-4091-B6CD-43848363B181}">
      <dgm:prSet phldrT="[Text]" custT="1"/>
      <dgm:spPr/>
      <dgm:t>
        <a:bodyPr/>
        <a:lstStyle/>
        <a:p>
          <a:r>
            <a:rPr lang="de-CH" sz="2000" dirty="0"/>
            <a:t>Verschleissteile</a:t>
          </a:r>
          <a:endParaRPr lang="en-GB" sz="2000" dirty="0"/>
        </a:p>
      </dgm:t>
    </dgm:pt>
    <dgm:pt modelId="{39500C50-BD9A-4D31-A116-66C15B08445B}" type="parTrans" cxnId="{1BDF0405-0EB7-4ACD-ADF7-A3BDD97F714E}">
      <dgm:prSet/>
      <dgm:spPr/>
      <dgm:t>
        <a:bodyPr/>
        <a:lstStyle/>
        <a:p>
          <a:endParaRPr lang="en-GB" sz="1400"/>
        </a:p>
      </dgm:t>
    </dgm:pt>
    <dgm:pt modelId="{111D6736-ABA9-4ED7-B157-C4AB9EDFE771}" type="sibTrans" cxnId="{1BDF0405-0EB7-4ACD-ADF7-A3BDD97F714E}">
      <dgm:prSet/>
      <dgm:spPr/>
      <dgm:t>
        <a:bodyPr/>
        <a:lstStyle/>
        <a:p>
          <a:endParaRPr lang="en-GB" sz="1400"/>
        </a:p>
      </dgm:t>
    </dgm:pt>
    <dgm:pt modelId="{0A73D251-2232-4A1F-A91E-A660C8A9EF76}">
      <dgm:prSet phldrT="[Text]" custT="1"/>
      <dgm:spPr/>
      <dgm:t>
        <a:bodyPr/>
        <a:lstStyle/>
        <a:p>
          <a:r>
            <a:rPr lang="de-CH" sz="2000" dirty="0"/>
            <a:t>Ausfallteile</a:t>
          </a:r>
          <a:endParaRPr lang="en-GB" sz="2000" dirty="0"/>
        </a:p>
      </dgm:t>
    </dgm:pt>
    <dgm:pt modelId="{7B412DCB-4BC1-4BAC-8889-FDCE3C6A1797}" type="parTrans" cxnId="{FF2A552B-845A-4BCC-BDC1-988E71A646AF}">
      <dgm:prSet/>
      <dgm:spPr/>
      <dgm:t>
        <a:bodyPr/>
        <a:lstStyle/>
        <a:p>
          <a:endParaRPr lang="en-GB" sz="1400"/>
        </a:p>
      </dgm:t>
    </dgm:pt>
    <dgm:pt modelId="{BFCBA7DF-A286-44C1-B982-EEFCAFD1EF90}" type="sibTrans" cxnId="{FF2A552B-845A-4BCC-BDC1-988E71A646AF}">
      <dgm:prSet/>
      <dgm:spPr/>
      <dgm:t>
        <a:bodyPr/>
        <a:lstStyle/>
        <a:p>
          <a:endParaRPr lang="en-GB" sz="1400"/>
        </a:p>
      </dgm:t>
    </dgm:pt>
    <dgm:pt modelId="{75D728B9-1DC6-49BD-BE05-A96F565C2CBD}">
      <dgm:prSet phldrT="[Text]" custT="1"/>
      <dgm:spPr/>
      <dgm:t>
        <a:bodyPr/>
        <a:lstStyle/>
        <a:p>
          <a:r>
            <a:rPr lang="de-CH" sz="2000" dirty="0"/>
            <a:t>Zeitbegrenzte </a:t>
          </a:r>
        </a:p>
        <a:p>
          <a:r>
            <a:rPr lang="de-CH" sz="2000" dirty="0"/>
            <a:t>Teile</a:t>
          </a:r>
          <a:endParaRPr lang="en-GB" sz="2000" dirty="0"/>
        </a:p>
      </dgm:t>
    </dgm:pt>
    <dgm:pt modelId="{1BB1F0F5-50BB-4A6B-80F8-D2DCE36035F6}" type="sibTrans" cxnId="{03E0ED4B-9B43-499F-88D6-A7F8F8A964F7}">
      <dgm:prSet/>
      <dgm:spPr/>
      <dgm:t>
        <a:bodyPr/>
        <a:lstStyle/>
        <a:p>
          <a:endParaRPr lang="en-GB" sz="1400"/>
        </a:p>
      </dgm:t>
    </dgm:pt>
    <dgm:pt modelId="{31061D50-79FD-48D9-8FDF-420A7AAEBEC5}" type="parTrans" cxnId="{03E0ED4B-9B43-499F-88D6-A7F8F8A964F7}">
      <dgm:prSet/>
      <dgm:spPr/>
      <dgm:t>
        <a:bodyPr/>
        <a:lstStyle/>
        <a:p>
          <a:endParaRPr lang="en-GB" sz="1400"/>
        </a:p>
      </dgm:t>
    </dgm:pt>
    <dgm:pt modelId="{9E6BBE7D-1B14-43A5-8871-A7BD6373F7DE}" type="pres">
      <dgm:prSet presAssocID="{44AA1932-0E9F-4B8C-8F87-EDE9AE1110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04649A2-4855-4DE4-B34C-BE7EEB1D3B71}" type="pres">
      <dgm:prSet presAssocID="{E5212291-22C2-4B16-9895-BD859D276F88}" presName="hierRoot1" presStyleCnt="0">
        <dgm:presLayoutVars>
          <dgm:hierBranch val="init"/>
        </dgm:presLayoutVars>
      </dgm:prSet>
      <dgm:spPr/>
    </dgm:pt>
    <dgm:pt modelId="{0902683D-933C-4799-9CD5-04EB68B71B3F}" type="pres">
      <dgm:prSet presAssocID="{E5212291-22C2-4B16-9895-BD859D276F88}" presName="rootComposite1" presStyleCnt="0"/>
      <dgm:spPr/>
    </dgm:pt>
    <dgm:pt modelId="{8B43B17E-3BF4-4751-8587-D5A2E4A11FFC}" type="pres">
      <dgm:prSet presAssocID="{E5212291-22C2-4B16-9895-BD859D276F88}" presName="rootText1" presStyleLbl="node0" presStyleIdx="0" presStyleCnt="1">
        <dgm:presLayoutVars>
          <dgm:chPref val="3"/>
        </dgm:presLayoutVars>
      </dgm:prSet>
      <dgm:spPr/>
    </dgm:pt>
    <dgm:pt modelId="{2CEC410A-6723-4F42-8F40-53E29F8DE777}" type="pres">
      <dgm:prSet presAssocID="{E5212291-22C2-4B16-9895-BD859D276F88}" presName="rootConnector1" presStyleLbl="node1" presStyleIdx="0" presStyleCnt="0"/>
      <dgm:spPr/>
    </dgm:pt>
    <dgm:pt modelId="{F0985DD9-0065-4877-9E41-F530465C07A0}" type="pres">
      <dgm:prSet presAssocID="{E5212291-22C2-4B16-9895-BD859D276F88}" presName="hierChild2" presStyleCnt="0"/>
      <dgm:spPr/>
    </dgm:pt>
    <dgm:pt modelId="{5C917AD4-1104-4805-BA94-C3FE3ED40876}" type="pres">
      <dgm:prSet presAssocID="{31061D50-79FD-48D9-8FDF-420A7AAEBEC5}" presName="Name37" presStyleLbl="parChTrans1D2" presStyleIdx="0" presStyleCnt="3"/>
      <dgm:spPr/>
    </dgm:pt>
    <dgm:pt modelId="{45FA45C9-5D5A-4873-B1A3-EEEF52E173DB}" type="pres">
      <dgm:prSet presAssocID="{75D728B9-1DC6-49BD-BE05-A96F565C2CBD}" presName="hierRoot2" presStyleCnt="0">
        <dgm:presLayoutVars>
          <dgm:hierBranch val="init"/>
        </dgm:presLayoutVars>
      </dgm:prSet>
      <dgm:spPr/>
    </dgm:pt>
    <dgm:pt modelId="{F6385FC9-EDEA-4CB9-9D81-34A041B752B7}" type="pres">
      <dgm:prSet presAssocID="{75D728B9-1DC6-49BD-BE05-A96F565C2CBD}" presName="rootComposite" presStyleCnt="0"/>
      <dgm:spPr/>
    </dgm:pt>
    <dgm:pt modelId="{8744EC08-1E7D-4B61-9EE8-83A4BA9D9FBE}" type="pres">
      <dgm:prSet presAssocID="{75D728B9-1DC6-49BD-BE05-A96F565C2CBD}" presName="rootText" presStyleLbl="node2" presStyleIdx="0" presStyleCnt="3">
        <dgm:presLayoutVars>
          <dgm:chPref val="3"/>
        </dgm:presLayoutVars>
      </dgm:prSet>
      <dgm:spPr/>
    </dgm:pt>
    <dgm:pt modelId="{C6473C09-AFE4-402E-8C20-4716B0F21CB4}" type="pres">
      <dgm:prSet presAssocID="{75D728B9-1DC6-49BD-BE05-A96F565C2CBD}" presName="rootConnector" presStyleLbl="node2" presStyleIdx="0" presStyleCnt="3"/>
      <dgm:spPr/>
    </dgm:pt>
    <dgm:pt modelId="{DE0B2E09-964B-4101-BC76-CD589C2CB4EA}" type="pres">
      <dgm:prSet presAssocID="{75D728B9-1DC6-49BD-BE05-A96F565C2CBD}" presName="hierChild4" presStyleCnt="0"/>
      <dgm:spPr/>
    </dgm:pt>
    <dgm:pt modelId="{C8543F2B-7903-459D-A170-740DBDA0B3D0}" type="pres">
      <dgm:prSet presAssocID="{75D728B9-1DC6-49BD-BE05-A96F565C2CBD}" presName="hierChild5" presStyleCnt="0"/>
      <dgm:spPr/>
    </dgm:pt>
    <dgm:pt modelId="{C86D197A-A70C-4919-BDE2-3B4CA4C32AB0}" type="pres">
      <dgm:prSet presAssocID="{39500C50-BD9A-4D31-A116-66C15B08445B}" presName="Name37" presStyleLbl="parChTrans1D2" presStyleIdx="1" presStyleCnt="3"/>
      <dgm:spPr/>
    </dgm:pt>
    <dgm:pt modelId="{7679EC65-CE06-4427-B7C0-9499B5D99DBE}" type="pres">
      <dgm:prSet presAssocID="{23F5B5C9-F859-4091-B6CD-43848363B181}" presName="hierRoot2" presStyleCnt="0">
        <dgm:presLayoutVars>
          <dgm:hierBranch val="init"/>
        </dgm:presLayoutVars>
      </dgm:prSet>
      <dgm:spPr/>
    </dgm:pt>
    <dgm:pt modelId="{627200EA-2A8D-41DB-B668-7A6EA8EF3FEC}" type="pres">
      <dgm:prSet presAssocID="{23F5B5C9-F859-4091-B6CD-43848363B181}" presName="rootComposite" presStyleCnt="0"/>
      <dgm:spPr/>
    </dgm:pt>
    <dgm:pt modelId="{EFB3CC6E-11B4-45AF-AAED-3109DC180763}" type="pres">
      <dgm:prSet presAssocID="{23F5B5C9-F859-4091-B6CD-43848363B181}" presName="rootText" presStyleLbl="node2" presStyleIdx="1" presStyleCnt="3">
        <dgm:presLayoutVars>
          <dgm:chPref val="3"/>
        </dgm:presLayoutVars>
      </dgm:prSet>
      <dgm:spPr/>
    </dgm:pt>
    <dgm:pt modelId="{CFF4CC91-F52E-42F5-A4B5-AECEFEF330C1}" type="pres">
      <dgm:prSet presAssocID="{23F5B5C9-F859-4091-B6CD-43848363B181}" presName="rootConnector" presStyleLbl="node2" presStyleIdx="1" presStyleCnt="3"/>
      <dgm:spPr/>
    </dgm:pt>
    <dgm:pt modelId="{88892FFD-4416-4525-BA66-B64615EF121F}" type="pres">
      <dgm:prSet presAssocID="{23F5B5C9-F859-4091-B6CD-43848363B181}" presName="hierChild4" presStyleCnt="0"/>
      <dgm:spPr/>
    </dgm:pt>
    <dgm:pt modelId="{6C0F11A1-6FCD-4993-9F71-90168C29BEBD}" type="pres">
      <dgm:prSet presAssocID="{23F5B5C9-F859-4091-B6CD-43848363B181}" presName="hierChild5" presStyleCnt="0"/>
      <dgm:spPr/>
    </dgm:pt>
    <dgm:pt modelId="{D35E8C81-59D7-4551-9DCE-98698B40C6D5}" type="pres">
      <dgm:prSet presAssocID="{7B412DCB-4BC1-4BAC-8889-FDCE3C6A1797}" presName="Name37" presStyleLbl="parChTrans1D2" presStyleIdx="2" presStyleCnt="3"/>
      <dgm:spPr/>
    </dgm:pt>
    <dgm:pt modelId="{4522DD9E-6D55-4116-940F-BF78DFC07A87}" type="pres">
      <dgm:prSet presAssocID="{0A73D251-2232-4A1F-A91E-A660C8A9EF76}" presName="hierRoot2" presStyleCnt="0">
        <dgm:presLayoutVars>
          <dgm:hierBranch val="init"/>
        </dgm:presLayoutVars>
      </dgm:prSet>
      <dgm:spPr/>
    </dgm:pt>
    <dgm:pt modelId="{7D9BE797-C23E-4913-96B9-05C03F114328}" type="pres">
      <dgm:prSet presAssocID="{0A73D251-2232-4A1F-A91E-A660C8A9EF76}" presName="rootComposite" presStyleCnt="0"/>
      <dgm:spPr/>
    </dgm:pt>
    <dgm:pt modelId="{A8D68267-03CC-4264-A232-6DFF03001488}" type="pres">
      <dgm:prSet presAssocID="{0A73D251-2232-4A1F-A91E-A660C8A9EF76}" presName="rootText" presStyleLbl="node2" presStyleIdx="2" presStyleCnt="3">
        <dgm:presLayoutVars>
          <dgm:chPref val="3"/>
        </dgm:presLayoutVars>
      </dgm:prSet>
      <dgm:spPr/>
    </dgm:pt>
    <dgm:pt modelId="{E29999C8-B172-4DE5-B764-BE6887951CD5}" type="pres">
      <dgm:prSet presAssocID="{0A73D251-2232-4A1F-A91E-A660C8A9EF76}" presName="rootConnector" presStyleLbl="node2" presStyleIdx="2" presStyleCnt="3"/>
      <dgm:spPr/>
    </dgm:pt>
    <dgm:pt modelId="{73F1A052-860E-4D6B-8230-1035BCAF4889}" type="pres">
      <dgm:prSet presAssocID="{0A73D251-2232-4A1F-A91E-A660C8A9EF76}" presName="hierChild4" presStyleCnt="0"/>
      <dgm:spPr/>
    </dgm:pt>
    <dgm:pt modelId="{4A17A8D2-E241-4CF1-957A-3F55FCD019BC}" type="pres">
      <dgm:prSet presAssocID="{0A73D251-2232-4A1F-A91E-A660C8A9EF76}" presName="hierChild5" presStyleCnt="0"/>
      <dgm:spPr/>
    </dgm:pt>
    <dgm:pt modelId="{4B271F1A-6647-4FBB-B268-B1BD1E094DC0}" type="pres">
      <dgm:prSet presAssocID="{E5212291-22C2-4B16-9895-BD859D276F88}" presName="hierChild3" presStyleCnt="0"/>
      <dgm:spPr/>
    </dgm:pt>
  </dgm:ptLst>
  <dgm:cxnLst>
    <dgm:cxn modelId="{1BDF0405-0EB7-4ACD-ADF7-A3BDD97F714E}" srcId="{E5212291-22C2-4B16-9895-BD859D276F88}" destId="{23F5B5C9-F859-4091-B6CD-43848363B181}" srcOrd="1" destOrd="0" parTransId="{39500C50-BD9A-4D31-A116-66C15B08445B}" sibTransId="{111D6736-ABA9-4ED7-B157-C4AB9EDFE771}"/>
    <dgm:cxn modelId="{D16FE515-A969-477B-9081-8A1FD1413ABD}" srcId="{44AA1932-0E9F-4B8C-8F87-EDE9AE1110B6}" destId="{E5212291-22C2-4B16-9895-BD859D276F88}" srcOrd="0" destOrd="0" parTransId="{F60CA8C4-6175-44AF-BAAB-4559E0B1CEB3}" sibTransId="{FD7482FE-97ED-4990-9A1E-8CF3664A2B01}"/>
    <dgm:cxn modelId="{FF2A552B-845A-4BCC-BDC1-988E71A646AF}" srcId="{E5212291-22C2-4B16-9895-BD859D276F88}" destId="{0A73D251-2232-4A1F-A91E-A660C8A9EF76}" srcOrd="2" destOrd="0" parTransId="{7B412DCB-4BC1-4BAC-8889-FDCE3C6A1797}" sibTransId="{BFCBA7DF-A286-44C1-B982-EEFCAFD1EF90}"/>
    <dgm:cxn modelId="{70281548-3FD7-4F36-A732-14E5D37DDBEA}" type="presOf" srcId="{23F5B5C9-F859-4091-B6CD-43848363B181}" destId="{EFB3CC6E-11B4-45AF-AAED-3109DC180763}" srcOrd="0" destOrd="0" presId="urn:microsoft.com/office/officeart/2005/8/layout/orgChart1"/>
    <dgm:cxn modelId="{03E0ED4B-9B43-499F-88D6-A7F8F8A964F7}" srcId="{E5212291-22C2-4B16-9895-BD859D276F88}" destId="{75D728B9-1DC6-49BD-BE05-A96F565C2CBD}" srcOrd="0" destOrd="0" parTransId="{31061D50-79FD-48D9-8FDF-420A7AAEBEC5}" sibTransId="{1BB1F0F5-50BB-4A6B-80F8-D2DCE36035F6}"/>
    <dgm:cxn modelId="{C063B050-2035-4BE9-B313-E5EDD92499C7}" type="presOf" srcId="{E5212291-22C2-4B16-9895-BD859D276F88}" destId="{2CEC410A-6723-4F42-8F40-53E29F8DE777}" srcOrd="1" destOrd="0" presId="urn:microsoft.com/office/officeart/2005/8/layout/orgChart1"/>
    <dgm:cxn modelId="{64AA1251-D072-4C30-9F40-E0C6B1C2A276}" type="presOf" srcId="{E5212291-22C2-4B16-9895-BD859D276F88}" destId="{8B43B17E-3BF4-4751-8587-D5A2E4A11FFC}" srcOrd="0" destOrd="0" presId="urn:microsoft.com/office/officeart/2005/8/layout/orgChart1"/>
    <dgm:cxn modelId="{4CECD971-FE7E-4CD6-B31A-3CC6149CAC79}" type="presOf" srcId="{44AA1932-0E9F-4B8C-8F87-EDE9AE1110B6}" destId="{9E6BBE7D-1B14-43A5-8871-A7BD6373F7DE}" srcOrd="0" destOrd="0" presId="urn:microsoft.com/office/officeart/2005/8/layout/orgChart1"/>
    <dgm:cxn modelId="{858BD484-34ED-409F-AE23-E7254CBB5CDD}" type="presOf" srcId="{0A73D251-2232-4A1F-A91E-A660C8A9EF76}" destId="{A8D68267-03CC-4264-A232-6DFF03001488}" srcOrd="0" destOrd="0" presId="urn:microsoft.com/office/officeart/2005/8/layout/orgChart1"/>
    <dgm:cxn modelId="{F3443988-CAFF-406A-9F64-DF4EA7EF0464}" type="presOf" srcId="{23F5B5C9-F859-4091-B6CD-43848363B181}" destId="{CFF4CC91-F52E-42F5-A4B5-AECEFEF330C1}" srcOrd="1" destOrd="0" presId="urn:microsoft.com/office/officeart/2005/8/layout/orgChart1"/>
    <dgm:cxn modelId="{3B3E15A0-ACE6-41E7-9AE6-8069A98ED7AA}" type="presOf" srcId="{39500C50-BD9A-4D31-A116-66C15B08445B}" destId="{C86D197A-A70C-4919-BDE2-3B4CA4C32AB0}" srcOrd="0" destOrd="0" presId="urn:microsoft.com/office/officeart/2005/8/layout/orgChart1"/>
    <dgm:cxn modelId="{2915B7AF-C9FE-4FB0-9C55-EAC5D289A934}" type="presOf" srcId="{0A73D251-2232-4A1F-A91E-A660C8A9EF76}" destId="{E29999C8-B172-4DE5-B764-BE6887951CD5}" srcOrd="1" destOrd="0" presId="urn:microsoft.com/office/officeart/2005/8/layout/orgChart1"/>
    <dgm:cxn modelId="{C666C5D1-4715-49D8-9702-314AA66CF099}" type="presOf" srcId="{75D728B9-1DC6-49BD-BE05-A96F565C2CBD}" destId="{C6473C09-AFE4-402E-8C20-4716B0F21CB4}" srcOrd="1" destOrd="0" presId="urn:microsoft.com/office/officeart/2005/8/layout/orgChart1"/>
    <dgm:cxn modelId="{21E99FD3-049F-4ADD-A4A4-EBD920F6D778}" type="presOf" srcId="{7B412DCB-4BC1-4BAC-8889-FDCE3C6A1797}" destId="{D35E8C81-59D7-4551-9DCE-98698B40C6D5}" srcOrd="0" destOrd="0" presId="urn:microsoft.com/office/officeart/2005/8/layout/orgChart1"/>
    <dgm:cxn modelId="{CE2346DA-59C1-4B89-90E7-6D8F379F13AE}" type="presOf" srcId="{31061D50-79FD-48D9-8FDF-420A7AAEBEC5}" destId="{5C917AD4-1104-4805-BA94-C3FE3ED40876}" srcOrd="0" destOrd="0" presId="urn:microsoft.com/office/officeart/2005/8/layout/orgChart1"/>
    <dgm:cxn modelId="{ACE770FC-99AA-4C6C-9A49-28E51E63F436}" type="presOf" srcId="{75D728B9-1DC6-49BD-BE05-A96F565C2CBD}" destId="{8744EC08-1E7D-4B61-9EE8-83A4BA9D9FBE}" srcOrd="0" destOrd="0" presId="urn:microsoft.com/office/officeart/2005/8/layout/orgChart1"/>
    <dgm:cxn modelId="{34749D76-FFD1-41AB-9DEF-59FE99C5DEEF}" type="presParOf" srcId="{9E6BBE7D-1B14-43A5-8871-A7BD6373F7DE}" destId="{904649A2-4855-4DE4-B34C-BE7EEB1D3B71}" srcOrd="0" destOrd="0" presId="urn:microsoft.com/office/officeart/2005/8/layout/orgChart1"/>
    <dgm:cxn modelId="{2FF6DBD4-F935-4A71-B2EC-F4748024E4BE}" type="presParOf" srcId="{904649A2-4855-4DE4-B34C-BE7EEB1D3B71}" destId="{0902683D-933C-4799-9CD5-04EB68B71B3F}" srcOrd="0" destOrd="0" presId="urn:microsoft.com/office/officeart/2005/8/layout/orgChart1"/>
    <dgm:cxn modelId="{35889405-BD8A-4E5A-8E17-435E760BEF5B}" type="presParOf" srcId="{0902683D-933C-4799-9CD5-04EB68B71B3F}" destId="{8B43B17E-3BF4-4751-8587-D5A2E4A11FFC}" srcOrd="0" destOrd="0" presId="urn:microsoft.com/office/officeart/2005/8/layout/orgChart1"/>
    <dgm:cxn modelId="{92DC6110-C51A-4984-AB76-BF9C9F2812CA}" type="presParOf" srcId="{0902683D-933C-4799-9CD5-04EB68B71B3F}" destId="{2CEC410A-6723-4F42-8F40-53E29F8DE777}" srcOrd="1" destOrd="0" presId="urn:microsoft.com/office/officeart/2005/8/layout/orgChart1"/>
    <dgm:cxn modelId="{5A07FEC9-3792-4992-B3EC-BA8A4CE80472}" type="presParOf" srcId="{904649A2-4855-4DE4-B34C-BE7EEB1D3B71}" destId="{F0985DD9-0065-4877-9E41-F530465C07A0}" srcOrd="1" destOrd="0" presId="urn:microsoft.com/office/officeart/2005/8/layout/orgChart1"/>
    <dgm:cxn modelId="{9A4344A1-3C9E-4F18-9FC9-960CB9B96148}" type="presParOf" srcId="{F0985DD9-0065-4877-9E41-F530465C07A0}" destId="{5C917AD4-1104-4805-BA94-C3FE3ED40876}" srcOrd="0" destOrd="0" presId="urn:microsoft.com/office/officeart/2005/8/layout/orgChart1"/>
    <dgm:cxn modelId="{D6E41020-E2A7-4DB2-86BE-183FBE2F592E}" type="presParOf" srcId="{F0985DD9-0065-4877-9E41-F530465C07A0}" destId="{45FA45C9-5D5A-4873-B1A3-EEEF52E173DB}" srcOrd="1" destOrd="0" presId="urn:microsoft.com/office/officeart/2005/8/layout/orgChart1"/>
    <dgm:cxn modelId="{CCDB953D-77E0-41E2-B04A-F2092F0291BA}" type="presParOf" srcId="{45FA45C9-5D5A-4873-B1A3-EEEF52E173DB}" destId="{F6385FC9-EDEA-4CB9-9D81-34A041B752B7}" srcOrd="0" destOrd="0" presId="urn:microsoft.com/office/officeart/2005/8/layout/orgChart1"/>
    <dgm:cxn modelId="{69126815-2F66-49A4-A90B-8896A136A028}" type="presParOf" srcId="{F6385FC9-EDEA-4CB9-9D81-34A041B752B7}" destId="{8744EC08-1E7D-4B61-9EE8-83A4BA9D9FBE}" srcOrd="0" destOrd="0" presId="urn:microsoft.com/office/officeart/2005/8/layout/orgChart1"/>
    <dgm:cxn modelId="{D8770B09-5B3D-4960-AFA7-E07AA79FAA3D}" type="presParOf" srcId="{F6385FC9-EDEA-4CB9-9D81-34A041B752B7}" destId="{C6473C09-AFE4-402E-8C20-4716B0F21CB4}" srcOrd="1" destOrd="0" presId="urn:microsoft.com/office/officeart/2005/8/layout/orgChart1"/>
    <dgm:cxn modelId="{98618BC4-224B-4E46-837B-F4CE120392B0}" type="presParOf" srcId="{45FA45C9-5D5A-4873-B1A3-EEEF52E173DB}" destId="{DE0B2E09-964B-4101-BC76-CD589C2CB4EA}" srcOrd="1" destOrd="0" presId="urn:microsoft.com/office/officeart/2005/8/layout/orgChart1"/>
    <dgm:cxn modelId="{FF443E3E-7027-4371-B53A-15642277DFF1}" type="presParOf" srcId="{45FA45C9-5D5A-4873-B1A3-EEEF52E173DB}" destId="{C8543F2B-7903-459D-A170-740DBDA0B3D0}" srcOrd="2" destOrd="0" presId="urn:microsoft.com/office/officeart/2005/8/layout/orgChart1"/>
    <dgm:cxn modelId="{89ED694D-37EE-408E-9DE3-170D6F0FB91A}" type="presParOf" srcId="{F0985DD9-0065-4877-9E41-F530465C07A0}" destId="{C86D197A-A70C-4919-BDE2-3B4CA4C32AB0}" srcOrd="2" destOrd="0" presId="urn:microsoft.com/office/officeart/2005/8/layout/orgChart1"/>
    <dgm:cxn modelId="{4875BF7B-3707-461C-AF7A-FC9997AE2397}" type="presParOf" srcId="{F0985DD9-0065-4877-9E41-F530465C07A0}" destId="{7679EC65-CE06-4427-B7C0-9499B5D99DBE}" srcOrd="3" destOrd="0" presId="urn:microsoft.com/office/officeart/2005/8/layout/orgChart1"/>
    <dgm:cxn modelId="{0F71322D-301E-4E94-8DC0-80D1FE8997D6}" type="presParOf" srcId="{7679EC65-CE06-4427-B7C0-9499B5D99DBE}" destId="{627200EA-2A8D-41DB-B668-7A6EA8EF3FEC}" srcOrd="0" destOrd="0" presId="urn:microsoft.com/office/officeart/2005/8/layout/orgChart1"/>
    <dgm:cxn modelId="{2560BD5F-2FEB-4B03-AE7C-1B80CE1A6B46}" type="presParOf" srcId="{627200EA-2A8D-41DB-B668-7A6EA8EF3FEC}" destId="{EFB3CC6E-11B4-45AF-AAED-3109DC180763}" srcOrd="0" destOrd="0" presId="urn:microsoft.com/office/officeart/2005/8/layout/orgChart1"/>
    <dgm:cxn modelId="{6644F5E4-636E-404A-88E8-01B12EAFC500}" type="presParOf" srcId="{627200EA-2A8D-41DB-B668-7A6EA8EF3FEC}" destId="{CFF4CC91-F52E-42F5-A4B5-AECEFEF330C1}" srcOrd="1" destOrd="0" presId="urn:microsoft.com/office/officeart/2005/8/layout/orgChart1"/>
    <dgm:cxn modelId="{CA3D2438-217D-46C7-BA71-A1425944D76E}" type="presParOf" srcId="{7679EC65-CE06-4427-B7C0-9499B5D99DBE}" destId="{88892FFD-4416-4525-BA66-B64615EF121F}" srcOrd="1" destOrd="0" presId="urn:microsoft.com/office/officeart/2005/8/layout/orgChart1"/>
    <dgm:cxn modelId="{217F0405-7FBD-4B07-8A82-15AA840A0AE0}" type="presParOf" srcId="{7679EC65-CE06-4427-B7C0-9499B5D99DBE}" destId="{6C0F11A1-6FCD-4993-9F71-90168C29BEBD}" srcOrd="2" destOrd="0" presId="urn:microsoft.com/office/officeart/2005/8/layout/orgChart1"/>
    <dgm:cxn modelId="{8130906F-9083-441A-B199-0F06E15048C0}" type="presParOf" srcId="{F0985DD9-0065-4877-9E41-F530465C07A0}" destId="{D35E8C81-59D7-4551-9DCE-98698B40C6D5}" srcOrd="4" destOrd="0" presId="urn:microsoft.com/office/officeart/2005/8/layout/orgChart1"/>
    <dgm:cxn modelId="{BE841C5D-D43D-4442-8445-102F8203B99F}" type="presParOf" srcId="{F0985DD9-0065-4877-9E41-F530465C07A0}" destId="{4522DD9E-6D55-4116-940F-BF78DFC07A87}" srcOrd="5" destOrd="0" presId="urn:microsoft.com/office/officeart/2005/8/layout/orgChart1"/>
    <dgm:cxn modelId="{E17187A9-A575-4D8E-B8E9-FDC39E3E9F71}" type="presParOf" srcId="{4522DD9E-6D55-4116-940F-BF78DFC07A87}" destId="{7D9BE797-C23E-4913-96B9-05C03F114328}" srcOrd="0" destOrd="0" presId="urn:microsoft.com/office/officeart/2005/8/layout/orgChart1"/>
    <dgm:cxn modelId="{8DBD01CA-F92A-40B2-838A-7710B4A46570}" type="presParOf" srcId="{7D9BE797-C23E-4913-96B9-05C03F114328}" destId="{A8D68267-03CC-4264-A232-6DFF03001488}" srcOrd="0" destOrd="0" presId="urn:microsoft.com/office/officeart/2005/8/layout/orgChart1"/>
    <dgm:cxn modelId="{18F8DC1A-A40E-4DBE-9C79-E764FA1FC5A3}" type="presParOf" srcId="{7D9BE797-C23E-4913-96B9-05C03F114328}" destId="{E29999C8-B172-4DE5-B764-BE6887951CD5}" srcOrd="1" destOrd="0" presId="urn:microsoft.com/office/officeart/2005/8/layout/orgChart1"/>
    <dgm:cxn modelId="{5D9D0AAE-087F-48BD-8CB4-95882C40D3EC}" type="presParOf" srcId="{4522DD9E-6D55-4116-940F-BF78DFC07A87}" destId="{73F1A052-860E-4D6B-8230-1035BCAF4889}" srcOrd="1" destOrd="0" presId="urn:microsoft.com/office/officeart/2005/8/layout/orgChart1"/>
    <dgm:cxn modelId="{EA8A3E3E-8788-42CD-989D-B2BD3049D33B}" type="presParOf" srcId="{4522DD9E-6D55-4116-940F-BF78DFC07A87}" destId="{4A17A8D2-E241-4CF1-957A-3F55FCD019BC}" srcOrd="2" destOrd="0" presId="urn:microsoft.com/office/officeart/2005/8/layout/orgChart1"/>
    <dgm:cxn modelId="{63ADD7CF-92A3-47BE-87D7-DB986B4C2D0F}" type="presParOf" srcId="{904649A2-4855-4DE4-B34C-BE7EEB1D3B71}" destId="{4B271F1A-6647-4FBB-B268-B1BD1E094D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B3312-CE43-42A5-B59B-79885BFE4782}">
      <dsp:nvSpPr>
        <dsp:cNvPr id="0" name=""/>
        <dsp:cNvSpPr/>
      </dsp:nvSpPr>
      <dsp:spPr>
        <a:xfrm>
          <a:off x="2576821" y="1743006"/>
          <a:ext cx="1054210" cy="10542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 err="1"/>
            <a:t>Competitive</a:t>
          </a:r>
          <a:r>
            <a:rPr lang="de-CH" sz="1000" kern="1200" dirty="0"/>
            <a:t> </a:t>
          </a:r>
          <a:r>
            <a:rPr lang="de-CH" sz="1000" kern="1200" dirty="0" err="1"/>
            <a:t>Rivalry</a:t>
          </a:r>
          <a:endParaRPr lang="en-GB" sz="1000" kern="1200" dirty="0"/>
        </a:p>
      </dsp:txBody>
      <dsp:txXfrm>
        <a:off x="2731206" y="1897391"/>
        <a:ext cx="745440" cy="745440"/>
      </dsp:txXfrm>
    </dsp:sp>
    <dsp:sp modelId="{40F3CC74-B675-4F89-8BCF-F3270EED34AB}">
      <dsp:nvSpPr>
        <dsp:cNvPr id="0" name=""/>
        <dsp:cNvSpPr/>
      </dsp:nvSpPr>
      <dsp:spPr>
        <a:xfrm rot="16200000">
          <a:off x="2991758" y="1358501"/>
          <a:ext cx="224336" cy="3584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>
        <a:off x="3025409" y="1463838"/>
        <a:ext cx="157035" cy="215059"/>
      </dsp:txXfrm>
    </dsp:sp>
    <dsp:sp modelId="{8194951C-92CD-43CE-A312-18776B394AD5}">
      <dsp:nvSpPr>
        <dsp:cNvPr id="0" name=""/>
        <dsp:cNvSpPr/>
      </dsp:nvSpPr>
      <dsp:spPr>
        <a:xfrm>
          <a:off x="2445044" y="1966"/>
          <a:ext cx="1317763" cy="13177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Bedrohung durch neue Wettbewerber</a:t>
          </a:r>
          <a:endParaRPr lang="en-GB" sz="1000" kern="1200" dirty="0"/>
        </a:p>
      </dsp:txBody>
      <dsp:txXfrm>
        <a:off x="2638026" y="194948"/>
        <a:ext cx="931799" cy="931799"/>
      </dsp:txXfrm>
    </dsp:sp>
    <dsp:sp modelId="{94DC9402-23E6-4BD2-8119-0BEA4CD1CED1}">
      <dsp:nvSpPr>
        <dsp:cNvPr id="0" name=""/>
        <dsp:cNvSpPr/>
      </dsp:nvSpPr>
      <dsp:spPr>
        <a:xfrm>
          <a:off x="3724152" y="2090896"/>
          <a:ext cx="224336" cy="3584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>
        <a:off x="3724152" y="2162582"/>
        <a:ext cx="157035" cy="215059"/>
      </dsp:txXfrm>
    </dsp:sp>
    <dsp:sp modelId="{A072AD54-BF92-402A-A495-1562FB8CE998}">
      <dsp:nvSpPr>
        <dsp:cNvPr id="0" name=""/>
        <dsp:cNvSpPr/>
      </dsp:nvSpPr>
      <dsp:spPr>
        <a:xfrm>
          <a:off x="4054308" y="1611230"/>
          <a:ext cx="1317763" cy="13177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Verhandlungs-macht der Kunden</a:t>
          </a:r>
          <a:endParaRPr lang="en-GB" sz="1000" kern="1200" dirty="0"/>
        </a:p>
      </dsp:txBody>
      <dsp:txXfrm>
        <a:off x="4247290" y="1804212"/>
        <a:ext cx="931799" cy="931799"/>
      </dsp:txXfrm>
    </dsp:sp>
    <dsp:sp modelId="{58E4624D-9853-47C8-A490-18DEBD6D0377}">
      <dsp:nvSpPr>
        <dsp:cNvPr id="0" name=""/>
        <dsp:cNvSpPr/>
      </dsp:nvSpPr>
      <dsp:spPr>
        <a:xfrm rot="5400000">
          <a:off x="2991758" y="2823290"/>
          <a:ext cx="224336" cy="3584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>
        <a:off x="3025409" y="2861326"/>
        <a:ext cx="157035" cy="215059"/>
      </dsp:txXfrm>
    </dsp:sp>
    <dsp:sp modelId="{D5F9A155-2175-4423-A6F3-7AA98D0C99B2}">
      <dsp:nvSpPr>
        <dsp:cNvPr id="0" name=""/>
        <dsp:cNvSpPr/>
      </dsp:nvSpPr>
      <dsp:spPr>
        <a:xfrm>
          <a:off x="2445044" y="3220494"/>
          <a:ext cx="1317763" cy="13177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Bedrohung durch Ersatz-produkte</a:t>
          </a:r>
          <a:endParaRPr lang="en-GB" sz="1000" kern="1200" dirty="0"/>
        </a:p>
      </dsp:txBody>
      <dsp:txXfrm>
        <a:off x="2638026" y="3413476"/>
        <a:ext cx="931799" cy="931799"/>
      </dsp:txXfrm>
    </dsp:sp>
    <dsp:sp modelId="{2AD76880-566C-40B0-857B-2543F87158E0}">
      <dsp:nvSpPr>
        <dsp:cNvPr id="0" name=""/>
        <dsp:cNvSpPr/>
      </dsp:nvSpPr>
      <dsp:spPr>
        <a:xfrm rot="10800000">
          <a:off x="2259363" y="2090896"/>
          <a:ext cx="224336" cy="3584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 rot="10800000">
        <a:off x="2326664" y="2162582"/>
        <a:ext cx="157035" cy="215059"/>
      </dsp:txXfrm>
    </dsp:sp>
    <dsp:sp modelId="{2D427ACC-AEE1-4C99-9AF1-80B0B68FFEAE}">
      <dsp:nvSpPr>
        <dsp:cNvPr id="0" name=""/>
        <dsp:cNvSpPr/>
      </dsp:nvSpPr>
      <dsp:spPr>
        <a:xfrm>
          <a:off x="835780" y="1611230"/>
          <a:ext cx="1317763" cy="13177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000" kern="1200" dirty="0"/>
            <a:t>Verhandlungs-macht der Lieferanten</a:t>
          </a:r>
          <a:endParaRPr lang="en-GB" sz="1000" kern="1200" dirty="0"/>
        </a:p>
      </dsp:txBody>
      <dsp:txXfrm>
        <a:off x="1028762" y="1804212"/>
        <a:ext cx="931799" cy="931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E8C81-59D7-4551-9DCE-98698B40C6D5}">
      <dsp:nvSpPr>
        <dsp:cNvPr id="0" name=""/>
        <dsp:cNvSpPr/>
      </dsp:nvSpPr>
      <dsp:spPr>
        <a:xfrm>
          <a:off x="4474973" y="1402772"/>
          <a:ext cx="3166076" cy="549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742"/>
              </a:lnTo>
              <a:lnTo>
                <a:pt x="3166076" y="274742"/>
              </a:lnTo>
              <a:lnTo>
                <a:pt x="3166076" y="5494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D197A-A70C-4919-BDE2-3B4CA4C32AB0}">
      <dsp:nvSpPr>
        <dsp:cNvPr id="0" name=""/>
        <dsp:cNvSpPr/>
      </dsp:nvSpPr>
      <dsp:spPr>
        <a:xfrm>
          <a:off x="4429253" y="1402772"/>
          <a:ext cx="91440" cy="5494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94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17AD4-1104-4805-BA94-C3FE3ED40876}">
      <dsp:nvSpPr>
        <dsp:cNvPr id="0" name=""/>
        <dsp:cNvSpPr/>
      </dsp:nvSpPr>
      <dsp:spPr>
        <a:xfrm>
          <a:off x="1308896" y="1402772"/>
          <a:ext cx="3166076" cy="549484"/>
        </a:xfrm>
        <a:custGeom>
          <a:avLst/>
          <a:gdLst/>
          <a:ahLst/>
          <a:cxnLst/>
          <a:rect l="0" t="0" r="0" b="0"/>
          <a:pathLst>
            <a:path>
              <a:moveTo>
                <a:pt x="3166076" y="0"/>
              </a:moveTo>
              <a:lnTo>
                <a:pt x="3166076" y="274742"/>
              </a:lnTo>
              <a:lnTo>
                <a:pt x="0" y="274742"/>
              </a:lnTo>
              <a:lnTo>
                <a:pt x="0" y="5494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3B17E-3BF4-4751-8587-D5A2E4A11FFC}">
      <dsp:nvSpPr>
        <dsp:cNvPr id="0" name=""/>
        <dsp:cNvSpPr/>
      </dsp:nvSpPr>
      <dsp:spPr>
        <a:xfrm>
          <a:off x="3166677" y="94476"/>
          <a:ext cx="2616591" cy="1308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 dirty="0"/>
            <a:t>Ersatzteile</a:t>
          </a:r>
          <a:endParaRPr lang="en-GB" sz="2000" kern="1200" dirty="0"/>
        </a:p>
      </dsp:txBody>
      <dsp:txXfrm>
        <a:off x="3166677" y="94476"/>
        <a:ext cx="2616591" cy="1308295"/>
      </dsp:txXfrm>
    </dsp:sp>
    <dsp:sp modelId="{8744EC08-1E7D-4B61-9EE8-83A4BA9D9FBE}">
      <dsp:nvSpPr>
        <dsp:cNvPr id="0" name=""/>
        <dsp:cNvSpPr/>
      </dsp:nvSpPr>
      <dsp:spPr>
        <a:xfrm>
          <a:off x="600" y="1952256"/>
          <a:ext cx="2616591" cy="1308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 dirty="0"/>
            <a:t>Zeitbegrenzte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 dirty="0"/>
            <a:t>Teile</a:t>
          </a:r>
          <a:endParaRPr lang="en-GB" sz="2000" kern="1200" dirty="0"/>
        </a:p>
      </dsp:txBody>
      <dsp:txXfrm>
        <a:off x="600" y="1952256"/>
        <a:ext cx="2616591" cy="1308295"/>
      </dsp:txXfrm>
    </dsp:sp>
    <dsp:sp modelId="{EFB3CC6E-11B4-45AF-AAED-3109DC180763}">
      <dsp:nvSpPr>
        <dsp:cNvPr id="0" name=""/>
        <dsp:cNvSpPr/>
      </dsp:nvSpPr>
      <dsp:spPr>
        <a:xfrm>
          <a:off x="3166677" y="1952256"/>
          <a:ext cx="2616591" cy="1308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 dirty="0"/>
            <a:t>Verschleissteile</a:t>
          </a:r>
          <a:endParaRPr lang="en-GB" sz="2000" kern="1200" dirty="0"/>
        </a:p>
      </dsp:txBody>
      <dsp:txXfrm>
        <a:off x="3166677" y="1952256"/>
        <a:ext cx="2616591" cy="1308295"/>
      </dsp:txXfrm>
    </dsp:sp>
    <dsp:sp modelId="{A8D68267-03CC-4264-A232-6DFF03001488}">
      <dsp:nvSpPr>
        <dsp:cNvPr id="0" name=""/>
        <dsp:cNvSpPr/>
      </dsp:nvSpPr>
      <dsp:spPr>
        <a:xfrm>
          <a:off x="6332753" y="1952256"/>
          <a:ext cx="2616591" cy="13082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 dirty="0"/>
            <a:t>Ausfallteile</a:t>
          </a:r>
          <a:endParaRPr lang="en-GB" sz="2000" kern="1200" dirty="0"/>
        </a:p>
      </dsp:txBody>
      <dsp:txXfrm>
        <a:off x="6332753" y="1952256"/>
        <a:ext cx="2616591" cy="1308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8E594-98F6-3A40-9CB1-890EFD882430}" type="datetimeFigureOut">
              <a:rPr lang="de-DE" smtClean="0"/>
              <a:t>30.09.2021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A8F55-2519-6F41-91E3-24F0254F6F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058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DA80C-0032-A04F-8DC3-1D9FA424B670}" type="datetimeFigureOut">
              <a:rPr lang="de-DE" smtClean="0"/>
              <a:t>30.09.2021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8BABC-F464-1C42-81DA-2E65C84DE5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025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Hier wird hergeleitet wie sich das GPM überhaupt erst entwickelt hat bzw. warum es wichtig ist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12D59-C065-4004-B51D-83C948A28A1B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1297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BABC-F464-1C42-81DA-2E65C84DE5D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6472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BABC-F464-1C42-81DA-2E65C84DE5D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898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Diese Folie stellt die Lösung der vorangehenden Folie dar (wird im Unterricht zuerst ausgeblendet).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BABC-F464-1C42-81DA-2E65C84DE5D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920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Hier wird hergeleitet wie sich das GPM überhaupt erst entwickelt hat bzw. warum es wichtig ist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12D59-C065-4004-B51D-83C948A28A1B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4113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BABC-F464-1C42-81DA-2E65C84DE5DA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509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Hier wird hergeleitet wie sich das GPM überhaupt erst entwickelt hat bzw. warum es wichtig ist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12D59-C065-4004-B51D-83C948A28A1B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8314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mask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1" y="0"/>
            <a:ext cx="1219835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21" name="Freihandform 20"/>
          <p:cNvSpPr/>
          <p:nvPr/>
        </p:nvSpPr>
        <p:spPr>
          <a:xfrm>
            <a:off x="3975404" y="679931"/>
            <a:ext cx="8222947" cy="6187327"/>
          </a:xfrm>
          <a:custGeom>
            <a:avLst/>
            <a:gdLst>
              <a:gd name="connsiteX0" fmla="*/ 5924544 w 8222947"/>
              <a:gd name="connsiteY0" fmla="*/ 885 h 6187327"/>
              <a:gd name="connsiteX1" fmla="*/ 6308590 w 8222947"/>
              <a:gd name="connsiteY1" fmla="*/ 41571 h 6187327"/>
              <a:gd name="connsiteX2" fmla="*/ 8006972 w 8222947"/>
              <a:gd name="connsiteY2" fmla="*/ 1782211 h 6187327"/>
              <a:gd name="connsiteX3" fmla="*/ 8214187 w 8222947"/>
              <a:gd name="connsiteY3" fmla="*/ 2329511 h 6187327"/>
              <a:gd name="connsiteX4" fmla="*/ 8222947 w 8222947"/>
              <a:gd name="connsiteY4" fmla="*/ 2362752 h 6187327"/>
              <a:gd name="connsiteX5" fmla="*/ 8222947 w 8222947"/>
              <a:gd name="connsiteY5" fmla="*/ 4688892 h 6187327"/>
              <a:gd name="connsiteX6" fmla="*/ 8207914 w 8222947"/>
              <a:gd name="connsiteY6" fmla="*/ 4742881 h 6187327"/>
              <a:gd name="connsiteX7" fmla="*/ 7556423 w 8222947"/>
              <a:gd name="connsiteY7" fmla="*/ 6028617 h 6187327"/>
              <a:gd name="connsiteX8" fmla="*/ 7425161 w 8222947"/>
              <a:gd name="connsiteY8" fmla="*/ 6187327 h 6187327"/>
              <a:gd name="connsiteX9" fmla="*/ 1006577 w 8222947"/>
              <a:gd name="connsiteY9" fmla="*/ 6187327 h 6187327"/>
              <a:gd name="connsiteX10" fmla="*/ 850964 w 8222947"/>
              <a:gd name="connsiteY10" fmla="*/ 5995980 h 6187327"/>
              <a:gd name="connsiteX11" fmla="*/ 422250 w 8222947"/>
              <a:gd name="connsiteY11" fmla="*/ 5267019 h 6187327"/>
              <a:gd name="connsiteX12" fmla="*/ 142610 w 8222947"/>
              <a:gd name="connsiteY12" fmla="*/ 2830055 h 6187327"/>
              <a:gd name="connsiteX13" fmla="*/ 3539677 w 8222947"/>
              <a:gd name="connsiteY13" fmla="*/ 2265216 h 6187327"/>
              <a:gd name="connsiteX14" fmla="*/ 5924544 w 8222947"/>
              <a:gd name="connsiteY14" fmla="*/ 885 h 618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22947" h="6187327">
                <a:moveTo>
                  <a:pt x="5924544" y="885"/>
                </a:moveTo>
                <a:cubicBezTo>
                  <a:pt x="6041007" y="-3625"/>
                  <a:pt x="6168271" y="8957"/>
                  <a:pt x="6308590" y="41571"/>
                </a:cubicBezTo>
                <a:cubicBezTo>
                  <a:pt x="6952725" y="190142"/>
                  <a:pt x="7634399" y="972436"/>
                  <a:pt x="8006972" y="1782211"/>
                </a:cubicBezTo>
                <a:cubicBezTo>
                  <a:pt x="8089782" y="1962218"/>
                  <a:pt x="8158705" y="2145053"/>
                  <a:pt x="8214187" y="2329511"/>
                </a:cubicBezTo>
                <a:lnTo>
                  <a:pt x="8222947" y="2362752"/>
                </a:lnTo>
                <a:lnTo>
                  <a:pt x="8222947" y="4688892"/>
                </a:lnTo>
                <a:lnTo>
                  <a:pt x="8207914" y="4742881"/>
                </a:lnTo>
                <a:cubicBezTo>
                  <a:pt x="8067235" y="5203851"/>
                  <a:pt x="7847382" y="5639692"/>
                  <a:pt x="7556423" y="6028617"/>
                </a:cubicBezTo>
                <a:lnTo>
                  <a:pt x="7425161" y="6187327"/>
                </a:lnTo>
                <a:lnTo>
                  <a:pt x="1006577" y="6187327"/>
                </a:lnTo>
                <a:lnTo>
                  <a:pt x="850964" y="5995980"/>
                </a:lnTo>
                <a:cubicBezTo>
                  <a:pt x="686863" y="5772304"/>
                  <a:pt x="542722" y="5528860"/>
                  <a:pt x="422250" y="5267019"/>
                </a:cubicBezTo>
                <a:cubicBezTo>
                  <a:pt x="50312" y="4458802"/>
                  <a:pt x="-155418" y="3502075"/>
                  <a:pt x="142610" y="2830055"/>
                </a:cubicBezTo>
                <a:cubicBezTo>
                  <a:pt x="788131" y="1375996"/>
                  <a:pt x="2271479" y="2908304"/>
                  <a:pt x="3539677" y="2265216"/>
                </a:cubicBezTo>
                <a:cubicBezTo>
                  <a:pt x="4682264" y="1685095"/>
                  <a:pt x="4798738" y="44473"/>
                  <a:pt x="5924544" y="885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12" name="Freihandform 11"/>
          <p:cNvSpPr/>
          <p:nvPr/>
        </p:nvSpPr>
        <p:spPr>
          <a:xfrm>
            <a:off x="5642407" y="1910668"/>
            <a:ext cx="6555944" cy="4947333"/>
          </a:xfrm>
          <a:custGeom>
            <a:avLst/>
            <a:gdLst>
              <a:gd name="connsiteX0" fmla="*/ 4854063 w 6552531"/>
              <a:gd name="connsiteY0" fmla="*/ 7 h 4947333"/>
              <a:gd name="connsiteX1" fmla="*/ 5071206 w 6552531"/>
              <a:gd name="connsiteY1" fmla="*/ 27731 h 4947333"/>
              <a:gd name="connsiteX2" fmla="*/ 6551503 w 6552531"/>
              <a:gd name="connsiteY2" fmla="*/ 1809287 h 4947333"/>
              <a:gd name="connsiteX3" fmla="*/ 6552531 w 6552531"/>
              <a:gd name="connsiteY3" fmla="*/ 1812764 h 4947333"/>
              <a:gd name="connsiteX4" fmla="*/ 6552531 w 6552531"/>
              <a:gd name="connsiteY4" fmla="*/ 3922236 h 4947333"/>
              <a:gd name="connsiteX5" fmla="*/ 6508354 w 6552531"/>
              <a:gd name="connsiteY5" fmla="*/ 4056281 h 4947333"/>
              <a:gd name="connsiteX6" fmla="*/ 6167266 w 6552531"/>
              <a:gd name="connsiteY6" fmla="*/ 4753897 h 4947333"/>
              <a:gd name="connsiteX7" fmla="*/ 6033717 w 6552531"/>
              <a:gd name="connsiteY7" fmla="*/ 4947333 h 4947333"/>
              <a:gd name="connsiteX8" fmla="*/ 688221 w 6552531"/>
              <a:gd name="connsiteY8" fmla="*/ 4947333 h 4947333"/>
              <a:gd name="connsiteX9" fmla="*/ 669155 w 6552531"/>
              <a:gd name="connsiteY9" fmla="*/ 4921952 h 4947333"/>
              <a:gd name="connsiteX10" fmla="*/ 159446 w 6552531"/>
              <a:gd name="connsiteY10" fmla="*/ 3896401 h 4947333"/>
              <a:gd name="connsiteX11" fmla="*/ 44617 w 6552531"/>
              <a:gd name="connsiteY11" fmla="*/ 3440846 h 4947333"/>
              <a:gd name="connsiteX12" fmla="*/ 40529 w 6552531"/>
              <a:gd name="connsiteY12" fmla="*/ 3406626 h 4947333"/>
              <a:gd name="connsiteX13" fmla="*/ 39476 w 6552531"/>
              <a:gd name="connsiteY13" fmla="*/ 3401514 h 4947333"/>
              <a:gd name="connsiteX14" fmla="*/ 482859 w 6552531"/>
              <a:gd name="connsiteY14" fmla="*/ 1876033 h 4947333"/>
              <a:gd name="connsiteX15" fmla="*/ 896951 w 6552531"/>
              <a:gd name="connsiteY15" fmla="*/ 1759366 h 4947333"/>
              <a:gd name="connsiteX16" fmla="*/ 1369778 w 6552531"/>
              <a:gd name="connsiteY16" fmla="*/ 1839493 h 4947333"/>
              <a:gd name="connsiteX17" fmla="*/ 1408346 w 6552531"/>
              <a:gd name="connsiteY17" fmla="*/ 1854656 h 4947333"/>
              <a:gd name="connsiteX18" fmla="*/ 1515289 w 6552531"/>
              <a:gd name="connsiteY18" fmla="*/ 1876395 h 4947333"/>
              <a:gd name="connsiteX19" fmla="*/ 2860708 w 6552531"/>
              <a:gd name="connsiteY19" fmla="*/ 1855646 h 4947333"/>
              <a:gd name="connsiteX20" fmla="*/ 3877062 w 6552531"/>
              <a:gd name="connsiteY20" fmla="*/ 691198 h 4947333"/>
              <a:gd name="connsiteX21" fmla="*/ 4633989 w 6552531"/>
              <a:gd name="connsiteY21" fmla="*/ 13545 h 4947333"/>
              <a:gd name="connsiteX22" fmla="*/ 4683323 w 6552531"/>
              <a:gd name="connsiteY22" fmla="*/ 9490 h 4947333"/>
              <a:gd name="connsiteX23" fmla="*/ 4720135 w 6552531"/>
              <a:gd name="connsiteY23" fmla="*/ 11657 h 4947333"/>
              <a:gd name="connsiteX24" fmla="*/ 4746809 w 6552531"/>
              <a:gd name="connsiteY24" fmla="*/ 6469 h 4947333"/>
              <a:gd name="connsiteX25" fmla="*/ 4854063 w 6552531"/>
              <a:gd name="connsiteY25" fmla="*/ 7 h 494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52531" h="4947333">
                <a:moveTo>
                  <a:pt x="4854063" y="7"/>
                </a:moveTo>
                <a:cubicBezTo>
                  <a:pt x="4925952" y="311"/>
                  <a:pt x="4998520" y="9743"/>
                  <a:pt x="5071206" y="27731"/>
                </a:cubicBezTo>
                <a:cubicBezTo>
                  <a:pt x="5652694" y="171645"/>
                  <a:pt x="6241767" y="863160"/>
                  <a:pt x="6551503" y="1809287"/>
                </a:cubicBezTo>
                <a:lnTo>
                  <a:pt x="6552531" y="1812764"/>
                </a:lnTo>
                <a:lnTo>
                  <a:pt x="6552531" y="3922236"/>
                </a:lnTo>
                <a:lnTo>
                  <a:pt x="6508354" y="4056281"/>
                </a:lnTo>
                <a:cubicBezTo>
                  <a:pt x="6420252" y="4303320"/>
                  <a:pt x="6305352" y="4537096"/>
                  <a:pt x="6167266" y="4753897"/>
                </a:cubicBezTo>
                <a:lnTo>
                  <a:pt x="6033717" y="4947333"/>
                </a:lnTo>
                <a:lnTo>
                  <a:pt x="688221" y="4947333"/>
                </a:lnTo>
                <a:lnTo>
                  <a:pt x="669155" y="4921952"/>
                </a:lnTo>
                <a:cubicBezTo>
                  <a:pt x="462010" y="4623316"/>
                  <a:pt x="290452" y="4280274"/>
                  <a:pt x="159446" y="3896401"/>
                </a:cubicBezTo>
                <a:cubicBezTo>
                  <a:pt x="110759" y="3753734"/>
                  <a:pt x="70478" y="3595787"/>
                  <a:pt x="44617" y="3440846"/>
                </a:cubicBezTo>
                <a:lnTo>
                  <a:pt x="40529" y="3406626"/>
                </a:lnTo>
                <a:lnTo>
                  <a:pt x="39476" y="3401514"/>
                </a:lnTo>
                <a:cubicBezTo>
                  <a:pt x="-78551" y="2709645"/>
                  <a:pt x="67748" y="2122061"/>
                  <a:pt x="482859" y="1876033"/>
                </a:cubicBezTo>
                <a:cubicBezTo>
                  <a:pt x="607393" y="1802224"/>
                  <a:pt x="747277" y="1764396"/>
                  <a:pt x="896951" y="1759366"/>
                </a:cubicBezTo>
                <a:cubicBezTo>
                  <a:pt x="1046624" y="1754337"/>
                  <a:pt x="1206087" y="1782107"/>
                  <a:pt x="1369778" y="1839493"/>
                </a:cubicBezTo>
                <a:lnTo>
                  <a:pt x="1408346" y="1854656"/>
                </a:lnTo>
                <a:lnTo>
                  <a:pt x="1515289" y="1876395"/>
                </a:lnTo>
                <a:cubicBezTo>
                  <a:pt x="1867428" y="1960511"/>
                  <a:pt x="2467079" y="2053179"/>
                  <a:pt x="2860708" y="1855646"/>
                </a:cubicBezTo>
                <a:cubicBezTo>
                  <a:pt x="3254336" y="1658114"/>
                  <a:pt x="3625995" y="1062372"/>
                  <a:pt x="3877062" y="691198"/>
                </a:cubicBezTo>
                <a:cubicBezTo>
                  <a:pt x="4155238" y="279949"/>
                  <a:pt x="4374413" y="55026"/>
                  <a:pt x="4633989" y="13545"/>
                </a:cubicBezTo>
                <a:cubicBezTo>
                  <a:pt x="4650213" y="10953"/>
                  <a:pt x="4666671" y="9635"/>
                  <a:pt x="4683323" y="9490"/>
                </a:cubicBezTo>
                <a:lnTo>
                  <a:pt x="4720135" y="11657"/>
                </a:lnTo>
                <a:lnTo>
                  <a:pt x="4746809" y="6469"/>
                </a:lnTo>
                <a:cubicBezTo>
                  <a:pt x="4782344" y="1985"/>
                  <a:pt x="4818118" y="-145"/>
                  <a:pt x="4854063" y="7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38700" y="3239457"/>
            <a:ext cx="6790944" cy="1097269"/>
          </a:xfrm>
        </p:spPr>
        <p:txBody>
          <a:bodyPr lIns="0" tIns="0" bIns="0" anchor="b">
            <a:normAutofit/>
          </a:bodyPr>
          <a:lstStyle>
            <a:lvl1pPr>
              <a:lnSpc>
                <a:spcPct val="100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 Titelfolie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F2D6CD5-EBD8-4E95-8859-83C8D04BF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6177" y="1533510"/>
            <a:ext cx="2691819" cy="1264388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833464" y="5641975"/>
            <a:ext cx="1445099" cy="18466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120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69B772D-4EEB-40F5-B989-5B158C414958}"/>
              </a:ext>
            </a:extLst>
          </p:cNvPr>
          <p:cNvSpPr/>
          <p:nvPr/>
        </p:nvSpPr>
        <p:spPr>
          <a:xfrm>
            <a:off x="0" y="6723258"/>
            <a:ext cx="1219835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2A818FE7-2817-4CCE-892B-6DE76AF6C5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8699" y="6200774"/>
            <a:ext cx="5541757" cy="42134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de-CH" dirty="0"/>
              <a:t>Departement / Abteilung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38700" y="4410388"/>
            <a:ext cx="6790944" cy="8603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33464" y="5342714"/>
            <a:ext cx="5546993" cy="184666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>
            <a:lvl1pPr marL="0" marR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n-lt"/>
              </a:defRPr>
            </a:lvl1pPr>
            <a:lvl2pPr marL="360362" indent="0">
              <a:buNone/>
              <a:defRPr/>
            </a:lvl2pPr>
            <a:lvl3pPr marL="719138" indent="0">
              <a:buNone/>
              <a:defRPr/>
            </a:lvl3pPr>
            <a:lvl4pPr marL="1077912" indent="0">
              <a:buNone/>
              <a:defRPr/>
            </a:lvl4pPr>
            <a:lvl5pPr marL="1438275" indent="0">
              <a:buNone/>
              <a:defRPr/>
            </a:lvl5pPr>
          </a:lstStyle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3244594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7335">
          <p15:clr>
            <a:srgbClr val="FBAE40"/>
          </p15:clr>
        </p15:guide>
        <p15:guide id="3" pos="304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Quelle: Schmelzer und Sesselmann (2020)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2476660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Quelle: Schmelzer und Sesselmann (2020)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84216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Quelle: Schmelzer und Sesselmann (2020)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-1"/>
            <a:ext cx="12198350" cy="6200775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</p:spTree>
    <p:extLst>
      <p:ext uri="{BB962C8B-B14F-4D97-AF65-F5344CB8AC3E}">
        <p14:creationId xmlns:p14="http://schemas.microsoft.com/office/powerpoint/2010/main" val="1106125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F2D6CD5-EBD8-4E95-8859-83C8D04BF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804" y="5947634"/>
            <a:ext cx="1558409" cy="732008"/>
          </a:xfrm>
          <a:prstGeom prst="rect">
            <a:avLst/>
          </a:prstGeom>
        </p:spPr>
      </p:pic>
      <p:sp>
        <p:nvSpPr>
          <p:cNvPr id="14" name="Bildplatzhalter 13" descr="Hier Titelbild einfügen" title="Titelbild">
            <a:extLst>
              <a:ext uri="{FF2B5EF4-FFF2-40B4-BE49-F238E27FC236}">
                <a16:creationId xmlns:a16="http://schemas.microsoft.com/office/drawing/2014/main" id="{1DE6A71F-9A5B-4F1D-A226-20EDC05C37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8350" cy="5772670"/>
          </a:xfrm>
          <a:prstGeom prst="rect">
            <a:avLst/>
          </a:prstGeom>
          <a:solidFill>
            <a:schemeClr val="bg2"/>
          </a:solidFill>
        </p:spPr>
        <p:txBody>
          <a:bodyPr lIns="216000" tIns="108000" anchor="t" anchorCtr="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Tipp: Zuerst das Bild einfügen (über das Bild-Icon), dann den Titel eingeben.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38531" y="3427353"/>
            <a:ext cx="5957391" cy="797311"/>
          </a:xfrm>
          <a:solidFill>
            <a:srgbClr val="FFFFFF">
              <a:alpha val="80000"/>
            </a:srgbClr>
          </a:solidFill>
        </p:spPr>
        <p:txBody>
          <a:bodyPr wrap="square" lIns="108000" tIns="72000" rIns="108000" bIns="108000" anchor="b" anchorCtr="0">
            <a:sp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 Titelfolie</a:t>
            </a:r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08043DE-5E81-43FD-995B-4B17DF0265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7514" y="4224664"/>
            <a:ext cx="4064000" cy="489534"/>
          </a:xfrm>
          <a:prstGeom prst="rect">
            <a:avLst/>
          </a:prstGeom>
          <a:solidFill>
            <a:srgbClr val="D72864">
              <a:alpha val="80000"/>
            </a:srgbClr>
          </a:solidFill>
        </p:spPr>
        <p:txBody>
          <a:bodyPr wrap="square" lIns="108000" tIns="72000" rIns="108000" bIns="108000" anchor="t" anchorCtr="0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329363" y="5949950"/>
            <a:ext cx="3365053" cy="5032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2pPr marL="360362" indent="0">
              <a:buNone/>
              <a:defRPr/>
            </a:lvl2pPr>
            <a:lvl3pPr marL="719138" indent="0">
              <a:buNone/>
              <a:defRPr/>
            </a:lvl3pPr>
            <a:lvl4pPr marL="1077912" indent="0">
              <a:buNone/>
              <a:defRPr/>
            </a:lvl4pPr>
            <a:lvl5pPr marL="1438275" indent="0">
              <a:buNone/>
              <a:defRPr/>
            </a:lvl5pPr>
          </a:lstStyle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Vorname Nachname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2A818FE7-2817-4CCE-892B-6DE76AF6C5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450" y="5949950"/>
            <a:ext cx="4532081" cy="6477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de-CH" dirty="0"/>
              <a:t>Departement / Abteilung</a:t>
            </a:r>
          </a:p>
        </p:txBody>
      </p:sp>
    </p:spTree>
    <p:extLst>
      <p:ext uri="{BB962C8B-B14F-4D97-AF65-F5344CB8AC3E}">
        <p14:creationId xmlns:p14="http://schemas.microsoft.com/office/powerpoint/2010/main" val="2044621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08">
          <p15:clr>
            <a:srgbClr val="FBAE40"/>
          </p15:clr>
        </p15:guide>
        <p15:guide id="2" pos="2663">
          <p15:clr>
            <a:srgbClr val="FBAE40"/>
          </p15:clr>
        </p15:guide>
        <p15:guide id="3" orient="horz" pos="2659">
          <p15:clr>
            <a:srgbClr val="FBAE40"/>
          </p15:clr>
        </p15:guide>
        <p15:guide id="8" pos="5223">
          <p15:clr>
            <a:srgbClr val="FBAE40"/>
          </p15:clr>
        </p15:guide>
        <p15:guide id="9" orient="horz" pos="3748">
          <p15:clr>
            <a:srgbClr val="FBAE40"/>
          </p15:clr>
        </p15:guide>
        <p15:guide id="10" pos="336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folie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Quelle: Schmelzer und Sesselmann (2020)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20" hasCustomPrompt="1"/>
          </p:nvPr>
        </p:nvSpPr>
        <p:spPr>
          <a:xfrm>
            <a:off x="6494462" y="333375"/>
            <a:ext cx="5365751" cy="5867400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449" y="2213149"/>
            <a:ext cx="5364164" cy="191773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806450" y="333375"/>
            <a:ext cx="5364163" cy="183515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 baseline="0"/>
            </a:lvl1pPr>
          </a:lstStyle>
          <a:p>
            <a:r>
              <a:rPr lang="de-DE" dirty="0"/>
              <a:t>Titel Abschnittsfolie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60501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>
          <p15:clr>
            <a:srgbClr val="FBAE40"/>
          </p15:clr>
        </p15:guide>
        <p15:guide id="2" orient="horz" pos="136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folie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850783"/>
            <a:ext cx="12198350" cy="2349992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06450" y="333375"/>
            <a:ext cx="11053763" cy="183515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de-DE" dirty="0"/>
              <a:t>Titel Abschnittsfolie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Quelle: Schmelzer und Sesselmann (2020)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450" y="2213149"/>
            <a:ext cx="7371633" cy="1398501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021904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>
          <p15:clr>
            <a:srgbClr val="FBAE40"/>
          </p15:clr>
        </p15:guide>
        <p15:guide id="2" orient="horz" pos="136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06450" y="1449387"/>
            <a:ext cx="11053763" cy="4751387"/>
          </a:xfrm>
          <a:prstGeom prst="rect">
            <a:avLst/>
          </a:prstGeom>
        </p:spPr>
        <p:txBody>
          <a:bodyPr numCol="2" spcCol="288000">
            <a:normAutofit/>
          </a:bodyPr>
          <a:lstStyle>
            <a:lvl1pPr marL="342900" marR="0" indent="-342900" algn="l" defTabSz="609768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2000" baseline="0"/>
            </a:lvl1pPr>
            <a:lvl2pPr marL="360363" indent="-360363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20000"/>
              <a:buFontTx/>
              <a:buBlip>
                <a:blip r:embed="rId2"/>
              </a:buBlip>
              <a:defRPr sz="2000" b="1" baseline="0"/>
            </a:lvl2pPr>
            <a:lvl3pPr marL="628650" indent="-2682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aseline="0"/>
            </a:lvl3pPr>
            <a:lvl4pPr marL="895350" indent="-206375">
              <a:spcBef>
                <a:spcPts val="400"/>
              </a:spcBef>
              <a:spcAft>
                <a:spcPts val="0"/>
              </a:spcAft>
              <a:defRPr/>
            </a:lvl4pPr>
            <a:lvl5pPr marL="1163638" indent="-230188">
              <a:spcBef>
                <a:spcPts val="4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Thema 1 [Ebene 1]</a:t>
            </a:r>
          </a:p>
          <a:p>
            <a:pPr lvl="1"/>
            <a:r>
              <a:rPr lang="de-DE" dirty="0"/>
              <a:t>Thema 2 aktiv [Ebene 2]</a:t>
            </a:r>
          </a:p>
          <a:p>
            <a:pPr lvl="2"/>
            <a:r>
              <a:rPr lang="de-DE" dirty="0"/>
              <a:t>Unterthema 1 [Ebene 3]</a:t>
            </a:r>
          </a:p>
          <a:p>
            <a:pPr lvl="2"/>
            <a:r>
              <a:rPr lang="de-DE" dirty="0"/>
              <a:t>Unterthema 2 [Ebene 3]</a:t>
            </a:r>
          </a:p>
          <a:p>
            <a:pPr marL="342900" marR="0" lvl="0" indent="-342900" algn="l" defTabSz="609768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Thema 3 [Ebene 1]</a:t>
            </a:r>
          </a:p>
          <a:p>
            <a:pPr lvl="0"/>
            <a:endParaRPr lang="de-DE" dirty="0"/>
          </a:p>
          <a:p>
            <a:pPr lvl="2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1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Quelle: Schmelzer und Sesselmann (2020)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8E42ADF-F5B2-43B8-AB96-1EFC272BC7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8468" y="6244316"/>
            <a:ext cx="1340225" cy="629524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806450" y="333376"/>
            <a:ext cx="11053763" cy="287337"/>
          </a:xfrm>
        </p:spPr>
        <p:txBody>
          <a:bodyPr/>
          <a:lstStyle>
            <a:lvl1pPr>
              <a:defRPr lang="de-DE" sz="2000" b="1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Agenda-Titel eingeben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0436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Quelle: Schmelzer und Sesselmann (2020)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21"/>
          </p:nvPr>
        </p:nvSpPr>
        <p:spPr>
          <a:xfrm>
            <a:off x="806450" y="1449388"/>
            <a:ext cx="11053763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933275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Quelle: Schmelzer und Sesselmann (2020)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450" y="692150"/>
            <a:ext cx="11053763" cy="68421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26"/>
          </p:nvPr>
        </p:nvSpPr>
        <p:spPr>
          <a:xfrm>
            <a:off x="806450" y="1449388"/>
            <a:ext cx="5364163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Inhaltsplatzhalter 6"/>
          <p:cNvSpPr>
            <a:spLocks noGrp="1"/>
          </p:cNvSpPr>
          <p:nvPr>
            <p:ph sz="quarter" idx="27"/>
          </p:nvPr>
        </p:nvSpPr>
        <p:spPr>
          <a:xfrm>
            <a:off x="6496050" y="1449388"/>
            <a:ext cx="5364163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7685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Quelle: Schmelzer und Sesselmann (2020)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4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451" y="1449388"/>
            <a:ext cx="5364576" cy="358775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5072" y="1449388"/>
            <a:ext cx="5353967" cy="358775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25"/>
          </p:nvPr>
        </p:nvSpPr>
        <p:spPr>
          <a:xfrm>
            <a:off x="806450" y="1881188"/>
            <a:ext cx="5364163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5" name="Inhaltsplatzhalter 4"/>
          <p:cNvSpPr>
            <a:spLocks noGrp="1"/>
          </p:cNvSpPr>
          <p:nvPr>
            <p:ph sz="quarter" idx="26"/>
          </p:nvPr>
        </p:nvSpPr>
        <p:spPr>
          <a:xfrm>
            <a:off x="6494463" y="1881188"/>
            <a:ext cx="5364163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6247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113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7"/>
          <p:cNvSpPr>
            <a:spLocks noGrp="1"/>
          </p:cNvSpPr>
          <p:nvPr>
            <p:ph type="pic" sz="quarter" idx="21" hasCustomPrompt="1"/>
          </p:nvPr>
        </p:nvSpPr>
        <p:spPr>
          <a:xfrm>
            <a:off x="7431782" y="333375"/>
            <a:ext cx="4428432" cy="5867400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Quelle: Schmelzer und Sesselmann (2020)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2"/>
          </p:nvPr>
        </p:nvSpPr>
        <p:spPr>
          <a:xfrm>
            <a:off x="806450" y="1449388"/>
            <a:ext cx="6337300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6337301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451" y="692150"/>
            <a:ext cx="6337300" cy="684213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22903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platzhalter 1"/>
          <p:cNvSpPr>
            <a:spLocks noGrp="1"/>
          </p:cNvSpPr>
          <p:nvPr>
            <p:ph type="title"/>
          </p:nvPr>
        </p:nvSpPr>
        <p:spPr>
          <a:xfrm>
            <a:off x="806450" y="692150"/>
            <a:ext cx="11053763" cy="68421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de-DE" dirty="0"/>
              <a:t>Titel Inhaltsfolie einzeilig</a:t>
            </a:r>
            <a:endParaRPr lang="de-CH" dirty="0"/>
          </a:p>
        </p:txBody>
      </p: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DCCF8EB6-970F-4B91-8E46-5B6411EAA2E4}"/>
              </a:ext>
            </a:extLst>
          </p:cNvPr>
          <p:cNvCxnSpPr>
            <a:cxnSpLocks/>
          </p:cNvCxnSpPr>
          <p:nvPr/>
        </p:nvCxnSpPr>
        <p:spPr>
          <a:xfrm>
            <a:off x="802958" y="6454845"/>
            <a:ext cx="5875" cy="40315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ußzeilenplatzhalter 3">
            <a:extLst>
              <a:ext uri="{FF2B5EF4-FFF2-40B4-BE49-F238E27FC236}">
                <a16:creationId xmlns:a16="http://schemas.microsoft.com/office/drawing/2014/main" id="{2A1BCD4E-392B-40D0-9259-9419E7635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lvl1pPr algn="l">
              <a:defRPr sz="1200"/>
            </a:lvl1pPr>
          </a:lstStyle>
          <a:p>
            <a:r>
              <a:rPr lang="de-CH"/>
              <a:t>Quelle: Schmelzer und Sesselmann (2020)</a:t>
            </a:r>
            <a:endParaRPr lang="de-CH" dirty="0"/>
          </a:p>
        </p:txBody>
      </p:sp>
      <p:sp>
        <p:nvSpPr>
          <p:cNvPr id="53" name="Foliennummernplatzhalter 4">
            <a:extLst>
              <a:ext uri="{FF2B5EF4-FFF2-40B4-BE49-F238E27FC236}">
                <a16:creationId xmlns:a16="http://schemas.microsoft.com/office/drawing/2014/main" id="{F6E723C3-915C-402C-9570-E97A66A84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8E42ADF-F5B2-43B8-AB96-1EFC272BC70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8468" y="6244316"/>
            <a:ext cx="1340225" cy="629524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802958" y="1449388"/>
            <a:ext cx="11057254" cy="4751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672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ftr="0" dt="0"/>
  <p:txStyles>
    <p:titleStyle>
      <a:lvl1pPr algn="l" defTabSz="609768" rtl="0" eaLnBrk="1" latinLnBrk="0" hangingPunct="1">
        <a:lnSpc>
          <a:spcPct val="120000"/>
        </a:lnSpc>
        <a:spcBef>
          <a:spcPct val="0"/>
        </a:spcBef>
        <a:buNone/>
        <a:defRPr sz="32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609768" rtl="0" eaLnBrk="1" latinLnBrk="0" hangingPunct="1">
        <a:spcBef>
          <a:spcPts val="18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609768" rtl="0" eaLnBrk="1" latinLnBrk="0" hangingPunct="1">
        <a:spcBef>
          <a:spcPts val="1200"/>
        </a:spcBef>
        <a:buClr>
          <a:schemeClr val="tx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609768" rtl="0" eaLnBrk="1" latinLnBrk="0" hangingPunct="1">
        <a:spcBef>
          <a:spcPts val="1000"/>
        </a:spcBef>
        <a:buSzPct val="90000"/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609768" rtl="0" eaLnBrk="1" latinLnBrk="0" hangingPunct="1">
        <a:spcBef>
          <a:spcPts val="6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marR="0" indent="-252000" algn="l" defTabSz="609768" rtl="0" eaLnBrk="1" fontAlgn="auto" latinLnBrk="0" hangingPunct="1">
        <a:lnSpc>
          <a:spcPct val="120000"/>
        </a:lnSpc>
        <a:spcBef>
          <a:spcPts val="60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12000" indent="-252000" algn="l" defTabSz="611188" rtl="0" eaLnBrk="1" latinLnBrk="0" hangingPunct="1">
        <a:lnSpc>
          <a:spcPct val="120000"/>
        </a:lnSpc>
        <a:spcBef>
          <a:spcPts val="600"/>
        </a:spcBef>
        <a:buFont typeface="Symbol" panose="05050102010706020507" pitchFamily="18" charset="2"/>
        <a:buChar char="-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52000" algn="l" defTabSz="609768" rtl="0" eaLnBrk="1" latinLnBrk="0" hangingPunct="1">
        <a:lnSpc>
          <a:spcPct val="120000"/>
        </a:lnSpc>
        <a:spcBef>
          <a:spcPts val="6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257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025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68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535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303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071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838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606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373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141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508">
          <p15:clr>
            <a:srgbClr val="547EBF"/>
          </p15:clr>
        </p15:guide>
        <p15:guide id="7" pos="7471">
          <p15:clr>
            <a:srgbClr val="547EBF"/>
          </p15:clr>
        </p15:guide>
        <p15:guide id="8" orient="horz" pos="210">
          <p15:clr>
            <a:srgbClr val="547EBF"/>
          </p15:clr>
        </p15:guide>
        <p15:guide id="9" orient="horz" pos="4065">
          <p15:clr>
            <a:srgbClr val="C35EA4"/>
          </p15:clr>
        </p15:guide>
        <p15:guide id="10" orient="horz" pos="4156" userDrawn="1">
          <p15:clr>
            <a:srgbClr val="547EBF"/>
          </p15:clr>
        </p15:guide>
        <p15:guide id="12" orient="horz" pos="391">
          <p15:clr>
            <a:srgbClr val="C35EA4"/>
          </p15:clr>
        </p15:guide>
        <p15:guide id="13" orient="horz" pos="913">
          <p15:clr>
            <a:srgbClr val="C35EA4"/>
          </p15:clr>
        </p15:guide>
        <p15:guide id="14" orient="horz" pos="3906">
          <p15:clr>
            <a:srgbClr val="C35EA4"/>
          </p15:clr>
        </p15:guide>
        <p15:guide id="15" pos="3987">
          <p15:clr>
            <a:srgbClr val="9FCC3B"/>
          </p15:clr>
        </p15:guide>
        <p15:guide id="16" pos="4091">
          <p15:clr>
            <a:srgbClr val="C35EA4"/>
          </p15:clr>
        </p15:guide>
        <p15:guide id="17" pos="3887">
          <p15:clr>
            <a:srgbClr val="C35EA4"/>
          </p15:clr>
        </p15:guide>
        <p15:guide id="18" orient="horz" pos="867">
          <p15:clr>
            <a:srgbClr val="C35EA4"/>
          </p15:clr>
        </p15:guide>
        <p15:guide id="19" orient="horz" pos="436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After Sales Services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2047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4A1DF8-2099-4A2D-96E5-1049D806596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4E22A7D-A1F2-4E97-BEDD-3352DBA73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After Sales Services</a:t>
            </a:r>
            <a:endParaRPr lang="en-GB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C162C65-673E-4113-A5B1-33FE207A1A7C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>
            <a:normAutofit/>
          </a:bodyPr>
          <a:lstStyle/>
          <a:p>
            <a:r>
              <a:rPr lang="de-CH" sz="2400" dirty="0"/>
              <a:t>Welche After Sales Services kennen Sie?</a:t>
            </a:r>
          </a:p>
          <a:p>
            <a:endParaRPr lang="de-CH" sz="2400" dirty="0"/>
          </a:p>
          <a:p>
            <a:endParaRPr lang="de-CH" sz="2400" dirty="0"/>
          </a:p>
          <a:p>
            <a:endParaRPr lang="de-CH" sz="2400" dirty="0"/>
          </a:p>
          <a:p>
            <a:r>
              <a:rPr lang="de-CH" sz="2400" dirty="0"/>
              <a:t>Wie könnte man diese After Sales Services kategorisieren?</a:t>
            </a:r>
            <a:endParaRPr lang="en-GB" sz="240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F3FB4D-40AA-4A6B-BC57-6CDCC4E93AE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967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6CC122-C492-477C-AA4E-F103F9295D6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85A6590-75E5-4EFE-93BA-D9717ACFD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Einordnung von After Sales Services</a:t>
            </a:r>
            <a:endParaRPr lang="en-GB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162CC7D-0F97-439F-92AB-EA8F8FFF02F9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135DD73-6CF6-4CC8-A2C4-FF0EDE976DE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D4C29E2-C099-432C-B719-8F4A9B0E8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49" y="1438275"/>
            <a:ext cx="7962900" cy="47625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6B69A7A-8ED2-4C72-AF38-57C39D2492D9}"/>
              </a:ext>
            </a:extLst>
          </p:cNvPr>
          <p:cNvSpPr txBox="1"/>
          <p:nvPr/>
        </p:nvSpPr>
        <p:spPr>
          <a:xfrm>
            <a:off x="868260" y="6424612"/>
            <a:ext cx="94418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900" b="0" i="0" u="none" strike="noStrike" baseline="0" dirty="0">
                <a:latin typeface="+mj-lt"/>
              </a:rPr>
              <a:t>Quelle: Dombrowski U, Engel C, Schulze S (2011) Changes and challenges in the after sales service due to the electric mobility. In: Proceedings of 2011 IEEE international conference on Service Operations, Logistics and Informatics (SOLI), 10–12 July 2011, Beijing, S 77–82</a:t>
            </a:r>
            <a:endParaRPr lang="en-GB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9149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 descr="Ein Bild, das draußen, Natur, Wolke enthält.&#10;&#10;Automatisch generierte Beschreibung">
            <a:extLst>
              <a:ext uri="{FF2B5EF4-FFF2-40B4-BE49-F238E27FC236}">
                <a16:creationId xmlns:a16="http://schemas.microsoft.com/office/drawing/2014/main" id="{5EB0CDBA-3244-4371-AE72-C4D282A36EB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" b="51"/>
          <a:stretch>
            <a:fillRect/>
          </a:stretch>
        </p:blipFill>
        <p:spPr/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35453CD9-6293-457B-A7B3-7318C506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After Sales Services - Ersatzteile</a:t>
            </a:r>
            <a:endParaRPr lang="en-GB" sz="28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606A71B-5CF2-45B2-ACB0-BBD7834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CAS Betriebswirtschaft - Prozessorientierte Führung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D36603-5A9C-45A8-8073-093F4039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0632FFA9-A3E7-4D03-8F61-1CFA326432B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984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5FAE3A-3056-4D36-A86E-7A7DF8B9280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8CD3A50-904A-4800-8684-F49A26A2A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After Sales Services - Ersatzteile</a:t>
            </a:r>
            <a:endParaRPr lang="en-GB" dirty="0"/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B6BB08C6-1421-485A-BA42-75CE5C28D94E}"/>
              </a:ext>
            </a:extLst>
          </p:cNvPr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3906385062"/>
              </p:ext>
            </p:extLst>
          </p:nvPr>
        </p:nvGraphicFramePr>
        <p:xfrm>
          <a:off x="907118" y="2701822"/>
          <a:ext cx="8949946" cy="3355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9336DF5-3497-41AC-B8DF-6B7C409BAF5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D02977B-4E7C-42FF-A53E-1D51A786820D}"/>
              </a:ext>
            </a:extLst>
          </p:cNvPr>
          <p:cNvSpPr txBox="1"/>
          <p:nvPr/>
        </p:nvSpPr>
        <p:spPr>
          <a:xfrm>
            <a:off x="725648" y="1504688"/>
            <a:ext cx="98612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CH" sz="1800" b="0" i="0" u="none" strike="noStrike" baseline="0" dirty="0">
                <a:latin typeface="+mj-lt"/>
              </a:rPr>
              <a:t>«Ersatzteile sind gemäß DIN 24420 Teile, Gruppen (also Baugruppen oder Teilegruppen)</a:t>
            </a:r>
          </a:p>
          <a:p>
            <a:pPr algn="l"/>
            <a:r>
              <a:rPr lang="de-CH" sz="1800" b="0" i="0" u="none" strike="noStrike" baseline="0" dirty="0">
                <a:latin typeface="+mj-lt"/>
              </a:rPr>
              <a:t>oder vollständige Erzeugnisse, die dazu bestimmt sind, verschlissene oder fehlende</a:t>
            </a:r>
          </a:p>
          <a:p>
            <a:pPr algn="l"/>
            <a:r>
              <a:rPr lang="de-CH" sz="1800" b="0" i="0" u="none" strike="noStrike" baseline="0" dirty="0">
                <a:latin typeface="+mj-lt"/>
              </a:rPr>
              <a:t>Teile, Gruppen oder Erzeugnisse zu ersetzen»</a:t>
            </a:r>
            <a:endParaRPr lang="en-GB" sz="1800" dirty="0">
              <a:latin typeface="+mj-lt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D9124D1-53FE-46AA-9DB9-E561DA6AA59A}"/>
              </a:ext>
            </a:extLst>
          </p:cNvPr>
          <p:cNvSpPr txBox="1"/>
          <p:nvPr/>
        </p:nvSpPr>
        <p:spPr>
          <a:xfrm>
            <a:off x="5618804" y="2139652"/>
            <a:ext cx="40453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CH" sz="900" b="0" i="0" u="none" strike="noStrike" baseline="0" dirty="0">
                <a:latin typeface="+mj-lt"/>
              </a:rPr>
              <a:t>Quelle: DIN 24420 (1976) Ersatzteillisten. DIN – Deutsches Institut für Normung</a:t>
            </a:r>
            <a:endParaRPr lang="en-GB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6123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9664882-A3BB-4CC1-9A0B-1025424418B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A79AD07-5AED-4433-A183-116220F97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Beispiel – Bedarfsverläufe für Ersatzteile nach Serienfertigung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DE5999D-2085-44B0-9763-DF1B5569B6B9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6B3B234-927B-4C39-B70A-4E0DB0BA515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502B3DD-B2A0-41A3-9EC8-1BE1FBF34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" y="1449388"/>
            <a:ext cx="6768663" cy="491493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A02EEB8-62CE-4004-8E35-6ECCC6B5831A}"/>
              </a:ext>
            </a:extLst>
          </p:cNvPr>
          <p:cNvSpPr txBox="1"/>
          <p:nvPr/>
        </p:nvSpPr>
        <p:spPr>
          <a:xfrm>
            <a:off x="806450" y="6454809"/>
            <a:ext cx="9432925" cy="268252"/>
          </a:xfrm>
          <a:prstGeom prst="rect">
            <a:avLst/>
          </a:prstGeom>
          <a:noFill/>
        </p:spPr>
        <p:txBody>
          <a:bodyPr wrap="none" lIns="108000" tIns="36000" rIns="108000" bIns="108000" rtlCol="0">
            <a:normAutofit lnSpcReduction="10000"/>
          </a:bodyPr>
          <a:lstStyle/>
          <a:p>
            <a:pPr algn="l"/>
            <a:r>
              <a:rPr lang="de-CH" sz="900" dirty="0">
                <a:latin typeface="+mj-lt"/>
                <a:ea typeface="Roboto Medium" panose="02000000000000000000" pitchFamily="2" charset="0"/>
              </a:rPr>
              <a:t>Quelle: </a:t>
            </a:r>
            <a:r>
              <a:rPr lang="en-GB" sz="900" b="0" i="0" u="none" strike="noStrike" baseline="0" dirty="0">
                <a:latin typeface="+mj-lt"/>
              </a:rPr>
              <a:t>Dombrowski U, Schulze S (2008) </a:t>
            </a:r>
            <a:r>
              <a:rPr lang="en-GB" sz="900" b="0" i="0" u="none" strike="noStrike" baseline="0" dirty="0" err="1">
                <a:latin typeface="+mj-lt"/>
              </a:rPr>
              <a:t>Lebenszyklusorientiertes</a:t>
            </a:r>
            <a:r>
              <a:rPr lang="en-GB" sz="900" b="0" i="0" u="none" strike="noStrike" baseline="0" dirty="0">
                <a:latin typeface="+mj-lt"/>
              </a:rPr>
              <a:t> </a:t>
            </a:r>
            <a:r>
              <a:rPr lang="en-GB" sz="900" b="0" i="0" u="none" strike="noStrike" baseline="0" dirty="0" err="1">
                <a:latin typeface="+mj-lt"/>
              </a:rPr>
              <a:t>Ersatzteilmanagement</a:t>
            </a:r>
            <a:r>
              <a:rPr lang="en-GB" sz="900" b="0" i="0" u="none" strike="noStrike" baseline="0" dirty="0">
                <a:latin typeface="+mj-lt"/>
              </a:rPr>
              <a:t>. In: </a:t>
            </a:r>
            <a:r>
              <a:rPr lang="en-GB" sz="900" b="0" i="0" u="none" strike="noStrike" baseline="0" dirty="0" err="1">
                <a:latin typeface="+mj-lt"/>
              </a:rPr>
              <a:t>Nyhuis</a:t>
            </a:r>
            <a:r>
              <a:rPr lang="en-GB" sz="900" dirty="0">
                <a:latin typeface="+mj-lt"/>
              </a:rPr>
              <a:t> </a:t>
            </a:r>
            <a:r>
              <a:rPr lang="de-CH" sz="900" b="0" i="0" u="none" strike="noStrike" baseline="0" dirty="0">
                <a:latin typeface="+mj-lt"/>
              </a:rPr>
              <a:t>P (</a:t>
            </a:r>
            <a:r>
              <a:rPr lang="de-CH" sz="900" b="0" i="0" u="none" strike="noStrike" baseline="0" dirty="0" err="1">
                <a:latin typeface="+mj-lt"/>
              </a:rPr>
              <a:t>Hrsg</a:t>
            </a:r>
            <a:r>
              <a:rPr lang="de-CH" sz="900" b="0" i="0" u="none" strike="noStrike" baseline="0" dirty="0">
                <a:latin typeface="+mj-lt"/>
              </a:rPr>
              <a:t>) Beiträge zu einer Theorie der Logistik. Springer, Berlin, S 439–462</a:t>
            </a:r>
            <a:endParaRPr lang="en-GB" sz="900" dirty="0" err="1">
              <a:latin typeface="+mj-lt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649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80F396C-0452-451B-A2D7-4CF886CE78C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294E98F-E18A-4FB8-827C-788AF1957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Beispiel – Bedarfsverlauf eines Steuergerätes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BBA13F-677F-4954-A987-B10DD8DCE6A9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E4C9ECE-6AA6-41A0-ABA9-5D50E57D16B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338E87-F350-46DD-9FFC-87DB07817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1449388"/>
            <a:ext cx="6858000" cy="45339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ADC3E0A-5594-4B0B-B243-CFF5F25CE4B5}"/>
              </a:ext>
            </a:extLst>
          </p:cNvPr>
          <p:cNvSpPr txBox="1"/>
          <p:nvPr/>
        </p:nvSpPr>
        <p:spPr>
          <a:xfrm>
            <a:off x="806450" y="6424006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CH" sz="900" b="0" i="0" u="none" strike="noStrike" baseline="0" dirty="0">
                <a:latin typeface="+mj-lt"/>
              </a:rPr>
              <a:t>Quelle: Hagen M (2003) Management Support System für das Ersatzteilmanagement in der Automobilelektronik.</a:t>
            </a:r>
          </a:p>
          <a:p>
            <a:pPr algn="l"/>
            <a:r>
              <a:rPr lang="en-GB" sz="900" b="0" i="0" u="none" strike="noStrike" baseline="0" dirty="0">
                <a:latin typeface="+mj-lt"/>
              </a:rPr>
              <a:t>Dissertation, TU, Dresden</a:t>
            </a:r>
            <a:endParaRPr lang="en-GB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328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2D2596C-E45D-4D29-B891-984D9A06EF8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8432BA1-5D43-41AB-AA1A-AB7553C55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Ausfallrate von Ersatzteilen als wichtige Informationsgrundlage für die Planung</a:t>
            </a:r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398340B-C2D6-4DCA-913B-9BC41142E3B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53667D7-2D70-4766-BDF5-9DE0FD14B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" y="1695450"/>
            <a:ext cx="8191500" cy="37719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2EF99B9-9FF1-42E7-96FF-0221971AA711}"/>
              </a:ext>
            </a:extLst>
          </p:cNvPr>
          <p:cNvSpPr txBox="1"/>
          <p:nvPr/>
        </p:nvSpPr>
        <p:spPr>
          <a:xfrm>
            <a:off x="898525" y="6383067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CH" sz="900" b="0" i="0" u="none" strike="noStrike" baseline="0" dirty="0">
                <a:latin typeface="+mj-lt"/>
              </a:rPr>
              <a:t>Quelle: Bertsche B, Lechner G (2004) Zuverlässigkeit im Fahrzeug- und Maschinenbau, 3., </a:t>
            </a:r>
            <a:r>
              <a:rPr lang="de-CH" sz="900" b="0" i="0" u="none" strike="noStrike" baseline="0" dirty="0" err="1">
                <a:latin typeface="+mj-lt"/>
              </a:rPr>
              <a:t>überarb</a:t>
            </a:r>
            <a:r>
              <a:rPr lang="de-CH" sz="900" b="0" i="0" u="none" strike="noStrike" baseline="0" dirty="0">
                <a:latin typeface="+mj-lt"/>
              </a:rPr>
              <a:t>. u.</a:t>
            </a:r>
          </a:p>
          <a:p>
            <a:pPr algn="l"/>
            <a:r>
              <a:rPr lang="de-CH" sz="900" b="0" i="0" u="none" strike="noStrike" baseline="0" dirty="0" err="1">
                <a:latin typeface="+mj-lt"/>
              </a:rPr>
              <a:t>erw</a:t>
            </a:r>
            <a:r>
              <a:rPr lang="de-CH" sz="900" b="0" i="0" u="none" strike="noStrike" baseline="0" dirty="0">
                <a:latin typeface="+mj-lt"/>
              </a:rPr>
              <a:t>. Aufl. Springer, Berlin/Heidelberg</a:t>
            </a:r>
            <a:endParaRPr lang="en-GB" sz="900" dirty="0">
              <a:latin typeface="+mj-lt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169E39C-076E-474A-B86E-390C320611DF}"/>
              </a:ext>
            </a:extLst>
          </p:cNvPr>
          <p:cNvSpPr txBox="1"/>
          <p:nvPr/>
        </p:nvSpPr>
        <p:spPr>
          <a:xfrm>
            <a:off x="1346200" y="5341353"/>
            <a:ext cx="6100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CH" sz="2000" b="1" i="0" u="none" strike="noStrike" baseline="0" dirty="0">
                <a:latin typeface="+mj-lt"/>
              </a:rPr>
              <a:t>Badewannenkurve</a:t>
            </a:r>
            <a:endParaRPr lang="en-GB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8313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05E7196-5DA9-48D2-91E2-7C9E0FFC40F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17</a:t>
            </a:fld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9654A1F-4046-47EB-B5E5-4BEDBE455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Typen von Ersatzteilen</a:t>
            </a:r>
            <a:endParaRPr lang="en-GB" dirty="0"/>
          </a:p>
        </p:txBody>
      </p:sp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8014F9C9-452E-44A1-BAE4-A519F2772DCB}"/>
              </a:ext>
            </a:extLst>
          </p:cNvPr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3763855806"/>
              </p:ext>
            </p:extLst>
          </p:nvPr>
        </p:nvGraphicFramePr>
        <p:xfrm>
          <a:off x="806450" y="2105637"/>
          <a:ext cx="9629452" cy="400154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549146">
                  <a:extLst>
                    <a:ext uri="{9D8B030D-6E8A-4147-A177-3AD203B41FA5}">
                      <a16:colId xmlns:a16="http://schemas.microsoft.com/office/drawing/2014/main" val="88063129"/>
                    </a:ext>
                  </a:extLst>
                </a:gridCol>
                <a:gridCol w="4655890">
                  <a:extLst>
                    <a:ext uri="{9D8B030D-6E8A-4147-A177-3AD203B41FA5}">
                      <a16:colId xmlns:a16="http://schemas.microsoft.com/office/drawing/2014/main" val="1483230039"/>
                    </a:ext>
                  </a:extLst>
                </a:gridCol>
                <a:gridCol w="2424416">
                  <a:extLst>
                    <a:ext uri="{9D8B030D-6E8A-4147-A177-3AD203B41FA5}">
                      <a16:colId xmlns:a16="http://schemas.microsoft.com/office/drawing/2014/main" val="3284359708"/>
                    </a:ext>
                  </a:extLst>
                </a:gridCol>
              </a:tblGrid>
              <a:tr h="830540">
                <a:tc>
                  <a:txBody>
                    <a:bodyPr/>
                    <a:lstStyle/>
                    <a:p>
                      <a:r>
                        <a:rPr lang="de-CH" sz="1800" dirty="0"/>
                        <a:t>Ersatzteil</a:t>
                      </a:r>
                      <a:endParaRPr lang="en-GB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dirty="0"/>
                        <a:t>Beschreibung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dirty="0"/>
                        <a:t>Beispiel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294341"/>
                  </a:ext>
                </a:extLst>
              </a:tr>
              <a:tr h="1040413">
                <a:tc>
                  <a:txBody>
                    <a:bodyPr/>
                    <a:lstStyle/>
                    <a:p>
                      <a:r>
                        <a:rPr lang="de-CH" sz="1800" dirty="0"/>
                        <a:t>Zeitbegrenzte Teile</a:t>
                      </a:r>
                      <a:endParaRPr lang="en-GB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144038"/>
                  </a:ext>
                </a:extLst>
              </a:tr>
              <a:tr h="1028045">
                <a:tc>
                  <a:txBody>
                    <a:bodyPr/>
                    <a:lstStyle/>
                    <a:p>
                      <a:r>
                        <a:rPr lang="de-CH" sz="1800" dirty="0"/>
                        <a:t>Verschleissteile</a:t>
                      </a:r>
                      <a:endParaRPr lang="en-GB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875248"/>
                  </a:ext>
                </a:extLst>
              </a:tr>
              <a:tr h="1102550">
                <a:tc>
                  <a:txBody>
                    <a:bodyPr/>
                    <a:lstStyle/>
                    <a:p>
                      <a:r>
                        <a:rPr lang="de-CH" sz="1800" dirty="0"/>
                        <a:t>Ausfallteile</a:t>
                      </a:r>
                      <a:endParaRPr lang="en-GB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57687566"/>
                  </a:ext>
                </a:extLst>
              </a:tr>
            </a:tbl>
          </a:graphicData>
        </a:graphic>
      </p:graphicFrame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48D7AEC-4715-46CF-970A-0BAF929225B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FB9571C-F7CB-45F7-9198-A23ED74D559C}"/>
              </a:ext>
            </a:extLst>
          </p:cNvPr>
          <p:cNvSpPr txBox="1"/>
          <p:nvPr/>
        </p:nvSpPr>
        <p:spPr>
          <a:xfrm>
            <a:off x="713063" y="1451295"/>
            <a:ext cx="10385572" cy="914400"/>
          </a:xfrm>
          <a:prstGeom prst="rect">
            <a:avLst/>
          </a:prstGeom>
          <a:noFill/>
        </p:spPr>
        <p:txBody>
          <a:bodyPr wrap="none" lIns="108000" tIns="36000" rIns="108000" bIns="108000" rtlCol="0">
            <a:norm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de-CH" b="1" dirty="0">
                <a:ea typeface="Roboto Medium" panose="02000000000000000000" pitchFamily="2" charset="0"/>
              </a:rPr>
              <a:t>Beschreiben Sie den jeweiligen Ersatzteiltyp und geben Sie Beispiele</a:t>
            </a:r>
            <a:endParaRPr lang="en-GB" b="1" dirty="0" err="1"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035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05E7196-5DA9-48D2-91E2-7C9E0FFC40F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9654A1F-4046-47EB-B5E5-4BEDBE455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After Sales Services – Teiledienst</a:t>
            </a:r>
            <a:endParaRPr lang="en-GB" dirty="0"/>
          </a:p>
        </p:txBody>
      </p:sp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8014F9C9-452E-44A1-BAE4-A519F2772DCB}"/>
              </a:ext>
            </a:extLst>
          </p:cNvPr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2274509497"/>
              </p:ext>
            </p:extLst>
          </p:nvPr>
        </p:nvGraphicFramePr>
        <p:xfrm>
          <a:off x="806450" y="1543575"/>
          <a:ext cx="9797232" cy="454683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381367">
                  <a:extLst>
                    <a:ext uri="{9D8B030D-6E8A-4147-A177-3AD203B41FA5}">
                      <a16:colId xmlns:a16="http://schemas.microsoft.com/office/drawing/2014/main" val="88063129"/>
                    </a:ext>
                  </a:extLst>
                </a:gridCol>
                <a:gridCol w="5578678">
                  <a:extLst>
                    <a:ext uri="{9D8B030D-6E8A-4147-A177-3AD203B41FA5}">
                      <a16:colId xmlns:a16="http://schemas.microsoft.com/office/drawing/2014/main" val="1483230039"/>
                    </a:ext>
                  </a:extLst>
                </a:gridCol>
                <a:gridCol w="1837187">
                  <a:extLst>
                    <a:ext uri="{9D8B030D-6E8A-4147-A177-3AD203B41FA5}">
                      <a16:colId xmlns:a16="http://schemas.microsoft.com/office/drawing/2014/main" val="3498562160"/>
                    </a:ext>
                  </a:extLst>
                </a:gridCol>
              </a:tblGrid>
              <a:tr h="922604">
                <a:tc>
                  <a:txBody>
                    <a:bodyPr/>
                    <a:lstStyle/>
                    <a:p>
                      <a:r>
                        <a:rPr lang="de-CH" sz="1800" dirty="0"/>
                        <a:t>Ersatzteil</a:t>
                      </a:r>
                      <a:endParaRPr lang="en-GB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dirty="0"/>
                        <a:t>Beschreibung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dirty="0"/>
                        <a:t>Beispiel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294341"/>
                  </a:ext>
                </a:extLst>
              </a:tr>
              <a:tr h="1293728">
                <a:tc>
                  <a:txBody>
                    <a:bodyPr/>
                    <a:lstStyle/>
                    <a:p>
                      <a:r>
                        <a:rPr lang="de-CH" sz="1800" dirty="0"/>
                        <a:t>Zeitbegrenzte Teile</a:t>
                      </a:r>
                      <a:endParaRPr lang="en-GB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dirty="0"/>
                        <a:t>Lebensdauer ist im Verhältnis zu anderen Teilen verkürzt, lässt sich technisch/wirtschaftlich nicht vertretbar verlängern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dirty="0"/>
                        <a:t>z.B. Flugzeug-triebwerke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144038"/>
                  </a:ext>
                </a:extLst>
              </a:tr>
              <a:tr h="1036773">
                <a:tc>
                  <a:txBody>
                    <a:bodyPr/>
                    <a:lstStyle/>
                    <a:p>
                      <a:r>
                        <a:rPr lang="de-CH" sz="1800" dirty="0"/>
                        <a:t>Verschleissteile</a:t>
                      </a:r>
                      <a:endParaRPr lang="en-GB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dirty="0"/>
                        <a:t>Werden an Stellen eingesetzt, wo betriebsbedingt unvermeidbarer Verschleiss auftritt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76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/>
                        <a:t>z.B. Auspuff, Bremsen</a:t>
                      </a:r>
                      <a:endParaRPr lang="en-GB" sz="1800" dirty="0"/>
                    </a:p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875248"/>
                  </a:ext>
                </a:extLst>
              </a:tr>
              <a:tr h="1293728">
                <a:tc>
                  <a:txBody>
                    <a:bodyPr/>
                    <a:lstStyle/>
                    <a:p>
                      <a:r>
                        <a:rPr lang="de-CH" sz="1800" dirty="0"/>
                        <a:t>Ausfallteile</a:t>
                      </a:r>
                      <a:endParaRPr lang="en-GB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dirty="0"/>
                        <a:t>Während der normalen Lebensdauer kommt kein Verschleiss/Alterung vor, Ausfälle werden z.B. durch Fertigungsfehler verursacht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CH" sz="1800" dirty="0"/>
                        <a:t>z.B. Steuergeräte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57687566"/>
                  </a:ext>
                </a:extLst>
              </a:tr>
            </a:tbl>
          </a:graphicData>
        </a:graphic>
      </p:graphicFrame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48D7AEC-4715-46CF-970A-0BAF929225B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A5769A1-D48C-4BCE-8DD4-17A2AB3D732F}"/>
              </a:ext>
            </a:extLst>
          </p:cNvPr>
          <p:cNvSpPr txBox="1"/>
          <p:nvPr/>
        </p:nvSpPr>
        <p:spPr>
          <a:xfrm>
            <a:off x="806450" y="6376898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CH" sz="900" b="0" i="0" u="none" strike="noStrike" baseline="0" dirty="0">
                <a:latin typeface="+mj-lt"/>
              </a:rPr>
              <a:t>Quelle: DIN 24420 (1976) Ersatzteillisten. DIN – Deutsches Institut für Normung e.V. (</a:t>
            </a:r>
            <a:r>
              <a:rPr lang="de-CH" sz="900" b="0" i="0" u="none" strike="noStrike" baseline="0" dirty="0" err="1">
                <a:latin typeface="+mj-lt"/>
              </a:rPr>
              <a:t>Hrsg</a:t>
            </a:r>
            <a:r>
              <a:rPr lang="de-CH" sz="900" b="0" i="0" u="none" strike="noStrike" baseline="0" dirty="0">
                <a:latin typeface="+mj-lt"/>
              </a:rPr>
              <a:t>).</a:t>
            </a:r>
          </a:p>
          <a:p>
            <a:pPr algn="l"/>
            <a:r>
              <a:rPr lang="en-GB" sz="900" b="0" i="0" u="none" strike="noStrike" baseline="0" dirty="0" err="1">
                <a:latin typeface="+mj-lt"/>
              </a:rPr>
              <a:t>Beuth</a:t>
            </a:r>
            <a:r>
              <a:rPr lang="en-GB" sz="900" b="0" i="0" u="none" strike="noStrike" baseline="0" dirty="0">
                <a:latin typeface="+mj-lt"/>
              </a:rPr>
              <a:t>, Berlin</a:t>
            </a:r>
            <a:endParaRPr lang="en-GB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1066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 descr="Ein Bild, das draußen, Natur, Wolke enthält.&#10;&#10;Automatisch generierte Beschreibung">
            <a:extLst>
              <a:ext uri="{FF2B5EF4-FFF2-40B4-BE49-F238E27FC236}">
                <a16:creationId xmlns:a16="http://schemas.microsoft.com/office/drawing/2014/main" id="{5EB0CDBA-3244-4371-AE72-C4D282A36EB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" b="51"/>
          <a:stretch>
            <a:fillRect/>
          </a:stretch>
        </p:blipFill>
        <p:spPr/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35453CD9-6293-457B-A7B3-7318C506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After Sales Services - Kundendienst</a:t>
            </a:r>
            <a:endParaRPr lang="en-GB" sz="28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606A71B-5CF2-45B2-ACB0-BBD7834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CAS Betriebswirtschaft - Prozessorientierte Führung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D36603-5A9C-45A8-8073-093F4039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19</a:t>
            </a:fld>
            <a:endParaRPr lang="de-CH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0632FFA9-A3E7-4D03-8F61-1CFA326432B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307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98DA21E-16FC-4499-BC01-DDFE70068C1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49E3D65-AC67-4D1B-B89F-4965A3F1A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Lernziele</a:t>
            </a:r>
            <a:endParaRPr lang="en-GB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C8D191A-FD5C-436B-B56C-A4526BE445DA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>
            <a:normAutofit/>
          </a:bodyPr>
          <a:lstStyle/>
          <a:p>
            <a:r>
              <a:rPr lang="de-CH" sz="2400" dirty="0"/>
              <a:t>Sie verstehen die heutigen Herausforderungen von Unternehmen aus Markt-/Wettbewerbsperspektive</a:t>
            </a:r>
          </a:p>
          <a:p>
            <a:r>
              <a:rPr lang="de-CH" sz="2400" dirty="0"/>
              <a:t>Sie kennen die grundlegenden Teilbereiche von After Sales Services</a:t>
            </a:r>
          </a:p>
          <a:p>
            <a:pPr lvl="1"/>
            <a:r>
              <a:rPr lang="de-CH" sz="2200" dirty="0"/>
              <a:t>Sie kennen die verschiedenen Typen von Ersatzteilen und ihren Charakteristiken. Sie verstehen, welche Herausforderungen das Ersatzteilmanagement mit sich bringt.</a:t>
            </a:r>
          </a:p>
          <a:p>
            <a:pPr lvl="1"/>
            <a:r>
              <a:rPr lang="de-CH" sz="2200" dirty="0"/>
              <a:t>Sie verstehen welche Überlegungen relevant sind im Rahmen der Konzeption von After Sales Services in Form von Dienstleistungen</a:t>
            </a:r>
            <a:endParaRPr lang="en-GB" sz="2200" dirty="0"/>
          </a:p>
          <a:p>
            <a:pPr marL="252000" lvl="1" indent="0">
              <a:buNone/>
            </a:pPr>
            <a:endParaRPr lang="en-GB" sz="220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7DC6815-F3CD-4EA4-888F-DCC58019C4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427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702CB17-8C39-4CD9-8188-13EBF44E003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20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4F67F36-1D3C-4368-92E7-B56A636AF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Übergang vom Verkauf zur Nutzung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3660E99-F5F3-4231-ADC9-4295507208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A75869E-2F12-4566-80D7-1EE5B806D2CD}"/>
              </a:ext>
            </a:extLst>
          </p:cNvPr>
          <p:cNvGrpSpPr/>
          <p:nvPr/>
        </p:nvGrpSpPr>
        <p:grpSpPr>
          <a:xfrm>
            <a:off x="4441899" y="1968350"/>
            <a:ext cx="3032446" cy="686250"/>
            <a:chOff x="2766" y="0"/>
            <a:chExt cx="3370772" cy="1127001"/>
          </a:xfrm>
          <a:solidFill>
            <a:schemeClr val="bg1">
              <a:lumMod val="85000"/>
            </a:schemeClr>
          </a:solidFill>
        </p:grpSpPr>
        <p:sp>
          <p:nvSpPr>
            <p:cNvPr id="9" name="Pfeil: Chevron 16">
              <a:extLst>
                <a:ext uri="{FF2B5EF4-FFF2-40B4-BE49-F238E27FC236}">
                  <a16:creationId xmlns:a16="http://schemas.microsoft.com/office/drawing/2014/main" id="{2F8863B3-0C37-41D7-8F62-D881CE552B21}"/>
                </a:ext>
              </a:extLst>
            </p:cNvPr>
            <p:cNvSpPr/>
            <p:nvPr/>
          </p:nvSpPr>
          <p:spPr>
            <a:xfrm>
              <a:off x="2766" y="0"/>
              <a:ext cx="3370772" cy="1127001"/>
            </a:xfrm>
            <a:prstGeom prst="homePlat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feil: Chevron 4">
              <a:extLst>
                <a:ext uri="{FF2B5EF4-FFF2-40B4-BE49-F238E27FC236}">
                  <a16:creationId xmlns:a16="http://schemas.microsoft.com/office/drawing/2014/main" id="{86840492-D536-4D8F-9BA4-2EB6B75E8E5E}"/>
                </a:ext>
              </a:extLst>
            </p:cNvPr>
            <p:cNvSpPr txBox="1"/>
            <p:nvPr/>
          </p:nvSpPr>
          <p:spPr>
            <a:xfrm>
              <a:off x="566267" y="0"/>
              <a:ext cx="2243771" cy="1127001"/>
            </a:xfrm>
            <a:prstGeom prst="homePlate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CH" sz="2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Vertrieb</a:t>
              </a:r>
            </a:p>
          </p:txBody>
        </p:sp>
      </p:grpSp>
      <p:sp>
        <p:nvSpPr>
          <p:cNvPr id="11" name="Rechteck 10">
            <a:extLst>
              <a:ext uri="{FF2B5EF4-FFF2-40B4-BE49-F238E27FC236}">
                <a16:creationId xmlns:a16="http://schemas.microsoft.com/office/drawing/2014/main" id="{F61229E8-084A-4336-9D1E-A2710F9F68A4}"/>
              </a:ext>
            </a:extLst>
          </p:cNvPr>
          <p:cNvSpPr/>
          <p:nvPr/>
        </p:nvSpPr>
        <p:spPr>
          <a:xfrm>
            <a:off x="7939794" y="2964284"/>
            <a:ext cx="2886429" cy="23368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A0EDAD9-7D12-4E02-965F-3C10374858EE}"/>
              </a:ext>
            </a:extLst>
          </p:cNvPr>
          <p:cNvSpPr/>
          <p:nvPr/>
        </p:nvSpPr>
        <p:spPr>
          <a:xfrm>
            <a:off x="4441899" y="2964284"/>
            <a:ext cx="2895987" cy="2336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C271A97-3BEF-4948-BF26-A363E12C0C8E}"/>
              </a:ext>
            </a:extLst>
          </p:cNvPr>
          <p:cNvSpPr/>
          <p:nvPr/>
        </p:nvSpPr>
        <p:spPr>
          <a:xfrm>
            <a:off x="868475" y="2964284"/>
            <a:ext cx="2874870" cy="2336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2FDF4E7-3560-4DD9-8AF5-3F604C5D0D20}"/>
              </a:ext>
            </a:extLst>
          </p:cNvPr>
          <p:cNvSpPr txBox="1"/>
          <p:nvPr/>
        </p:nvSpPr>
        <p:spPr>
          <a:xfrm>
            <a:off x="1027360" y="3092025"/>
            <a:ext cx="25573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de-CH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-Sales Phase</a:t>
            </a:r>
          </a:p>
          <a:p>
            <a:endParaRPr lang="de-CH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Aktivitäten bevor</a:t>
            </a:r>
          </a:p>
          <a:p>
            <a:r>
              <a:rPr lang="de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Kunde aktiv in</a:t>
            </a:r>
          </a:p>
          <a:p>
            <a:r>
              <a:rPr lang="de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Kaufprozess involviert ist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A466B11-B8DC-443C-98E6-6BE1BE94B57D}"/>
              </a:ext>
            </a:extLst>
          </p:cNvPr>
          <p:cNvSpPr txBox="1"/>
          <p:nvPr/>
        </p:nvSpPr>
        <p:spPr>
          <a:xfrm>
            <a:off x="4735639" y="3092025"/>
            <a:ext cx="2311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Phase</a:t>
            </a:r>
          </a:p>
          <a:p>
            <a:endParaRPr lang="de-CH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Während sich der Kunde im Kauf-</a:t>
            </a:r>
          </a:p>
          <a:p>
            <a:r>
              <a:rPr lang="de-CH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prozess</a:t>
            </a:r>
            <a:r>
              <a:rPr lang="de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befindet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D58DB25-C076-44B0-89F2-969FBC52978E}"/>
              </a:ext>
            </a:extLst>
          </p:cNvPr>
          <p:cNvSpPr txBox="1"/>
          <p:nvPr/>
        </p:nvSpPr>
        <p:spPr>
          <a:xfrm>
            <a:off x="8020096" y="3092025"/>
            <a:ext cx="28061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200" b="1" dirty="0">
                <a:latin typeface="Arial" panose="020B0604020202020204" pitchFamily="34" charset="0"/>
                <a:cs typeface="Arial" panose="020B0604020202020204" pitchFamily="34" charset="0"/>
              </a:rPr>
              <a:t>After Sales Phase</a:t>
            </a:r>
          </a:p>
          <a:p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Nachdem der Kunde das Produkt und/oder die Dienstleistung gekauft hat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B2E1EC8-8E58-43E9-ADCA-C393B6DD085D}"/>
              </a:ext>
            </a:extLst>
          </p:cNvPr>
          <p:cNvSpPr/>
          <p:nvPr/>
        </p:nvSpPr>
        <p:spPr>
          <a:xfrm>
            <a:off x="905437" y="5438852"/>
            <a:ext cx="2806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«Interesse wecken und informieren»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164A40DB-A99B-4F34-A976-19B7A00B982E}"/>
              </a:ext>
            </a:extLst>
          </p:cNvPr>
          <p:cNvSpPr/>
          <p:nvPr/>
        </p:nvSpPr>
        <p:spPr>
          <a:xfrm>
            <a:off x="4522198" y="5438851"/>
            <a:ext cx="2806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«Verkauf erfolgreich</a:t>
            </a:r>
          </a:p>
          <a:p>
            <a:r>
              <a:rPr lang="de-CH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abschliessen»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6C2D70C-B09B-4E15-9D2F-2239B2E7C202}"/>
              </a:ext>
            </a:extLst>
          </p:cNvPr>
          <p:cNvSpPr/>
          <p:nvPr/>
        </p:nvSpPr>
        <p:spPr>
          <a:xfrm>
            <a:off x="7976551" y="5438850"/>
            <a:ext cx="2806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«Kunde pflegen und binden»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45DE263A-7184-48E1-8904-2A70D4DD352A}"/>
              </a:ext>
            </a:extLst>
          </p:cNvPr>
          <p:cNvGrpSpPr/>
          <p:nvPr/>
        </p:nvGrpSpPr>
        <p:grpSpPr>
          <a:xfrm>
            <a:off x="868474" y="1971621"/>
            <a:ext cx="3041549" cy="686250"/>
            <a:chOff x="2766" y="0"/>
            <a:chExt cx="3370772" cy="1127001"/>
          </a:xfrm>
          <a:solidFill>
            <a:schemeClr val="bg1">
              <a:lumMod val="85000"/>
            </a:schemeClr>
          </a:solidFill>
        </p:grpSpPr>
        <p:sp>
          <p:nvSpPr>
            <p:cNvPr id="21" name="Pfeil: Chevron 13">
              <a:extLst>
                <a:ext uri="{FF2B5EF4-FFF2-40B4-BE49-F238E27FC236}">
                  <a16:creationId xmlns:a16="http://schemas.microsoft.com/office/drawing/2014/main" id="{B0CCC0B2-C91E-43B7-9BBF-125E73CFD667}"/>
                </a:ext>
              </a:extLst>
            </p:cNvPr>
            <p:cNvSpPr/>
            <p:nvPr/>
          </p:nvSpPr>
          <p:spPr>
            <a:xfrm>
              <a:off x="2766" y="0"/>
              <a:ext cx="3370772" cy="1127001"/>
            </a:xfrm>
            <a:prstGeom prst="homePlat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Pfeil: Chevron 4">
              <a:extLst>
                <a:ext uri="{FF2B5EF4-FFF2-40B4-BE49-F238E27FC236}">
                  <a16:creationId xmlns:a16="http://schemas.microsoft.com/office/drawing/2014/main" id="{E01FE618-7D58-4DF3-BAE1-52705BE9BBD7}"/>
                </a:ext>
              </a:extLst>
            </p:cNvPr>
            <p:cNvSpPr txBox="1"/>
            <p:nvPr/>
          </p:nvSpPr>
          <p:spPr>
            <a:xfrm>
              <a:off x="566267" y="0"/>
              <a:ext cx="2243771" cy="1127001"/>
            </a:xfrm>
            <a:prstGeom prst="homePlate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CH" sz="2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Marketing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1CAA401D-49EB-40DA-9C87-53EB7F156961}"/>
              </a:ext>
            </a:extLst>
          </p:cNvPr>
          <p:cNvGrpSpPr/>
          <p:nvPr/>
        </p:nvGrpSpPr>
        <p:grpSpPr>
          <a:xfrm>
            <a:off x="7913670" y="1976075"/>
            <a:ext cx="2915910" cy="686250"/>
            <a:chOff x="2766" y="0"/>
            <a:chExt cx="3370772" cy="1127001"/>
          </a:xfrm>
          <a:solidFill>
            <a:schemeClr val="accent4"/>
          </a:solidFill>
        </p:grpSpPr>
        <p:sp>
          <p:nvSpPr>
            <p:cNvPr id="24" name="Pfeil: Chevron 19">
              <a:extLst>
                <a:ext uri="{FF2B5EF4-FFF2-40B4-BE49-F238E27FC236}">
                  <a16:creationId xmlns:a16="http://schemas.microsoft.com/office/drawing/2014/main" id="{84BFCA84-BFB4-4FD3-ADD6-8CD7055B085E}"/>
                </a:ext>
              </a:extLst>
            </p:cNvPr>
            <p:cNvSpPr/>
            <p:nvPr/>
          </p:nvSpPr>
          <p:spPr>
            <a:xfrm>
              <a:off x="2766" y="0"/>
              <a:ext cx="3370772" cy="1127001"/>
            </a:xfrm>
            <a:prstGeom prst="homePlat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Pfeil: Chevron 4">
              <a:extLst>
                <a:ext uri="{FF2B5EF4-FFF2-40B4-BE49-F238E27FC236}">
                  <a16:creationId xmlns:a16="http://schemas.microsoft.com/office/drawing/2014/main" id="{C9DC068E-4ABD-499A-969D-3D6451DDE80B}"/>
                </a:ext>
              </a:extLst>
            </p:cNvPr>
            <p:cNvSpPr txBox="1"/>
            <p:nvPr/>
          </p:nvSpPr>
          <p:spPr>
            <a:xfrm>
              <a:off x="566267" y="0"/>
              <a:ext cx="2243771" cy="1127001"/>
            </a:xfrm>
            <a:prstGeom prst="homePlate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CH" sz="2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Service</a:t>
              </a:r>
            </a:p>
          </p:txBody>
        </p:sp>
      </p:grp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8DAC0171-9E17-4FBA-AB3C-AF0CD3613C03}"/>
              </a:ext>
            </a:extLst>
          </p:cNvPr>
          <p:cNvCxnSpPr>
            <a:cxnSpLocks/>
          </p:cNvCxnSpPr>
          <p:nvPr/>
        </p:nvCxnSpPr>
        <p:spPr>
          <a:xfrm>
            <a:off x="4107681" y="2964284"/>
            <a:ext cx="0" cy="2336835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B2F3400A-9EC4-406A-AAFC-2FF8BD65DE38}"/>
              </a:ext>
            </a:extLst>
          </p:cNvPr>
          <p:cNvCxnSpPr>
            <a:cxnSpLocks/>
          </p:cNvCxnSpPr>
          <p:nvPr/>
        </p:nvCxnSpPr>
        <p:spPr>
          <a:xfrm>
            <a:off x="7622130" y="2964284"/>
            <a:ext cx="0" cy="2336835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8164C443-B000-4DFD-AFA9-ADD13CB83B34}"/>
              </a:ext>
            </a:extLst>
          </p:cNvPr>
          <p:cNvSpPr/>
          <p:nvPr/>
        </p:nvSpPr>
        <p:spPr>
          <a:xfrm>
            <a:off x="6921361" y="1376363"/>
            <a:ext cx="1401538" cy="1401538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53BA0391-85A8-4308-8370-3F1B50A34D82}"/>
              </a:ext>
            </a:extLst>
          </p:cNvPr>
          <p:cNvSpPr txBox="1"/>
          <p:nvPr/>
        </p:nvSpPr>
        <p:spPr>
          <a:xfrm>
            <a:off x="8141924" y="1281059"/>
            <a:ext cx="1886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Kritische Phase</a:t>
            </a:r>
          </a:p>
        </p:txBody>
      </p:sp>
    </p:spTree>
    <p:extLst>
      <p:ext uri="{BB962C8B-B14F-4D97-AF65-F5344CB8AC3E}">
        <p14:creationId xmlns:p14="http://schemas.microsoft.com/office/powerpoint/2010/main" val="26223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A360CD7-C5EC-43BE-835F-6AA1205D6A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21</a:t>
            </a:fld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1A964C7-BEEC-4311-93EA-BBE8FB2E7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Komplexität des Produktes ist ausschlaggebend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8F15AB-B0CA-4FC2-B510-34A106A2AAEC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9A6FD5C-F5DA-4A08-B3A6-454185DEA8B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38216EB-61BF-4C03-B87F-51912E912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49" y="1449388"/>
            <a:ext cx="9182099" cy="455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51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DC5B79-487D-46FD-ACED-B68203EE5A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22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85A939C-C388-4F57-815A-7891FFF93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Kano Modell – Analyse der Kundenanforderungen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F1A86EE-D7D6-499A-A16A-7D1C3883C1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pic>
        <p:nvPicPr>
          <p:cNvPr id="1026" name="Picture 2" descr="Was ist das Kano-Modell? - Wissen online">
            <a:extLst>
              <a:ext uri="{FF2B5EF4-FFF2-40B4-BE49-F238E27FC236}">
                <a16:creationId xmlns:a16="http://schemas.microsoft.com/office/drawing/2014/main" id="{C377C6AB-210C-4472-951A-B618AE812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449388"/>
            <a:ext cx="6062995" cy="48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DF7DDA0-C926-4756-8CD6-01D4E7F2EC89}"/>
              </a:ext>
            </a:extLst>
          </p:cNvPr>
          <p:cNvSpPr txBox="1"/>
          <p:nvPr/>
        </p:nvSpPr>
        <p:spPr>
          <a:xfrm>
            <a:off x="5921376" y="6022757"/>
            <a:ext cx="610076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Quelle: https://www.microtool.de/wissen-online/was-ist-das-kano-modell/</a:t>
            </a:r>
          </a:p>
        </p:txBody>
      </p:sp>
    </p:spTree>
    <p:extLst>
      <p:ext uri="{BB962C8B-B14F-4D97-AF65-F5344CB8AC3E}">
        <p14:creationId xmlns:p14="http://schemas.microsoft.com/office/powerpoint/2010/main" val="3185602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FC044E-8AED-442A-91A2-901DA0A02FA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23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FAB9B19-0F9A-4A39-A4CE-4170E5048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Kano Modell – Analyse der Kundenanforderungen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B0EDC6B-EFAB-435D-83CB-20A7D319A70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AE64ED8-CD6A-4261-8C12-4C364E808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49" y="1485900"/>
            <a:ext cx="1068705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81BFB47-B1F4-41AB-9A31-2BBD7CD9B815}"/>
              </a:ext>
            </a:extLst>
          </p:cNvPr>
          <p:cNvSpPr txBox="1"/>
          <p:nvPr/>
        </p:nvSpPr>
        <p:spPr>
          <a:xfrm>
            <a:off x="806449" y="6005512"/>
            <a:ext cx="610076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Quelle: https://www.business-wissen.de/hb/kano-modell-als-grundlage-der-kundenzufriedenheit/</a:t>
            </a:r>
          </a:p>
        </p:txBody>
      </p:sp>
    </p:spTree>
    <p:extLst>
      <p:ext uri="{BB962C8B-B14F-4D97-AF65-F5344CB8AC3E}">
        <p14:creationId xmlns:p14="http://schemas.microsoft.com/office/powerpoint/2010/main" val="870993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C5DA394-AE2E-4A1B-B67F-783633F01F4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24</a:t>
            </a:fld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C68ED4-233B-4BA3-8071-09B53A6D3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Beispiel - ERP Cloud Lösung</a:t>
            </a:r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36C221D-0AC5-4961-A7C1-03EE8DF0D2E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0789283-36B9-4F40-A0B3-FEE329379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99" y="1376363"/>
            <a:ext cx="9325487" cy="477646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93FA3C5-0C98-4AE2-8415-D9F70DFEF640}"/>
              </a:ext>
            </a:extLst>
          </p:cNvPr>
          <p:cNvSpPr txBox="1"/>
          <p:nvPr/>
        </p:nvSpPr>
        <p:spPr>
          <a:xfrm>
            <a:off x="878758" y="6396335"/>
            <a:ext cx="61009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Quelle: https://www.myfactoryschweiz.ch/preise</a:t>
            </a:r>
          </a:p>
        </p:txBody>
      </p:sp>
    </p:spTree>
    <p:extLst>
      <p:ext uri="{BB962C8B-B14F-4D97-AF65-F5344CB8AC3E}">
        <p14:creationId xmlns:p14="http://schemas.microsoft.com/office/powerpoint/2010/main" val="4032771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AF22219-B1CC-4011-AB9F-693FF8E3791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25</a:t>
            </a:fld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4978125-902B-4ECD-83C7-EA803C1C3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Beispiel – After Sales Services</a:t>
            </a:r>
            <a:endParaRPr lang="en-GB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EDDB264-F548-4461-8871-0295CF35329F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0A2E9A-D1C7-47E9-A5D0-CFBC25A5A6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8B0351C-08CF-4E4F-8E69-E2D19DB8C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1449388"/>
            <a:ext cx="7831048" cy="481551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D76B81E-CDF7-4CFA-B5C1-8BAAB9115339}"/>
              </a:ext>
            </a:extLst>
          </p:cNvPr>
          <p:cNvSpPr txBox="1"/>
          <p:nvPr/>
        </p:nvSpPr>
        <p:spPr>
          <a:xfrm>
            <a:off x="806450" y="6411267"/>
            <a:ext cx="335034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Quelle: https://www.myfactoryschweiz.ch/support-overview</a:t>
            </a:r>
          </a:p>
        </p:txBody>
      </p:sp>
    </p:spTree>
    <p:extLst>
      <p:ext uri="{BB962C8B-B14F-4D97-AF65-F5344CB8AC3E}">
        <p14:creationId xmlns:p14="http://schemas.microsoft.com/office/powerpoint/2010/main" val="2457522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D60143-8BFC-4580-8356-E66E6232304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26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3C702C7-9164-47E4-B3F6-33507054F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Merkmale nach dem Kano Modell</a:t>
            </a:r>
            <a:endParaRPr lang="en-GB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0B7AD02-A40A-4D18-BAF0-7AE8F7B5D2C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6450" y="1449388"/>
            <a:ext cx="10556875" cy="4751387"/>
          </a:xfrm>
        </p:spPr>
        <p:txBody>
          <a:bodyPr/>
          <a:lstStyle/>
          <a:p>
            <a:pPr marL="0" indent="0">
              <a:buNone/>
            </a:pPr>
            <a:r>
              <a:rPr lang="de-CH" sz="2400" dirty="0"/>
              <a:t>Aufgabe: Analysieren Sie die Serviceangebote des ERP Anbieters </a:t>
            </a:r>
            <a:r>
              <a:rPr lang="de-CH" sz="2400" dirty="0" err="1"/>
              <a:t>myfactory</a:t>
            </a:r>
            <a:r>
              <a:rPr lang="de-CH" sz="2400" dirty="0"/>
              <a:t> unter  https://www.myfactoryschweiz.ch/ </a:t>
            </a:r>
          </a:p>
          <a:p>
            <a:r>
              <a:rPr lang="de-CH" sz="2400" dirty="0"/>
              <a:t>Welche Serviceangebote sind After Sales Services?</a:t>
            </a:r>
          </a:p>
          <a:p>
            <a:endParaRPr lang="de-CH" sz="2400" dirty="0"/>
          </a:p>
          <a:p>
            <a:endParaRPr lang="de-CH" sz="2400" dirty="0"/>
          </a:p>
          <a:p>
            <a:r>
              <a:rPr lang="de-CH" sz="2400" dirty="0"/>
              <a:t>Wie würden Sie diese After Sales Services gemäss Kano Modell einordnen (Basismerkmal, Leistungsmerkmal..)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9F0E21B-FDC7-4F21-ADFC-5AD3AF7820C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462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 descr="Ein Bild, das draußen, Natur, Wolke enthält.&#10;&#10;Automatisch generierte Beschreibung">
            <a:extLst>
              <a:ext uri="{FF2B5EF4-FFF2-40B4-BE49-F238E27FC236}">
                <a16:creationId xmlns:a16="http://schemas.microsoft.com/office/drawing/2014/main" id="{5EB0CDBA-3244-4371-AE72-C4D282A36EB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" b="51"/>
          <a:stretch>
            <a:fillRect/>
          </a:stretch>
        </p:blipFill>
        <p:spPr/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35453CD9-6293-457B-A7B3-7318C506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Einführung After Sales Services</a:t>
            </a:r>
            <a:endParaRPr lang="en-GB" sz="28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606A71B-5CF2-45B2-ACB0-BBD7834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CAS Betriebswirtschaft - Prozessorientierte Führung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D36603-5A9C-45A8-8073-093F40390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0632FFA9-A3E7-4D03-8F61-1CFA326432B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456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C5ED55-70ED-417C-8624-7706B5CCD5A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B9F5ECF-3E7F-400A-B687-553ADCDFD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Herausforderungen seit Anfang 1990er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043AFD5-86EC-4219-830F-4D0FBD846DB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grpSp>
        <p:nvGrpSpPr>
          <p:cNvPr id="13" name="Group 18">
            <a:extLst>
              <a:ext uri="{FF2B5EF4-FFF2-40B4-BE49-F238E27FC236}">
                <a16:creationId xmlns:a16="http://schemas.microsoft.com/office/drawing/2014/main" id="{B2AFA693-898F-45C6-947A-F41BEC01CF25}"/>
              </a:ext>
            </a:extLst>
          </p:cNvPr>
          <p:cNvGrpSpPr>
            <a:grpSpLocks/>
          </p:cNvGrpSpPr>
          <p:nvPr/>
        </p:nvGrpSpPr>
        <p:grpSpPr bwMode="auto">
          <a:xfrm>
            <a:off x="873779" y="2634920"/>
            <a:ext cx="1589087" cy="1191815"/>
            <a:chOff x="384" y="1872"/>
            <a:chExt cx="1296" cy="1008"/>
          </a:xfrm>
        </p:grpSpPr>
        <p:sp>
          <p:nvSpPr>
            <p:cNvPr id="14" name="Line 19">
              <a:extLst>
                <a:ext uri="{FF2B5EF4-FFF2-40B4-BE49-F238E27FC236}">
                  <a16:creationId xmlns:a16="http://schemas.microsoft.com/office/drawing/2014/main" id="{58DEF5B9-3AEA-4B9F-8E80-B1DF2DE3DC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1872"/>
              <a:ext cx="0" cy="100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91528" tIns="45764" rIns="91528" bIns="45764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Line 20">
              <a:extLst>
                <a:ext uri="{FF2B5EF4-FFF2-40B4-BE49-F238E27FC236}">
                  <a16:creationId xmlns:a16="http://schemas.microsoft.com/office/drawing/2014/main" id="{FE899CDD-A2C9-4285-A396-8118BA1C52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880"/>
              <a:ext cx="1296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91528" tIns="45764" rIns="91528" bIns="45764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73BEA934-89EE-47B9-9AAB-26DCDF917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2208"/>
              <a:ext cx="1104" cy="528"/>
            </a:xfrm>
            <a:custGeom>
              <a:avLst/>
              <a:gdLst>
                <a:gd name="T0" fmla="*/ 0 w 1248"/>
                <a:gd name="T1" fmla="*/ 60 h 672"/>
                <a:gd name="T2" fmla="*/ 240 w 1248"/>
                <a:gd name="T3" fmla="*/ 43 h 672"/>
                <a:gd name="T4" fmla="*/ 366 w 1248"/>
                <a:gd name="T5" fmla="*/ 0 h 672"/>
                <a:gd name="T6" fmla="*/ 0 60000 65536"/>
                <a:gd name="T7" fmla="*/ 0 60000 65536"/>
                <a:gd name="T8" fmla="*/ 0 60000 65536"/>
                <a:gd name="T9" fmla="*/ 0 w 1248"/>
                <a:gd name="T10" fmla="*/ 0 h 672"/>
                <a:gd name="T11" fmla="*/ 1248 w 1248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8" h="672">
                  <a:moveTo>
                    <a:pt x="0" y="672"/>
                  </a:moveTo>
                  <a:cubicBezTo>
                    <a:pt x="304" y="632"/>
                    <a:pt x="608" y="592"/>
                    <a:pt x="816" y="480"/>
                  </a:cubicBezTo>
                  <a:cubicBezTo>
                    <a:pt x="1024" y="368"/>
                    <a:pt x="1136" y="184"/>
                    <a:pt x="1248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lIns="91528" tIns="45764" rIns="91528" bIns="45764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 Box 22">
            <a:extLst>
              <a:ext uri="{FF2B5EF4-FFF2-40B4-BE49-F238E27FC236}">
                <a16:creationId xmlns:a16="http://schemas.microsoft.com/office/drawing/2014/main" id="{B8A5EF56-742B-48BF-8120-30C65B3A0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780" y="2482523"/>
            <a:ext cx="1914692" cy="43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528" tIns="45764" rIns="91528" bIns="45764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de-CH" sz="1100" dirty="0">
                <a:latin typeface="Arial" panose="020B0604020202020204" pitchFamily="34" charset="0"/>
                <a:cs typeface="Arial" panose="020B0604020202020204" pitchFamily="34" charset="0"/>
              </a:rPr>
              <a:t>Kunden-</a:t>
            </a:r>
            <a:br>
              <a:rPr lang="de-CH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100" dirty="0">
                <a:latin typeface="Arial" panose="020B0604020202020204" pitchFamily="34" charset="0"/>
                <a:cs typeface="Arial" panose="020B0604020202020204" pitchFamily="34" charset="0"/>
              </a:rPr>
              <a:t>anforderungen</a:t>
            </a:r>
          </a:p>
        </p:txBody>
      </p:sp>
      <p:grpSp>
        <p:nvGrpSpPr>
          <p:cNvPr id="18" name="Group 23">
            <a:extLst>
              <a:ext uri="{FF2B5EF4-FFF2-40B4-BE49-F238E27FC236}">
                <a16:creationId xmlns:a16="http://schemas.microsoft.com/office/drawing/2014/main" id="{4D737E7D-C947-4373-8302-BE57B98742D3}"/>
              </a:ext>
            </a:extLst>
          </p:cNvPr>
          <p:cNvGrpSpPr>
            <a:grpSpLocks/>
          </p:cNvGrpSpPr>
          <p:nvPr/>
        </p:nvGrpSpPr>
        <p:grpSpPr bwMode="auto">
          <a:xfrm>
            <a:off x="3187997" y="2670811"/>
            <a:ext cx="1589087" cy="1191815"/>
            <a:chOff x="1968" y="864"/>
            <a:chExt cx="1296" cy="1008"/>
          </a:xfrm>
        </p:grpSpPr>
        <p:sp>
          <p:nvSpPr>
            <p:cNvPr id="19" name="Line 24">
              <a:extLst>
                <a:ext uri="{FF2B5EF4-FFF2-40B4-BE49-F238E27FC236}">
                  <a16:creationId xmlns:a16="http://schemas.microsoft.com/office/drawing/2014/main" id="{661A2BC9-F7FF-4CA0-8537-3D2321F51F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864"/>
              <a:ext cx="0" cy="100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91528" tIns="45764" rIns="91528" bIns="45764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25">
              <a:extLst>
                <a:ext uri="{FF2B5EF4-FFF2-40B4-BE49-F238E27FC236}">
                  <a16:creationId xmlns:a16="http://schemas.microsoft.com/office/drawing/2014/main" id="{98074A12-91C0-41FE-B313-6237505C3D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1872"/>
              <a:ext cx="1296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91528" tIns="45764" rIns="91528" bIns="45764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id="{3BD0CDB3-9E16-4E42-AA1A-6DB8868E0F5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12" y="1200"/>
              <a:ext cx="1104" cy="528"/>
            </a:xfrm>
            <a:custGeom>
              <a:avLst/>
              <a:gdLst>
                <a:gd name="T0" fmla="*/ 0 w 1248"/>
                <a:gd name="T1" fmla="*/ 60 h 672"/>
                <a:gd name="T2" fmla="*/ 240 w 1248"/>
                <a:gd name="T3" fmla="*/ 43 h 672"/>
                <a:gd name="T4" fmla="*/ 366 w 1248"/>
                <a:gd name="T5" fmla="*/ 0 h 672"/>
                <a:gd name="T6" fmla="*/ 0 60000 65536"/>
                <a:gd name="T7" fmla="*/ 0 60000 65536"/>
                <a:gd name="T8" fmla="*/ 0 60000 65536"/>
                <a:gd name="T9" fmla="*/ 0 w 1248"/>
                <a:gd name="T10" fmla="*/ 0 h 672"/>
                <a:gd name="T11" fmla="*/ 1248 w 1248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8" h="672">
                  <a:moveTo>
                    <a:pt x="0" y="672"/>
                  </a:moveTo>
                  <a:cubicBezTo>
                    <a:pt x="304" y="632"/>
                    <a:pt x="608" y="592"/>
                    <a:pt x="816" y="480"/>
                  </a:cubicBezTo>
                  <a:cubicBezTo>
                    <a:pt x="1024" y="368"/>
                    <a:pt x="1136" y="184"/>
                    <a:pt x="1248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lIns="91528" tIns="45764" rIns="91528" bIns="45764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 Box 27">
            <a:extLst>
              <a:ext uri="{FF2B5EF4-FFF2-40B4-BE49-F238E27FC236}">
                <a16:creationId xmlns:a16="http://schemas.microsoft.com/office/drawing/2014/main" id="{FFF384D1-114A-4075-A353-E83F305BB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7998" y="2518414"/>
            <a:ext cx="1655617" cy="43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528" tIns="45764" rIns="91528" bIns="45764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de-CH" sz="1100">
                <a:latin typeface="Arial" panose="020B0604020202020204" pitchFamily="34" charset="0"/>
                <a:cs typeface="Arial" panose="020B0604020202020204" pitchFamily="34" charset="0"/>
              </a:rPr>
              <a:t>Innovations-</a:t>
            </a:r>
            <a:br>
              <a:rPr lang="de-CH" sz="11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100">
                <a:latin typeface="Arial" panose="020B0604020202020204" pitchFamily="34" charset="0"/>
                <a:cs typeface="Arial" panose="020B0604020202020204" pitchFamily="34" charset="0"/>
              </a:rPr>
              <a:t>zyklen</a:t>
            </a:r>
          </a:p>
        </p:txBody>
      </p:sp>
      <p:grpSp>
        <p:nvGrpSpPr>
          <p:cNvPr id="23" name="Group 28">
            <a:extLst>
              <a:ext uri="{FF2B5EF4-FFF2-40B4-BE49-F238E27FC236}">
                <a16:creationId xmlns:a16="http://schemas.microsoft.com/office/drawing/2014/main" id="{1AFFCC98-8CA9-427B-B503-B3D9EBA097BC}"/>
              </a:ext>
            </a:extLst>
          </p:cNvPr>
          <p:cNvGrpSpPr>
            <a:grpSpLocks/>
          </p:cNvGrpSpPr>
          <p:nvPr/>
        </p:nvGrpSpPr>
        <p:grpSpPr bwMode="auto">
          <a:xfrm>
            <a:off x="873779" y="4441997"/>
            <a:ext cx="1589087" cy="1059391"/>
            <a:chOff x="1968" y="864"/>
            <a:chExt cx="1296" cy="1008"/>
          </a:xfrm>
        </p:grpSpPr>
        <p:sp>
          <p:nvSpPr>
            <p:cNvPr id="24" name="Line 29">
              <a:extLst>
                <a:ext uri="{FF2B5EF4-FFF2-40B4-BE49-F238E27FC236}">
                  <a16:creationId xmlns:a16="http://schemas.microsoft.com/office/drawing/2014/main" id="{B3D22C33-2D32-4FF6-AEB5-0DC6F9EFD1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864"/>
              <a:ext cx="0" cy="100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91528" tIns="45764" rIns="91528" bIns="45764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Line 30">
              <a:extLst>
                <a:ext uri="{FF2B5EF4-FFF2-40B4-BE49-F238E27FC236}">
                  <a16:creationId xmlns:a16="http://schemas.microsoft.com/office/drawing/2014/main" id="{98281037-958C-4F59-BE0A-63455FB4BC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1872"/>
              <a:ext cx="1296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91528" tIns="45764" rIns="91528" bIns="45764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F08EF54E-E1E4-47D5-89AE-122A1FB1F4E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12" y="1200"/>
              <a:ext cx="1104" cy="528"/>
            </a:xfrm>
            <a:custGeom>
              <a:avLst/>
              <a:gdLst>
                <a:gd name="T0" fmla="*/ 0 w 1248"/>
                <a:gd name="T1" fmla="*/ 60 h 672"/>
                <a:gd name="T2" fmla="*/ 240 w 1248"/>
                <a:gd name="T3" fmla="*/ 43 h 672"/>
                <a:gd name="T4" fmla="*/ 366 w 1248"/>
                <a:gd name="T5" fmla="*/ 0 h 672"/>
                <a:gd name="T6" fmla="*/ 0 60000 65536"/>
                <a:gd name="T7" fmla="*/ 0 60000 65536"/>
                <a:gd name="T8" fmla="*/ 0 60000 65536"/>
                <a:gd name="T9" fmla="*/ 0 w 1248"/>
                <a:gd name="T10" fmla="*/ 0 h 672"/>
                <a:gd name="T11" fmla="*/ 1248 w 1248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8" h="672">
                  <a:moveTo>
                    <a:pt x="0" y="672"/>
                  </a:moveTo>
                  <a:cubicBezTo>
                    <a:pt x="304" y="632"/>
                    <a:pt x="608" y="592"/>
                    <a:pt x="816" y="480"/>
                  </a:cubicBezTo>
                  <a:cubicBezTo>
                    <a:pt x="1024" y="368"/>
                    <a:pt x="1136" y="184"/>
                    <a:pt x="1248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lIns="91528" tIns="45764" rIns="91528" bIns="45764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 Box 32">
            <a:extLst>
              <a:ext uri="{FF2B5EF4-FFF2-40B4-BE49-F238E27FC236}">
                <a16:creationId xmlns:a16="http://schemas.microsoft.com/office/drawing/2014/main" id="{1139C3DA-0A39-4E50-A671-644C597F4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630" y="4289600"/>
            <a:ext cx="1672332" cy="43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528" tIns="45764" rIns="91528" bIns="45764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de-CH" sz="1100">
                <a:latin typeface="Arial" panose="020B0604020202020204" pitchFamily="34" charset="0"/>
                <a:cs typeface="Arial" panose="020B0604020202020204" pitchFamily="34" charset="0"/>
              </a:rPr>
              <a:t>Produkt-</a:t>
            </a:r>
            <a:br>
              <a:rPr lang="de-CH" sz="11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100">
                <a:latin typeface="Arial" panose="020B0604020202020204" pitchFamily="34" charset="0"/>
                <a:cs typeface="Arial" panose="020B0604020202020204" pitchFamily="34" charset="0"/>
              </a:rPr>
              <a:t>lebensdauer</a:t>
            </a:r>
          </a:p>
        </p:txBody>
      </p:sp>
      <p:grpSp>
        <p:nvGrpSpPr>
          <p:cNvPr id="28" name="Group 33">
            <a:extLst>
              <a:ext uri="{FF2B5EF4-FFF2-40B4-BE49-F238E27FC236}">
                <a16:creationId xmlns:a16="http://schemas.microsoft.com/office/drawing/2014/main" id="{A29ACD67-E036-4292-8751-FE38D9980F98}"/>
              </a:ext>
            </a:extLst>
          </p:cNvPr>
          <p:cNvGrpSpPr>
            <a:grpSpLocks/>
          </p:cNvGrpSpPr>
          <p:nvPr/>
        </p:nvGrpSpPr>
        <p:grpSpPr bwMode="auto">
          <a:xfrm>
            <a:off x="3187997" y="4400364"/>
            <a:ext cx="1589087" cy="1191815"/>
            <a:chOff x="4080" y="768"/>
            <a:chExt cx="1296" cy="1008"/>
          </a:xfrm>
        </p:grpSpPr>
        <p:sp>
          <p:nvSpPr>
            <p:cNvPr id="29" name="Line 34">
              <a:extLst>
                <a:ext uri="{FF2B5EF4-FFF2-40B4-BE49-F238E27FC236}">
                  <a16:creationId xmlns:a16="http://schemas.microsoft.com/office/drawing/2014/main" id="{838BD38C-C100-4253-877E-BCA2DEDA7D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0" y="768"/>
              <a:ext cx="0" cy="100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91528" tIns="45764" rIns="91528" bIns="45764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Line 35">
              <a:extLst>
                <a:ext uri="{FF2B5EF4-FFF2-40B4-BE49-F238E27FC236}">
                  <a16:creationId xmlns:a16="http://schemas.microsoft.com/office/drawing/2014/main" id="{806A80E0-0880-442C-A52D-E52B6963E8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776"/>
              <a:ext cx="1296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91528" tIns="45764" rIns="91528" bIns="45764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963A0F9C-F5E4-42E3-A8DE-93E1F277B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1104"/>
              <a:ext cx="1008" cy="480"/>
            </a:xfrm>
            <a:custGeom>
              <a:avLst/>
              <a:gdLst>
                <a:gd name="T0" fmla="*/ 0 w 1008"/>
                <a:gd name="T1" fmla="*/ 0 h 480"/>
                <a:gd name="T2" fmla="*/ 576 w 1008"/>
                <a:gd name="T3" fmla="*/ 96 h 480"/>
                <a:gd name="T4" fmla="*/ 1008 w 1008"/>
                <a:gd name="T5" fmla="*/ 480 h 480"/>
                <a:gd name="T6" fmla="*/ 0 60000 65536"/>
                <a:gd name="T7" fmla="*/ 0 60000 65536"/>
                <a:gd name="T8" fmla="*/ 0 60000 65536"/>
                <a:gd name="T9" fmla="*/ 0 w 1008"/>
                <a:gd name="T10" fmla="*/ 0 h 480"/>
                <a:gd name="T11" fmla="*/ 1008 w 100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480">
                  <a:moveTo>
                    <a:pt x="0" y="0"/>
                  </a:moveTo>
                  <a:cubicBezTo>
                    <a:pt x="204" y="8"/>
                    <a:pt x="408" y="16"/>
                    <a:pt x="576" y="96"/>
                  </a:cubicBezTo>
                  <a:cubicBezTo>
                    <a:pt x="744" y="176"/>
                    <a:pt x="876" y="328"/>
                    <a:pt x="1008" y="48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lIns="91528" tIns="45764" rIns="91528" bIns="45764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Text Box 37">
            <a:extLst>
              <a:ext uri="{FF2B5EF4-FFF2-40B4-BE49-F238E27FC236}">
                <a16:creationId xmlns:a16="http://schemas.microsoft.com/office/drawing/2014/main" id="{AD16F578-6D7C-4483-81ED-19A1C8082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850" y="4324165"/>
            <a:ext cx="1658401" cy="26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528" tIns="45764" rIns="91528" bIns="45764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de-CH" sz="1100">
                <a:latin typeface="Arial" panose="020B0604020202020204" pitchFamily="34" charset="0"/>
                <a:cs typeface="Arial" panose="020B0604020202020204" pitchFamily="34" charset="0"/>
              </a:rPr>
              <a:t>Stückzahlen</a:t>
            </a:r>
          </a:p>
        </p:txBody>
      </p:sp>
      <p:sp>
        <p:nvSpPr>
          <p:cNvPr id="33" name="Text Box 42">
            <a:extLst>
              <a:ext uri="{FF2B5EF4-FFF2-40B4-BE49-F238E27FC236}">
                <a16:creationId xmlns:a16="http://schemas.microsoft.com/office/drawing/2014/main" id="{AF6B5436-E161-4BE2-A8C8-FB99E9121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754" y="1789765"/>
            <a:ext cx="12795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28" tIns="45764" rIns="91528" bIns="45764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Marktdruck</a:t>
            </a:r>
          </a:p>
        </p:txBody>
      </p:sp>
      <p:pic>
        <p:nvPicPr>
          <p:cNvPr id="78" name="Picture 2" descr="iPhone 12 256 GB Blau - Apple (CH)">
            <a:extLst>
              <a:ext uri="{FF2B5EF4-FFF2-40B4-BE49-F238E27FC236}">
                <a16:creationId xmlns:a16="http://schemas.microsoft.com/office/drawing/2014/main" id="{136B6589-9968-4AB0-87E1-08F9282E4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387" y="1415619"/>
            <a:ext cx="2458799" cy="290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feld 78">
            <a:extLst>
              <a:ext uri="{FF2B5EF4-FFF2-40B4-BE49-F238E27FC236}">
                <a16:creationId xmlns:a16="http://schemas.microsoft.com/office/drawing/2014/main" id="{62CBAD9E-54D4-4995-9C58-FE18854541FC}"/>
              </a:ext>
            </a:extLst>
          </p:cNvPr>
          <p:cNvSpPr txBox="1"/>
          <p:nvPr/>
        </p:nvSpPr>
        <p:spPr>
          <a:xfrm>
            <a:off x="6848790" y="4251348"/>
            <a:ext cx="1495425" cy="609060"/>
          </a:xfrm>
          <a:prstGeom prst="rect">
            <a:avLst/>
          </a:prstGeom>
          <a:noFill/>
        </p:spPr>
        <p:txBody>
          <a:bodyPr wrap="none" lIns="108000" tIns="36000" rIns="108000" bIns="108000" rtlCol="0">
            <a:norm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de-CH" sz="1600" dirty="0" err="1">
                <a:ea typeface="Roboto Medium" panose="02000000000000000000" pitchFamily="2" charset="0"/>
              </a:rPr>
              <a:t>IPhone</a:t>
            </a:r>
            <a:r>
              <a:rPr lang="de-CH" sz="1600" dirty="0">
                <a:ea typeface="Roboto Medium" panose="02000000000000000000" pitchFamily="2" charset="0"/>
              </a:rPr>
              <a:t> 12</a:t>
            </a:r>
            <a:endParaRPr lang="en-GB" sz="1600" dirty="0" err="1">
              <a:ea typeface="Roboto Medium" panose="02000000000000000000" pitchFamily="2" charset="0"/>
            </a:endParaRPr>
          </a:p>
        </p:txBody>
      </p:sp>
      <p:pic>
        <p:nvPicPr>
          <p:cNvPr id="80" name="Picture 4" descr="iPhone 13 Pro 128 Go Or - Apple (CH)">
            <a:extLst>
              <a:ext uri="{FF2B5EF4-FFF2-40B4-BE49-F238E27FC236}">
                <a16:creationId xmlns:a16="http://schemas.microsoft.com/office/drawing/2014/main" id="{ADD19204-2A04-4469-924D-6CE7AAE77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186" y="2670811"/>
            <a:ext cx="2738728" cy="323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feld 80">
            <a:extLst>
              <a:ext uri="{FF2B5EF4-FFF2-40B4-BE49-F238E27FC236}">
                <a16:creationId xmlns:a16="http://schemas.microsoft.com/office/drawing/2014/main" id="{2C630D39-105C-43C1-A365-135486632216}"/>
              </a:ext>
            </a:extLst>
          </p:cNvPr>
          <p:cNvSpPr txBox="1"/>
          <p:nvPr/>
        </p:nvSpPr>
        <p:spPr>
          <a:xfrm>
            <a:off x="9427619" y="5746485"/>
            <a:ext cx="1495425" cy="609060"/>
          </a:xfrm>
          <a:prstGeom prst="rect">
            <a:avLst/>
          </a:prstGeom>
          <a:noFill/>
        </p:spPr>
        <p:txBody>
          <a:bodyPr wrap="none" lIns="108000" tIns="36000" rIns="108000" bIns="108000" rtlCol="0">
            <a:norm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de-CH" sz="1600" dirty="0" err="1">
                <a:ea typeface="Roboto Medium" panose="02000000000000000000" pitchFamily="2" charset="0"/>
              </a:rPr>
              <a:t>IPhone</a:t>
            </a:r>
            <a:r>
              <a:rPr lang="de-CH" sz="1600" dirty="0">
                <a:ea typeface="Roboto Medium" panose="02000000000000000000" pitchFamily="2" charset="0"/>
              </a:rPr>
              <a:t> 13</a:t>
            </a:r>
            <a:endParaRPr lang="en-GB" sz="1600" dirty="0" err="1">
              <a:ea typeface="Roboto Medium" panose="02000000000000000000" pitchFamily="2" charset="0"/>
            </a:endParaRPr>
          </a:p>
        </p:txBody>
      </p:sp>
      <p:sp>
        <p:nvSpPr>
          <p:cNvPr id="83" name="Fußzeilenplatzhalter 72">
            <a:extLst>
              <a:ext uri="{FF2B5EF4-FFF2-40B4-BE49-F238E27FC236}">
                <a16:creationId xmlns:a16="http://schemas.microsoft.com/office/drawing/2014/main" id="{395F5D87-9D9F-40FE-AD60-FFC0D3DB121F}"/>
              </a:ext>
            </a:extLst>
          </p:cNvPr>
          <p:cNvSpPr txBox="1">
            <a:spLocks/>
          </p:cNvSpPr>
          <p:nvPr/>
        </p:nvSpPr>
        <p:spPr>
          <a:xfrm>
            <a:off x="6966993" y="6299911"/>
            <a:ext cx="3194051" cy="332663"/>
          </a:xfrm>
          <a:prstGeom prst="rect">
            <a:avLst/>
          </a:prstGeom>
        </p:spPr>
        <p:txBody>
          <a:bodyPr lIns="108000" tIns="0" rIns="0" bIns="0"/>
          <a:lstStyle>
            <a:defPPr>
              <a:defRPr lang="de-DE"/>
            </a:defPPr>
            <a:lvl1pPr marL="0" algn="l" defTabSz="609768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6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535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30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907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838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606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373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8141" algn="l" defTabSz="609768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30000"/>
              </a:spcBef>
            </a:pPr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</a:rPr>
              <a:t>Quelle: Apple (2021)</a:t>
            </a:r>
          </a:p>
        </p:txBody>
      </p:sp>
      <p:sp>
        <p:nvSpPr>
          <p:cNvPr id="75" name="Pfeil: nach rechts 74">
            <a:extLst>
              <a:ext uri="{FF2B5EF4-FFF2-40B4-BE49-F238E27FC236}">
                <a16:creationId xmlns:a16="http://schemas.microsoft.com/office/drawing/2014/main" id="{CF7231CB-D5B2-4266-945A-5B47A588C35D}"/>
              </a:ext>
            </a:extLst>
          </p:cNvPr>
          <p:cNvSpPr/>
          <p:nvPr/>
        </p:nvSpPr>
        <p:spPr>
          <a:xfrm>
            <a:off x="5438775" y="3656476"/>
            <a:ext cx="866775" cy="904689"/>
          </a:xfrm>
          <a:prstGeom prst="rightArrow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859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C5ED55-70ED-417C-8624-7706B5CCD5A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B9F5ECF-3E7F-400A-B687-553ADCDFD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Herausforderungen seit Anfang 1990er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043AFD5-86EC-4219-830F-4D0FBD846DB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33" name="Text Box 42">
            <a:extLst>
              <a:ext uri="{FF2B5EF4-FFF2-40B4-BE49-F238E27FC236}">
                <a16:creationId xmlns:a16="http://schemas.microsoft.com/office/drawing/2014/main" id="{AF6B5436-E161-4BE2-A8C8-FB99E9121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3604" y="1789765"/>
            <a:ext cx="2016564" cy="33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528" tIns="45764" rIns="91528" bIns="45764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de-CH" sz="1600" b="1" dirty="0">
                <a:latin typeface="Arial" panose="020B0604020202020204" pitchFamily="34" charset="0"/>
                <a:cs typeface="Arial" panose="020B0604020202020204" pitchFamily="34" charset="0"/>
              </a:rPr>
              <a:t>Wettbewerbsdruck</a:t>
            </a:r>
          </a:p>
        </p:txBody>
      </p:sp>
      <p:sp>
        <p:nvSpPr>
          <p:cNvPr id="75" name="Pfeil: nach rechts 74">
            <a:extLst>
              <a:ext uri="{FF2B5EF4-FFF2-40B4-BE49-F238E27FC236}">
                <a16:creationId xmlns:a16="http://schemas.microsoft.com/office/drawing/2014/main" id="{CF7231CB-D5B2-4266-945A-5B47A588C35D}"/>
              </a:ext>
            </a:extLst>
          </p:cNvPr>
          <p:cNvSpPr/>
          <p:nvPr/>
        </p:nvSpPr>
        <p:spPr>
          <a:xfrm>
            <a:off x="5229225" y="3453396"/>
            <a:ext cx="866775" cy="904689"/>
          </a:xfrm>
          <a:prstGeom prst="rightArrow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4" name="Text Box 49">
            <a:extLst>
              <a:ext uri="{FF2B5EF4-FFF2-40B4-BE49-F238E27FC236}">
                <a16:creationId xmlns:a16="http://schemas.microsoft.com/office/drawing/2014/main" id="{45FE52A4-3D97-4978-90CA-91C7256D8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804" y="2393723"/>
            <a:ext cx="1242067" cy="27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528" tIns="45764" rIns="91528" bIns="45764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de-CH" sz="1200">
                <a:latin typeface="Arial" panose="020B0604020202020204" pitchFamily="34" charset="0"/>
                <a:cs typeface="Arial" panose="020B0604020202020204" pitchFamily="34" charset="0"/>
              </a:rPr>
              <a:t>Qualität</a:t>
            </a:r>
          </a:p>
        </p:txBody>
      </p:sp>
      <p:grpSp>
        <p:nvGrpSpPr>
          <p:cNvPr id="35" name="Group 51">
            <a:extLst>
              <a:ext uri="{FF2B5EF4-FFF2-40B4-BE49-F238E27FC236}">
                <a16:creationId xmlns:a16="http://schemas.microsoft.com/office/drawing/2014/main" id="{7346D682-C816-4E16-B6F4-EA1DD6FD989B}"/>
              </a:ext>
            </a:extLst>
          </p:cNvPr>
          <p:cNvGrpSpPr>
            <a:grpSpLocks/>
          </p:cNvGrpSpPr>
          <p:nvPr/>
        </p:nvGrpSpPr>
        <p:grpSpPr bwMode="auto">
          <a:xfrm>
            <a:off x="3183906" y="2430579"/>
            <a:ext cx="1591048" cy="1193286"/>
            <a:chOff x="1968" y="864"/>
            <a:chExt cx="1296" cy="1008"/>
          </a:xfrm>
        </p:grpSpPr>
        <p:sp>
          <p:nvSpPr>
            <p:cNvPr id="36" name="Line 52">
              <a:extLst>
                <a:ext uri="{FF2B5EF4-FFF2-40B4-BE49-F238E27FC236}">
                  <a16:creationId xmlns:a16="http://schemas.microsoft.com/office/drawing/2014/main" id="{6D96991C-DF68-4CA3-BBD6-78AFC2D2AF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864"/>
              <a:ext cx="0" cy="100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91528" tIns="45764" rIns="91528" bIns="45764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Line 53">
              <a:extLst>
                <a:ext uri="{FF2B5EF4-FFF2-40B4-BE49-F238E27FC236}">
                  <a16:creationId xmlns:a16="http://schemas.microsoft.com/office/drawing/2014/main" id="{B61B0EA3-BE98-41A3-8DF1-3F91720C3A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1872"/>
              <a:ext cx="1296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91528" tIns="45764" rIns="91528" bIns="45764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54">
              <a:extLst>
                <a:ext uri="{FF2B5EF4-FFF2-40B4-BE49-F238E27FC236}">
                  <a16:creationId xmlns:a16="http://schemas.microsoft.com/office/drawing/2014/main" id="{BC488BF2-AC7A-4CD2-B65D-755A9857640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12" y="1200"/>
              <a:ext cx="1104" cy="528"/>
            </a:xfrm>
            <a:custGeom>
              <a:avLst/>
              <a:gdLst>
                <a:gd name="T0" fmla="*/ 0 w 1248"/>
                <a:gd name="T1" fmla="*/ 60 h 672"/>
                <a:gd name="T2" fmla="*/ 240 w 1248"/>
                <a:gd name="T3" fmla="*/ 43 h 672"/>
                <a:gd name="T4" fmla="*/ 366 w 1248"/>
                <a:gd name="T5" fmla="*/ 0 h 672"/>
                <a:gd name="T6" fmla="*/ 0 60000 65536"/>
                <a:gd name="T7" fmla="*/ 0 60000 65536"/>
                <a:gd name="T8" fmla="*/ 0 60000 65536"/>
                <a:gd name="T9" fmla="*/ 0 w 1248"/>
                <a:gd name="T10" fmla="*/ 0 h 672"/>
                <a:gd name="T11" fmla="*/ 1248 w 1248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8" h="672">
                  <a:moveTo>
                    <a:pt x="0" y="672"/>
                  </a:moveTo>
                  <a:cubicBezTo>
                    <a:pt x="304" y="632"/>
                    <a:pt x="608" y="592"/>
                    <a:pt x="816" y="480"/>
                  </a:cubicBezTo>
                  <a:cubicBezTo>
                    <a:pt x="1024" y="368"/>
                    <a:pt x="1136" y="184"/>
                    <a:pt x="1248" y="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lIns="91528" tIns="45764" rIns="91528" bIns="45764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Text Box 55">
            <a:extLst>
              <a:ext uri="{FF2B5EF4-FFF2-40B4-BE49-F238E27FC236}">
                <a16:creationId xmlns:a16="http://schemas.microsoft.com/office/drawing/2014/main" id="{03181FD2-183A-48A3-BEAA-10B38BF6D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3908" y="2278180"/>
            <a:ext cx="767900" cy="27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528" tIns="45764" rIns="91528" bIns="45764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de-CH" sz="1200">
                <a:latin typeface="Arial" panose="020B0604020202020204" pitchFamily="34" charset="0"/>
                <a:cs typeface="Arial" panose="020B0604020202020204" pitchFamily="34" charset="0"/>
              </a:rPr>
              <a:t>Zeit</a:t>
            </a:r>
          </a:p>
        </p:txBody>
      </p:sp>
      <p:grpSp>
        <p:nvGrpSpPr>
          <p:cNvPr id="40" name="Group 58">
            <a:extLst>
              <a:ext uri="{FF2B5EF4-FFF2-40B4-BE49-F238E27FC236}">
                <a16:creationId xmlns:a16="http://schemas.microsoft.com/office/drawing/2014/main" id="{2D281595-773A-4FAF-9DA7-773195D87485}"/>
              </a:ext>
            </a:extLst>
          </p:cNvPr>
          <p:cNvGrpSpPr>
            <a:grpSpLocks/>
          </p:cNvGrpSpPr>
          <p:nvPr/>
        </p:nvGrpSpPr>
        <p:grpSpPr bwMode="auto">
          <a:xfrm>
            <a:off x="1033130" y="4422526"/>
            <a:ext cx="1591048" cy="1325873"/>
            <a:chOff x="2832" y="1536"/>
            <a:chExt cx="1296" cy="1080"/>
          </a:xfrm>
        </p:grpSpPr>
        <p:sp>
          <p:nvSpPr>
            <p:cNvPr id="41" name="Line 59">
              <a:extLst>
                <a:ext uri="{FF2B5EF4-FFF2-40B4-BE49-F238E27FC236}">
                  <a16:creationId xmlns:a16="http://schemas.microsoft.com/office/drawing/2014/main" id="{63783782-73D9-48BF-8DD9-8604CE5E0A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1536"/>
              <a:ext cx="0" cy="100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91528" tIns="45764" rIns="91528" bIns="45764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Line 60">
              <a:extLst>
                <a:ext uri="{FF2B5EF4-FFF2-40B4-BE49-F238E27FC236}">
                  <a16:creationId xmlns:a16="http://schemas.microsoft.com/office/drawing/2014/main" id="{78A79589-F0CF-4997-B5D1-DF87705E41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544"/>
              <a:ext cx="1296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91528" tIns="45764" rIns="91528" bIns="45764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61">
              <a:extLst>
                <a:ext uri="{FF2B5EF4-FFF2-40B4-BE49-F238E27FC236}">
                  <a16:creationId xmlns:a16="http://schemas.microsoft.com/office/drawing/2014/main" id="{E3425E64-B4D9-4FF8-A242-105E6AD5DC3F}"/>
                </a:ext>
              </a:extLst>
            </p:cNvPr>
            <p:cNvSpPr>
              <a:spLocks/>
            </p:cNvSpPr>
            <p:nvPr/>
          </p:nvSpPr>
          <p:spPr bwMode="auto">
            <a:xfrm rot="-3347618">
              <a:off x="2976" y="1872"/>
              <a:ext cx="1008" cy="480"/>
            </a:xfrm>
            <a:custGeom>
              <a:avLst/>
              <a:gdLst>
                <a:gd name="T0" fmla="*/ 0 w 1008"/>
                <a:gd name="T1" fmla="*/ 0 h 480"/>
                <a:gd name="T2" fmla="*/ 576 w 1008"/>
                <a:gd name="T3" fmla="*/ 96 h 480"/>
                <a:gd name="T4" fmla="*/ 1008 w 1008"/>
                <a:gd name="T5" fmla="*/ 480 h 480"/>
                <a:gd name="T6" fmla="*/ 0 60000 65536"/>
                <a:gd name="T7" fmla="*/ 0 60000 65536"/>
                <a:gd name="T8" fmla="*/ 0 60000 65536"/>
                <a:gd name="T9" fmla="*/ 0 w 1008"/>
                <a:gd name="T10" fmla="*/ 0 h 480"/>
                <a:gd name="T11" fmla="*/ 1008 w 100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480">
                  <a:moveTo>
                    <a:pt x="0" y="0"/>
                  </a:moveTo>
                  <a:cubicBezTo>
                    <a:pt x="204" y="8"/>
                    <a:pt x="408" y="16"/>
                    <a:pt x="576" y="96"/>
                  </a:cubicBezTo>
                  <a:cubicBezTo>
                    <a:pt x="744" y="176"/>
                    <a:pt x="876" y="328"/>
                    <a:pt x="1008" y="48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lIns="91528" tIns="45764" rIns="91528" bIns="45764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xt Box 62">
            <a:extLst>
              <a:ext uri="{FF2B5EF4-FFF2-40B4-BE49-F238E27FC236}">
                <a16:creationId xmlns:a16="http://schemas.microsoft.com/office/drawing/2014/main" id="{C918DB66-F8BD-45E6-B457-2EF92B3D4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130" y="4270129"/>
            <a:ext cx="2162506" cy="43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528" tIns="45764" rIns="91528" bIns="45764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de-CH" sz="1100">
                <a:latin typeface="Arial" panose="020B0604020202020204" pitchFamily="34" charset="0"/>
                <a:cs typeface="Arial" panose="020B0604020202020204" pitchFamily="34" charset="0"/>
              </a:rPr>
              <a:t>Preis-/Leistungs-</a:t>
            </a:r>
            <a:br>
              <a:rPr lang="de-CH" sz="11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1100">
                <a:latin typeface="Arial" panose="020B0604020202020204" pitchFamily="34" charset="0"/>
                <a:cs typeface="Arial" panose="020B0604020202020204" pitchFamily="34" charset="0"/>
              </a:rPr>
              <a:t>Verhältnis</a:t>
            </a:r>
          </a:p>
        </p:txBody>
      </p:sp>
      <p:grpSp>
        <p:nvGrpSpPr>
          <p:cNvPr id="45" name="Group 64">
            <a:extLst>
              <a:ext uri="{FF2B5EF4-FFF2-40B4-BE49-F238E27FC236}">
                <a16:creationId xmlns:a16="http://schemas.microsoft.com/office/drawing/2014/main" id="{BA945514-F527-470A-831E-AF76B21C94A1}"/>
              </a:ext>
            </a:extLst>
          </p:cNvPr>
          <p:cNvGrpSpPr>
            <a:grpSpLocks/>
          </p:cNvGrpSpPr>
          <p:nvPr/>
        </p:nvGrpSpPr>
        <p:grpSpPr bwMode="auto">
          <a:xfrm>
            <a:off x="3195636" y="4481134"/>
            <a:ext cx="1591048" cy="1325873"/>
            <a:chOff x="2832" y="1536"/>
            <a:chExt cx="1296" cy="1080"/>
          </a:xfrm>
        </p:grpSpPr>
        <p:sp>
          <p:nvSpPr>
            <p:cNvPr id="46" name="Line 65">
              <a:extLst>
                <a:ext uri="{FF2B5EF4-FFF2-40B4-BE49-F238E27FC236}">
                  <a16:creationId xmlns:a16="http://schemas.microsoft.com/office/drawing/2014/main" id="{AF4269B1-14A9-4EF4-B6E1-A8675F39CA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1536"/>
              <a:ext cx="0" cy="100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91528" tIns="45764" rIns="91528" bIns="45764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Line 66">
              <a:extLst>
                <a:ext uri="{FF2B5EF4-FFF2-40B4-BE49-F238E27FC236}">
                  <a16:creationId xmlns:a16="http://schemas.microsoft.com/office/drawing/2014/main" id="{A03D79CC-7A9D-48F1-ABA5-A9B72BAF5B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544"/>
              <a:ext cx="1296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lIns="91528" tIns="45764" rIns="91528" bIns="45764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67">
              <a:extLst>
                <a:ext uri="{FF2B5EF4-FFF2-40B4-BE49-F238E27FC236}">
                  <a16:creationId xmlns:a16="http://schemas.microsoft.com/office/drawing/2014/main" id="{EF30231A-0DED-4499-9610-E061CE76F3F0}"/>
                </a:ext>
              </a:extLst>
            </p:cNvPr>
            <p:cNvSpPr>
              <a:spLocks/>
            </p:cNvSpPr>
            <p:nvPr/>
          </p:nvSpPr>
          <p:spPr bwMode="auto">
            <a:xfrm rot="-3347618">
              <a:off x="2976" y="1872"/>
              <a:ext cx="1008" cy="480"/>
            </a:xfrm>
            <a:custGeom>
              <a:avLst/>
              <a:gdLst>
                <a:gd name="T0" fmla="*/ 0 w 1008"/>
                <a:gd name="T1" fmla="*/ 0 h 480"/>
                <a:gd name="T2" fmla="*/ 576 w 1008"/>
                <a:gd name="T3" fmla="*/ 96 h 480"/>
                <a:gd name="T4" fmla="*/ 1008 w 1008"/>
                <a:gd name="T5" fmla="*/ 480 h 480"/>
                <a:gd name="T6" fmla="*/ 0 60000 65536"/>
                <a:gd name="T7" fmla="*/ 0 60000 65536"/>
                <a:gd name="T8" fmla="*/ 0 60000 65536"/>
                <a:gd name="T9" fmla="*/ 0 w 1008"/>
                <a:gd name="T10" fmla="*/ 0 h 480"/>
                <a:gd name="T11" fmla="*/ 1008 w 100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480">
                  <a:moveTo>
                    <a:pt x="0" y="0"/>
                  </a:moveTo>
                  <a:cubicBezTo>
                    <a:pt x="204" y="8"/>
                    <a:pt x="408" y="16"/>
                    <a:pt x="576" y="96"/>
                  </a:cubicBezTo>
                  <a:cubicBezTo>
                    <a:pt x="744" y="176"/>
                    <a:pt x="876" y="328"/>
                    <a:pt x="1008" y="480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lIns="91528" tIns="45764" rIns="91528" bIns="45764"/>
            <a:lstStyle/>
            <a:p>
              <a:endParaRPr lang="de-CH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Text Box 68">
            <a:extLst>
              <a:ext uri="{FF2B5EF4-FFF2-40B4-BE49-F238E27FC236}">
                <a16:creationId xmlns:a16="http://schemas.microsoft.com/office/drawing/2014/main" id="{AFBC8C31-6F31-4F4A-9D71-05D7C662B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486" y="4404937"/>
            <a:ext cx="1505420" cy="27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528" tIns="45764" rIns="91528" bIns="45764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de-CH" sz="1200">
                <a:latin typeface="Arial" panose="020B0604020202020204" pitchFamily="34" charset="0"/>
                <a:cs typeface="Arial" panose="020B0604020202020204" pitchFamily="34" charset="0"/>
              </a:rPr>
              <a:t>Flexibilität</a:t>
            </a:r>
          </a:p>
        </p:txBody>
      </p:sp>
      <p:sp>
        <p:nvSpPr>
          <p:cNvPr id="50" name="Line 19">
            <a:extLst>
              <a:ext uri="{FF2B5EF4-FFF2-40B4-BE49-F238E27FC236}">
                <a16:creationId xmlns:a16="http://schemas.microsoft.com/office/drawing/2014/main" id="{471E42A4-0B12-48AD-9B68-798BD65006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1400" y="2487241"/>
            <a:ext cx="2" cy="1136624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lIns="91528" tIns="45764" rIns="91528" bIns="45764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Line 20">
            <a:extLst>
              <a:ext uri="{FF2B5EF4-FFF2-40B4-BE49-F238E27FC236}">
                <a16:creationId xmlns:a16="http://schemas.microsoft.com/office/drawing/2014/main" id="{B776A16B-A529-4F82-BA46-2C90F37C969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1400" y="3623863"/>
            <a:ext cx="1591048" cy="2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lIns="91528" tIns="45764" rIns="91528" bIns="45764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Freeform 21">
            <a:extLst>
              <a:ext uri="{FF2B5EF4-FFF2-40B4-BE49-F238E27FC236}">
                <a16:creationId xmlns:a16="http://schemas.microsoft.com/office/drawing/2014/main" id="{351B8F8E-2C48-47D3-AD8B-12AEAF8406CD}"/>
              </a:ext>
            </a:extLst>
          </p:cNvPr>
          <p:cNvSpPr>
            <a:spLocks/>
          </p:cNvSpPr>
          <p:nvPr/>
        </p:nvSpPr>
        <p:spPr bwMode="auto">
          <a:xfrm>
            <a:off x="1123000" y="2715841"/>
            <a:ext cx="1355337" cy="625055"/>
          </a:xfrm>
          <a:custGeom>
            <a:avLst/>
            <a:gdLst>
              <a:gd name="T0" fmla="*/ 0 w 1248"/>
              <a:gd name="T1" fmla="*/ 60 h 672"/>
              <a:gd name="T2" fmla="*/ 240 w 1248"/>
              <a:gd name="T3" fmla="*/ 43 h 672"/>
              <a:gd name="T4" fmla="*/ 366 w 1248"/>
              <a:gd name="T5" fmla="*/ 0 h 672"/>
              <a:gd name="T6" fmla="*/ 0 60000 65536"/>
              <a:gd name="T7" fmla="*/ 0 60000 65536"/>
              <a:gd name="T8" fmla="*/ 0 60000 65536"/>
              <a:gd name="T9" fmla="*/ 0 w 1248"/>
              <a:gd name="T10" fmla="*/ 0 h 672"/>
              <a:gd name="T11" fmla="*/ 1248 w 1248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672">
                <a:moveTo>
                  <a:pt x="0" y="672"/>
                </a:moveTo>
                <a:cubicBezTo>
                  <a:pt x="304" y="632"/>
                  <a:pt x="608" y="592"/>
                  <a:pt x="816" y="480"/>
                </a:cubicBezTo>
                <a:cubicBezTo>
                  <a:pt x="1024" y="368"/>
                  <a:pt x="1136" y="184"/>
                  <a:pt x="1248" y="0"/>
                </a:cubicBezTo>
              </a:path>
            </a:pathLst>
          </a:cu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 lIns="91528" tIns="45764" rIns="91528" bIns="45764"/>
          <a:lstStyle/>
          <a:p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93515F91-5DE2-426D-BEFA-4283DE2ABA5B}"/>
              </a:ext>
            </a:extLst>
          </p:cNvPr>
          <p:cNvSpPr txBox="1"/>
          <p:nvPr/>
        </p:nvSpPr>
        <p:spPr>
          <a:xfrm>
            <a:off x="6786693" y="6192912"/>
            <a:ext cx="30841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Quelle: Porter, M.E., 1985. Competitive Advantage - Creating and Sustaining Superior Performance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D5140236-C6BE-4481-82EE-75C7B22924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211857"/>
              </p:ext>
            </p:extLst>
          </p:nvPr>
        </p:nvGraphicFramePr>
        <p:xfrm>
          <a:off x="5729681" y="1543631"/>
          <a:ext cx="6207853" cy="4540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300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Daraus folgern wir…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21"/>
          </p:nvPr>
        </p:nvSpPr>
        <p:spPr>
          <a:xfrm>
            <a:off x="806450" y="1449389"/>
            <a:ext cx="11053763" cy="3046412"/>
          </a:xfrm>
        </p:spPr>
        <p:txBody>
          <a:bodyPr>
            <a:normAutofit/>
          </a:bodyPr>
          <a:lstStyle/>
          <a:p>
            <a:r>
              <a:rPr lang="de-CH" sz="2400" dirty="0"/>
              <a:t>International verstärkter Wettbewerb</a:t>
            </a:r>
          </a:p>
          <a:p>
            <a:pPr lvl="1"/>
            <a:r>
              <a:rPr lang="de-CH" sz="2400" dirty="0"/>
              <a:t>Marginale Qualitäts- und Preisunterschiede für Produkte/Dienstleistungen</a:t>
            </a:r>
          </a:p>
          <a:p>
            <a:pPr lvl="1"/>
            <a:r>
              <a:rPr lang="de-CH" sz="2400" dirty="0"/>
              <a:t>Produkte werden austauschbar</a:t>
            </a:r>
          </a:p>
          <a:p>
            <a:pPr lvl="2"/>
            <a:r>
              <a:rPr lang="de-CH" sz="2200" dirty="0"/>
              <a:t>Resultat: Verkleinerung der Umsatz-/Gewinnspanne der Endhersteller</a:t>
            </a:r>
          </a:p>
          <a:p>
            <a:pPr lvl="1"/>
            <a:r>
              <a:rPr lang="de-CH" sz="2400" dirty="0"/>
              <a:t>Kunden fordern zunehmend auf individuelle Bedürfnisse adaptierbare Produkte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22284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D8BDB25-FBEA-4C80-8DCA-0049028B33B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FE6826B-E52E-461C-9E09-156E78EF0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696913"/>
            <a:ext cx="11053763" cy="684213"/>
          </a:xfrm>
        </p:spPr>
        <p:txBody>
          <a:bodyPr/>
          <a:lstStyle/>
          <a:p>
            <a:r>
              <a:rPr lang="de-CH" dirty="0"/>
              <a:t>Begriffsdefinition</a:t>
            </a:r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F146AB7-19C3-47D2-82F1-6286A3F9B266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2800" b="1" dirty="0"/>
              <a:t>After Sales Services </a:t>
            </a:r>
            <a:endParaRPr lang="de-CH" sz="2800" dirty="0"/>
          </a:p>
          <a:p>
            <a:pPr marL="0" indent="0" algn="l">
              <a:buNone/>
            </a:pPr>
            <a:r>
              <a:rPr lang="en-GB" sz="2400" b="0" i="0" u="none" strike="noStrike" baseline="0" dirty="0">
                <a:latin typeface="+mj-lt"/>
              </a:rPr>
              <a:t>After Sales </a:t>
            </a:r>
            <a:r>
              <a:rPr lang="de-CH" sz="2400" b="0" i="0" u="none" strike="noStrike" baseline="0" dirty="0">
                <a:latin typeface="+mj-lt"/>
              </a:rPr>
              <a:t>Services ergänzen «das Endprodukt um Dienstleistungen wie beispielsweise Kundenunterstützung und -hilfe bei Inbetriebnahme und Montage, Produkt- und Technik-Support, Teiledienst oder auch Schulungen der Mitarbeiter des Kunden, wobei diese Dienstleistungen nach dem Verkauf in der Nutzungsphase des Endproduktes angesiedelt sind»</a:t>
            </a:r>
            <a:endParaRPr lang="de-CH" sz="2400" dirty="0">
              <a:latin typeface="+mj-lt"/>
            </a:endParaRP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39FBD8E-41EB-4994-8C9F-FBB9F16509F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47A0794-EC86-4E80-8542-E01FBE6FDE5B}"/>
              </a:ext>
            </a:extLst>
          </p:cNvPr>
          <p:cNvSpPr txBox="1"/>
          <p:nvPr/>
        </p:nvSpPr>
        <p:spPr>
          <a:xfrm>
            <a:off x="825500" y="6409808"/>
            <a:ext cx="7589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CH" sz="900" b="0" i="0" u="none" strike="noStrike" baseline="0" dirty="0">
                <a:latin typeface="+mj-lt"/>
              </a:rPr>
              <a:t>Quelle: </a:t>
            </a:r>
            <a:r>
              <a:rPr lang="de-CH" sz="900" b="0" i="0" u="none" strike="noStrike" baseline="0" dirty="0" err="1">
                <a:latin typeface="+mj-lt"/>
              </a:rPr>
              <a:t>Kieffer</a:t>
            </a:r>
            <a:r>
              <a:rPr lang="de-CH" sz="900" b="0" i="0" u="none" strike="noStrike" baseline="0" dirty="0">
                <a:latin typeface="+mj-lt"/>
              </a:rPr>
              <a:t> S (2002) Kundenzufriedenheit durch additive Dienstleistungen – Ein kaufphasenspezifischer </a:t>
            </a:r>
            <a:r>
              <a:rPr lang="de-CH" sz="900" b="0" i="0" u="none" strike="noStrike" baseline="0" dirty="0" err="1">
                <a:latin typeface="+mj-lt"/>
              </a:rPr>
              <a:t>Operationalisierungs</a:t>
            </a:r>
            <a:r>
              <a:rPr lang="de-CH" sz="900" b="0" i="0" u="none" strike="noStrike" baseline="0" dirty="0">
                <a:latin typeface="+mj-lt"/>
              </a:rPr>
              <a:t>- und Messansatz für industrielle Märkte, 1. Aufl. Deutscher Universitätsverlag, </a:t>
            </a:r>
            <a:r>
              <a:rPr lang="en-GB" sz="900" b="0" i="0" u="none" strike="noStrike" baseline="0" dirty="0">
                <a:latin typeface="+mj-lt"/>
              </a:rPr>
              <a:t>Wiesbaden</a:t>
            </a:r>
            <a:endParaRPr lang="en-GB" sz="900" dirty="0">
              <a:latin typeface="+mj-lt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19758ED-F410-4D1F-A95F-D0AA8CE56D7A}"/>
              </a:ext>
            </a:extLst>
          </p:cNvPr>
          <p:cNvSpPr txBox="1"/>
          <p:nvPr/>
        </p:nvSpPr>
        <p:spPr>
          <a:xfrm>
            <a:off x="1748670" y="4391026"/>
            <a:ext cx="7905750" cy="1114425"/>
          </a:xfrm>
          <a:prstGeom prst="rect">
            <a:avLst/>
          </a:prstGeom>
          <a:noFill/>
        </p:spPr>
        <p:txBody>
          <a:bodyPr wrap="square" lIns="108000" tIns="36000" rIns="108000" bIns="108000" rtlCol="0">
            <a:normAutofit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de-CH" sz="2800" dirty="0">
                <a:ea typeface="Roboto Medium" panose="02000000000000000000" pitchFamily="2" charset="0"/>
              </a:rPr>
              <a:t>After Sales Services als Wettbewerbsvorteil</a:t>
            </a:r>
            <a:endParaRPr lang="en-GB" sz="2800" dirty="0" err="1">
              <a:ea typeface="Roboto Medium" panose="02000000000000000000" pitchFamily="2" charset="0"/>
            </a:endParaRP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26721D75-5C4A-4EA0-A721-37D5A1C93F74}"/>
              </a:ext>
            </a:extLst>
          </p:cNvPr>
          <p:cNvSpPr/>
          <p:nvPr/>
        </p:nvSpPr>
        <p:spPr>
          <a:xfrm>
            <a:off x="916781" y="4381500"/>
            <a:ext cx="714375" cy="552450"/>
          </a:xfrm>
          <a:prstGeom prst="rightArrow">
            <a:avLst/>
          </a:prstGeom>
          <a:solidFill>
            <a:schemeClr val="accent1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6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6CC063-47EE-4A17-BA67-4E2623CE8A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7606CD8-9EF9-4CB2-BACF-0CEF46A6F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Der Kundenbeziehungs-Lebenszyklus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59FB318-2551-431D-8987-28DFFFAA9FD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0D305245-C436-4078-AB21-28DCEA2DD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361" y="4488464"/>
            <a:ext cx="3003894" cy="13273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t"/>
          <a:lstStyle/>
          <a:p>
            <a:pPr>
              <a:spcAft>
                <a:spcPts val="600"/>
              </a:spcAft>
            </a:pPr>
            <a:endParaRPr lang="de-CH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E0CD3B66-D9EB-45B4-855D-A3E3DC867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61" y="4577133"/>
            <a:ext cx="2475689" cy="1039221"/>
          </a:xfrm>
          <a:prstGeom prst="rect">
            <a:avLst/>
          </a:prstGeom>
          <a:noFill/>
          <a:ln>
            <a:noFill/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t"/>
          <a:lstStyle/>
          <a:p>
            <a:pPr>
              <a:spcAft>
                <a:spcPts val="600"/>
              </a:spcAft>
            </a:pPr>
            <a:r>
              <a:rPr lang="de-CH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Kundenakquisition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Anbahnungsphase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Sozialisationsphase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2FF257D3-E80C-4C1E-A2B3-64B2363E0FB9}"/>
              </a:ext>
            </a:extLst>
          </p:cNvPr>
          <p:cNvCxnSpPr>
            <a:cxnSpLocks/>
          </p:cNvCxnSpPr>
          <p:nvPr/>
        </p:nvCxnSpPr>
        <p:spPr>
          <a:xfrm>
            <a:off x="2060361" y="4336249"/>
            <a:ext cx="8252806" cy="1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5">
            <a:extLst>
              <a:ext uri="{FF2B5EF4-FFF2-40B4-BE49-F238E27FC236}">
                <a16:creationId xmlns:a16="http://schemas.microsoft.com/office/drawing/2014/main" id="{C143527A-B7F7-4E93-8562-E4D46F763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3533" y="4488464"/>
            <a:ext cx="3003894" cy="13273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t"/>
          <a:lstStyle/>
          <a:p>
            <a:pPr>
              <a:spcAft>
                <a:spcPts val="600"/>
              </a:spcAft>
            </a:pPr>
            <a:endParaRPr lang="de-CH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0F800C06-7EC7-43C9-9CBE-234E2C3B6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634" y="4577133"/>
            <a:ext cx="2301122" cy="1039221"/>
          </a:xfrm>
          <a:prstGeom prst="rect">
            <a:avLst/>
          </a:prstGeom>
          <a:noFill/>
          <a:ln>
            <a:noFill/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t"/>
          <a:lstStyle/>
          <a:p>
            <a:pPr>
              <a:spcAft>
                <a:spcPts val="600"/>
              </a:spcAft>
            </a:pPr>
            <a:r>
              <a:rPr lang="de-CH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Kundenbindung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Wachstumsphase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Reifephase</a:t>
            </a:r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D54F31CA-55F8-4F73-B318-92C019121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9273" y="4488464"/>
            <a:ext cx="3003894" cy="13273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t"/>
          <a:lstStyle/>
          <a:p>
            <a:pPr>
              <a:spcAft>
                <a:spcPts val="600"/>
              </a:spcAft>
            </a:pPr>
            <a:endParaRPr lang="de-CH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5">
            <a:extLst>
              <a:ext uri="{FF2B5EF4-FFF2-40B4-BE49-F238E27FC236}">
                <a16:creationId xmlns:a16="http://schemas.microsoft.com/office/drawing/2014/main" id="{A156BC18-9EB2-4C72-8D5D-3F3DD2F22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373" y="4535569"/>
            <a:ext cx="2475689" cy="1172353"/>
          </a:xfrm>
          <a:prstGeom prst="rect">
            <a:avLst/>
          </a:prstGeom>
          <a:noFill/>
          <a:ln>
            <a:noFill/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t"/>
          <a:lstStyle/>
          <a:p>
            <a:pPr>
              <a:spcAft>
                <a:spcPts val="600"/>
              </a:spcAft>
            </a:pPr>
            <a:r>
              <a:rPr lang="de-CH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Kundenrückgewinnung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Gefährdungsphase(n)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Sozialisationsphase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Abstinenzphase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2FB2A145-E028-47FF-A123-D2EDF0F1BE33}"/>
              </a:ext>
            </a:extLst>
          </p:cNvPr>
          <p:cNvCxnSpPr>
            <a:cxnSpLocks/>
          </p:cNvCxnSpPr>
          <p:nvPr/>
        </p:nvCxnSpPr>
        <p:spPr>
          <a:xfrm flipV="1">
            <a:off x="2060361" y="1617257"/>
            <a:ext cx="0" cy="273600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ogen 15">
            <a:extLst>
              <a:ext uri="{FF2B5EF4-FFF2-40B4-BE49-F238E27FC236}">
                <a16:creationId xmlns:a16="http://schemas.microsoft.com/office/drawing/2014/main" id="{F5E72373-E158-49A7-BD37-EE328F9115C7}"/>
              </a:ext>
            </a:extLst>
          </p:cNvPr>
          <p:cNvSpPr/>
          <p:nvPr/>
        </p:nvSpPr>
        <p:spPr>
          <a:xfrm rot="3927059">
            <a:off x="815590" y="-1629354"/>
            <a:ext cx="1606563" cy="10443200"/>
          </a:xfrm>
          <a:prstGeom prst="arc">
            <a:avLst>
              <a:gd name="adj1" fmla="val 16421460"/>
              <a:gd name="adj2" fmla="val 0"/>
            </a:avLst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Bogen 16">
            <a:extLst>
              <a:ext uri="{FF2B5EF4-FFF2-40B4-BE49-F238E27FC236}">
                <a16:creationId xmlns:a16="http://schemas.microsoft.com/office/drawing/2014/main" id="{ED8A8173-1242-4DD7-AE1C-2C6A878AE30C}"/>
              </a:ext>
            </a:extLst>
          </p:cNvPr>
          <p:cNvSpPr/>
          <p:nvPr/>
        </p:nvSpPr>
        <p:spPr>
          <a:xfrm rot="18492708">
            <a:off x="7227012" y="1204960"/>
            <a:ext cx="1606563" cy="4829951"/>
          </a:xfrm>
          <a:prstGeom prst="arc">
            <a:avLst>
              <a:gd name="adj1" fmla="val 16356869"/>
              <a:gd name="adj2" fmla="val 21274281"/>
            </a:avLst>
          </a:prstGeom>
          <a:ln w="762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A2E50376-F0DF-4AD2-970B-6E5FFEF87739}"/>
              </a:ext>
            </a:extLst>
          </p:cNvPr>
          <p:cNvCxnSpPr>
            <a:cxnSpLocks/>
          </p:cNvCxnSpPr>
          <p:nvPr/>
        </p:nvCxnSpPr>
        <p:spPr>
          <a:xfrm flipV="1">
            <a:off x="1356550" y="4325616"/>
            <a:ext cx="645622" cy="16284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36A127E3-3EAD-42AE-9E6A-DAE0FDB2C6CE}"/>
              </a:ext>
            </a:extLst>
          </p:cNvPr>
          <p:cNvCxnSpPr>
            <a:cxnSpLocks/>
          </p:cNvCxnSpPr>
          <p:nvPr/>
        </p:nvCxnSpPr>
        <p:spPr>
          <a:xfrm flipV="1">
            <a:off x="5359640" y="2655264"/>
            <a:ext cx="8555" cy="177596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D5892F9D-F41A-4FB0-843D-1D9CFF4DD2A5}"/>
              </a:ext>
            </a:extLst>
          </p:cNvPr>
          <p:cNvCxnSpPr>
            <a:cxnSpLocks/>
          </p:cNvCxnSpPr>
          <p:nvPr/>
        </p:nvCxnSpPr>
        <p:spPr>
          <a:xfrm flipH="1" flipV="1">
            <a:off x="6634501" y="2097273"/>
            <a:ext cx="1934815" cy="232026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AB8478E6-1EA2-416F-A3A2-8EA5FECE97A0}"/>
              </a:ext>
            </a:extLst>
          </p:cNvPr>
          <p:cNvSpPr/>
          <p:nvPr/>
        </p:nvSpPr>
        <p:spPr>
          <a:xfrm>
            <a:off x="5575351" y="1376363"/>
            <a:ext cx="1401538" cy="1401538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2" name="Pfeil: Chevron 4">
            <a:extLst>
              <a:ext uri="{FF2B5EF4-FFF2-40B4-BE49-F238E27FC236}">
                <a16:creationId xmlns:a16="http://schemas.microsoft.com/office/drawing/2014/main" id="{6E16B419-2D36-4EB3-BA5C-2FAB3B507334}"/>
              </a:ext>
            </a:extLst>
          </p:cNvPr>
          <p:cNvSpPr txBox="1"/>
          <p:nvPr/>
        </p:nvSpPr>
        <p:spPr>
          <a:xfrm>
            <a:off x="7081438" y="1411023"/>
            <a:ext cx="1805387" cy="686250"/>
          </a:xfrm>
          <a:prstGeom prst="homePlate">
            <a:avLst/>
          </a:prstGeom>
          <a:solidFill>
            <a:schemeClr val="accent4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12" tIns="32004" rIns="32004" bIns="32004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2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FE0B69E-7151-453D-925F-036194179648}"/>
              </a:ext>
            </a:extLst>
          </p:cNvPr>
          <p:cNvSpPr txBox="1"/>
          <p:nvPr/>
        </p:nvSpPr>
        <p:spPr>
          <a:xfrm>
            <a:off x="776696" y="6027273"/>
            <a:ext cx="67544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>
                <a:latin typeface="Arial" panose="020B0604020202020204" pitchFamily="34" charset="0"/>
                <a:cs typeface="Arial" panose="020B0604020202020204" pitchFamily="34" charset="0"/>
              </a:rPr>
              <a:t>Quelle: Bruhn (2016), Relationship Marketing. Das Management von Kundenbeziehungen</a:t>
            </a:r>
          </a:p>
        </p:txBody>
      </p:sp>
    </p:spTree>
    <p:extLst>
      <p:ext uri="{BB962C8B-B14F-4D97-AF65-F5344CB8AC3E}">
        <p14:creationId xmlns:p14="http://schemas.microsoft.com/office/powerpoint/2010/main" val="2026178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1A739C7-0D62-4794-9C93-B705540E69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FB41A7A-0C51-4781-B8B3-C54A9CA78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Vorteile der Kundenbindung mit After Sales Services</a:t>
            </a:r>
            <a:endParaRPr lang="en-GB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B536040-94DE-4395-B49D-5FC7D0EEFB2D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5E0524-ECDD-4F6C-BC5A-D1E854A09EF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42B80E2-A24C-467E-B410-428100C6C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1449388"/>
            <a:ext cx="7369175" cy="467863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8B9C9BD-4833-4A57-97DE-A06E081E72A1}"/>
              </a:ext>
            </a:extLst>
          </p:cNvPr>
          <p:cNvSpPr txBox="1"/>
          <p:nvPr/>
        </p:nvSpPr>
        <p:spPr>
          <a:xfrm>
            <a:off x="893428" y="6200775"/>
            <a:ext cx="6098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CH" sz="900" b="0" i="0" u="none" strike="noStrike" baseline="0" dirty="0">
                <a:latin typeface="+mj-lt"/>
              </a:rPr>
              <a:t>Quelle: Dombrowski U, Schulze S, Engel C (2011) Zukunftsgerechte Gestaltung des After Sales Service.</a:t>
            </a:r>
          </a:p>
          <a:p>
            <a:pPr algn="l"/>
            <a:r>
              <a:rPr lang="en-GB" sz="900" b="0" i="0" u="none" strike="noStrike" baseline="0" dirty="0">
                <a:latin typeface="+mj-lt"/>
              </a:rPr>
              <a:t>ZWF 106(5):366–371</a:t>
            </a:r>
            <a:endParaRPr lang="en-GB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3070765"/>
      </p:ext>
    </p:extLst>
  </p:cSld>
  <p:clrMapOvr>
    <a:masterClrMapping/>
  </p:clrMapOvr>
</p:sld>
</file>

<file path=ppt/theme/theme1.xml><?xml version="1.0" encoding="utf-8"?>
<a:theme xmlns:a="http://schemas.openxmlformats.org/drawingml/2006/main" name="OST-Vorlage">
  <a:themeElements>
    <a:clrScheme name="Benutzerdefiniert 19">
      <a:dk1>
        <a:srgbClr val="191919"/>
      </a:dk1>
      <a:lt1>
        <a:srgbClr val="FFFFFF"/>
      </a:lt1>
      <a:dk2>
        <a:srgbClr val="8C195F"/>
      </a:dk2>
      <a:lt2>
        <a:srgbClr val="C6C6C6"/>
      </a:lt2>
      <a:accent1>
        <a:srgbClr val="6B3881"/>
      </a:accent1>
      <a:accent2>
        <a:srgbClr val="D0A9D0"/>
      </a:accent2>
      <a:accent3>
        <a:srgbClr val="007E6B"/>
      </a:accent3>
      <a:accent4>
        <a:srgbClr val="A7D5C2"/>
      </a:accent4>
      <a:accent5>
        <a:srgbClr val="C32E15"/>
      </a:accent5>
      <a:accent6>
        <a:srgbClr val="F39A8B"/>
      </a:accent6>
      <a:hlink>
        <a:srgbClr val="D72864"/>
      </a:hlink>
      <a:folHlink>
        <a:srgbClr val="8C19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/>
        <a:effectLst/>
      </a:spPr>
      <a:bodyPr rtlCol="0" anchor="t"/>
      <a:lstStyle>
        <a:defPPr algn="l">
          <a:defRPr sz="1400" dirty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tIns="36000" rIns="108000" bIns="108000" rtlCol="0">
        <a:normAutofit/>
      </a:bodyPr>
      <a:lstStyle>
        <a:defPPr marL="252000" indent="-252000" algn="l">
          <a:spcAft>
            <a:spcPts val="600"/>
          </a:spcAft>
          <a:buClr>
            <a:schemeClr val="tx2"/>
          </a:buClr>
          <a:buFont typeface="Arial" panose="020B0604020202020204" pitchFamily="34" charset="0"/>
          <a:buChar char="•"/>
          <a:defRPr sz="2000" dirty="0" err="1" smtClean="0">
            <a:ea typeface="Roboto Medium" panose="02000000000000000000" pitchFamily="2" charset="0"/>
          </a:defRPr>
        </a:defPPr>
      </a:lstStyle>
    </a:txDef>
  </a:objectDefaults>
  <a:extraClrSchemeLst>
    <a:extraClrScheme>
      <a:clrScheme name="OST - Farben">
        <a:dk1>
          <a:srgbClr val="191919"/>
        </a:dk1>
        <a:lt1>
          <a:srgbClr val="FFFFFF"/>
        </a:lt1>
        <a:dk2>
          <a:srgbClr val="8C195F"/>
        </a:dk2>
        <a:lt2>
          <a:srgbClr val="D72864"/>
        </a:lt2>
        <a:accent1>
          <a:srgbClr val="56276D"/>
        </a:accent1>
        <a:accent2>
          <a:srgbClr val="C397C4"/>
        </a:accent2>
        <a:accent3>
          <a:srgbClr val="146C58"/>
        </a:accent3>
        <a:accent4>
          <a:srgbClr val="99CCB5"/>
        </a:accent4>
        <a:accent5>
          <a:srgbClr val="B21D19"/>
        </a:accent5>
        <a:accent6>
          <a:srgbClr val="EC867B"/>
        </a:accent6>
        <a:hlink>
          <a:srgbClr val="191919"/>
        </a:hlink>
        <a:folHlink>
          <a:srgbClr val="1919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OST Violett">
      <a:srgbClr val="9560A4"/>
    </a:custClr>
    <a:custClr name="OST Grün">
      <a:srgbClr val="1DAF8E"/>
    </a:custClr>
    <a:custClr name="OST Rot">
      <a:srgbClr val="E84E0F"/>
    </a:custClr>
    <a:custClr name="OST Blau">
      <a:srgbClr val="0086CD"/>
    </a:custClr>
    <a:custClr name="OST Orange">
      <a:srgbClr val="FBBA00"/>
    </a:custClr>
    <a:custClr name="Weiss">
      <a:srgbClr val="FFFFFF"/>
    </a:custClr>
    <a:custClr name="Weiss">
      <a:srgbClr val="FFFFFF"/>
    </a:custClr>
    <a:custClr name="OST Schwarz">
      <a:srgbClr val="191919"/>
    </a:custClr>
    <a:custClr name="OST Brombeer">
      <a:srgbClr val="8C195F"/>
    </a:custClr>
    <a:custClr name="OST Himbeer">
      <a:srgbClr val="D72864"/>
    </a:custClr>
    <a:custClr name="OST Dunkelviolett">
      <a:srgbClr val="6B3881"/>
    </a:custClr>
    <a:custClr name="OST Dunkelgrün">
      <a:srgbClr val="007E6B"/>
    </a:custClr>
    <a:custClr name="OST Dunkelrot">
      <a:srgbClr val="C32E15"/>
    </a:custClr>
    <a:custClr name="OST Dunkelblau">
      <a:srgbClr val="0073B0"/>
    </a:custClr>
    <a:custClr name="OST Dunkelorange">
      <a:srgbClr val="D18F00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OST Hellviolett">
      <a:srgbClr val="D0A9D0"/>
    </a:custClr>
    <a:custClr name="OST Hellgrün">
      <a:srgbClr val="A7D5C2"/>
    </a:custClr>
    <a:custClr name="OST Hellrot">
      <a:srgbClr val="F39A8B"/>
    </a:custClr>
    <a:custClr name="OST Hellblau">
      <a:srgbClr val="5FBFED"/>
    </a:custClr>
    <a:custClr name="OST Hellorange">
      <a:srgbClr val="FDD6A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</a:custClrLst>
  <a:extLst>
    <a:ext uri="{05A4C25C-085E-4340-85A3-A5531E510DB2}">
      <thm15:themeFamily xmlns:thm15="http://schemas.microsoft.com/office/thememl/2012/main" name="Präsentation1" id="{F3CE27BC-37D9-4943-B2EF-7B0FE587B813}" vid="{4B37221E-8100-4934-BBFE-42FAC735279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ST - Fonts">
      <a:majorFont>
        <a:latin typeface="Zilla Slab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ST - Fonts">
      <a:majorFont>
        <a:latin typeface="Zilla Slab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17A725C2F7F14DA7BD4390B8CC10C5" ma:contentTypeVersion="17" ma:contentTypeDescription="Ein neues Dokument erstellen." ma:contentTypeScope="" ma:versionID="a6813aa84e66d0c59b75a27f06d044ab">
  <xsd:schema xmlns:xsd="http://www.w3.org/2001/XMLSchema" xmlns:xs="http://www.w3.org/2001/XMLSchema" xmlns:p="http://schemas.microsoft.com/office/2006/metadata/properties" xmlns:ns2="7cbc8f1c-7aec-4c0f-94f7-d7a778b1f150" xmlns:ns3="ad66ac8b-a0d6-471b-a9a3-42be27d96eff" targetNamespace="http://schemas.microsoft.com/office/2006/metadata/properties" ma:root="true" ma:fieldsID="6fe3bbdbd50d9fea56a669e823e1493c" ns2:_="" ns3:_="">
    <xsd:import namespace="7cbc8f1c-7aec-4c0f-94f7-d7a778b1f150"/>
    <xsd:import namespace="ad66ac8b-a0d6-471b-a9a3-42be27d96e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c8f1c-7aec-4c0f-94f7-d7a778b1f1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f212c26d-ba8a-401b-a725-3045b2045b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6ac8b-a0d6-471b-a9a3-42be27d96e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6137c87-629c-40fa-aef6-d0ea829924dd}" ma:internalName="TaxCatchAll" ma:showField="CatchAllData" ma:web="ad66ac8b-a0d6-471b-a9a3-42be27d96e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bc8f1c-7aec-4c0f-94f7-d7a778b1f150">
      <Terms xmlns="http://schemas.microsoft.com/office/infopath/2007/PartnerControls"/>
    </lcf76f155ced4ddcb4097134ff3c332f>
    <TaxCatchAll xmlns="ad66ac8b-a0d6-471b-a9a3-42be27d96eff" xsi:nil="true"/>
  </documentManagement>
</p:properties>
</file>

<file path=customXml/itemProps1.xml><?xml version="1.0" encoding="utf-8"?>
<ds:datastoreItem xmlns:ds="http://schemas.openxmlformats.org/officeDocument/2006/customXml" ds:itemID="{C2AAB6BE-CE04-4DE0-AFCB-7AD1C560150B}"/>
</file>

<file path=customXml/itemProps2.xml><?xml version="1.0" encoding="utf-8"?>
<ds:datastoreItem xmlns:ds="http://schemas.openxmlformats.org/officeDocument/2006/customXml" ds:itemID="{69C37E96-E32D-4955-A8A7-64F25FA8C1F2}"/>
</file>

<file path=customXml/itemProps3.xml><?xml version="1.0" encoding="utf-8"?>
<ds:datastoreItem xmlns:ds="http://schemas.openxmlformats.org/officeDocument/2006/customXml" ds:itemID="{F438E9AD-E59E-4040-A362-587C1FBF101B}"/>
</file>

<file path=docProps/app.xml><?xml version="1.0" encoding="utf-8"?>
<Properties xmlns="http://schemas.openxmlformats.org/officeDocument/2006/extended-properties" xmlns:vt="http://schemas.openxmlformats.org/officeDocument/2006/docPropsVTypes">
  <Template>OST_Vorlage_DE_16zu9</Template>
  <TotalTime>0</TotalTime>
  <Words>996</Words>
  <Application>Microsoft Office PowerPoint</Application>
  <PresentationFormat>Benutzerdefiniert</PresentationFormat>
  <Paragraphs>182</Paragraphs>
  <Slides>26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1" baseType="lpstr">
      <vt:lpstr>Arial</vt:lpstr>
      <vt:lpstr>Roboto</vt:lpstr>
      <vt:lpstr>Symbol</vt:lpstr>
      <vt:lpstr>Wingdings</vt:lpstr>
      <vt:lpstr>OST-Vorlage</vt:lpstr>
      <vt:lpstr>After Sales Services</vt:lpstr>
      <vt:lpstr>Lernziele</vt:lpstr>
      <vt:lpstr>Einführung After Sales Services</vt:lpstr>
      <vt:lpstr>Herausforderungen seit Anfang 1990er</vt:lpstr>
      <vt:lpstr>Herausforderungen seit Anfang 1990er</vt:lpstr>
      <vt:lpstr>Daraus folgern wir…</vt:lpstr>
      <vt:lpstr>Begriffsdefinition</vt:lpstr>
      <vt:lpstr>Der Kundenbeziehungs-Lebenszyklus</vt:lpstr>
      <vt:lpstr>Vorteile der Kundenbindung mit After Sales Services</vt:lpstr>
      <vt:lpstr>After Sales Services</vt:lpstr>
      <vt:lpstr>Einordnung von After Sales Services</vt:lpstr>
      <vt:lpstr>After Sales Services - Ersatzteile</vt:lpstr>
      <vt:lpstr>After Sales Services - Ersatzteile</vt:lpstr>
      <vt:lpstr>Beispiel – Bedarfsverläufe für Ersatzteile nach Serienfertigung</vt:lpstr>
      <vt:lpstr>Beispiel – Bedarfsverlauf eines Steuergerätes</vt:lpstr>
      <vt:lpstr>Ausfallrate von Ersatzteilen als wichtige Informationsgrundlage für die Planung</vt:lpstr>
      <vt:lpstr>Typen von Ersatzteilen</vt:lpstr>
      <vt:lpstr>After Sales Services – Teiledienst</vt:lpstr>
      <vt:lpstr>After Sales Services - Kundendienst</vt:lpstr>
      <vt:lpstr>Übergang vom Verkauf zur Nutzung</vt:lpstr>
      <vt:lpstr>Komplexität des Produktes ist ausschlaggebend</vt:lpstr>
      <vt:lpstr>Kano Modell – Analyse der Kundenanforderungen</vt:lpstr>
      <vt:lpstr>Kano Modell – Analyse der Kundenanforderungen</vt:lpstr>
      <vt:lpstr>Beispiel - ERP Cloud Lösung</vt:lpstr>
      <vt:lpstr>Beispiel – After Sales Services</vt:lpstr>
      <vt:lpstr>Merkmale nach dem Kano Modell</vt:lpstr>
    </vt:vector>
  </TitlesOfParts>
  <Company>HSR Hochschule für Technik Rapperswil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After Sales Services</dc:title>
  <dc:creator>Sabrina Javaid</dc:creator>
  <cp:lastModifiedBy>Sabrina Javaid</cp:lastModifiedBy>
  <cp:revision>142</cp:revision>
  <cp:lastPrinted>2019-10-30T10:24:00Z</cp:lastPrinted>
  <dcterms:created xsi:type="dcterms:W3CDTF">2021-09-27T11:43:23Z</dcterms:created>
  <dcterms:modified xsi:type="dcterms:W3CDTF">2021-09-30T14:43:53Z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0x0101000C17A725C2F7F14DA7BD4390B8CC10C5</vt:lpwstr>
  </property>
  <property fmtid="{D5CDD505-2E9C-101B-9397-08002B2CF9AE}" pid="3" name="MediaServiceImageTags">
    <vt:lpwstr/>
  </property>
</Properties>
</file>