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18"/>
  </p:notesMasterIdLst>
  <p:handoutMasterIdLst>
    <p:handoutMasterId r:id="rId19"/>
  </p:handoutMasterIdLst>
  <p:sldIdLst>
    <p:sldId id="260" r:id="rId5"/>
    <p:sldId id="266" r:id="rId6"/>
    <p:sldId id="304" r:id="rId7"/>
    <p:sldId id="303" r:id="rId8"/>
    <p:sldId id="305" r:id="rId9"/>
    <p:sldId id="267" r:id="rId10"/>
    <p:sldId id="297" r:id="rId11"/>
    <p:sldId id="302" r:id="rId12"/>
    <p:sldId id="300" r:id="rId13"/>
    <p:sldId id="298" r:id="rId14"/>
    <p:sldId id="306" r:id="rId15"/>
    <p:sldId id="307" r:id="rId16"/>
    <p:sldId id="299" r:id="rId17"/>
  </p:sldIdLst>
  <p:sldSz cx="12198350" cy="6858000"/>
  <p:notesSz cx="6858000" cy="9144000"/>
  <p:defaultTextStyle>
    <a:defPPr>
      <a:defRPr lang="de-DE"/>
    </a:defPPr>
    <a:lvl1pPr marL="0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6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535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30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7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83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606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37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14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olientypen" id="{3844FE2D-A46A-4167-A454-8C5AE4D8732D}">
          <p14:sldIdLst>
            <p14:sldId id="260"/>
            <p14:sldId id="266"/>
            <p14:sldId id="304"/>
            <p14:sldId id="303"/>
            <p14:sldId id="305"/>
            <p14:sldId id="267"/>
            <p14:sldId id="297"/>
            <p14:sldId id="302"/>
            <p14:sldId id="300"/>
            <p14:sldId id="298"/>
            <p14:sldId id="306"/>
            <p14:sldId id="307"/>
            <p14:sldId id="29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C31FF7-5516-4443-8C95-8BBA6BBF7F1D}" v="1" dt="2022-10-06T17:31:58.315"/>
  </p1510:revLst>
</p1510:revInfo>
</file>

<file path=ppt/tableStyles.xml><?xml version="1.0" encoding="utf-8"?>
<a:tblStyleLst xmlns:a="http://schemas.openxmlformats.org/drawingml/2006/main" def="{CA20E951-F767-40FB-8981-BDCADE0C3650}">
  <a:tblStyle styleId="{CA20E951-F767-40FB-8981-BDCADE0C3650}" styleName="OST Tabelle">
    <a:wholeTbl>
      <a:tcTxStyle>
        <a:fontRef idx="minor">
          <a:prstClr val="black"/>
        </a:fontRef>
        <a:schemeClr val="dk1"/>
      </a:tcTxStyle>
      <a:tcStyle>
        <a:tcBdr>
          <a:left>
            <a:ln w="28575" cmpd="sng">
              <a:solidFill>
                <a:srgbClr val="56276D"/>
              </a:solidFill>
            </a:ln>
          </a:left>
          <a:right>
            <a:ln w="28575" cmpd="sng">
              <a:solidFill>
                <a:srgbClr val="56276D"/>
              </a:solidFill>
            </a:ln>
          </a:right>
          <a:top>
            <a:ln w="28575" cmpd="sng">
              <a:solidFill>
                <a:srgbClr val="56276D"/>
              </a:solidFill>
            </a:ln>
          </a:top>
          <a:bottom>
            <a:ln w="28575" cmpd="sng">
              <a:solidFill>
                <a:srgbClr val="56276D"/>
              </a:solidFill>
            </a:ln>
          </a:bottom>
          <a:insideH>
            <a:ln w="28575" cmpd="sng">
              <a:solidFill>
                <a:srgbClr val="56276D"/>
              </a:solidFill>
            </a:ln>
          </a:insideH>
          <a:insideV>
            <a:ln w="28575" cmpd="sng">
              <a:solidFill>
                <a:srgbClr val="56276D"/>
              </a:solidFill>
            </a:ln>
          </a:insideV>
        </a:tcBdr>
        <a:fill>
          <a:noFill/>
        </a:fill>
      </a:tcStyle>
    </a:wholeTbl>
    <a:firstCol>
      <a:tcTxStyle b="on">
        <a:fontRef idx="minor"/>
        <a:srgbClr val="000000"/>
      </a:tcTxStyle>
      <a:tcStyle>
        <a:tcBdr/>
        <a:fill>
          <a:noFill/>
        </a:fill>
      </a:tcStyle>
    </a:firstCol>
    <a:firstRow>
      <a:tcTxStyle b="on">
        <a:fontRef idx="minor"/>
        <a:srgbClr val="000000"/>
      </a:tcTxStyle>
      <a:tcStyle>
        <a:tcBdr/>
        <a:fill>
          <a:noFill/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3" autoAdjust="0"/>
    <p:restoredTop sz="97505" autoAdjust="0"/>
  </p:normalViewPr>
  <p:slideViewPr>
    <p:cSldViewPr snapToGrid="0" snapToObjects="1">
      <p:cViewPr varScale="1">
        <p:scale>
          <a:sx n="123" d="100"/>
          <a:sy n="123" d="100"/>
        </p:scale>
        <p:origin x="108" y="258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1" d="100"/>
          <a:sy n="101" d="100"/>
        </p:scale>
        <p:origin x="3533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.xml"/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onie Zellweger" userId="cbfd35a8-7305-478e-83f5-d11809df1896" providerId="ADAL" clId="{B5C31FF7-5516-4443-8C95-8BBA6BBF7F1D}"/>
    <pc:docChg chg="undo redo custSel addSld delSld modSld modSection">
      <pc:chgData name="Leonie Zellweger" userId="cbfd35a8-7305-478e-83f5-d11809df1896" providerId="ADAL" clId="{B5C31FF7-5516-4443-8C95-8BBA6BBF7F1D}" dt="2022-10-06T17:34:03.165" v="66" actId="108"/>
      <pc:docMkLst>
        <pc:docMk/>
      </pc:docMkLst>
      <pc:sldChg chg="del">
        <pc:chgData name="Leonie Zellweger" userId="cbfd35a8-7305-478e-83f5-d11809df1896" providerId="ADAL" clId="{B5C31FF7-5516-4443-8C95-8BBA6BBF7F1D}" dt="2022-10-06T17:29:07.251" v="0" actId="47"/>
        <pc:sldMkLst>
          <pc:docMk/>
          <pc:sldMk cId="2756662011" sldId="256"/>
        </pc:sldMkLst>
      </pc:sldChg>
      <pc:sldChg chg="del">
        <pc:chgData name="Leonie Zellweger" userId="cbfd35a8-7305-478e-83f5-d11809df1896" providerId="ADAL" clId="{B5C31FF7-5516-4443-8C95-8BBA6BBF7F1D}" dt="2022-10-06T17:29:16.869" v="2" actId="47"/>
        <pc:sldMkLst>
          <pc:docMk/>
          <pc:sldMk cId="1767641679" sldId="258"/>
        </pc:sldMkLst>
      </pc:sldChg>
      <pc:sldChg chg="add del">
        <pc:chgData name="Leonie Zellweger" userId="cbfd35a8-7305-478e-83f5-d11809df1896" providerId="ADAL" clId="{B5C31FF7-5516-4443-8C95-8BBA6BBF7F1D}" dt="2022-10-06T17:30:55.500" v="31" actId="47"/>
        <pc:sldMkLst>
          <pc:docMk/>
          <pc:sldMk cId="3435055458" sldId="259"/>
        </pc:sldMkLst>
      </pc:sldChg>
      <pc:sldChg chg="addSp delSp modSp mod">
        <pc:chgData name="Leonie Zellweger" userId="cbfd35a8-7305-478e-83f5-d11809df1896" providerId="ADAL" clId="{B5C31FF7-5516-4443-8C95-8BBA6BBF7F1D}" dt="2022-10-06T17:34:03.165" v="66" actId="108"/>
        <pc:sldMkLst>
          <pc:docMk/>
          <pc:sldMk cId="1501516100" sldId="260"/>
        </pc:sldMkLst>
        <pc:spChg chg="mod">
          <ac:chgData name="Leonie Zellweger" userId="cbfd35a8-7305-478e-83f5-d11809df1896" providerId="ADAL" clId="{B5C31FF7-5516-4443-8C95-8BBA6BBF7F1D}" dt="2022-10-06T17:32:13.946" v="59" actId="20577"/>
          <ac:spMkLst>
            <pc:docMk/>
            <pc:sldMk cId="1501516100" sldId="260"/>
            <ac:spMk id="2" creationId="{00000000-0000-0000-0000-000000000000}"/>
          </ac:spMkLst>
        </pc:spChg>
        <pc:spChg chg="mod">
          <ac:chgData name="Leonie Zellweger" userId="cbfd35a8-7305-478e-83f5-d11809df1896" providerId="ADAL" clId="{B5C31FF7-5516-4443-8C95-8BBA6BBF7F1D}" dt="2022-10-06T17:34:03.165" v="66" actId="108"/>
          <ac:spMkLst>
            <pc:docMk/>
            <pc:sldMk cId="1501516100" sldId="260"/>
            <ac:spMk id="3" creationId="{00000000-0000-0000-0000-000000000000}"/>
          </ac:spMkLst>
        </pc:spChg>
        <pc:spChg chg="mod">
          <ac:chgData name="Leonie Zellweger" userId="cbfd35a8-7305-478e-83f5-d11809df1896" providerId="ADAL" clId="{B5C31FF7-5516-4443-8C95-8BBA6BBF7F1D}" dt="2022-10-06T17:32:09.170" v="55"/>
          <ac:spMkLst>
            <pc:docMk/>
            <pc:sldMk cId="1501516100" sldId="260"/>
            <ac:spMk id="4" creationId="{00000000-0000-0000-0000-000000000000}"/>
          </ac:spMkLst>
        </pc:spChg>
        <pc:spChg chg="add del mod">
          <ac:chgData name="Leonie Zellweger" userId="cbfd35a8-7305-478e-83f5-d11809df1896" providerId="ADAL" clId="{B5C31FF7-5516-4443-8C95-8BBA6BBF7F1D}" dt="2022-10-06T17:32:10.299" v="57"/>
          <ac:spMkLst>
            <pc:docMk/>
            <pc:sldMk cId="1501516100" sldId="260"/>
            <ac:spMk id="7" creationId="{35492F0D-9F2B-C4FC-B268-5FDBE05E288D}"/>
          </ac:spMkLst>
        </pc:spChg>
      </pc:sldChg>
      <pc:sldChg chg="add del">
        <pc:chgData name="Leonie Zellweger" userId="cbfd35a8-7305-478e-83f5-d11809df1896" providerId="ADAL" clId="{B5C31FF7-5516-4443-8C95-8BBA6BBF7F1D}" dt="2022-10-06T17:30:56.680" v="33" actId="47"/>
        <pc:sldMkLst>
          <pc:docMk/>
          <pc:sldMk cId="3415056270" sldId="261"/>
        </pc:sldMkLst>
      </pc:sldChg>
      <pc:sldChg chg="add del">
        <pc:chgData name="Leonie Zellweger" userId="cbfd35a8-7305-478e-83f5-d11809df1896" providerId="ADAL" clId="{B5C31FF7-5516-4443-8C95-8BBA6BBF7F1D}" dt="2022-10-06T17:30:57.468" v="34" actId="47"/>
        <pc:sldMkLst>
          <pc:docMk/>
          <pc:sldMk cId="8300784" sldId="262"/>
        </pc:sldMkLst>
      </pc:sldChg>
      <pc:sldChg chg="add del">
        <pc:chgData name="Leonie Zellweger" userId="cbfd35a8-7305-478e-83f5-d11809df1896" providerId="ADAL" clId="{B5C31FF7-5516-4443-8C95-8BBA6BBF7F1D}" dt="2022-10-06T17:31:00.462" v="36" actId="47"/>
        <pc:sldMkLst>
          <pc:docMk/>
          <pc:sldMk cId="517299904" sldId="265"/>
        </pc:sldMkLst>
      </pc:sldChg>
      <pc:sldChg chg="add del">
        <pc:chgData name="Leonie Zellweger" userId="cbfd35a8-7305-478e-83f5-d11809df1896" providerId="ADAL" clId="{B5C31FF7-5516-4443-8C95-8BBA6BBF7F1D}" dt="2022-10-06T17:30:50.905" v="18" actId="47"/>
        <pc:sldMkLst>
          <pc:docMk/>
          <pc:sldMk cId="2183668532" sldId="280"/>
        </pc:sldMkLst>
      </pc:sldChg>
      <pc:sldChg chg="add del">
        <pc:chgData name="Leonie Zellweger" userId="cbfd35a8-7305-478e-83f5-d11809df1896" providerId="ADAL" clId="{B5C31FF7-5516-4443-8C95-8BBA6BBF7F1D}" dt="2022-10-06T17:30:51.541" v="19" actId="47"/>
        <pc:sldMkLst>
          <pc:docMk/>
          <pc:sldMk cId="3483205155" sldId="281"/>
        </pc:sldMkLst>
      </pc:sldChg>
      <pc:sldChg chg="add del">
        <pc:chgData name="Leonie Zellweger" userId="cbfd35a8-7305-478e-83f5-d11809df1896" providerId="ADAL" clId="{B5C31FF7-5516-4443-8C95-8BBA6BBF7F1D}" dt="2022-10-06T17:30:51.698" v="20" actId="47"/>
        <pc:sldMkLst>
          <pc:docMk/>
          <pc:sldMk cId="122573363" sldId="282"/>
        </pc:sldMkLst>
      </pc:sldChg>
      <pc:sldChg chg="add del">
        <pc:chgData name="Leonie Zellweger" userId="cbfd35a8-7305-478e-83f5-d11809df1896" providerId="ADAL" clId="{B5C31FF7-5516-4443-8C95-8BBA6BBF7F1D}" dt="2022-10-06T17:30:50.387" v="17" actId="47"/>
        <pc:sldMkLst>
          <pc:docMk/>
          <pc:sldMk cId="2549221125" sldId="283"/>
        </pc:sldMkLst>
      </pc:sldChg>
      <pc:sldChg chg="add del">
        <pc:chgData name="Leonie Zellweger" userId="cbfd35a8-7305-478e-83f5-d11809df1896" providerId="ADAL" clId="{B5C31FF7-5516-4443-8C95-8BBA6BBF7F1D}" dt="2022-10-06T17:30:51.893" v="21" actId="47"/>
        <pc:sldMkLst>
          <pc:docMk/>
          <pc:sldMk cId="2386030262" sldId="284"/>
        </pc:sldMkLst>
      </pc:sldChg>
      <pc:sldChg chg="add del">
        <pc:chgData name="Leonie Zellweger" userId="cbfd35a8-7305-478e-83f5-d11809df1896" providerId="ADAL" clId="{B5C31FF7-5516-4443-8C95-8BBA6BBF7F1D}" dt="2022-10-06T17:30:52.083" v="22" actId="47"/>
        <pc:sldMkLst>
          <pc:docMk/>
          <pc:sldMk cId="84706319" sldId="285"/>
        </pc:sldMkLst>
      </pc:sldChg>
      <pc:sldChg chg="add del">
        <pc:chgData name="Leonie Zellweger" userId="cbfd35a8-7305-478e-83f5-d11809df1896" providerId="ADAL" clId="{B5C31FF7-5516-4443-8C95-8BBA6BBF7F1D}" dt="2022-10-06T17:30:52.280" v="23" actId="47"/>
        <pc:sldMkLst>
          <pc:docMk/>
          <pc:sldMk cId="3715664495" sldId="286"/>
        </pc:sldMkLst>
      </pc:sldChg>
      <pc:sldChg chg="add del">
        <pc:chgData name="Leonie Zellweger" userId="cbfd35a8-7305-478e-83f5-d11809df1896" providerId="ADAL" clId="{B5C31FF7-5516-4443-8C95-8BBA6BBF7F1D}" dt="2022-10-06T17:30:52.523" v="24" actId="47"/>
        <pc:sldMkLst>
          <pc:docMk/>
          <pc:sldMk cId="4158903310" sldId="287"/>
        </pc:sldMkLst>
      </pc:sldChg>
      <pc:sldChg chg="add del">
        <pc:chgData name="Leonie Zellweger" userId="cbfd35a8-7305-478e-83f5-d11809df1896" providerId="ADAL" clId="{B5C31FF7-5516-4443-8C95-8BBA6BBF7F1D}" dt="2022-10-06T17:30:52.711" v="25" actId="47"/>
        <pc:sldMkLst>
          <pc:docMk/>
          <pc:sldMk cId="2977656577" sldId="289"/>
        </pc:sldMkLst>
      </pc:sldChg>
      <pc:sldChg chg="del">
        <pc:chgData name="Leonie Zellweger" userId="cbfd35a8-7305-478e-83f5-d11809df1896" providerId="ADAL" clId="{B5C31FF7-5516-4443-8C95-8BBA6BBF7F1D}" dt="2022-10-06T17:29:15.553" v="1" actId="47"/>
        <pc:sldMkLst>
          <pc:docMk/>
          <pc:sldMk cId="2609607351" sldId="294"/>
        </pc:sldMkLst>
      </pc:sldChg>
      <pc:sldChg chg="add del">
        <pc:chgData name="Leonie Zellweger" userId="cbfd35a8-7305-478e-83f5-d11809df1896" providerId="ADAL" clId="{B5C31FF7-5516-4443-8C95-8BBA6BBF7F1D}" dt="2022-10-06T17:30:56.037" v="32" actId="47"/>
        <pc:sldMkLst>
          <pc:docMk/>
          <pc:sldMk cId="2020356884" sldId="29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E594-98F6-3A40-9CB1-890EFD882430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8F55-2519-6F41-91E3-24F0254F6F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3058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DA80C-0032-A04F-8DC3-1D9FA424B670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8BABC-F464-1C42-81DA-2E65C84DE5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025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mit Bildmask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" y="0"/>
            <a:ext cx="12198350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3975404" y="679931"/>
            <a:ext cx="8222947" cy="6187327"/>
          </a:xfrm>
          <a:custGeom>
            <a:avLst/>
            <a:gdLst>
              <a:gd name="connsiteX0" fmla="*/ 5924544 w 8222947"/>
              <a:gd name="connsiteY0" fmla="*/ 885 h 6187327"/>
              <a:gd name="connsiteX1" fmla="*/ 6308590 w 8222947"/>
              <a:gd name="connsiteY1" fmla="*/ 41571 h 6187327"/>
              <a:gd name="connsiteX2" fmla="*/ 8006972 w 8222947"/>
              <a:gd name="connsiteY2" fmla="*/ 1782211 h 6187327"/>
              <a:gd name="connsiteX3" fmla="*/ 8214187 w 8222947"/>
              <a:gd name="connsiteY3" fmla="*/ 2329511 h 6187327"/>
              <a:gd name="connsiteX4" fmla="*/ 8222947 w 8222947"/>
              <a:gd name="connsiteY4" fmla="*/ 2362752 h 6187327"/>
              <a:gd name="connsiteX5" fmla="*/ 8222947 w 8222947"/>
              <a:gd name="connsiteY5" fmla="*/ 4688892 h 6187327"/>
              <a:gd name="connsiteX6" fmla="*/ 8207914 w 8222947"/>
              <a:gd name="connsiteY6" fmla="*/ 4742881 h 6187327"/>
              <a:gd name="connsiteX7" fmla="*/ 7556423 w 8222947"/>
              <a:gd name="connsiteY7" fmla="*/ 6028617 h 6187327"/>
              <a:gd name="connsiteX8" fmla="*/ 7425161 w 8222947"/>
              <a:gd name="connsiteY8" fmla="*/ 6187327 h 6187327"/>
              <a:gd name="connsiteX9" fmla="*/ 1006577 w 8222947"/>
              <a:gd name="connsiteY9" fmla="*/ 6187327 h 6187327"/>
              <a:gd name="connsiteX10" fmla="*/ 850964 w 8222947"/>
              <a:gd name="connsiteY10" fmla="*/ 5995980 h 6187327"/>
              <a:gd name="connsiteX11" fmla="*/ 422250 w 8222947"/>
              <a:gd name="connsiteY11" fmla="*/ 5267019 h 6187327"/>
              <a:gd name="connsiteX12" fmla="*/ 142610 w 8222947"/>
              <a:gd name="connsiteY12" fmla="*/ 2830055 h 6187327"/>
              <a:gd name="connsiteX13" fmla="*/ 3539677 w 8222947"/>
              <a:gd name="connsiteY13" fmla="*/ 2265216 h 6187327"/>
              <a:gd name="connsiteX14" fmla="*/ 5924544 w 8222947"/>
              <a:gd name="connsiteY14" fmla="*/ 885 h 61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22947" h="6187327">
                <a:moveTo>
                  <a:pt x="5924544" y="885"/>
                </a:moveTo>
                <a:cubicBezTo>
                  <a:pt x="6041007" y="-3625"/>
                  <a:pt x="6168271" y="8957"/>
                  <a:pt x="6308590" y="41571"/>
                </a:cubicBezTo>
                <a:cubicBezTo>
                  <a:pt x="6952725" y="190142"/>
                  <a:pt x="7634399" y="972436"/>
                  <a:pt x="8006972" y="1782211"/>
                </a:cubicBezTo>
                <a:cubicBezTo>
                  <a:pt x="8089782" y="1962218"/>
                  <a:pt x="8158705" y="2145053"/>
                  <a:pt x="8214187" y="2329511"/>
                </a:cubicBezTo>
                <a:lnTo>
                  <a:pt x="8222947" y="2362752"/>
                </a:lnTo>
                <a:lnTo>
                  <a:pt x="8222947" y="4688892"/>
                </a:lnTo>
                <a:lnTo>
                  <a:pt x="8207914" y="4742881"/>
                </a:lnTo>
                <a:cubicBezTo>
                  <a:pt x="8067235" y="5203851"/>
                  <a:pt x="7847382" y="5639692"/>
                  <a:pt x="7556423" y="6028617"/>
                </a:cubicBezTo>
                <a:lnTo>
                  <a:pt x="7425161" y="6187327"/>
                </a:lnTo>
                <a:lnTo>
                  <a:pt x="1006577" y="6187327"/>
                </a:lnTo>
                <a:lnTo>
                  <a:pt x="850964" y="5995980"/>
                </a:lnTo>
                <a:cubicBezTo>
                  <a:pt x="686863" y="5772304"/>
                  <a:pt x="542722" y="5528860"/>
                  <a:pt x="422250" y="5267019"/>
                </a:cubicBezTo>
                <a:cubicBezTo>
                  <a:pt x="50312" y="4458802"/>
                  <a:pt x="-155418" y="3502075"/>
                  <a:pt x="142610" y="2830055"/>
                </a:cubicBezTo>
                <a:cubicBezTo>
                  <a:pt x="788131" y="1375996"/>
                  <a:pt x="2271479" y="2908304"/>
                  <a:pt x="3539677" y="2265216"/>
                </a:cubicBezTo>
                <a:cubicBezTo>
                  <a:pt x="4682264" y="1685095"/>
                  <a:pt x="4798738" y="44473"/>
                  <a:pt x="5924544" y="885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12" name="Freihandform 11"/>
          <p:cNvSpPr/>
          <p:nvPr/>
        </p:nvSpPr>
        <p:spPr>
          <a:xfrm>
            <a:off x="5642407" y="1910668"/>
            <a:ext cx="6555944" cy="4947333"/>
          </a:xfrm>
          <a:custGeom>
            <a:avLst/>
            <a:gdLst>
              <a:gd name="connsiteX0" fmla="*/ 4854063 w 6552531"/>
              <a:gd name="connsiteY0" fmla="*/ 7 h 4947333"/>
              <a:gd name="connsiteX1" fmla="*/ 5071206 w 6552531"/>
              <a:gd name="connsiteY1" fmla="*/ 27731 h 4947333"/>
              <a:gd name="connsiteX2" fmla="*/ 6551503 w 6552531"/>
              <a:gd name="connsiteY2" fmla="*/ 1809287 h 4947333"/>
              <a:gd name="connsiteX3" fmla="*/ 6552531 w 6552531"/>
              <a:gd name="connsiteY3" fmla="*/ 1812764 h 4947333"/>
              <a:gd name="connsiteX4" fmla="*/ 6552531 w 6552531"/>
              <a:gd name="connsiteY4" fmla="*/ 3922236 h 4947333"/>
              <a:gd name="connsiteX5" fmla="*/ 6508354 w 6552531"/>
              <a:gd name="connsiteY5" fmla="*/ 4056281 h 4947333"/>
              <a:gd name="connsiteX6" fmla="*/ 6167266 w 6552531"/>
              <a:gd name="connsiteY6" fmla="*/ 4753897 h 4947333"/>
              <a:gd name="connsiteX7" fmla="*/ 6033717 w 6552531"/>
              <a:gd name="connsiteY7" fmla="*/ 4947333 h 4947333"/>
              <a:gd name="connsiteX8" fmla="*/ 688221 w 6552531"/>
              <a:gd name="connsiteY8" fmla="*/ 4947333 h 4947333"/>
              <a:gd name="connsiteX9" fmla="*/ 669155 w 6552531"/>
              <a:gd name="connsiteY9" fmla="*/ 4921952 h 4947333"/>
              <a:gd name="connsiteX10" fmla="*/ 159446 w 6552531"/>
              <a:gd name="connsiteY10" fmla="*/ 3896401 h 4947333"/>
              <a:gd name="connsiteX11" fmla="*/ 44617 w 6552531"/>
              <a:gd name="connsiteY11" fmla="*/ 3440846 h 4947333"/>
              <a:gd name="connsiteX12" fmla="*/ 40529 w 6552531"/>
              <a:gd name="connsiteY12" fmla="*/ 3406626 h 4947333"/>
              <a:gd name="connsiteX13" fmla="*/ 39476 w 6552531"/>
              <a:gd name="connsiteY13" fmla="*/ 3401514 h 4947333"/>
              <a:gd name="connsiteX14" fmla="*/ 482859 w 6552531"/>
              <a:gd name="connsiteY14" fmla="*/ 1876033 h 4947333"/>
              <a:gd name="connsiteX15" fmla="*/ 896951 w 6552531"/>
              <a:gd name="connsiteY15" fmla="*/ 1759366 h 4947333"/>
              <a:gd name="connsiteX16" fmla="*/ 1369778 w 6552531"/>
              <a:gd name="connsiteY16" fmla="*/ 1839493 h 4947333"/>
              <a:gd name="connsiteX17" fmla="*/ 1408346 w 6552531"/>
              <a:gd name="connsiteY17" fmla="*/ 1854656 h 4947333"/>
              <a:gd name="connsiteX18" fmla="*/ 1515289 w 6552531"/>
              <a:gd name="connsiteY18" fmla="*/ 1876395 h 4947333"/>
              <a:gd name="connsiteX19" fmla="*/ 2860708 w 6552531"/>
              <a:gd name="connsiteY19" fmla="*/ 1855646 h 4947333"/>
              <a:gd name="connsiteX20" fmla="*/ 3877062 w 6552531"/>
              <a:gd name="connsiteY20" fmla="*/ 691198 h 4947333"/>
              <a:gd name="connsiteX21" fmla="*/ 4633989 w 6552531"/>
              <a:gd name="connsiteY21" fmla="*/ 13545 h 4947333"/>
              <a:gd name="connsiteX22" fmla="*/ 4683323 w 6552531"/>
              <a:gd name="connsiteY22" fmla="*/ 9490 h 4947333"/>
              <a:gd name="connsiteX23" fmla="*/ 4720135 w 6552531"/>
              <a:gd name="connsiteY23" fmla="*/ 11657 h 4947333"/>
              <a:gd name="connsiteX24" fmla="*/ 4746809 w 6552531"/>
              <a:gd name="connsiteY24" fmla="*/ 6469 h 4947333"/>
              <a:gd name="connsiteX25" fmla="*/ 4854063 w 6552531"/>
              <a:gd name="connsiteY25" fmla="*/ 7 h 494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52531" h="4947333">
                <a:moveTo>
                  <a:pt x="4854063" y="7"/>
                </a:moveTo>
                <a:cubicBezTo>
                  <a:pt x="4925952" y="311"/>
                  <a:pt x="4998520" y="9743"/>
                  <a:pt x="5071206" y="27731"/>
                </a:cubicBezTo>
                <a:cubicBezTo>
                  <a:pt x="5652694" y="171645"/>
                  <a:pt x="6241767" y="863160"/>
                  <a:pt x="6551503" y="1809287"/>
                </a:cubicBezTo>
                <a:lnTo>
                  <a:pt x="6552531" y="1812764"/>
                </a:lnTo>
                <a:lnTo>
                  <a:pt x="6552531" y="3922236"/>
                </a:lnTo>
                <a:lnTo>
                  <a:pt x="6508354" y="4056281"/>
                </a:lnTo>
                <a:cubicBezTo>
                  <a:pt x="6420252" y="4303320"/>
                  <a:pt x="6305352" y="4537096"/>
                  <a:pt x="6167266" y="4753897"/>
                </a:cubicBezTo>
                <a:lnTo>
                  <a:pt x="6033717" y="4947333"/>
                </a:lnTo>
                <a:lnTo>
                  <a:pt x="688221" y="4947333"/>
                </a:lnTo>
                <a:lnTo>
                  <a:pt x="669155" y="4921952"/>
                </a:lnTo>
                <a:cubicBezTo>
                  <a:pt x="462010" y="4623316"/>
                  <a:pt x="290452" y="4280274"/>
                  <a:pt x="159446" y="3896401"/>
                </a:cubicBezTo>
                <a:cubicBezTo>
                  <a:pt x="110759" y="3753734"/>
                  <a:pt x="70478" y="3595787"/>
                  <a:pt x="44617" y="3440846"/>
                </a:cubicBezTo>
                <a:lnTo>
                  <a:pt x="40529" y="3406626"/>
                </a:lnTo>
                <a:lnTo>
                  <a:pt x="39476" y="3401514"/>
                </a:lnTo>
                <a:cubicBezTo>
                  <a:pt x="-78551" y="2709645"/>
                  <a:pt x="67748" y="2122061"/>
                  <a:pt x="482859" y="1876033"/>
                </a:cubicBezTo>
                <a:cubicBezTo>
                  <a:pt x="607393" y="1802224"/>
                  <a:pt x="747277" y="1764396"/>
                  <a:pt x="896951" y="1759366"/>
                </a:cubicBezTo>
                <a:cubicBezTo>
                  <a:pt x="1046624" y="1754337"/>
                  <a:pt x="1206087" y="1782107"/>
                  <a:pt x="1369778" y="1839493"/>
                </a:cubicBezTo>
                <a:lnTo>
                  <a:pt x="1408346" y="1854656"/>
                </a:lnTo>
                <a:lnTo>
                  <a:pt x="1515289" y="1876395"/>
                </a:lnTo>
                <a:cubicBezTo>
                  <a:pt x="1867428" y="1960511"/>
                  <a:pt x="2467079" y="2053179"/>
                  <a:pt x="2860708" y="1855646"/>
                </a:cubicBezTo>
                <a:cubicBezTo>
                  <a:pt x="3254336" y="1658114"/>
                  <a:pt x="3625995" y="1062372"/>
                  <a:pt x="3877062" y="691198"/>
                </a:cubicBezTo>
                <a:cubicBezTo>
                  <a:pt x="4155238" y="279949"/>
                  <a:pt x="4374413" y="55026"/>
                  <a:pt x="4633989" y="13545"/>
                </a:cubicBezTo>
                <a:cubicBezTo>
                  <a:pt x="4650213" y="10953"/>
                  <a:pt x="4666671" y="9635"/>
                  <a:pt x="4683323" y="9490"/>
                </a:cubicBezTo>
                <a:lnTo>
                  <a:pt x="4720135" y="11657"/>
                </a:lnTo>
                <a:lnTo>
                  <a:pt x="4746809" y="6469"/>
                </a:lnTo>
                <a:cubicBezTo>
                  <a:pt x="4782344" y="1985"/>
                  <a:pt x="4818118" y="-145"/>
                  <a:pt x="4854063" y="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38700" y="3239457"/>
            <a:ext cx="6790944" cy="1097269"/>
          </a:xfrm>
        </p:spPr>
        <p:txBody>
          <a:bodyPr lIns="0" tIns="0" bIns="0" anchor="b">
            <a:normAutofit/>
          </a:bodyPr>
          <a:lstStyle>
            <a:lvl1pPr>
              <a:lnSpc>
                <a:spcPct val="100000"/>
              </a:lnSpc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Überschrift Titelfolie</a:t>
            </a:r>
            <a:endParaRPr lang="de-CH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F2D6CD5-EBD8-4E95-8859-83C8D04BFA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6177" y="1533510"/>
            <a:ext cx="2691819" cy="1264388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833464" y="5641975"/>
            <a:ext cx="1445099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1200">
                <a:latin typeface="+mn-lt"/>
              </a:defRPr>
            </a:lvl1pPr>
          </a:lstStyle>
          <a:p>
            <a:fld id="{264CC842-4DE8-4AA6-BC4B-F04B1ED0069B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69B772D-4EEB-40F5-B989-5B158C414958}"/>
              </a:ext>
            </a:extLst>
          </p:cNvPr>
          <p:cNvSpPr/>
          <p:nvPr/>
        </p:nvSpPr>
        <p:spPr>
          <a:xfrm>
            <a:off x="0" y="6723258"/>
            <a:ext cx="1219835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38699" y="6200774"/>
            <a:ext cx="5541757" cy="42134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de-CH" dirty="0"/>
              <a:t>Departement / Abteilung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38700" y="4410388"/>
            <a:ext cx="6790944" cy="86030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2000" b="1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9" name="Textplatzhalt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833464" y="5342714"/>
            <a:ext cx="5546993" cy="184666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+mn-lt"/>
              </a:defRPr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Vorname Nachname</a:t>
            </a:r>
          </a:p>
        </p:txBody>
      </p:sp>
    </p:spTree>
    <p:extLst>
      <p:ext uri="{BB962C8B-B14F-4D97-AF65-F5344CB8AC3E}">
        <p14:creationId xmlns:p14="http://schemas.microsoft.com/office/powerpoint/2010/main" val="3244594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7335">
          <p15:clr>
            <a:srgbClr val="FBAE40"/>
          </p15:clr>
        </p15:guide>
        <p15:guide id="3" pos="304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94A9E40-7240-4F8C-91F5-7243BE9F6D2D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2476660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85F5-C6E5-4C4C-B2F6-06E8354F62A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84216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ollbil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3B2C-638F-41DD-91D2-E7ADFBC8BEC0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-1"/>
            <a:ext cx="12198350" cy="6200775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</p:spTree>
    <p:extLst>
      <p:ext uri="{BB962C8B-B14F-4D97-AF65-F5344CB8AC3E}">
        <p14:creationId xmlns:p14="http://schemas.microsoft.com/office/powerpoint/2010/main" val="1106125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F2D6CD5-EBD8-4E95-8859-83C8D04BF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1804" y="5947634"/>
            <a:ext cx="1558409" cy="732008"/>
          </a:xfrm>
          <a:prstGeom prst="rect">
            <a:avLst/>
          </a:prstGeom>
        </p:spPr>
      </p:pic>
      <p:sp>
        <p:nvSpPr>
          <p:cNvPr id="14" name="Bildplatzhalter 13" descr="Hier Titelbild einfügen" title="Titelbild">
            <a:extLst>
              <a:ext uri="{FF2B5EF4-FFF2-40B4-BE49-F238E27FC236}">
                <a16:creationId xmlns:a16="http://schemas.microsoft.com/office/drawing/2014/main" id="{1DE6A71F-9A5B-4F1D-A226-20EDC05C37D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8350" cy="5772670"/>
          </a:xfrm>
          <a:prstGeom prst="rect">
            <a:avLst/>
          </a:prstGeom>
          <a:solidFill>
            <a:schemeClr val="bg2"/>
          </a:solidFill>
        </p:spPr>
        <p:txBody>
          <a:bodyPr lIns="216000" tIns="108000" anchor="t" anchorCtr="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Tipp: Zuerst das Bild einfügen (über das Bild-Icon), dann den Titel eingeben.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38531" y="3427353"/>
            <a:ext cx="5957391" cy="797311"/>
          </a:xfrm>
          <a:solidFill>
            <a:srgbClr val="FFFFFF">
              <a:alpha val="80000"/>
            </a:srgbClr>
          </a:solidFill>
        </p:spPr>
        <p:txBody>
          <a:bodyPr wrap="square" lIns="108000" tIns="72000" rIns="108000" bIns="108000" anchor="b" anchorCtr="0">
            <a:spAutoFit/>
          </a:bodyPr>
          <a:lstStyle>
            <a:lvl1pPr algn="l">
              <a:lnSpc>
                <a:spcPct val="100000"/>
              </a:lnSpc>
              <a:defRPr sz="4000" b="1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Überschrift Titelfolie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329363" y="6453187"/>
            <a:ext cx="3377345" cy="179387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C9A174D-0E41-4B3E-BB70-D85465897A57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8043DE-5E81-43FD-995B-4B17DF0265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27514" y="4224664"/>
            <a:ext cx="4064000" cy="489534"/>
          </a:xfrm>
          <a:prstGeom prst="rect">
            <a:avLst/>
          </a:prstGeom>
          <a:solidFill>
            <a:srgbClr val="D72864">
              <a:alpha val="80000"/>
            </a:srgbClr>
          </a:solidFill>
        </p:spPr>
        <p:txBody>
          <a:bodyPr wrap="square" lIns="108000" tIns="72000" rIns="108000" bIns="108000" anchor="t" anchorCtr="0">
            <a:sp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329363" y="5949950"/>
            <a:ext cx="3365053" cy="5032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Vorname Nachname</a:t>
            </a:r>
          </a:p>
        </p:txBody>
      </p:sp>
      <p:sp>
        <p:nvSpPr>
          <p:cNvPr id="10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450" y="5949950"/>
            <a:ext cx="4532081" cy="6477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de-CH" dirty="0"/>
              <a:t>Departement / Abteilung</a:t>
            </a:r>
          </a:p>
        </p:txBody>
      </p:sp>
    </p:spTree>
    <p:extLst>
      <p:ext uri="{BB962C8B-B14F-4D97-AF65-F5344CB8AC3E}">
        <p14:creationId xmlns:p14="http://schemas.microsoft.com/office/powerpoint/2010/main" val="204462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108">
          <p15:clr>
            <a:srgbClr val="FBAE40"/>
          </p15:clr>
        </p15:guide>
        <p15:guide id="2" pos="2663">
          <p15:clr>
            <a:srgbClr val="FBAE40"/>
          </p15:clr>
        </p15:guide>
        <p15:guide id="3" orient="horz" pos="2659">
          <p15:clr>
            <a:srgbClr val="FBAE40"/>
          </p15:clr>
        </p15:guide>
        <p15:guide id="8" pos="5223">
          <p15:clr>
            <a:srgbClr val="FBAE40"/>
          </p15:clr>
        </p15:guide>
        <p15:guide id="9" orient="horz" pos="3748">
          <p15:clr>
            <a:srgbClr val="FBAE40"/>
          </p15:clr>
        </p15:guide>
        <p15:guide id="10" pos="336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7F6D-8891-40E1-8522-6366D135ABEA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6494462" y="333375"/>
            <a:ext cx="5365751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49" y="2213149"/>
            <a:ext cx="5364164" cy="1917733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53641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 baseline="0"/>
            </a:lvl1pPr>
          </a:lstStyle>
          <a:p>
            <a:r>
              <a:rPr lang="de-DE" dirty="0"/>
              <a:t>Titel Abschnittsfolie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60501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0" y="3850783"/>
            <a:ext cx="12198350" cy="2349992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110537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de-DE" dirty="0"/>
              <a:t>Titel Abschnittsfolie</a:t>
            </a:r>
            <a:endParaRPr lang="de-CH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6CE7-67CC-435F-9F5E-A1AEBDE861EC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6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50" y="2213149"/>
            <a:ext cx="7371633" cy="1398501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1021904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06450" y="1449387"/>
            <a:ext cx="11053763" cy="4751387"/>
          </a:xfrm>
          <a:prstGeom prst="rect">
            <a:avLst/>
          </a:prstGeom>
        </p:spPr>
        <p:txBody>
          <a:bodyPr numCol="2" spcCol="288000">
            <a:normAutofit/>
          </a:bodyPr>
          <a:lstStyle>
            <a:lvl1pPr marL="342900" marR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 sz="2000" baseline="0"/>
            </a:lvl1pPr>
            <a:lvl2pPr marL="360363" indent="-360363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SzPct val="120000"/>
              <a:buFontTx/>
              <a:buBlip>
                <a:blip r:embed="rId2"/>
              </a:buBlip>
              <a:defRPr sz="2000" b="1" baseline="0"/>
            </a:lvl2pPr>
            <a:lvl3pPr marL="628650" indent="-2682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aseline="0"/>
            </a:lvl3pPr>
            <a:lvl4pPr marL="895350" indent="-206375">
              <a:spcBef>
                <a:spcPts val="400"/>
              </a:spcBef>
              <a:spcAft>
                <a:spcPts val="0"/>
              </a:spcAft>
              <a:defRPr/>
            </a:lvl4pPr>
            <a:lvl5pPr marL="1163638" indent="-230188">
              <a:spcBef>
                <a:spcPts val="4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Thema 1 [Ebene 1]</a:t>
            </a:r>
          </a:p>
          <a:p>
            <a:pPr lvl="1"/>
            <a:r>
              <a:rPr lang="de-DE" dirty="0"/>
              <a:t>Thema 2 aktiv [Ebene 2]</a:t>
            </a:r>
          </a:p>
          <a:p>
            <a:pPr lvl="2"/>
            <a:r>
              <a:rPr lang="de-DE" dirty="0"/>
              <a:t>Unterthema 1 [Ebene 3]</a:t>
            </a:r>
          </a:p>
          <a:p>
            <a:pPr lvl="2"/>
            <a:r>
              <a:rPr lang="de-DE" dirty="0"/>
              <a:t>Unterthema 2 [Ebene 3]</a:t>
            </a:r>
          </a:p>
          <a:p>
            <a:pPr marL="342900" marR="0" lvl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de-DE" dirty="0"/>
              <a:t>Thema 3 [Ebene 1]</a:t>
            </a:r>
          </a:p>
          <a:p>
            <a:pPr lvl="0"/>
            <a:endParaRPr lang="de-DE" dirty="0"/>
          </a:p>
          <a:p>
            <a:pPr lvl="2"/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806450" y="333376"/>
            <a:ext cx="11053763" cy="287337"/>
          </a:xfrm>
        </p:spPr>
        <p:txBody>
          <a:bodyPr/>
          <a:lstStyle>
            <a:lvl1pPr>
              <a:defRPr lang="de-DE" sz="2000" b="1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Agenda-Titel eingeben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30436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21"/>
          </p:nvPr>
        </p:nvSpPr>
        <p:spPr>
          <a:xfrm>
            <a:off x="806450" y="1449388"/>
            <a:ext cx="11053763" cy="4751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1933275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D21A-6E20-4E2B-AEDB-7088F015233B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26"/>
          </p:nvPr>
        </p:nvSpPr>
        <p:spPr>
          <a:xfrm>
            <a:off x="806450" y="1449388"/>
            <a:ext cx="5364163" cy="4751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Inhaltsplatzhalter 6"/>
          <p:cNvSpPr>
            <a:spLocks noGrp="1"/>
          </p:cNvSpPr>
          <p:nvPr>
            <p:ph sz="quarter" idx="27"/>
          </p:nvPr>
        </p:nvSpPr>
        <p:spPr>
          <a:xfrm>
            <a:off x="6496050" y="1449388"/>
            <a:ext cx="5364163" cy="4751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76854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8848EAD-CB32-45AE-995A-E1C2778C9FC7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4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451" y="1449388"/>
            <a:ext cx="5364576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05072" y="1449388"/>
            <a:ext cx="5353967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25"/>
          </p:nvPr>
        </p:nvSpPr>
        <p:spPr>
          <a:xfrm>
            <a:off x="806450" y="1881188"/>
            <a:ext cx="5364163" cy="43195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5" name="Inhaltsplatzhalter 4"/>
          <p:cNvSpPr>
            <a:spLocks noGrp="1"/>
          </p:cNvSpPr>
          <p:nvPr>
            <p:ph sz="quarter" idx="26"/>
          </p:nvPr>
        </p:nvSpPr>
        <p:spPr>
          <a:xfrm>
            <a:off x="6494463" y="1881188"/>
            <a:ext cx="5364163" cy="43195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6247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113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Bild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7431782" y="333375"/>
            <a:ext cx="4428432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5A58-4B65-4567-BA46-A4420E983158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2"/>
          </p:nvPr>
        </p:nvSpPr>
        <p:spPr>
          <a:xfrm>
            <a:off x="806450" y="1449388"/>
            <a:ext cx="6337300" cy="4751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6337301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22903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5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platzhalter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de-DE" dirty="0"/>
              <a:t>Titel Inhaltsfolie einzeilig</a:t>
            </a:r>
            <a:endParaRPr lang="de-CH" dirty="0"/>
          </a:p>
        </p:txBody>
      </p: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DCCF8EB6-970F-4B91-8E46-5B6411EAA2E4}"/>
              </a:ext>
            </a:extLst>
          </p:cNvPr>
          <p:cNvCxnSpPr>
            <a:cxnSpLocks/>
          </p:cNvCxnSpPr>
          <p:nvPr/>
        </p:nvCxnSpPr>
        <p:spPr>
          <a:xfrm>
            <a:off x="802958" y="6454845"/>
            <a:ext cx="5875" cy="40315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Datumsplatzhalter 2">
            <a:extLst>
              <a:ext uri="{FF2B5EF4-FFF2-40B4-BE49-F238E27FC236}">
                <a16:creationId xmlns:a16="http://schemas.microsoft.com/office/drawing/2014/main" id="{DD859570-9479-4CD6-9E5E-B8BCB591E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/>
            </a:lvl1pPr>
          </a:lstStyle>
          <a:p>
            <a:fld id="{88D045DE-9EA8-4D00-A06A-18A4CA464667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52" name="Fußzeilenplatzhalter 3">
            <a:extLst>
              <a:ext uri="{FF2B5EF4-FFF2-40B4-BE49-F238E27FC236}">
                <a16:creationId xmlns:a16="http://schemas.microsoft.com/office/drawing/2014/main" id="{2A1BCD4E-392B-40D0-9259-9419E7635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</p:spPr>
        <p:txBody>
          <a:bodyPr lIns="108000" tIns="0" rIns="0" bIns="0"/>
          <a:lstStyle>
            <a:lvl1pPr algn="l">
              <a:defRPr sz="1200"/>
            </a:lvl1pPr>
          </a:lstStyle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53" name="Foliennummernplatzhalter 4">
            <a:extLst>
              <a:ext uri="{FF2B5EF4-FFF2-40B4-BE49-F238E27FC236}">
                <a16:creationId xmlns:a16="http://schemas.microsoft.com/office/drawing/2014/main" id="{F6E723C3-915C-402C-9570-E97A66A840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8996" y="6453187"/>
            <a:ext cx="537454" cy="179387"/>
          </a:xfrm>
          <a:prstGeom prst="rect">
            <a:avLst/>
          </a:prstGeom>
        </p:spPr>
        <p:txBody>
          <a:bodyPr lIns="0" tIns="0" rIns="108000" bIns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802958" y="1449388"/>
            <a:ext cx="11057254" cy="4751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4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6726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hf hdr="0"/>
  <p:txStyles>
    <p:titleStyle>
      <a:lvl1pPr algn="l" defTabSz="609768" rtl="0" eaLnBrk="1" latinLnBrk="0" hangingPunct="1">
        <a:lnSpc>
          <a:spcPct val="120000"/>
        </a:lnSpc>
        <a:spcBef>
          <a:spcPct val="0"/>
        </a:spcBef>
        <a:buNone/>
        <a:defRPr sz="32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609768" rtl="0" eaLnBrk="1" latinLnBrk="0" hangingPunct="1">
        <a:lnSpc>
          <a:spcPct val="110000"/>
        </a:lnSpc>
        <a:spcBef>
          <a:spcPts val="12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00" indent="-252000" algn="l" defTabSz="609768" rtl="0" eaLnBrk="1" latinLnBrk="0" hangingPunct="1">
        <a:lnSpc>
          <a:spcPct val="110000"/>
        </a:lnSpc>
        <a:spcBef>
          <a:spcPts val="1200"/>
        </a:spcBef>
        <a:buClr>
          <a:schemeClr val="tx1"/>
        </a:buClr>
        <a:buSzPct val="8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56000" indent="-252000" algn="l" defTabSz="609768" rtl="0" eaLnBrk="1" latinLnBrk="0" hangingPunct="1">
        <a:lnSpc>
          <a:spcPct val="110000"/>
        </a:lnSpc>
        <a:spcBef>
          <a:spcPts val="1200"/>
        </a:spcBef>
        <a:buSzPct val="90000"/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8000" indent="-252000" algn="l" defTabSz="609768" rtl="0" eaLnBrk="1" latinLnBrk="0" hangingPunct="1">
        <a:lnSpc>
          <a:spcPct val="110000"/>
        </a:lnSpc>
        <a:spcBef>
          <a:spcPts val="12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0000" marR="0" indent="-252000" algn="l" defTabSz="609768" rtl="0" eaLnBrk="1" fontAlgn="auto" latinLnBrk="0" hangingPunct="1">
        <a:lnSpc>
          <a:spcPct val="110000"/>
        </a:lnSpc>
        <a:spcBef>
          <a:spcPts val="1200"/>
        </a:spcBef>
        <a:spcAft>
          <a:spcPts val="0"/>
        </a:spcAft>
        <a:buClrTx/>
        <a:buSzTx/>
        <a:buFont typeface="Symbol" panose="05050102010706020507" pitchFamily="18" charset="2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12000" indent="-252000" algn="l" defTabSz="611188" rtl="0" eaLnBrk="1" latinLnBrk="0" hangingPunct="1">
        <a:lnSpc>
          <a:spcPct val="110000"/>
        </a:lnSpc>
        <a:spcBef>
          <a:spcPts val="1200"/>
        </a:spcBef>
        <a:buFont typeface="Symbol" panose="05050102010706020507" pitchFamily="18" charset="2"/>
        <a:buChar char="-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64000" indent="-252000" algn="l" defTabSz="609768" rtl="0" eaLnBrk="1" latinLnBrk="0" hangingPunct="1">
        <a:lnSpc>
          <a:spcPct val="110000"/>
        </a:lnSpc>
        <a:spcBef>
          <a:spcPts val="12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257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025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6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535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30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7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83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606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37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14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508">
          <p15:clr>
            <a:srgbClr val="547EBF"/>
          </p15:clr>
        </p15:guide>
        <p15:guide id="7" pos="7471">
          <p15:clr>
            <a:srgbClr val="547EBF"/>
          </p15:clr>
        </p15:guide>
        <p15:guide id="8" orient="horz" pos="210">
          <p15:clr>
            <a:srgbClr val="547EBF"/>
          </p15:clr>
        </p15:guide>
        <p15:guide id="9" orient="horz" pos="4065">
          <p15:clr>
            <a:srgbClr val="C35EA4"/>
          </p15:clr>
        </p15:guide>
        <p15:guide id="10" orient="horz" pos="4156" userDrawn="1">
          <p15:clr>
            <a:srgbClr val="547EBF"/>
          </p15:clr>
        </p15:guide>
        <p15:guide id="12" orient="horz" pos="391">
          <p15:clr>
            <a:srgbClr val="C35EA4"/>
          </p15:clr>
        </p15:guide>
        <p15:guide id="13" orient="horz" pos="913">
          <p15:clr>
            <a:srgbClr val="C35EA4"/>
          </p15:clr>
        </p15:guide>
        <p15:guide id="14" orient="horz" pos="3906">
          <p15:clr>
            <a:srgbClr val="C35EA4"/>
          </p15:clr>
        </p15:guide>
        <p15:guide id="15" pos="3987">
          <p15:clr>
            <a:srgbClr val="9FCC3B"/>
          </p15:clr>
        </p15:guide>
        <p15:guide id="16" pos="4091">
          <p15:clr>
            <a:srgbClr val="C35EA4"/>
          </p15:clr>
        </p15:guide>
        <p15:guide id="17" pos="3887">
          <p15:clr>
            <a:srgbClr val="C35EA4"/>
          </p15:clr>
        </p15:guide>
        <p15:guide id="18" orient="horz" pos="867">
          <p15:clr>
            <a:srgbClr val="C35EA4"/>
          </p15:clr>
        </p15:guide>
        <p15:guide id="19" orient="horz" pos="436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hyperlink" Target="https://www.elektroniktutor.de/bauteilkunde/smd_code.html" TargetMode="External"/><Relationship Id="rId4" Type="http://schemas.openxmlformats.org/officeDocument/2006/relationships/image" Target="../media/image3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ITBO Auftrag 1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CH" dirty="0"/>
              <a:t>ESA: </a:t>
            </a:r>
            <a:r>
              <a:rPr lang="de-DE" dirty="0"/>
              <a:t>Institut für Elektronik, Sensorik und Aktorik</a:t>
            </a:r>
          </a:p>
          <a:p>
            <a:endParaRPr lang="de-CH" dirty="0"/>
          </a:p>
          <a:p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altLang="de-DE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Analyse und Neukonzeption einer Elektronik</a:t>
            </a:r>
            <a:endParaRPr kumimoji="0" lang="de-CH" alt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CH" dirty="0"/>
              <a:t>Vorname Nachname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1. Juli 2020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01516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467003A-BA2A-4E37-9F65-2A35B96242A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EFEF72-229F-4ADA-8331-08CE21E12C1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C3FE9F2-9117-411A-84BE-065D86E8F88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10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2A4EA09C-638B-4503-B82F-AEA55F1B2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Messungen – Bauteile ausmessen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C9DB0E33-CF19-4EC0-99FE-77065E682537}"/>
              </a:ext>
            </a:extLst>
          </p:cNvPr>
          <p:cNvPicPr>
            <a:picLocks noGrp="1" noChangeAspect="1"/>
          </p:cNvPicPr>
          <p:nvPr>
            <p:ph sz="quarter" idx="21"/>
          </p:nvPr>
        </p:nvPicPr>
        <p:blipFill>
          <a:blip r:embed="rId2"/>
          <a:stretch>
            <a:fillRect/>
          </a:stretch>
        </p:blipFill>
        <p:spPr>
          <a:xfrm>
            <a:off x="806449" y="3074923"/>
            <a:ext cx="1514475" cy="533400"/>
          </a:xfr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CF82AA3-C40A-4C59-BA03-E32581828ED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1. Lektion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3908F99-4BB0-4700-A3BB-8162329FA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50" y="4631534"/>
            <a:ext cx="1514475" cy="5334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AC13F29A-311C-4D61-BFB9-2F3D723DD0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450" y="1693067"/>
            <a:ext cx="1514475" cy="533400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9DD84830-667D-435D-B717-478288C33C78}"/>
              </a:ext>
            </a:extLst>
          </p:cNvPr>
          <p:cNvSpPr txBox="1"/>
          <p:nvPr/>
        </p:nvSpPr>
        <p:spPr>
          <a:xfrm>
            <a:off x="806448" y="5603083"/>
            <a:ext cx="1514475" cy="461665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de-CH" dirty="0">
                <a:hlinkClick r:id="rId5"/>
              </a:rPr>
              <a:t>Quelle</a:t>
            </a:r>
            <a:endParaRPr lang="de-CH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C61E2EB8-4D2C-4DC6-AC7B-47C7FA0967AF}"/>
              </a:ext>
            </a:extLst>
          </p:cNvPr>
          <p:cNvSpPr txBox="1"/>
          <p:nvPr/>
        </p:nvSpPr>
        <p:spPr>
          <a:xfrm>
            <a:off x="2866293" y="1730233"/>
            <a:ext cx="2400299" cy="386054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</p:spPr>
        <p:txBody>
          <a:bodyPr wrap="square" lIns="108000" tIns="36000" rIns="108000" bIns="72000" rtlCol="0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47 *10</a:t>
            </a:r>
            <a:r>
              <a:rPr lang="de-CH" sz="1800" baseline="30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0</a:t>
            </a:r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= 47 </a:t>
            </a:r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Ω</a:t>
            </a:r>
            <a:endParaRPr lang="de-CH" sz="1800" dirty="0">
              <a:ea typeface="Roboto Medium" panose="02000000000000000000" pitchFamily="2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99C0557D-02E7-432A-8D28-FC9E51AEFF7A}"/>
              </a:ext>
            </a:extLst>
          </p:cNvPr>
          <p:cNvSpPr txBox="1"/>
          <p:nvPr/>
        </p:nvSpPr>
        <p:spPr>
          <a:xfrm>
            <a:off x="2866292" y="3213171"/>
            <a:ext cx="2400299" cy="386054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</p:spPr>
        <p:txBody>
          <a:bodyPr wrap="square" lIns="108000" tIns="36000" rIns="108000" bIns="72000" rtlCol="0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56 *10</a:t>
            </a:r>
            <a:r>
              <a:rPr lang="de-CH" sz="1800" baseline="30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= 560 k</a:t>
            </a:r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Ω</a:t>
            </a:r>
            <a:endParaRPr lang="de-CH" sz="1800" dirty="0">
              <a:ea typeface="Roboto Medium" panose="02000000000000000000" pitchFamily="2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DE5B70B-DB7A-4A53-BDA6-7ABDEAC5315F}"/>
              </a:ext>
            </a:extLst>
          </p:cNvPr>
          <p:cNvSpPr txBox="1"/>
          <p:nvPr/>
        </p:nvSpPr>
        <p:spPr>
          <a:xfrm>
            <a:off x="2866291" y="4747816"/>
            <a:ext cx="2400299" cy="386054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</p:spPr>
        <p:txBody>
          <a:bodyPr wrap="square" lIns="108000" tIns="36000" rIns="108000" bIns="72000" rtlCol="0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4R7 = 4,7 </a:t>
            </a:r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Ω</a:t>
            </a:r>
            <a:endParaRPr lang="de-CH" sz="1800" dirty="0">
              <a:ea typeface="Roboto Medium" panose="02000000000000000000" pitchFamily="2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7D0585C-DCDB-446D-8C72-4F69660B53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2687" y="1433397"/>
            <a:ext cx="5159213" cy="325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04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8E5CFB6-01C2-48FE-B7B3-DD281568E0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FEF1DF5-0ECC-49CA-8174-9E0B95742C2E}" type="datetime4">
              <a:rPr lang="de-CH" smtClean="0"/>
              <a:pPr>
                <a:lnSpc>
                  <a:spcPct val="90000"/>
                </a:lnSpc>
                <a:spcAft>
                  <a:spcPts val="600"/>
                </a:spcAft>
              </a:pPr>
              <a:t>19. Oktober 2022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A66798D-DE5D-4A9D-ADD6-EC9CD4F45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6450" y="6454845"/>
            <a:ext cx="5364163" cy="3326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e-CH"/>
              <a:t>Titel ändern: Menü 'Einfügen'&gt;'Kopf- und Fusszeile'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54BF73-52E6-4882-98AE-51B327F28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de-CH" smtClean="0"/>
              <a:pPr>
                <a:lnSpc>
                  <a:spcPct val="90000"/>
                </a:lnSpc>
                <a:spcAft>
                  <a:spcPts val="600"/>
                </a:spcAft>
              </a:pPr>
              <a:t>11</a:t>
            </a:fld>
            <a:endParaRPr lang="de-CH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513DB7D-E131-4D82-9F1C-385B9FCE7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 anchor="ctr">
            <a:normAutofit/>
          </a:bodyPr>
          <a:lstStyle/>
          <a:p>
            <a:r>
              <a:rPr lang="de-CH" dirty="0"/>
              <a:t>Stückliste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1B6734B-E37F-4CB7-9F49-F475EC6835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6449" y="334039"/>
            <a:ext cx="11053764" cy="286673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de-CH" sz="1700"/>
              <a:t>1. Lektion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5CD65F3C-A0B3-398E-4155-257EF93CA954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06450" y="1449388"/>
            <a:ext cx="8438289" cy="4751387"/>
          </a:xfrm>
        </p:spPr>
        <p:txBody>
          <a:bodyPr/>
          <a:lstStyle/>
          <a:p>
            <a:r>
              <a:rPr lang="de-CH" dirty="0"/>
              <a:t>Wichtig:</a:t>
            </a:r>
          </a:p>
          <a:p>
            <a:pPr lvl="1"/>
            <a:r>
              <a:rPr lang="de-CH" dirty="0" err="1"/>
              <a:t>Bauteilbeschirftung</a:t>
            </a:r>
            <a:endParaRPr lang="de-CH" dirty="0"/>
          </a:p>
          <a:p>
            <a:pPr lvl="1"/>
            <a:r>
              <a:rPr lang="de-CH" dirty="0"/>
              <a:t>Bauteilwert</a:t>
            </a:r>
          </a:p>
          <a:p>
            <a:pPr lvl="1"/>
            <a:r>
              <a:rPr lang="de-CH" dirty="0"/>
              <a:t>Stückzahl</a:t>
            </a:r>
          </a:p>
          <a:p>
            <a:pPr lvl="1"/>
            <a:r>
              <a:rPr lang="de-CH" dirty="0"/>
              <a:t>Weiterführende Informationen wie </a:t>
            </a:r>
            <a:r>
              <a:rPr lang="de-CH" dirty="0" err="1"/>
              <a:t>zB</a:t>
            </a:r>
            <a:r>
              <a:rPr lang="de-CH" dirty="0"/>
              <a:t> Toleranz, Grösse etc.</a:t>
            </a:r>
          </a:p>
          <a:p>
            <a:pPr lvl="1"/>
            <a:r>
              <a:rPr lang="de-CH" dirty="0"/>
              <a:t>Hersteller</a:t>
            </a:r>
          </a:p>
          <a:p>
            <a:pPr lvl="1"/>
            <a:r>
              <a:rPr lang="de-CH" dirty="0"/>
              <a:t>Lieferant</a:t>
            </a:r>
          </a:p>
          <a:p>
            <a:pPr lvl="1"/>
            <a:r>
              <a:rPr lang="de-CH" dirty="0"/>
              <a:t>Preis Einzelstück</a:t>
            </a:r>
          </a:p>
          <a:p>
            <a:pPr lvl="1"/>
            <a:r>
              <a:rPr lang="de-CH" dirty="0"/>
              <a:t>Gesamtpreis</a:t>
            </a:r>
          </a:p>
          <a:p>
            <a:pPr lvl="1"/>
            <a:r>
              <a:rPr lang="de-CH" dirty="0"/>
              <a:t>Link oder Verweis auf Webseite</a:t>
            </a:r>
          </a:p>
        </p:txBody>
      </p:sp>
      <p:pic>
        <p:nvPicPr>
          <p:cNvPr id="8" name="Inhaltsplatzhalter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D78500-6A29-4CB7-886C-1DDABD5F29E9}"/>
              </a:ext>
            </a:extLst>
          </p:cNvPr>
          <p:cNvPicPr>
            <a:picLocks noGrp="1" noChangeAspect="1"/>
          </p:cNvPicPr>
          <p:nvPr>
            <p:ph sz="quarter" idx="2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911" y="1034256"/>
            <a:ext cx="7621310" cy="20196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34511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D2E17B4-54CB-4C82-9911-58F2D60DDFC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B8FB255-27A0-4F54-A8B6-AC1C2AA1006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5568FB8-EFA0-478D-8B5E-27DF4C132BC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12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D65B3E8-8CDA-4A16-B92C-CBAF4035B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Erstellen eines Datenblatts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23272AA-505A-4A30-B7F4-892F4CE1B99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06451" y="1449388"/>
            <a:ext cx="5423940" cy="4649195"/>
          </a:xfrm>
        </p:spPr>
        <p:txBody>
          <a:bodyPr/>
          <a:lstStyle/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«Was wird am Ende des Projektes erwartet?»</a:t>
            </a:r>
          </a:p>
          <a:p>
            <a:r>
              <a:rPr lang="de-CH" sz="18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Deliverables</a:t>
            </a:r>
            <a:endParaRPr lang="de-CH" sz="18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de-CH" dirty="0">
                <a:latin typeface="Arial" panose="020B0604020202020204" pitchFamily="34" charset="0"/>
                <a:cs typeface="Times New Roman" panose="02020603050405020304" pitchFamily="18" charset="0"/>
              </a:rPr>
              <a:t>Projekt-Ergebnisse</a:t>
            </a:r>
          </a:p>
          <a:p>
            <a:pPr lvl="1"/>
            <a:r>
              <a:rPr lang="de-CH" dirty="0">
                <a:latin typeface="Arial" panose="020B0604020202020204" pitchFamily="34" charset="0"/>
                <a:cs typeface="Times New Roman" panose="02020603050405020304" pitchFamily="18" charset="0"/>
              </a:rPr>
              <a:t>Produkteigenschaften</a:t>
            </a:r>
          </a:p>
          <a:p>
            <a:pPr lvl="1"/>
            <a:r>
              <a:rPr lang="de-CH" dirty="0">
                <a:latin typeface="Arial" panose="020B0604020202020204" pitchFamily="34" charset="0"/>
                <a:cs typeface="Times New Roman" panose="02020603050405020304" pitchFamily="18" charset="0"/>
              </a:rPr>
              <a:t>bindend</a:t>
            </a:r>
            <a:endParaRPr lang="de-CH" sz="18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de-CH" sz="1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Brainstorming &gt; im Team</a:t>
            </a:r>
          </a:p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Ideen sammeln</a:t>
            </a:r>
          </a:p>
          <a:p>
            <a:r>
              <a:rPr lang="de-CH" sz="1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ordnen</a:t>
            </a:r>
          </a:p>
          <a:p>
            <a:r>
              <a:rPr lang="de-CH" sz="1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Dokumentieren &gt; Kapitel und Abschnitte </a:t>
            </a:r>
            <a:endParaRPr lang="de-CH" sz="18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A57824D-D182-4785-B130-1E22873A1CD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2. Lektion</a:t>
            </a:r>
          </a:p>
        </p:txBody>
      </p:sp>
      <p:graphicFrame>
        <p:nvGraphicFramePr>
          <p:cNvPr id="10" name="Tabelle 10">
            <a:extLst>
              <a:ext uri="{FF2B5EF4-FFF2-40B4-BE49-F238E27FC236}">
                <a16:creationId xmlns:a16="http://schemas.microsoft.com/office/drawing/2014/main" id="{7C318E58-4C76-4E0B-A075-6278A949B1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384601"/>
              </p:ext>
            </p:extLst>
          </p:nvPr>
        </p:nvGraphicFramePr>
        <p:xfrm>
          <a:off x="5215179" y="2344519"/>
          <a:ext cx="6645032" cy="741680"/>
        </p:xfrm>
        <a:graphic>
          <a:graphicData uri="http://schemas.openxmlformats.org/drawingml/2006/table">
            <a:tbl>
              <a:tblPr firstRow="1" bandRow="1">
                <a:tableStyleId>{CA20E951-F767-40FB-8981-BDCADE0C3650}</a:tableStyleId>
              </a:tblPr>
              <a:tblGrid>
                <a:gridCol w="1661258">
                  <a:extLst>
                    <a:ext uri="{9D8B030D-6E8A-4147-A177-3AD203B41FA5}">
                      <a16:colId xmlns:a16="http://schemas.microsoft.com/office/drawing/2014/main" val="378774529"/>
                    </a:ext>
                  </a:extLst>
                </a:gridCol>
                <a:gridCol w="1661258">
                  <a:extLst>
                    <a:ext uri="{9D8B030D-6E8A-4147-A177-3AD203B41FA5}">
                      <a16:colId xmlns:a16="http://schemas.microsoft.com/office/drawing/2014/main" val="2252727204"/>
                    </a:ext>
                  </a:extLst>
                </a:gridCol>
                <a:gridCol w="1661258">
                  <a:extLst>
                    <a:ext uri="{9D8B030D-6E8A-4147-A177-3AD203B41FA5}">
                      <a16:colId xmlns:a16="http://schemas.microsoft.com/office/drawing/2014/main" val="2430650608"/>
                    </a:ext>
                  </a:extLst>
                </a:gridCol>
                <a:gridCol w="1661258">
                  <a:extLst>
                    <a:ext uri="{9D8B030D-6E8A-4147-A177-3AD203B41FA5}">
                      <a16:colId xmlns:a16="http://schemas.microsoft.com/office/drawing/2014/main" val="33026559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dirty="0" err="1"/>
                        <a:t>Nr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Kategorie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Anforderung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Bemerkung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864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0976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b="1" dirty="0"/>
                        <a:t>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0976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b="1" dirty="0"/>
                        <a:t>Hardware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34399"/>
                  </a:ext>
                </a:extLst>
              </a:tr>
            </a:tbl>
          </a:graphicData>
        </a:graphic>
      </p:graphicFrame>
      <p:graphicFrame>
        <p:nvGraphicFramePr>
          <p:cNvPr id="12" name="Tabelle 12">
            <a:extLst>
              <a:ext uri="{FF2B5EF4-FFF2-40B4-BE49-F238E27FC236}">
                <a16:creationId xmlns:a16="http://schemas.microsoft.com/office/drawing/2014/main" id="{72DD5038-B1EB-4E79-B527-C93F208FD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658043"/>
              </p:ext>
            </p:extLst>
          </p:nvPr>
        </p:nvGraphicFramePr>
        <p:xfrm>
          <a:off x="5215179" y="3086495"/>
          <a:ext cx="6645032" cy="1102360"/>
        </p:xfrm>
        <a:graphic>
          <a:graphicData uri="http://schemas.openxmlformats.org/drawingml/2006/table">
            <a:tbl>
              <a:tblPr firstRow="1" bandRow="1">
                <a:tableStyleId>{CA20E951-F767-40FB-8981-BDCADE0C3650}</a:tableStyleId>
              </a:tblPr>
              <a:tblGrid>
                <a:gridCol w="1661258">
                  <a:extLst>
                    <a:ext uri="{9D8B030D-6E8A-4147-A177-3AD203B41FA5}">
                      <a16:colId xmlns:a16="http://schemas.microsoft.com/office/drawing/2014/main" val="3847770575"/>
                    </a:ext>
                  </a:extLst>
                </a:gridCol>
                <a:gridCol w="1661258">
                  <a:extLst>
                    <a:ext uri="{9D8B030D-6E8A-4147-A177-3AD203B41FA5}">
                      <a16:colId xmlns:a16="http://schemas.microsoft.com/office/drawing/2014/main" val="3307056040"/>
                    </a:ext>
                  </a:extLst>
                </a:gridCol>
                <a:gridCol w="1661258">
                  <a:extLst>
                    <a:ext uri="{9D8B030D-6E8A-4147-A177-3AD203B41FA5}">
                      <a16:colId xmlns:a16="http://schemas.microsoft.com/office/drawing/2014/main" val="4000429027"/>
                    </a:ext>
                  </a:extLst>
                </a:gridCol>
                <a:gridCol w="1661258">
                  <a:extLst>
                    <a:ext uri="{9D8B030D-6E8A-4147-A177-3AD203B41FA5}">
                      <a16:colId xmlns:a16="http://schemas.microsoft.com/office/drawing/2014/main" val="2537453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b="0" dirty="0"/>
                        <a:t>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0976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b="0" dirty="0"/>
                        <a:t>Einsatz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b="0" dirty="0"/>
                        <a:t>Kabelloses Aufladen eines Smartphones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6996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Gehäuse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Plastik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Recyclebar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65000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721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467003A-BA2A-4E37-9F65-2A35B96242A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EFEF72-229F-4ADA-8331-08CE21E12C1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C3FE9F2-9117-411A-84BE-065D86E8F88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13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2A4EA09C-638B-4503-B82F-AEA55F1B2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Recherche - Vorgehensweise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661BBF8-7730-4B8C-AB39-615B543E56F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de-CH" dirty="0"/>
              <a:t>Wie wird Wireless-</a:t>
            </a:r>
            <a:r>
              <a:rPr lang="de-CH" dirty="0" err="1"/>
              <a:t>Charging</a:t>
            </a:r>
            <a:r>
              <a:rPr lang="de-CH" dirty="0"/>
              <a:t> realisiert?</a:t>
            </a:r>
          </a:p>
          <a:p>
            <a:r>
              <a:rPr lang="de-CH" dirty="0"/>
              <a:t>Welche Technologien werden verwendet?</a:t>
            </a:r>
          </a:p>
          <a:p>
            <a:r>
              <a:rPr lang="de-CH" dirty="0"/>
              <a:t>Welche Bauteile werden dafür eingesetzt?</a:t>
            </a:r>
          </a:p>
          <a:p>
            <a:r>
              <a:rPr lang="de-CH" dirty="0"/>
              <a:t>Eingrenzung von Ladeleistungen, um auf mögliches </a:t>
            </a:r>
            <a:r>
              <a:rPr lang="de-CH" dirty="0" err="1"/>
              <a:t>Referenzdesing</a:t>
            </a:r>
            <a:r>
              <a:rPr lang="de-CH" dirty="0"/>
              <a:t> zu stossen</a:t>
            </a:r>
          </a:p>
          <a:p>
            <a:r>
              <a:rPr lang="de-CH" dirty="0"/>
              <a:t>Welches sind die führenden Marken, die ein mögliches </a:t>
            </a:r>
            <a:r>
              <a:rPr lang="de-CH" dirty="0" err="1"/>
              <a:t>Referenzdesing</a:t>
            </a:r>
            <a:r>
              <a:rPr lang="de-CH" dirty="0"/>
              <a:t> veröffentlichen?</a:t>
            </a:r>
          </a:p>
          <a:p>
            <a:r>
              <a:rPr lang="de-CH" dirty="0"/>
              <a:t>Vergleich – Gegenüberstellung von Datenblättern und verschiedenen Herstellern kann hilfreich sein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CF82AA3-C40A-4C59-BA03-E32581828ED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2. Lektion</a:t>
            </a:r>
          </a:p>
        </p:txBody>
      </p:sp>
    </p:spTree>
    <p:extLst>
      <p:ext uri="{BB962C8B-B14F-4D97-AF65-F5344CB8AC3E}">
        <p14:creationId xmlns:p14="http://schemas.microsoft.com/office/powerpoint/2010/main" val="1259630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de-CH" dirty="0"/>
              <a:t>1. Lektion (</a:t>
            </a:r>
            <a:r>
              <a:rPr lang="de-CH" dirty="0" err="1"/>
              <a:t>xx.yy.zzzz</a:t>
            </a:r>
            <a:r>
              <a:rPr lang="de-CH" dirty="0"/>
              <a:t>)</a:t>
            </a:r>
          </a:p>
          <a:p>
            <a:pPr lvl="2"/>
            <a:r>
              <a:rPr lang="de-CH" dirty="0"/>
              <a:t>Das induktive Laden + Qi Standard</a:t>
            </a:r>
          </a:p>
          <a:p>
            <a:pPr lvl="2"/>
            <a:r>
              <a:rPr lang="de-CH" dirty="0"/>
              <a:t>Hardware</a:t>
            </a:r>
          </a:p>
          <a:p>
            <a:pPr lvl="2"/>
            <a:r>
              <a:rPr lang="de-CH" dirty="0"/>
              <a:t>Messungen</a:t>
            </a:r>
          </a:p>
          <a:p>
            <a:pPr lvl="2"/>
            <a:r>
              <a:rPr lang="de-CH" dirty="0"/>
              <a:t>Schaltplan zeichnen/Stückliste</a:t>
            </a:r>
          </a:p>
          <a:p>
            <a:pPr lvl="3"/>
            <a:r>
              <a:rPr lang="de-CH" b="1" dirty="0"/>
              <a:t>Selbststudium</a:t>
            </a:r>
            <a:r>
              <a:rPr lang="de-CH" dirty="0"/>
              <a:t> </a:t>
            </a:r>
          </a:p>
          <a:p>
            <a:pPr lvl="1"/>
            <a:r>
              <a:rPr lang="de-CH" dirty="0"/>
              <a:t>2. Lektion (</a:t>
            </a:r>
            <a:r>
              <a:rPr lang="de-CH" dirty="0" err="1"/>
              <a:t>xx.yy.zzzz</a:t>
            </a:r>
            <a:r>
              <a:rPr lang="de-CH" dirty="0"/>
              <a:t>)</a:t>
            </a:r>
          </a:p>
          <a:p>
            <a:pPr lvl="2"/>
            <a:r>
              <a:rPr lang="de-CH" dirty="0"/>
              <a:t>Erstellen eines Datenblatts</a:t>
            </a:r>
          </a:p>
          <a:p>
            <a:pPr lvl="2"/>
            <a:r>
              <a:rPr lang="de-CH" dirty="0"/>
              <a:t>Recherche – Vorgehensweise</a:t>
            </a:r>
          </a:p>
          <a:p>
            <a:pPr lvl="2"/>
            <a:endParaRPr lang="de-CH" dirty="0"/>
          </a:p>
          <a:p>
            <a:r>
              <a:rPr lang="de-CH" dirty="0"/>
              <a:t>Präsentation und Prüfung (</a:t>
            </a:r>
            <a:r>
              <a:rPr lang="de-CH" dirty="0" err="1"/>
              <a:t>xx.yy.zzzz</a:t>
            </a:r>
            <a:r>
              <a:rPr lang="de-CH" dirty="0"/>
              <a:t>)</a:t>
            </a:r>
          </a:p>
          <a:p>
            <a:endParaRPr lang="de-CH" dirty="0"/>
          </a:p>
          <a:p>
            <a:endParaRPr lang="de-CH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156842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9F437C3-FBE8-43E4-B306-50BFD8980C8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11444B0-051E-4CA0-B196-FED16096EA5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1EA6FB0-994B-4E04-A78C-AB055BB37E0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3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D8DF179-E799-4FC2-8AA7-05C3DF845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Lernziele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48E363C-0196-465C-BEFB-125CCBB28552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Sie können eine Elektronik analysieren und dessen Schaltplan und die Stückliste erstellen</a:t>
            </a:r>
          </a:p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Sie können die Kosten einer Elektronik anhand der Stückliste schätzen</a:t>
            </a:r>
          </a:p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Sie können ein Datenblatt bzw. eine Anforderungsliste einer Elektronik erstellen</a:t>
            </a:r>
          </a:p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Sie können alternative Konzepte für eine Elektronik recherchieren und formulieren</a:t>
            </a:r>
          </a:p>
          <a:p>
            <a:endParaRPr lang="de-CH" sz="18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280D81-EF84-42B1-8AD3-68B16C46977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40288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B78712-26C2-42C2-AAD1-C43729B3524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CEE2F18-E19D-465E-8E92-EB2B6DF19C1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6F477A-8F5B-4260-9A71-A9FBFCD55EF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4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8DE6333-75FD-41CB-8F53-BDF9E8D24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Das induktive Laden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1634F96-D4BB-46E1-8A07-77A8B816D79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06451" y="1449388"/>
            <a:ext cx="4765534" cy="4751387"/>
          </a:xfrm>
        </p:spPr>
        <p:txBody>
          <a:bodyPr/>
          <a:lstStyle/>
          <a:p>
            <a:r>
              <a:rPr lang="de-CH" dirty="0"/>
              <a:t>Input: </a:t>
            </a:r>
            <a:r>
              <a:rPr lang="de-CH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DC 5V / 2A</a:t>
            </a:r>
            <a:endParaRPr lang="de-CH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CH" dirty="0"/>
              <a:t>Wireless Output: </a:t>
            </a: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DC 5V / 1 A (5W) </a:t>
            </a:r>
            <a:endParaRPr lang="de-CH" dirty="0"/>
          </a:p>
          <a:p>
            <a:r>
              <a:rPr lang="de-CH" dirty="0"/>
              <a:t>Sendespule</a:t>
            </a:r>
          </a:p>
          <a:p>
            <a:r>
              <a:rPr lang="de-CH" dirty="0"/>
              <a:t>Ladedistanz: ≤ 6 mm</a:t>
            </a:r>
          </a:p>
          <a:p>
            <a:r>
              <a:rPr lang="de-CH" dirty="0"/>
              <a:t>Induktive Übertragung</a:t>
            </a:r>
          </a:p>
          <a:p>
            <a:r>
              <a:rPr lang="de-CH" dirty="0"/>
              <a:t>Empfängerspule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F15C332-2A61-4AB4-A6E3-A879F31ADAF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1. Lektion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8B44D67-9DD1-4A93-BCF0-FAF7057D8C04}"/>
              </a:ext>
            </a:extLst>
          </p:cNvPr>
          <p:cNvGrpSpPr/>
          <p:nvPr/>
        </p:nvGrpSpPr>
        <p:grpSpPr>
          <a:xfrm>
            <a:off x="5652964" y="2881635"/>
            <a:ext cx="6019539" cy="3389818"/>
            <a:chOff x="0" y="0"/>
            <a:chExt cx="5299671" cy="2680884"/>
          </a:xfrm>
        </p:grpSpPr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C2F45D22-0CB6-4349-B5DA-CD70ECF0D425}"/>
                </a:ext>
              </a:extLst>
            </p:cNvPr>
            <p:cNvGrpSpPr/>
            <p:nvPr/>
          </p:nvGrpSpPr>
          <p:grpSpPr>
            <a:xfrm>
              <a:off x="69012" y="0"/>
              <a:ext cx="5230659" cy="2185010"/>
              <a:chOff x="0" y="0"/>
              <a:chExt cx="5230659" cy="2185010"/>
            </a:xfrm>
          </p:grpSpPr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411F1EA0-23F2-4A89-A853-C3F7E76888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2998" y="1448410"/>
                <a:ext cx="982345" cy="736600"/>
              </a:xfrm>
              <a:prstGeom prst="rect">
                <a:avLst/>
              </a:prstGeom>
            </p:spPr>
          </p:pic>
          <p:grpSp>
            <p:nvGrpSpPr>
              <p:cNvPr id="17" name="Gruppieren 16">
                <a:extLst>
                  <a:ext uri="{FF2B5EF4-FFF2-40B4-BE49-F238E27FC236}">
                    <a16:creationId xmlns:a16="http://schemas.microsoft.com/office/drawing/2014/main" id="{0F52938B-1EAB-44E7-9C9C-ADB082451F00}"/>
                  </a:ext>
                </a:extLst>
              </p:cNvPr>
              <p:cNvGrpSpPr/>
              <p:nvPr/>
            </p:nvGrpSpPr>
            <p:grpSpPr>
              <a:xfrm>
                <a:off x="2494483" y="826618"/>
                <a:ext cx="2736176" cy="598614"/>
                <a:chOff x="82540" y="29091"/>
                <a:chExt cx="2758048" cy="638175"/>
              </a:xfrm>
            </p:grpSpPr>
            <p:pic>
              <p:nvPicPr>
                <p:cNvPr id="24" name="Grafik 23" descr="Leerer Akku Silhouette">
                  <a:extLst>
                    <a:ext uri="{FF2B5EF4-FFF2-40B4-BE49-F238E27FC236}">
                      <a16:creationId xmlns:a16="http://schemas.microsoft.com/office/drawing/2014/main" id="{0E79C87E-A0AE-4F31-82D9-89D6A9FEE2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540" y="29091"/>
                  <a:ext cx="638175" cy="638175"/>
                </a:xfrm>
                <a:prstGeom prst="rect">
                  <a:avLst/>
                </a:prstGeom>
              </p:spPr>
            </p:pic>
            <p:pic>
              <p:nvPicPr>
                <p:cNvPr id="25" name="Grafik 24" descr="Voller Akku mit einfarbiger Füllung">
                  <a:extLst>
                    <a:ext uri="{FF2B5EF4-FFF2-40B4-BE49-F238E27FC236}">
                      <a16:creationId xmlns:a16="http://schemas.microsoft.com/office/drawing/2014/main" id="{DE45BB09-4860-4F06-838C-F6BA9A454F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28448" y="55126"/>
                  <a:ext cx="612140" cy="612140"/>
                </a:xfrm>
                <a:prstGeom prst="rect">
                  <a:avLst/>
                </a:prstGeom>
              </p:spPr>
            </p:pic>
            <p:pic>
              <p:nvPicPr>
                <p:cNvPr id="26" name="Grafik 25" descr="Ladender Akku mit einfarbiger Füllung">
                  <a:extLst>
                    <a:ext uri="{FF2B5EF4-FFF2-40B4-BE49-F238E27FC236}">
                      <a16:creationId xmlns:a16="http://schemas.microsoft.com/office/drawing/2014/main" id="{3DF1C736-953F-408F-86AA-897BF96B74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41821" y="57725"/>
                  <a:ext cx="594995" cy="594995"/>
                </a:xfrm>
                <a:prstGeom prst="rect">
                  <a:avLst/>
                </a:prstGeom>
              </p:spPr>
            </p:pic>
          </p:grpSp>
          <p:pic>
            <p:nvPicPr>
              <p:cNvPr id="18" name="Grafik 17" descr="Smartphone mit einfarbiger Füllung">
                <a:extLst>
                  <a:ext uri="{FF2B5EF4-FFF2-40B4-BE49-F238E27FC236}">
                    <a16:creationId xmlns:a16="http://schemas.microsoft.com/office/drawing/2014/main" id="{B4FB54CD-91CD-4B63-BA2B-983DC3087B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1528877" y="570586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9" name="Grafik 18" descr="Wireless Charging Icon | IconBros">
                <a:extLst>
                  <a:ext uri="{FF2B5EF4-FFF2-40B4-BE49-F238E27FC236}">
                    <a16:creationId xmlns:a16="http://schemas.microsoft.com/office/drawing/2014/main" id="{50192A23-4DEA-4A4C-ACB3-78F6B862E2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19580" cy="1719580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0" name="Gerade Verbindung mit Pfeil 19">
                <a:extLst>
                  <a:ext uri="{FF2B5EF4-FFF2-40B4-BE49-F238E27FC236}">
                    <a16:creationId xmlns:a16="http://schemas.microsoft.com/office/drawing/2014/main" id="{D61B67FE-BD5C-4459-BF92-69B483C0B923}"/>
                  </a:ext>
                </a:extLst>
              </p:cNvPr>
              <p:cNvCxnSpPr/>
              <p:nvPr/>
            </p:nvCxnSpPr>
            <p:spPr>
              <a:xfrm flipH="1">
                <a:off x="737464" y="1000811"/>
                <a:ext cx="1014199" cy="118262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pic>
            <p:nvPicPr>
              <p:cNvPr id="21" name="Grafik 20">
                <a:extLst>
                  <a:ext uri="{FF2B5EF4-FFF2-40B4-BE49-F238E27FC236}">
                    <a16:creationId xmlns:a16="http://schemas.microsoft.com/office/drawing/2014/main" id="{0C14AC4C-B7BB-4B21-95E0-1BDD25A04D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1375258" y="1448410"/>
                <a:ext cx="982345" cy="736600"/>
              </a:xfrm>
              <a:prstGeom prst="rect">
                <a:avLst/>
              </a:prstGeom>
            </p:spPr>
          </p:pic>
          <p:cxnSp>
            <p:nvCxnSpPr>
              <p:cNvPr id="22" name="Gerade Verbindung mit Pfeil 21">
                <a:extLst>
                  <a:ext uri="{FF2B5EF4-FFF2-40B4-BE49-F238E27FC236}">
                    <a16:creationId xmlns:a16="http://schemas.microsoft.com/office/drawing/2014/main" id="{BCB1FE68-C4D6-477E-BF93-768202C32B28}"/>
                  </a:ext>
                </a:extLst>
              </p:cNvPr>
              <p:cNvCxnSpPr/>
              <p:nvPr/>
            </p:nvCxnSpPr>
            <p:spPr>
              <a:xfrm>
                <a:off x="3125114" y="1144219"/>
                <a:ext cx="42843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3" name="Gerade Verbindung mit Pfeil 22">
                <a:extLst>
                  <a:ext uri="{FF2B5EF4-FFF2-40B4-BE49-F238E27FC236}">
                    <a16:creationId xmlns:a16="http://schemas.microsoft.com/office/drawing/2014/main" id="{B04FA0B0-ECC9-413A-93B2-1C0DA3551743}"/>
                  </a:ext>
                </a:extLst>
              </p:cNvPr>
              <p:cNvCxnSpPr/>
              <p:nvPr/>
            </p:nvCxnSpPr>
            <p:spPr>
              <a:xfrm>
                <a:off x="4163873" y="1144219"/>
                <a:ext cx="42843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3B974E0E-BF64-41A8-9310-D9568ABE683F}"/>
                </a:ext>
              </a:extLst>
            </p:cNvPr>
            <p:cNvGrpSpPr/>
            <p:nvPr/>
          </p:nvGrpSpPr>
          <p:grpSpPr>
            <a:xfrm>
              <a:off x="0" y="2044461"/>
              <a:ext cx="995045" cy="636423"/>
              <a:chOff x="0" y="0"/>
              <a:chExt cx="995045" cy="636423"/>
            </a:xfrm>
          </p:grpSpPr>
          <p:pic>
            <p:nvPicPr>
              <p:cNvPr id="14" name="Grafik 13">
                <a:extLst>
                  <a:ext uri="{FF2B5EF4-FFF2-40B4-BE49-F238E27FC236}">
                    <a16:creationId xmlns:a16="http://schemas.microsoft.com/office/drawing/2014/main" id="{324568DA-803B-4682-ADAF-BDD53859E1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95045" cy="24828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" name="Textfeld 19">
                <a:extLst>
                  <a:ext uri="{FF2B5EF4-FFF2-40B4-BE49-F238E27FC236}">
                    <a16:creationId xmlns:a16="http://schemas.microsoft.com/office/drawing/2014/main" id="{BDF3CE9D-8A6D-41E9-8048-D966562FBF86}"/>
                  </a:ext>
                </a:extLst>
              </p:cNvPr>
              <p:cNvSpPr txBox="1"/>
              <p:nvPr/>
            </p:nvSpPr>
            <p:spPr>
              <a:xfrm>
                <a:off x="0" y="343815"/>
                <a:ext cx="899770" cy="292608"/>
              </a:xfrm>
              <a:prstGeom prst="rect">
                <a:avLst/>
              </a:prstGeom>
              <a:noFill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300"/>
                  </a:spcAft>
                </a:pPr>
                <a:r>
                  <a:rPr lang="de-CH" sz="1000" b="1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Sendespule</a:t>
                </a:r>
                <a:endParaRPr lang="de-CH" sz="1000">
                  <a:effectLst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A9B8C21-B24C-4BDB-9325-B43F0A0E1693}"/>
                </a:ext>
              </a:extLst>
            </p:cNvPr>
            <p:cNvGrpSpPr/>
            <p:nvPr/>
          </p:nvGrpSpPr>
          <p:grpSpPr>
            <a:xfrm>
              <a:off x="2242868" y="2035834"/>
              <a:ext cx="1097280" cy="614407"/>
              <a:chOff x="0" y="0"/>
              <a:chExt cx="1097280" cy="614407"/>
            </a:xfrm>
          </p:grpSpPr>
          <p:pic>
            <p:nvPicPr>
              <p:cNvPr id="12" name="Grafik 11">
                <a:extLst>
                  <a:ext uri="{FF2B5EF4-FFF2-40B4-BE49-F238E27FC236}">
                    <a16:creationId xmlns:a16="http://schemas.microsoft.com/office/drawing/2014/main" id="{518AE66F-F71F-4943-8F03-5996BD0F34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95045" cy="24828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" name="Textfeld 21">
                <a:extLst>
                  <a:ext uri="{FF2B5EF4-FFF2-40B4-BE49-F238E27FC236}">
                    <a16:creationId xmlns:a16="http://schemas.microsoft.com/office/drawing/2014/main" id="{A5367F8B-85A7-4FDA-B12A-F53C06A0350E}"/>
                  </a:ext>
                </a:extLst>
              </p:cNvPr>
              <p:cNvSpPr txBox="1"/>
              <p:nvPr/>
            </p:nvSpPr>
            <p:spPr>
              <a:xfrm>
                <a:off x="21946" y="321869"/>
                <a:ext cx="1075334" cy="292538"/>
              </a:xfrm>
              <a:prstGeom prst="rect">
                <a:avLst/>
              </a:prstGeom>
              <a:noFill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300"/>
                  </a:spcAft>
                </a:pPr>
                <a:r>
                  <a:rPr lang="de-CH" sz="1000" b="1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Empfängerspule</a:t>
                </a:r>
                <a:endParaRPr lang="de-CH" sz="1000">
                  <a:effectLst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7" name="Grafik 26" descr="Wireless Laden mit Qi">
            <a:extLst>
              <a:ext uri="{FF2B5EF4-FFF2-40B4-BE49-F238E27FC236}">
                <a16:creationId xmlns:a16="http://schemas.microsoft.com/office/drawing/2014/main" id="{087B1596-4CC0-4A05-88B3-0B3046CD51B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219" y="657274"/>
            <a:ext cx="2552065" cy="2507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8236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DC74E00-BDC9-4490-B8B0-45E72CE0D02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65E405-9069-4750-915F-5D69B2BE0B2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24739D9-C660-4308-9568-170EB465467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5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B5A940AE-11F7-4E86-9127-CCF6D1F18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Qi-Standard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05C838D-4D41-47DF-BEB7-7544BC0591B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1. Lektion</a:t>
            </a:r>
          </a:p>
        </p:txBody>
      </p:sp>
      <p:pic>
        <p:nvPicPr>
          <p:cNvPr id="1026" name="Picture 2" descr="Qi (induktive Energieübertragung) – Wikipedia">
            <a:extLst>
              <a:ext uri="{FF2B5EF4-FFF2-40B4-BE49-F238E27FC236}">
                <a16:creationId xmlns:a16="http://schemas.microsoft.com/office/drawing/2014/main" id="{855A94D3-EFD9-43A2-8E16-5CBC72D21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377" y="1941162"/>
            <a:ext cx="2125318" cy="327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57A2E834-F869-40E1-AE74-69CDBEC0320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859078" y="1449388"/>
            <a:ext cx="8001135" cy="4751387"/>
          </a:xfrm>
        </p:spPr>
        <p:txBody>
          <a:bodyPr/>
          <a:lstStyle/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WPC (Wireless Power </a:t>
            </a:r>
            <a:r>
              <a:rPr lang="de-CH" sz="18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Consortium</a:t>
            </a:r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) </a:t>
            </a:r>
          </a:p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200 Herstellern der Welt</a:t>
            </a:r>
          </a:p>
          <a:p>
            <a:r>
              <a:rPr lang="de-CH" sz="1800" dirty="0">
                <a:latin typeface="Arial" panose="020B0604020202020204" pitchFamily="34" charset="0"/>
                <a:cs typeface="Times New Roman" panose="02020603050405020304" pitchFamily="18" charset="0"/>
              </a:rPr>
              <a:t>Es geht um:</a:t>
            </a:r>
          </a:p>
          <a:p>
            <a:pPr lvl="1"/>
            <a:r>
              <a:rPr lang="de-CH" dirty="0">
                <a:latin typeface="Arial" panose="020B0604020202020204" pitchFamily="34" charset="0"/>
                <a:cs typeface="Times New Roman" panose="02020603050405020304" pitchFamily="18" charset="0"/>
              </a:rPr>
              <a:t>Das induktive Laden von 5 W bis 15 W</a:t>
            </a:r>
            <a:endParaRPr lang="de-CH" sz="18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funktionellen Aspekte </a:t>
            </a:r>
            <a:endParaRPr lang="de-CH" sz="18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sicherheitsrelevanten Schutzvorrichtungen </a:t>
            </a:r>
          </a:p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zuverlässige Fremdkörpererkennung</a:t>
            </a:r>
            <a:endParaRPr lang="de-CH" sz="18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de-CH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Magnetische Abschirmung </a:t>
            </a:r>
          </a:p>
          <a:p>
            <a:r>
              <a:rPr lang="de-CH" sz="1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Usw. </a:t>
            </a:r>
            <a:endParaRPr lang="de-CH" sz="18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37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1. Juli 2020</a:t>
            </a:r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der Präsentation ändern über Menü 'Einfügen' &gt; 'Kopf- und Fusszeile'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6</a:t>
            </a:fld>
            <a:endParaRPr lang="de-CH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Hardware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1. Lektion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A3D15E1F-AF63-4E66-9F42-78178A289A4D}"/>
              </a:ext>
            </a:extLst>
          </p:cNvPr>
          <p:cNvGrpSpPr/>
          <p:nvPr/>
        </p:nvGrpSpPr>
        <p:grpSpPr>
          <a:xfrm>
            <a:off x="2003576" y="1882715"/>
            <a:ext cx="8618398" cy="3904206"/>
            <a:chOff x="-122003" y="-97071"/>
            <a:chExt cx="6038676" cy="2750735"/>
          </a:xfrm>
        </p:grpSpPr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94B872B1-BF24-4827-BF9F-44A0A96290AC}"/>
                </a:ext>
              </a:extLst>
            </p:cNvPr>
            <p:cNvGrpSpPr/>
            <p:nvPr/>
          </p:nvGrpSpPr>
          <p:grpSpPr>
            <a:xfrm>
              <a:off x="-122003" y="-97071"/>
              <a:ext cx="6038676" cy="2750735"/>
              <a:chOff x="-122003" y="-97071"/>
              <a:chExt cx="6038676" cy="2750735"/>
            </a:xfrm>
          </p:grpSpPr>
          <p:grpSp>
            <p:nvGrpSpPr>
              <p:cNvPr id="11" name="Gruppieren 10">
                <a:extLst>
                  <a:ext uri="{FF2B5EF4-FFF2-40B4-BE49-F238E27FC236}">
                    <a16:creationId xmlns:a16="http://schemas.microsoft.com/office/drawing/2014/main" id="{B39F06EF-621F-4DDC-B786-5B483E1BFFDD}"/>
                  </a:ext>
                </a:extLst>
              </p:cNvPr>
              <p:cNvGrpSpPr/>
              <p:nvPr/>
            </p:nvGrpSpPr>
            <p:grpSpPr>
              <a:xfrm>
                <a:off x="-122003" y="-97071"/>
                <a:ext cx="6038676" cy="2750735"/>
                <a:chOff x="-122003" y="-97071"/>
                <a:chExt cx="6038676" cy="2750735"/>
              </a:xfrm>
            </p:grpSpPr>
            <p:grpSp>
              <p:nvGrpSpPr>
                <p:cNvPr id="14" name="Gruppieren 13">
                  <a:extLst>
                    <a:ext uri="{FF2B5EF4-FFF2-40B4-BE49-F238E27FC236}">
                      <a16:creationId xmlns:a16="http://schemas.microsoft.com/office/drawing/2014/main" id="{88A1FB2F-32FC-4161-BE3E-61C13128722C}"/>
                    </a:ext>
                  </a:extLst>
                </p:cNvPr>
                <p:cNvGrpSpPr/>
                <p:nvPr/>
              </p:nvGrpSpPr>
              <p:grpSpPr>
                <a:xfrm>
                  <a:off x="-122003" y="-97071"/>
                  <a:ext cx="6038676" cy="2501913"/>
                  <a:chOff x="-130336" y="-107316"/>
                  <a:chExt cx="6451152" cy="2765969"/>
                </a:xfrm>
              </p:grpSpPr>
              <p:sp>
                <p:nvSpPr>
                  <p:cNvPr id="16" name="Textfeld 8">
                    <a:extLst>
                      <a:ext uri="{FF2B5EF4-FFF2-40B4-BE49-F238E27FC236}">
                        <a16:creationId xmlns:a16="http://schemas.microsoft.com/office/drawing/2014/main" id="{F7E2F7A6-C838-4067-9658-A66B1F404EF9}"/>
                      </a:ext>
                    </a:extLst>
                  </p:cNvPr>
                  <p:cNvSpPr txBox="1"/>
                  <p:nvPr/>
                </p:nvSpPr>
                <p:spPr>
                  <a:xfrm>
                    <a:off x="3749174" y="-16002"/>
                    <a:ext cx="1070897" cy="307211"/>
                  </a:xfrm>
                  <a:prstGeom prst="rect">
                    <a:avLst/>
                  </a:prstGeom>
                  <a:noFill/>
                </p:spPr>
                <p:txBody>
                  <a:bodyPr rot="0" spcFirstLastPara="0" vert="horz" wrap="square" lIns="0" tIns="0" rIns="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300"/>
                      </a:spcAft>
                    </a:pPr>
                    <a:r>
                      <a:rPr lang="de-CH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rPr>
                      <a:t>Micro USB </a:t>
                    </a:r>
                  </a:p>
                </p:txBody>
              </p:sp>
              <p:grpSp>
                <p:nvGrpSpPr>
                  <p:cNvPr id="17" name="Gruppieren 16">
                    <a:extLst>
                      <a:ext uri="{FF2B5EF4-FFF2-40B4-BE49-F238E27FC236}">
                        <a16:creationId xmlns:a16="http://schemas.microsoft.com/office/drawing/2014/main" id="{0F01E571-FB04-42C3-8052-E7550C211F3C}"/>
                      </a:ext>
                    </a:extLst>
                  </p:cNvPr>
                  <p:cNvGrpSpPr/>
                  <p:nvPr/>
                </p:nvGrpSpPr>
                <p:grpSpPr>
                  <a:xfrm>
                    <a:off x="-130336" y="-107316"/>
                    <a:ext cx="6451152" cy="2765969"/>
                    <a:chOff x="-130336" y="-107316"/>
                    <a:chExt cx="6451152" cy="2765969"/>
                  </a:xfrm>
                </p:grpSpPr>
                <p:grpSp>
                  <p:nvGrpSpPr>
                    <p:cNvPr id="18" name="Gruppieren 17">
                      <a:extLst>
                        <a:ext uri="{FF2B5EF4-FFF2-40B4-BE49-F238E27FC236}">
                          <a16:creationId xmlns:a16="http://schemas.microsoft.com/office/drawing/2014/main" id="{625A5665-B04F-45FE-B801-85E57E21D39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130336" y="-107316"/>
                      <a:ext cx="6451152" cy="2765969"/>
                      <a:chOff x="-130336" y="-107316"/>
                      <a:chExt cx="6451152" cy="2765969"/>
                    </a:xfrm>
                  </p:grpSpPr>
                  <p:pic>
                    <p:nvPicPr>
                      <p:cNvPr id="22" name="Grafik 21">
                        <a:extLst>
                          <a:ext uri="{FF2B5EF4-FFF2-40B4-BE49-F238E27FC236}">
                            <a16:creationId xmlns:a16="http://schemas.microsoft.com/office/drawing/2014/main" id="{DA08EFDA-C58A-4E4B-BC8A-0A5F6EF57E7D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2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22985" b="29440"/>
                      <a:stretch/>
                    </p:blipFill>
                    <p:spPr bwMode="auto">
                      <a:xfrm>
                        <a:off x="381026" y="398053"/>
                        <a:ext cx="5939790" cy="226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53640926-AAD7-44D8-BBD7-CCE9431645EC}">
                          <a14:shadowObscured xmlns:a14="http://schemas.microsoft.com/office/drawing/2010/main"/>
                        </a:ext>
                      </a:extLst>
                    </p:spPr>
                  </p:pic>
                  <p:cxnSp>
                    <p:nvCxnSpPr>
                      <p:cNvPr id="23" name="Gerade Verbindung mit Pfeil 22">
                        <a:extLst>
                          <a:ext uri="{FF2B5EF4-FFF2-40B4-BE49-F238E27FC236}">
                            <a16:creationId xmlns:a16="http://schemas.microsoft.com/office/drawing/2014/main" id="{622E2CDD-28DF-4EE1-A321-8614437FC12B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79400" y="171450"/>
                        <a:ext cx="374650" cy="1473200"/>
                      </a:xfrm>
                      <a:prstGeom prst="straightConnector1">
                        <a:avLst/>
                      </a:prstGeom>
                      <a:ln>
                        <a:tailEnd type="triangle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4" name="Textfeld 3">
                        <a:extLst>
                          <a:ext uri="{FF2B5EF4-FFF2-40B4-BE49-F238E27FC236}">
                            <a16:creationId xmlns:a16="http://schemas.microsoft.com/office/drawing/2014/main" id="{64398001-16D3-4595-AE7C-7AC9E21D209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-130336" y="-107316"/>
                        <a:ext cx="1945751" cy="30721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rot="0" spcFirstLastPara="0" vert="horz" wrap="square" lIns="0" tIns="0" rIns="0" bIns="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lnSpc>
                            <a:spcPct val="107000"/>
                          </a:lnSpc>
                          <a:spcAft>
                            <a:spcPts val="300"/>
                          </a:spcAft>
                        </a:pPr>
                        <a:r>
                          <a:rPr lang="de-CH" sz="2000" dirty="0">
                            <a:effectLst/>
                            <a:latin typeface="Arial" panose="020B0604020202020204" pitchFamily="34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a:t>USB A Port 1 &amp; 2</a:t>
                        </a:r>
                      </a:p>
                    </p:txBody>
                  </p:sp>
                  <p:cxnSp>
                    <p:nvCxnSpPr>
                      <p:cNvPr id="25" name="Gerade Verbindung mit Pfeil 24">
                        <a:extLst>
                          <a:ext uri="{FF2B5EF4-FFF2-40B4-BE49-F238E27FC236}">
                            <a16:creationId xmlns:a16="http://schemas.microsoft.com/office/drawing/2014/main" id="{314CDBFC-1D1E-4746-BF0A-C3D2526CC03E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98450" y="184150"/>
                        <a:ext cx="1625600" cy="1619250"/>
                      </a:xfrm>
                      <a:prstGeom prst="straightConnector1">
                        <a:avLst/>
                      </a:prstGeom>
                      <a:ln>
                        <a:tailEnd type="triangle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9" name="Gerade Verbindung mit Pfeil 18">
                      <a:extLst>
                        <a:ext uri="{FF2B5EF4-FFF2-40B4-BE49-F238E27FC236}">
                          <a16:creationId xmlns:a16="http://schemas.microsoft.com/office/drawing/2014/main" id="{6D42DA60-3ED6-400F-B268-D562DE4F6CE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019550" y="234950"/>
                      <a:ext cx="628650" cy="1454150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0" name="Textfeld 10">
                      <a:extLst>
                        <a:ext uri="{FF2B5EF4-FFF2-40B4-BE49-F238E27FC236}">
                          <a16:creationId xmlns:a16="http://schemas.microsoft.com/office/drawing/2014/main" id="{ABF4C4AA-1B9E-42D8-8077-E573FB4E2CE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128792" y="-44450"/>
                      <a:ext cx="685799" cy="215900"/>
                    </a:xfrm>
                    <a:prstGeom prst="rect">
                      <a:avLst/>
                    </a:prstGeom>
                    <a:noFill/>
                  </p:spPr>
                  <p:txBody>
                    <a:bodyPr rot="0" spcFirstLastPara="0" vert="horz" wrap="square" lIns="0" tIns="0" rIns="0" bIns="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CH" sz="2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USB C</a:t>
                      </a:r>
                    </a:p>
                  </p:txBody>
                </p:sp>
                <p:cxnSp>
                  <p:nvCxnSpPr>
                    <p:cNvPr id="21" name="Gerade Verbindung mit Pfeil 20">
                      <a:extLst>
                        <a:ext uri="{FF2B5EF4-FFF2-40B4-BE49-F238E27FC236}">
                          <a16:creationId xmlns:a16="http://schemas.microsoft.com/office/drawing/2014/main" id="{440E963E-A847-454E-A842-54255CEF708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5340350" y="228600"/>
                      <a:ext cx="196850" cy="1460500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5" name="Textfeld 15">
                  <a:extLst>
                    <a:ext uri="{FF2B5EF4-FFF2-40B4-BE49-F238E27FC236}">
                      <a16:creationId xmlns:a16="http://schemas.microsoft.com/office/drawing/2014/main" id="{FA0DF29B-9776-44D9-B29D-635424DAE9DF}"/>
                    </a:ext>
                  </a:extLst>
                </p:cNvPr>
                <p:cNvSpPr txBox="1"/>
                <p:nvPr/>
              </p:nvSpPr>
              <p:spPr>
                <a:xfrm>
                  <a:off x="2293185" y="1843031"/>
                  <a:ext cx="2164402" cy="810633"/>
                </a:xfrm>
                <a:prstGeom prst="rect">
                  <a:avLst/>
                </a:prstGeom>
                <a:noFill/>
              </p:spPr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300"/>
                    </a:spcAft>
                  </a:pPr>
                  <a:r>
                    <a:rPr lang="de-CH" sz="2000" dirty="0"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Times New Roman" panose="02020603050405020304" pitchFamily="18" charset="0"/>
                    </a:rPr>
                    <a:t>LED rot: Laden nicht aktiv</a:t>
                  </a:r>
                </a:p>
                <a:p>
                  <a:pPr>
                    <a:lnSpc>
                      <a:spcPct val="107000"/>
                    </a:lnSpc>
                    <a:spcAft>
                      <a:spcPts val="300"/>
                    </a:spcAft>
                  </a:pPr>
                  <a:r>
                    <a:rPr lang="de-CH" sz="2000" dirty="0">
                      <a:effectLst/>
                      <a:latin typeface="Arial" panose="020B0604020202020204" pitchFamily="34" charset="0"/>
                      <a:ea typeface="Arial" panose="020B0604020202020204" pitchFamily="34" charset="0"/>
                      <a:cs typeface="Times New Roman" panose="02020603050405020304" pitchFamily="18" charset="0"/>
                    </a:rPr>
                    <a:t>LED blau: Ladung aktiv</a:t>
                  </a:r>
                </a:p>
              </p:txBody>
            </p:sp>
          </p:grpSp>
          <p:cxnSp>
            <p:nvCxnSpPr>
              <p:cNvPr id="12" name="Gerade Verbindung mit Pfeil 11">
                <a:extLst>
                  <a:ext uri="{FF2B5EF4-FFF2-40B4-BE49-F238E27FC236}">
                    <a16:creationId xmlns:a16="http://schemas.microsoft.com/office/drawing/2014/main" id="{CBB0AE70-755A-4450-9524-0F19464230C1}"/>
                  </a:ext>
                </a:extLst>
              </p:cNvPr>
              <p:cNvCxnSpPr/>
              <p:nvPr/>
            </p:nvCxnSpPr>
            <p:spPr>
              <a:xfrm flipH="1">
                <a:off x="1866900" y="438150"/>
                <a:ext cx="205740" cy="80073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feld 18">
                <a:extLst>
                  <a:ext uri="{FF2B5EF4-FFF2-40B4-BE49-F238E27FC236}">
                    <a16:creationId xmlns:a16="http://schemas.microsoft.com/office/drawing/2014/main" id="{4A41B555-CD18-4E76-9B90-AC32B5D2ACCC}"/>
                  </a:ext>
                </a:extLst>
              </p:cNvPr>
              <p:cNvSpPr txBox="1"/>
              <p:nvPr/>
            </p:nvSpPr>
            <p:spPr>
              <a:xfrm>
                <a:off x="1758950" y="241299"/>
                <a:ext cx="1205491" cy="265495"/>
              </a:xfrm>
              <a:prstGeom prst="rect">
                <a:avLst/>
              </a:prstGeom>
              <a:noFill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300"/>
                  </a:spcAft>
                </a:pPr>
                <a:r>
                  <a:rPr lang="de-CH" sz="2000" dirty="0">
                    <a:effectLst/>
                    <a:latin typeface="Arial" panose="020B0604020202020204" pitchFamily="34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Ladefläche</a:t>
                </a:r>
                <a:endParaRPr lang="de-CH" sz="10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0" name="Gerade Verbindung mit Pfeil 9">
              <a:extLst>
                <a:ext uri="{FF2B5EF4-FFF2-40B4-BE49-F238E27FC236}">
                  <a16:creationId xmlns:a16="http://schemas.microsoft.com/office/drawing/2014/main" id="{A89BF2D5-9D1F-4D8B-8C6E-14169503FB64}"/>
                </a:ext>
              </a:extLst>
            </p:cNvPr>
            <p:cNvCxnSpPr/>
            <p:nvPr/>
          </p:nvCxnSpPr>
          <p:spPr>
            <a:xfrm flipH="1" flipV="1">
              <a:off x="1212113" y="1765004"/>
              <a:ext cx="974772" cy="38037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1667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1FE2FA8-ACA8-4667-8714-0973E8BA6A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A702A2F-9327-405C-9F05-E30052AA66A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9CE980-D8D3-48F2-98FB-D249B23D1E6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7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B47C29B-8220-4BA7-B7FC-03F618B5A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Messungen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852FB67-0178-4524-A4FE-1CF6BB031E7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1. Lektion</a:t>
            </a: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C17A9575-096F-49A7-8EF6-DC1B179065EF}"/>
              </a:ext>
            </a:extLst>
          </p:cNvPr>
          <p:cNvGrpSpPr/>
          <p:nvPr/>
        </p:nvGrpSpPr>
        <p:grpSpPr>
          <a:xfrm>
            <a:off x="2250860" y="1376363"/>
            <a:ext cx="7877135" cy="4302293"/>
            <a:chOff x="0" y="0"/>
            <a:chExt cx="6438770" cy="3468057"/>
          </a:xfrm>
        </p:grpSpPr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14625637-FAD8-4625-BF8A-9096F9137EB3}"/>
                </a:ext>
              </a:extLst>
            </p:cNvPr>
            <p:cNvGrpSpPr/>
            <p:nvPr/>
          </p:nvGrpSpPr>
          <p:grpSpPr>
            <a:xfrm>
              <a:off x="0" y="0"/>
              <a:ext cx="6438770" cy="3468057"/>
              <a:chOff x="0" y="0"/>
              <a:chExt cx="6438770" cy="3468057"/>
            </a:xfrm>
          </p:grpSpPr>
          <p:grpSp>
            <p:nvGrpSpPr>
              <p:cNvPr id="24" name="Gruppieren 23">
                <a:extLst>
                  <a:ext uri="{FF2B5EF4-FFF2-40B4-BE49-F238E27FC236}">
                    <a16:creationId xmlns:a16="http://schemas.microsoft.com/office/drawing/2014/main" id="{E6EA6BAB-DE91-4E02-B46E-CA289BC0CE8F}"/>
                  </a:ext>
                </a:extLst>
              </p:cNvPr>
              <p:cNvGrpSpPr/>
              <p:nvPr/>
            </p:nvGrpSpPr>
            <p:grpSpPr>
              <a:xfrm>
                <a:off x="0" y="0"/>
                <a:ext cx="6438770" cy="3468057"/>
                <a:chOff x="0" y="0"/>
                <a:chExt cx="6439347" cy="3468057"/>
              </a:xfrm>
            </p:grpSpPr>
            <p:sp>
              <p:nvSpPr>
                <p:cNvPr id="31" name="Textfeld 24">
                  <a:extLst>
                    <a:ext uri="{FF2B5EF4-FFF2-40B4-BE49-F238E27FC236}">
                      <a16:creationId xmlns:a16="http://schemas.microsoft.com/office/drawing/2014/main" id="{1C353741-89B2-416F-9535-87CB9BC8D69D}"/>
                    </a:ext>
                  </a:extLst>
                </p:cNvPr>
                <p:cNvSpPr txBox="1"/>
                <p:nvPr/>
              </p:nvSpPr>
              <p:spPr>
                <a:xfrm>
                  <a:off x="4283852" y="1417283"/>
                  <a:ext cx="2142057" cy="591895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CH" sz="1400" dirty="0">
                      <a:ea typeface="Arial" panose="020B0604020202020204" pitchFamily="34" charset="0"/>
                      <a:cs typeface="Times New Roman" panose="02020603050405020304" pitchFamily="18" charset="0"/>
                    </a:rPr>
                    <a:t>Widerstandsmessung</a:t>
                  </a:r>
                </a:p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CH" sz="1400" dirty="0">
                      <a:ea typeface="Arial" panose="020B0604020202020204" pitchFamily="34" charset="0"/>
                      <a:cs typeface="Times New Roman" panose="02020603050405020304" pitchFamily="18" charset="0"/>
                    </a:rPr>
                    <a:t>Leitungsmessung</a:t>
                  </a:r>
                  <a:endParaRPr lang="de-CH" sz="1400" dirty="0">
                    <a:effectLst/>
                    <a:ea typeface="Arial" panose="020B0604020202020204" pitchFamily="34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2" name="Gruppieren 31">
                  <a:extLst>
                    <a:ext uri="{FF2B5EF4-FFF2-40B4-BE49-F238E27FC236}">
                      <a16:creationId xmlns:a16="http://schemas.microsoft.com/office/drawing/2014/main" id="{9A0D691F-F506-4CBC-A77E-267C0F0D0AB7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6439347" cy="3468057"/>
                  <a:chOff x="0" y="0"/>
                  <a:chExt cx="6439347" cy="3468057"/>
                </a:xfrm>
              </p:grpSpPr>
              <p:sp>
                <p:nvSpPr>
                  <p:cNvPr id="33" name="Textfeld 25">
                    <a:extLst>
                      <a:ext uri="{FF2B5EF4-FFF2-40B4-BE49-F238E27FC236}">
                        <a16:creationId xmlns:a16="http://schemas.microsoft.com/office/drawing/2014/main" id="{27599C03-C04D-4C69-B70A-EDEE943CE9DD}"/>
                      </a:ext>
                    </a:extLst>
                  </p:cNvPr>
                  <p:cNvSpPr txBox="1"/>
                  <p:nvPr/>
                </p:nvSpPr>
                <p:spPr>
                  <a:xfrm>
                    <a:off x="4284157" y="2154776"/>
                    <a:ext cx="2141751" cy="225631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0" tIns="0" rIns="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de-CH" sz="1400" dirty="0">
                        <a:effectLst/>
                        <a:ea typeface="Arial" panose="020B0604020202020204" pitchFamily="34" charset="0"/>
                        <a:cs typeface="Times New Roman" panose="02020603050405020304" pitchFamily="18" charset="0"/>
                      </a:rPr>
                      <a:t>Akustische Durchgangsprüfung</a:t>
                    </a:r>
                  </a:p>
                </p:txBody>
              </p:sp>
              <p:grpSp>
                <p:nvGrpSpPr>
                  <p:cNvPr id="34" name="Gruppieren 33">
                    <a:extLst>
                      <a:ext uri="{FF2B5EF4-FFF2-40B4-BE49-F238E27FC236}">
                        <a16:creationId xmlns:a16="http://schemas.microsoft.com/office/drawing/2014/main" id="{B6014381-23AA-4F17-BB2E-FA6ED4544E98}"/>
                      </a:ext>
                    </a:extLst>
                  </p:cNvPr>
                  <p:cNvGrpSpPr/>
                  <p:nvPr/>
                </p:nvGrpSpPr>
                <p:grpSpPr>
                  <a:xfrm>
                    <a:off x="0" y="0"/>
                    <a:ext cx="6439347" cy="3468057"/>
                    <a:chOff x="0" y="0"/>
                    <a:chExt cx="6439347" cy="3468057"/>
                  </a:xfrm>
                </p:grpSpPr>
                <p:grpSp>
                  <p:nvGrpSpPr>
                    <p:cNvPr id="35" name="Gruppieren 34">
                      <a:extLst>
                        <a:ext uri="{FF2B5EF4-FFF2-40B4-BE49-F238E27FC236}">
                          <a16:creationId xmlns:a16="http://schemas.microsoft.com/office/drawing/2014/main" id="{472832B7-5170-4BFB-B434-2FB010D3DD2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0" y="0"/>
                      <a:ext cx="4284157" cy="3461385"/>
                      <a:chOff x="0" y="0"/>
                      <a:chExt cx="4284157" cy="3461385"/>
                    </a:xfrm>
                  </p:grpSpPr>
                  <p:pic>
                    <p:nvPicPr>
                      <p:cNvPr id="37" name="Grafik 36">
                        <a:extLst>
                          <a:ext uri="{FF2B5EF4-FFF2-40B4-BE49-F238E27FC236}">
                            <a16:creationId xmlns:a16="http://schemas.microsoft.com/office/drawing/2014/main" id="{851CF812-5266-4B3D-94C6-F78891311C7F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595880" cy="3461385"/>
                      </a:xfrm>
                      <a:prstGeom prst="rect">
                        <a:avLst/>
                      </a:prstGeom>
                      <a:noFill/>
                    </p:spPr>
                  </p:pic>
                  <p:cxnSp>
                    <p:nvCxnSpPr>
                      <p:cNvPr id="38" name="Gerade Verbindung mit Pfeil 37">
                        <a:extLst>
                          <a:ext uri="{FF2B5EF4-FFF2-40B4-BE49-F238E27FC236}">
                            <a16:creationId xmlns:a16="http://schemas.microsoft.com/office/drawing/2014/main" id="{E6254045-F804-409A-BFB5-04DEEC45DB7B}"/>
                          </a:ext>
                        </a:extLst>
                      </p:cNvPr>
                      <p:cNvCxnSpPr>
                        <a:cxnSpLocks/>
                        <a:stCxn id="31" idx="1"/>
                      </p:cNvCxnSpPr>
                      <p:nvPr/>
                    </p:nvCxnSpPr>
                    <p:spPr>
                      <a:xfrm flipH="1">
                        <a:off x="1780816" y="1713230"/>
                        <a:ext cx="2503036" cy="295948"/>
                      </a:xfrm>
                      <a:prstGeom prst="straightConnector1">
                        <a:avLst/>
                      </a:prstGeom>
                      <a:ln w="635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" name="Gerade Verbindung mit Pfeil 38">
                        <a:extLst>
                          <a:ext uri="{FF2B5EF4-FFF2-40B4-BE49-F238E27FC236}">
                            <a16:creationId xmlns:a16="http://schemas.microsoft.com/office/drawing/2014/main" id="{F921A3B3-8D99-447E-BE92-BA59D4B20F54}"/>
                          </a:ext>
                        </a:extLst>
                      </p:cNvPr>
                      <p:cNvCxnSpPr>
                        <a:cxnSpLocks/>
                        <a:stCxn id="36" idx="1"/>
                      </p:cNvCxnSpPr>
                      <p:nvPr/>
                    </p:nvCxnSpPr>
                    <p:spPr>
                      <a:xfrm flipH="1" flipV="1">
                        <a:off x="1688424" y="2469795"/>
                        <a:ext cx="2595428" cy="536891"/>
                      </a:xfrm>
                      <a:prstGeom prst="straightConnector1">
                        <a:avLst/>
                      </a:prstGeom>
                      <a:ln w="635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Gerade Verbindung mit Pfeil 39">
                        <a:extLst>
                          <a:ext uri="{FF2B5EF4-FFF2-40B4-BE49-F238E27FC236}">
                            <a16:creationId xmlns:a16="http://schemas.microsoft.com/office/drawing/2014/main" id="{23628ED7-C5D2-4742-9700-DC30377B5B84}"/>
                          </a:ext>
                        </a:extLst>
                      </p:cNvPr>
                      <p:cNvCxnSpPr>
                        <a:cxnSpLocks/>
                        <a:stCxn id="33" idx="1"/>
                      </p:cNvCxnSpPr>
                      <p:nvPr/>
                    </p:nvCxnSpPr>
                    <p:spPr>
                      <a:xfrm flipH="1">
                        <a:off x="1780816" y="2267591"/>
                        <a:ext cx="2503341" cy="0"/>
                      </a:xfrm>
                      <a:prstGeom prst="straightConnector1">
                        <a:avLst/>
                      </a:prstGeom>
                      <a:ln w="635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36" name="Textfeld 26">
                      <a:extLst>
                        <a:ext uri="{FF2B5EF4-FFF2-40B4-BE49-F238E27FC236}">
                          <a16:creationId xmlns:a16="http://schemas.microsoft.com/office/drawing/2014/main" id="{54F140A1-DFB4-4666-8533-91BA662BEE6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283852" y="2545314"/>
                      <a:ext cx="2155495" cy="922743"/>
                    </a:xfrm>
                    <a:prstGeom prst="rect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1">
                      <a:schemeClr val="l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0" tIns="0" rIns="0" bIns="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457200" indent="-228600">
                        <a:lnSpc>
                          <a:spcPct val="107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1400" dirty="0">
                          <a:effectLst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Durchlassrichtung einer Diode prüfen 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1400" dirty="0">
                          <a:effectLst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Kapazität eines Kondensators prüfen (Orange)</a:t>
                      </a:r>
                    </a:p>
                  </p:txBody>
                </p:sp>
              </p:grpSp>
            </p:grpSp>
          </p:grpSp>
          <p:grpSp>
            <p:nvGrpSpPr>
              <p:cNvPr id="25" name="Gruppieren 24">
                <a:extLst>
                  <a:ext uri="{FF2B5EF4-FFF2-40B4-BE49-F238E27FC236}">
                    <a16:creationId xmlns:a16="http://schemas.microsoft.com/office/drawing/2014/main" id="{5C4A13EC-7342-4783-AF4D-199131B3BC9D}"/>
                  </a:ext>
                </a:extLst>
              </p:cNvPr>
              <p:cNvGrpSpPr/>
              <p:nvPr/>
            </p:nvGrpSpPr>
            <p:grpSpPr>
              <a:xfrm>
                <a:off x="1492186" y="0"/>
                <a:ext cx="4933148" cy="1576359"/>
                <a:chOff x="3802" y="-47707"/>
                <a:chExt cx="4933148" cy="1576359"/>
              </a:xfrm>
            </p:grpSpPr>
            <p:sp>
              <p:nvSpPr>
                <p:cNvPr id="26" name="Textfeld 32">
                  <a:extLst>
                    <a:ext uri="{FF2B5EF4-FFF2-40B4-BE49-F238E27FC236}">
                      <a16:creationId xmlns:a16="http://schemas.microsoft.com/office/drawing/2014/main" id="{7133C8D4-977F-420A-B36E-C9F9CF5A0160}"/>
                    </a:ext>
                  </a:extLst>
                </p:cNvPr>
                <p:cNvSpPr txBox="1"/>
                <p:nvPr/>
              </p:nvSpPr>
              <p:spPr>
                <a:xfrm>
                  <a:off x="2795084" y="-47707"/>
                  <a:ext cx="2141865" cy="351007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CH" sz="1400" dirty="0">
                      <a:effectLst/>
                      <a:ea typeface="Arial" panose="020B0604020202020204" pitchFamily="34" charset="0"/>
                      <a:cs typeface="Times New Roman" panose="02020603050405020304" pitchFamily="18" charset="0"/>
                    </a:rPr>
                    <a:t>Wechselspannung messen</a:t>
                  </a:r>
                </a:p>
              </p:txBody>
            </p:sp>
            <p:sp>
              <p:nvSpPr>
                <p:cNvPr id="27" name="Textfeld 33">
                  <a:extLst>
                    <a:ext uri="{FF2B5EF4-FFF2-40B4-BE49-F238E27FC236}">
                      <a16:creationId xmlns:a16="http://schemas.microsoft.com/office/drawing/2014/main" id="{28621CD4-D638-4951-A615-4FEE17CA2150}"/>
                    </a:ext>
                  </a:extLst>
                </p:cNvPr>
                <p:cNvSpPr txBox="1"/>
                <p:nvPr/>
              </p:nvSpPr>
              <p:spPr>
                <a:xfrm>
                  <a:off x="2795389" y="381664"/>
                  <a:ext cx="2141561" cy="305326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CH" sz="1400" dirty="0">
                      <a:effectLst/>
                      <a:ea typeface="Arial" panose="020B0604020202020204" pitchFamily="34" charset="0"/>
                      <a:cs typeface="Times New Roman" panose="02020603050405020304" pitchFamily="18" charset="0"/>
                    </a:rPr>
                    <a:t>Gleichspannung messen</a:t>
                  </a:r>
                </a:p>
              </p:txBody>
            </p:sp>
            <p:cxnSp>
              <p:nvCxnSpPr>
                <p:cNvPr id="28" name="Gerade Verbindung mit Pfeil 27">
                  <a:extLst>
                    <a:ext uri="{FF2B5EF4-FFF2-40B4-BE49-F238E27FC236}">
                      <a16:creationId xmlns:a16="http://schemas.microsoft.com/office/drawing/2014/main" id="{F57F32B9-DC08-4A9C-96EC-67FCF729BEDC}"/>
                    </a:ext>
                  </a:extLst>
                </p:cNvPr>
                <p:cNvCxnSpPr>
                  <a:cxnSpLocks/>
                  <a:stCxn id="26" idx="1"/>
                </p:cNvCxnSpPr>
                <p:nvPr/>
              </p:nvCxnSpPr>
              <p:spPr>
                <a:xfrm flipH="1">
                  <a:off x="3802" y="127797"/>
                  <a:ext cx="2791282" cy="1223926"/>
                </a:xfrm>
                <a:prstGeom prst="straightConnector1">
                  <a:avLst/>
                </a:prstGeom>
                <a:ln w="6350">
                  <a:solidFill>
                    <a:schemeClr val="tx1"/>
                  </a:solidFill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Gerade Verbindung mit Pfeil 28">
                  <a:extLst>
                    <a:ext uri="{FF2B5EF4-FFF2-40B4-BE49-F238E27FC236}">
                      <a16:creationId xmlns:a16="http://schemas.microsoft.com/office/drawing/2014/main" id="{CA3F0154-1186-4C07-95CF-62A87747B9EA}"/>
                    </a:ext>
                  </a:extLst>
                </p:cNvPr>
                <p:cNvCxnSpPr>
                  <a:cxnSpLocks/>
                  <a:stCxn id="27" idx="1"/>
                </p:cNvCxnSpPr>
                <p:nvPr/>
              </p:nvCxnSpPr>
              <p:spPr>
                <a:xfrm flipH="1">
                  <a:off x="131164" y="534327"/>
                  <a:ext cx="2664224" cy="994325"/>
                </a:xfrm>
                <a:prstGeom prst="straightConnector1">
                  <a:avLst/>
                </a:prstGeom>
                <a:ln w="6350">
                  <a:solidFill>
                    <a:schemeClr val="tx1"/>
                  </a:solidFill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feld 36">
                  <a:extLst>
                    <a:ext uri="{FF2B5EF4-FFF2-40B4-BE49-F238E27FC236}">
                      <a16:creationId xmlns:a16="http://schemas.microsoft.com/office/drawing/2014/main" id="{7023896C-D8E7-4FD2-8469-45FAC3BC9F55}"/>
                    </a:ext>
                  </a:extLst>
                </p:cNvPr>
                <p:cNvSpPr txBox="1"/>
                <p:nvPr/>
              </p:nvSpPr>
              <p:spPr>
                <a:xfrm>
                  <a:off x="2795084" y="765355"/>
                  <a:ext cx="2141865" cy="492982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CH" sz="1400" dirty="0">
                      <a:effectLst/>
                      <a:ea typeface="Arial" panose="020B0604020202020204" pitchFamily="34" charset="0"/>
                      <a:cs typeface="Times New Roman" panose="02020603050405020304" pitchFamily="18" charset="0"/>
                    </a:rPr>
                    <a:t>Gleichspannung im Millivolt Bereich messen</a:t>
                  </a:r>
                </a:p>
              </p:txBody>
            </p:sp>
          </p:grpSp>
        </p:grpSp>
        <p:cxnSp>
          <p:nvCxnSpPr>
            <p:cNvPr id="18" name="Gerade Verbindung mit Pfeil 17">
              <a:extLst>
                <a:ext uri="{FF2B5EF4-FFF2-40B4-BE49-F238E27FC236}">
                  <a16:creationId xmlns:a16="http://schemas.microsoft.com/office/drawing/2014/main" id="{0B21EF46-A4AE-4BC1-8C26-1B98350D318D}"/>
                </a:ext>
              </a:extLst>
            </p:cNvPr>
            <p:cNvCxnSpPr>
              <a:cxnSpLocks/>
              <a:stCxn id="30" idx="1"/>
            </p:cNvCxnSpPr>
            <p:nvPr/>
          </p:nvCxnSpPr>
          <p:spPr>
            <a:xfrm flipH="1">
              <a:off x="1780657" y="1059553"/>
              <a:ext cx="2502811" cy="673330"/>
            </a:xfrm>
            <a:prstGeom prst="straightConnector1">
              <a:avLst/>
            </a:prstGeom>
            <a:ln w="635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60360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107D5D5-D9EE-4FA9-A392-AD034E8F0B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7728" y="692150"/>
            <a:ext cx="5430243" cy="5321192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00488FB-CAEE-48CC-9702-DBCBD9C6612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EC7702F-4190-435E-B3FE-9054E9933F7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69ADF0-A9BC-4E26-90CE-12108A1CFB4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8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DF28259-6BB2-4296-82D5-7C03D98A9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Messungen – Schaltplan ermitteln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ACB82F7-9504-4755-B781-A1512F8A8C84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de-CH" dirty="0"/>
              <a:t>Leitungsmessung</a:t>
            </a:r>
          </a:p>
          <a:p>
            <a:r>
              <a:rPr lang="de-CH" dirty="0"/>
              <a:t>Spannungsquelle abhängen</a:t>
            </a:r>
          </a:p>
          <a:p>
            <a:r>
              <a:rPr lang="de-CH" dirty="0"/>
              <a:t>Leitungswiderstand:</a:t>
            </a:r>
          </a:p>
          <a:p>
            <a:pPr lvl="1"/>
            <a:r>
              <a:rPr lang="de-CH" dirty="0"/>
              <a:t>variiert zwischen 0.01 </a:t>
            </a:r>
            <a:r>
              <a:rPr lang="el-GR" dirty="0"/>
              <a:t>Ω</a:t>
            </a:r>
            <a:r>
              <a:rPr lang="de-CH" dirty="0"/>
              <a:t> und 0.5 </a:t>
            </a:r>
            <a:r>
              <a:rPr lang="el-GR" dirty="0"/>
              <a:t>Ω</a:t>
            </a:r>
            <a:r>
              <a:rPr lang="de-CH" dirty="0"/>
              <a:t> 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171C832-E184-4292-BDDE-0FEA9AA5446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1. Lektion</a:t>
            </a:r>
          </a:p>
        </p:txBody>
      </p:sp>
    </p:spTree>
    <p:extLst>
      <p:ext uri="{BB962C8B-B14F-4D97-AF65-F5344CB8AC3E}">
        <p14:creationId xmlns:p14="http://schemas.microsoft.com/office/powerpoint/2010/main" val="1741138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1FE2FA8-ACA8-4667-8714-0973E8BA6A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EF1DF5-0ECC-49CA-8174-9E0B95742C2E}" type="datetime4">
              <a:rPr lang="de-CH" smtClean="0"/>
              <a:t>19. Oktober 2022</a:t>
            </a:fld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A702A2F-9327-405C-9F05-E30052AA66A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Titel ändern: Menü 'Einfügen'&gt;'Kopf- und Fusszeile'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9CE980-D8D3-48F2-98FB-D249B23D1E6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9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B47C29B-8220-4BA7-B7FC-03F618B5A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Messungen – Schaltplan zeichnen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852FB67-0178-4524-A4FE-1CF6BB031E7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1. Lektion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F2114742-1F10-420E-9419-7DC63B957EE3}"/>
              </a:ext>
            </a:extLst>
          </p:cNvPr>
          <p:cNvGrpSpPr/>
          <p:nvPr/>
        </p:nvGrpSpPr>
        <p:grpSpPr>
          <a:xfrm>
            <a:off x="6901062" y="1558925"/>
            <a:ext cx="4769162" cy="4415672"/>
            <a:chOff x="0" y="0"/>
            <a:chExt cx="3788491" cy="3468370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1383701-C12C-4DCD-8327-EBCF1E9CEB9F}"/>
                </a:ext>
              </a:extLst>
            </p:cNvPr>
            <p:cNvGrpSpPr/>
            <p:nvPr/>
          </p:nvGrpSpPr>
          <p:grpSpPr>
            <a:xfrm>
              <a:off x="0" y="0"/>
              <a:ext cx="2446020" cy="3468370"/>
              <a:chOff x="0" y="0"/>
              <a:chExt cx="2446020" cy="3468370"/>
            </a:xfrm>
          </p:grpSpPr>
          <p:pic>
            <p:nvPicPr>
              <p:cNvPr id="14" name="Grafik 13">
                <a:extLst>
                  <a:ext uri="{FF2B5EF4-FFF2-40B4-BE49-F238E27FC236}">
                    <a16:creationId xmlns:a16="http://schemas.microsoft.com/office/drawing/2014/main" id="{FE674821-9045-4358-ABB8-36C5F0D25D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2446020" cy="346837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1C7310F0-67C1-4137-9B10-893AADF6F330}"/>
                  </a:ext>
                </a:extLst>
              </p:cNvPr>
              <p:cNvSpPr/>
              <p:nvPr/>
            </p:nvSpPr>
            <p:spPr>
              <a:xfrm>
                <a:off x="1335927" y="439387"/>
                <a:ext cx="332672" cy="284366"/>
              </a:xfrm>
              <a:prstGeom prst="ellipse">
                <a:avLst/>
              </a:prstGeom>
              <a:noFill/>
              <a:ln w="12700">
                <a:solidFill>
                  <a:srgbClr val="E84E0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CH"/>
              </a:p>
            </p:txBody>
          </p:sp>
        </p:grp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230365FE-4E39-431A-8466-0B9C76F465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77" r="28751"/>
            <a:stretch/>
          </p:blipFill>
          <p:spPr>
            <a:xfrm>
              <a:off x="2659673" y="896587"/>
              <a:ext cx="1128818" cy="914350"/>
            </a:xfrm>
            <a:prstGeom prst="ellipse">
              <a:avLst/>
            </a:prstGeom>
            <a:ln w="12700" cap="rnd">
              <a:solidFill>
                <a:srgbClr val="E84E0F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1464E968-D5EF-40E9-8F42-6B677E3D404A}"/>
                </a:ext>
              </a:extLst>
            </p:cNvPr>
            <p:cNvCxnSpPr>
              <a:endCxn id="15" idx="5"/>
            </p:cNvCxnSpPr>
            <p:nvPr/>
          </p:nvCxnSpPr>
          <p:spPr>
            <a:xfrm flipH="1" flipV="1">
              <a:off x="1619881" y="682109"/>
              <a:ext cx="1029743" cy="566818"/>
            </a:xfrm>
            <a:prstGeom prst="straightConnector1">
              <a:avLst/>
            </a:prstGeom>
            <a:ln>
              <a:solidFill>
                <a:srgbClr val="E84E0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Inhaltsplatzhalter 15">
            <a:extLst>
              <a:ext uri="{FF2B5EF4-FFF2-40B4-BE49-F238E27FC236}">
                <a16:creationId xmlns:a16="http://schemas.microsoft.com/office/drawing/2014/main" id="{B5D6195D-2E15-43EA-A74C-D801C6CEF724}"/>
              </a:ext>
            </a:extLst>
          </p:cNvPr>
          <p:cNvPicPr>
            <a:picLocks noGrp="1" noChangeAspect="1"/>
          </p:cNvPicPr>
          <p:nvPr>
            <p:ph sz="quarter" idx="2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02" y="2299337"/>
            <a:ext cx="2049186" cy="2124004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72EA47D4-DA9F-4BB7-A3B0-53D05E5D40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891" y="2966016"/>
            <a:ext cx="2445385" cy="1457325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B875005-8554-4262-9614-DFAFF4638F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353" y="2299337"/>
            <a:ext cx="2051685" cy="2130425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1A91853-36F9-4A0C-A0A4-CB9F8A33A8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001" y="2966016"/>
            <a:ext cx="2447925" cy="136017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58A10A6F-448C-4F99-8590-22B5F3EE092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952408" y="2315151"/>
            <a:ext cx="2051685" cy="212495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21FEBF1-9BC2-48E2-A068-0F84191517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891" y="2966016"/>
            <a:ext cx="2447925" cy="136080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A919240-4ADE-4864-95DC-7E45AD65A721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944813" y="2299169"/>
            <a:ext cx="2051685" cy="2143006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844E4579-50D1-4949-9D70-3D44B61280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26" y="2966016"/>
            <a:ext cx="2447925" cy="1473200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59A6E464-61CA-4DE0-8C0A-C9DCAEF43AF0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65058" y="2324430"/>
            <a:ext cx="2051685" cy="2118852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44666676-B375-4DEF-A83E-EA0C9B77E2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470" y="2787898"/>
            <a:ext cx="2447925" cy="171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7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ST-Vorlage">
  <a:themeElements>
    <a:clrScheme name="Benutzerdefiniert 19">
      <a:dk1>
        <a:srgbClr val="191919"/>
      </a:dk1>
      <a:lt1>
        <a:srgbClr val="FFFFFF"/>
      </a:lt1>
      <a:dk2>
        <a:srgbClr val="8C195F"/>
      </a:dk2>
      <a:lt2>
        <a:srgbClr val="C6C6C6"/>
      </a:lt2>
      <a:accent1>
        <a:srgbClr val="6B3881"/>
      </a:accent1>
      <a:accent2>
        <a:srgbClr val="D0A9D0"/>
      </a:accent2>
      <a:accent3>
        <a:srgbClr val="007E6B"/>
      </a:accent3>
      <a:accent4>
        <a:srgbClr val="A7D5C2"/>
      </a:accent4>
      <a:accent5>
        <a:srgbClr val="C32E15"/>
      </a:accent5>
      <a:accent6>
        <a:srgbClr val="F39A8B"/>
      </a:accent6>
      <a:hlink>
        <a:srgbClr val="D72864"/>
      </a:hlink>
      <a:folHlink>
        <a:srgbClr val="8C195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25400">
          <a:solidFill>
            <a:schemeClr val="accent1"/>
          </a:solidFill>
        </a:ln>
        <a:effectLst/>
      </a:spPr>
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<a:prstTxWarp prst="textNoShape">
          <a:avLst/>
        </a:prstTxWarp>
        <a:normAutofit/>
      </a:bodyPr>
      <a:lstStyle>
        <a:defPPr algn="ctr">
          <a:defRPr dirty="0" err="1" smtClean="0"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>
        <a:ln w="25400">
          <a:miter lim="800000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  <a:ln w="28575">
          <a:noFill/>
          <a:miter lim="800000"/>
        </a:ln>
      </a:spPr>
      <a:bodyPr wrap="square" lIns="108000" tIns="36000" rIns="108000" bIns="72000" rtlCol="0">
        <a:spAutoFit/>
      </a:bodyPr>
      <a:lstStyle>
        <a:defPPr algn="l">
          <a:spcAft>
            <a:spcPts val="600"/>
          </a:spcAft>
          <a:buClr>
            <a:schemeClr val="tx2"/>
          </a:buClr>
          <a:defRPr sz="1800" dirty="0" err="1" smtClean="0">
            <a:ea typeface="Roboto Medium" panose="02000000000000000000" pitchFamily="2" charset="0"/>
          </a:defRPr>
        </a:defPPr>
      </a:lstStyle>
    </a:txDef>
  </a:objectDefaults>
  <a:extraClrSchemeLst>
    <a:extraClrScheme>
      <a:clrScheme name="OST - Farben">
        <a:dk1>
          <a:srgbClr val="191919"/>
        </a:dk1>
        <a:lt1>
          <a:srgbClr val="FFFFFF"/>
        </a:lt1>
        <a:dk2>
          <a:srgbClr val="8C195F"/>
        </a:dk2>
        <a:lt2>
          <a:srgbClr val="D72864"/>
        </a:lt2>
        <a:accent1>
          <a:srgbClr val="56276D"/>
        </a:accent1>
        <a:accent2>
          <a:srgbClr val="C397C4"/>
        </a:accent2>
        <a:accent3>
          <a:srgbClr val="146C58"/>
        </a:accent3>
        <a:accent4>
          <a:srgbClr val="99CCB5"/>
        </a:accent4>
        <a:accent5>
          <a:srgbClr val="B21D19"/>
        </a:accent5>
        <a:accent6>
          <a:srgbClr val="EC867B"/>
        </a:accent6>
        <a:hlink>
          <a:srgbClr val="191919"/>
        </a:hlink>
        <a:folHlink>
          <a:srgbClr val="1919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OST Violett">
      <a:srgbClr val="9560A4"/>
    </a:custClr>
    <a:custClr name="OST Grün">
      <a:srgbClr val="1DAF8E"/>
    </a:custClr>
    <a:custClr name="OST Rot">
      <a:srgbClr val="E84E0F"/>
    </a:custClr>
    <a:custClr name="OST Blau">
      <a:srgbClr val="0086CD"/>
    </a:custClr>
    <a:custClr name="OST Orange">
      <a:srgbClr val="FBBA00"/>
    </a:custClr>
    <a:custClr name="Weiss">
      <a:srgbClr val="FFFFFF"/>
    </a:custClr>
    <a:custClr name="Weiss">
      <a:srgbClr val="FFFFFF"/>
    </a:custClr>
    <a:custClr name="OST Schwarz">
      <a:srgbClr val="191919"/>
    </a:custClr>
    <a:custClr name="OST Brombeer">
      <a:srgbClr val="8C195F"/>
    </a:custClr>
    <a:custClr name="OST Himbeer">
      <a:srgbClr val="D72864"/>
    </a:custClr>
    <a:custClr name="OST Dunkelviolett">
      <a:srgbClr val="6B3881"/>
    </a:custClr>
    <a:custClr name="OST Dunkelgrün">
      <a:srgbClr val="007E6B"/>
    </a:custClr>
    <a:custClr name="OST Dunkelrot">
      <a:srgbClr val="C32E15"/>
    </a:custClr>
    <a:custClr name="OST Dunkelblau">
      <a:srgbClr val="0073B0"/>
    </a:custClr>
    <a:custClr name="OST Dunkelorange">
      <a:srgbClr val="D18F00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OST Hellviolett">
      <a:srgbClr val="D0A9D0"/>
    </a:custClr>
    <a:custClr name="OST Hellgrün">
      <a:srgbClr val="A7D5C2"/>
    </a:custClr>
    <a:custClr name="OST Hellrot">
      <a:srgbClr val="F39A8B"/>
    </a:custClr>
    <a:custClr name="OST Hellblau">
      <a:srgbClr val="5FBFED"/>
    </a:custClr>
    <a:custClr name="OST Hellorange">
      <a:srgbClr val="FDD6A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</a:custClrLst>
  <a:extLst>
    <a:ext uri="{05A4C25C-085E-4340-85A3-A5531E510DB2}">
      <thm15:themeFamily xmlns:thm15="http://schemas.microsoft.com/office/thememl/2012/main" name="OST-Vorlage_Musterfolien-Anleitung.potx" id="{B34EECAF-D180-440E-9A39-0BA7AB0BBFAD}" vid="{BF7978CC-DF0A-4844-9DEF-72EE49FE5EE6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cbc8f1c-7aec-4c0f-94f7-d7a778b1f150">
      <Terms xmlns="http://schemas.microsoft.com/office/infopath/2007/PartnerControls"/>
    </lcf76f155ced4ddcb4097134ff3c332f>
    <TaxCatchAll xmlns="ad66ac8b-a0d6-471b-a9a3-42be27d96ef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C17A725C2F7F14DA7BD4390B8CC10C5" ma:contentTypeVersion="18" ma:contentTypeDescription="Ein neues Dokument erstellen." ma:contentTypeScope="" ma:versionID="4d4d4b12ec248dc19229389a1af03042">
  <xsd:schema xmlns:xsd="http://www.w3.org/2001/XMLSchema" xmlns:xs="http://www.w3.org/2001/XMLSchema" xmlns:p="http://schemas.microsoft.com/office/2006/metadata/properties" xmlns:ns2="7cbc8f1c-7aec-4c0f-94f7-d7a778b1f150" xmlns:ns3="ad66ac8b-a0d6-471b-a9a3-42be27d96eff" targetNamespace="http://schemas.microsoft.com/office/2006/metadata/properties" ma:root="true" ma:fieldsID="36823829a397c712915d088a919cecc7" ns2:_="" ns3:_="">
    <xsd:import namespace="7cbc8f1c-7aec-4c0f-94f7-d7a778b1f150"/>
    <xsd:import namespace="ad66ac8b-a0d6-471b-a9a3-42be27d96e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bc8f1c-7aec-4c0f-94f7-d7a778b1f1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2" nillable="true" ma:displayName="Length (seconds)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f212c26d-ba8a-401b-a725-3045b2045bc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66ac8b-a0d6-471b-a9a3-42be27d96ef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6137c87-629c-40fa-aef6-d0ea829924dd}" ma:internalName="TaxCatchAll" ma:showField="CatchAllData" ma:web="ad66ac8b-a0d6-471b-a9a3-42be27d96e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B7955D-DB12-4867-A66C-9361D57BB55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3047A48-3A3E-4606-87A2-4503CB498765}"/>
</file>

<file path=customXml/itemProps3.xml><?xml version="1.0" encoding="utf-8"?>
<ds:datastoreItem xmlns:ds="http://schemas.openxmlformats.org/officeDocument/2006/customXml" ds:itemID="{96E330BA-E52D-4D22-BC99-24D7042B14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OST-Vorlage_Musterfolien-Anleitung</Template>
  <TotalTime>0</TotalTime>
  <Words>560</Words>
  <Application>Microsoft Office PowerPoint</Application>
  <PresentationFormat>Benutzerdefiniert</PresentationFormat>
  <Paragraphs>152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Arial</vt:lpstr>
      <vt:lpstr>Calibri</vt:lpstr>
      <vt:lpstr>Roboto</vt:lpstr>
      <vt:lpstr>Symbol</vt:lpstr>
      <vt:lpstr>OST-Vorlage</vt:lpstr>
      <vt:lpstr>ITBO Auftrag 1</vt:lpstr>
      <vt:lpstr>Agenda</vt:lpstr>
      <vt:lpstr>Lernziele</vt:lpstr>
      <vt:lpstr>Das induktive Laden</vt:lpstr>
      <vt:lpstr>Qi-Standard</vt:lpstr>
      <vt:lpstr>Hardware</vt:lpstr>
      <vt:lpstr>Messungen</vt:lpstr>
      <vt:lpstr>Messungen – Schaltplan ermitteln</vt:lpstr>
      <vt:lpstr>Messungen – Schaltplan zeichnen</vt:lpstr>
      <vt:lpstr>Messungen – Bauteile ausmessen</vt:lpstr>
      <vt:lpstr>Stückliste</vt:lpstr>
      <vt:lpstr>Erstellen eines Datenblatts</vt:lpstr>
      <vt:lpstr>Recherche - Vorgehensweise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Vorlage OST</dc:title>
  <dc:creator>Leonie Zellweger</dc:creator>
  <cp:lastModifiedBy>Leonie Zellweger</cp:lastModifiedBy>
  <cp:revision>83</cp:revision>
  <cp:lastPrinted>2019-10-30T10:24:00Z</cp:lastPrinted>
  <dcterms:created xsi:type="dcterms:W3CDTF">2022-10-06T17:27:33Z</dcterms:created>
  <dcterms:modified xsi:type="dcterms:W3CDTF">2022-10-19T12:26:12Z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0x0101000C17A725C2F7F14DA7BD4390B8CC10C5</vt:lpwstr>
  </property>
</Properties>
</file>