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1"/>
  </p:sldMasterIdLst>
  <p:notesMasterIdLst>
    <p:notesMasterId r:id="rId57"/>
  </p:notesMasterIdLst>
  <p:handoutMasterIdLst>
    <p:handoutMasterId r:id="rId58"/>
  </p:handoutMasterIdLst>
  <p:sldIdLst>
    <p:sldId id="256" r:id="rId2"/>
    <p:sldId id="544" r:id="rId3"/>
    <p:sldId id="533" r:id="rId4"/>
    <p:sldId id="441" r:id="rId5"/>
    <p:sldId id="538" r:id="rId6"/>
    <p:sldId id="534" r:id="rId7"/>
    <p:sldId id="394" r:id="rId8"/>
    <p:sldId id="564" r:id="rId9"/>
    <p:sldId id="559" r:id="rId10"/>
    <p:sldId id="560" r:id="rId11"/>
    <p:sldId id="563" r:id="rId12"/>
    <p:sldId id="522" r:id="rId13"/>
    <p:sldId id="540" r:id="rId14"/>
    <p:sldId id="524" r:id="rId15"/>
    <p:sldId id="531" r:id="rId16"/>
    <p:sldId id="532" r:id="rId17"/>
    <p:sldId id="539" r:id="rId18"/>
    <p:sldId id="487" r:id="rId19"/>
    <p:sldId id="554" r:id="rId20"/>
    <p:sldId id="555" r:id="rId21"/>
    <p:sldId id="556" r:id="rId22"/>
    <p:sldId id="546" r:id="rId23"/>
    <p:sldId id="562" r:id="rId24"/>
    <p:sldId id="530" r:id="rId25"/>
    <p:sldId id="551" r:id="rId26"/>
    <p:sldId id="558" r:id="rId27"/>
    <p:sldId id="565" r:id="rId28"/>
    <p:sldId id="528" r:id="rId29"/>
    <p:sldId id="457" r:id="rId30"/>
    <p:sldId id="547" r:id="rId31"/>
    <p:sldId id="450" r:id="rId32"/>
    <p:sldId id="548" r:id="rId33"/>
    <p:sldId id="529" r:id="rId34"/>
    <p:sldId id="486" r:id="rId35"/>
    <p:sldId id="557" r:id="rId36"/>
    <p:sldId id="495" r:id="rId37"/>
    <p:sldId id="496" r:id="rId38"/>
    <p:sldId id="541" r:id="rId39"/>
    <p:sldId id="504" r:id="rId40"/>
    <p:sldId id="549" r:id="rId41"/>
    <p:sldId id="521" r:id="rId42"/>
    <p:sldId id="519" r:id="rId43"/>
    <p:sldId id="542" r:id="rId44"/>
    <p:sldId id="550" r:id="rId45"/>
    <p:sldId id="436" r:id="rId46"/>
    <p:sldId id="468" r:id="rId47"/>
    <p:sldId id="469" r:id="rId48"/>
    <p:sldId id="467" r:id="rId49"/>
    <p:sldId id="553" r:id="rId50"/>
    <p:sldId id="460" r:id="rId51"/>
    <p:sldId id="461" r:id="rId52"/>
    <p:sldId id="462" r:id="rId53"/>
    <p:sldId id="463" r:id="rId54"/>
    <p:sldId id="464" r:id="rId55"/>
    <p:sldId id="417" r:id="rId56"/>
  </p:sldIdLst>
  <p:sldSz cx="12198350" cy="6858000"/>
  <p:notesSz cx="6858000" cy="9144000"/>
  <p:defaultTextStyle>
    <a:defPPr>
      <a:defRPr lang="de-DE"/>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9D9D9"/>
    <a:srgbClr val="FFFFFF"/>
    <a:srgbClr val="D72864"/>
    <a:srgbClr val="D72872"/>
    <a:srgbClr val="8C195F"/>
    <a:srgbClr val="A2195B"/>
    <a:srgbClr val="E61B72"/>
    <a:srgbClr val="933279"/>
    <a:srgbClr val="E7249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OST Tabelle">
    <a:wholeTbl>
      <a:tcTxStyle>
        <a:fontRef idx="minor">
          <a:prstClr val="black"/>
        </a:fontRef>
        <a:schemeClr val="dk1"/>
      </a:tcTxStyle>
      <a:tcStyle>
        <a:tcBdr>
          <a:left>
            <a:ln w="28575" cmpd="sng">
              <a:solidFill>
                <a:srgbClr val="56276D"/>
              </a:solidFill>
            </a:ln>
          </a:left>
          <a:right>
            <a:ln w="28575" cmpd="sng">
              <a:solidFill>
                <a:srgbClr val="56276D"/>
              </a:solidFill>
            </a:ln>
          </a:right>
          <a:top>
            <a:ln w="28575" cmpd="sng">
              <a:solidFill>
                <a:srgbClr val="56276D"/>
              </a:solidFill>
            </a:ln>
          </a:top>
          <a:bottom>
            <a:ln w="28575" cmpd="sng">
              <a:solidFill>
                <a:srgbClr val="56276D"/>
              </a:solidFill>
            </a:ln>
          </a:bottom>
          <a:insideH>
            <a:ln w="28575" cmpd="sng">
              <a:solidFill>
                <a:srgbClr val="56276D"/>
              </a:solidFill>
            </a:ln>
          </a:insideH>
          <a:insideV>
            <a:ln w="28575" cmpd="sng">
              <a:solidFill>
                <a:srgbClr val="56276D"/>
              </a:solidFill>
            </a:ln>
          </a:insideV>
        </a:tcBdr>
        <a:fill>
          <a:noFill/>
        </a:fill>
      </a:tcStyle>
    </a:wholeTbl>
    <a:firstCol>
      <a:tcTxStyle b="on">
        <a:fontRef idx="minor"/>
        <a:srgbClr val="000000"/>
      </a:tcTxStyle>
      <a:tcStyle>
        <a:tcBdr/>
        <a:fill>
          <a:noFill/>
        </a:fill>
      </a:tcStyle>
    </a:firstCol>
    <a:firstRow>
      <a:tcTxStyle b="on">
        <a:fontRef idx="minor"/>
        <a:srgbClr val="000000"/>
      </a:tcTxStyle>
      <a:tcStyle>
        <a:tcBdr/>
        <a:fill>
          <a:no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1" autoAdjust="0"/>
    <p:restoredTop sz="96395" autoAdjust="0"/>
  </p:normalViewPr>
  <p:slideViewPr>
    <p:cSldViewPr snapToGrid="0" snapToObjects="1">
      <p:cViewPr varScale="1">
        <p:scale>
          <a:sx n="109" d="100"/>
          <a:sy n="109" d="100"/>
        </p:scale>
        <p:origin x="138" y="120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01" d="100"/>
          <a:sy n="101" d="100"/>
        </p:scale>
        <p:origin x="3533"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din Wick" userId="931494bd-876e-4f16-ac9d-6403ed4e1fbb" providerId="ADAL" clId="{03264626-989C-423E-BF98-F94C1D861093}"/>
    <pc:docChg chg="delSld">
      <pc:chgData name="Curdin Wick" userId="931494bd-876e-4f16-ac9d-6403ed4e1fbb" providerId="ADAL" clId="{03264626-989C-423E-BF98-F94C1D861093}" dt="2023-03-14T06:45:55.412" v="0" actId="47"/>
      <pc:docMkLst>
        <pc:docMk/>
      </pc:docMkLst>
      <pc:sldChg chg="del">
        <pc:chgData name="Curdin Wick" userId="931494bd-876e-4f16-ac9d-6403ed4e1fbb" providerId="ADAL" clId="{03264626-989C-423E-BF98-F94C1D861093}" dt="2023-03-14T06:45:55.412" v="0" actId="47"/>
        <pc:sldMkLst>
          <pc:docMk/>
          <pc:sldMk cId="700108430" sldId="566"/>
        </pc:sldMkLst>
      </pc:sldChg>
      <pc:sldChg chg="del">
        <pc:chgData name="Curdin Wick" userId="931494bd-876e-4f16-ac9d-6403ed4e1fbb" providerId="ADAL" clId="{03264626-989C-423E-BF98-F94C1D861093}" dt="2023-03-14T06:45:55.412" v="0" actId="47"/>
        <pc:sldMkLst>
          <pc:docMk/>
          <pc:sldMk cId="1199393144" sldId="567"/>
        </pc:sldMkLst>
      </pc:sldChg>
      <pc:sldChg chg="del">
        <pc:chgData name="Curdin Wick" userId="931494bd-876e-4f16-ac9d-6403ed4e1fbb" providerId="ADAL" clId="{03264626-989C-423E-BF98-F94C1D861093}" dt="2023-03-14T06:45:55.412" v="0" actId="47"/>
        <pc:sldMkLst>
          <pc:docMk/>
          <pc:sldMk cId="655431219" sldId="568"/>
        </pc:sldMkLst>
      </pc:sldChg>
      <pc:sldChg chg="del">
        <pc:chgData name="Curdin Wick" userId="931494bd-876e-4f16-ac9d-6403ed4e1fbb" providerId="ADAL" clId="{03264626-989C-423E-BF98-F94C1D861093}" dt="2023-03-14T06:45:55.412" v="0" actId="47"/>
        <pc:sldMkLst>
          <pc:docMk/>
          <pc:sldMk cId="2372990298" sldId="569"/>
        </pc:sldMkLst>
      </pc:sldChg>
      <pc:sldChg chg="del">
        <pc:chgData name="Curdin Wick" userId="931494bd-876e-4f16-ac9d-6403ed4e1fbb" providerId="ADAL" clId="{03264626-989C-423E-BF98-F94C1D861093}" dt="2023-03-14T06:45:55.412" v="0" actId="47"/>
        <pc:sldMkLst>
          <pc:docMk/>
          <pc:sldMk cId="1674773876" sldId="570"/>
        </pc:sldMkLst>
      </pc:sldChg>
      <pc:sldChg chg="del">
        <pc:chgData name="Curdin Wick" userId="931494bd-876e-4f16-ac9d-6403ed4e1fbb" providerId="ADAL" clId="{03264626-989C-423E-BF98-F94C1D861093}" dt="2023-03-14T06:45:55.412" v="0" actId="47"/>
        <pc:sldMkLst>
          <pc:docMk/>
          <pc:sldMk cId="2499938664" sldId="571"/>
        </pc:sldMkLst>
      </pc:sldChg>
      <pc:sldChg chg="del">
        <pc:chgData name="Curdin Wick" userId="931494bd-876e-4f16-ac9d-6403ed4e1fbb" providerId="ADAL" clId="{03264626-989C-423E-BF98-F94C1D861093}" dt="2023-03-14T06:45:55.412" v="0" actId="47"/>
        <pc:sldMkLst>
          <pc:docMk/>
          <pc:sldMk cId="3562860429" sldId="572"/>
        </pc:sldMkLst>
      </pc:sldChg>
      <pc:sldChg chg="del">
        <pc:chgData name="Curdin Wick" userId="931494bd-876e-4f16-ac9d-6403ed4e1fbb" providerId="ADAL" clId="{03264626-989C-423E-BF98-F94C1D861093}" dt="2023-03-14T06:45:55.412" v="0" actId="47"/>
        <pc:sldMkLst>
          <pc:docMk/>
          <pc:sldMk cId="1946721703" sldId="573"/>
        </pc:sldMkLst>
      </pc:sldChg>
      <pc:sldChg chg="del">
        <pc:chgData name="Curdin Wick" userId="931494bd-876e-4f16-ac9d-6403ed4e1fbb" providerId="ADAL" clId="{03264626-989C-423E-BF98-F94C1D861093}" dt="2023-03-14T06:45:55.412" v="0" actId="47"/>
        <pc:sldMkLst>
          <pc:docMk/>
          <pc:sldMk cId="2034768454" sldId="574"/>
        </pc:sldMkLst>
      </pc:sldChg>
      <pc:sldChg chg="del">
        <pc:chgData name="Curdin Wick" userId="931494bd-876e-4f16-ac9d-6403ed4e1fbb" providerId="ADAL" clId="{03264626-989C-423E-BF98-F94C1D861093}" dt="2023-03-14T06:45:55.412" v="0" actId="47"/>
        <pc:sldMkLst>
          <pc:docMk/>
          <pc:sldMk cId="4230533264" sldId="575"/>
        </pc:sldMkLst>
      </pc:sldChg>
      <pc:sldChg chg="del">
        <pc:chgData name="Curdin Wick" userId="931494bd-876e-4f16-ac9d-6403ed4e1fbb" providerId="ADAL" clId="{03264626-989C-423E-BF98-F94C1D861093}" dt="2023-03-14T06:45:55.412" v="0" actId="47"/>
        <pc:sldMkLst>
          <pc:docMk/>
          <pc:sldMk cId="1581153482" sldId="576"/>
        </pc:sldMkLst>
      </pc:sldChg>
      <pc:sldChg chg="del">
        <pc:chgData name="Curdin Wick" userId="931494bd-876e-4f16-ac9d-6403ed4e1fbb" providerId="ADAL" clId="{03264626-989C-423E-BF98-F94C1D861093}" dt="2023-03-14T06:45:55.412" v="0" actId="47"/>
        <pc:sldMkLst>
          <pc:docMk/>
          <pc:sldMk cId="529570151" sldId="577"/>
        </pc:sldMkLst>
      </pc:sldChg>
      <pc:sldChg chg="del">
        <pc:chgData name="Curdin Wick" userId="931494bd-876e-4f16-ac9d-6403ed4e1fbb" providerId="ADAL" clId="{03264626-989C-423E-BF98-F94C1D861093}" dt="2023-03-14T06:45:55.412" v="0" actId="47"/>
        <pc:sldMkLst>
          <pc:docMk/>
          <pc:sldMk cId="3287648068" sldId="578"/>
        </pc:sldMkLst>
      </pc:sldChg>
      <pc:sldChg chg="del">
        <pc:chgData name="Curdin Wick" userId="931494bd-876e-4f16-ac9d-6403ed4e1fbb" providerId="ADAL" clId="{03264626-989C-423E-BF98-F94C1D861093}" dt="2023-03-14T06:45:55.412" v="0" actId="47"/>
        <pc:sldMkLst>
          <pc:docMk/>
          <pc:sldMk cId="1889466528" sldId="579"/>
        </pc:sldMkLst>
      </pc:sldChg>
      <pc:sldChg chg="del">
        <pc:chgData name="Curdin Wick" userId="931494bd-876e-4f16-ac9d-6403ed4e1fbb" providerId="ADAL" clId="{03264626-989C-423E-BF98-F94C1D861093}" dt="2023-03-14T06:45:55.412" v="0" actId="47"/>
        <pc:sldMkLst>
          <pc:docMk/>
          <pc:sldMk cId="446477258" sldId="580"/>
        </pc:sldMkLst>
      </pc:sldChg>
    </pc:docChg>
  </pc:docChgLst>
  <pc:docChgLst>
    <pc:chgData name="Curdin Wick" userId="931494bd-876e-4f16-ac9d-6403ed4e1fbb" providerId="ADAL" clId="{2DEE81A4-3DA4-4721-A790-FBDFE04E4E1D}"/>
    <pc:docChg chg="modSld">
      <pc:chgData name="Curdin Wick" userId="931494bd-876e-4f16-ac9d-6403ed4e1fbb" providerId="ADAL" clId="{2DEE81A4-3DA4-4721-A790-FBDFE04E4E1D}" dt="2022-12-13T12:07:39.813" v="1" actId="729"/>
      <pc:docMkLst>
        <pc:docMk/>
      </pc:docMkLst>
      <pc:sldChg chg="modSp mod">
        <pc:chgData name="Curdin Wick" userId="931494bd-876e-4f16-ac9d-6403ed4e1fbb" providerId="ADAL" clId="{2DEE81A4-3DA4-4721-A790-FBDFE04E4E1D}" dt="2022-12-08T10:41:14.191" v="0" actId="113"/>
        <pc:sldMkLst>
          <pc:docMk/>
          <pc:sldMk cId="2126432001" sldId="256"/>
        </pc:sldMkLst>
        <pc:spChg chg="mod">
          <ac:chgData name="Curdin Wick" userId="931494bd-876e-4f16-ac9d-6403ed4e1fbb" providerId="ADAL" clId="{2DEE81A4-3DA4-4721-A790-FBDFE04E4E1D}" dt="2022-12-08T10:41:14.191" v="0" actId="113"/>
          <ac:spMkLst>
            <pc:docMk/>
            <pc:sldMk cId="2126432001" sldId="256"/>
            <ac:spMk id="10" creationId="{00000000-0000-0000-0000-000000000000}"/>
          </ac:spMkLst>
        </pc:spChg>
      </pc:sldChg>
      <pc:sldChg chg="mod modShow">
        <pc:chgData name="Curdin Wick" userId="931494bd-876e-4f16-ac9d-6403ed4e1fbb" providerId="ADAL" clId="{2DEE81A4-3DA4-4721-A790-FBDFE04E4E1D}" dt="2022-12-13T12:07:39.813" v="1" actId="729"/>
        <pc:sldMkLst>
          <pc:docMk/>
          <pc:sldMk cId="3141438946" sldId="51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40F0B-07D8-41C8-90EE-F4197CCF1F67}" type="doc">
      <dgm:prSet loTypeId="urn:microsoft.com/office/officeart/2005/8/layout/radial6" loCatId="cycle" qsTypeId="urn:microsoft.com/office/officeart/2005/8/quickstyle/simple1" qsCatId="simple" csTypeId="urn:microsoft.com/office/officeart/2005/8/colors/accent1_3" csCatId="accent1" phldr="1"/>
      <dgm:spPr/>
      <dgm:t>
        <a:bodyPr/>
        <a:lstStyle/>
        <a:p>
          <a:endParaRPr lang="en-US"/>
        </a:p>
      </dgm:t>
    </dgm:pt>
    <dgm:pt modelId="{21AC8AAB-9C08-4436-9311-4206BA3C6928}">
      <dgm:prSet phldrT="[Text]"/>
      <dgm:spPr/>
      <dgm:t>
        <a:bodyPr/>
        <a:lstStyle/>
        <a:p>
          <a:r>
            <a:rPr lang="en-US"/>
            <a:t>Smart Factory</a:t>
          </a:r>
        </a:p>
      </dgm:t>
    </dgm:pt>
    <dgm:pt modelId="{221AE4A1-502D-4BA4-96E0-B3992453A02C}" type="parTrans" cxnId="{543C4281-6FE4-481A-B07F-2EAE4B7CFF31}">
      <dgm:prSet/>
      <dgm:spPr/>
      <dgm:t>
        <a:bodyPr/>
        <a:lstStyle/>
        <a:p>
          <a:endParaRPr lang="en-US"/>
        </a:p>
      </dgm:t>
    </dgm:pt>
    <dgm:pt modelId="{9D660F4D-75BF-42FA-BA5F-3F744124DE75}" type="sibTrans" cxnId="{543C4281-6FE4-481A-B07F-2EAE4B7CFF31}">
      <dgm:prSet/>
      <dgm:spPr/>
      <dgm:t>
        <a:bodyPr/>
        <a:lstStyle/>
        <a:p>
          <a:endParaRPr lang="en-US"/>
        </a:p>
      </dgm:t>
    </dgm:pt>
    <dgm:pt modelId="{437CAB2D-7D2A-4B1F-8341-AA3964F4680B}">
      <dgm:prSet phldrT="[Text]"/>
      <dgm:spPr/>
      <dgm:t>
        <a:bodyPr/>
        <a:lstStyle/>
        <a:p>
          <a:r>
            <a:rPr lang="en-US"/>
            <a:t>IWK</a:t>
          </a:r>
        </a:p>
      </dgm:t>
    </dgm:pt>
    <dgm:pt modelId="{E1BA9A66-6C46-4F3A-9C68-A8BCC1CE5AFF}" type="parTrans" cxnId="{F0DCB682-FC04-4E5F-A8FD-61F90007C938}">
      <dgm:prSet/>
      <dgm:spPr/>
      <dgm:t>
        <a:bodyPr/>
        <a:lstStyle/>
        <a:p>
          <a:endParaRPr lang="en-US"/>
        </a:p>
      </dgm:t>
    </dgm:pt>
    <dgm:pt modelId="{68A6D513-A76D-4D26-BD7D-3FA56E1B5568}" type="sibTrans" cxnId="{F0DCB682-FC04-4E5F-A8FD-61F90007C938}">
      <dgm:prSet/>
      <dgm:spPr/>
      <dgm:t>
        <a:bodyPr/>
        <a:lstStyle/>
        <a:p>
          <a:endParaRPr lang="en-US"/>
        </a:p>
      </dgm:t>
    </dgm:pt>
    <dgm:pt modelId="{C68B1945-C48A-40BA-808B-38B9A17FA993}">
      <dgm:prSet phldrT="[Text]"/>
      <dgm:spPr/>
      <dgm:t>
        <a:bodyPr/>
        <a:lstStyle/>
        <a:p>
          <a:r>
            <a:rPr lang="en-US"/>
            <a:t>IPEK</a:t>
          </a:r>
        </a:p>
      </dgm:t>
    </dgm:pt>
    <dgm:pt modelId="{ABC556C4-AF72-4E4D-9376-F5AA5D0B7CD1}" type="parTrans" cxnId="{43F759EE-576A-48FE-B807-A4746DC8A1F9}">
      <dgm:prSet/>
      <dgm:spPr/>
      <dgm:t>
        <a:bodyPr/>
        <a:lstStyle/>
        <a:p>
          <a:endParaRPr lang="en-US"/>
        </a:p>
      </dgm:t>
    </dgm:pt>
    <dgm:pt modelId="{55EA11A9-6E11-4125-B6E1-263CA602CB02}" type="sibTrans" cxnId="{43F759EE-576A-48FE-B807-A4746DC8A1F9}">
      <dgm:prSet/>
      <dgm:spPr/>
      <dgm:t>
        <a:bodyPr/>
        <a:lstStyle/>
        <a:p>
          <a:endParaRPr lang="en-US"/>
        </a:p>
      </dgm:t>
    </dgm:pt>
    <dgm:pt modelId="{A91184B9-47D7-48E4-A8D0-807D983BAAD2}">
      <dgm:prSet phldrT="[Text]"/>
      <dgm:spPr/>
      <dgm:t>
        <a:bodyPr/>
        <a:lstStyle/>
        <a:p>
          <a:r>
            <a:rPr lang="en-US"/>
            <a:t>ILT</a:t>
          </a:r>
        </a:p>
      </dgm:t>
    </dgm:pt>
    <dgm:pt modelId="{9FAB9762-0FF5-4611-A2A2-3A3A841BAB83}" type="parTrans" cxnId="{308C40F4-1622-47FE-8A7A-AEC29CC67780}">
      <dgm:prSet/>
      <dgm:spPr/>
      <dgm:t>
        <a:bodyPr/>
        <a:lstStyle/>
        <a:p>
          <a:endParaRPr lang="en-US"/>
        </a:p>
      </dgm:t>
    </dgm:pt>
    <dgm:pt modelId="{512BDC8E-8F87-49A7-BAB0-0B95FC8F6B55}" type="sibTrans" cxnId="{308C40F4-1622-47FE-8A7A-AEC29CC67780}">
      <dgm:prSet/>
      <dgm:spPr/>
      <dgm:t>
        <a:bodyPr/>
        <a:lstStyle/>
        <a:p>
          <a:endParaRPr lang="en-US"/>
        </a:p>
      </dgm:t>
    </dgm:pt>
    <dgm:pt modelId="{52AE899B-90E1-4C6A-A5A7-E68E0505D7A5}">
      <dgm:prSet phldrT="[Text]"/>
      <dgm:spPr/>
      <dgm:t>
        <a:bodyPr/>
        <a:lstStyle/>
        <a:p>
          <a:r>
            <a:rPr lang="en-US"/>
            <a:t>INS</a:t>
          </a:r>
        </a:p>
      </dgm:t>
    </dgm:pt>
    <dgm:pt modelId="{E15C2918-CB01-469B-803B-98CBA9744A35}" type="parTrans" cxnId="{3836AC0A-CB59-46F9-97A2-D908FAB3721D}">
      <dgm:prSet/>
      <dgm:spPr/>
      <dgm:t>
        <a:bodyPr/>
        <a:lstStyle/>
        <a:p>
          <a:endParaRPr lang="en-US"/>
        </a:p>
      </dgm:t>
    </dgm:pt>
    <dgm:pt modelId="{E724464C-502D-4184-888E-563433ADBB44}" type="sibTrans" cxnId="{3836AC0A-CB59-46F9-97A2-D908FAB3721D}">
      <dgm:prSet/>
      <dgm:spPr/>
      <dgm:t>
        <a:bodyPr/>
        <a:lstStyle/>
        <a:p>
          <a:endParaRPr lang="en-US"/>
        </a:p>
      </dgm:t>
    </dgm:pt>
    <dgm:pt modelId="{DA12CE8C-DC09-4AB5-A028-56504540C593}">
      <dgm:prSet phldrT="[Text]"/>
      <dgm:spPr/>
      <dgm:t>
        <a:bodyPr/>
        <a:lstStyle/>
        <a:p>
          <a:r>
            <a:rPr lang="en-US"/>
            <a:t>IMP</a:t>
          </a:r>
        </a:p>
      </dgm:t>
    </dgm:pt>
    <dgm:pt modelId="{1D12FABE-8AD1-4657-8621-AD0902454D83}" type="parTrans" cxnId="{0C13C448-269B-4FB6-B7BB-5E571BE6E8D0}">
      <dgm:prSet/>
      <dgm:spPr/>
      <dgm:t>
        <a:bodyPr/>
        <a:lstStyle/>
        <a:p>
          <a:endParaRPr lang="en-US"/>
        </a:p>
      </dgm:t>
    </dgm:pt>
    <dgm:pt modelId="{2592B8BA-7008-429C-9C11-1F59FBD3442A}" type="sibTrans" cxnId="{0C13C448-269B-4FB6-B7BB-5E571BE6E8D0}">
      <dgm:prSet/>
      <dgm:spPr/>
      <dgm:t>
        <a:bodyPr/>
        <a:lstStyle/>
        <a:p>
          <a:endParaRPr lang="en-US"/>
        </a:p>
      </dgm:t>
    </dgm:pt>
    <dgm:pt modelId="{74D2170D-1E9E-41A1-A882-6B7994CB25DD}">
      <dgm:prSet phldrT="[Text]"/>
      <dgm:spPr/>
      <dgm:t>
        <a:bodyPr/>
        <a:lstStyle/>
        <a:p>
          <a:r>
            <a:rPr lang="en-US"/>
            <a:t>IPM</a:t>
          </a:r>
        </a:p>
      </dgm:t>
    </dgm:pt>
    <dgm:pt modelId="{01A150CB-B6E2-4CA6-B73D-8566E5D7F90A}" type="parTrans" cxnId="{A0EA2594-3C82-49B6-95CB-5BBC0A108D68}">
      <dgm:prSet/>
      <dgm:spPr/>
      <dgm:t>
        <a:bodyPr/>
        <a:lstStyle/>
        <a:p>
          <a:endParaRPr lang="en-US"/>
        </a:p>
      </dgm:t>
    </dgm:pt>
    <dgm:pt modelId="{8B75EEA7-D84B-4CB0-9B0F-57BB4A7F8633}" type="sibTrans" cxnId="{A0EA2594-3C82-49B6-95CB-5BBC0A108D68}">
      <dgm:prSet/>
      <dgm:spPr/>
      <dgm:t>
        <a:bodyPr/>
        <a:lstStyle/>
        <a:p>
          <a:endParaRPr lang="en-US"/>
        </a:p>
      </dgm:t>
    </dgm:pt>
    <dgm:pt modelId="{D5A1642B-674A-47C3-9A3C-2BF58F37812C}">
      <dgm:prSet/>
      <dgm:spPr>
        <a:solidFill>
          <a:srgbClr val="00B050"/>
        </a:solidFill>
      </dgm:spPr>
      <dgm:t>
        <a:bodyPr/>
        <a:lstStyle/>
        <a:p>
          <a:r>
            <a:rPr lang="de-CH"/>
            <a:t>ITEM</a:t>
          </a:r>
        </a:p>
      </dgm:t>
    </dgm:pt>
    <dgm:pt modelId="{40C78477-A7A2-4514-9E3F-369EFBAD9D36}" type="parTrans" cxnId="{45F93B34-6445-4487-9DF5-4BE7534B93CB}">
      <dgm:prSet/>
      <dgm:spPr/>
      <dgm:t>
        <a:bodyPr/>
        <a:lstStyle/>
        <a:p>
          <a:endParaRPr lang="de-CH"/>
        </a:p>
      </dgm:t>
    </dgm:pt>
    <dgm:pt modelId="{5BF04AD2-9970-4EE0-88DC-54C618702C7E}" type="sibTrans" cxnId="{45F93B34-6445-4487-9DF5-4BE7534B93CB}">
      <dgm:prSet/>
      <dgm:spPr/>
      <dgm:t>
        <a:bodyPr/>
        <a:lstStyle/>
        <a:p>
          <a:endParaRPr lang="de-CH"/>
        </a:p>
      </dgm:t>
    </dgm:pt>
    <dgm:pt modelId="{128DEA74-C865-434F-8877-22206E809CD6}" type="pres">
      <dgm:prSet presAssocID="{4DE40F0B-07D8-41C8-90EE-F4197CCF1F67}" presName="Name0" presStyleCnt="0">
        <dgm:presLayoutVars>
          <dgm:chMax val="1"/>
          <dgm:dir/>
          <dgm:animLvl val="ctr"/>
          <dgm:resizeHandles val="exact"/>
        </dgm:presLayoutVars>
      </dgm:prSet>
      <dgm:spPr/>
    </dgm:pt>
    <dgm:pt modelId="{BB508E60-06EA-46C4-846C-16EEAE88BFA2}" type="pres">
      <dgm:prSet presAssocID="{21AC8AAB-9C08-4436-9311-4206BA3C6928}" presName="centerShape" presStyleLbl="node0" presStyleIdx="0" presStyleCnt="1"/>
      <dgm:spPr/>
    </dgm:pt>
    <dgm:pt modelId="{C356BE50-46A3-42BE-AAD9-E4B3967D5DED}" type="pres">
      <dgm:prSet presAssocID="{437CAB2D-7D2A-4B1F-8341-AA3964F4680B}" presName="node" presStyleLbl="node1" presStyleIdx="0" presStyleCnt="7">
        <dgm:presLayoutVars>
          <dgm:bulletEnabled val="1"/>
        </dgm:presLayoutVars>
      </dgm:prSet>
      <dgm:spPr/>
    </dgm:pt>
    <dgm:pt modelId="{2C82AB56-A673-4A2F-8F7F-7FF09F2DE536}" type="pres">
      <dgm:prSet presAssocID="{437CAB2D-7D2A-4B1F-8341-AA3964F4680B}" presName="dummy" presStyleCnt="0"/>
      <dgm:spPr/>
    </dgm:pt>
    <dgm:pt modelId="{1FE1A860-4DB7-456C-82D3-64D55AE9F8D3}" type="pres">
      <dgm:prSet presAssocID="{68A6D513-A76D-4D26-BD7D-3FA56E1B5568}" presName="sibTrans" presStyleLbl="sibTrans2D1" presStyleIdx="0" presStyleCnt="7"/>
      <dgm:spPr/>
    </dgm:pt>
    <dgm:pt modelId="{C8777BEA-DC7F-45EB-A2DA-EC7F13485036}" type="pres">
      <dgm:prSet presAssocID="{C68B1945-C48A-40BA-808B-38B9A17FA993}" presName="node" presStyleLbl="node1" presStyleIdx="1" presStyleCnt="7" custRadScaleRad="97895" custRadScaleInc="-13564">
        <dgm:presLayoutVars>
          <dgm:bulletEnabled val="1"/>
        </dgm:presLayoutVars>
      </dgm:prSet>
      <dgm:spPr/>
    </dgm:pt>
    <dgm:pt modelId="{1CA3B1A0-3552-45E6-872C-47F11CB80982}" type="pres">
      <dgm:prSet presAssocID="{C68B1945-C48A-40BA-808B-38B9A17FA993}" presName="dummy" presStyleCnt="0"/>
      <dgm:spPr/>
    </dgm:pt>
    <dgm:pt modelId="{8C57F387-4215-45A3-B0B6-B50AA1081CA8}" type="pres">
      <dgm:prSet presAssocID="{55EA11A9-6E11-4125-B6E1-263CA602CB02}" presName="sibTrans" presStyleLbl="sibTrans2D1" presStyleIdx="1" presStyleCnt="7"/>
      <dgm:spPr/>
    </dgm:pt>
    <dgm:pt modelId="{D9041141-5E3C-4E71-A084-0CC7F5459201}" type="pres">
      <dgm:prSet presAssocID="{D5A1642B-674A-47C3-9A3C-2BF58F37812C}" presName="node" presStyleLbl="node1" presStyleIdx="2" presStyleCnt="7">
        <dgm:presLayoutVars>
          <dgm:bulletEnabled val="1"/>
        </dgm:presLayoutVars>
      </dgm:prSet>
      <dgm:spPr/>
    </dgm:pt>
    <dgm:pt modelId="{0BEDECB0-C46E-4962-8D55-AC71E094EFD9}" type="pres">
      <dgm:prSet presAssocID="{D5A1642B-674A-47C3-9A3C-2BF58F37812C}" presName="dummy" presStyleCnt="0"/>
      <dgm:spPr/>
    </dgm:pt>
    <dgm:pt modelId="{5CD2FF42-58EC-44CB-9EF1-FFE6076B873F}" type="pres">
      <dgm:prSet presAssocID="{5BF04AD2-9970-4EE0-88DC-54C618702C7E}" presName="sibTrans" presStyleLbl="sibTrans2D1" presStyleIdx="2" presStyleCnt="7"/>
      <dgm:spPr/>
    </dgm:pt>
    <dgm:pt modelId="{1F91076C-9963-4098-B4E0-B6E7C87F749B}" type="pres">
      <dgm:prSet presAssocID="{A91184B9-47D7-48E4-A8D0-807D983BAAD2}" presName="node" presStyleLbl="node1" presStyleIdx="3" presStyleCnt="7">
        <dgm:presLayoutVars>
          <dgm:bulletEnabled val="1"/>
        </dgm:presLayoutVars>
      </dgm:prSet>
      <dgm:spPr/>
    </dgm:pt>
    <dgm:pt modelId="{C347AD2E-A823-45D7-9F1E-CA87535ADB23}" type="pres">
      <dgm:prSet presAssocID="{A91184B9-47D7-48E4-A8D0-807D983BAAD2}" presName="dummy" presStyleCnt="0"/>
      <dgm:spPr/>
    </dgm:pt>
    <dgm:pt modelId="{0F31DC45-5B3E-4D98-88DC-DAD4B22C2227}" type="pres">
      <dgm:prSet presAssocID="{512BDC8E-8F87-49A7-BAB0-0B95FC8F6B55}" presName="sibTrans" presStyleLbl="sibTrans2D1" presStyleIdx="3" presStyleCnt="7"/>
      <dgm:spPr/>
    </dgm:pt>
    <dgm:pt modelId="{F67A18B9-50E6-4BEA-B9C5-5223492648C0}" type="pres">
      <dgm:prSet presAssocID="{52AE899B-90E1-4C6A-A5A7-E68E0505D7A5}" presName="node" presStyleLbl="node1" presStyleIdx="4" presStyleCnt="7">
        <dgm:presLayoutVars>
          <dgm:bulletEnabled val="1"/>
        </dgm:presLayoutVars>
      </dgm:prSet>
      <dgm:spPr/>
    </dgm:pt>
    <dgm:pt modelId="{91089613-4E69-4775-A37C-9A6C9263D2EA}" type="pres">
      <dgm:prSet presAssocID="{52AE899B-90E1-4C6A-A5A7-E68E0505D7A5}" presName="dummy" presStyleCnt="0"/>
      <dgm:spPr/>
    </dgm:pt>
    <dgm:pt modelId="{4A7BA64D-7DFD-4CB8-BAC4-437D5DAA2F0A}" type="pres">
      <dgm:prSet presAssocID="{E724464C-502D-4184-888E-563433ADBB44}" presName="sibTrans" presStyleLbl="sibTrans2D1" presStyleIdx="4" presStyleCnt="7"/>
      <dgm:spPr/>
    </dgm:pt>
    <dgm:pt modelId="{85AAAAF4-D5C8-41F5-B0DE-D6CAB5930977}" type="pres">
      <dgm:prSet presAssocID="{DA12CE8C-DC09-4AB5-A028-56504540C593}" presName="node" presStyleLbl="node1" presStyleIdx="5" presStyleCnt="7">
        <dgm:presLayoutVars>
          <dgm:bulletEnabled val="1"/>
        </dgm:presLayoutVars>
      </dgm:prSet>
      <dgm:spPr/>
    </dgm:pt>
    <dgm:pt modelId="{C57466DC-2BEF-45CC-AD29-A326774923D9}" type="pres">
      <dgm:prSet presAssocID="{DA12CE8C-DC09-4AB5-A028-56504540C593}" presName="dummy" presStyleCnt="0"/>
      <dgm:spPr/>
    </dgm:pt>
    <dgm:pt modelId="{411CC592-A671-4832-ACE4-06978F921C60}" type="pres">
      <dgm:prSet presAssocID="{2592B8BA-7008-429C-9C11-1F59FBD3442A}" presName="sibTrans" presStyleLbl="sibTrans2D1" presStyleIdx="5" presStyleCnt="7"/>
      <dgm:spPr/>
    </dgm:pt>
    <dgm:pt modelId="{DA4854B9-65A4-4E47-A3E5-0EAE0E5F5D22}" type="pres">
      <dgm:prSet presAssocID="{74D2170D-1E9E-41A1-A882-6B7994CB25DD}" presName="node" presStyleLbl="node1" presStyleIdx="6" presStyleCnt="7">
        <dgm:presLayoutVars>
          <dgm:bulletEnabled val="1"/>
        </dgm:presLayoutVars>
      </dgm:prSet>
      <dgm:spPr/>
    </dgm:pt>
    <dgm:pt modelId="{6AE6DD99-DC07-488A-9260-05C50CA6BB7B}" type="pres">
      <dgm:prSet presAssocID="{74D2170D-1E9E-41A1-A882-6B7994CB25DD}" presName="dummy" presStyleCnt="0"/>
      <dgm:spPr/>
    </dgm:pt>
    <dgm:pt modelId="{2CE3E8BC-C14E-4E62-B157-ECF0AF76AD12}" type="pres">
      <dgm:prSet presAssocID="{8B75EEA7-D84B-4CB0-9B0F-57BB4A7F8633}" presName="sibTrans" presStyleLbl="sibTrans2D1" presStyleIdx="6" presStyleCnt="7"/>
      <dgm:spPr/>
    </dgm:pt>
  </dgm:ptLst>
  <dgm:cxnLst>
    <dgm:cxn modelId="{3836AC0A-CB59-46F9-97A2-D908FAB3721D}" srcId="{21AC8AAB-9C08-4436-9311-4206BA3C6928}" destId="{52AE899B-90E1-4C6A-A5A7-E68E0505D7A5}" srcOrd="4" destOrd="0" parTransId="{E15C2918-CB01-469B-803B-98CBA9744A35}" sibTransId="{E724464C-502D-4184-888E-563433ADBB44}"/>
    <dgm:cxn modelId="{B531AB0E-693D-4546-AACB-03BB929B329C}" type="presOf" srcId="{68A6D513-A76D-4D26-BD7D-3FA56E1B5568}" destId="{1FE1A860-4DB7-456C-82D3-64D55AE9F8D3}" srcOrd="0" destOrd="0" presId="urn:microsoft.com/office/officeart/2005/8/layout/radial6"/>
    <dgm:cxn modelId="{4B52AB22-9E05-4F11-B7DE-8E23EF191DA8}" type="presOf" srcId="{512BDC8E-8F87-49A7-BAB0-0B95FC8F6B55}" destId="{0F31DC45-5B3E-4D98-88DC-DAD4B22C2227}" srcOrd="0" destOrd="0" presId="urn:microsoft.com/office/officeart/2005/8/layout/radial6"/>
    <dgm:cxn modelId="{E8021328-EF8A-429C-8C2A-470A9ECEBD8A}" type="presOf" srcId="{DA12CE8C-DC09-4AB5-A028-56504540C593}" destId="{85AAAAF4-D5C8-41F5-B0DE-D6CAB5930977}" srcOrd="0" destOrd="0" presId="urn:microsoft.com/office/officeart/2005/8/layout/radial6"/>
    <dgm:cxn modelId="{45F93B34-6445-4487-9DF5-4BE7534B93CB}" srcId="{21AC8AAB-9C08-4436-9311-4206BA3C6928}" destId="{D5A1642B-674A-47C3-9A3C-2BF58F37812C}" srcOrd="2" destOrd="0" parTransId="{40C78477-A7A2-4514-9E3F-369EFBAD9D36}" sibTransId="{5BF04AD2-9970-4EE0-88DC-54C618702C7E}"/>
    <dgm:cxn modelId="{8B901744-DFB9-47B5-A887-7E6BEF1942A9}" type="presOf" srcId="{2592B8BA-7008-429C-9C11-1F59FBD3442A}" destId="{411CC592-A671-4832-ACE4-06978F921C60}" srcOrd="0" destOrd="0" presId="urn:microsoft.com/office/officeart/2005/8/layout/radial6"/>
    <dgm:cxn modelId="{0C13C448-269B-4FB6-B7BB-5E571BE6E8D0}" srcId="{21AC8AAB-9C08-4436-9311-4206BA3C6928}" destId="{DA12CE8C-DC09-4AB5-A028-56504540C593}" srcOrd="5" destOrd="0" parTransId="{1D12FABE-8AD1-4657-8621-AD0902454D83}" sibTransId="{2592B8BA-7008-429C-9C11-1F59FBD3442A}"/>
    <dgm:cxn modelId="{BAA0CD4B-F1C1-4A1A-B7AC-2759E9E75C2C}" type="presOf" srcId="{52AE899B-90E1-4C6A-A5A7-E68E0505D7A5}" destId="{F67A18B9-50E6-4BEA-B9C5-5223492648C0}" srcOrd="0" destOrd="0" presId="urn:microsoft.com/office/officeart/2005/8/layout/radial6"/>
    <dgm:cxn modelId="{7F1CD155-6269-463E-9B7B-42088B10770E}" type="presOf" srcId="{4DE40F0B-07D8-41C8-90EE-F4197CCF1F67}" destId="{128DEA74-C865-434F-8877-22206E809CD6}" srcOrd="0" destOrd="0" presId="urn:microsoft.com/office/officeart/2005/8/layout/radial6"/>
    <dgm:cxn modelId="{543C4281-6FE4-481A-B07F-2EAE4B7CFF31}" srcId="{4DE40F0B-07D8-41C8-90EE-F4197CCF1F67}" destId="{21AC8AAB-9C08-4436-9311-4206BA3C6928}" srcOrd="0" destOrd="0" parTransId="{221AE4A1-502D-4BA4-96E0-B3992453A02C}" sibTransId="{9D660F4D-75BF-42FA-BA5F-3F744124DE75}"/>
    <dgm:cxn modelId="{F0DCB682-FC04-4E5F-A8FD-61F90007C938}" srcId="{21AC8AAB-9C08-4436-9311-4206BA3C6928}" destId="{437CAB2D-7D2A-4B1F-8341-AA3964F4680B}" srcOrd="0" destOrd="0" parTransId="{E1BA9A66-6C46-4F3A-9C68-A8BCC1CE5AFF}" sibTransId="{68A6D513-A76D-4D26-BD7D-3FA56E1B5568}"/>
    <dgm:cxn modelId="{CEBB0B83-8A8D-4C2D-A824-7BCEA6EA9A42}" type="presOf" srcId="{A91184B9-47D7-48E4-A8D0-807D983BAAD2}" destId="{1F91076C-9963-4098-B4E0-B6E7C87F749B}" srcOrd="0" destOrd="0" presId="urn:microsoft.com/office/officeart/2005/8/layout/radial6"/>
    <dgm:cxn modelId="{49F2E98A-D423-4E51-AFF5-CC7137E042AE}" type="presOf" srcId="{C68B1945-C48A-40BA-808B-38B9A17FA993}" destId="{C8777BEA-DC7F-45EB-A2DA-EC7F13485036}" srcOrd="0" destOrd="0" presId="urn:microsoft.com/office/officeart/2005/8/layout/radial6"/>
    <dgm:cxn modelId="{A0EA2594-3C82-49B6-95CB-5BBC0A108D68}" srcId="{21AC8AAB-9C08-4436-9311-4206BA3C6928}" destId="{74D2170D-1E9E-41A1-A882-6B7994CB25DD}" srcOrd="6" destOrd="0" parTransId="{01A150CB-B6E2-4CA6-B73D-8566E5D7F90A}" sibTransId="{8B75EEA7-D84B-4CB0-9B0F-57BB4A7F8633}"/>
    <dgm:cxn modelId="{5830DC99-DF5A-4453-8D79-10EB43B45CC2}" type="presOf" srcId="{437CAB2D-7D2A-4B1F-8341-AA3964F4680B}" destId="{C356BE50-46A3-42BE-AAD9-E4B3967D5DED}" srcOrd="0" destOrd="0" presId="urn:microsoft.com/office/officeart/2005/8/layout/radial6"/>
    <dgm:cxn modelId="{6CB4A2A6-A41F-47DC-A98A-1F6EBE7AEA97}" type="presOf" srcId="{5BF04AD2-9970-4EE0-88DC-54C618702C7E}" destId="{5CD2FF42-58EC-44CB-9EF1-FFE6076B873F}" srcOrd="0" destOrd="0" presId="urn:microsoft.com/office/officeart/2005/8/layout/radial6"/>
    <dgm:cxn modelId="{E6BA7BAA-F3CB-4893-9273-FC7AE468421C}" type="presOf" srcId="{D5A1642B-674A-47C3-9A3C-2BF58F37812C}" destId="{D9041141-5E3C-4E71-A084-0CC7F5459201}" srcOrd="0" destOrd="0" presId="urn:microsoft.com/office/officeart/2005/8/layout/radial6"/>
    <dgm:cxn modelId="{8189C2BB-5EAD-44EC-B9F3-D5B508800CBE}" type="presOf" srcId="{E724464C-502D-4184-888E-563433ADBB44}" destId="{4A7BA64D-7DFD-4CB8-BAC4-437D5DAA2F0A}" srcOrd="0" destOrd="0" presId="urn:microsoft.com/office/officeart/2005/8/layout/radial6"/>
    <dgm:cxn modelId="{33B11CCD-169D-4813-8AB6-C38F56B99FAB}" type="presOf" srcId="{21AC8AAB-9C08-4436-9311-4206BA3C6928}" destId="{BB508E60-06EA-46C4-846C-16EEAE88BFA2}" srcOrd="0" destOrd="0" presId="urn:microsoft.com/office/officeart/2005/8/layout/radial6"/>
    <dgm:cxn modelId="{43F759EE-576A-48FE-B807-A4746DC8A1F9}" srcId="{21AC8AAB-9C08-4436-9311-4206BA3C6928}" destId="{C68B1945-C48A-40BA-808B-38B9A17FA993}" srcOrd="1" destOrd="0" parTransId="{ABC556C4-AF72-4E4D-9376-F5AA5D0B7CD1}" sibTransId="{55EA11A9-6E11-4125-B6E1-263CA602CB02}"/>
    <dgm:cxn modelId="{A34D01F0-0E6E-408F-ABE2-16820796BF9D}" type="presOf" srcId="{8B75EEA7-D84B-4CB0-9B0F-57BB4A7F8633}" destId="{2CE3E8BC-C14E-4E62-B157-ECF0AF76AD12}" srcOrd="0" destOrd="0" presId="urn:microsoft.com/office/officeart/2005/8/layout/radial6"/>
    <dgm:cxn modelId="{3635C6F1-43D6-411D-A87C-040285983A29}" type="presOf" srcId="{55EA11A9-6E11-4125-B6E1-263CA602CB02}" destId="{8C57F387-4215-45A3-B0B6-B50AA1081CA8}" srcOrd="0" destOrd="0" presId="urn:microsoft.com/office/officeart/2005/8/layout/radial6"/>
    <dgm:cxn modelId="{1FBAE7F3-1032-4C55-84D9-30137AC956BA}" type="presOf" srcId="{74D2170D-1E9E-41A1-A882-6B7994CB25DD}" destId="{DA4854B9-65A4-4E47-A3E5-0EAE0E5F5D22}" srcOrd="0" destOrd="0" presId="urn:microsoft.com/office/officeart/2005/8/layout/radial6"/>
    <dgm:cxn modelId="{308C40F4-1622-47FE-8A7A-AEC29CC67780}" srcId="{21AC8AAB-9C08-4436-9311-4206BA3C6928}" destId="{A91184B9-47D7-48E4-A8D0-807D983BAAD2}" srcOrd="3" destOrd="0" parTransId="{9FAB9762-0FF5-4611-A2A2-3A3A841BAB83}" sibTransId="{512BDC8E-8F87-49A7-BAB0-0B95FC8F6B55}"/>
    <dgm:cxn modelId="{F2D0988A-8E71-4F88-BFA8-8F906E1DC024}" type="presParOf" srcId="{128DEA74-C865-434F-8877-22206E809CD6}" destId="{BB508E60-06EA-46C4-846C-16EEAE88BFA2}" srcOrd="0" destOrd="0" presId="urn:microsoft.com/office/officeart/2005/8/layout/radial6"/>
    <dgm:cxn modelId="{2000E284-2CD1-4BA8-A224-F05CF51125A4}" type="presParOf" srcId="{128DEA74-C865-434F-8877-22206E809CD6}" destId="{C356BE50-46A3-42BE-AAD9-E4B3967D5DED}" srcOrd="1" destOrd="0" presId="urn:microsoft.com/office/officeart/2005/8/layout/radial6"/>
    <dgm:cxn modelId="{999E7603-BDEE-440B-B135-F5654B9D90B0}" type="presParOf" srcId="{128DEA74-C865-434F-8877-22206E809CD6}" destId="{2C82AB56-A673-4A2F-8F7F-7FF09F2DE536}" srcOrd="2" destOrd="0" presId="urn:microsoft.com/office/officeart/2005/8/layout/radial6"/>
    <dgm:cxn modelId="{E122FAC9-D5C5-412B-A23F-0959342FE3D8}" type="presParOf" srcId="{128DEA74-C865-434F-8877-22206E809CD6}" destId="{1FE1A860-4DB7-456C-82D3-64D55AE9F8D3}" srcOrd="3" destOrd="0" presId="urn:microsoft.com/office/officeart/2005/8/layout/radial6"/>
    <dgm:cxn modelId="{1137B413-C9B3-4ADB-AA9E-251CC6EE769B}" type="presParOf" srcId="{128DEA74-C865-434F-8877-22206E809CD6}" destId="{C8777BEA-DC7F-45EB-A2DA-EC7F13485036}" srcOrd="4" destOrd="0" presId="urn:microsoft.com/office/officeart/2005/8/layout/radial6"/>
    <dgm:cxn modelId="{CD420BC6-D222-4D8B-B361-6500129ADF5C}" type="presParOf" srcId="{128DEA74-C865-434F-8877-22206E809CD6}" destId="{1CA3B1A0-3552-45E6-872C-47F11CB80982}" srcOrd="5" destOrd="0" presId="urn:microsoft.com/office/officeart/2005/8/layout/radial6"/>
    <dgm:cxn modelId="{36E42E90-9AB9-4EF0-AEAA-175D66826965}" type="presParOf" srcId="{128DEA74-C865-434F-8877-22206E809CD6}" destId="{8C57F387-4215-45A3-B0B6-B50AA1081CA8}" srcOrd="6" destOrd="0" presId="urn:microsoft.com/office/officeart/2005/8/layout/radial6"/>
    <dgm:cxn modelId="{678A7112-3DF9-475E-8335-540F11CD4667}" type="presParOf" srcId="{128DEA74-C865-434F-8877-22206E809CD6}" destId="{D9041141-5E3C-4E71-A084-0CC7F5459201}" srcOrd="7" destOrd="0" presId="urn:microsoft.com/office/officeart/2005/8/layout/radial6"/>
    <dgm:cxn modelId="{8F6BCA0E-AC0D-4DA9-8CA3-63F53B7D6769}" type="presParOf" srcId="{128DEA74-C865-434F-8877-22206E809CD6}" destId="{0BEDECB0-C46E-4962-8D55-AC71E094EFD9}" srcOrd="8" destOrd="0" presId="urn:microsoft.com/office/officeart/2005/8/layout/radial6"/>
    <dgm:cxn modelId="{8B7048F6-54E3-4B45-8B31-A60E9B9BAA94}" type="presParOf" srcId="{128DEA74-C865-434F-8877-22206E809CD6}" destId="{5CD2FF42-58EC-44CB-9EF1-FFE6076B873F}" srcOrd="9" destOrd="0" presId="urn:microsoft.com/office/officeart/2005/8/layout/radial6"/>
    <dgm:cxn modelId="{934D014B-3419-496C-A9ED-D99E0E392D06}" type="presParOf" srcId="{128DEA74-C865-434F-8877-22206E809CD6}" destId="{1F91076C-9963-4098-B4E0-B6E7C87F749B}" srcOrd="10" destOrd="0" presId="urn:microsoft.com/office/officeart/2005/8/layout/radial6"/>
    <dgm:cxn modelId="{AD236F0A-14E1-488A-8F60-18E79B59C704}" type="presParOf" srcId="{128DEA74-C865-434F-8877-22206E809CD6}" destId="{C347AD2E-A823-45D7-9F1E-CA87535ADB23}" srcOrd="11" destOrd="0" presId="urn:microsoft.com/office/officeart/2005/8/layout/radial6"/>
    <dgm:cxn modelId="{A0EE59FB-934A-4EBF-800A-6CD1DEDFD803}" type="presParOf" srcId="{128DEA74-C865-434F-8877-22206E809CD6}" destId="{0F31DC45-5B3E-4D98-88DC-DAD4B22C2227}" srcOrd="12" destOrd="0" presId="urn:microsoft.com/office/officeart/2005/8/layout/radial6"/>
    <dgm:cxn modelId="{43CE3F1A-A83A-4DE2-85D9-7062CFDD2BF7}" type="presParOf" srcId="{128DEA74-C865-434F-8877-22206E809CD6}" destId="{F67A18B9-50E6-4BEA-B9C5-5223492648C0}" srcOrd="13" destOrd="0" presId="urn:microsoft.com/office/officeart/2005/8/layout/radial6"/>
    <dgm:cxn modelId="{58EEE2EC-AF7A-410A-BC3F-F1A04DD802EC}" type="presParOf" srcId="{128DEA74-C865-434F-8877-22206E809CD6}" destId="{91089613-4E69-4775-A37C-9A6C9263D2EA}" srcOrd="14" destOrd="0" presId="urn:microsoft.com/office/officeart/2005/8/layout/radial6"/>
    <dgm:cxn modelId="{2A2A5F4E-7B8C-4B4F-9A8A-D7C274E2701A}" type="presParOf" srcId="{128DEA74-C865-434F-8877-22206E809CD6}" destId="{4A7BA64D-7DFD-4CB8-BAC4-437D5DAA2F0A}" srcOrd="15" destOrd="0" presId="urn:microsoft.com/office/officeart/2005/8/layout/radial6"/>
    <dgm:cxn modelId="{613EC25B-5ABA-4B38-917D-7B4A317CDA70}" type="presParOf" srcId="{128DEA74-C865-434F-8877-22206E809CD6}" destId="{85AAAAF4-D5C8-41F5-B0DE-D6CAB5930977}" srcOrd="16" destOrd="0" presId="urn:microsoft.com/office/officeart/2005/8/layout/radial6"/>
    <dgm:cxn modelId="{68F67A39-3F1D-435B-987D-AA997EA11BA5}" type="presParOf" srcId="{128DEA74-C865-434F-8877-22206E809CD6}" destId="{C57466DC-2BEF-45CC-AD29-A326774923D9}" srcOrd="17" destOrd="0" presId="urn:microsoft.com/office/officeart/2005/8/layout/radial6"/>
    <dgm:cxn modelId="{F85A135C-E34E-481B-97A7-00D3DCDB874F}" type="presParOf" srcId="{128DEA74-C865-434F-8877-22206E809CD6}" destId="{411CC592-A671-4832-ACE4-06978F921C60}" srcOrd="18" destOrd="0" presId="urn:microsoft.com/office/officeart/2005/8/layout/radial6"/>
    <dgm:cxn modelId="{441477AD-D040-4112-A583-98ADAD750BCD}" type="presParOf" srcId="{128DEA74-C865-434F-8877-22206E809CD6}" destId="{DA4854B9-65A4-4E47-A3E5-0EAE0E5F5D22}" srcOrd="19" destOrd="0" presId="urn:microsoft.com/office/officeart/2005/8/layout/radial6"/>
    <dgm:cxn modelId="{4E755EF6-13AE-492F-96CC-1116ADE062C4}" type="presParOf" srcId="{128DEA74-C865-434F-8877-22206E809CD6}" destId="{6AE6DD99-DC07-488A-9260-05C50CA6BB7B}" srcOrd="20" destOrd="0" presId="urn:microsoft.com/office/officeart/2005/8/layout/radial6"/>
    <dgm:cxn modelId="{90B7FB28-E128-46B0-9A31-6C60A89C3F42}" type="presParOf" srcId="{128DEA74-C865-434F-8877-22206E809CD6}" destId="{2CE3E8BC-C14E-4E62-B157-ECF0AF76AD12}" srcOrd="21"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3E8BC-C14E-4E62-B157-ECF0AF76AD12}">
      <dsp:nvSpPr>
        <dsp:cNvPr id="0" name=""/>
        <dsp:cNvSpPr/>
      </dsp:nvSpPr>
      <dsp:spPr>
        <a:xfrm>
          <a:off x="1301515" y="338582"/>
          <a:ext cx="2679225" cy="2679225"/>
        </a:xfrm>
        <a:prstGeom prst="blockArc">
          <a:avLst>
            <a:gd name="adj1" fmla="val 13114286"/>
            <a:gd name="adj2" fmla="val 16200000"/>
            <a:gd name="adj3" fmla="val 3896"/>
          </a:avLst>
        </a:prstGeom>
        <a:solidFill>
          <a:schemeClr val="accent1">
            <a:shade val="90000"/>
            <a:hueOff val="-375205"/>
            <a:satOff val="-37587"/>
            <a:lumOff val="357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1CC592-A671-4832-ACE4-06978F921C60}">
      <dsp:nvSpPr>
        <dsp:cNvPr id="0" name=""/>
        <dsp:cNvSpPr/>
      </dsp:nvSpPr>
      <dsp:spPr>
        <a:xfrm>
          <a:off x="1301515" y="338582"/>
          <a:ext cx="2679225" cy="2679225"/>
        </a:xfrm>
        <a:prstGeom prst="blockArc">
          <a:avLst>
            <a:gd name="adj1" fmla="val 10028571"/>
            <a:gd name="adj2" fmla="val 13114286"/>
            <a:gd name="adj3" fmla="val 3896"/>
          </a:avLst>
        </a:prstGeom>
        <a:solidFill>
          <a:schemeClr val="accent1">
            <a:shade val="90000"/>
            <a:hueOff val="-312671"/>
            <a:satOff val="-31322"/>
            <a:lumOff val="298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7BA64D-7DFD-4CB8-BAC4-437D5DAA2F0A}">
      <dsp:nvSpPr>
        <dsp:cNvPr id="0" name=""/>
        <dsp:cNvSpPr/>
      </dsp:nvSpPr>
      <dsp:spPr>
        <a:xfrm>
          <a:off x="1301515" y="338582"/>
          <a:ext cx="2679225" cy="2679225"/>
        </a:xfrm>
        <a:prstGeom prst="blockArc">
          <a:avLst>
            <a:gd name="adj1" fmla="val 6942857"/>
            <a:gd name="adj2" fmla="val 10028571"/>
            <a:gd name="adj3" fmla="val 3896"/>
          </a:avLst>
        </a:prstGeom>
        <a:solidFill>
          <a:schemeClr val="accent1">
            <a:shade val="90000"/>
            <a:hueOff val="-250137"/>
            <a:satOff val="-25058"/>
            <a:lumOff val="238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1DC45-5B3E-4D98-88DC-DAD4B22C2227}">
      <dsp:nvSpPr>
        <dsp:cNvPr id="0" name=""/>
        <dsp:cNvSpPr/>
      </dsp:nvSpPr>
      <dsp:spPr>
        <a:xfrm>
          <a:off x="1301515" y="338582"/>
          <a:ext cx="2679225" cy="2679225"/>
        </a:xfrm>
        <a:prstGeom prst="blockArc">
          <a:avLst>
            <a:gd name="adj1" fmla="val 3857143"/>
            <a:gd name="adj2" fmla="val 6942857"/>
            <a:gd name="adj3" fmla="val 3896"/>
          </a:avLst>
        </a:prstGeom>
        <a:solidFill>
          <a:schemeClr val="accent1">
            <a:shade val="90000"/>
            <a:hueOff val="-187603"/>
            <a:satOff val="-18793"/>
            <a:lumOff val="178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D2FF42-58EC-44CB-9EF1-FFE6076B873F}">
      <dsp:nvSpPr>
        <dsp:cNvPr id="0" name=""/>
        <dsp:cNvSpPr/>
      </dsp:nvSpPr>
      <dsp:spPr>
        <a:xfrm>
          <a:off x="1301515" y="338582"/>
          <a:ext cx="2679225" cy="2679225"/>
        </a:xfrm>
        <a:prstGeom prst="blockArc">
          <a:avLst>
            <a:gd name="adj1" fmla="val 771429"/>
            <a:gd name="adj2" fmla="val 3857143"/>
            <a:gd name="adj3" fmla="val 3896"/>
          </a:avLst>
        </a:prstGeom>
        <a:solidFill>
          <a:schemeClr val="accent1">
            <a:shade val="90000"/>
            <a:hueOff val="-125068"/>
            <a:satOff val="-12529"/>
            <a:lumOff val="119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7F387-4215-45A3-B0B6-B50AA1081CA8}">
      <dsp:nvSpPr>
        <dsp:cNvPr id="0" name=""/>
        <dsp:cNvSpPr/>
      </dsp:nvSpPr>
      <dsp:spPr>
        <a:xfrm>
          <a:off x="1294298" y="372232"/>
          <a:ext cx="2679225" cy="2679225"/>
        </a:xfrm>
        <a:prstGeom prst="blockArc">
          <a:avLst>
            <a:gd name="adj1" fmla="val 19091994"/>
            <a:gd name="adj2" fmla="val 681355"/>
            <a:gd name="adj3" fmla="val 3896"/>
          </a:avLst>
        </a:prstGeom>
        <a:solidFill>
          <a:schemeClr val="accent1">
            <a:shade val="90000"/>
            <a:hueOff val="-62534"/>
            <a:satOff val="-6265"/>
            <a:lumOff val="59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E1A860-4DB7-456C-82D3-64D55AE9F8D3}">
      <dsp:nvSpPr>
        <dsp:cNvPr id="0" name=""/>
        <dsp:cNvSpPr/>
      </dsp:nvSpPr>
      <dsp:spPr>
        <a:xfrm>
          <a:off x="1264793" y="338069"/>
          <a:ext cx="2679225" cy="2679225"/>
        </a:xfrm>
        <a:prstGeom prst="blockArc">
          <a:avLst>
            <a:gd name="adj1" fmla="val 16296124"/>
            <a:gd name="adj2" fmla="val 19210142"/>
            <a:gd name="adj3" fmla="val 3896"/>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508E60-06EA-46C4-846C-16EEAE88BFA2}">
      <dsp:nvSpPr>
        <dsp:cNvPr id="0" name=""/>
        <dsp:cNvSpPr/>
      </dsp:nvSpPr>
      <dsp:spPr>
        <a:xfrm>
          <a:off x="2123348" y="1160415"/>
          <a:ext cx="1035559" cy="1035559"/>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Smart Factory</a:t>
          </a:r>
        </a:p>
      </dsp:txBody>
      <dsp:txXfrm>
        <a:off x="2275002" y="1312069"/>
        <a:ext cx="732251" cy="732251"/>
      </dsp:txXfrm>
    </dsp:sp>
    <dsp:sp modelId="{C356BE50-46A3-42BE-AAD9-E4B3967D5DED}">
      <dsp:nvSpPr>
        <dsp:cNvPr id="0" name=""/>
        <dsp:cNvSpPr/>
      </dsp:nvSpPr>
      <dsp:spPr>
        <a:xfrm>
          <a:off x="2278682" y="2232"/>
          <a:ext cx="724891" cy="724891"/>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IWK</a:t>
          </a:r>
        </a:p>
      </dsp:txBody>
      <dsp:txXfrm>
        <a:off x="2384840" y="108390"/>
        <a:ext cx="512575" cy="512575"/>
      </dsp:txXfrm>
    </dsp:sp>
    <dsp:sp modelId="{C8777BEA-DC7F-45EB-A2DA-EC7F13485036}">
      <dsp:nvSpPr>
        <dsp:cNvPr id="0" name=""/>
        <dsp:cNvSpPr/>
      </dsp:nvSpPr>
      <dsp:spPr>
        <a:xfrm>
          <a:off x="3250658" y="473895"/>
          <a:ext cx="724891" cy="724891"/>
        </a:xfrm>
        <a:prstGeom prst="ellipse">
          <a:avLst/>
        </a:prstGeom>
        <a:solidFill>
          <a:schemeClr val="accent1">
            <a:shade val="80000"/>
            <a:hueOff val="-62581"/>
            <a:satOff val="-6345"/>
            <a:lumOff val="62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IPEK</a:t>
          </a:r>
        </a:p>
      </dsp:txBody>
      <dsp:txXfrm>
        <a:off x="3356816" y="580053"/>
        <a:ext cx="512575" cy="512575"/>
      </dsp:txXfrm>
    </dsp:sp>
    <dsp:sp modelId="{D9041141-5E3C-4E71-A084-0CC7F5459201}">
      <dsp:nvSpPr>
        <dsp:cNvPr id="0" name=""/>
        <dsp:cNvSpPr/>
      </dsp:nvSpPr>
      <dsp:spPr>
        <a:xfrm>
          <a:off x="3559266" y="1608034"/>
          <a:ext cx="724891" cy="724891"/>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a:t>ITEM</a:t>
          </a:r>
        </a:p>
      </dsp:txBody>
      <dsp:txXfrm>
        <a:off x="3665424" y="1714192"/>
        <a:ext cx="512575" cy="512575"/>
      </dsp:txXfrm>
    </dsp:sp>
    <dsp:sp modelId="{1F91076C-9963-4098-B4E0-B6E7C87F749B}">
      <dsp:nvSpPr>
        <dsp:cNvPr id="0" name=""/>
        <dsp:cNvSpPr/>
      </dsp:nvSpPr>
      <dsp:spPr>
        <a:xfrm>
          <a:off x="2848596" y="2499186"/>
          <a:ext cx="724891" cy="724891"/>
        </a:xfrm>
        <a:prstGeom prst="ellipse">
          <a:avLst/>
        </a:prstGeom>
        <a:solidFill>
          <a:schemeClr val="accent1">
            <a:shade val="80000"/>
            <a:hueOff val="-187743"/>
            <a:satOff val="-19036"/>
            <a:lumOff val="18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ILT</a:t>
          </a:r>
        </a:p>
      </dsp:txBody>
      <dsp:txXfrm>
        <a:off x="2954754" y="2605344"/>
        <a:ext cx="512575" cy="512575"/>
      </dsp:txXfrm>
    </dsp:sp>
    <dsp:sp modelId="{F67A18B9-50E6-4BEA-B9C5-5223492648C0}">
      <dsp:nvSpPr>
        <dsp:cNvPr id="0" name=""/>
        <dsp:cNvSpPr/>
      </dsp:nvSpPr>
      <dsp:spPr>
        <a:xfrm>
          <a:off x="1708769" y="2499186"/>
          <a:ext cx="724891" cy="724891"/>
        </a:xfrm>
        <a:prstGeom prst="ellipse">
          <a:avLst/>
        </a:prstGeom>
        <a:solidFill>
          <a:schemeClr val="accent1">
            <a:shade val="80000"/>
            <a:hueOff val="-250323"/>
            <a:satOff val="-25381"/>
            <a:lumOff val="24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INS</a:t>
          </a:r>
        </a:p>
      </dsp:txBody>
      <dsp:txXfrm>
        <a:off x="1814927" y="2605344"/>
        <a:ext cx="512575" cy="512575"/>
      </dsp:txXfrm>
    </dsp:sp>
    <dsp:sp modelId="{85AAAAF4-D5C8-41F5-B0DE-D6CAB5930977}">
      <dsp:nvSpPr>
        <dsp:cNvPr id="0" name=""/>
        <dsp:cNvSpPr/>
      </dsp:nvSpPr>
      <dsp:spPr>
        <a:xfrm>
          <a:off x="998098" y="1608034"/>
          <a:ext cx="724891" cy="724891"/>
        </a:xfrm>
        <a:prstGeom prst="ellipse">
          <a:avLst/>
        </a:prstGeom>
        <a:solidFill>
          <a:schemeClr val="accent1">
            <a:shade val="80000"/>
            <a:hueOff val="-312904"/>
            <a:satOff val="-31726"/>
            <a:lumOff val="31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IMP</a:t>
          </a:r>
        </a:p>
      </dsp:txBody>
      <dsp:txXfrm>
        <a:off x="1104256" y="1714192"/>
        <a:ext cx="512575" cy="512575"/>
      </dsp:txXfrm>
    </dsp:sp>
    <dsp:sp modelId="{DA4854B9-65A4-4E47-A3E5-0EAE0E5F5D22}">
      <dsp:nvSpPr>
        <dsp:cNvPr id="0" name=""/>
        <dsp:cNvSpPr/>
      </dsp:nvSpPr>
      <dsp:spPr>
        <a:xfrm>
          <a:off x="1251734" y="496785"/>
          <a:ext cx="724891" cy="724891"/>
        </a:xfrm>
        <a:prstGeom prst="ellipse">
          <a:avLst/>
        </a:prstGeom>
        <a:solidFill>
          <a:schemeClr val="accent1">
            <a:shade val="80000"/>
            <a:hueOff val="-375485"/>
            <a:satOff val="-38071"/>
            <a:lumOff val="37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IPM</a:t>
          </a:r>
        </a:p>
      </dsp:txBody>
      <dsp:txXfrm>
        <a:off x="1357892" y="602943"/>
        <a:ext cx="512575" cy="51257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E594-98F6-3A40-9CB1-890EFD882430}" type="datetimeFigureOut">
              <a:rPr lang="de-DE" smtClean="0"/>
              <a:t>14.03.2023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EA8F55-2519-6F41-91E3-24F0254F6FF0}" type="slidenum">
              <a:rPr lang="de-DE" smtClean="0"/>
              <a:t>‹Nr.›</a:t>
            </a:fld>
            <a:endParaRPr lang="de-DE"/>
          </a:p>
        </p:txBody>
      </p:sp>
    </p:spTree>
    <p:extLst>
      <p:ext uri="{BB962C8B-B14F-4D97-AF65-F5344CB8AC3E}">
        <p14:creationId xmlns:p14="http://schemas.microsoft.com/office/powerpoint/2010/main" val="215305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DA80C-0032-A04F-8DC3-1D9FA424B670}" type="datetimeFigureOut">
              <a:rPr lang="de-DE" smtClean="0"/>
              <a:t>14.03.2023</a:t>
            </a:fld>
            <a:endParaRPr lang="de-DE"/>
          </a:p>
        </p:txBody>
      </p:sp>
      <p:sp>
        <p:nvSpPr>
          <p:cNvPr id="4" name="Folienbildplatzhalt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D8BABC-F464-1C42-81DA-2E65C84DE5DA}" type="slidenum">
              <a:rPr lang="de-DE" smtClean="0"/>
              <a:t>‹Nr.›</a:t>
            </a:fld>
            <a:endParaRPr lang="de-DE"/>
          </a:p>
        </p:txBody>
      </p:sp>
    </p:spTree>
    <p:extLst>
      <p:ext uri="{BB962C8B-B14F-4D97-AF65-F5344CB8AC3E}">
        <p14:creationId xmlns:p14="http://schemas.microsoft.com/office/powerpoint/2010/main" val="9400252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Roman Hänggi</a:t>
            </a:r>
          </a:p>
        </p:txBody>
      </p:sp>
      <p:sp>
        <p:nvSpPr>
          <p:cNvPr id="4" name="Foliennummernplatzhalter 3"/>
          <p:cNvSpPr>
            <a:spLocks noGrp="1"/>
          </p:cNvSpPr>
          <p:nvPr>
            <p:ph type="sldNum" sz="quarter" idx="5"/>
          </p:nvPr>
        </p:nvSpPr>
        <p:spPr/>
        <p:txBody>
          <a:bodyPr/>
          <a:lstStyle/>
          <a:p>
            <a:fld id="{DCD8BABC-F464-1C42-81DA-2E65C84DE5DA}" type="slidenum">
              <a:rPr lang="de-DE" smtClean="0"/>
              <a:pPr/>
              <a:t>2</a:t>
            </a:fld>
            <a:endParaRPr lang="de-DE" dirty="0"/>
          </a:p>
        </p:txBody>
      </p:sp>
    </p:spTree>
    <p:extLst>
      <p:ext uri="{BB962C8B-B14F-4D97-AF65-F5344CB8AC3E}">
        <p14:creationId xmlns:p14="http://schemas.microsoft.com/office/powerpoint/2010/main" val="49011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
                <a:schemeClr val="tx2"/>
              </a:buClr>
              <a:buSzPct val="95000"/>
              <a:buFont typeface="Wingdings" pitchFamily="2" charset="2"/>
              <a:buChar char="n"/>
              <a:tabLst/>
              <a:defRPr/>
            </a:pPr>
            <a:r>
              <a:rPr lang="en-US" sz="1600" b="0" dirty="0"/>
              <a:t>This question</a:t>
            </a:r>
            <a:r>
              <a:rPr lang="en-US" sz="1600" b="0" baseline="0" dirty="0"/>
              <a:t> can be answered with the results on this slide. The r</a:t>
            </a:r>
            <a:r>
              <a:rPr lang="en-US" sz="1600" b="0" dirty="0"/>
              <a:t>eason for anomaly can also be identified by comparing and ranking the reconstruction error of the used </a:t>
            </a:r>
            <a:r>
              <a:rPr lang="en-US" sz="1600" b="0" dirty="0" err="1"/>
              <a:t>differnet</a:t>
            </a:r>
            <a:r>
              <a:rPr lang="en-US" sz="1600" b="0" dirty="0"/>
              <a:t> features</a:t>
            </a:r>
          </a:p>
          <a:p>
            <a:r>
              <a:rPr lang="de-CH" dirty="0"/>
              <a:t>Most </a:t>
            </a:r>
            <a:r>
              <a:rPr lang="de-CH" dirty="0" err="1"/>
              <a:t>imported</a:t>
            </a:r>
            <a:r>
              <a:rPr lang="de-CH" dirty="0"/>
              <a:t> </a:t>
            </a:r>
            <a:r>
              <a:rPr lang="de-CH" dirty="0" err="1"/>
              <a:t>features</a:t>
            </a:r>
            <a:r>
              <a:rPr lang="de-CH" dirty="0"/>
              <a:t> </a:t>
            </a:r>
            <a:r>
              <a:rPr lang="de-CH" dirty="0" err="1"/>
              <a:t>are</a:t>
            </a:r>
            <a:r>
              <a:rPr lang="de-CH" dirty="0"/>
              <a:t> … </a:t>
            </a:r>
            <a:r>
              <a:rPr lang="de-CH" dirty="0" err="1"/>
              <a:t>which</a:t>
            </a:r>
            <a:r>
              <a:rPr lang="de-CH" dirty="0"/>
              <a:t> </a:t>
            </a:r>
            <a:r>
              <a:rPr lang="de-CH" dirty="0" err="1"/>
              <a:t>corresponds</a:t>
            </a:r>
            <a:r>
              <a:rPr lang="de-CH" baseline="0" dirty="0"/>
              <a:t> </a:t>
            </a:r>
            <a:r>
              <a:rPr lang="de-CH" baseline="0" dirty="0" err="1"/>
              <a:t>to</a:t>
            </a:r>
            <a:r>
              <a:rPr lang="de-CH" baseline="0" dirty="0"/>
              <a:t> </a:t>
            </a:r>
            <a:r>
              <a:rPr lang="de-CH" baseline="0" dirty="0" err="1"/>
              <a:t>knowledge</a:t>
            </a:r>
            <a:r>
              <a:rPr lang="de-CH" baseline="0" dirty="0"/>
              <a:t> </a:t>
            </a:r>
            <a:r>
              <a:rPr lang="de-CH" baseline="0" dirty="0" err="1"/>
              <a:t>from</a:t>
            </a:r>
            <a:r>
              <a:rPr lang="de-CH" baseline="0" dirty="0"/>
              <a:t> </a:t>
            </a:r>
            <a:r>
              <a:rPr lang="de-CH" baseline="0" dirty="0" err="1"/>
              <a:t>industry</a:t>
            </a:r>
            <a:endParaRPr lang="de-CH" baseline="0" dirty="0"/>
          </a:p>
          <a:p>
            <a:r>
              <a:rPr lang="de-CH" baseline="0" dirty="0"/>
              <a:t>So </a:t>
            </a:r>
            <a:r>
              <a:rPr lang="de-CH" baseline="0" dirty="0" err="1"/>
              <a:t>this</a:t>
            </a:r>
            <a:r>
              <a:rPr lang="de-CH" baseline="0" dirty="0"/>
              <a:t> </a:t>
            </a:r>
            <a:r>
              <a:rPr lang="de-CH" baseline="0" dirty="0" err="1"/>
              <a:t>means</a:t>
            </a:r>
            <a:r>
              <a:rPr lang="de-CH" baseline="0" dirty="0"/>
              <a:t> an </a:t>
            </a:r>
            <a:r>
              <a:rPr lang="de-CH" baseline="0" dirty="0" err="1"/>
              <a:t>anomlay</a:t>
            </a:r>
            <a:r>
              <a:rPr lang="de-CH" baseline="0" dirty="0"/>
              <a:t> </a:t>
            </a:r>
            <a:r>
              <a:rPr lang="de-CH" baseline="0" dirty="0" err="1"/>
              <a:t>can</a:t>
            </a:r>
            <a:r>
              <a:rPr lang="de-CH" baseline="0" dirty="0"/>
              <a:t> </a:t>
            </a:r>
            <a:r>
              <a:rPr lang="de-CH" baseline="0" dirty="0" err="1"/>
              <a:t>be</a:t>
            </a:r>
            <a:r>
              <a:rPr lang="de-CH" baseline="0" dirty="0"/>
              <a:t> </a:t>
            </a:r>
            <a:r>
              <a:rPr lang="de-CH" baseline="0" dirty="0" err="1"/>
              <a:t>detected</a:t>
            </a:r>
            <a:r>
              <a:rPr lang="de-CH" baseline="0" dirty="0"/>
              <a:t> </a:t>
            </a:r>
            <a:r>
              <a:rPr lang="de-CH" baseline="0" dirty="0" err="1"/>
              <a:t>right</a:t>
            </a:r>
            <a:r>
              <a:rPr lang="de-CH" baseline="0" dirty="0"/>
              <a:t> </a:t>
            </a:r>
            <a:r>
              <a:rPr lang="de-CH" baseline="0" dirty="0" err="1"/>
              <a:t>from</a:t>
            </a:r>
            <a:r>
              <a:rPr lang="de-CH" baseline="0" dirty="0"/>
              <a:t> </a:t>
            </a:r>
            <a:r>
              <a:rPr lang="de-CH" baseline="0" dirty="0" err="1"/>
              <a:t>the</a:t>
            </a:r>
            <a:r>
              <a:rPr lang="de-CH" baseline="0" dirty="0"/>
              <a:t> </a:t>
            </a:r>
            <a:r>
              <a:rPr lang="de-CH" baseline="0" dirty="0" err="1"/>
              <a:t>start</a:t>
            </a:r>
            <a:r>
              <a:rPr lang="de-CH" baseline="0" dirty="0"/>
              <a:t> </a:t>
            </a:r>
            <a:r>
              <a:rPr lang="de-CH" baseline="0" dirty="0" err="1"/>
              <a:t>even</a:t>
            </a:r>
            <a:r>
              <a:rPr lang="de-CH" baseline="0" dirty="0"/>
              <a:t> </a:t>
            </a:r>
            <a:r>
              <a:rPr lang="de-CH" baseline="0" dirty="0" err="1"/>
              <a:t>if</a:t>
            </a:r>
            <a:r>
              <a:rPr lang="de-CH" baseline="0" dirty="0"/>
              <a:t> </a:t>
            </a:r>
            <a:r>
              <a:rPr lang="de-CH" baseline="0" dirty="0" err="1"/>
              <a:t>before</a:t>
            </a:r>
            <a:r>
              <a:rPr lang="de-CH" baseline="0" dirty="0"/>
              <a:t> an </a:t>
            </a:r>
            <a:r>
              <a:rPr lang="de-CH" baseline="0" dirty="0" err="1"/>
              <a:t>operator</a:t>
            </a:r>
            <a:r>
              <a:rPr lang="de-CH" baseline="0" dirty="0"/>
              <a:t> </a:t>
            </a:r>
            <a:r>
              <a:rPr lang="de-CH" baseline="0" dirty="0" err="1"/>
              <a:t>can</a:t>
            </a:r>
            <a:r>
              <a:rPr lang="de-CH" baseline="0" dirty="0"/>
              <a:t> </a:t>
            </a:r>
            <a:r>
              <a:rPr lang="de-CH" baseline="0" dirty="0" err="1"/>
              <a:t>see</a:t>
            </a:r>
            <a:r>
              <a:rPr lang="de-CH" baseline="0" dirty="0"/>
              <a:t> </a:t>
            </a:r>
            <a:r>
              <a:rPr lang="de-CH" baseline="0" dirty="0" err="1"/>
              <a:t>it</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54</a:t>
            </a:fld>
            <a:endParaRPr lang="de-CH"/>
          </a:p>
        </p:txBody>
      </p:sp>
    </p:spTree>
    <p:extLst>
      <p:ext uri="{BB962C8B-B14F-4D97-AF65-F5344CB8AC3E}">
        <p14:creationId xmlns:p14="http://schemas.microsoft.com/office/powerpoint/2010/main" val="338223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reduce</a:t>
            </a:r>
            <a:r>
              <a:rPr lang="de-CH" dirty="0"/>
              <a:t> </a:t>
            </a:r>
            <a:r>
              <a:rPr lang="de-CH" dirty="0" err="1"/>
              <a:t>data</a:t>
            </a:r>
            <a:r>
              <a:rPr lang="de-CH" dirty="0"/>
              <a:t> </a:t>
            </a:r>
            <a:r>
              <a:rPr lang="de-CH" dirty="0" err="1"/>
              <a:t>we</a:t>
            </a:r>
            <a:r>
              <a:rPr lang="de-CH" dirty="0"/>
              <a:t> </a:t>
            </a:r>
            <a:r>
              <a:rPr lang="de-CH" dirty="0" err="1"/>
              <a:t>then</a:t>
            </a:r>
            <a:r>
              <a:rPr lang="de-CH" baseline="0" dirty="0"/>
              <a:t> </a:t>
            </a:r>
            <a:r>
              <a:rPr lang="de-CH" baseline="0" dirty="0" err="1"/>
              <a:t>calculated</a:t>
            </a:r>
            <a:r>
              <a:rPr lang="de-CH" baseline="0" dirty="0"/>
              <a:t> </a:t>
            </a:r>
            <a:r>
              <a:rPr lang="de-CH" baseline="0" dirty="0" err="1"/>
              <a:t>statistical</a:t>
            </a:r>
            <a:r>
              <a:rPr lang="de-CH" baseline="0" dirty="0"/>
              <a:t> </a:t>
            </a:r>
            <a:r>
              <a:rPr lang="de-CH" baseline="0" dirty="0" err="1"/>
              <a:t>features</a:t>
            </a:r>
            <a:r>
              <a:rPr lang="de-CH" baseline="0" dirty="0"/>
              <a:t> </a:t>
            </a:r>
            <a:r>
              <a:rPr lang="de-CH" baseline="0" dirty="0" err="1"/>
              <a:t>for</a:t>
            </a:r>
            <a:r>
              <a:rPr lang="de-CH" baseline="0" dirty="0"/>
              <a:t> </a:t>
            </a:r>
            <a:r>
              <a:rPr lang="de-CH" baseline="0" dirty="0" err="1"/>
              <a:t>the</a:t>
            </a:r>
            <a:r>
              <a:rPr lang="de-CH" baseline="0" dirty="0"/>
              <a:t> different </a:t>
            </a:r>
            <a:r>
              <a:rPr lang="de-CH" baseline="0" dirty="0" err="1"/>
              <a:t>process</a:t>
            </a:r>
            <a:r>
              <a:rPr lang="de-CH" baseline="0" dirty="0"/>
              <a:t> </a:t>
            </a:r>
            <a:r>
              <a:rPr lang="de-CH" baseline="0" dirty="0" err="1"/>
              <a:t>curves</a:t>
            </a:r>
            <a:r>
              <a:rPr lang="de-CH" baseline="0" dirty="0"/>
              <a:t>. </a:t>
            </a:r>
          </a:p>
          <a:p>
            <a:r>
              <a:rPr lang="de-CH" baseline="0" dirty="0" err="1"/>
              <a:t>Explain</a:t>
            </a:r>
            <a:endParaRPr lang="de-CH" baseline="0" dirty="0"/>
          </a:p>
          <a:p>
            <a:r>
              <a:rPr lang="de-CH" baseline="0" dirty="0" err="1"/>
              <a:t>It</a:t>
            </a:r>
            <a:r>
              <a:rPr lang="de-CH" baseline="0" dirty="0"/>
              <a:t> </a:t>
            </a:r>
            <a:r>
              <a:rPr lang="de-CH" baseline="0" dirty="0" err="1"/>
              <a:t>is</a:t>
            </a:r>
            <a:r>
              <a:rPr lang="de-CH" baseline="0" dirty="0"/>
              <a:t> also </a:t>
            </a:r>
            <a:r>
              <a:rPr lang="de-CH" baseline="0" dirty="0" err="1"/>
              <a:t>possible</a:t>
            </a:r>
            <a:r>
              <a:rPr lang="de-CH" baseline="0" dirty="0"/>
              <a:t> </a:t>
            </a:r>
            <a:r>
              <a:rPr lang="de-CH" baseline="0" dirty="0" err="1"/>
              <a:t>to</a:t>
            </a:r>
            <a:r>
              <a:rPr lang="de-CH" baseline="0" dirty="0"/>
              <a:t> </a:t>
            </a:r>
            <a:r>
              <a:rPr lang="de-CH" baseline="0" dirty="0" err="1"/>
              <a:t>add</a:t>
            </a:r>
            <a:r>
              <a:rPr lang="de-CH" baseline="0" dirty="0"/>
              <a:t> </a:t>
            </a:r>
            <a:r>
              <a:rPr lang="de-CH" baseline="0" dirty="0" err="1"/>
              <a:t>some</a:t>
            </a:r>
            <a:r>
              <a:rPr lang="de-CH" baseline="0" dirty="0"/>
              <a:t> </a:t>
            </a:r>
            <a:r>
              <a:rPr lang="de-CH" baseline="0" dirty="0" err="1"/>
              <a:t>features</a:t>
            </a:r>
            <a:r>
              <a:rPr lang="de-CH" baseline="0" dirty="0"/>
              <a:t> </a:t>
            </a:r>
            <a:r>
              <a:rPr lang="de-CH" baseline="0" dirty="0" err="1"/>
              <a:t>with</a:t>
            </a:r>
            <a:r>
              <a:rPr lang="de-CH" baseline="0" dirty="0"/>
              <a:t> expert </a:t>
            </a:r>
            <a:r>
              <a:rPr lang="de-CH" baseline="0" dirty="0" err="1"/>
              <a:t>process</a:t>
            </a:r>
            <a:r>
              <a:rPr lang="de-CH" baseline="0" dirty="0"/>
              <a:t> </a:t>
            </a:r>
            <a:r>
              <a:rPr lang="de-CH" baseline="0" dirty="0" err="1"/>
              <a:t>knwoledge</a:t>
            </a:r>
            <a:r>
              <a:rPr lang="de-CH" baseline="0" dirty="0"/>
              <a:t>, </a:t>
            </a:r>
            <a:r>
              <a:rPr lang="de-CH" baseline="0" dirty="0" err="1"/>
              <a:t>for</a:t>
            </a:r>
            <a:r>
              <a:rPr lang="de-CH" baseline="0" dirty="0"/>
              <a:t> </a:t>
            </a:r>
            <a:r>
              <a:rPr lang="de-CH" baseline="0" dirty="0" err="1"/>
              <a:t>example</a:t>
            </a:r>
            <a:r>
              <a:rPr lang="de-CH" baseline="0" dirty="0"/>
              <a:t> </a:t>
            </a:r>
            <a:r>
              <a:rPr lang="de-CH" baseline="0" dirty="0" err="1"/>
              <a:t>injection</a:t>
            </a:r>
            <a:r>
              <a:rPr lang="de-CH" baseline="0" dirty="0"/>
              <a:t> </a:t>
            </a:r>
            <a:r>
              <a:rPr lang="de-CH" baseline="0" dirty="0" err="1"/>
              <a:t>work</a:t>
            </a:r>
            <a:r>
              <a:rPr lang="de-CH" baseline="0" dirty="0"/>
              <a:t>. But </a:t>
            </a:r>
            <a:r>
              <a:rPr lang="de-CH" baseline="0" dirty="0" err="1"/>
              <a:t>for</a:t>
            </a:r>
            <a:r>
              <a:rPr lang="de-CH" baseline="0" dirty="0"/>
              <a:t> </a:t>
            </a:r>
            <a:r>
              <a:rPr lang="de-CH" baseline="0" dirty="0" err="1"/>
              <a:t>this</a:t>
            </a:r>
            <a:r>
              <a:rPr lang="de-CH" baseline="0" dirty="0"/>
              <a:t> </a:t>
            </a:r>
            <a:r>
              <a:rPr lang="de-CH" baseline="0" dirty="0" err="1"/>
              <a:t>first</a:t>
            </a:r>
            <a:r>
              <a:rPr lang="de-CH" baseline="0" dirty="0"/>
              <a:t> </a:t>
            </a:r>
            <a:r>
              <a:rPr lang="de-CH" baseline="0" dirty="0" err="1"/>
              <a:t>attempt</a:t>
            </a:r>
            <a:r>
              <a:rPr lang="de-CH" baseline="0" dirty="0"/>
              <a:t> </a:t>
            </a:r>
            <a:r>
              <a:rPr lang="de-CH" baseline="0" dirty="0" err="1"/>
              <a:t>we</a:t>
            </a:r>
            <a:r>
              <a:rPr lang="de-CH" baseline="0" dirty="0"/>
              <a:t> just </a:t>
            </a:r>
            <a:r>
              <a:rPr lang="de-CH" baseline="0" dirty="0" err="1"/>
              <a:t>worked</a:t>
            </a:r>
            <a:r>
              <a:rPr lang="de-CH" baseline="0" dirty="0"/>
              <a:t> </a:t>
            </a:r>
            <a:r>
              <a:rPr lang="de-CH" baseline="0" dirty="0" err="1"/>
              <a:t>with</a:t>
            </a:r>
            <a:r>
              <a:rPr lang="de-CH" baseline="0" dirty="0"/>
              <a:t> </a:t>
            </a:r>
            <a:r>
              <a:rPr lang="de-CH" baseline="0" dirty="0" err="1"/>
              <a:t>statistical</a:t>
            </a:r>
            <a:r>
              <a:rPr lang="de-CH" baseline="0" dirty="0"/>
              <a:t> </a:t>
            </a:r>
            <a:r>
              <a:rPr lang="de-CH" baseline="0" dirty="0" err="1"/>
              <a:t>features</a:t>
            </a:r>
            <a:r>
              <a:rPr lang="de-CH" baseline="0" dirty="0"/>
              <a:t>.</a:t>
            </a:r>
          </a:p>
          <a:p>
            <a:r>
              <a:rPr lang="de-CH" baseline="0" dirty="0"/>
              <a:t>All in all </a:t>
            </a:r>
            <a:r>
              <a:rPr lang="de-CH" baseline="0" dirty="0" err="1"/>
              <a:t>we</a:t>
            </a:r>
            <a:r>
              <a:rPr lang="de-CH" baseline="0" dirty="0"/>
              <a:t> </a:t>
            </a:r>
            <a:r>
              <a:rPr lang="de-CH" baseline="0" dirty="0" err="1"/>
              <a:t>had</a:t>
            </a:r>
            <a:r>
              <a:rPr lang="de-CH" baseline="0" dirty="0"/>
              <a:t> </a:t>
            </a:r>
            <a:r>
              <a:rPr lang="de-CH" baseline="0" dirty="0" err="1"/>
              <a:t>approximately</a:t>
            </a:r>
            <a:r>
              <a:rPr lang="de-CH" baseline="0" dirty="0"/>
              <a:t> 250 </a:t>
            </a:r>
            <a:r>
              <a:rPr lang="de-CH" baseline="0" dirty="0" err="1"/>
              <a:t>features</a:t>
            </a:r>
            <a:r>
              <a:rPr lang="de-CH" baseline="0" dirty="0"/>
              <a:t> </a:t>
            </a:r>
            <a:r>
              <a:rPr lang="de-CH" baseline="0" dirty="0" err="1"/>
              <a:t>then</a:t>
            </a:r>
            <a:r>
              <a:rPr lang="de-CH" baseline="0" dirty="0"/>
              <a:t>. </a:t>
            </a:r>
            <a:r>
              <a:rPr lang="de-CH" baseline="0" dirty="0" err="1"/>
              <a:t>And</a:t>
            </a:r>
            <a:r>
              <a:rPr lang="de-CH" baseline="0" dirty="0"/>
              <a:t> </a:t>
            </a:r>
            <a:r>
              <a:rPr lang="de-CH" baseline="0" dirty="0" err="1"/>
              <a:t>these</a:t>
            </a:r>
            <a:r>
              <a:rPr lang="de-CH" baseline="0" dirty="0"/>
              <a:t> </a:t>
            </a:r>
            <a:r>
              <a:rPr lang="de-CH" baseline="0" dirty="0" err="1"/>
              <a:t>features</a:t>
            </a:r>
            <a:r>
              <a:rPr lang="de-CH" baseline="0" dirty="0"/>
              <a:t> </a:t>
            </a:r>
            <a:r>
              <a:rPr lang="de-CH" baseline="0" dirty="0" err="1"/>
              <a:t>we</a:t>
            </a:r>
            <a:r>
              <a:rPr lang="de-CH" baseline="0" dirty="0"/>
              <a: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classification</a:t>
            </a:r>
            <a:r>
              <a:rPr lang="de-CH" baseline="0" dirty="0"/>
              <a:t> </a:t>
            </a:r>
            <a:r>
              <a:rPr lang="de-CH" baseline="0" dirty="0" err="1"/>
              <a:t>of</a:t>
            </a:r>
            <a:r>
              <a:rPr lang="de-CH" baseline="0" dirty="0"/>
              <a:t> </a:t>
            </a:r>
            <a:r>
              <a:rPr lang="de-CH" baseline="0" dirty="0" err="1"/>
              <a:t>the</a:t>
            </a:r>
            <a:r>
              <a:rPr lang="de-CH" baseline="0" dirty="0"/>
              <a:t> </a:t>
            </a:r>
            <a:r>
              <a:rPr lang="de-CH" baseline="0" dirty="0" err="1"/>
              <a:t>test</a:t>
            </a:r>
            <a:r>
              <a:rPr lang="de-CH" baseline="0" dirty="0"/>
              <a:t> </a:t>
            </a:r>
            <a:r>
              <a:rPr lang="de-CH" baseline="0" dirty="0" err="1"/>
              <a:t>series</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19</a:t>
            </a:fld>
            <a:endParaRPr lang="de-CH"/>
          </a:p>
        </p:txBody>
      </p:sp>
    </p:spTree>
    <p:extLst>
      <p:ext uri="{BB962C8B-B14F-4D97-AF65-F5344CB8AC3E}">
        <p14:creationId xmlns:p14="http://schemas.microsoft.com/office/powerpoint/2010/main" val="129861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Roman Hänggi</a:t>
            </a:r>
          </a:p>
          <a:p>
            <a:endParaRPr lang="de-CH" dirty="0"/>
          </a:p>
        </p:txBody>
      </p:sp>
      <p:sp>
        <p:nvSpPr>
          <p:cNvPr id="4" name="Foliennummernplatzhalter 3"/>
          <p:cNvSpPr>
            <a:spLocks noGrp="1"/>
          </p:cNvSpPr>
          <p:nvPr>
            <p:ph type="sldNum" sz="quarter" idx="5"/>
          </p:nvPr>
        </p:nvSpPr>
        <p:spPr/>
        <p:txBody>
          <a:bodyPr/>
          <a:lstStyle/>
          <a:p>
            <a:fld id="{DCD8BABC-F464-1C42-81DA-2E65C84DE5DA}" type="slidenum">
              <a:rPr lang="de-DE" smtClean="0"/>
              <a:pPr/>
              <a:t>43</a:t>
            </a:fld>
            <a:endParaRPr lang="de-DE" dirty="0"/>
          </a:p>
        </p:txBody>
      </p:sp>
    </p:spTree>
    <p:extLst>
      <p:ext uri="{BB962C8B-B14F-4D97-AF65-F5344CB8AC3E}">
        <p14:creationId xmlns:p14="http://schemas.microsoft.com/office/powerpoint/2010/main" val="330168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In </a:t>
            </a:r>
            <a:r>
              <a:rPr lang="de-CH" dirty="0" err="1"/>
              <a:t>the</a:t>
            </a:r>
            <a:r>
              <a:rPr lang="de-CH" dirty="0"/>
              <a:t> 1st </a:t>
            </a:r>
            <a:r>
              <a:rPr lang="de-CH" dirty="0" err="1"/>
              <a:t>study</a:t>
            </a:r>
            <a:r>
              <a:rPr lang="de-CH" dirty="0"/>
              <a:t> </a:t>
            </a:r>
            <a:r>
              <a:rPr lang="de-CH" dirty="0" err="1"/>
              <a:t>we</a:t>
            </a:r>
            <a:r>
              <a:rPr lang="de-CH" dirty="0"/>
              <a:t> </a:t>
            </a:r>
            <a:r>
              <a:rPr lang="de-CH" dirty="0" err="1"/>
              <a:t>made</a:t>
            </a:r>
            <a:r>
              <a:rPr lang="de-CH" baseline="0" dirty="0"/>
              <a:t> </a:t>
            </a:r>
            <a:r>
              <a:rPr lang="de-CH" baseline="0" dirty="0" err="1"/>
              <a:t>several</a:t>
            </a:r>
            <a:r>
              <a:rPr lang="de-CH" baseline="0" dirty="0"/>
              <a:t> </a:t>
            </a:r>
            <a:r>
              <a:rPr lang="de-CH" baseline="0" dirty="0" err="1"/>
              <a:t>injection</a:t>
            </a:r>
            <a:r>
              <a:rPr lang="de-CH" baseline="0" dirty="0"/>
              <a:t> </a:t>
            </a:r>
            <a:r>
              <a:rPr lang="de-CH" baseline="0" dirty="0" err="1"/>
              <a:t>moulding</a:t>
            </a:r>
            <a:r>
              <a:rPr lang="de-CH" baseline="0" dirty="0"/>
              <a:t> </a:t>
            </a:r>
            <a:r>
              <a:rPr lang="de-CH" baseline="0" dirty="0" err="1"/>
              <a:t>trials</a:t>
            </a:r>
            <a:r>
              <a:rPr lang="de-CH" baseline="0" dirty="0"/>
              <a:t>, </a:t>
            </a:r>
            <a:r>
              <a:rPr lang="de-CH" baseline="0" dirty="0" err="1"/>
              <a:t>which</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this</a:t>
            </a:r>
            <a:r>
              <a:rPr lang="de-CH" baseline="0" dirty="0"/>
              <a:t> </a:t>
            </a:r>
            <a:r>
              <a:rPr lang="de-CH" baseline="0" dirty="0" err="1"/>
              <a:t>slide</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recreate</a:t>
            </a:r>
            <a:r>
              <a:rPr lang="de-CH" baseline="0" dirty="0"/>
              <a:t> </a:t>
            </a:r>
            <a:r>
              <a:rPr lang="de-CH" baseline="0" dirty="0" err="1"/>
              <a:t>known</a:t>
            </a:r>
            <a:r>
              <a:rPr lang="de-CH" baseline="0" dirty="0"/>
              <a:t> </a:t>
            </a:r>
            <a:r>
              <a:rPr lang="de-CH" baseline="0" dirty="0" err="1"/>
              <a:t>process</a:t>
            </a:r>
            <a:r>
              <a:rPr lang="de-CH" baseline="0" dirty="0"/>
              <a:t> </a:t>
            </a:r>
            <a:r>
              <a:rPr lang="de-CH" baseline="0" dirty="0" err="1"/>
              <a:t>anomalies</a:t>
            </a:r>
            <a:r>
              <a:rPr lang="de-CH" baseline="0" dirty="0"/>
              <a:t>.</a:t>
            </a:r>
          </a:p>
          <a:p>
            <a:r>
              <a:rPr lang="de-CH" baseline="0" dirty="0"/>
              <a:t>The </a:t>
            </a:r>
            <a:r>
              <a:rPr lang="de-CH" baseline="0" dirty="0" err="1"/>
              <a:t>trials</a:t>
            </a:r>
            <a:r>
              <a:rPr lang="de-CH" baseline="0" dirty="0"/>
              <a:t> </a:t>
            </a:r>
            <a:r>
              <a:rPr lang="de-CH" baseline="0" dirty="0" err="1"/>
              <a:t>were</a:t>
            </a:r>
            <a:r>
              <a:rPr lang="de-CH" baseline="0" dirty="0"/>
              <a:t> </a:t>
            </a:r>
            <a:r>
              <a:rPr lang="de-CH" baseline="0" dirty="0" err="1"/>
              <a:t>performed</a:t>
            </a:r>
            <a:r>
              <a:rPr lang="de-CH" baseline="0" dirty="0"/>
              <a:t> </a:t>
            </a:r>
            <a:r>
              <a:rPr lang="de-CH" baseline="0" dirty="0" err="1"/>
              <a:t>with</a:t>
            </a:r>
            <a:r>
              <a:rPr lang="de-CH" baseline="0" dirty="0"/>
              <a:t> a </a:t>
            </a:r>
            <a:r>
              <a:rPr lang="de-CH" baseline="0" dirty="0" err="1"/>
              <a:t>tool</a:t>
            </a:r>
            <a:r>
              <a:rPr lang="de-CH" baseline="0" dirty="0"/>
              <a:t> </a:t>
            </a:r>
            <a:r>
              <a:rPr lang="de-CH" baseline="0" dirty="0" err="1"/>
              <a:t>to</a:t>
            </a:r>
            <a:r>
              <a:rPr lang="de-CH" baseline="0" dirty="0"/>
              <a:t> </a:t>
            </a:r>
            <a:r>
              <a:rPr lang="de-CH" baseline="0" dirty="0" err="1"/>
              <a:t>produce</a:t>
            </a:r>
            <a:r>
              <a:rPr lang="de-CH" baseline="0" dirty="0"/>
              <a:t> an </a:t>
            </a:r>
            <a:r>
              <a:rPr lang="de-CH" baseline="0" dirty="0" err="1"/>
              <a:t>ice</a:t>
            </a:r>
            <a:r>
              <a:rPr lang="de-CH" baseline="0" dirty="0"/>
              <a:t> </a:t>
            </a:r>
            <a:r>
              <a:rPr lang="de-CH" baseline="0" dirty="0" err="1"/>
              <a:t>scraper</a:t>
            </a:r>
            <a:r>
              <a:rPr lang="de-CH" baseline="0" dirty="0"/>
              <a:t> </a:t>
            </a:r>
            <a:r>
              <a:rPr lang="de-CH" baseline="0" dirty="0" err="1"/>
              <a:t>and</a:t>
            </a:r>
            <a:r>
              <a:rPr lang="de-CH" baseline="0" dirty="0"/>
              <a:t> </a:t>
            </a:r>
            <a:r>
              <a:rPr lang="de-CH" baseline="0" dirty="0" err="1"/>
              <a:t>with</a:t>
            </a:r>
            <a:r>
              <a:rPr lang="de-CH" baseline="0" dirty="0"/>
              <a:t> </a:t>
            </a:r>
            <a:r>
              <a:rPr lang="de-CH" baseline="0" dirty="0" err="1"/>
              <a:t>the</a:t>
            </a:r>
            <a:r>
              <a:rPr lang="de-CH" baseline="0" dirty="0"/>
              <a:t> material PP</a:t>
            </a:r>
          </a:p>
          <a:p>
            <a:r>
              <a:rPr lang="de-CH" baseline="0" dirty="0" err="1"/>
              <a:t>During</a:t>
            </a:r>
            <a:r>
              <a:rPr lang="de-CH" baseline="0" dirty="0"/>
              <a:t> </a:t>
            </a:r>
            <a:r>
              <a:rPr lang="de-CH" baseline="0" dirty="0" err="1"/>
              <a:t>the</a:t>
            </a:r>
            <a:r>
              <a:rPr lang="de-CH" baseline="0" dirty="0"/>
              <a:t> </a:t>
            </a:r>
            <a:r>
              <a:rPr lang="de-CH" baseline="0" dirty="0" err="1"/>
              <a:t>trials</a:t>
            </a:r>
            <a:r>
              <a:rPr lang="de-CH" baseline="0" dirty="0"/>
              <a:t> </a:t>
            </a:r>
            <a:r>
              <a:rPr lang="de-CH" baseline="0" dirty="0" err="1"/>
              <a:t>we</a:t>
            </a:r>
            <a:r>
              <a:rPr lang="de-CH" baseline="0" dirty="0"/>
              <a:t> </a:t>
            </a:r>
            <a:r>
              <a:rPr lang="de-CH" baseline="0" dirty="0" err="1"/>
              <a:t>recorded</a:t>
            </a:r>
            <a:r>
              <a:rPr lang="de-CH" baseline="0" dirty="0"/>
              <a:t> all internal </a:t>
            </a:r>
            <a:r>
              <a:rPr lang="de-CH" baseline="0" dirty="0" err="1"/>
              <a:t>machine</a:t>
            </a:r>
            <a:r>
              <a:rPr lang="de-CH" baseline="0" dirty="0"/>
              <a:t> </a:t>
            </a:r>
            <a:r>
              <a:rPr lang="de-CH" baseline="0" dirty="0" err="1"/>
              <a:t>data</a:t>
            </a:r>
            <a:r>
              <a:rPr lang="de-CH" baseline="0" dirty="0"/>
              <a:t> </a:t>
            </a:r>
            <a:r>
              <a:rPr lang="de-CH" baseline="0" dirty="0" err="1"/>
              <a:t>with</a:t>
            </a:r>
            <a:r>
              <a:rPr lang="de-CH" baseline="0" dirty="0"/>
              <a:t> </a:t>
            </a:r>
            <a:r>
              <a:rPr lang="de-CH" baseline="0" dirty="0" err="1"/>
              <a:t>the</a:t>
            </a:r>
            <a:r>
              <a:rPr lang="de-CH" baseline="0" dirty="0"/>
              <a:t> </a:t>
            </a:r>
            <a:r>
              <a:rPr lang="de-CH" baseline="0" dirty="0" err="1"/>
              <a:t>DataXplorer</a:t>
            </a:r>
            <a:r>
              <a:rPr lang="de-CH" baseline="0" dirty="0"/>
              <a:t> </a:t>
            </a:r>
            <a:r>
              <a:rPr lang="de-CH" baseline="0" dirty="0" err="1"/>
              <a:t>and</a:t>
            </a:r>
            <a:r>
              <a:rPr lang="de-CH" baseline="0" dirty="0"/>
              <a:t> </a:t>
            </a:r>
            <a:r>
              <a:rPr lang="de-CH" baseline="0" dirty="0" err="1"/>
              <a:t>additionaly</a:t>
            </a:r>
            <a:r>
              <a:rPr lang="de-CH" baseline="0" dirty="0"/>
              <a:t> </a:t>
            </a:r>
            <a:r>
              <a:rPr lang="de-CH" baseline="0" dirty="0" err="1"/>
              <a:t>measured</a:t>
            </a:r>
            <a:r>
              <a:rPr lang="de-CH" baseline="0" dirty="0"/>
              <a:t> </a:t>
            </a:r>
            <a:r>
              <a:rPr lang="de-CH" baseline="0" dirty="0" err="1"/>
              <a:t>the</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the</a:t>
            </a:r>
            <a:r>
              <a:rPr lang="de-CH" baseline="0" dirty="0"/>
              <a:t> </a:t>
            </a:r>
            <a:r>
              <a:rPr lang="de-CH" baseline="0" dirty="0" err="1"/>
              <a:t>moulded</a:t>
            </a:r>
            <a:r>
              <a:rPr lang="de-CH" baseline="0" dirty="0"/>
              <a:t> </a:t>
            </a:r>
            <a:r>
              <a:rPr lang="de-CH" baseline="0" dirty="0" err="1"/>
              <a:t>parts</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46</a:t>
            </a:fld>
            <a:endParaRPr lang="de-CH"/>
          </a:p>
        </p:txBody>
      </p:sp>
    </p:spTree>
    <p:extLst>
      <p:ext uri="{BB962C8B-B14F-4D97-AF65-F5344CB8AC3E}">
        <p14:creationId xmlns:p14="http://schemas.microsoft.com/office/powerpoint/2010/main" val="370712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A</a:t>
            </a:r>
            <a:r>
              <a:rPr lang="de-CH" baseline="0" dirty="0"/>
              <a:t> </a:t>
            </a:r>
            <a:r>
              <a:rPr lang="de-CH" baseline="0" dirty="0" err="1"/>
              <a:t>c</a:t>
            </a:r>
            <a:r>
              <a:rPr lang="de-CH" dirty="0" err="1"/>
              <a:t>lassification</a:t>
            </a:r>
            <a:r>
              <a:rPr lang="de-CH" dirty="0"/>
              <a:t> </a:t>
            </a:r>
            <a:r>
              <a:rPr lang="de-CH" dirty="0" err="1"/>
              <a:t>of</a:t>
            </a:r>
            <a:r>
              <a:rPr lang="de-CH" dirty="0"/>
              <a:t> </a:t>
            </a:r>
            <a:r>
              <a:rPr lang="de-CH" dirty="0" err="1"/>
              <a:t>the</a:t>
            </a:r>
            <a:r>
              <a:rPr lang="de-CH" dirty="0"/>
              <a:t> </a:t>
            </a:r>
            <a:r>
              <a:rPr lang="de-CH" dirty="0" err="1"/>
              <a:t>test</a:t>
            </a:r>
            <a:r>
              <a:rPr lang="de-CH" dirty="0"/>
              <a:t> </a:t>
            </a:r>
            <a:r>
              <a:rPr lang="de-CH" dirty="0" err="1"/>
              <a:t>series</a:t>
            </a:r>
            <a:r>
              <a:rPr lang="de-CH" baseline="0" dirty="0"/>
              <a:t> </a:t>
            </a:r>
            <a:r>
              <a:rPr lang="de-CH" baseline="0" dirty="0" err="1"/>
              <a:t>is</a:t>
            </a:r>
            <a:r>
              <a:rPr lang="de-CH" baseline="0" dirty="0"/>
              <a:t> </a:t>
            </a:r>
            <a:r>
              <a:rPr lang="de-CH" baseline="0" dirty="0" err="1"/>
              <a:t>possible</a:t>
            </a:r>
            <a:r>
              <a:rPr lang="de-CH" baseline="0" dirty="0"/>
              <a:t> </a:t>
            </a:r>
            <a:r>
              <a:rPr lang="de-CH" baseline="0" dirty="0" err="1"/>
              <a:t>as</a:t>
            </a:r>
            <a:r>
              <a:rPr lang="de-CH" baseline="0" dirty="0"/>
              <a:t> </a:t>
            </a:r>
            <a:r>
              <a:rPr lang="de-CH" baseline="0" dirty="0" err="1"/>
              <a:t>it</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the</a:t>
            </a:r>
            <a:r>
              <a:rPr lang="de-CH" baseline="0" dirty="0"/>
              <a:t> </a:t>
            </a:r>
            <a:r>
              <a:rPr lang="de-CH" baseline="0" dirty="0" err="1"/>
              <a:t>picture</a:t>
            </a:r>
            <a:r>
              <a:rPr lang="de-CH" baseline="0" dirty="0"/>
              <a:t>.</a:t>
            </a:r>
          </a:p>
          <a:p>
            <a:r>
              <a:rPr lang="de-CH" baseline="0" dirty="0"/>
              <a:t>The </a:t>
            </a:r>
            <a:r>
              <a:rPr lang="de-CH" baseline="0" dirty="0" err="1"/>
              <a:t>features</a:t>
            </a:r>
            <a:r>
              <a:rPr lang="de-CH" baseline="0" dirty="0"/>
              <a:t> … </a:t>
            </a:r>
            <a:r>
              <a:rPr lang="de-CH" baseline="0" dirty="0" err="1"/>
              <a:t>and</a:t>
            </a:r>
            <a:r>
              <a:rPr lang="de-CH" baseline="0" dirty="0"/>
              <a:t> … </a:t>
            </a:r>
            <a:r>
              <a:rPr lang="de-CH" baseline="0" dirty="0" err="1"/>
              <a:t>were</a:t>
            </a:r>
            <a:r>
              <a:rPr lang="de-CH" baseline="0" dirty="0"/>
              <a:t> </a:t>
            </a:r>
            <a:r>
              <a:rPr lang="de-CH" baseline="0" dirty="0" err="1"/>
              <a:t>used</a:t>
            </a:r>
            <a:r>
              <a:rPr lang="de-CH" baseline="0" dirty="0"/>
              <a:t> </a:t>
            </a:r>
            <a:r>
              <a:rPr lang="de-CH" baseline="0" dirty="0" err="1"/>
              <a:t>for</a:t>
            </a:r>
            <a:r>
              <a:rPr lang="de-CH" baseline="0" dirty="0"/>
              <a:t> </a:t>
            </a:r>
            <a:r>
              <a:rPr lang="de-CH" baseline="0" dirty="0" err="1"/>
              <a:t>classification</a:t>
            </a:r>
            <a:r>
              <a:rPr lang="de-CH" baseline="0" dirty="0"/>
              <a:t>.</a:t>
            </a:r>
          </a:p>
          <a:p>
            <a:r>
              <a:rPr lang="de-CH" baseline="0" dirty="0"/>
              <a:t>As </a:t>
            </a:r>
            <a:r>
              <a:rPr lang="de-CH" baseline="0" dirty="0" err="1"/>
              <a:t>the</a:t>
            </a:r>
            <a:r>
              <a:rPr lang="de-CH" baseline="0" dirty="0"/>
              <a:t> </a:t>
            </a:r>
            <a:r>
              <a:rPr lang="de-CH" baseline="0" dirty="0" err="1"/>
              <a:t>test</a:t>
            </a:r>
            <a:r>
              <a:rPr lang="de-CH" baseline="0" dirty="0"/>
              <a:t> </a:t>
            </a:r>
            <a:r>
              <a:rPr lang="de-CH" baseline="0" dirty="0" err="1"/>
              <a:t>series</a:t>
            </a:r>
            <a:r>
              <a:rPr lang="de-CH" baseline="0" dirty="0"/>
              <a:t> </a:t>
            </a:r>
            <a:r>
              <a:rPr lang="de-CH" baseline="0" dirty="0" err="1"/>
              <a:t>can</a:t>
            </a:r>
            <a:r>
              <a:rPr lang="de-CH" baseline="0" dirty="0"/>
              <a:t> </a:t>
            </a:r>
            <a:r>
              <a:rPr lang="de-CH" baseline="0" dirty="0" err="1"/>
              <a:t>be</a:t>
            </a:r>
            <a:r>
              <a:rPr lang="de-CH" baseline="0" dirty="0"/>
              <a:t> </a:t>
            </a:r>
            <a:r>
              <a:rPr lang="de-CH" baseline="0" dirty="0" err="1"/>
              <a:t>clearly</a:t>
            </a:r>
            <a:r>
              <a:rPr lang="de-CH" baseline="0" dirty="0"/>
              <a:t> </a:t>
            </a:r>
            <a:r>
              <a:rPr lang="de-CH" baseline="0" dirty="0" err="1"/>
              <a:t>classified</a:t>
            </a:r>
            <a:r>
              <a:rPr lang="de-CH" baseline="0" dirty="0"/>
              <a:t> </a:t>
            </a:r>
            <a:r>
              <a:rPr lang="de-CH" baseline="0" dirty="0" err="1"/>
              <a:t>it</a:t>
            </a:r>
            <a:r>
              <a:rPr lang="de-CH" baseline="0" dirty="0"/>
              <a:t> </a:t>
            </a:r>
            <a:r>
              <a:rPr lang="de-CH" baseline="0" dirty="0" err="1"/>
              <a:t>should</a:t>
            </a:r>
            <a:r>
              <a:rPr lang="de-CH" baseline="0" dirty="0"/>
              <a:t> also </a:t>
            </a:r>
            <a:r>
              <a:rPr lang="de-CH" baseline="0" dirty="0" err="1"/>
              <a:t>be</a:t>
            </a:r>
            <a:r>
              <a:rPr lang="de-CH" baseline="0" dirty="0"/>
              <a:t> </a:t>
            </a:r>
            <a:r>
              <a:rPr lang="de-CH" baseline="0" dirty="0" err="1"/>
              <a:t>possible</a:t>
            </a:r>
            <a:r>
              <a:rPr lang="de-CH" baseline="0" dirty="0"/>
              <a:t> </a:t>
            </a:r>
            <a:r>
              <a:rPr lang="de-CH" baseline="0" dirty="0" err="1"/>
              <a:t>to</a:t>
            </a:r>
            <a:r>
              <a:rPr lang="de-CH" baseline="0" dirty="0"/>
              <a:t> </a:t>
            </a:r>
            <a:r>
              <a:rPr lang="de-CH" baseline="0" dirty="0" err="1"/>
              <a:t>detect</a:t>
            </a:r>
            <a:r>
              <a:rPr lang="de-CH" baseline="0" dirty="0"/>
              <a:t> </a:t>
            </a:r>
            <a:r>
              <a:rPr lang="de-CH" baseline="0" dirty="0" err="1"/>
              <a:t>process</a:t>
            </a:r>
            <a:r>
              <a:rPr lang="de-CH" baseline="0" dirty="0"/>
              <a:t> </a:t>
            </a:r>
            <a:r>
              <a:rPr lang="de-CH" baseline="0" dirty="0" err="1"/>
              <a:t>anomalies</a:t>
            </a:r>
            <a:r>
              <a:rPr lang="de-CH" baseline="0" dirty="0"/>
              <a:t> </a:t>
            </a:r>
            <a:r>
              <a:rPr lang="de-CH" baseline="0" dirty="0" err="1"/>
              <a:t>with</a:t>
            </a:r>
            <a:r>
              <a:rPr lang="de-CH" baseline="0" dirty="0"/>
              <a:t> ML</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47</a:t>
            </a:fld>
            <a:endParaRPr lang="de-CH"/>
          </a:p>
        </p:txBody>
      </p:sp>
    </p:spTree>
    <p:extLst>
      <p:ext uri="{BB962C8B-B14F-4D97-AF65-F5344CB8AC3E}">
        <p14:creationId xmlns:p14="http://schemas.microsoft.com/office/powerpoint/2010/main" val="414509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Additionaly</a:t>
            </a:r>
            <a:r>
              <a:rPr lang="de-CH" baseline="0" dirty="0"/>
              <a:t> </a:t>
            </a:r>
            <a:r>
              <a:rPr lang="de-CH" baseline="0" dirty="0" err="1"/>
              <a:t>we</a:t>
            </a:r>
            <a:r>
              <a:rPr lang="de-CH" baseline="0" dirty="0"/>
              <a:t> </a:t>
            </a:r>
            <a:r>
              <a:rPr lang="de-CH" baseline="0" dirty="0" err="1"/>
              <a:t>were</a:t>
            </a:r>
            <a:r>
              <a:rPr lang="de-CH" baseline="0" dirty="0"/>
              <a:t> </a:t>
            </a:r>
            <a:r>
              <a:rPr lang="de-CH" baseline="0" dirty="0" err="1"/>
              <a:t>able</a:t>
            </a:r>
            <a:r>
              <a:rPr lang="de-CH" baseline="0" dirty="0"/>
              <a:t> </a:t>
            </a:r>
            <a:r>
              <a:rPr lang="de-CH" baseline="0" dirty="0" err="1"/>
              <a:t>to</a:t>
            </a:r>
            <a:r>
              <a:rPr lang="de-CH" baseline="0" dirty="0"/>
              <a:t> </a:t>
            </a:r>
            <a:r>
              <a:rPr lang="de-CH" baseline="0" dirty="0" err="1"/>
              <a:t>predict</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the</a:t>
            </a:r>
            <a:r>
              <a:rPr lang="de-CH" baseline="0" dirty="0"/>
              <a:t> </a:t>
            </a:r>
            <a:r>
              <a:rPr lang="de-CH" baseline="0" dirty="0" err="1"/>
              <a:t>moulded</a:t>
            </a:r>
            <a:r>
              <a:rPr lang="de-CH" baseline="0" dirty="0"/>
              <a:t> </a:t>
            </a:r>
            <a:r>
              <a:rPr lang="de-CH" baseline="0" dirty="0" err="1"/>
              <a:t>parts</a:t>
            </a:r>
            <a:r>
              <a:rPr lang="de-CH" baseline="0" dirty="0"/>
              <a:t> </a:t>
            </a:r>
            <a:r>
              <a:rPr lang="de-CH" baseline="0" dirty="0" err="1"/>
              <a:t>with</a:t>
            </a:r>
            <a:r>
              <a:rPr lang="de-CH" baseline="0" dirty="0"/>
              <a:t> ML.</a:t>
            </a:r>
          </a:p>
          <a:p>
            <a:r>
              <a:rPr lang="de-CH" baseline="0" dirty="0" err="1"/>
              <a:t>Therefore</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estimate</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moulded</a:t>
            </a:r>
            <a:r>
              <a:rPr lang="de-CH" baseline="0" dirty="0"/>
              <a:t> </a:t>
            </a:r>
            <a:r>
              <a:rPr lang="de-CH" baseline="0" dirty="0" err="1"/>
              <a:t>parts</a:t>
            </a:r>
            <a:r>
              <a:rPr lang="de-CH" baseline="0" dirty="0"/>
              <a:t>, </a:t>
            </a:r>
            <a:r>
              <a:rPr lang="de-CH" baseline="0" dirty="0" err="1"/>
              <a:t>which</a:t>
            </a:r>
            <a:r>
              <a:rPr lang="de-CH" baseline="0" dirty="0"/>
              <a:t> </a:t>
            </a:r>
            <a:r>
              <a:rPr lang="de-CH" baseline="0" dirty="0" err="1"/>
              <a:t>were</a:t>
            </a:r>
            <a:r>
              <a:rPr lang="de-CH" baseline="0" dirty="0"/>
              <a:t> not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training</a:t>
            </a:r>
            <a:r>
              <a:rPr lang="de-CH" baseline="0" dirty="0"/>
              <a:t> </a:t>
            </a:r>
            <a:r>
              <a:rPr lang="de-CH" baseline="0" dirty="0" err="1"/>
              <a:t>of</a:t>
            </a:r>
            <a:r>
              <a:rPr lang="de-CH" baseline="0" dirty="0"/>
              <a:t> </a:t>
            </a:r>
            <a:r>
              <a:rPr lang="de-CH" baseline="0" dirty="0" err="1"/>
              <a:t>the</a:t>
            </a:r>
            <a:r>
              <a:rPr lang="de-CH" baseline="0" dirty="0"/>
              <a:t> ML </a:t>
            </a:r>
            <a:r>
              <a:rPr lang="de-CH" baseline="0" dirty="0" err="1"/>
              <a:t>system</a:t>
            </a:r>
            <a:endParaRPr lang="de-CH" baseline="0" dirty="0"/>
          </a:p>
          <a:p>
            <a:r>
              <a:rPr lang="de-CH" baseline="0" dirty="0" err="1"/>
              <a:t>Results</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this</a:t>
            </a:r>
            <a:r>
              <a:rPr lang="de-CH" baseline="0" dirty="0"/>
              <a:t> </a:t>
            </a:r>
            <a:r>
              <a:rPr lang="de-CH" baseline="0" dirty="0" err="1"/>
              <a:t>slide</a:t>
            </a:r>
            <a:r>
              <a:rPr lang="de-CH" baseline="0" dirty="0"/>
              <a:t>, </a:t>
            </a:r>
            <a:r>
              <a:rPr lang="de-CH" baseline="0" dirty="0" err="1"/>
              <a:t>prediction</a:t>
            </a:r>
            <a:r>
              <a:rPr lang="de-CH" baseline="0" dirty="0"/>
              <a:t> </a:t>
            </a:r>
            <a:r>
              <a:rPr lang="de-CH" baseline="0" dirty="0" err="1"/>
              <a:t>is</a:t>
            </a:r>
            <a:r>
              <a:rPr lang="de-CH" baseline="0" dirty="0"/>
              <a:t> </a:t>
            </a:r>
            <a:r>
              <a:rPr lang="de-CH" baseline="0" dirty="0" err="1"/>
              <a:t>very</a:t>
            </a:r>
            <a:r>
              <a:rPr lang="de-CH" baseline="0" dirty="0"/>
              <a:t> </a:t>
            </a:r>
            <a:r>
              <a:rPr lang="de-CH" baseline="0" dirty="0" err="1"/>
              <a:t>accurate</a:t>
            </a:r>
            <a:r>
              <a:rPr lang="de-CH" baseline="0" dirty="0"/>
              <a:t> </a:t>
            </a:r>
            <a:r>
              <a:rPr lang="de-CH" baseline="0" dirty="0" err="1"/>
              <a:t>except</a:t>
            </a:r>
            <a:r>
              <a:rPr lang="de-CH" baseline="0" dirty="0"/>
              <a:t> </a:t>
            </a:r>
            <a:r>
              <a:rPr lang="de-CH" baseline="0" dirty="0" err="1"/>
              <a:t>when</a:t>
            </a:r>
            <a:r>
              <a:rPr lang="de-CH" baseline="0" dirty="0"/>
              <a:t> </a:t>
            </a:r>
            <a:r>
              <a:rPr lang="de-CH" baseline="0" dirty="0" err="1"/>
              <a:t>measurement</a:t>
            </a:r>
            <a:r>
              <a:rPr lang="de-CH" baseline="0" dirty="0"/>
              <a:t> </a:t>
            </a:r>
            <a:r>
              <a:rPr lang="de-CH" baseline="0" dirty="0" err="1"/>
              <a:t>error</a:t>
            </a:r>
            <a:r>
              <a:rPr lang="de-CH" baseline="0" dirty="0"/>
              <a:t> </a:t>
            </a:r>
            <a:r>
              <a:rPr lang="de-CH" baseline="0" dirty="0" err="1"/>
              <a:t>is</a:t>
            </a:r>
            <a:r>
              <a:rPr lang="de-CH" baseline="0" dirty="0"/>
              <a:t> </a:t>
            </a:r>
            <a:r>
              <a:rPr lang="de-CH" baseline="0" dirty="0" err="1"/>
              <a:t>bigger</a:t>
            </a:r>
            <a:r>
              <a:rPr lang="de-CH" baseline="0" dirty="0"/>
              <a:t> (</a:t>
            </a:r>
            <a:r>
              <a:rPr lang="de-CH" baseline="0" dirty="0" err="1"/>
              <a:t>lip</a:t>
            </a:r>
            <a:r>
              <a:rPr lang="de-CH" baseline="0" dirty="0"/>
              <a:t> </a:t>
            </a:r>
            <a:r>
              <a:rPr lang="de-CH" baseline="0" dirty="0" err="1"/>
              <a:t>distance</a:t>
            </a:r>
            <a:r>
              <a:rPr lang="de-CH" baseline="0" dirty="0"/>
              <a:t>)</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48</a:t>
            </a:fld>
            <a:endParaRPr lang="de-CH"/>
          </a:p>
        </p:txBody>
      </p:sp>
    </p:spTree>
    <p:extLst>
      <p:ext uri="{BB962C8B-B14F-4D97-AF65-F5344CB8AC3E}">
        <p14:creationId xmlns:p14="http://schemas.microsoft.com/office/powerpoint/2010/main" val="267396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answer</a:t>
            </a:r>
            <a:r>
              <a:rPr lang="de-CH" dirty="0"/>
              <a:t> </a:t>
            </a:r>
            <a:r>
              <a:rPr lang="de-CH" dirty="0" err="1"/>
              <a:t>this</a:t>
            </a:r>
            <a:r>
              <a:rPr lang="de-CH" baseline="0" dirty="0"/>
              <a:t> </a:t>
            </a:r>
            <a:r>
              <a:rPr lang="de-CH" baseline="0" dirty="0" err="1"/>
              <a:t>second</a:t>
            </a:r>
            <a:r>
              <a:rPr lang="de-CH" baseline="0" dirty="0"/>
              <a:t> </a:t>
            </a:r>
            <a:r>
              <a:rPr lang="de-CH" baseline="0" dirty="0" err="1"/>
              <a:t>question</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simulate</a:t>
            </a:r>
            <a:r>
              <a:rPr lang="de-CH" baseline="0" dirty="0"/>
              <a:t> a </a:t>
            </a:r>
            <a:r>
              <a:rPr lang="de-CH" baseline="0" dirty="0" err="1"/>
              <a:t>well</a:t>
            </a:r>
            <a:r>
              <a:rPr lang="de-CH" baseline="0" dirty="0"/>
              <a:t> </a:t>
            </a:r>
            <a:r>
              <a:rPr lang="de-CH" baseline="0" dirty="0" err="1"/>
              <a:t>known</a:t>
            </a:r>
            <a:r>
              <a:rPr lang="de-CH" baseline="0" dirty="0"/>
              <a:t> </a:t>
            </a:r>
            <a:r>
              <a:rPr lang="de-CH" baseline="0" dirty="0" err="1"/>
              <a:t>process</a:t>
            </a:r>
            <a:r>
              <a:rPr lang="de-CH" baseline="0" dirty="0"/>
              <a:t> </a:t>
            </a:r>
            <a:r>
              <a:rPr lang="de-CH" baseline="0" dirty="0" err="1"/>
              <a:t>anomaly</a:t>
            </a:r>
            <a:r>
              <a:rPr lang="de-CH" baseline="0" dirty="0"/>
              <a:t> in </a:t>
            </a:r>
            <a:r>
              <a:rPr lang="de-CH" baseline="0" dirty="0" err="1"/>
              <a:t>injection</a:t>
            </a:r>
            <a:r>
              <a:rPr lang="de-CH" baseline="0" dirty="0"/>
              <a:t> </a:t>
            </a:r>
            <a:r>
              <a:rPr lang="de-CH" baseline="0" dirty="0" err="1"/>
              <a:t>moulding</a:t>
            </a:r>
            <a:r>
              <a:rPr lang="de-CH" baseline="0" dirty="0"/>
              <a:t>, </a:t>
            </a:r>
            <a:r>
              <a:rPr lang="de-CH" baseline="0" dirty="0" err="1"/>
              <a:t>the</a:t>
            </a:r>
            <a:r>
              <a:rPr lang="de-CH" baseline="0" dirty="0"/>
              <a:t> </a:t>
            </a:r>
            <a:r>
              <a:rPr lang="de-CH" baseline="0" dirty="0" err="1"/>
              <a:t>wear</a:t>
            </a:r>
            <a:r>
              <a:rPr lang="de-CH" baseline="0" dirty="0"/>
              <a:t> </a:t>
            </a:r>
            <a:r>
              <a:rPr lang="de-CH" baseline="0" dirty="0" err="1"/>
              <a:t>of</a:t>
            </a:r>
            <a:r>
              <a:rPr lang="de-CH" baseline="0" dirty="0"/>
              <a:t> a non </a:t>
            </a:r>
            <a:r>
              <a:rPr lang="de-CH" baseline="0" dirty="0" err="1"/>
              <a:t>return</a:t>
            </a:r>
            <a:r>
              <a:rPr lang="de-CH" baseline="0" dirty="0"/>
              <a:t> </a:t>
            </a:r>
            <a:r>
              <a:rPr lang="de-CH" baseline="0" dirty="0" err="1"/>
              <a:t>valve</a:t>
            </a:r>
            <a:endParaRPr lang="de-CH" baseline="0" dirty="0"/>
          </a:p>
          <a:p>
            <a:r>
              <a:rPr lang="de-CH" baseline="0" dirty="0"/>
              <a:t>Trials </a:t>
            </a:r>
            <a:r>
              <a:rPr lang="de-CH" baseline="0" dirty="0" err="1"/>
              <a:t>were</a:t>
            </a:r>
            <a:r>
              <a:rPr lang="de-CH" baseline="0" dirty="0"/>
              <a:t> </a:t>
            </a:r>
            <a:r>
              <a:rPr lang="de-CH" baseline="0" dirty="0" err="1"/>
              <a:t>perfomed</a:t>
            </a:r>
            <a:r>
              <a:rPr lang="de-CH" baseline="0" dirty="0"/>
              <a:t> </a:t>
            </a:r>
            <a:r>
              <a:rPr lang="de-CH" baseline="0" dirty="0" err="1"/>
              <a:t>with</a:t>
            </a:r>
            <a:r>
              <a:rPr lang="de-CH" baseline="0" dirty="0"/>
              <a:t> ASA </a:t>
            </a:r>
            <a:r>
              <a:rPr lang="de-CH" baseline="0" dirty="0" err="1"/>
              <a:t>and</a:t>
            </a:r>
            <a:r>
              <a:rPr lang="de-CH" baseline="0" dirty="0"/>
              <a:t> </a:t>
            </a:r>
            <a:r>
              <a:rPr lang="de-CH" baseline="0" dirty="0" err="1"/>
              <a:t>the</a:t>
            </a:r>
            <a:r>
              <a:rPr lang="de-CH" baseline="0" dirty="0"/>
              <a:t> </a:t>
            </a:r>
            <a:r>
              <a:rPr lang="de-CH" baseline="0" dirty="0" err="1"/>
              <a:t>already</a:t>
            </a:r>
            <a:r>
              <a:rPr lang="de-CH" baseline="0" dirty="0"/>
              <a:t> </a:t>
            </a:r>
            <a:r>
              <a:rPr lang="de-CH" baseline="0" dirty="0" err="1"/>
              <a:t>knwon</a:t>
            </a:r>
            <a:r>
              <a:rPr lang="de-CH" baseline="0" dirty="0"/>
              <a:t> </a:t>
            </a:r>
            <a:r>
              <a:rPr lang="de-CH" baseline="0" dirty="0" err="1"/>
              <a:t>ice</a:t>
            </a:r>
            <a:r>
              <a:rPr lang="de-CH" baseline="0" dirty="0"/>
              <a:t> </a:t>
            </a:r>
            <a:r>
              <a:rPr lang="de-CH" baseline="0" dirty="0" err="1"/>
              <a:t>scraper</a:t>
            </a:r>
            <a:endParaRPr lang="de-CH" baseline="0" dirty="0"/>
          </a:p>
          <a:p>
            <a:r>
              <a:rPr lang="de-CH" baseline="0" dirty="0" err="1"/>
              <a:t>During</a:t>
            </a:r>
            <a:r>
              <a:rPr lang="de-CH" baseline="0" dirty="0"/>
              <a:t> </a:t>
            </a:r>
            <a:r>
              <a:rPr lang="de-CH" baseline="0" dirty="0" err="1"/>
              <a:t>the</a:t>
            </a:r>
            <a:r>
              <a:rPr lang="de-CH" baseline="0" dirty="0"/>
              <a:t> </a:t>
            </a:r>
            <a:r>
              <a:rPr lang="de-CH" baseline="0" dirty="0" err="1"/>
              <a:t>trials</a:t>
            </a:r>
            <a:r>
              <a:rPr lang="de-CH" baseline="0" dirty="0"/>
              <a:t> </a:t>
            </a:r>
            <a:r>
              <a:rPr lang="de-CH" baseline="0" dirty="0" err="1"/>
              <a:t>we</a:t>
            </a:r>
            <a:r>
              <a:rPr lang="de-CH" baseline="0" dirty="0"/>
              <a:t> </a:t>
            </a:r>
            <a:r>
              <a:rPr lang="de-CH" baseline="0" dirty="0" err="1"/>
              <a:t>again</a:t>
            </a:r>
            <a:r>
              <a:rPr lang="de-CH" baseline="0" dirty="0"/>
              <a:t> </a:t>
            </a:r>
            <a:r>
              <a:rPr lang="de-CH" baseline="0" dirty="0" err="1"/>
              <a:t>recorded</a:t>
            </a:r>
            <a:r>
              <a:rPr lang="de-CH" baseline="0" dirty="0"/>
              <a:t> all internal </a:t>
            </a:r>
            <a:r>
              <a:rPr lang="de-CH" baseline="0" dirty="0" err="1"/>
              <a:t>machine</a:t>
            </a:r>
            <a:r>
              <a:rPr lang="de-CH" baseline="0" dirty="0"/>
              <a:t> </a:t>
            </a:r>
            <a:r>
              <a:rPr lang="de-CH" baseline="0" dirty="0" err="1"/>
              <a:t>data</a:t>
            </a:r>
            <a:r>
              <a:rPr lang="de-CH" baseline="0" dirty="0"/>
              <a:t> </a:t>
            </a:r>
            <a:r>
              <a:rPr lang="de-CH" baseline="0" dirty="0" err="1"/>
              <a:t>with</a:t>
            </a:r>
            <a:r>
              <a:rPr lang="de-CH" baseline="0" dirty="0"/>
              <a:t> </a:t>
            </a:r>
            <a:r>
              <a:rPr lang="de-CH" baseline="0" dirty="0" err="1"/>
              <a:t>the</a:t>
            </a:r>
            <a:r>
              <a:rPr lang="de-CH" baseline="0" dirty="0"/>
              <a:t> </a:t>
            </a:r>
            <a:r>
              <a:rPr lang="de-CH" baseline="0" dirty="0" err="1"/>
              <a:t>DataXplorer</a:t>
            </a:r>
            <a:r>
              <a:rPr lang="de-CH" baseline="0" dirty="0"/>
              <a:t> </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51</a:t>
            </a:fld>
            <a:endParaRPr lang="de-CH"/>
          </a:p>
        </p:txBody>
      </p:sp>
    </p:spTree>
    <p:extLst>
      <p:ext uri="{BB962C8B-B14F-4D97-AF65-F5344CB8AC3E}">
        <p14:creationId xmlns:p14="http://schemas.microsoft.com/office/powerpoint/2010/main" val="214958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On </a:t>
            </a:r>
            <a:r>
              <a:rPr lang="de-CH" dirty="0" err="1"/>
              <a:t>the</a:t>
            </a:r>
            <a:r>
              <a:rPr lang="de-CH" dirty="0"/>
              <a:t> </a:t>
            </a:r>
            <a:r>
              <a:rPr lang="de-CH" dirty="0" err="1"/>
              <a:t>left</a:t>
            </a:r>
            <a:r>
              <a:rPr lang="de-CH" dirty="0"/>
              <a:t> </a:t>
            </a:r>
            <a:r>
              <a:rPr lang="de-CH" dirty="0" err="1"/>
              <a:t>you</a:t>
            </a:r>
            <a:r>
              <a:rPr lang="de-CH" dirty="0"/>
              <a:t> </a:t>
            </a:r>
            <a:r>
              <a:rPr lang="de-CH" dirty="0" err="1"/>
              <a:t>can</a:t>
            </a:r>
            <a:r>
              <a:rPr lang="de-CH" dirty="0"/>
              <a:t> </a:t>
            </a:r>
            <a:r>
              <a:rPr lang="de-CH" dirty="0" err="1"/>
              <a:t>see</a:t>
            </a:r>
            <a:r>
              <a:rPr lang="de-CH" dirty="0"/>
              <a:t> a </a:t>
            </a:r>
            <a:r>
              <a:rPr lang="de-CH" dirty="0" err="1"/>
              <a:t>diagramm</a:t>
            </a:r>
            <a:r>
              <a:rPr lang="de-CH" dirty="0"/>
              <a:t> </a:t>
            </a:r>
            <a:r>
              <a:rPr lang="de-CH" dirty="0" err="1"/>
              <a:t>of</a:t>
            </a:r>
            <a:r>
              <a:rPr lang="de-CH" dirty="0"/>
              <a:t> </a:t>
            </a:r>
            <a:r>
              <a:rPr lang="de-CH" dirty="0" err="1"/>
              <a:t>the</a:t>
            </a:r>
            <a:r>
              <a:rPr lang="de-CH" dirty="0"/>
              <a:t> </a:t>
            </a:r>
            <a:r>
              <a:rPr lang="de-CH" dirty="0" err="1"/>
              <a:t>screw</a:t>
            </a:r>
            <a:r>
              <a:rPr lang="de-CH" dirty="0"/>
              <a:t> </a:t>
            </a:r>
            <a:r>
              <a:rPr lang="de-CH" dirty="0" err="1"/>
              <a:t>position</a:t>
            </a:r>
            <a:r>
              <a:rPr lang="de-CH" dirty="0"/>
              <a:t> in </a:t>
            </a:r>
            <a:r>
              <a:rPr lang="de-CH" dirty="0" err="1"/>
              <a:t>function</a:t>
            </a:r>
            <a:r>
              <a:rPr lang="de-CH" dirty="0"/>
              <a:t> </a:t>
            </a:r>
            <a:r>
              <a:rPr lang="de-CH" dirty="0" err="1"/>
              <a:t>of</a:t>
            </a:r>
            <a:r>
              <a:rPr lang="de-CH" dirty="0"/>
              <a:t> time </a:t>
            </a:r>
            <a:r>
              <a:rPr lang="de-CH" dirty="0" err="1"/>
              <a:t>for</a:t>
            </a:r>
            <a:r>
              <a:rPr lang="de-CH" dirty="0"/>
              <a:t> </a:t>
            </a:r>
            <a:r>
              <a:rPr lang="de-CH" dirty="0" err="1"/>
              <a:t>one</a:t>
            </a:r>
            <a:r>
              <a:rPr lang="de-CH" dirty="0"/>
              <a:t> </a:t>
            </a:r>
            <a:r>
              <a:rPr lang="de-CH" dirty="0" err="1"/>
              <a:t>cycle</a:t>
            </a:r>
            <a:endParaRPr lang="de-CH" dirty="0"/>
          </a:p>
          <a:p>
            <a:r>
              <a:rPr lang="de-CH" dirty="0"/>
              <a:t>The</a:t>
            </a:r>
            <a:r>
              <a:rPr lang="de-CH" baseline="0" dirty="0"/>
              <a:t> </a:t>
            </a:r>
            <a:r>
              <a:rPr lang="de-CH" baseline="0" dirty="0" err="1"/>
              <a:t>blue</a:t>
            </a:r>
            <a:r>
              <a:rPr lang="de-CH" baseline="0" dirty="0"/>
              <a:t> </a:t>
            </a:r>
            <a:r>
              <a:rPr lang="de-CH" baseline="0" dirty="0" err="1"/>
              <a:t>curve</a:t>
            </a:r>
            <a:r>
              <a:rPr lang="de-CH" baseline="0" dirty="0"/>
              <a:t> </a:t>
            </a:r>
            <a:r>
              <a:rPr lang="de-CH" baseline="0" dirty="0" err="1"/>
              <a:t>represents</a:t>
            </a:r>
            <a:r>
              <a:rPr lang="de-CH" baseline="0" dirty="0"/>
              <a:t> </a:t>
            </a:r>
            <a:r>
              <a:rPr lang="de-CH" baseline="0" dirty="0" err="1"/>
              <a:t>the</a:t>
            </a:r>
            <a:r>
              <a:rPr lang="de-CH" baseline="0" dirty="0"/>
              <a:t> </a:t>
            </a:r>
            <a:r>
              <a:rPr lang="de-CH" baseline="0" dirty="0" err="1"/>
              <a:t>intact</a:t>
            </a:r>
            <a:r>
              <a:rPr lang="de-CH" baseline="0" dirty="0"/>
              <a:t> non </a:t>
            </a:r>
            <a:r>
              <a:rPr lang="de-CH" baseline="0" dirty="0" err="1"/>
              <a:t>return</a:t>
            </a:r>
            <a:r>
              <a:rPr lang="de-CH" baseline="0" dirty="0"/>
              <a:t> </a:t>
            </a:r>
            <a:r>
              <a:rPr lang="de-CH" baseline="0" dirty="0" err="1"/>
              <a:t>valve</a:t>
            </a:r>
            <a:r>
              <a:rPr lang="de-CH" baseline="0" dirty="0"/>
              <a:t> </a:t>
            </a:r>
            <a:r>
              <a:rPr lang="de-CH" baseline="0" dirty="0" err="1"/>
              <a:t>and</a:t>
            </a:r>
            <a:r>
              <a:rPr lang="de-CH" baseline="0" dirty="0"/>
              <a:t> </a:t>
            </a:r>
            <a:r>
              <a:rPr lang="de-CH" baseline="0" dirty="0" err="1"/>
              <a:t>with</a:t>
            </a:r>
            <a:r>
              <a:rPr lang="de-CH" baseline="0" dirty="0"/>
              <a:t> </a:t>
            </a:r>
            <a:r>
              <a:rPr lang="de-CH" baseline="0" dirty="0" err="1"/>
              <a:t>damaged</a:t>
            </a:r>
            <a:r>
              <a:rPr lang="de-CH" baseline="0" dirty="0"/>
              <a:t> </a:t>
            </a:r>
            <a:r>
              <a:rPr lang="de-CH" baseline="0" dirty="0" err="1"/>
              <a:t>valve</a:t>
            </a:r>
            <a:r>
              <a:rPr lang="de-CH" baseline="0" dirty="0"/>
              <a:t> </a:t>
            </a:r>
            <a:r>
              <a:rPr lang="de-CH" baseline="0" dirty="0" err="1"/>
              <a:t>the</a:t>
            </a:r>
            <a:r>
              <a:rPr lang="de-CH" baseline="0" dirty="0"/>
              <a:t> </a:t>
            </a:r>
            <a:r>
              <a:rPr lang="de-CH" baseline="0" dirty="0" err="1"/>
              <a:t>screw</a:t>
            </a:r>
            <a:r>
              <a:rPr lang="de-CH" baseline="0" dirty="0"/>
              <a:t> </a:t>
            </a:r>
            <a:r>
              <a:rPr lang="en-US" dirty="0"/>
              <a:t>covers significantly longer distances during holding pressure phase</a:t>
            </a:r>
          </a:p>
          <a:p>
            <a:r>
              <a:rPr lang="en-US" dirty="0"/>
              <a:t>Also for this study we tried</a:t>
            </a:r>
            <a:r>
              <a:rPr lang="en-US" baseline="0" dirty="0"/>
              <a:t> to classify the trial series, this time with 1</a:t>
            </a:r>
            <a:r>
              <a:rPr lang="en-US" baseline="30000" dirty="0"/>
              <a:t>st</a:t>
            </a:r>
            <a:r>
              <a:rPr lang="en-US" baseline="0" dirty="0"/>
              <a:t> and 2</a:t>
            </a:r>
            <a:r>
              <a:rPr lang="en-US" baseline="30000" dirty="0"/>
              <a:t>nd</a:t>
            </a:r>
            <a:r>
              <a:rPr lang="en-US" baseline="0" dirty="0"/>
              <a:t> score of a PCA. Classification is possible too.</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52</a:t>
            </a:fld>
            <a:endParaRPr lang="de-CH"/>
          </a:p>
        </p:txBody>
      </p:sp>
    </p:spTree>
    <p:extLst>
      <p:ext uri="{BB962C8B-B14F-4D97-AF65-F5344CB8AC3E}">
        <p14:creationId xmlns:p14="http://schemas.microsoft.com/office/powerpoint/2010/main" val="101653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simulate</a:t>
            </a:r>
            <a:r>
              <a:rPr lang="de-CH" dirty="0"/>
              <a:t> a</a:t>
            </a:r>
            <a:r>
              <a:rPr lang="de-CH" baseline="0" dirty="0"/>
              <a:t> </a:t>
            </a:r>
            <a:r>
              <a:rPr lang="de-CH" baseline="0" dirty="0" err="1"/>
              <a:t>continous</a:t>
            </a:r>
            <a:r>
              <a:rPr lang="de-CH" baseline="0" dirty="0"/>
              <a:t> </a:t>
            </a:r>
            <a:r>
              <a:rPr lang="de-CH" baseline="0" dirty="0" err="1"/>
              <a:t>wear</a:t>
            </a:r>
            <a:r>
              <a:rPr lang="de-CH" baseline="0" dirty="0"/>
              <a:t> </a:t>
            </a:r>
            <a:r>
              <a:rPr lang="de-CH" baseline="0" dirty="0" err="1"/>
              <a:t>additonal</a:t>
            </a:r>
            <a:r>
              <a:rPr lang="de-CH" baseline="0" dirty="0"/>
              <a:t> </a:t>
            </a:r>
            <a:r>
              <a:rPr lang="de-CH" baseline="0" dirty="0" err="1"/>
              <a:t>trials</a:t>
            </a:r>
            <a:r>
              <a:rPr lang="de-CH" baseline="0" dirty="0"/>
              <a:t> </a:t>
            </a:r>
            <a:r>
              <a:rPr lang="de-CH" baseline="0" dirty="0" err="1"/>
              <a:t>with</a:t>
            </a:r>
            <a:r>
              <a:rPr lang="de-CH" baseline="0" dirty="0"/>
              <a:t> a </a:t>
            </a:r>
            <a:r>
              <a:rPr lang="de-CH" baseline="0" dirty="0" err="1"/>
              <a:t>unhardened</a:t>
            </a:r>
            <a:r>
              <a:rPr lang="de-CH" baseline="0" dirty="0"/>
              <a:t> non-return </a:t>
            </a:r>
            <a:r>
              <a:rPr lang="de-CH" baseline="0" dirty="0" err="1"/>
              <a:t>valve</a:t>
            </a:r>
            <a:r>
              <a:rPr lang="de-CH" baseline="0" dirty="0"/>
              <a:t> </a:t>
            </a:r>
            <a:r>
              <a:rPr lang="de-CH" baseline="0" dirty="0" err="1"/>
              <a:t>were</a:t>
            </a:r>
            <a:r>
              <a:rPr lang="de-CH" baseline="0" dirty="0"/>
              <a:t> </a:t>
            </a:r>
            <a:r>
              <a:rPr lang="de-CH" baseline="0" dirty="0" err="1"/>
              <a:t>perfomed</a:t>
            </a:r>
            <a:r>
              <a:rPr lang="de-CH" baseline="0" dirty="0"/>
              <a:t>. </a:t>
            </a:r>
            <a:r>
              <a:rPr lang="de-CH" baseline="0" dirty="0" err="1"/>
              <a:t>To</a:t>
            </a:r>
            <a:r>
              <a:rPr lang="de-CH" baseline="0" dirty="0"/>
              <a:t> </a:t>
            </a:r>
            <a:r>
              <a:rPr lang="de-CH" baseline="0" dirty="0" err="1"/>
              <a:t>detect</a:t>
            </a:r>
            <a:r>
              <a:rPr lang="de-CH" baseline="0" dirty="0"/>
              <a:t> </a:t>
            </a:r>
            <a:r>
              <a:rPr lang="de-CH" baseline="0" dirty="0" err="1"/>
              <a:t>the</a:t>
            </a:r>
            <a:r>
              <a:rPr lang="de-CH" baseline="0" dirty="0"/>
              <a:t> </a:t>
            </a:r>
            <a:r>
              <a:rPr lang="de-CH" baseline="0" dirty="0" err="1"/>
              <a:t>process</a:t>
            </a:r>
            <a:r>
              <a:rPr lang="de-CH" baseline="0" dirty="0"/>
              <a:t> </a:t>
            </a:r>
            <a:r>
              <a:rPr lang="de-CH" baseline="0" dirty="0" err="1"/>
              <a:t>anomaly</a:t>
            </a:r>
            <a:r>
              <a:rPr lang="de-CH" baseline="0" dirty="0"/>
              <a:t> </a:t>
            </a:r>
            <a:r>
              <a:rPr lang="de-CH" baseline="0" dirty="0" err="1"/>
              <a:t>we</a:t>
            </a:r>
            <a:r>
              <a:rPr lang="de-CH" baseline="0" dirty="0"/>
              <a:t> </a:t>
            </a:r>
            <a:r>
              <a:rPr lang="de-CH" baseline="0" dirty="0" err="1"/>
              <a:t>used</a:t>
            </a:r>
            <a:r>
              <a:rPr lang="de-CH" baseline="0" dirty="0"/>
              <a:t> an </a:t>
            </a:r>
            <a:r>
              <a:rPr lang="de-CH" baseline="0" dirty="0" err="1"/>
              <a:t>auto</a:t>
            </a:r>
            <a:r>
              <a:rPr lang="de-CH" baseline="0" dirty="0"/>
              <a:t> </a:t>
            </a:r>
            <a:r>
              <a:rPr lang="de-CH" baseline="0" dirty="0" err="1"/>
              <a:t>encoder</a:t>
            </a:r>
            <a:r>
              <a:rPr lang="de-CH" baseline="0" dirty="0"/>
              <a:t>.</a:t>
            </a:r>
          </a:p>
          <a:p>
            <a:r>
              <a:rPr lang="de-CH" baseline="0" dirty="0"/>
              <a:t>This </a:t>
            </a:r>
            <a:r>
              <a:rPr lang="de-CH" baseline="0" dirty="0" err="1"/>
              <a:t>is</a:t>
            </a:r>
            <a:r>
              <a:rPr lang="de-CH" baseline="0" dirty="0"/>
              <a:t> a </a:t>
            </a:r>
            <a:r>
              <a:rPr lang="de-CH" baseline="0" dirty="0" err="1"/>
              <a:t>neural</a:t>
            </a:r>
            <a:r>
              <a:rPr lang="de-CH" baseline="0" dirty="0"/>
              <a:t> </a:t>
            </a:r>
            <a:r>
              <a:rPr lang="de-CH" baseline="0" dirty="0" err="1"/>
              <a:t>network</a:t>
            </a:r>
            <a:r>
              <a:rPr lang="de-CH" baseline="0" dirty="0"/>
              <a:t> </a:t>
            </a:r>
            <a:r>
              <a:rPr lang="de-CH" baseline="0" dirty="0" err="1"/>
              <a:t>were</a:t>
            </a:r>
            <a:r>
              <a:rPr lang="de-CH" baseline="0" dirty="0"/>
              <a:t> </a:t>
            </a:r>
            <a:r>
              <a:rPr lang="de-CH" baseline="0" dirty="0" err="1"/>
              <a:t>we</a:t>
            </a:r>
            <a:r>
              <a:rPr lang="de-CH" baseline="0" dirty="0"/>
              <a:t> </a:t>
            </a:r>
            <a:r>
              <a:rPr lang="de-CH" baseline="0" dirty="0" err="1"/>
              <a:t>reccalculate</a:t>
            </a:r>
            <a:r>
              <a:rPr lang="de-CH" baseline="0" dirty="0"/>
              <a:t> </a:t>
            </a:r>
            <a:r>
              <a:rPr lang="de-CH" baseline="0" dirty="0" err="1"/>
              <a:t>our</a:t>
            </a:r>
            <a:r>
              <a:rPr lang="de-CH" baseline="0" dirty="0"/>
              <a:t> </a:t>
            </a:r>
            <a:r>
              <a:rPr lang="de-CH" baseline="0" dirty="0" err="1"/>
              <a:t>features</a:t>
            </a:r>
            <a:r>
              <a:rPr lang="de-CH" baseline="0" dirty="0"/>
              <a:t> </a:t>
            </a:r>
            <a:r>
              <a:rPr lang="de-CH" baseline="0" dirty="0" err="1"/>
              <a:t>and</a:t>
            </a:r>
            <a:r>
              <a:rPr lang="de-CH" baseline="0" dirty="0"/>
              <a:t> </a:t>
            </a:r>
            <a:r>
              <a:rPr lang="de-CH" baseline="0" dirty="0" err="1"/>
              <a:t>use</a:t>
            </a:r>
            <a:r>
              <a:rPr lang="de-CH" baseline="0" dirty="0"/>
              <a:t> </a:t>
            </a:r>
            <a:r>
              <a:rPr lang="de-CH" baseline="0" dirty="0" err="1"/>
              <a:t>the</a:t>
            </a:r>
            <a:r>
              <a:rPr lang="de-CH" baseline="0" dirty="0"/>
              <a:t> </a:t>
            </a:r>
            <a:r>
              <a:rPr lang="de-CH" baseline="0" dirty="0" err="1"/>
              <a:t>reconstruction</a:t>
            </a:r>
            <a:r>
              <a:rPr lang="de-CH" baseline="0" dirty="0"/>
              <a:t> </a:t>
            </a:r>
            <a:r>
              <a:rPr lang="de-CH" baseline="0" dirty="0" err="1"/>
              <a:t>error</a:t>
            </a:r>
            <a:r>
              <a:rPr lang="de-CH" baseline="0" dirty="0"/>
              <a:t> </a:t>
            </a:r>
            <a:r>
              <a:rPr lang="de-CH" baseline="0" dirty="0" err="1"/>
              <a:t>as</a:t>
            </a:r>
            <a:r>
              <a:rPr lang="de-CH" baseline="0" dirty="0"/>
              <a:t> </a:t>
            </a:r>
            <a:r>
              <a:rPr lang="de-CH" baseline="0" dirty="0" err="1"/>
              <a:t>indication</a:t>
            </a:r>
            <a:r>
              <a:rPr lang="de-CH" baseline="0" dirty="0"/>
              <a:t> </a:t>
            </a:r>
            <a:r>
              <a:rPr lang="de-CH" baseline="0" dirty="0" err="1"/>
              <a:t>for</a:t>
            </a:r>
            <a:r>
              <a:rPr lang="de-CH" baseline="0" dirty="0"/>
              <a:t> </a:t>
            </a:r>
            <a:r>
              <a:rPr lang="de-CH" baseline="0" dirty="0" err="1"/>
              <a:t>process</a:t>
            </a:r>
            <a:r>
              <a:rPr lang="de-CH" baseline="0" dirty="0"/>
              <a:t> </a:t>
            </a:r>
            <a:r>
              <a:rPr lang="de-CH" baseline="0" dirty="0" err="1"/>
              <a:t>anomalies</a:t>
            </a:r>
            <a:endParaRPr lang="de-CH" baseline="0" dirty="0"/>
          </a:p>
          <a:p>
            <a:r>
              <a:rPr lang="de-CH" baseline="0" dirty="0"/>
              <a:t>On </a:t>
            </a:r>
            <a:r>
              <a:rPr lang="de-CH" baseline="0" dirty="0" err="1"/>
              <a:t>the</a:t>
            </a:r>
            <a:r>
              <a:rPr lang="de-CH" baseline="0" dirty="0"/>
              <a:t> </a:t>
            </a:r>
            <a:r>
              <a:rPr lang="de-CH" baseline="0" dirty="0" err="1"/>
              <a:t>right</a:t>
            </a:r>
            <a:r>
              <a:rPr lang="de-CH" baseline="0" dirty="0"/>
              <a:t> </a:t>
            </a:r>
            <a:r>
              <a:rPr lang="de-CH" baseline="0" dirty="0" err="1"/>
              <a:t>you</a:t>
            </a:r>
            <a:r>
              <a:rPr lang="de-CH" baseline="0" dirty="0"/>
              <a:t> </a:t>
            </a:r>
            <a:r>
              <a:rPr lang="de-CH" baseline="0" dirty="0" err="1"/>
              <a:t>can</a:t>
            </a:r>
            <a:r>
              <a:rPr lang="de-CH" baseline="0" dirty="0"/>
              <a:t> </a:t>
            </a:r>
            <a:r>
              <a:rPr lang="de-CH" baseline="0" dirty="0" err="1"/>
              <a:t>see</a:t>
            </a:r>
            <a:r>
              <a:rPr lang="de-CH" baseline="0" dirty="0"/>
              <a:t> </a:t>
            </a:r>
            <a:r>
              <a:rPr lang="de-CH" baseline="0" dirty="0" err="1"/>
              <a:t>the</a:t>
            </a:r>
            <a:r>
              <a:rPr lang="de-CH" baseline="0" dirty="0"/>
              <a:t> </a:t>
            </a:r>
            <a:r>
              <a:rPr lang="de-CH" baseline="0" dirty="0" err="1"/>
              <a:t>recaclulation</a:t>
            </a:r>
            <a:r>
              <a:rPr lang="de-CH" baseline="0" dirty="0"/>
              <a:t> </a:t>
            </a:r>
            <a:r>
              <a:rPr lang="de-CH" baseline="0" dirty="0" err="1"/>
              <a:t>error</a:t>
            </a:r>
            <a:r>
              <a:rPr lang="de-CH" baseline="0" dirty="0"/>
              <a:t> </a:t>
            </a:r>
            <a:r>
              <a:rPr lang="de-CH" baseline="0" dirty="0" err="1"/>
              <a:t>as</a:t>
            </a:r>
            <a:r>
              <a:rPr lang="de-CH" baseline="0" dirty="0"/>
              <a:t> a </a:t>
            </a:r>
            <a:r>
              <a:rPr lang="de-CH" baseline="0" dirty="0" err="1"/>
              <a:t>function</a:t>
            </a:r>
            <a:r>
              <a:rPr lang="de-CH" baseline="0" dirty="0"/>
              <a:t> </a:t>
            </a:r>
            <a:r>
              <a:rPr lang="de-CH" baseline="0" dirty="0" err="1"/>
              <a:t>of</a:t>
            </a:r>
            <a:r>
              <a:rPr lang="de-CH" baseline="0" dirty="0"/>
              <a:t> </a:t>
            </a:r>
            <a:r>
              <a:rPr lang="de-CH" baseline="0" dirty="0" err="1"/>
              <a:t>the</a:t>
            </a:r>
            <a:r>
              <a:rPr lang="de-CH" baseline="0" dirty="0"/>
              <a:t> </a:t>
            </a:r>
            <a:r>
              <a:rPr lang="de-CH" baseline="0" dirty="0" err="1"/>
              <a:t>numbers</a:t>
            </a:r>
            <a:r>
              <a:rPr lang="de-CH" baseline="0" dirty="0"/>
              <a:t> </a:t>
            </a:r>
            <a:r>
              <a:rPr lang="de-CH" baseline="0" dirty="0" err="1"/>
              <a:t>of</a:t>
            </a:r>
            <a:r>
              <a:rPr lang="de-CH" baseline="0" dirty="0"/>
              <a:t> </a:t>
            </a:r>
            <a:r>
              <a:rPr lang="de-CH" baseline="0" dirty="0" err="1"/>
              <a:t>moulded</a:t>
            </a:r>
            <a:r>
              <a:rPr lang="de-CH" baseline="0" dirty="0"/>
              <a:t> </a:t>
            </a:r>
            <a:r>
              <a:rPr lang="de-CH" baseline="0" dirty="0" err="1"/>
              <a:t>parts</a:t>
            </a:r>
            <a:r>
              <a:rPr lang="de-CH" baseline="0" dirty="0"/>
              <a:t>. The </a:t>
            </a:r>
            <a:r>
              <a:rPr lang="de-CH" baseline="0" dirty="0" err="1"/>
              <a:t>first</a:t>
            </a:r>
            <a:r>
              <a:rPr lang="de-CH" baseline="0" dirty="0"/>
              <a:t> 1000 </a:t>
            </a:r>
            <a:r>
              <a:rPr lang="de-CH" baseline="0" dirty="0" err="1"/>
              <a:t>cycles</a:t>
            </a:r>
            <a:r>
              <a:rPr lang="de-CH" baseline="0" dirty="0"/>
              <a:t> </a:t>
            </a:r>
            <a:r>
              <a:rPr lang="de-CH" baseline="0" dirty="0" err="1"/>
              <a:t>were</a:t>
            </a:r>
            <a:r>
              <a:rPr lang="de-CH" baseline="0" dirty="0"/>
              <a: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training</a:t>
            </a:r>
            <a:r>
              <a:rPr lang="de-CH" baseline="0" dirty="0"/>
              <a:t> </a:t>
            </a:r>
            <a:r>
              <a:rPr lang="de-CH" baseline="0" dirty="0" err="1"/>
              <a:t>of</a:t>
            </a:r>
            <a:r>
              <a:rPr lang="de-CH" baseline="0" dirty="0"/>
              <a:t> </a:t>
            </a:r>
            <a:r>
              <a:rPr lang="de-CH" baseline="0" dirty="0" err="1"/>
              <a:t>the</a:t>
            </a:r>
            <a:r>
              <a:rPr lang="de-CH" baseline="0" dirty="0"/>
              <a:t> </a:t>
            </a:r>
            <a:r>
              <a:rPr lang="de-CH" baseline="0" dirty="0" err="1"/>
              <a:t>network</a:t>
            </a:r>
            <a:r>
              <a:rPr lang="de-CH" baseline="0" dirty="0"/>
              <a:t>. After </a:t>
            </a:r>
            <a:r>
              <a:rPr lang="de-CH" baseline="0" dirty="0" err="1"/>
              <a:t>that</a:t>
            </a:r>
            <a:r>
              <a:rPr lang="de-CH" baseline="0" dirty="0"/>
              <a:t> </a:t>
            </a:r>
            <a:r>
              <a:rPr lang="de-CH" baseline="0" dirty="0" err="1"/>
              <a:t>the</a:t>
            </a:r>
            <a:r>
              <a:rPr lang="de-CH" baseline="0" dirty="0"/>
              <a:t> </a:t>
            </a:r>
            <a:r>
              <a:rPr lang="de-CH" baseline="0" dirty="0" err="1"/>
              <a:t>reconstruction</a:t>
            </a:r>
            <a:r>
              <a:rPr lang="de-CH" baseline="0" dirty="0"/>
              <a:t> </a:t>
            </a:r>
            <a:r>
              <a:rPr lang="de-CH" baseline="0" dirty="0" err="1"/>
              <a:t>error</a:t>
            </a:r>
            <a:r>
              <a:rPr lang="de-CH" baseline="0" dirty="0"/>
              <a:t> </a:t>
            </a:r>
            <a:r>
              <a:rPr lang="de-CH" baseline="0" dirty="0" err="1"/>
              <a:t>increases</a:t>
            </a:r>
            <a:r>
              <a:rPr lang="de-CH" baseline="0" dirty="0"/>
              <a:t> </a:t>
            </a:r>
            <a:r>
              <a:rPr lang="de-CH" baseline="0" dirty="0" err="1"/>
              <a:t>from</a:t>
            </a:r>
            <a:r>
              <a:rPr lang="de-CH" baseline="0" dirty="0"/>
              <a:t> </a:t>
            </a:r>
            <a:r>
              <a:rPr lang="de-CH" baseline="0" dirty="0" err="1"/>
              <a:t>the</a:t>
            </a:r>
            <a:r>
              <a:rPr lang="de-CH" baseline="0" dirty="0"/>
              <a:t> </a:t>
            </a:r>
            <a:r>
              <a:rPr lang="de-CH" baseline="0" dirty="0" err="1"/>
              <a:t>begining</a:t>
            </a:r>
            <a:r>
              <a:rPr lang="de-CH" baseline="0" dirty="0"/>
              <a:t>, </a:t>
            </a:r>
            <a:r>
              <a:rPr lang="de-CH" baseline="0" dirty="0" err="1"/>
              <a:t>means</a:t>
            </a:r>
            <a:r>
              <a:rPr lang="de-CH" baseline="0" dirty="0"/>
              <a:t> an </a:t>
            </a:r>
            <a:r>
              <a:rPr lang="de-CH" baseline="0" dirty="0" err="1"/>
              <a:t>anomaly</a:t>
            </a:r>
            <a:r>
              <a:rPr lang="de-CH" baseline="0" dirty="0"/>
              <a:t> </a:t>
            </a:r>
            <a:r>
              <a:rPr lang="de-CH" baseline="0" dirty="0" err="1"/>
              <a:t>can</a:t>
            </a:r>
            <a:r>
              <a:rPr lang="de-CH" baseline="0" dirty="0"/>
              <a:t> </a:t>
            </a:r>
            <a:r>
              <a:rPr lang="de-CH" baseline="0" dirty="0" err="1"/>
              <a:t>be</a:t>
            </a:r>
            <a:r>
              <a:rPr lang="de-CH" baseline="0" dirty="0"/>
              <a:t> </a:t>
            </a:r>
            <a:r>
              <a:rPr lang="de-CH" baseline="0" dirty="0" err="1"/>
              <a:t>detected</a:t>
            </a:r>
            <a:r>
              <a:rPr lang="de-CH" baseline="0" dirty="0"/>
              <a:t> </a:t>
            </a:r>
            <a:r>
              <a:rPr lang="de-CH" baseline="0" dirty="0" err="1"/>
              <a:t>right</a:t>
            </a:r>
            <a:r>
              <a:rPr lang="de-CH" baseline="0" dirty="0"/>
              <a:t> </a:t>
            </a:r>
            <a:r>
              <a:rPr lang="de-CH" baseline="0" dirty="0" err="1"/>
              <a:t>from</a:t>
            </a:r>
            <a:r>
              <a:rPr lang="de-CH" baseline="0" dirty="0"/>
              <a:t> </a:t>
            </a:r>
            <a:r>
              <a:rPr lang="de-CH" baseline="0" dirty="0" err="1"/>
              <a:t>the</a:t>
            </a:r>
            <a:r>
              <a:rPr lang="de-CH" baseline="0" dirty="0"/>
              <a:t> </a:t>
            </a:r>
            <a:r>
              <a:rPr lang="de-CH" baseline="0" dirty="0" err="1"/>
              <a:t>start</a:t>
            </a:r>
            <a:r>
              <a:rPr lang="de-CH" baseline="0" dirty="0"/>
              <a:t>. But </a:t>
            </a:r>
            <a:r>
              <a:rPr lang="de-CH" baseline="0" dirty="0" err="1"/>
              <a:t>is</a:t>
            </a:r>
            <a:r>
              <a:rPr lang="de-CH" baseline="0" dirty="0"/>
              <a:t> </a:t>
            </a:r>
            <a:r>
              <a:rPr lang="de-CH" baseline="0" dirty="0" err="1"/>
              <a:t>this</a:t>
            </a:r>
            <a:r>
              <a:rPr lang="de-CH" baseline="0" dirty="0"/>
              <a:t> </a:t>
            </a:r>
            <a:r>
              <a:rPr lang="de-CH" baseline="0" dirty="0" err="1"/>
              <a:t>really</a:t>
            </a:r>
            <a:r>
              <a:rPr lang="de-CH" baseline="0" dirty="0"/>
              <a:t> </a:t>
            </a:r>
            <a:r>
              <a:rPr lang="de-CH" baseline="0" dirty="0" err="1"/>
              <a:t>the</a:t>
            </a:r>
            <a:r>
              <a:rPr lang="de-CH" baseline="0" dirty="0"/>
              <a:t> </a:t>
            </a:r>
            <a:r>
              <a:rPr lang="de-CH" baseline="0" dirty="0" err="1"/>
              <a:t>wear</a:t>
            </a:r>
            <a:r>
              <a:rPr lang="de-CH" baseline="0" dirty="0"/>
              <a:t> </a:t>
            </a:r>
            <a:r>
              <a:rPr lang="de-CH" baseline="0" dirty="0" err="1"/>
              <a:t>of</a:t>
            </a:r>
            <a:r>
              <a:rPr lang="de-CH" baseline="0" dirty="0"/>
              <a:t> </a:t>
            </a:r>
            <a:r>
              <a:rPr lang="de-CH" baseline="0" dirty="0" err="1"/>
              <a:t>the</a:t>
            </a:r>
            <a:r>
              <a:rPr lang="de-CH" baseline="0" dirty="0"/>
              <a:t> non </a:t>
            </a:r>
            <a:r>
              <a:rPr lang="de-CH" baseline="0" dirty="0" err="1"/>
              <a:t>return</a:t>
            </a:r>
            <a:r>
              <a:rPr lang="de-CH" baseline="0" dirty="0"/>
              <a:t> </a:t>
            </a:r>
            <a:r>
              <a:rPr lang="de-CH" baseline="0" dirty="0" err="1"/>
              <a:t>valve</a:t>
            </a:r>
            <a:r>
              <a:rPr lang="de-CH" baseline="0" dirty="0"/>
              <a:t> </a:t>
            </a:r>
            <a:r>
              <a:rPr lang="de-CH" baseline="0" dirty="0" err="1"/>
              <a:t>or</a:t>
            </a:r>
            <a:r>
              <a:rPr lang="de-CH" baseline="0" dirty="0"/>
              <a:t> </a:t>
            </a:r>
            <a:r>
              <a:rPr lang="de-CH" baseline="0" dirty="0" err="1"/>
              <a:t>are</a:t>
            </a:r>
            <a:r>
              <a:rPr lang="de-CH" baseline="0" dirty="0"/>
              <a:t> </a:t>
            </a:r>
            <a:r>
              <a:rPr lang="de-CH" baseline="0" dirty="0" err="1"/>
              <a:t>we</a:t>
            </a:r>
            <a:r>
              <a:rPr lang="de-CH" baseline="0" dirty="0"/>
              <a:t> </a:t>
            </a:r>
            <a:r>
              <a:rPr lang="de-CH" baseline="0" dirty="0" err="1"/>
              <a:t>decting</a:t>
            </a:r>
            <a:r>
              <a:rPr lang="de-CH" baseline="0" dirty="0"/>
              <a:t> </a:t>
            </a:r>
            <a:r>
              <a:rPr lang="de-CH" baseline="0" dirty="0" err="1"/>
              <a:t>something</a:t>
            </a:r>
            <a:r>
              <a:rPr lang="de-CH" baseline="0" dirty="0"/>
              <a:t> different?</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53</a:t>
            </a:fld>
            <a:endParaRPr lang="de-CH"/>
          </a:p>
        </p:txBody>
      </p:sp>
    </p:spTree>
    <p:extLst>
      <p:ext uri="{BB962C8B-B14F-4D97-AF65-F5344CB8AC3E}">
        <p14:creationId xmlns:p14="http://schemas.microsoft.com/office/powerpoint/2010/main" val="4181702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550464"/>
            <a:ext cx="5957391" cy="674200"/>
          </a:xfrm>
          <a:solidFill>
            <a:srgbClr val="FFFFFF">
              <a:alpha val="80000"/>
            </a:srgbClr>
          </a:solidFill>
        </p:spPr>
        <p:txBody>
          <a:bodyPr wrap="square" lIns="108000" tIns="72000" rIns="108000" bIns="108000" anchor="b" anchorCtr="0">
            <a:spAutoFit/>
          </a:bodyPr>
          <a:lstStyle>
            <a:lvl1pPr algn="l">
              <a:lnSpc>
                <a:spcPct val="100000"/>
              </a:lnSpc>
              <a:defRPr sz="32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fld id="{A5CC0D9D-8A5B-4420-9000-282FCC59FB31}" type="datetime3">
              <a:rPr lang="en-US" smtClean="0"/>
              <a:t>14 March 2023</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58757"/>
          </a:xfrm>
          <a:prstGeom prst="rect">
            <a:avLst/>
          </a:prstGeom>
          <a:solidFill>
            <a:srgbClr val="D72864">
              <a:alpha val="80000"/>
            </a:srgbClr>
          </a:solidFill>
        </p:spPr>
        <p:txBody>
          <a:bodyPr wrap="square" lIns="108000" tIns="72000" rIns="108000" bIns="108000" anchor="t" anchorCtr="0">
            <a:spAutoFit/>
          </a:bodyPr>
          <a:lstStyle>
            <a:lvl1pPr marL="0" indent="0">
              <a:buNone/>
              <a:defRPr sz="18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044621041"/>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8307"/>
            <a:ext cx="12198350" cy="5759941"/>
          </a:xfrm>
          <a:prstGeom prst="rect">
            <a:avLst/>
          </a:prstGeom>
          <a:solidFill>
            <a:schemeClr val="bg2"/>
          </a:solid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2" name="Titel 1"/>
          <p:cNvSpPr>
            <a:spLocks noGrp="1"/>
          </p:cNvSpPr>
          <p:nvPr>
            <p:ph type="ctrTitle" hasCustomPrompt="1"/>
          </p:nvPr>
        </p:nvSpPr>
        <p:spPr>
          <a:xfrm>
            <a:off x="5338531" y="3550464"/>
            <a:ext cx="5957391" cy="674200"/>
          </a:xfrm>
          <a:solidFill>
            <a:srgbClr val="FFFFFF">
              <a:alpha val="80000"/>
            </a:srgbClr>
          </a:solidFill>
        </p:spPr>
        <p:txBody>
          <a:bodyPr wrap="square" lIns="108000" tIns="72000" rIns="108000" bIns="108000" anchor="b" anchorCtr="0">
            <a:spAutoFit/>
          </a:bodyPr>
          <a:lstStyle>
            <a:lvl1pPr algn="l">
              <a:lnSpc>
                <a:spcPct val="100000"/>
              </a:lnSpc>
              <a:defRPr sz="32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fld id="{3809243F-92BA-4BDE-ADB0-DF19004B5EB4}" type="datetime3">
              <a:rPr lang="en-US" smtClean="0"/>
              <a:t>14 March 2023</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58757"/>
          </a:xfrm>
          <a:prstGeom prst="rect">
            <a:avLst/>
          </a:prstGeom>
          <a:solidFill>
            <a:srgbClr val="D72864">
              <a:alpha val="80000"/>
            </a:srgbClr>
          </a:solidFill>
        </p:spPr>
        <p:txBody>
          <a:bodyPr wrap="square" lIns="108000" tIns="72000" rIns="108000" bIns="108000" anchor="t" anchorCtr="0">
            <a:spAutoFit/>
          </a:bodyPr>
          <a:lstStyle>
            <a:lvl1pPr marL="0" indent="0">
              <a:buNone/>
              <a:defRPr sz="18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678413199"/>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folie qu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24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fld id="{17233364-6662-4E57-ABD3-2B9063A9F120}" type="datetime3">
              <a:rPr lang="en-US" smtClean="0"/>
              <a:t>14 March 2023</a:t>
            </a:fld>
            <a:endParaRPr lang="de-CH" dirty="0"/>
          </a:p>
        </p:txBody>
      </p:sp>
      <p:sp>
        <p:nvSpPr>
          <p:cNvPr id="4" name="Fußzeilenplatzhalter 3"/>
          <p:cNvSpPr>
            <a:spLocks noGrp="1"/>
          </p:cNvSpPr>
          <p:nvPr>
            <p:ph type="ftr" sz="quarter" idx="11"/>
          </p:nvPr>
        </p:nvSpPr>
        <p:spPr/>
        <p:txBody>
          <a:bodyPr/>
          <a:lstStyle/>
          <a:p>
            <a:r>
              <a:rPr lang="en-US"/>
              <a:t>DiMa - Injection Moulding in a Smart Factory</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1800" b="1"/>
            </a:lvl1pPr>
            <a:lvl2pPr marL="457200" indent="0">
              <a:buNone/>
              <a:defRPr/>
            </a:lvl2pPr>
          </a:lstStyle>
          <a:p>
            <a:pPr lvl="0"/>
            <a:r>
              <a:rPr lang="de-DE" dirty="0"/>
              <a:t>Untertitel</a:t>
            </a:r>
          </a:p>
        </p:txBody>
      </p:sp>
      <p:sp>
        <p:nvSpPr>
          <p:cNvPr id="7" name="Rectangle 6"/>
          <p:cNvSpPr/>
          <p:nvPr userDrawn="1"/>
        </p:nvSpPr>
        <p:spPr>
          <a:xfrm>
            <a:off x="0" y="3850781"/>
            <a:ext cx="12198350" cy="2349992"/>
          </a:xfrm>
          <a:prstGeom prst="rect">
            <a:avLst/>
          </a:prstGeom>
          <a:solidFill>
            <a:schemeClr val="bg2"/>
          </a:solidFill>
        </p:spPr>
        <p:txBody>
          <a:bodyPr vert="horz" lIns="216000" tIns="108000" rIns="0" bIns="0" rtlCol="0">
            <a:normAutofit/>
          </a:bodyPr>
          <a:lstStyle/>
          <a:p>
            <a:pPr lvl="0" indent="0">
              <a:spcBef>
                <a:spcPts val="1200"/>
              </a:spcBef>
              <a:buClr>
                <a:schemeClr val="tx2"/>
              </a:buClr>
              <a:buFont typeface="Arial" panose="020B0604020202020204" pitchFamily="34" charset="0"/>
              <a:buNone/>
            </a:pPr>
            <a:endParaRPr lang="de-CH" sz="2000" baseline="0" dirty="0">
              <a:solidFill>
                <a:schemeClr val="tx1"/>
              </a:solidFill>
            </a:endParaRPr>
          </a:p>
        </p:txBody>
      </p:sp>
    </p:spTree>
    <p:extLst>
      <p:ext uri="{BB962C8B-B14F-4D97-AF65-F5344CB8AC3E}">
        <p14:creationId xmlns:p14="http://schemas.microsoft.com/office/powerpoint/2010/main" val="1021904011"/>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folie hoch">
    <p:spTree>
      <p:nvGrpSpPr>
        <p:cNvPr id="1" name=""/>
        <p:cNvGrpSpPr/>
        <p:nvPr/>
      </p:nvGrpSpPr>
      <p:grpSpPr>
        <a:xfrm>
          <a:off x="0" y="0"/>
          <a:ext cx="0" cy="0"/>
          <a:chOff x="0" y="0"/>
          <a:chExt cx="0" cy="0"/>
        </a:xfrm>
      </p:grpSpPr>
      <p:sp>
        <p:nvSpPr>
          <p:cNvPr id="9" name="Rectangle 8"/>
          <p:cNvSpPr/>
          <p:nvPr userDrawn="1"/>
        </p:nvSpPr>
        <p:spPr>
          <a:xfrm>
            <a:off x="6494464" y="333375"/>
            <a:ext cx="5365749" cy="5867398"/>
          </a:xfrm>
          <a:prstGeom prst="rect">
            <a:avLst/>
          </a:prstGeom>
          <a:solidFill>
            <a:schemeClr val="bg2"/>
          </a:solidFill>
        </p:spPr>
        <p:txBody>
          <a:bodyPr vert="horz" lIns="216000" tIns="108000" rIns="0" bIns="0" rtlCol="0">
            <a:normAutofit/>
          </a:bodyPr>
          <a:lstStyle/>
          <a:p>
            <a:pPr lvl="0" indent="0">
              <a:spcBef>
                <a:spcPts val="1200"/>
              </a:spcBef>
              <a:buClr>
                <a:schemeClr val="tx2"/>
              </a:buClr>
              <a:buFont typeface="Arial" panose="020B0604020202020204" pitchFamily="34" charset="0"/>
              <a:buNone/>
            </a:pPr>
            <a:endParaRPr lang="de-CH" sz="2000" baseline="0" dirty="0">
              <a:solidFill>
                <a:schemeClr val="tx1"/>
              </a:solidFill>
            </a:endParaRPr>
          </a:p>
        </p:txBody>
      </p:sp>
      <p:sp>
        <p:nvSpPr>
          <p:cNvPr id="3" name="Datumsplatzhalter 2"/>
          <p:cNvSpPr>
            <a:spLocks noGrp="1"/>
          </p:cNvSpPr>
          <p:nvPr>
            <p:ph type="dt" sz="half" idx="10"/>
          </p:nvPr>
        </p:nvSpPr>
        <p:spPr/>
        <p:txBody>
          <a:bodyPr/>
          <a:lstStyle/>
          <a:p>
            <a:fld id="{11B0AD06-0B40-4075-A237-58A1FCBF9214}" type="datetime3">
              <a:rPr lang="en-US" smtClean="0"/>
              <a:t>14 March 2023</a:t>
            </a:fld>
            <a:endParaRPr lang="de-CH" dirty="0"/>
          </a:p>
        </p:txBody>
      </p:sp>
      <p:sp>
        <p:nvSpPr>
          <p:cNvPr id="4" name="Fußzeilenplatzhalter 3"/>
          <p:cNvSpPr>
            <a:spLocks noGrp="1"/>
          </p:cNvSpPr>
          <p:nvPr>
            <p:ph type="ftr" sz="quarter" idx="11"/>
          </p:nvPr>
        </p:nvSpPr>
        <p:spPr/>
        <p:txBody>
          <a:bodyPr/>
          <a:lstStyle/>
          <a:p>
            <a:r>
              <a:rPr lang="en-US"/>
              <a:t>DiMa - Injection Moulding in a Smart Factory</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2953795743"/>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1800" baseline="0"/>
            </a:lvl1pPr>
            <a:lvl2pPr marL="360363" indent="-360363">
              <a:lnSpc>
                <a:spcPct val="120000"/>
              </a:lnSpc>
              <a:spcBef>
                <a:spcPts val="1200"/>
              </a:spcBef>
              <a:spcAft>
                <a:spcPts val="600"/>
              </a:spcAft>
              <a:buSzPct val="120000"/>
              <a:buFontTx/>
              <a:buBlip>
                <a:blip r:embed="rId2"/>
              </a:buBlip>
              <a:defRPr sz="18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sp>
        <p:nvSpPr>
          <p:cNvPr id="2" name="Datumsplatzhalter 1"/>
          <p:cNvSpPr>
            <a:spLocks noGrp="1"/>
          </p:cNvSpPr>
          <p:nvPr>
            <p:ph type="dt" sz="half" idx="21"/>
          </p:nvPr>
        </p:nvSpPr>
        <p:spPr/>
        <p:txBody>
          <a:bodyPr/>
          <a:lstStyle>
            <a:lvl1pPr>
              <a:defRPr>
                <a:solidFill>
                  <a:schemeClr val="bg1"/>
                </a:solidFill>
              </a:defRPr>
            </a:lvl1pPr>
          </a:lstStyle>
          <a:p>
            <a:fld id="{FBCBA565-7A10-49F4-8579-A6ADEEA7460C}" type="datetime3">
              <a:rPr lang="en-US" smtClean="0"/>
              <a:t>14 March 2023</a:t>
            </a:fld>
            <a:endParaRPr lang="de-CH" dirty="0"/>
          </a:p>
        </p:txBody>
      </p:sp>
      <p:sp>
        <p:nvSpPr>
          <p:cNvPr id="3" name="Fußzeilenplatzhalter 2"/>
          <p:cNvSpPr>
            <a:spLocks noGrp="1"/>
          </p:cNvSpPr>
          <p:nvPr>
            <p:ph type="ftr" sz="quarter" idx="22"/>
          </p:nvPr>
        </p:nvSpPr>
        <p:spPr/>
        <p:txBody>
          <a:bodyPr/>
          <a:lstStyle>
            <a:lvl1pPr>
              <a:defRPr>
                <a:solidFill>
                  <a:schemeClr val="bg1"/>
                </a:solidFill>
              </a:defRPr>
            </a:lvl1pPr>
          </a:lstStyle>
          <a:p>
            <a:r>
              <a:rPr lang="en-US"/>
              <a:t>DiMa - Injection Moulding in a Smart Factory</a:t>
            </a:r>
            <a:endParaRPr lang="de-CH" dirty="0"/>
          </a:p>
        </p:txBody>
      </p:sp>
      <p:sp>
        <p:nvSpPr>
          <p:cNvPr id="5" name="Foliennummernplatzhalter 4"/>
          <p:cNvSpPr>
            <a:spLocks noGrp="1"/>
          </p:cNvSpPr>
          <p:nvPr>
            <p:ph type="sldNum" sz="quarter" idx="23"/>
          </p:nvPr>
        </p:nvSpPr>
        <p:spPr/>
        <p:txBody>
          <a:bodyPr/>
          <a:lstStyle>
            <a:lvl1pPr>
              <a:defRPr>
                <a:solidFill>
                  <a:schemeClr val="bg1"/>
                </a:solidFill>
              </a:defRPr>
            </a:lvl1pPr>
          </a:lstStyle>
          <a:p>
            <a:fld id="{4EAC321B-7500-4259-A00F-915439A35E15}" type="slidenum">
              <a:rPr lang="de-CH" smtClean="0"/>
              <a:pPr/>
              <a:t>‹Nr.›</a:t>
            </a:fld>
            <a:endParaRPr lang="de-CH"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noAutofit/>
          </a:bodyPr>
          <a:lstStyle>
            <a:lvl1pPr>
              <a:defRPr lang="de-DE" sz="14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20304368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fld id="{DEE0A6EF-5DFA-4394-A26A-F1EE70F94513}" type="datetime3">
              <a:rPr lang="en-US" smtClean="0"/>
              <a:t>14 March 2023</a:t>
            </a:fld>
            <a:endParaRPr lang="de-CH" dirty="0"/>
          </a:p>
        </p:txBody>
      </p:sp>
      <p:sp>
        <p:nvSpPr>
          <p:cNvPr id="8" name="Fußzeilenplatzhalter 7"/>
          <p:cNvSpPr>
            <a:spLocks noGrp="1"/>
          </p:cNvSpPr>
          <p:nvPr>
            <p:ph type="ftr" sz="quarter" idx="17"/>
          </p:nvPr>
        </p:nvSpPr>
        <p:spPr/>
        <p:txBody>
          <a:bodyPr/>
          <a:lstStyle/>
          <a:p>
            <a:r>
              <a:rPr lang="en-US"/>
              <a:t>DiMa - Injection Moulding in a Smart Factory</a:t>
            </a:r>
            <a:endParaRPr lang="de-CH" dirty="0"/>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normAutofit/>
          </a:bodyPr>
          <a:lstStyle>
            <a:lvl1pPr>
              <a:defRPr sz="2400"/>
            </a:lvl1pPr>
          </a:lstStyle>
          <a:p>
            <a:r>
              <a:rPr lang="en-US" dirty="0"/>
              <a:t>Click to edit Master title style</a:t>
            </a:r>
            <a:endParaRPr lang="de-CH" dirty="0"/>
          </a:p>
        </p:txBody>
      </p:sp>
      <p:sp>
        <p:nvSpPr>
          <p:cNvPr id="5" name="Inhaltsplatzhalter 4"/>
          <p:cNvSpPr>
            <a:spLocks noGrp="1"/>
          </p:cNvSpPr>
          <p:nvPr>
            <p:ph sz="quarter" idx="21"/>
          </p:nvPr>
        </p:nvSpPr>
        <p:spPr>
          <a:xfrm>
            <a:off x="806450" y="1449388"/>
            <a:ext cx="11053763" cy="4751387"/>
          </a:xfrm>
        </p:spPr>
        <p:txBody>
          <a:bodyPr/>
          <a:lstStyle>
            <a:lvl1pPr>
              <a:defRPr sz="1800"/>
            </a:lvl1pPr>
            <a:lvl2pPr>
              <a:defRPr sz="16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1400" b="1"/>
            </a:lvl1pPr>
            <a:lvl2pPr marL="457200" indent="0">
              <a:buNone/>
              <a:defRPr/>
            </a:lvl2pPr>
          </a:lstStyle>
          <a:p>
            <a:pPr lvl="0"/>
            <a:r>
              <a:rPr lang="de-DE" dirty="0"/>
              <a:t>Thema</a:t>
            </a:r>
          </a:p>
        </p:txBody>
      </p:sp>
    </p:spTree>
    <p:extLst>
      <p:ext uri="{BB962C8B-B14F-4D97-AF65-F5344CB8AC3E}">
        <p14:creationId xmlns:p14="http://schemas.microsoft.com/office/powerpoint/2010/main" val="19332756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C0FFD62-E8E6-4365-BC23-26FD5C7DAD12}" type="datetime3">
              <a:rPr lang="en-US" smtClean="0"/>
              <a:t>14 March 2023</a:t>
            </a:fld>
            <a:endParaRPr lang="de-CH" dirty="0"/>
          </a:p>
        </p:txBody>
      </p:sp>
      <p:sp>
        <p:nvSpPr>
          <p:cNvPr id="4" name="Fußzeilenplatzhalter 3"/>
          <p:cNvSpPr>
            <a:spLocks noGrp="1"/>
          </p:cNvSpPr>
          <p:nvPr>
            <p:ph type="ftr" sz="quarter" idx="11"/>
          </p:nvPr>
        </p:nvSpPr>
        <p:spPr/>
        <p:txBody>
          <a:bodyPr/>
          <a:lstStyle/>
          <a:p>
            <a:r>
              <a:rPr lang="en-US"/>
              <a:t>DiMa - Injection Moulding in a Smart Factory</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en-US" dirty="0"/>
              <a:t>Click to edit Master title style</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14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1997685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318"/>
            <a:ext cx="12198350" cy="706090"/>
          </a:xfrm>
        </p:spPr>
        <p:txBody>
          <a:bodyPr/>
          <a:lstStyle>
            <a:lvl1pPr marL="738188" indent="0">
              <a:defRPr/>
            </a:lvl1pPr>
          </a:lstStyle>
          <a:p>
            <a:r>
              <a:rPr lang="de-DE"/>
              <a:t>Titelmasterformat durch Klicken bearbeiten</a:t>
            </a:r>
            <a:endParaRPr lang="de-CH" dirty="0"/>
          </a:p>
        </p:txBody>
      </p:sp>
      <p:sp>
        <p:nvSpPr>
          <p:cNvPr id="9" name="Inhaltsplatzhalter 8"/>
          <p:cNvSpPr>
            <a:spLocks noGrp="1"/>
          </p:cNvSpPr>
          <p:nvPr>
            <p:ph sz="quarter" idx="13"/>
          </p:nvPr>
        </p:nvSpPr>
        <p:spPr>
          <a:xfrm>
            <a:off x="479626" y="1166813"/>
            <a:ext cx="10948867" cy="4824412"/>
          </a:xfrm>
        </p:spPr>
        <p:txBody>
          <a:bodyPr>
            <a:noAutofit/>
          </a:bodyPr>
          <a:lstStyle>
            <a:lvl1pPr marL="538163" indent="-273600">
              <a:spcAft>
                <a:spcPts val="800"/>
              </a:spcAft>
              <a:defRPr/>
            </a:lvl1pPr>
            <a:lvl2pPr marL="803275" indent="-273600">
              <a:spcAft>
                <a:spcPts val="600"/>
              </a:spcAft>
              <a:defRPr/>
            </a:lvl2pPr>
            <a:lvl3pPr marL="1074738" indent="-273600">
              <a:spcAft>
                <a:spcPts val="400"/>
              </a:spcAft>
              <a:tabLst/>
              <a:defRPr/>
            </a:lvl3pPr>
            <a:lvl4pPr marL="1341438" indent="-273600">
              <a:spcAft>
                <a:spcPts val="400"/>
              </a:spcAft>
              <a:defRPr/>
            </a:lvl4pPr>
            <a:lvl5pPr marL="1616075" indent="-274638">
              <a:spcAft>
                <a:spcPts val="400"/>
              </a:spcAf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cxnSp>
        <p:nvCxnSpPr>
          <p:cNvPr id="13" name="Gerade Verbindung 12"/>
          <p:cNvCxnSpPr/>
          <p:nvPr userDrawn="1"/>
        </p:nvCxnSpPr>
        <p:spPr>
          <a:xfrm>
            <a:off x="-48708" y="6073864"/>
            <a:ext cx="12246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ußzeilenplatzhalter 4"/>
          <p:cNvSpPr>
            <a:spLocks noGrp="1"/>
          </p:cNvSpPr>
          <p:nvPr>
            <p:ph type="ftr" sz="quarter" idx="3"/>
          </p:nvPr>
        </p:nvSpPr>
        <p:spPr>
          <a:xfrm>
            <a:off x="3354077" y="6488062"/>
            <a:ext cx="5485651" cy="253306"/>
          </a:xfrm>
          <a:prstGeom prst="rect">
            <a:avLst/>
          </a:prstGeom>
        </p:spPr>
        <p:txBody>
          <a:bodyPr vert="horz" lIns="91440" tIns="45720" rIns="91440" bIns="45720" rtlCol="0" anchor="ctr"/>
          <a:lstStyle>
            <a:lvl1pPr algn="ctr">
              <a:defRPr sz="1000">
                <a:solidFill>
                  <a:schemeClr val="tx1"/>
                </a:solidFill>
              </a:defRPr>
            </a:lvl1pPr>
          </a:lstStyle>
          <a:p>
            <a:r>
              <a:rPr lang="en-US"/>
              <a:t>DiMa - Injection Moulding in a Smart Factory</a:t>
            </a:r>
            <a:endParaRPr lang="de-CH" dirty="0"/>
          </a:p>
        </p:txBody>
      </p:sp>
      <p:sp>
        <p:nvSpPr>
          <p:cNvPr id="10" name="Foliennummernplatzhalter 5"/>
          <p:cNvSpPr>
            <a:spLocks noGrp="1"/>
          </p:cNvSpPr>
          <p:nvPr>
            <p:ph type="sldNum" sz="quarter" idx="4"/>
          </p:nvPr>
        </p:nvSpPr>
        <p:spPr>
          <a:xfrm>
            <a:off x="3364269" y="6355040"/>
            <a:ext cx="5456704" cy="115260"/>
          </a:xfrm>
          <a:prstGeom prst="rect">
            <a:avLst/>
          </a:prstGeom>
        </p:spPr>
        <p:txBody>
          <a:bodyPr vert="horz" lIns="91440" tIns="45720" rIns="91440" bIns="45720" rtlCol="0" anchor="ctr"/>
          <a:lstStyle>
            <a:lvl1pPr algn="ctr">
              <a:defRPr sz="1000">
                <a:solidFill>
                  <a:schemeClr val="tx1"/>
                </a:solidFill>
              </a:defRPr>
            </a:lvl1pPr>
          </a:lstStyle>
          <a:p>
            <a:fld id="{6CB3B594-2801-4864-9089-E42463258A4B}" type="slidenum">
              <a:rPr lang="de-CH" smtClean="0"/>
              <a:pPr/>
              <a:t>‹Nr.›</a:t>
            </a:fld>
            <a:endParaRPr lang="de-CH"/>
          </a:p>
        </p:txBody>
      </p:sp>
      <p:sp>
        <p:nvSpPr>
          <p:cNvPr id="5" name="Bildplatzhalter 4"/>
          <p:cNvSpPr>
            <a:spLocks noGrp="1"/>
          </p:cNvSpPr>
          <p:nvPr>
            <p:ph type="pic" sz="quarter" idx="14"/>
          </p:nvPr>
        </p:nvSpPr>
        <p:spPr>
          <a:xfrm>
            <a:off x="8924280" y="1"/>
            <a:ext cx="3274071" cy="706438"/>
          </a:xfrm>
        </p:spPr>
        <p:txBody>
          <a:bodyPr/>
          <a:lstStyle>
            <a:lvl1pPr marL="264563" indent="0">
              <a:buFontTx/>
              <a:buNone/>
              <a:defRPr>
                <a:solidFill>
                  <a:schemeClr val="bg1"/>
                </a:solidFill>
              </a:defRPr>
            </a:lvl1pPr>
          </a:lstStyle>
          <a:p>
            <a:r>
              <a:rPr lang="de-DE"/>
              <a:t>Bild durch Klicken auf Symbol hinzufügen</a:t>
            </a:r>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741" y="6099908"/>
            <a:ext cx="1620844" cy="586464"/>
          </a:xfrm>
          <a:prstGeom prst="rect">
            <a:avLst/>
          </a:prstGeom>
          <a:ln>
            <a:solidFill>
              <a:schemeClr val="bg1"/>
            </a:solidFill>
          </a:ln>
        </p:spPr>
      </p:pic>
      <p:pic>
        <p:nvPicPr>
          <p:cNvPr id="12" name="Picture 3" descr="Y:\Vorlagen\Logos\Logos_IWK\IWK_Original_für_Screen\IWK_Original_RGB.png"/>
          <p:cNvPicPr>
            <a:picLocks noChangeAspect="1" noChangeArrowheads="1"/>
          </p:cNvPicPr>
          <p:nvPr userDrawn="1"/>
        </p:nvPicPr>
        <p:blipFill>
          <a:blip r:embed="rId3" cstate="print"/>
          <a:srcRect l="351" r="351"/>
          <a:stretch>
            <a:fillRect/>
          </a:stretch>
        </p:blipFill>
        <p:spPr bwMode="auto">
          <a:xfrm>
            <a:off x="9189349" y="6156504"/>
            <a:ext cx="2743931" cy="451410"/>
          </a:xfrm>
          <a:prstGeom prst="rect">
            <a:avLst/>
          </a:prstGeom>
          <a:noFill/>
        </p:spPr>
      </p:pic>
    </p:spTree>
    <p:extLst>
      <p:ext uri="{BB962C8B-B14F-4D97-AF65-F5344CB8AC3E}">
        <p14:creationId xmlns:p14="http://schemas.microsoft.com/office/powerpoint/2010/main" val="52031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marL="744538" indent="0">
              <a:defRPr/>
            </a:lvl1pPr>
          </a:lstStyle>
          <a:p>
            <a:r>
              <a:rPr lang="de-DE"/>
              <a:t>Titelmasterformat durch Klicken bearbeiten</a:t>
            </a:r>
            <a:endParaRPr lang="de-CH" dirty="0"/>
          </a:p>
        </p:txBody>
      </p:sp>
      <p:sp>
        <p:nvSpPr>
          <p:cNvPr id="3" name="Inhaltsplatzhalter 2"/>
          <p:cNvSpPr>
            <a:spLocks noGrp="1"/>
          </p:cNvSpPr>
          <p:nvPr>
            <p:ph sz="half" idx="1"/>
          </p:nvPr>
        </p:nvSpPr>
        <p:spPr>
          <a:xfrm>
            <a:off x="479625" y="1169339"/>
            <a:ext cx="5387605" cy="4832842"/>
          </a:xfrm>
        </p:spPr>
        <p:txBody>
          <a:bodyPr/>
          <a:lstStyle>
            <a:lvl1pPr marL="538163" indent="-274638">
              <a:spcAft>
                <a:spcPts val="800"/>
              </a:spcAft>
              <a:buSzPct val="90000"/>
              <a:defRPr sz="1700"/>
            </a:lvl1pPr>
            <a:lvl2pPr marL="803275" indent="-273600">
              <a:spcAft>
                <a:spcPts val="600"/>
              </a:spcAft>
              <a:defRPr sz="1700"/>
            </a:lvl2pPr>
            <a:lvl3pPr marL="1076325" indent="-273050">
              <a:spcAft>
                <a:spcPts val="400"/>
              </a:spcAft>
              <a:defRPr sz="1500"/>
            </a:lvl3pPr>
            <a:lvl4pPr marL="1341438" indent="-273600">
              <a:spcAft>
                <a:spcPts val="400"/>
              </a:spcAft>
              <a:defRPr sz="1500"/>
            </a:lvl4pPr>
            <a:lvl5pPr marL="1616075" indent="-274638">
              <a:spcAft>
                <a:spcPts val="400"/>
              </a:spcAft>
              <a:defRPr sz="15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6099175" y="1169339"/>
            <a:ext cx="5387605" cy="4832842"/>
          </a:xfrm>
        </p:spPr>
        <p:txBody>
          <a:bodyPr/>
          <a:lstStyle>
            <a:lvl1pPr>
              <a:spcAft>
                <a:spcPts val="800"/>
              </a:spcAft>
              <a:defRPr sz="1700"/>
            </a:lvl1pPr>
            <a:lvl2pPr>
              <a:spcAft>
                <a:spcPts val="600"/>
              </a:spcAft>
              <a:defRPr sz="1700"/>
            </a:lvl2pPr>
            <a:lvl3pPr>
              <a:spcAft>
                <a:spcPts val="400"/>
              </a:spcAft>
              <a:defRPr sz="1500"/>
            </a:lvl3pPr>
            <a:lvl4pPr>
              <a:spcAft>
                <a:spcPts val="400"/>
              </a:spcAft>
              <a:defRPr sz="1500"/>
            </a:lvl4pPr>
            <a:lvl5pPr marL="1616075" indent="-274638">
              <a:spcAft>
                <a:spcPts val="400"/>
              </a:spcAft>
              <a:defRPr sz="15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cxnSp>
        <p:nvCxnSpPr>
          <p:cNvPr id="9" name="Gerade Verbindung 8"/>
          <p:cNvCxnSpPr/>
          <p:nvPr userDrawn="1"/>
        </p:nvCxnSpPr>
        <p:spPr>
          <a:xfrm>
            <a:off x="-48708" y="6073864"/>
            <a:ext cx="12246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Bildplatzhalter 4"/>
          <p:cNvSpPr>
            <a:spLocks noGrp="1"/>
          </p:cNvSpPr>
          <p:nvPr>
            <p:ph type="pic" sz="quarter" idx="14"/>
          </p:nvPr>
        </p:nvSpPr>
        <p:spPr>
          <a:xfrm>
            <a:off x="8924280" y="1"/>
            <a:ext cx="3274071" cy="706438"/>
          </a:xfrm>
        </p:spPr>
        <p:txBody>
          <a:bodyPr/>
          <a:lstStyle>
            <a:lvl1pPr marL="264563" indent="0">
              <a:buFontTx/>
              <a:buNone/>
              <a:defRPr>
                <a:solidFill>
                  <a:schemeClr val="bg1"/>
                </a:solidFill>
              </a:defRPr>
            </a:lvl1pPr>
          </a:lstStyle>
          <a:p>
            <a:r>
              <a:rPr lang="de-DE"/>
              <a:t>Bild durch Klicken auf Symbol hinzufügen</a:t>
            </a:r>
            <a:endParaRPr lang="de-CH" dirty="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741" y="6099908"/>
            <a:ext cx="1620844" cy="586464"/>
          </a:xfrm>
          <a:prstGeom prst="rect">
            <a:avLst/>
          </a:prstGeom>
          <a:ln>
            <a:solidFill>
              <a:schemeClr val="bg1"/>
            </a:solidFill>
          </a:ln>
        </p:spPr>
      </p:pic>
      <p:pic>
        <p:nvPicPr>
          <p:cNvPr id="12" name="Picture 3" descr="Y:\Vorlagen\Logos\Logos_IWK\IWK_Original_für_Screen\IWK_Original_RGB.png"/>
          <p:cNvPicPr>
            <a:picLocks noChangeAspect="1" noChangeArrowheads="1"/>
          </p:cNvPicPr>
          <p:nvPr userDrawn="1"/>
        </p:nvPicPr>
        <p:blipFill>
          <a:blip r:embed="rId3" cstate="print"/>
          <a:srcRect l="351" r="351"/>
          <a:stretch>
            <a:fillRect/>
          </a:stretch>
        </p:blipFill>
        <p:spPr bwMode="auto">
          <a:xfrm>
            <a:off x="9189349" y="6156504"/>
            <a:ext cx="2743931" cy="451410"/>
          </a:xfrm>
          <a:prstGeom prst="rect">
            <a:avLst/>
          </a:prstGeom>
          <a:noFill/>
        </p:spPr>
      </p:pic>
      <p:sp>
        <p:nvSpPr>
          <p:cNvPr id="14" name="Fußzeilenplatzhalter 4"/>
          <p:cNvSpPr>
            <a:spLocks noGrp="1"/>
          </p:cNvSpPr>
          <p:nvPr>
            <p:ph type="ftr" sz="quarter" idx="3"/>
          </p:nvPr>
        </p:nvSpPr>
        <p:spPr>
          <a:xfrm>
            <a:off x="3354077" y="6488062"/>
            <a:ext cx="5485651" cy="253306"/>
          </a:xfrm>
          <a:prstGeom prst="rect">
            <a:avLst/>
          </a:prstGeom>
        </p:spPr>
        <p:txBody>
          <a:bodyPr vert="horz" lIns="91440" tIns="45720" rIns="91440" bIns="45720" rtlCol="0" anchor="ctr"/>
          <a:lstStyle>
            <a:lvl1pPr algn="ctr">
              <a:defRPr sz="1000">
                <a:solidFill>
                  <a:schemeClr val="tx1"/>
                </a:solidFill>
              </a:defRPr>
            </a:lvl1pPr>
          </a:lstStyle>
          <a:p>
            <a:r>
              <a:rPr lang="en-US"/>
              <a:t>DiMa - Injection Moulding in a Smart Factory</a:t>
            </a:r>
            <a:endParaRPr lang="de-CH" dirty="0"/>
          </a:p>
        </p:txBody>
      </p:sp>
      <p:sp>
        <p:nvSpPr>
          <p:cNvPr id="16" name="Foliennummernplatzhalter 5"/>
          <p:cNvSpPr>
            <a:spLocks noGrp="1"/>
          </p:cNvSpPr>
          <p:nvPr>
            <p:ph type="sldNum" sz="quarter" idx="4"/>
          </p:nvPr>
        </p:nvSpPr>
        <p:spPr>
          <a:xfrm>
            <a:off x="3364269" y="6355040"/>
            <a:ext cx="5456704" cy="115260"/>
          </a:xfrm>
          <a:prstGeom prst="rect">
            <a:avLst/>
          </a:prstGeom>
        </p:spPr>
        <p:txBody>
          <a:bodyPr vert="horz" lIns="91440" tIns="45720" rIns="91440" bIns="45720" rtlCol="0" anchor="ctr"/>
          <a:lstStyle>
            <a:lvl1pPr algn="ctr">
              <a:defRPr sz="1000">
                <a:solidFill>
                  <a:schemeClr val="tx1"/>
                </a:solidFill>
              </a:defRPr>
            </a:lvl1pPr>
          </a:lstStyle>
          <a:p>
            <a:fld id="{6CB3B594-2801-4864-9089-E42463258A4B}" type="slidenum">
              <a:rPr lang="de-CH" smtClean="0"/>
              <a:pPr/>
              <a:t>‹Nr.›</a:t>
            </a:fld>
            <a:endParaRPr lang="de-CH"/>
          </a:p>
        </p:txBody>
      </p:sp>
    </p:spTree>
    <p:extLst>
      <p:ext uri="{BB962C8B-B14F-4D97-AF65-F5344CB8AC3E}">
        <p14:creationId xmlns:p14="http://schemas.microsoft.com/office/powerpoint/2010/main" val="406359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000"/>
            </a:lvl1pPr>
          </a:lstStyle>
          <a:p>
            <a:fld id="{8FA9D533-10D9-4966-922C-B48DE95CC677}" type="datetime3">
              <a:rPr lang="en-US" smtClean="0"/>
              <a:t>14 March 2023</a:t>
            </a:fld>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000"/>
            </a:lvl1pPr>
          </a:lstStyle>
          <a:p>
            <a:r>
              <a:rPr lang="en-US"/>
              <a:t>DiMa - Injection Moulding in a Smart Factory</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
        <p:nvSpPr>
          <p:cNvPr id="9" name="Rectangle 8"/>
          <p:cNvSpPr/>
          <p:nvPr userDrawn="1"/>
        </p:nvSpPr>
        <p:spPr>
          <a:xfrm>
            <a:off x="7681875" y="6307092"/>
            <a:ext cx="3042893" cy="461665"/>
          </a:xfrm>
          <a:prstGeom prst="rect">
            <a:avLst/>
          </a:prstGeom>
        </p:spPr>
        <p:txBody>
          <a:bodyPr wrap="square">
            <a:spAutoFit/>
          </a:bodyPr>
          <a:lstStyle/>
          <a:p>
            <a:r>
              <a:rPr lang="en-US" sz="800" b="1" dirty="0"/>
              <a:t>This presentation is teaching material for OST-students. </a:t>
            </a:r>
            <a:br>
              <a:rPr lang="en-US" sz="800" dirty="0"/>
            </a:br>
            <a:r>
              <a:rPr lang="en-US" sz="800" dirty="0"/>
              <a:t>Publication or forwarding (PDF, Video, ...), even in part, is only permitted with written permission of the authors.</a:t>
            </a:r>
            <a:endParaRPr lang="de-CH" sz="800" dirty="0"/>
          </a:p>
        </p:txBody>
      </p:sp>
    </p:spTree>
    <p:extLst>
      <p:ext uri="{BB962C8B-B14F-4D97-AF65-F5344CB8AC3E}">
        <p14:creationId xmlns:p14="http://schemas.microsoft.com/office/powerpoint/2010/main" val="3256726509"/>
      </p:ext>
    </p:extLst>
  </p:cSld>
  <p:clrMap bg1="lt1" tx1="dk1" bg2="lt2" tx2="dk2" accent1="accent1" accent2="accent2" accent3="accent3" accent4="accent4" accent5="accent5" accent6="accent6" hlink="hlink" folHlink="folHlink"/>
  <p:sldLayoutIdLst>
    <p:sldLayoutId id="2147483844" r:id="rId1"/>
    <p:sldLayoutId id="2147483850" r:id="rId2"/>
    <p:sldLayoutId id="2147483846" r:id="rId3"/>
    <p:sldLayoutId id="2147483851" r:id="rId4"/>
    <p:sldLayoutId id="2147483847" r:id="rId5"/>
    <p:sldLayoutId id="2147483848" r:id="rId6"/>
    <p:sldLayoutId id="2147483849" r:id="rId7"/>
    <p:sldLayoutId id="2147483852" r:id="rId8"/>
    <p:sldLayoutId id="2147483853" r:id="rId9"/>
  </p:sldLayoutIdLst>
  <p:hf hdr="0"/>
  <p:txStyles>
    <p:titleStyle>
      <a:lvl1pPr algn="l" defTabSz="609768" rtl="0" eaLnBrk="1" latinLnBrk="0" hangingPunct="1">
        <a:lnSpc>
          <a:spcPct val="120000"/>
        </a:lnSpc>
        <a:spcBef>
          <a:spcPct val="0"/>
        </a:spcBef>
        <a:buNone/>
        <a:defRPr sz="2400" b="1" kern="1200" baseline="0">
          <a:solidFill>
            <a:schemeClr val="tx2"/>
          </a:solidFill>
          <a:latin typeface="+mj-lt"/>
          <a:ea typeface="+mj-ea"/>
          <a:cs typeface="+mj-cs"/>
        </a:defRPr>
      </a:lvl1pPr>
    </p:titleStyle>
    <p:body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userDrawn="1">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nk.springer.com/book/10.1007/978-3-662-56776-0"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https://www.youtube.com/embed/STYMdLa_lc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jpeg"/><Relationship Id="rId18" Type="http://schemas.openxmlformats.org/officeDocument/2006/relationships/image" Target="../media/image59.png"/><Relationship Id="rId3" Type="http://schemas.microsoft.com/office/2007/relationships/hdphoto" Target="../media/hdphoto5.wdp"/><Relationship Id="rId7" Type="http://schemas.microsoft.com/office/2007/relationships/hdphoto" Target="../media/hdphoto6.wdp"/><Relationship Id="rId12" Type="http://schemas.openxmlformats.org/officeDocument/2006/relationships/image" Target="../media/image57.jpeg"/><Relationship Id="rId17" Type="http://schemas.openxmlformats.org/officeDocument/2006/relationships/image" Target="../media/image47.png"/><Relationship Id="rId2" Type="http://schemas.openxmlformats.org/officeDocument/2006/relationships/image" Target="../media/image53.png"/><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4.png"/><Relationship Id="rId11" Type="http://schemas.microsoft.com/office/2007/relationships/hdphoto" Target="../media/hdphoto8.wdp"/><Relationship Id="rId5" Type="http://schemas.openxmlformats.org/officeDocument/2006/relationships/image" Target="../media/image51.png"/><Relationship Id="rId15" Type="http://schemas.openxmlformats.org/officeDocument/2006/relationships/image" Target="../media/image52.jpeg"/><Relationship Id="rId10" Type="http://schemas.openxmlformats.org/officeDocument/2006/relationships/image" Target="../media/image56.png"/><Relationship Id="rId19" Type="http://schemas.openxmlformats.org/officeDocument/2006/relationships/image" Target="../media/image20.png"/><Relationship Id="rId4" Type="http://schemas.openxmlformats.org/officeDocument/2006/relationships/image" Target="../media/image48.png"/><Relationship Id="rId9" Type="http://schemas.microsoft.com/office/2007/relationships/hdphoto" Target="../media/hdphoto7.wdp"/><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49.pn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48.png"/><Relationship Id="rId17" Type="http://schemas.openxmlformats.org/officeDocument/2006/relationships/image" Target="../media/image20.png"/><Relationship Id="rId2" Type="http://schemas.openxmlformats.org/officeDocument/2006/relationships/image" Target="../media/image62.jpeg"/><Relationship Id="rId16"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5" Type="http://schemas.openxmlformats.org/officeDocument/2006/relationships/image" Target="../media/image50.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jpeg"/><Relationship Id="rId1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7.png"/><Relationship Id="rId3" Type="http://schemas.openxmlformats.org/officeDocument/2006/relationships/image" Target="../media/image73.jpeg"/><Relationship Id="rId7" Type="http://schemas.openxmlformats.org/officeDocument/2006/relationships/image" Target="../media/image49.png"/><Relationship Id="rId12" Type="http://schemas.openxmlformats.org/officeDocument/2006/relationships/image" Target="../media/image43.jpeg"/><Relationship Id="rId2" Type="http://schemas.openxmlformats.org/officeDocument/2006/relationships/image" Target="../media/image45.png"/><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50.png"/><Relationship Id="rId5" Type="http://schemas.openxmlformats.org/officeDocument/2006/relationships/image" Target="../media/image75.png"/><Relationship Id="rId15" Type="http://schemas.openxmlformats.org/officeDocument/2006/relationships/image" Target="../media/image59.png"/><Relationship Id="rId10" Type="http://schemas.openxmlformats.org/officeDocument/2006/relationships/image" Target="../media/image70.jpeg"/><Relationship Id="rId4" Type="http://schemas.openxmlformats.org/officeDocument/2006/relationships/image" Target="../media/image74.png"/><Relationship Id="rId9" Type="http://schemas.openxmlformats.org/officeDocument/2006/relationships/image" Target="../media/image69.png"/><Relationship Id="rId1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1.emf"/><Relationship Id="rId3" Type="http://schemas.openxmlformats.org/officeDocument/2006/relationships/notesSlide" Target="../notesSlides/notesSlide3.xml"/><Relationship Id="rId7" Type="http://schemas.openxmlformats.org/officeDocument/2006/relationships/image" Target="../media/image80.emf"/><Relationship Id="rId12" Type="http://schemas.microsoft.com/office/2007/relationships/diagramDrawing" Target="../diagrams/drawing1.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9.emf"/><Relationship Id="rId11" Type="http://schemas.openxmlformats.org/officeDocument/2006/relationships/diagramColors" Target="../diagrams/colors1.xml"/><Relationship Id="rId5" Type="http://schemas.openxmlformats.org/officeDocument/2006/relationships/image" Target="../media/image12.emf"/><Relationship Id="rId15" Type="http://schemas.openxmlformats.org/officeDocument/2006/relationships/image" Target="../media/image83.jpg"/><Relationship Id="rId10" Type="http://schemas.openxmlformats.org/officeDocument/2006/relationships/diagramQuickStyle" Target="../diagrams/quickStyle1.xml"/><Relationship Id="rId4" Type="http://schemas.openxmlformats.org/officeDocument/2006/relationships/oleObject" Target="../embeddings/oleObject2.bin"/><Relationship Id="rId9" Type="http://schemas.openxmlformats.org/officeDocument/2006/relationships/diagramLayout" Target="../diagrams/layout1.xml"/><Relationship Id="rId1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90.png"/></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92.wmf"/><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650.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2" Type="http://schemas.openxmlformats.org/officeDocument/2006/relationships/hyperlink" Target="mailto:curdin.wick@ost.ch"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anser-elibrary.com/doi/10.3139/9781569907979.f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338531" y="3550464"/>
            <a:ext cx="5957391" cy="674200"/>
          </a:xfrm>
        </p:spPr>
        <p:txBody>
          <a:bodyPr/>
          <a:lstStyle/>
          <a:p>
            <a:r>
              <a:rPr lang="de-CH" dirty="0"/>
              <a:t>Digital Manufacturing</a:t>
            </a:r>
          </a:p>
        </p:txBody>
      </p:sp>
      <p:sp>
        <p:nvSpPr>
          <p:cNvPr id="4" name="Date Placeholder 3"/>
          <p:cNvSpPr>
            <a:spLocks noGrp="1"/>
          </p:cNvSpPr>
          <p:nvPr>
            <p:ph type="dt" sz="half" idx="10"/>
          </p:nvPr>
        </p:nvSpPr>
        <p:spPr/>
        <p:txBody>
          <a:bodyPr/>
          <a:lstStyle/>
          <a:p>
            <a:fld id="{22C9DBD2-4965-4105-8AF9-44FEA9FA2CD4}" type="datetime3">
              <a:rPr lang="en-US" smtClean="0"/>
              <a:t>14 March 2023</a:t>
            </a:fld>
            <a:endParaRPr lang="de-CH" dirty="0"/>
          </a:p>
        </p:txBody>
      </p:sp>
      <p:sp>
        <p:nvSpPr>
          <p:cNvPr id="9" name="Text Placeholder 8"/>
          <p:cNvSpPr>
            <a:spLocks noGrp="1"/>
          </p:cNvSpPr>
          <p:nvPr>
            <p:ph type="body" sz="quarter" idx="13"/>
          </p:nvPr>
        </p:nvSpPr>
        <p:spPr>
          <a:xfrm>
            <a:off x="4227514" y="4224664"/>
            <a:ext cx="4064000" cy="458757"/>
          </a:xfrm>
        </p:spPr>
        <p:txBody>
          <a:bodyPr/>
          <a:lstStyle/>
          <a:p>
            <a:r>
              <a:rPr lang="en-US" dirty="0"/>
              <a:t>Injection </a:t>
            </a:r>
            <a:r>
              <a:rPr lang="en-US" dirty="0" err="1"/>
              <a:t>Moulding</a:t>
            </a:r>
            <a:r>
              <a:rPr lang="en-US" dirty="0"/>
              <a:t> in a Smart Factory</a:t>
            </a:r>
          </a:p>
        </p:txBody>
      </p:sp>
      <p:sp>
        <p:nvSpPr>
          <p:cNvPr id="10" name="Text Placeholder 9"/>
          <p:cNvSpPr>
            <a:spLocks noGrp="1"/>
          </p:cNvSpPr>
          <p:nvPr>
            <p:ph type="body" sz="quarter" idx="14"/>
          </p:nvPr>
        </p:nvSpPr>
        <p:spPr/>
        <p:txBody>
          <a:bodyPr>
            <a:normAutofit/>
          </a:bodyPr>
          <a:lstStyle/>
          <a:p>
            <a:r>
              <a:rPr lang="de-CH" sz="1600" b="1" dirty="0"/>
              <a:t>Curdin Wick </a:t>
            </a:r>
            <a:r>
              <a:rPr lang="de-CH" sz="1600" dirty="0" err="1"/>
              <a:t>MSc</a:t>
            </a:r>
            <a:r>
              <a:rPr lang="de-CH" sz="1600" dirty="0"/>
              <a:t>.</a:t>
            </a:r>
          </a:p>
        </p:txBody>
      </p:sp>
      <p:pic>
        <p:nvPicPr>
          <p:cNvPr id="7" name="Graphic 9" descr="Syncing cloud">
            <a:extLst>
              <a:ext uri="{FF2B5EF4-FFF2-40B4-BE49-F238E27FC236}">
                <a16:creationId xmlns:a16="http://schemas.microsoft.com/office/drawing/2014/main" id="{EE04358D-FF52-450D-99A5-8824A4F424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5495" y="869452"/>
            <a:ext cx="1947918" cy="1947918"/>
          </a:xfrm>
          <a:prstGeom prst="rect">
            <a:avLst/>
          </a:prstGeom>
        </p:spPr>
      </p:pic>
      <p:pic>
        <p:nvPicPr>
          <p:cNvPr id="11" name="Graphic 15" descr="Upload">
            <a:extLst>
              <a:ext uri="{FF2B5EF4-FFF2-40B4-BE49-F238E27FC236}">
                <a16:creationId xmlns:a16="http://schemas.microsoft.com/office/drawing/2014/main" id="{FC580A6E-D2D7-4CDA-96CF-6D95788F2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0137" y="1039419"/>
            <a:ext cx="1836672" cy="1836672"/>
          </a:xfrm>
          <a:prstGeom prst="rect">
            <a:avLst/>
          </a:prstGeom>
        </p:spPr>
      </p:pic>
      <p:pic>
        <p:nvPicPr>
          <p:cNvPr id="12" name="Graphic 18" descr="Processor">
            <a:extLst>
              <a:ext uri="{FF2B5EF4-FFF2-40B4-BE49-F238E27FC236}">
                <a16:creationId xmlns:a16="http://schemas.microsoft.com/office/drawing/2014/main" id="{0772D7F4-074F-4CB1-8245-19F8D268A0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8530" y="1060351"/>
            <a:ext cx="1650413" cy="1650413"/>
          </a:xfrm>
          <a:prstGeom prst="rect">
            <a:avLst/>
          </a:prstGeom>
        </p:spPr>
      </p:pic>
    </p:spTree>
    <p:extLst>
      <p:ext uri="{BB962C8B-B14F-4D97-AF65-F5344CB8AC3E}">
        <p14:creationId xmlns:p14="http://schemas.microsoft.com/office/powerpoint/2010/main" val="2126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E17C54AD-1324-4F7D-91E9-63BD1993E82B}"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10</a:t>
            </a:fld>
            <a:endParaRPr lang="de-CH" dirty="0"/>
          </a:p>
        </p:txBody>
      </p:sp>
      <p:sp>
        <p:nvSpPr>
          <p:cNvPr id="5" name="Title 4"/>
          <p:cNvSpPr>
            <a:spLocks noGrp="1"/>
          </p:cNvSpPr>
          <p:nvPr>
            <p:ph type="title"/>
          </p:nvPr>
        </p:nvSpPr>
        <p:spPr/>
        <p:txBody>
          <a:bodyPr/>
          <a:lstStyle/>
          <a:p>
            <a:r>
              <a:rPr lang="de-CH" dirty="0"/>
              <a:t>Additional </a:t>
            </a:r>
            <a:r>
              <a:rPr lang="de-CH" dirty="0" err="1"/>
              <a:t>reading</a:t>
            </a:r>
            <a:endParaRPr lang="de-CH" dirty="0"/>
          </a:p>
        </p:txBody>
      </p:sp>
      <p:sp>
        <p:nvSpPr>
          <p:cNvPr id="6" name="Content Placeholder 5"/>
          <p:cNvSpPr>
            <a:spLocks noGrp="1"/>
          </p:cNvSpPr>
          <p:nvPr>
            <p:ph sz="quarter" idx="21"/>
          </p:nvPr>
        </p:nvSpPr>
        <p:spPr>
          <a:xfrm>
            <a:off x="4494362" y="1449388"/>
            <a:ext cx="7365851" cy="4751387"/>
          </a:xfrm>
        </p:spPr>
        <p:txBody>
          <a:bodyPr/>
          <a:lstStyle/>
          <a:p>
            <a:pPr marL="0" indent="0">
              <a:buNone/>
            </a:pPr>
            <a:r>
              <a:rPr lang="de-CH" b="1" dirty="0"/>
              <a:t>Data Science – was ist das eigentlich?!</a:t>
            </a:r>
          </a:p>
          <a:p>
            <a:pPr marL="0" indent="0">
              <a:buNone/>
            </a:pPr>
            <a:r>
              <a:rPr lang="de-CH" dirty="0"/>
              <a:t>Algorithmen des maschinellen Lernens verständlich erklär</a:t>
            </a:r>
          </a:p>
          <a:p>
            <a:pPr marL="0" indent="0">
              <a:buNone/>
            </a:pPr>
            <a:r>
              <a:rPr lang="en-US" i="1" dirty="0" err="1"/>
              <a:t>Annalyn</a:t>
            </a:r>
            <a:r>
              <a:rPr lang="en-US" i="1" dirty="0"/>
              <a:t> Ng, Kenneth Soo</a:t>
            </a:r>
          </a:p>
          <a:p>
            <a:pPr marL="0" indent="0">
              <a:buNone/>
            </a:pPr>
            <a:endParaRPr lang="de-CH" dirty="0"/>
          </a:p>
          <a:p>
            <a:pPr marL="0" indent="0">
              <a:buNone/>
            </a:pPr>
            <a:r>
              <a:rPr lang="de-CH" dirty="0"/>
              <a:t>Print ISBN: 978-3-662-56775-3</a:t>
            </a:r>
            <a:br>
              <a:rPr lang="de-CH" dirty="0"/>
            </a:br>
            <a:r>
              <a:rPr lang="de-CH" dirty="0" err="1"/>
              <a:t>eISBN</a:t>
            </a:r>
            <a:r>
              <a:rPr lang="de-CH" dirty="0"/>
              <a:t>: 978-3-662-56776-0</a:t>
            </a:r>
          </a:p>
          <a:p>
            <a:pPr marL="0" indent="0">
              <a:buNone/>
            </a:pPr>
            <a:endParaRPr lang="de-CH" dirty="0"/>
          </a:p>
          <a:p>
            <a:pPr marL="0" indent="0">
              <a:buNone/>
            </a:pPr>
            <a:r>
              <a:rPr lang="de-CH" dirty="0">
                <a:hlinkClick r:id="rId2"/>
              </a:rPr>
              <a:t>https://link.springer.com/book/10.1007/978-3-662-56776-0</a:t>
            </a:r>
            <a:endParaRPr lang="de-CH" dirty="0"/>
          </a:p>
          <a:p>
            <a:pPr marL="0" indent="0">
              <a:buNone/>
            </a:pPr>
            <a:endParaRPr lang="de-CH" dirty="0"/>
          </a:p>
        </p:txBody>
      </p:sp>
      <p:sp>
        <p:nvSpPr>
          <p:cNvPr id="7" name="Text Placeholder 6"/>
          <p:cNvSpPr>
            <a:spLocks noGrp="1"/>
          </p:cNvSpPr>
          <p:nvPr>
            <p:ph type="body" sz="quarter" idx="24"/>
          </p:nvPr>
        </p:nvSpPr>
        <p:spPr/>
        <p:txBody>
          <a:bodyPr/>
          <a:lstStyle/>
          <a:p>
            <a:r>
              <a:rPr lang="de-CH" dirty="0"/>
              <a:t>Digital Manufacturing</a:t>
            </a:r>
          </a:p>
        </p:txBody>
      </p:sp>
      <p:pic>
        <p:nvPicPr>
          <p:cNvPr id="8" name="Picture 7"/>
          <p:cNvPicPr>
            <a:picLocks noChangeAspect="1"/>
          </p:cNvPicPr>
          <p:nvPr/>
        </p:nvPicPr>
        <p:blipFill>
          <a:blip r:embed="rId3"/>
          <a:stretch>
            <a:fillRect/>
          </a:stretch>
        </p:blipFill>
        <p:spPr>
          <a:xfrm>
            <a:off x="802543" y="1447801"/>
            <a:ext cx="2872310" cy="4312664"/>
          </a:xfrm>
          <a:prstGeom prst="rect">
            <a:avLst/>
          </a:prstGeom>
        </p:spPr>
      </p:pic>
    </p:spTree>
    <p:extLst>
      <p:ext uri="{BB962C8B-B14F-4D97-AF65-F5344CB8AC3E}">
        <p14:creationId xmlns:p14="http://schemas.microsoft.com/office/powerpoint/2010/main" val="84359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of machine learning in the factory</a:t>
            </a:r>
            <a:endParaRPr lang="de-CH" dirty="0"/>
          </a:p>
        </p:txBody>
      </p:sp>
      <p:sp>
        <p:nvSpPr>
          <p:cNvPr id="3" name="Date Placeholder 2"/>
          <p:cNvSpPr>
            <a:spLocks noGrp="1"/>
          </p:cNvSpPr>
          <p:nvPr>
            <p:ph type="dt" sz="half" idx="10"/>
          </p:nvPr>
        </p:nvSpPr>
        <p:spPr/>
        <p:txBody>
          <a:bodyPr/>
          <a:lstStyle/>
          <a:p>
            <a:fld id="{F9F735CF-413B-4EBF-B61B-216F8F4E9245}" type="datetime3">
              <a:rPr lang="en-US" smtClean="0"/>
              <a:t>14 March 2023</a:t>
            </a:fld>
            <a:endParaRPr lang="de-CH" dirty="0"/>
          </a:p>
        </p:txBody>
      </p:sp>
      <p:sp>
        <p:nvSpPr>
          <p:cNvPr id="4" name="Footer Placeholder 3"/>
          <p:cNvSpPr>
            <a:spLocks noGrp="1"/>
          </p:cNvSpPr>
          <p:nvPr>
            <p:ph type="ftr" sz="quarter" idx="11"/>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11</a:t>
            </a:fld>
            <a:endParaRPr lang="de-CH" dirty="0"/>
          </a:p>
        </p:txBody>
      </p:sp>
      <p:sp>
        <p:nvSpPr>
          <p:cNvPr id="6" name="Text Placeholder 5"/>
          <p:cNvSpPr>
            <a:spLocks noGrp="1"/>
          </p:cNvSpPr>
          <p:nvPr>
            <p:ph type="body" sz="quarter" idx="19"/>
          </p:nvPr>
        </p:nvSpPr>
        <p:spPr/>
        <p:txBody>
          <a:bodyPr/>
          <a:lstStyle/>
          <a:p>
            <a:endParaRPr lang="de-CH"/>
          </a:p>
        </p:txBody>
      </p:sp>
      <p:pic>
        <p:nvPicPr>
          <p:cNvPr id="8" name="Picture 7"/>
          <p:cNvPicPr>
            <a:picLocks noChangeAspect="1"/>
          </p:cNvPicPr>
          <p:nvPr/>
        </p:nvPicPr>
        <p:blipFill rotWithShape="1">
          <a:blip r:embed="rId2"/>
          <a:srcRect l="47179" b="2422"/>
          <a:stretch/>
        </p:blipFill>
        <p:spPr bwMode="auto">
          <a:xfrm rot="368982">
            <a:off x="8764486" y="791770"/>
            <a:ext cx="2894601" cy="26304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7795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FEA1CC95-ED06-4290-9ACA-CFC43CEAEE2A}"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12</a:t>
            </a:fld>
            <a:endParaRPr lang="de-CH" dirty="0"/>
          </a:p>
        </p:txBody>
      </p:sp>
      <p:sp>
        <p:nvSpPr>
          <p:cNvPr id="90" name="Title 89"/>
          <p:cNvSpPr>
            <a:spLocks noGrp="1"/>
          </p:cNvSpPr>
          <p:nvPr>
            <p:ph type="title"/>
          </p:nvPr>
        </p:nvSpPr>
        <p:spPr/>
        <p:txBody>
          <a:bodyPr/>
          <a:lstStyle/>
          <a:p>
            <a:r>
              <a:rPr lang="en-US" dirty="0"/>
              <a:t>Model for the implementation of machine learning in the factory</a:t>
            </a:r>
            <a:endParaRPr lang="de-CH" dirty="0"/>
          </a:p>
        </p:txBody>
      </p:sp>
      <p:sp>
        <p:nvSpPr>
          <p:cNvPr id="92" name="Text Placeholder 91"/>
          <p:cNvSpPr>
            <a:spLocks noGrp="1"/>
          </p:cNvSpPr>
          <p:nvPr>
            <p:ph type="body" sz="quarter" idx="24"/>
          </p:nvPr>
        </p:nvSpPr>
        <p:spPr/>
        <p:txBody>
          <a:bodyPr/>
          <a:lstStyle/>
          <a:p>
            <a:r>
              <a:rPr lang="en-US"/>
              <a:t>Smart Factory @ OST</a:t>
            </a:r>
            <a:endParaRPr lang="de-CH" dirty="0"/>
          </a:p>
        </p:txBody>
      </p:sp>
      <p:pic>
        <p:nvPicPr>
          <p:cNvPr id="14" name="Content Placeholder 92"/>
          <p:cNvPicPr>
            <a:picLocks noChangeAspect="1"/>
          </p:cNvPicPr>
          <p:nvPr/>
        </p:nvPicPr>
        <p:blipFill>
          <a:blip r:embed="rId2"/>
          <a:stretch>
            <a:fillRect/>
          </a:stretch>
        </p:blipFill>
        <p:spPr>
          <a:xfrm>
            <a:off x="4515958" y="1449388"/>
            <a:ext cx="7333662" cy="4751387"/>
          </a:xfrm>
          <a:prstGeom prst="rect">
            <a:avLst/>
          </a:prstGeom>
        </p:spPr>
      </p:pic>
      <p:sp>
        <p:nvSpPr>
          <p:cNvPr id="11" name="Content Placeholder 10"/>
          <p:cNvSpPr>
            <a:spLocks noGrp="1"/>
          </p:cNvSpPr>
          <p:nvPr>
            <p:ph sz="quarter" idx="21"/>
          </p:nvPr>
        </p:nvSpPr>
        <p:spPr>
          <a:xfrm>
            <a:off x="806450" y="1449388"/>
            <a:ext cx="3709508" cy="4751387"/>
          </a:xfrm>
        </p:spPr>
        <p:txBody>
          <a:bodyPr/>
          <a:lstStyle/>
          <a:p>
            <a:pPr marL="0" indent="0">
              <a:buNone/>
            </a:pPr>
            <a:r>
              <a:rPr lang="en-GB" dirty="0"/>
              <a:t>Investigations showed that a </a:t>
            </a:r>
            <a:r>
              <a:rPr lang="en-GB" b="1" dirty="0"/>
              <a:t>step-by-step approach</a:t>
            </a:r>
            <a:r>
              <a:rPr lang="en-GB" dirty="0"/>
              <a:t> to implement Industry 4.0 in plastics processing is target-oriented. </a:t>
            </a:r>
            <a:endParaRPr lang="de-CH" dirty="0"/>
          </a:p>
        </p:txBody>
      </p:sp>
    </p:spTree>
    <p:extLst>
      <p:ext uri="{BB962C8B-B14F-4D97-AF65-F5344CB8AC3E}">
        <p14:creationId xmlns:p14="http://schemas.microsoft.com/office/powerpoint/2010/main" val="36502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D820F526-8014-4143-8354-906305B0B053}"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13</a:t>
            </a:fld>
            <a:endParaRPr lang="de-CH" dirty="0"/>
          </a:p>
        </p:txBody>
      </p:sp>
      <p:sp>
        <p:nvSpPr>
          <p:cNvPr id="5" name="Title 4"/>
          <p:cNvSpPr>
            <a:spLocks noGrp="1"/>
          </p:cNvSpPr>
          <p:nvPr>
            <p:ph type="title"/>
          </p:nvPr>
        </p:nvSpPr>
        <p:spPr/>
        <p:txBody>
          <a:bodyPr>
            <a:normAutofit/>
          </a:bodyPr>
          <a:lstStyle/>
          <a:p>
            <a:r>
              <a:rPr lang="de-CH" dirty="0"/>
              <a:t>Manufacturing </a:t>
            </a:r>
            <a:r>
              <a:rPr lang="de-CH" dirty="0" err="1"/>
              <a:t>cell</a:t>
            </a:r>
            <a:r>
              <a:rPr lang="de-CH" dirty="0"/>
              <a:t> </a:t>
            </a:r>
            <a:r>
              <a:rPr lang="de-CH" dirty="0" err="1"/>
              <a:t>floorball</a:t>
            </a:r>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pic>
        <p:nvPicPr>
          <p:cNvPr id="12" name="Picture 4" descr="Produktionsablauf_Fertigungszelle_en"/>
          <p:cNvPicPr>
            <a:picLocks noGrp="1" noChangeAspect="1" noChangeArrowheads="1"/>
          </p:cNvPicPr>
          <p:nvPr>
            <p:ph sz="quarter" idx="21"/>
          </p:nvPr>
        </p:nvPicPr>
        <p:blipFill>
          <a:blip r:embed="rId2">
            <a:extLst>
              <a:ext uri="{28A0092B-C50C-407E-A947-70E740481C1C}">
                <a14:useLocalDpi xmlns:a14="http://schemas.microsoft.com/office/drawing/2010/main" val="0"/>
              </a:ext>
            </a:extLst>
          </a:blip>
          <a:srcRect/>
          <a:stretch>
            <a:fillRect/>
          </a:stretch>
        </p:blipFill>
        <p:spPr bwMode="auto">
          <a:xfrm>
            <a:off x="2106576" y="1449388"/>
            <a:ext cx="8453509"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805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7C74F4DE-E151-41C9-8946-B9C904D08216}"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14</a:t>
            </a:fld>
            <a:endParaRPr lang="de-CH" dirty="0"/>
          </a:p>
        </p:txBody>
      </p:sp>
      <p:sp>
        <p:nvSpPr>
          <p:cNvPr id="5" name="Title 4"/>
          <p:cNvSpPr>
            <a:spLocks noGrp="1"/>
          </p:cNvSpPr>
          <p:nvPr>
            <p:ph type="title"/>
          </p:nvPr>
        </p:nvSpPr>
        <p:spPr/>
        <p:txBody>
          <a:bodyPr>
            <a:normAutofit/>
          </a:bodyPr>
          <a:lstStyle/>
          <a:p>
            <a:r>
              <a:rPr lang="en-US" dirty="0"/>
              <a:t>From Smart Factory use case patterns to specific use-cases</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use case</a:t>
            </a:r>
            <a:endParaRPr lang="de-CH" dirty="0"/>
          </a:p>
        </p:txBody>
      </p:sp>
      <p:pic>
        <p:nvPicPr>
          <p:cNvPr id="8" name="Content Placeholder 92"/>
          <p:cNvPicPr>
            <a:picLocks noChangeAspect="1"/>
          </p:cNvPicPr>
          <p:nvPr/>
        </p:nvPicPr>
        <p:blipFill rotWithShape="1">
          <a:blip r:embed="rId2"/>
          <a:srcRect t="20554" r="77789" b="10715"/>
          <a:stretch/>
        </p:blipFill>
        <p:spPr>
          <a:xfrm>
            <a:off x="10560693" y="334039"/>
            <a:ext cx="1294757" cy="2595773"/>
          </a:xfrm>
          <a:prstGeom prst="rect">
            <a:avLst/>
          </a:prstGeom>
        </p:spPr>
      </p:pic>
      <p:pic>
        <p:nvPicPr>
          <p:cNvPr id="45" name="Content Placeholder 44"/>
          <p:cNvPicPr>
            <a:picLocks noGrp="1" noChangeAspect="1"/>
          </p:cNvPicPr>
          <p:nvPr>
            <p:ph sz="quarter" idx="21"/>
          </p:nvPr>
        </p:nvPicPr>
        <p:blipFill>
          <a:blip r:embed="rId3"/>
          <a:stretch>
            <a:fillRect/>
          </a:stretch>
        </p:blipFill>
        <p:spPr>
          <a:xfrm>
            <a:off x="806449" y="1449388"/>
            <a:ext cx="9585326" cy="4383213"/>
          </a:xfrm>
          <a:prstGeom prst="rect">
            <a:avLst/>
          </a:prstGeom>
        </p:spPr>
      </p:pic>
    </p:spTree>
    <p:extLst>
      <p:ext uri="{BB962C8B-B14F-4D97-AF65-F5344CB8AC3E}">
        <p14:creationId xmlns:p14="http://schemas.microsoft.com/office/powerpoint/2010/main" val="419042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546B9D08-510E-4422-9E9B-817F1109833E}"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15</a:t>
            </a:fld>
            <a:endParaRPr lang="de-CH" dirty="0"/>
          </a:p>
        </p:txBody>
      </p:sp>
      <p:sp>
        <p:nvSpPr>
          <p:cNvPr id="5" name="Title 4"/>
          <p:cNvSpPr>
            <a:spLocks noGrp="1"/>
          </p:cNvSpPr>
          <p:nvPr>
            <p:ph type="title"/>
          </p:nvPr>
        </p:nvSpPr>
        <p:spPr/>
        <p:txBody>
          <a:bodyPr>
            <a:normAutofit/>
          </a:bodyPr>
          <a:lstStyle/>
          <a:p>
            <a:r>
              <a:rPr lang="en-US" dirty="0"/>
              <a:t>Classification of digitalization use cases</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use case</a:t>
            </a:r>
            <a:endParaRPr lang="de-CH" dirty="0"/>
          </a:p>
        </p:txBody>
      </p:sp>
      <p:pic>
        <p:nvPicPr>
          <p:cNvPr id="8" name="Content Placeholder 92"/>
          <p:cNvPicPr>
            <a:picLocks noChangeAspect="1"/>
          </p:cNvPicPr>
          <p:nvPr/>
        </p:nvPicPr>
        <p:blipFill rotWithShape="1">
          <a:blip r:embed="rId2"/>
          <a:srcRect t="20555" r="77789" b="56765"/>
          <a:stretch/>
        </p:blipFill>
        <p:spPr>
          <a:xfrm>
            <a:off x="10560693" y="334040"/>
            <a:ext cx="1294757" cy="856586"/>
          </a:xfrm>
          <a:prstGeom prst="rect">
            <a:avLst/>
          </a:prstGeom>
        </p:spPr>
      </p:pic>
      <p:pic>
        <p:nvPicPr>
          <p:cNvPr id="199" name="Content Placeholder 198"/>
          <p:cNvPicPr>
            <a:picLocks noGrp="1" noChangeAspect="1"/>
          </p:cNvPicPr>
          <p:nvPr>
            <p:ph sz="quarter" idx="21"/>
          </p:nvPr>
        </p:nvPicPr>
        <p:blipFill>
          <a:blip r:embed="rId3"/>
          <a:stretch>
            <a:fillRect/>
          </a:stretch>
        </p:blipFill>
        <p:spPr>
          <a:xfrm>
            <a:off x="2710987" y="1449388"/>
            <a:ext cx="7244688" cy="4751387"/>
          </a:xfrm>
          <a:prstGeom prst="rect">
            <a:avLst/>
          </a:prstGeom>
        </p:spPr>
      </p:pic>
      <p:pic>
        <p:nvPicPr>
          <p:cNvPr id="204" name="Picture 203"/>
          <p:cNvPicPr>
            <a:picLocks noChangeAspect="1"/>
          </p:cNvPicPr>
          <p:nvPr/>
        </p:nvPicPr>
        <p:blipFill>
          <a:blip r:embed="rId4"/>
          <a:stretch>
            <a:fillRect/>
          </a:stretch>
        </p:blipFill>
        <p:spPr>
          <a:xfrm>
            <a:off x="9998364" y="5305425"/>
            <a:ext cx="1209707" cy="736899"/>
          </a:xfrm>
          <a:prstGeom prst="rect">
            <a:avLst/>
          </a:prstGeom>
        </p:spPr>
      </p:pic>
      <p:sp>
        <p:nvSpPr>
          <p:cNvPr id="205" name="Rounded Rectangle 204"/>
          <p:cNvSpPr/>
          <p:nvPr/>
        </p:nvSpPr>
        <p:spPr>
          <a:xfrm>
            <a:off x="6239453" y="1495568"/>
            <a:ext cx="785812" cy="409575"/>
          </a:xfrm>
          <a:prstGeom prst="roundRect">
            <a:avLst/>
          </a:prstGeom>
          <a:solidFill>
            <a:schemeClr val="accent6">
              <a:lumMod val="20000"/>
              <a:lumOff val="80000"/>
              <a:alpha val="30000"/>
            </a:schemeClr>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3620906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8BF554EB-047E-4DD8-B5AE-6C0A35375B07}"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16</a:t>
            </a:fld>
            <a:endParaRPr lang="de-CH" dirty="0"/>
          </a:p>
        </p:txBody>
      </p:sp>
      <p:sp>
        <p:nvSpPr>
          <p:cNvPr id="5" name="Title 4"/>
          <p:cNvSpPr>
            <a:spLocks noGrp="1"/>
          </p:cNvSpPr>
          <p:nvPr>
            <p:ph type="title"/>
          </p:nvPr>
        </p:nvSpPr>
        <p:spPr/>
        <p:txBody>
          <a:bodyPr/>
          <a:lstStyle/>
          <a:p>
            <a:r>
              <a:rPr lang="en-US" dirty="0"/>
              <a:t>Which data do I need? - Injection </a:t>
            </a:r>
            <a:r>
              <a:rPr lang="en-US" dirty="0" err="1"/>
              <a:t>moulding</a:t>
            </a:r>
            <a:r>
              <a:rPr lang="en-US" dirty="0"/>
              <a:t> process database</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use case</a:t>
            </a:r>
            <a:endParaRPr lang="de-CH" dirty="0"/>
          </a:p>
        </p:txBody>
      </p:sp>
      <p:sp>
        <p:nvSpPr>
          <p:cNvPr id="11" name="TextBox 10"/>
          <p:cNvSpPr txBox="1"/>
          <p:nvPr/>
        </p:nvSpPr>
        <p:spPr>
          <a:xfrm>
            <a:off x="10316108" y="5477687"/>
            <a:ext cx="1539342" cy="707886"/>
          </a:xfrm>
          <a:prstGeom prst="rect">
            <a:avLst/>
          </a:prstGeom>
          <a:noFill/>
        </p:spPr>
        <p:txBody>
          <a:bodyPr wrap="square" rtlCol="0">
            <a:spAutoFit/>
          </a:bodyPr>
          <a:lstStyle/>
          <a:p>
            <a:pPr>
              <a:buClr>
                <a:schemeClr val="tx2"/>
              </a:buClr>
              <a:buSzPct val="90000"/>
            </a:pPr>
            <a:r>
              <a:rPr lang="de-CH" sz="1000" dirty="0">
                <a:solidFill>
                  <a:schemeClr val="tx1">
                    <a:lumMod val="50000"/>
                    <a:lumOff val="50000"/>
                  </a:schemeClr>
                </a:solidFill>
              </a:rPr>
              <a:t>Source: VDI-Statusreport – Industrie 4.0 in Spritzgießunternehmen</a:t>
            </a:r>
          </a:p>
        </p:txBody>
      </p:sp>
      <p:pic>
        <p:nvPicPr>
          <p:cNvPr id="12"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0" y="2760023"/>
            <a:ext cx="9509658" cy="3436623"/>
          </a:xfrm>
          <a:prstGeom prst="rect">
            <a:avLst/>
          </a:prstGeom>
        </p:spPr>
      </p:pic>
      <p:pic>
        <p:nvPicPr>
          <p:cNvPr id="13" name="Picture 12"/>
          <p:cNvPicPr>
            <a:picLocks noChangeAspect="1"/>
          </p:cNvPicPr>
          <p:nvPr/>
        </p:nvPicPr>
        <p:blipFill rotWithShape="1">
          <a:blip r:embed="rId3"/>
          <a:srcRect t="83437"/>
          <a:stretch/>
        </p:blipFill>
        <p:spPr>
          <a:xfrm>
            <a:off x="5358387" y="1481325"/>
            <a:ext cx="1330711" cy="750313"/>
          </a:xfrm>
          <a:prstGeom prst="rect">
            <a:avLst/>
          </a:prstGeom>
        </p:spPr>
      </p:pic>
      <p:pic>
        <p:nvPicPr>
          <p:cNvPr id="15" name="Picture 14"/>
          <p:cNvPicPr>
            <a:picLocks noChangeAspect="1"/>
          </p:cNvPicPr>
          <p:nvPr/>
        </p:nvPicPr>
        <p:blipFill rotWithShape="1">
          <a:blip r:embed="rId3"/>
          <a:srcRect t="58636" b="16974"/>
          <a:stretch/>
        </p:blipFill>
        <p:spPr>
          <a:xfrm>
            <a:off x="3970526" y="1460475"/>
            <a:ext cx="1330711" cy="1104900"/>
          </a:xfrm>
          <a:prstGeom prst="rect">
            <a:avLst/>
          </a:prstGeom>
        </p:spPr>
      </p:pic>
      <p:pic>
        <p:nvPicPr>
          <p:cNvPr id="16" name="Picture 15"/>
          <p:cNvPicPr>
            <a:picLocks noChangeAspect="1"/>
          </p:cNvPicPr>
          <p:nvPr/>
        </p:nvPicPr>
        <p:blipFill rotWithShape="1">
          <a:blip r:embed="rId3"/>
          <a:srcRect t="33615" b="41995"/>
          <a:stretch/>
        </p:blipFill>
        <p:spPr>
          <a:xfrm>
            <a:off x="2592190" y="1414463"/>
            <a:ext cx="1330711" cy="1104900"/>
          </a:xfrm>
          <a:prstGeom prst="rect">
            <a:avLst/>
          </a:prstGeom>
        </p:spPr>
      </p:pic>
      <p:pic>
        <p:nvPicPr>
          <p:cNvPr id="17" name="Picture 16"/>
          <p:cNvPicPr>
            <a:picLocks noChangeAspect="1"/>
          </p:cNvPicPr>
          <p:nvPr/>
        </p:nvPicPr>
        <p:blipFill rotWithShape="1">
          <a:blip r:embed="rId3"/>
          <a:srcRect l="716" t="173" r="-716" b="72913"/>
          <a:stretch/>
        </p:blipFill>
        <p:spPr>
          <a:xfrm>
            <a:off x="801687" y="1395413"/>
            <a:ext cx="1330711" cy="1219201"/>
          </a:xfrm>
          <a:prstGeom prst="rect">
            <a:avLst/>
          </a:prstGeom>
        </p:spPr>
      </p:pic>
      <p:pic>
        <p:nvPicPr>
          <p:cNvPr id="18" name="Content Placeholder 92"/>
          <p:cNvPicPr>
            <a:picLocks noChangeAspect="1"/>
          </p:cNvPicPr>
          <p:nvPr/>
        </p:nvPicPr>
        <p:blipFill rotWithShape="1">
          <a:blip r:embed="rId4"/>
          <a:srcRect t="20555" r="77789" b="56765"/>
          <a:stretch/>
        </p:blipFill>
        <p:spPr>
          <a:xfrm>
            <a:off x="10560693" y="334040"/>
            <a:ext cx="1294757" cy="856586"/>
          </a:xfrm>
          <a:prstGeom prst="rect">
            <a:avLst/>
          </a:prstGeom>
        </p:spPr>
      </p:pic>
      <p:sp>
        <p:nvSpPr>
          <p:cNvPr id="6" name="Rounded Rectangle 5"/>
          <p:cNvSpPr/>
          <p:nvPr/>
        </p:nvSpPr>
        <p:spPr>
          <a:xfrm rot="21052754">
            <a:off x="6739020" y="2384790"/>
            <a:ext cx="4881037" cy="1019175"/>
          </a:xfrm>
          <a:prstGeom prst="roundRect">
            <a:avLst/>
          </a:prstGeom>
          <a:solidFill>
            <a:schemeClr val="bg1">
              <a:alpha val="80000"/>
            </a:schemeClr>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dirty="0">
                <a:solidFill>
                  <a:schemeClr val="tx1"/>
                </a:solidFill>
              </a:rPr>
              <a:t>Use case defines the data you need</a:t>
            </a:r>
            <a:endParaRPr lang="de-CH" sz="2000" dirty="0">
              <a:solidFill>
                <a:schemeClr val="tx1"/>
              </a:solidFill>
            </a:endParaRPr>
          </a:p>
        </p:txBody>
      </p:sp>
      <p:sp>
        <p:nvSpPr>
          <p:cNvPr id="8" name="Right Arrow 7"/>
          <p:cNvSpPr/>
          <p:nvPr/>
        </p:nvSpPr>
        <p:spPr>
          <a:xfrm rot="21034043">
            <a:off x="6922383" y="3020953"/>
            <a:ext cx="429678" cy="438150"/>
          </a:xfrm>
          <a:prstGeom prst="rightArrow">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730755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9332837" y="3162223"/>
            <a:ext cx="2527376" cy="3038551"/>
          </a:xfrm>
          <a:prstGeom prst="roundRect">
            <a:avLst>
              <a:gd name="adj" fmla="val 6248"/>
            </a:avLst>
          </a:prstGeom>
          <a:solidFill>
            <a:schemeClr val="accent6">
              <a:lumMod val="20000"/>
              <a:lumOff val="80000"/>
              <a:alpha val="30000"/>
            </a:schemeClr>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de-CH" sz="1200" dirty="0">
              <a:solidFill>
                <a:schemeClr val="tx1"/>
              </a:solidFill>
            </a:endParaRPr>
          </a:p>
        </p:txBody>
      </p:sp>
      <p:sp>
        <p:nvSpPr>
          <p:cNvPr id="2" name="Date Placeholder 1"/>
          <p:cNvSpPr>
            <a:spLocks noGrp="1"/>
          </p:cNvSpPr>
          <p:nvPr>
            <p:ph type="dt" sz="half" idx="16"/>
          </p:nvPr>
        </p:nvSpPr>
        <p:spPr/>
        <p:txBody>
          <a:bodyPr/>
          <a:lstStyle/>
          <a:p>
            <a:fld id="{BFA2C87D-C91C-4C34-825D-08CFA7A4E46A}"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17</a:t>
            </a:fld>
            <a:endParaRPr lang="de-CH" dirty="0"/>
          </a:p>
        </p:txBody>
      </p:sp>
      <p:sp>
        <p:nvSpPr>
          <p:cNvPr id="5" name="Title 4"/>
          <p:cNvSpPr>
            <a:spLocks noGrp="1"/>
          </p:cNvSpPr>
          <p:nvPr>
            <p:ph type="title"/>
          </p:nvPr>
        </p:nvSpPr>
        <p:spPr/>
        <p:txBody>
          <a:bodyPr/>
          <a:lstStyle/>
          <a:p>
            <a:r>
              <a:rPr lang="en-US" dirty="0"/>
              <a:t>Build and train your model</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develop a model</a:t>
            </a:r>
            <a:endParaRPr lang="de-CH" dirty="0"/>
          </a:p>
        </p:txBody>
      </p:sp>
      <p:pic>
        <p:nvPicPr>
          <p:cNvPr id="8" name="Content Placeholder 92"/>
          <p:cNvPicPr>
            <a:picLocks noChangeAspect="1"/>
          </p:cNvPicPr>
          <p:nvPr/>
        </p:nvPicPr>
        <p:blipFill rotWithShape="1">
          <a:blip r:embed="rId2"/>
          <a:srcRect l="27003" t="20302" r="52463" b="10967"/>
          <a:stretch/>
        </p:blipFill>
        <p:spPr>
          <a:xfrm>
            <a:off x="10648950" y="334039"/>
            <a:ext cx="1196975" cy="2595773"/>
          </a:xfrm>
          <a:prstGeom prst="rect">
            <a:avLst/>
          </a:prstGeom>
        </p:spPr>
      </p:pic>
      <p:pic>
        <p:nvPicPr>
          <p:cNvPr id="9" name="Picture 4" descr="Produktionsablauf_Fertigungszelle_en"/>
          <p:cNvPicPr>
            <a:picLocks noGrp="1" noChangeAspect="1" noChangeArrowheads="1"/>
          </p:cNvPicPr>
          <p:nvPr>
            <p:ph sz="quarter" idx="21"/>
          </p:nvPr>
        </p:nvPicPr>
        <p:blipFill>
          <a:blip r:embed="rId3">
            <a:extLst>
              <a:ext uri="{28A0092B-C50C-407E-A947-70E740481C1C}">
                <a14:useLocalDpi xmlns:a14="http://schemas.microsoft.com/office/drawing/2010/main" val="0"/>
              </a:ext>
            </a:extLst>
          </a:blip>
          <a:srcRect/>
          <a:stretch>
            <a:fillRect/>
          </a:stretch>
        </p:blipFill>
        <p:spPr bwMode="auto">
          <a:xfrm>
            <a:off x="658667" y="1447801"/>
            <a:ext cx="8453509"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9430327" y="3266941"/>
            <a:ext cx="2336800" cy="674304"/>
          </a:xfrm>
          <a:prstGeom prst="roundRect">
            <a:avLst/>
          </a:prstGeom>
          <a:solidFill>
            <a:schemeClr val="bg1"/>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100" dirty="0">
                <a:solidFill>
                  <a:schemeClr val="tx1"/>
                </a:solidFill>
              </a:rPr>
              <a:t>Use case</a:t>
            </a:r>
            <a:r>
              <a:rPr lang="en-US" sz="1200" dirty="0">
                <a:solidFill>
                  <a:schemeClr val="tx1"/>
                </a:solidFill>
              </a:rPr>
              <a:t>:</a:t>
            </a:r>
          </a:p>
          <a:p>
            <a:pPr algn="ctr"/>
            <a:r>
              <a:rPr lang="en-US" sz="1200" dirty="0">
                <a:solidFill>
                  <a:schemeClr val="tx1"/>
                </a:solidFill>
              </a:rPr>
              <a:t>Autonomous process optimization</a:t>
            </a:r>
            <a:endParaRPr lang="de-CH" sz="1200" dirty="0">
              <a:solidFill>
                <a:schemeClr val="tx1"/>
              </a:solidFill>
            </a:endParaRP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t="20454"/>
          <a:stretch/>
        </p:blipFill>
        <p:spPr>
          <a:xfrm>
            <a:off x="10509375" y="4451826"/>
            <a:ext cx="790524" cy="628828"/>
          </a:xfrm>
          <a:prstGeom prst="rect">
            <a:avLst/>
          </a:prstGeom>
        </p:spPr>
      </p:pic>
      <p:pic>
        <p:nvPicPr>
          <p:cNvPr id="32" name="Picture 4" descr="3D Laserscanning | BIM | CAD | Reverse Engineering | DUCTIM-X GmbH"/>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7053" t="22314" r="26543" b="20969"/>
          <a:stretch/>
        </p:blipFill>
        <p:spPr bwMode="auto">
          <a:xfrm>
            <a:off x="10558072" y="5267529"/>
            <a:ext cx="741827" cy="90667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0991868" y="5813049"/>
            <a:ext cx="558604" cy="554264"/>
            <a:chOff x="10908235" y="5377263"/>
            <a:chExt cx="558604" cy="554264"/>
          </a:xfrm>
        </p:grpSpPr>
        <p:sp>
          <p:nvSpPr>
            <p:cNvPr id="34" name="Chord 33"/>
            <p:cNvSpPr/>
            <p:nvPr/>
          </p:nvSpPr>
          <p:spPr>
            <a:xfrm rot="5400000">
              <a:off x="10952826" y="5455259"/>
              <a:ext cx="458375" cy="494162"/>
            </a:xfrm>
            <a:prstGeom prst="chord">
              <a:avLst>
                <a:gd name="adj1" fmla="val 5400000"/>
                <a:gd name="adj2" fmla="val 16165615"/>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rotWithShape="1">
            <a:blip r:embed="rId6">
              <a:extLst>
                <a:ext uri="{BEBA8EAE-BF5A-486C-A8C5-ECC9F3942E4B}">
                  <a14:imgProps xmlns:a14="http://schemas.microsoft.com/office/drawing/2010/main">
                    <a14:imgLayer r:embed="rId7">
                      <a14:imgEffect>
                        <a14:backgroundRemoval t="0" b="87692" l="0" r="99435">
                          <a14:foregroundMark x1="32203" y1="41538" x2="37288" y2="45385"/>
                          <a14:foregroundMark x1="45763" y1="56923" x2="46893" y2="63077"/>
                          <a14:foregroundMark x1="57062" y1="37692" x2="58192" y2="46154"/>
                          <a14:foregroundMark x1="70621" y1="58462" x2="71186" y2="66923"/>
                          <a14:foregroundMark x1="22034" y1="58462" x2="23729" y2="65385"/>
                        </a14:backgroundRemoval>
                      </a14:imgEffect>
                    </a14:imgLayer>
                  </a14:imgProps>
                </a:ext>
              </a:extLst>
            </a:blip>
            <a:srcRect b="18061"/>
            <a:stretch/>
          </p:blipFill>
          <p:spPr>
            <a:xfrm>
              <a:off x="10908235" y="5377263"/>
              <a:ext cx="558604" cy="336175"/>
            </a:xfrm>
            <a:prstGeom prst="rect">
              <a:avLst/>
            </a:prstGeom>
          </p:spPr>
        </p:pic>
      </p:grpSp>
      <p:grpSp>
        <p:nvGrpSpPr>
          <p:cNvPr id="36" name="Group 35"/>
          <p:cNvGrpSpPr/>
          <p:nvPr/>
        </p:nvGrpSpPr>
        <p:grpSpPr>
          <a:xfrm>
            <a:off x="10628297" y="4031637"/>
            <a:ext cx="558604" cy="554264"/>
            <a:chOff x="10908235" y="5377263"/>
            <a:chExt cx="558604" cy="554264"/>
          </a:xfrm>
        </p:grpSpPr>
        <p:sp>
          <p:nvSpPr>
            <p:cNvPr id="37" name="Chord 36"/>
            <p:cNvSpPr/>
            <p:nvPr/>
          </p:nvSpPr>
          <p:spPr>
            <a:xfrm rot="5400000">
              <a:off x="10952826" y="5455259"/>
              <a:ext cx="458375" cy="494162"/>
            </a:xfrm>
            <a:prstGeom prst="chord">
              <a:avLst>
                <a:gd name="adj1" fmla="val 5400000"/>
                <a:gd name="adj2" fmla="val 16165615"/>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0" b="87692" l="0" r="99435">
                          <a14:foregroundMark x1="32203" y1="41538" x2="37288" y2="45385"/>
                          <a14:foregroundMark x1="45763" y1="56923" x2="46893" y2="63077"/>
                          <a14:foregroundMark x1="57062" y1="37692" x2="58192" y2="46154"/>
                          <a14:foregroundMark x1="70621" y1="58462" x2="71186" y2="66923"/>
                          <a14:foregroundMark x1="22034" y1="58462" x2="23729" y2="65385"/>
                        </a14:backgroundRemoval>
                      </a14:imgEffect>
                    </a14:imgLayer>
                  </a14:imgProps>
                </a:ext>
              </a:extLst>
            </a:blip>
            <a:srcRect b="18061"/>
            <a:stretch/>
          </p:blipFill>
          <p:spPr>
            <a:xfrm>
              <a:off x="10908235" y="5377263"/>
              <a:ext cx="558604" cy="336175"/>
            </a:xfrm>
            <a:prstGeom prst="rect">
              <a:avLst/>
            </a:prstGeom>
          </p:spPr>
        </p:pic>
      </p:grpSp>
      <p:sp>
        <p:nvSpPr>
          <p:cNvPr id="39" name="Oval 38"/>
          <p:cNvSpPr/>
          <p:nvPr/>
        </p:nvSpPr>
        <p:spPr>
          <a:xfrm>
            <a:off x="10856111" y="5418272"/>
            <a:ext cx="131448" cy="126169"/>
          </a:xfrm>
          <a:prstGeom prst="ellipse">
            <a:avLst/>
          </a:prstGeom>
          <a:no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ound Same Side Corner Rectangle 39"/>
          <p:cNvSpPr/>
          <p:nvPr/>
        </p:nvSpPr>
        <p:spPr>
          <a:xfrm rot="10800000">
            <a:off x="10555898" y="4373739"/>
            <a:ext cx="694837" cy="71981"/>
          </a:xfrm>
          <a:prstGeom prst="round2Same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1" name="Picture 11" descr="Datenbank Icons im iOS-St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8910" y="4799618"/>
            <a:ext cx="640090" cy="640090"/>
          </a:xfrm>
          <a:prstGeom prst="rect">
            <a:avLst/>
          </a:prstGeom>
          <a:noFill/>
          <a:extLst>
            <a:ext uri="{909E8E84-426E-40DD-AFC4-6F175D3DCCD1}">
              <a14:hiddenFill xmlns:a14="http://schemas.microsoft.com/office/drawing/2010/main">
                <a:solidFill>
                  <a:srgbClr val="FFFFFF"/>
                </a:solidFill>
              </a14:hiddenFill>
            </a:ext>
          </a:extLst>
        </p:spPr>
      </p:pic>
      <p:sp>
        <p:nvSpPr>
          <p:cNvPr id="42" name="Down Arrow 41"/>
          <p:cNvSpPr/>
          <p:nvPr/>
        </p:nvSpPr>
        <p:spPr>
          <a:xfrm rot="16200000">
            <a:off x="10168150" y="4940762"/>
            <a:ext cx="360003" cy="340922"/>
          </a:xfrm>
          <a:prstGeom prst="downArrow">
            <a:avLst/>
          </a:prstGeom>
          <a:noFill/>
          <a:ln w="28575">
            <a:solidFill>
              <a:srgbClr val="8C195F"/>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44" name="Freeform 38"/>
          <p:cNvSpPr/>
          <p:nvPr/>
        </p:nvSpPr>
        <p:spPr bwMode="auto">
          <a:xfrm>
            <a:off x="11381690" y="4364282"/>
            <a:ext cx="314684" cy="369377"/>
          </a:xfrm>
          <a:custGeom>
            <a:avLst/>
            <a:gdLst>
              <a:gd name="connsiteX0" fmla="*/ 0 w 819150"/>
              <a:gd name="connsiteY0" fmla="*/ 809625 h 1265238"/>
              <a:gd name="connsiteX1" fmla="*/ 161925 w 819150"/>
              <a:gd name="connsiteY1" fmla="*/ 952500 h 1265238"/>
              <a:gd name="connsiteX2" fmla="*/ 285750 w 819150"/>
              <a:gd name="connsiteY2" fmla="*/ 1238250 h 1265238"/>
              <a:gd name="connsiteX3" fmla="*/ 371475 w 819150"/>
              <a:gd name="connsiteY3" fmla="*/ 790575 h 1265238"/>
              <a:gd name="connsiteX4" fmla="*/ 514350 w 819150"/>
              <a:gd name="connsiteY4" fmla="*/ 352425 h 1265238"/>
              <a:gd name="connsiteX5" fmla="*/ 819150 w 819150"/>
              <a:gd name="connsiteY5" fmla="*/ 0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265238">
                <a:moveTo>
                  <a:pt x="0" y="809625"/>
                </a:moveTo>
                <a:cubicBezTo>
                  <a:pt x="57150" y="845343"/>
                  <a:pt x="114300" y="881062"/>
                  <a:pt x="161925" y="952500"/>
                </a:cubicBezTo>
                <a:cubicBezTo>
                  <a:pt x="209550" y="1023938"/>
                  <a:pt x="250825" y="1265238"/>
                  <a:pt x="285750" y="1238250"/>
                </a:cubicBezTo>
                <a:cubicBezTo>
                  <a:pt x="320675" y="1211263"/>
                  <a:pt x="333375" y="938213"/>
                  <a:pt x="371475" y="790575"/>
                </a:cubicBezTo>
                <a:cubicBezTo>
                  <a:pt x="409575" y="642938"/>
                  <a:pt x="439738" y="484187"/>
                  <a:pt x="514350" y="352425"/>
                </a:cubicBezTo>
                <a:cubicBezTo>
                  <a:pt x="588962" y="220663"/>
                  <a:pt x="704056" y="110331"/>
                  <a:pt x="819150" y="0"/>
                </a:cubicBezTo>
              </a:path>
            </a:pathLst>
          </a:custGeom>
          <a:noFill/>
          <a:ln w="50800" cap="flat" cmpd="sng" algn="ctr">
            <a:solidFill>
              <a:srgbClr val="00B050"/>
            </a:solidFill>
            <a:prstDash val="solid"/>
            <a:round/>
            <a:headEnd type="none" w="med" len="med"/>
            <a:tailEnd type="none" w="med" len="me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endParaRPr lang="de-CH" dirty="0"/>
          </a:p>
        </p:txBody>
      </p:sp>
      <p:sp>
        <p:nvSpPr>
          <p:cNvPr id="45" name="Freeform 38"/>
          <p:cNvSpPr/>
          <p:nvPr/>
        </p:nvSpPr>
        <p:spPr bwMode="auto">
          <a:xfrm>
            <a:off x="11383094" y="5355877"/>
            <a:ext cx="314684" cy="369377"/>
          </a:xfrm>
          <a:custGeom>
            <a:avLst/>
            <a:gdLst>
              <a:gd name="connsiteX0" fmla="*/ 0 w 819150"/>
              <a:gd name="connsiteY0" fmla="*/ 809625 h 1265238"/>
              <a:gd name="connsiteX1" fmla="*/ 161925 w 819150"/>
              <a:gd name="connsiteY1" fmla="*/ 952500 h 1265238"/>
              <a:gd name="connsiteX2" fmla="*/ 285750 w 819150"/>
              <a:gd name="connsiteY2" fmla="*/ 1238250 h 1265238"/>
              <a:gd name="connsiteX3" fmla="*/ 371475 w 819150"/>
              <a:gd name="connsiteY3" fmla="*/ 790575 h 1265238"/>
              <a:gd name="connsiteX4" fmla="*/ 514350 w 819150"/>
              <a:gd name="connsiteY4" fmla="*/ 352425 h 1265238"/>
              <a:gd name="connsiteX5" fmla="*/ 819150 w 819150"/>
              <a:gd name="connsiteY5" fmla="*/ 0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265238">
                <a:moveTo>
                  <a:pt x="0" y="809625"/>
                </a:moveTo>
                <a:cubicBezTo>
                  <a:pt x="57150" y="845343"/>
                  <a:pt x="114300" y="881062"/>
                  <a:pt x="161925" y="952500"/>
                </a:cubicBezTo>
                <a:cubicBezTo>
                  <a:pt x="209550" y="1023938"/>
                  <a:pt x="250825" y="1265238"/>
                  <a:pt x="285750" y="1238250"/>
                </a:cubicBezTo>
                <a:cubicBezTo>
                  <a:pt x="320675" y="1211263"/>
                  <a:pt x="333375" y="938213"/>
                  <a:pt x="371475" y="790575"/>
                </a:cubicBezTo>
                <a:cubicBezTo>
                  <a:pt x="409575" y="642938"/>
                  <a:pt x="439738" y="484187"/>
                  <a:pt x="514350" y="352425"/>
                </a:cubicBezTo>
                <a:cubicBezTo>
                  <a:pt x="588962" y="220663"/>
                  <a:pt x="704056" y="110331"/>
                  <a:pt x="819150" y="0"/>
                </a:cubicBezTo>
              </a:path>
            </a:pathLst>
          </a:custGeom>
          <a:noFill/>
          <a:ln w="50800" cap="flat" cmpd="sng" algn="ctr">
            <a:solidFill>
              <a:srgbClr val="00B050"/>
            </a:solidFill>
            <a:prstDash val="solid"/>
            <a:round/>
            <a:headEnd type="none" w="med" len="med"/>
            <a:tailEnd type="none" w="med" len="me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endParaRPr lang="de-CH" dirty="0"/>
          </a:p>
        </p:txBody>
      </p:sp>
    </p:spTree>
    <p:extLst>
      <p:ext uri="{BB962C8B-B14F-4D97-AF65-F5344CB8AC3E}">
        <p14:creationId xmlns:p14="http://schemas.microsoft.com/office/powerpoint/2010/main" val="189951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47051C39-266E-4431-BF48-807EC7F5305D}"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18</a:t>
            </a:fld>
            <a:endParaRPr lang="de-CH" dirty="0"/>
          </a:p>
        </p:txBody>
      </p:sp>
      <p:sp>
        <p:nvSpPr>
          <p:cNvPr id="5" name="Title 4"/>
          <p:cNvSpPr>
            <a:spLocks noGrp="1"/>
          </p:cNvSpPr>
          <p:nvPr>
            <p:ph type="title"/>
          </p:nvPr>
        </p:nvSpPr>
        <p:spPr/>
        <p:txBody>
          <a:bodyPr/>
          <a:lstStyle/>
          <a:p>
            <a:r>
              <a:rPr lang="en-US" dirty="0"/>
              <a:t>Data preparation</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develop a model</a:t>
            </a:r>
            <a:endParaRPr lang="de-CH" dirty="0"/>
          </a:p>
        </p:txBody>
      </p:sp>
      <p:pic>
        <p:nvPicPr>
          <p:cNvPr id="9" name="Picture 8"/>
          <p:cNvPicPr>
            <a:picLocks noChangeAspect="1"/>
          </p:cNvPicPr>
          <p:nvPr/>
        </p:nvPicPr>
        <p:blipFill>
          <a:blip r:embed="rId2"/>
          <a:stretch>
            <a:fillRect/>
          </a:stretch>
        </p:blipFill>
        <p:spPr>
          <a:xfrm>
            <a:off x="3772829" y="1449388"/>
            <a:ext cx="4795567" cy="2886074"/>
          </a:xfrm>
          <a:prstGeom prst="rect">
            <a:avLst/>
          </a:prstGeom>
        </p:spPr>
      </p:pic>
      <p:sp>
        <p:nvSpPr>
          <p:cNvPr id="10" name="TextBox 9"/>
          <p:cNvSpPr txBox="1"/>
          <p:nvPr/>
        </p:nvSpPr>
        <p:spPr>
          <a:xfrm>
            <a:off x="6494464" y="4055484"/>
            <a:ext cx="2347117"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a:t>
            </a:r>
            <a:r>
              <a:rPr lang="de-CH" sz="1000" dirty="0" err="1">
                <a:solidFill>
                  <a:schemeClr val="tx1">
                    <a:lumMod val="50000"/>
                    <a:lumOff val="50000"/>
                  </a:schemeClr>
                </a:solidFill>
              </a:rPr>
              <a:t>Deep</a:t>
            </a:r>
            <a:r>
              <a:rPr lang="de-CH" sz="1000" dirty="0">
                <a:solidFill>
                  <a:schemeClr val="tx1">
                    <a:lumMod val="50000"/>
                    <a:lumOff val="50000"/>
                  </a:schemeClr>
                </a:solidFill>
              </a:rPr>
              <a:t> Learning </a:t>
            </a:r>
            <a:r>
              <a:rPr lang="de-CH" sz="1000" dirty="0" err="1">
                <a:solidFill>
                  <a:schemeClr val="tx1">
                    <a:lumMod val="50000"/>
                    <a:lumOff val="50000"/>
                  </a:schemeClr>
                </a:solidFill>
              </a:rPr>
              <a:t>with</a:t>
            </a:r>
            <a:r>
              <a:rPr lang="de-CH" sz="1000" dirty="0">
                <a:solidFill>
                  <a:schemeClr val="tx1">
                    <a:lumMod val="50000"/>
                    <a:lumOff val="50000"/>
                  </a:schemeClr>
                </a:solidFill>
              </a:rPr>
              <a:t> </a:t>
            </a:r>
            <a:r>
              <a:rPr lang="de-CH" sz="1000" dirty="0" err="1">
                <a:solidFill>
                  <a:schemeClr val="tx1">
                    <a:lumMod val="50000"/>
                    <a:lumOff val="50000"/>
                  </a:schemeClr>
                </a:solidFill>
              </a:rPr>
              <a:t>Py-Torch</a:t>
            </a:r>
            <a:endParaRPr lang="de-CH" sz="1000" dirty="0">
              <a:solidFill>
                <a:schemeClr val="tx1">
                  <a:lumMod val="50000"/>
                  <a:lumOff val="50000"/>
                </a:schemeClr>
              </a:solidFill>
            </a:endParaRPr>
          </a:p>
        </p:txBody>
      </p:sp>
      <p:sp>
        <p:nvSpPr>
          <p:cNvPr id="11" name="Content Placeholder 5"/>
          <p:cNvSpPr txBox="1">
            <a:spLocks/>
          </p:cNvSpPr>
          <p:nvPr/>
        </p:nvSpPr>
        <p:spPr>
          <a:xfrm>
            <a:off x="806450" y="1450129"/>
            <a:ext cx="2992438" cy="4752974"/>
          </a:xfrm>
          <a:prstGeom prst="rect">
            <a:avLst/>
          </a:prstGeom>
        </p:spPr>
        <p:txBody>
          <a:bodyPr vert="horz" lIns="0" tIns="0" rIns="0" bIns="0" rtlCol="0">
            <a:normAutofit/>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r>
              <a:rPr lang="en-US" dirty="0"/>
              <a:t>Advantage:</a:t>
            </a:r>
          </a:p>
          <a:p>
            <a:pPr lvl="1"/>
            <a:r>
              <a:rPr lang="en-US" dirty="0"/>
              <a:t>features do not have to be found by the user, but are learned implicitly by the network.</a:t>
            </a:r>
          </a:p>
          <a:p>
            <a:pPr lvl="1"/>
            <a:r>
              <a:rPr lang="en-US" dirty="0"/>
              <a:t>Correlations that can only be represented by complicated features can also be taken into account quite simply. </a:t>
            </a:r>
          </a:p>
          <a:p>
            <a:r>
              <a:rPr lang="en-US" dirty="0"/>
              <a:t>Disadvantage</a:t>
            </a:r>
          </a:p>
          <a:p>
            <a:pPr lvl="1"/>
            <a:r>
              <a:rPr lang="en-US" dirty="0"/>
              <a:t>depending upon enormous memory and computation effort which is needed</a:t>
            </a:r>
          </a:p>
          <a:p>
            <a:pPr lvl="1"/>
            <a:r>
              <a:rPr lang="en-US" dirty="0"/>
              <a:t>debugging of a non-functioning model is also very difficult.</a:t>
            </a:r>
          </a:p>
        </p:txBody>
      </p:sp>
      <p:sp>
        <p:nvSpPr>
          <p:cNvPr id="12" name="Content Placeholder 5"/>
          <p:cNvSpPr txBox="1">
            <a:spLocks/>
          </p:cNvSpPr>
          <p:nvPr/>
        </p:nvSpPr>
        <p:spPr>
          <a:xfrm>
            <a:off x="8867775" y="1447801"/>
            <a:ext cx="2992438" cy="4752974"/>
          </a:xfrm>
          <a:prstGeom prst="rect">
            <a:avLst/>
          </a:prstGeom>
        </p:spPr>
        <p:txBody>
          <a:bodyPr vert="horz" lIns="0" tIns="0" rIns="0" bIns="0" rtlCol="0">
            <a:normAutofit/>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r>
              <a:rPr lang="en-US" dirty="0"/>
              <a:t>Advantage:</a:t>
            </a:r>
          </a:p>
          <a:p>
            <a:pPr lvl="1"/>
            <a:r>
              <a:rPr lang="en-US" dirty="0"/>
              <a:t>data can be reduced by feature building</a:t>
            </a:r>
          </a:p>
          <a:p>
            <a:pPr lvl="1"/>
            <a:r>
              <a:rPr lang="en-US" dirty="0"/>
              <a:t>easier for implementation und better understandable</a:t>
            </a:r>
          </a:p>
          <a:p>
            <a:r>
              <a:rPr lang="en-US" dirty="0"/>
              <a:t>Disadvantage</a:t>
            </a:r>
          </a:p>
          <a:p>
            <a:pPr lvl="1"/>
            <a:r>
              <a:rPr lang="en-US" dirty="0"/>
              <a:t>possibly loss of information</a:t>
            </a:r>
          </a:p>
          <a:p>
            <a:pPr lvl="1"/>
            <a:r>
              <a:rPr lang="de-CH" dirty="0"/>
              <a:t>additional </a:t>
            </a:r>
            <a:r>
              <a:rPr lang="de-CH" dirty="0" err="1"/>
              <a:t>data</a:t>
            </a:r>
            <a:r>
              <a:rPr lang="de-CH" dirty="0"/>
              <a:t> </a:t>
            </a:r>
            <a:r>
              <a:rPr lang="de-CH" dirty="0" err="1"/>
              <a:t>handling</a:t>
            </a:r>
            <a:endParaRPr lang="en-US" dirty="0"/>
          </a:p>
        </p:txBody>
      </p:sp>
      <p:sp>
        <p:nvSpPr>
          <p:cNvPr id="8" name="Rectangle 7"/>
          <p:cNvSpPr/>
          <p:nvPr/>
        </p:nvSpPr>
        <p:spPr>
          <a:xfrm>
            <a:off x="6413106" y="4554117"/>
            <a:ext cx="2304979" cy="1600438"/>
          </a:xfrm>
          <a:prstGeom prst="rect">
            <a:avLst/>
          </a:prstGeom>
        </p:spPr>
        <p:txBody>
          <a:bodyPr wrap="square">
            <a:spAutoFit/>
          </a:bodyPr>
          <a:lstStyle/>
          <a:p>
            <a:r>
              <a:rPr lang="en-US" sz="1400" dirty="0"/>
              <a:t>Possible methods for feature engineering:</a:t>
            </a:r>
            <a:endParaRPr lang="de-CH" sz="1400" dirty="0"/>
          </a:p>
          <a:p>
            <a:pPr marL="285750" indent="-285750">
              <a:buFont typeface="Arial" panose="020B0604020202020204" pitchFamily="34" charset="0"/>
              <a:buChar char="•"/>
            </a:pPr>
            <a:r>
              <a:rPr lang="en-US" sz="1400" dirty="0"/>
              <a:t>Statistical feature building (local and global features) </a:t>
            </a:r>
          </a:p>
          <a:p>
            <a:pPr marL="285750" indent="-285750">
              <a:buFont typeface="Arial" panose="020B0604020202020204" pitchFamily="34" charset="0"/>
              <a:buChar char="•"/>
            </a:pPr>
            <a:r>
              <a:rPr lang="en-US" sz="1400" dirty="0"/>
              <a:t>KPI based on expert knowledge</a:t>
            </a:r>
          </a:p>
        </p:txBody>
      </p:sp>
      <p:pic>
        <p:nvPicPr>
          <p:cNvPr id="13" name="Content Placeholder 92"/>
          <p:cNvPicPr>
            <a:picLocks noChangeAspect="1"/>
          </p:cNvPicPr>
          <p:nvPr/>
        </p:nvPicPr>
        <p:blipFill rotWithShape="1">
          <a:blip r:embed="rId3"/>
          <a:srcRect l="27167" t="20302" r="52299" b="57017"/>
          <a:stretch/>
        </p:blipFill>
        <p:spPr>
          <a:xfrm>
            <a:off x="10658475" y="334040"/>
            <a:ext cx="1196975" cy="856586"/>
          </a:xfrm>
          <a:prstGeom prst="rect">
            <a:avLst/>
          </a:prstGeom>
        </p:spPr>
      </p:pic>
    </p:spTree>
    <p:extLst>
      <p:ext uri="{BB962C8B-B14F-4D97-AF65-F5344CB8AC3E}">
        <p14:creationId xmlns:p14="http://schemas.microsoft.com/office/powerpoint/2010/main" val="425656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19</a:t>
            </a:fld>
            <a:endParaRPr lang="de-CH"/>
          </a:p>
        </p:txBody>
      </p:sp>
      <p:sp>
        <p:nvSpPr>
          <p:cNvPr id="2" name="Title 1"/>
          <p:cNvSpPr>
            <a:spLocks noGrp="1"/>
          </p:cNvSpPr>
          <p:nvPr>
            <p:ph type="title"/>
          </p:nvPr>
        </p:nvSpPr>
        <p:spPr/>
        <p:txBody>
          <a:bodyPr/>
          <a:lstStyle/>
          <a:p>
            <a:r>
              <a:rPr lang="de-CH" dirty="0"/>
              <a:t>Feature </a:t>
            </a:r>
            <a:r>
              <a:rPr lang="de-CH" dirty="0" err="1"/>
              <a:t>building</a:t>
            </a:r>
            <a:r>
              <a:rPr lang="de-CH" dirty="0"/>
              <a:t>: Statistical Features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21"/>
              </p:nvPr>
            </p:nvSpPr>
            <p:spPr/>
            <p:txBody>
              <a:bodyPr/>
              <a:lstStyle/>
              <a:p>
                <a:r>
                  <a:rPr lang="de-CH" dirty="0"/>
                  <a:t>Global </a:t>
                </a:r>
                <a:r>
                  <a:rPr lang="de-CH" dirty="0" err="1"/>
                  <a:t>features</a:t>
                </a:r>
                <a:r>
                  <a:rPr lang="de-CH" dirty="0"/>
                  <a:t> (</a:t>
                </a:r>
                <a:r>
                  <a:rPr lang="de-CH" dirty="0" err="1"/>
                  <a:t>applied</a:t>
                </a:r>
                <a:r>
                  <a:rPr lang="de-CH" dirty="0"/>
                  <a:t> </a:t>
                </a:r>
                <a:r>
                  <a:rPr lang="en-US" dirty="0"/>
                  <a:t>to the whole time signal)</a:t>
                </a:r>
                <a:endParaRPr lang="de-CH" dirty="0"/>
              </a:p>
              <a:p>
                <a:pPr lvl="1"/>
                <a:r>
                  <a:rPr lang="pt-BR" dirty="0"/>
                  <a:t>Global maximum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𝑚𝑎𝑥</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𝑚𝑎𝑥</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r>
                  <a:rPr lang="pt-BR" dirty="0"/>
                  <a:t> </a:t>
                </a:r>
                <a:endParaRPr lang="de-CH" dirty="0"/>
              </a:p>
              <a:p>
                <a:pPr lvl="1"/>
                <a:r>
                  <a:rPr lang="de-CH" dirty="0"/>
                  <a:t>Global </a:t>
                </a:r>
                <a:r>
                  <a:rPr lang="de-CH" dirty="0" err="1"/>
                  <a:t>minimum</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𝑚𝑖𝑛</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𝑚𝑖𝑛</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endParaRPr lang="de-CH" dirty="0"/>
              </a:p>
              <a:p>
                <a:pPr lvl="1"/>
                <a:r>
                  <a:rPr lang="de-CH" dirty="0" err="1"/>
                  <a:t>Mean</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𝑚𝑒𝑎𝑛</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f>
                      <m:fPr>
                        <m:ctrlPr>
                          <a:rPr lang="de-CH" i="1">
                            <a:latin typeface="Cambria Math" panose="02040503050406030204" pitchFamily="18" charset="0"/>
                          </a:rPr>
                        </m:ctrlPr>
                      </m:fPr>
                      <m:num>
                        <m:r>
                          <a:rPr lang="de-CH">
                            <a:latin typeface="Cambria Math" panose="02040503050406030204" pitchFamily="18" charset="0"/>
                          </a:rPr>
                          <m:t>1</m:t>
                        </m:r>
                      </m:num>
                      <m:den>
                        <m:r>
                          <a:rPr lang="de-CH">
                            <a:latin typeface="Cambria Math" panose="02040503050406030204" pitchFamily="18" charset="0"/>
                          </a:rPr>
                          <m:t>𝑛</m:t>
                        </m:r>
                      </m:den>
                    </m:f>
                    <m:nary>
                      <m:naryPr>
                        <m:chr m:val="∑"/>
                        <m:limLoc m:val="subSup"/>
                        <m:ctrlPr>
                          <a:rPr lang="de-CH" i="1">
                            <a:latin typeface="Cambria Math" panose="02040503050406030204" pitchFamily="18" charset="0"/>
                          </a:rPr>
                        </m:ctrlPr>
                      </m:naryPr>
                      <m:sub>
                        <m:r>
                          <m:rPr>
                            <m:brk m:alnAt="25"/>
                          </m:rPr>
                          <a:rPr lang="de-CH">
                            <a:latin typeface="Cambria Math" panose="02040503050406030204" pitchFamily="18" charset="0"/>
                          </a:rPr>
                          <m:t>𝑘</m:t>
                        </m:r>
                        <m:r>
                          <a:rPr lang="de-CH">
                            <a:latin typeface="Cambria Math" panose="02040503050406030204" pitchFamily="18" charset="0"/>
                          </a:rPr>
                          <m:t>=0</m:t>
                        </m:r>
                      </m:sub>
                      <m:sup>
                        <m:r>
                          <a:rPr lang="de-CH">
                            <a:latin typeface="Cambria Math" panose="02040503050406030204" pitchFamily="18" charset="0"/>
                          </a:rPr>
                          <m:t>𝑛</m:t>
                        </m:r>
                        <m:r>
                          <a:rPr lang="de-CH">
                            <a:latin typeface="Cambria Math" panose="02040503050406030204" pitchFamily="18" charset="0"/>
                          </a:rPr>
                          <m:t>−1</m:t>
                        </m:r>
                      </m:sup>
                      <m:e>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e>
                    </m:nary>
                  </m:oMath>
                </a14:m>
                <a:endParaRPr lang="de-CH" dirty="0"/>
              </a:p>
              <a:p>
                <a:pPr lvl="1"/>
                <a:r>
                  <a:rPr lang="de-CH" dirty="0"/>
                  <a:t>RMS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𝑟𝑚𝑠</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ad>
                      <m:radPr>
                        <m:degHide m:val="on"/>
                        <m:ctrlPr>
                          <a:rPr lang="de-CH" i="1">
                            <a:latin typeface="Cambria Math" panose="02040503050406030204" pitchFamily="18" charset="0"/>
                          </a:rPr>
                        </m:ctrlPr>
                      </m:radPr>
                      <m:deg/>
                      <m:e>
                        <m:f>
                          <m:fPr>
                            <m:ctrlPr>
                              <a:rPr lang="de-CH" i="1">
                                <a:latin typeface="Cambria Math" panose="02040503050406030204" pitchFamily="18" charset="0"/>
                              </a:rPr>
                            </m:ctrlPr>
                          </m:fPr>
                          <m:num>
                            <m:r>
                              <a:rPr lang="de-CH">
                                <a:latin typeface="Cambria Math" panose="02040503050406030204" pitchFamily="18" charset="0"/>
                              </a:rPr>
                              <m:t>1</m:t>
                            </m:r>
                          </m:num>
                          <m:den>
                            <m:r>
                              <a:rPr lang="de-CH">
                                <a:latin typeface="Cambria Math" panose="02040503050406030204" pitchFamily="18" charset="0"/>
                              </a:rPr>
                              <m:t>𝑛</m:t>
                            </m:r>
                          </m:den>
                        </m:f>
                        <m:nary>
                          <m:naryPr>
                            <m:chr m:val="∑"/>
                            <m:limLoc m:val="subSup"/>
                            <m:ctrlPr>
                              <a:rPr lang="de-CH" i="1">
                                <a:latin typeface="Cambria Math" panose="02040503050406030204" pitchFamily="18" charset="0"/>
                              </a:rPr>
                            </m:ctrlPr>
                          </m:naryPr>
                          <m:sub>
                            <m:r>
                              <m:rPr>
                                <m:brk m:alnAt="25"/>
                              </m:rPr>
                              <a:rPr lang="de-CH">
                                <a:latin typeface="Cambria Math" panose="02040503050406030204" pitchFamily="18" charset="0"/>
                              </a:rPr>
                              <m:t>𝑘</m:t>
                            </m:r>
                            <m:r>
                              <a:rPr lang="de-CH">
                                <a:latin typeface="Cambria Math" panose="02040503050406030204" pitchFamily="18" charset="0"/>
                              </a:rPr>
                              <m:t>=0</m:t>
                            </m:r>
                          </m:sub>
                          <m:sup>
                            <m:r>
                              <a:rPr lang="de-CH">
                                <a:latin typeface="Cambria Math" panose="02040503050406030204" pitchFamily="18" charset="0"/>
                              </a:rPr>
                              <m:t>𝑛</m:t>
                            </m:r>
                            <m:r>
                              <a:rPr lang="de-CH">
                                <a:latin typeface="Cambria Math" panose="02040503050406030204" pitchFamily="18" charset="0"/>
                              </a:rPr>
                              <m:t>−1</m:t>
                            </m:r>
                          </m:sup>
                          <m:e>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sSup>
                                  <m:sSupPr>
                                    <m:ctrlPr>
                                      <a:rPr lang="de-CH" i="1">
                                        <a:latin typeface="Cambria Math" panose="02040503050406030204" pitchFamily="18" charset="0"/>
                                      </a:rPr>
                                    </m:ctrlPr>
                                  </m:sSupPr>
                                  <m:e>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sup>
                                    <m:r>
                                      <a:rPr lang="de-CH">
                                        <a:latin typeface="Cambria Math" panose="02040503050406030204" pitchFamily="18" charset="0"/>
                                      </a:rPr>
                                      <m:t>2</m:t>
                                    </m:r>
                                  </m:sup>
                                </m:sSup>
                              </m:e>
                            </m:d>
                          </m:e>
                        </m:nary>
                      </m:e>
                    </m:rad>
                  </m:oMath>
                </a14:m>
                <a:endParaRPr lang="de-CH" dirty="0"/>
              </a:p>
              <a:p>
                <a:pPr lvl="1"/>
                <a:r>
                  <a:rPr lang="de-CH" dirty="0" err="1"/>
                  <a:t>Variance</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𝑣𝑎𝑟</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𝑉𝑎𝑟</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endParaRPr lang="de-CH" dirty="0"/>
              </a:p>
              <a:p>
                <a:pPr lvl="1"/>
                <a:r>
                  <a:rPr lang="de-CH" dirty="0" err="1"/>
                  <a:t>Crest</a:t>
                </a:r>
                <a:r>
                  <a:rPr lang="de-CH" dirty="0"/>
                  <a:t> </a:t>
                </a:r>
                <a:r>
                  <a:rPr lang="de-CH" dirty="0" err="1"/>
                  <a:t>factor</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𝑣𝑎𝑟</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f>
                      <m:fPr>
                        <m:ctrlPr>
                          <a:rPr lang="de-CH" i="1">
                            <a:latin typeface="Cambria Math" panose="02040503050406030204" pitchFamily="18" charset="0"/>
                          </a:rPr>
                        </m:ctrlPr>
                      </m:fPr>
                      <m:num>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𝑚𝑎𝑥</m:t>
                                </m:r>
                              </m:sub>
                            </m:sSub>
                          </m:sub>
                        </m:sSub>
                        <m:d>
                          <m:dPr>
                            <m:ctrlPr>
                              <a:rPr lang="de-CH" i="1">
                                <a:latin typeface="Cambria Math" panose="02040503050406030204" pitchFamily="18" charset="0"/>
                              </a:rPr>
                            </m:ctrlPr>
                          </m:dPr>
                          <m:e>
                            <m:r>
                              <a:rPr lang="de-CH">
                                <a:latin typeface="Cambria Math" panose="02040503050406030204" pitchFamily="18" charset="0"/>
                              </a:rPr>
                              <m:t>𝑜</m:t>
                            </m:r>
                          </m:e>
                        </m:d>
                      </m:num>
                      <m:den>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𝑟𝑚𝑠</m:t>
                                </m:r>
                              </m:sub>
                            </m:sSub>
                          </m:sub>
                        </m:sSub>
                        <m:d>
                          <m:dPr>
                            <m:ctrlPr>
                              <a:rPr lang="de-CH" i="1">
                                <a:latin typeface="Cambria Math" panose="02040503050406030204" pitchFamily="18" charset="0"/>
                              </a:rPr>
                            </m:ctrlPr>
                          </m:dPr>
                          <m:e>
                            <m:r>
                              <a:rPr lang="de-CH">
                                <a:latin typeface="Cambria Math" panose="02040503050406030204" pitchFamily="18" charset="0"/>
                              </a:rPr>
                              <m:t>𝑜</m:t>
                            </m:r>
                          </m:e>
                        </m:d>
                      </m:den>
                    </m:f>
                  </m:oMath>
                </a14:m>
                <a:endParaRPr lang="de-CH" dirty="0"/>
              </a:p>
              <a:p>
                <a:pPr lvl="1"/>
                <a:endParaRPr lang="de-CH" dirty="0"/>
              </a:p>
              <a:p>
                <a:r>
                  <a:rPr lang="de-CH" dirty="0" err="1"/>
                  <a:t>Local</a:t>
                </a:r>
                <a:r>
                  <a:rPr lang="de-CH" dirty="0"/>
                  <a:t> </a:t>
                </a:r>
                <a:r>
                  <a:rPr lang="de-CH" dirty="0" err="1"/>
                  <a:t>features</a:t>
                </a:r>
                <a:r>
                  <a:rPr lang="de-CH" dirty="0"/>
                  <a:t> (</a:t>
                </a:r>
                <a:r>
                  <a:rPr lang="de-CH" dirty="0" err="1"/>
                  <a:t>applied</a:t>
                </a:r>
                <a:r>
                  <a:rPr lang="de-CH" dirty="0"/>
                  <a:t> on </a:t>
                </a:r>
                <a:r>
                  <a:rPr lang="de-CH" dirty="0" err="1"/>
                  <a:t>on</a:t>
                </a:r>
                <a:r>
                  <a:rPr lang="de-CH" dirty="0"/>
                  <a:t> limited time </a:t>
                </a:r>
                <a:r>
                  <a:rPr lang="de-CH" dirty="0" err="1"/>
                  <a:t>intervals</a:t>
                </a:r>
                <a:r>
                  <a:rPr lang="de-CH" dirty="0"/>
                  <a:t>, e.g. </a:t>
                </a:r>
                <a:r>
                  <a:rPr lang="de-CH" dirty="0" err="1"/>
                  <a:t>injection</a:t>
                </a:r>
                <a:r>
                  <a:rPr lang="de-CH" dirty="0"/>
                  <a:t> </a:t>
                </a:r>
                <a:r>
                  <a:rPr lang="de-CH" dirty="0" err="1"/>
                  <a:t>phase</a:t>
                </a:r>
                <a:r>
                  <a:rPr lang="de-CH" dirty="0"/>
                  <a:t>)</a:t>
                </a:r>
              </a:p>
              <a:p>
                <a:pPr lvl="1"/>
                <a:r>
                  <a:rPr lang="de-CH" dirty="0"/>
                  <a:t>Same </a:t>
                </a:r>
                <a:r>
                  <a:rPr lang="de-CH" dirty="0" err="1"/>
                  <a:t>calculations</a:t>
                </a:r>
                <a:r>
                  <a:rPr lang="de-CH" dirty="0"/>
                  <a:t> </a:t>
                </a:r>
                <a:r>
                  <a:rPr lang="de-CH" dirty="0" err="1"/>
                  <a:t>methods</a:t>
                </a:r>
                <a:r>
                  <a:rPr lang="de-CH" dirty="0"/>
                  <a:t> </a:t>
                </a:r>
                <a:r>
                  <a:rPr lang="de-CH" dirty="0" err="1"/>
                  <a:t>as</a:t>
                </a:r>
                <a:r>
                  <a:rPr lang="de-CH" dirty="0"/>
                  <a:t> </a:t>
                </a:r>
                <a:r>
                  <a:rPr lang="de-CH" dirty="0" err="1"/>
                  <a:t>for</a:t>
                </a:r>
                <a:r>
                  <a:rPr lang="de-CH" dirty="0"/>
                  <a:t> global </a:t>
                </a:r>
                <a:r>
                  <a:rPr lang="de-CH" dirty="0" err="1"/>
                  <a:t>features</a:t>
                </a:r>
                <a:endParaRPr lang="de-CH" dirty="0"/>
              </a:p>
            </p:txBody>
          </p:sp>
        </mc:Choice>
        <mc:Fallback xmlns="">
          <p:sp>
            <p:nvSpPr>
              <p:cNvPr id="3" name="Content Placeholder 2"/>
              <p:cNvSpPr>
                <a:spLocks noGrp="1" noRot="1" noChangeAspect="1" noMove="1" noResize="1" noEditPoints="1" noAdjustHandles="1" noChangeArrowheads="1" noChangeShapeType="1" noTextEdit="1"/>
              </p:cNvSpPr>
              <p:nvPr>
                <p:ph sz="quarter" idx="21"/>
              </p:nvPr>
            </p:nvSpPr>
            <p:spPr>
              <a:blipFill>
                <a:blip r:embed="rId3"/>
                <a:stretch>
                  <a:fillRect l="-1158" t="-1669"/>
                </a:stretch>
              </a:blipFill>
            </p:spPr>
            <p:txBody>
              <a:bodyPr/>
              <a:lstStyle/>
              <a:p>
                <a:r>
                  <a:rPr lang="de-CH">
                    <a:noFill/>
                  </a:rPr>
                  <a:t> </a:t>
                </a:r>
              </a:p>
            </p:txBody>
          </p:sp>
        </mc:Fallback>
      </mc:AlternateContent>
      <p:sp>
        <p:nvSpPr>
          <p:cNvPr id="13" name="Text Placeholder 12"/>
          <p:cNvSpPr>
            <a:spLocks noGrp="1"/>
          </p:cNvSpPr>
          <p:nvPr>
            <p:ph type="body" sz="quarter" idx="24"/>
          </p:nvPr>
        </p:nvSpPr>
        <p:spPr/>
        <p:txBody>
          <a:bodyPr/>
          <a:lstStyle/>
          <a:p>
            <a:r>
              <a:rPr lang="en-US" dirty="0"/>
              <a:t>Implementation of machine learning in the factory: develop a model</a:t>
            </a:r>
            <a:endParaRPr lang="de-CH" dirty="0"/>
          </a:p>
        </p:txBody>
      </p:sp>
      <p:sp>
        <p:nvSpPr>
          <p:cNvPr id="14" name="Date Placeholder 13"/>
          <p:cNvSpPr>
            <a:spLocks noGrp="1"/>
          </p:cNvSpPr>
          <p:nvPr>
            <p:ph type="dt" sz="half" idx="16"/>
          </p:nvPr>
        </p:nvSpPr>
        <p:spPr/>
        <p:txBody>
          <a:bodyPr/>
          <a:lstStyle/>
          <a:p>
            <a:fld id="{7D292F07-D3FE-42D9-B224-3DB5B9F5DCA1}" type="datetime3">
              <a:rPr lang="en-US" smtClean="0"/>
              <a:t>14 March 2023</a:t>
            </a:fld>
            <a:endParaRPr lang="de-CH" dirty="0"/>
          </a:p>
        </p:txBody>
      </p:sp>
      <p:pic>
        <p:nvPicPr>
          <p:cNvPr id="8" name="Content Placeholder 92"/>
          <p:cNvPicPr>
            <a:picLocks noChangeAspect="1"/>
          </p:cNvPicPr>
          <p:nvPr/>
        </p:nvPicPr>
        <p:blipFill rotWithShape="1">
          <a:blip r:embed="rId4"/>
          <a:srcRect l="27167" t="20302" r="52299" b="57017"/>
          <a:stretch/>
        </p:blipFill>
        <p:spPr>
          <a:xfrm>
            <a:off x="10658475" y="334040"/>
            <a:ext cx="1196975" cy="856586"/>
          </a:xfrm>
          <a:prstGeom prst="rect">
            <a:avLst/>
          </a:prstGeom>
        </p:spPr>
      </p:pic>
    </p:spTree>
    <p:extLst>
      <p:ext uri="{BB962C8B-B14F-4D97-AF65-F5344CB8AC3E}">
        <p14:creationId xmlns:p14="http://schemas.microsoft.com/office/powerpoint/2010/main" val="196682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501D97B-BD34-40B7-9554-8A3098FD31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kt 8" hidden="1">
                        <a:extLst>
                          <a:ext uri="{FF2B5EF4-FFF2-40B4-BE49-F238E27FC236}">
                            <a16:creationId xmlns:a16="http://schemas.microsoft.com/office/drawing/2014/main" id="{9501D97B-BD34-40B7-9554-8A3098FD31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umsplatzhalter 1">
            <a:extLst>
              <a:ext uri="{FF2B5EF4-FFF2-40B4-BE49-F238E27FC236}">
                <a16:creationId xmlns:a16="http://schemas.microsoft.com/office/drawing/2014/main" id="{8EA69579-599B-4DA5-B530-A89ED524D8A1}"/>
              </a:ext>
            </a:extLst>
          </p:cNvPr>
          <p:cNvSpPr>
            <a:spLocks noGrp="1"/>
          </p:cNvSpPr>
          <p:nvPr>
            <p:ph type="dt" sz="half" idx="16"/>
          </p:nvPr>
        </p:nvSpPr>
        <p:spPr/>
        <p:txBody>
          <a:bodyPr/>
          <a:lstStyle/>
          <a:p>
            <a:fld id="{0CAADC91-572D-4A94-B503-6CB9B7872CE6}" type="datetime3">
              <a:rPr lang="en-US" smtClean="0"/>
              <a:t>14 March 2023</a:t>
            </a:fld>
            <a:endParaRPr lang="de-CH" dirty="0"/>
          </a:p>
        </p:txBody>
      </p:sp>
      <p:sp>
        <p:nvSpPr>
          <p:cNvPr id="3" name="Fußzeilenplatzhalter 2">
            <a:extLst>
              <a:ext uri="{FF2B5EF4-FFF2-40B4-BE49-F238E27FC236}">
                <a16:creationId xmlns:a16="http://schemas.microsoft.com/office/drawing/2014/main" id="{BFD06C77-50EA-4118-B3BC-1903C58C7923}"/>
              </a:ext>
            </a:extLst>
          </p:cNvPr>
          <p:cNvSpPr>
            <a:spLocks noGrp="1"/>
          </p:cNvSpPr>
          <p:nvPr>
            <p:ph type="ftr" sz="quarter" idx="17"/>
          </p:nvPr>
        </p:nvSpPr>
        <p:spPr/>
        <p:txBody>
          <a:bodyPr/>
          <a:lstStyle/>
          <a:p>
            <a:r>
              <a:rPr lang="en-US"/>
              <a:t>DiMa - Injection Moulding in a Smart Factory</a:t>
            </a:r>
            <a:endParaRPr lang="de-CH" dirty="0"/>
          </a:p>
        </p:txBody>
      </p:sp>
      <p:sp>
        <p:nvSpPr>
          <p:cNvPr id="4" name="Foliennummernplatzhalter 3">
            <a:extLst>
              <a:ext uri="{FF2B5EF4-FFF2-40B4-BE49-F238E27FC236}">
                <a16:creationId xmlns:a16="http://schemas.microsoft.com/office/drawing/2014/main" id="{652BDD40-E4B1-4D1D-9605-A488FC4D3C96}"/>
              </a:ext>
            </a:extLst>
          </p:cNvPr>
          <p:cNvSpPr>
            <a:spLocks noGrp="1"/>
          </p:cNvSpPr>
          <p:nvPr>
            <p:ph type="sldNum" sz="quarter" idx="18"/>
          </p:nvPr>
        </p:nvSpPr>
        <p:spPr/>
        <p:txBody>
          <a:bodyPr/>
          <a:lstStyle/>
          <a:p>
            <a:fld id="{4EAC321B-7500-4259-A00F-915439A35E15}" type="slidenum">
              <a:rPr lang="de-CH" smtClean="0"/>
              <a:pPr/>
              <a:t>2</a:t>
            </a:fld>
            <a:endParaRPr lang="de-CH"/>
          </a:p>
        </p:txBody>
      </p:sp>
      <p:sp>
        <p:nvSpPr>
          <p:cNvPr id="5" name="Titel 4">
            <a:extLst>
              <a:ext uri="{FF2B5EF4-FFF2-40B4-BE49-F238E27FC236}">
                <a16:creationId xmlns:a16="http://schemas.microsoft.com/office/drawing/2014/main" id="{488634A4-BD53-4CE5-984E-EB0201FADF04}"/>
              </a:ext>
            </a:extLst>
          </p:cNvPr>
          <p:cNvSpPr>
            <a:spLocks noGrp="1"/>
          </p:cNvSpPr>
          <p:nvPr>
            <p:ph type="title"/>
          </p:nvPr>
        </p:nvSpPr>
        <p:spPr/>
        <p:txBody>
          <a:bodyPr vert="horz">
            <a:normAutofit/>
          </a:bodyPr>
          <a:lstStyle/>
          <a:p>
            <a:r>
              <a:rPr lang="en-US" dirty="0"/>
              <a:t>What is a Smart Factory and why is it the future?</a:t>
            </a:r>
            <a:endParaRPr lang="de-CH" dirty="0"/>
          </a:p>
        </p:txBody>
      </p:sp>
      <p:sp>
        <p:nvSpPr>
          <p:cNvPr id="13" name="Textfeld 12">
            <a:extLst>
              <a:ext uri="{FF2B5EF4-FFF2-40B4-BE49-F238E27FC236}">
                <a16:creationId xmlns:a16="http://schemas.microsoft.com/office/drawing/2014/main" id="{E7B169B9-EDC6-4049-A51D-B3F50A0A4158}"/>
              </a:ext>
            </a:extLst>
          </p:cNvPr>
          <p:cNvSpPr txBox="1"/>
          <p:nvPr/>
        </p:nvSpPr>
        <p:spPr>
          <a:xfrm>
            <a:off x="806449" y="1447801"/>
            <a:ext cx="4436111" cy="4752974"/>
          </a:xfrm>
          <a:prstGeom prst="rect">
            <a:avLst/>
          </a:prstGeom>
          <a:noFill/>
        </p:spPr>
        <p:txBody>
          <a:bodyPr vert="horz" wrap="square" lIns="0" tIns="0" rIns="0" bIns="0" rtlCol="0">
            <a:noAutofit/>
          </a:bodyPr>
          <a:lstStyle/>
          <a:p>
            <a:pPr marL="176301" indent="-176301" defTabSz="914857" fontAlgn="auto">
              <a:lnSpc>
                <a:spcPct val="150000"/>
              </a:lnSpc>
              <a:spcBef>
                <a:spcPts val="0"/>
              </a:spcBef>
              <a:spcAft>
                <a:spcPts val="0"/>
              </a:spcAft>
              <a:buClr>
                <a:srgbClr val="00792C"/>
              </a:buClr>
            </a:pPr>
            <a:r>
              <a:rPr lang="de-DE" sz="1800" i="1" dirty="0">
                <a:solidFill>
                  <a:prstClr val="black"/>
                </a:solidFill>
                <a:latin typeface="+mj-lt"/>
              </a:rPr>
              <a:t>" </a:t>
            </a:r>
            <a:r>
              <a:rPr lang="en-US" sz="1800" i="1" dirty="0">
                <a:solidFill>
                  <a:prstClr val="black"/>
                </a:solidFill>
                <a:latin typeface="+mj-lt"/>
              </a:rPr>
              <a:t>Future state of a </a:t>
            </a:r>
            <a:r>
              <a:rPr lang="en-US" sz="1800" b="1" i="1" dirty="0">
                <a:solidFill>
                  <a:schemeClr val="tx2"/>
                </a:solidFill>
                <a:latin typeface="+mj-lt"/>
              </a:rPr>
              <a:t>fully connected factory</a:t>
            </a:r>
            <a:r>
              <a:rPr lang="en-US" sz="1800" i="1" dirty="0">
                <a:solidFill>
                  <a:prstClr val="black"/>
                </a:solidFill>
                <a:latin typeface="+mj-lt"/>
              </a:rPr>
              <a:t>, which leads the </a:t>
            </a:r>
            <a:r>
              <a:rPr lang="en-US" sz="1800" b="1" i="1" dirty="0">
                <a:solidFill>
                  <a:schemeClr val="tx2"/>
                </a:solidFill>
                <a:latin typeface="+mj-lt"/>
              </a:rPr>
              <a:t>interaction of man - machine</a:t>
            </a:r>
            <a:r>
              <a:rPr lang="en-US" sz="1800" i="1" dirty="0">
                <a:solidFill>
                  <a:prstClr val="black"/>
                </a:solidFill>
                <a:latin typeface="+mj-lt"/>
              </a:rPr>
              <a:t> in the focus. The smart factory generates, receives and processes </a:t>
            </a:r>
            <a:r>
              <a:rPr lang="en-US" sz="1800" b="1" i="1" dirty="0">
                <a:solidFill>
                  <a:schemeClr val="tx2"/>
                </a:solidFill>
                <a:latin typeface="+mj-lt"/>
              </a:rPr>
              <a:t>data</a:t>
            </a:r>
            <a:r>
              <a:rPr lang="en-US" sz="1800" i="1" dirty="0">
                <a:solidFill>
                  <a:prstClr val="black"/>
                </a:solidFill>
                <a:latin typeface="+mj-lt"/>
              </a:rPr>
              <a:t> to realize the </a:t>
            </a:r>
            <a:r>
              <a:rPr lang="en-US" sz="1800" b="1" i="1" dirty="0">
                <a:solidFill>
                  <a:schemeClr val="tx2"/>
                </a:solidFill>
                <a:latin typeface="+mj-lt"/>
              </a:rPr>
              <a:t>production of all kinds of goods in a data-driven way</a:t>
            </a:r>
            <a:r>
              <a:rPr lang="en-US" sz="1800" i="1" dirty="0">
                <a:solidFill>
                  <a:prstClr val="black"/>
                </a:solidFill>
                <a:latin typeface="+mj-lt"/>
              </a:rPr>
              <a:t>."</a:t>
            </a:r>
          </a:p>
        </p:txBody>
      </p:sp>
      <p:pic>
        <p:nvPicPr>
          <p:cNvPr id="14" name="Grafik 13">
            <a:extLst>
              <a:ext uri="{FF2B5EF4-FFF2-40B4-BE49-F238E27FC236}">
                <a16:creationId xmlns:a16="http://schemas.microsoft.com/office/drawing/2014/main" id="{F07677BE-C2CA-4AD7-9450-6906BB85A4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6381" y="1449388"/>
            <a:ext cx="6343832" cy="3034006"/>
          </a:xfrm>
          <a:prstGeom prst="rect">
            <a:avLst/>
          </a:prstGeom>
        </p:spPr>
      </p:pic>
      <p:sp>
        <p:nvSpPr>
          <p:cNvPr id="15" name="Quelle">
            <a:extLst>
              <a:ext uri="{FF2B5EF4-FFF2-40B4-BE49-F238E27FC236}">
                <a16:creationId xmlns:a16="http://schemas.microsoft.com/office/drawing/2014/main" id="{65C4A884-28B5-4681-B46A-C4FBAD343147}"/>
              </a:ext>
            </a:extLst>
          </p:cNvPr>
          <p:cNvSpPr txBox="1"/>
          <p:nvPr/>
        </p:nvSpPr>
        <p:spPr>
          <a:xfrm>
            <a:off x="7286625" y="4576833"/>
            <a:ext cx="4573588" cy="400110"/>
          </a:xfrm>
          <a:prstGeom prst="rect">
            <a:avLst/>
          </a:prstGeom>
        </p:spPr>
        <p:txBody>
          <a:bodyPr wrap="square">
            <a:spAutoFit/>
          </a:bodyPr>
          <a:lstStyle>
            <a:defPPr>
              <a:defRPr lang="de-DE"/>
            </a:defPPr>
            <a:lvl1pPr>
              <a:defRPr sz="1200"/>
            </a:lvl1pPr>
          </a:lstStyle>
          <a:p>
            <a:r>
              <a:rPr lang="de-DE" sz="1000" dirty="0">
                <a:solidFill>
                  <a:schemeClr val="tx1">
                    <a:lumMod val="50000"/>
                    <a:lumOff val="50000"/>
                  </a:schemeClr>
                </a:solidFill>
              </a:rPr>
              <a:t>Source: </a:t>
            </a:r>
            <a:r>
              <a:rPr lang="en-US" sz="1000" dirty="0" err="1">
                <a:solidFill>
                  <a:schemeClr val="tx1">
                    <a:lumMod val="50000"/>
                    <a:lumOff val="50000"/>
                  </a:schemeClr>
                </a:solidFill>
              </a:rPr>
              <a:t>Osterrieder</a:t>
            </a:r>
            <a:r>
              <a:rPr lang="en-US" sz="1000" dirty="0">
                <a:solidFill>
                  <a:schemeClr val="tx1">
                    <a:lumMod val="50000"/>
                    <a:lumOff val="50000"/>
                  </a:schemeClr>
                </a:solidFill>
              </a:rPr>
              <a:t>, </a:t>
            </a:r>
            <a:r>
              <a:rPr lang="en-US" sz="1000" dirty="0" err="1">
                <a:solidFill>
                  <a:schemeClr val="tx1">
                    <a:lumMod val="50000"/>
                    <a:lumOff val="50000"/>
                  </a:schemeClr>
                </a:solidFill>
              </a:rPr>
              <a:t>Budde</a:t>
            </a:r>
            <a:r>
              <a:rPr lang="en-US" sz="1000" dirty="0">
                <a:solidFill>
                  <a:schemeClr val="tx1">
                    <a:lumMod val="50000"/>
                    <a:lumOff val="50000"/>
                  </a:schemeClr>
                </a:solidFill>
              </a:rPr>
              <a:t> &amp; </a:t>
            </a:r>
            <a:r>
              <a:rPr lang="en-US" sz="1000" dirty="0" err="1">
                <a:solidFill>
                  <a:schemeClr val="tx1">
                    <a:lumMod val="50000"/>
                    <a:lumOff val="50000"/>
                  </a:schemeClr>
                </a:solidFill>
              </a:rPr>
              <a:t>Friedli</a:t>
            </a:r>
            <a:r>
              <a:rPr lang="en-US" sz="1000" dirty="0">
                <a:solidFill>
                  <a:schemeClr val="tx1">
                    <a:lumMod val="50000"/>
                    <a:lumOff val="50000"/>
                  </a:schemeClr>
                </a:solidFill>
              </a:rPr>
              <a:t> (2019): The Smart Factory as a key construct of Industry 4.0: A systematic literature review</a:t>
            </a:r>
            <a:endParaRPr lang="de-DE" sz="1000" dirty="0">
              <a:solidFill>
                <a:schemeClr val="tx1">
                  <a:lumMod val="50000"/>
                  <a:lumOff val="50000"/>
                </a:schemeClr>
              </a:solidFill>
            </a:endParaRPr>
          </a:p>
        </p:txBody>
      </p:sp>
      <p:sp>
        <p:nvSpPr>
          <p:cNvPr id="11" name="Text Placeholder 6">
            <a:extLst>
              <a:ext uri="{FF2B5EF4-FFF2-40B4-BE49-F238E27FC236}">
                <a16:creationId xmlns:a16="http://schemas.microsoft.com/office/drawing/2014/main" id="{0A5F10FA-9340-405B-A61E-E5C5EA53D810}"/>
              </a:ext>
            </a:extLst>
          </p:cNvPr>
          <p:cNvSpPr>
            <a:spLocks noGrp="1"/>
          </p:cNvSpPr>
          <p:nvPr>
            <p:ph type="body" sz="quarter" idx="24"/>
          </p:nvPr>
        </p:nvSpPr>
        <p:spPr>
          <a:xfrm>
            <a:off x="806449" y="334039"/>
            <a:ext cx="11053764" cy="286673"/>
          </a:xfrm>
        </p:spPr>
        <p:txBody>
          <a:bodyPr>
            <a:normAutofit/>
          </a:bodyPr>
          <a:lstStyle/>
          <a:p>
            <a:r>
              <a:rPr lang="de-CH" dirty="0"/>
              <a:t>Digital Manufacturing</a:t>
            </a:r>
          </a:p>
        </p:txBody>
      </p:sp>
    </p:spTree>
    <p:extLst>
      <p:ext uri="{BB962C8B-B14F-4D97-AF65-F5344CB8AC3E}">
        <p14:creationId xmlns:p14="http://schemas.microsoft.com/office/powerpoint/2010/main" val="2588643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E6E48938-F1D2-402C-B5E1-F9C333FE1295}"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20</a:t>
            </a:fld>
            <a:endParaRPr lang="de-CH" dirty="0"/>
          </a:p>
        </p:txBody>
      </p:sp>
      <p:sp>
        <p:nvSpPr>
          <p:cNvPr id="5" name="Title 4"/>
          <p:cNvSpPr>
            <a:spLocks noGrp="1"/>
          </p:cNvSpPr>
          <p:nvPr>
            <p:ph type="title"/>
          </p:nvPr>
        </p:nvSpPr>
        <p:spPr/>
        <p:txBody>
          <a:bodyPr>
            <a:normAutofit/>
          </a:bodyPr>
          <a:lstStyle/>
          <a:p>
            <a:r>
              <a:rPr lang="de-CH" dirty="0"/>
              <a:t>Feature </a:t>
            </a:r>
            <a:r>
              <a:rPr lang="de-CH" dirty="0" err="1"/>
              <a:t>building</a:t>
            </a:r>
            <a:r>
              <a:rPr lang="de-CH" dirty="0"/>
              <a:t>: </a:t>
            </a:r>
            <a:r>
              <a:rPr lang="en-US" dirty="0"/>
              <a:t>KPI based on expert knowledge</a:t>
            </a:r>
            <a:r>
              <a:rPr lang="de-CH" dirty="0"/>
              <a:t> </a:t>
            </a:r>
          </a:p>
        </p:txBody>
      </p:sp>
      <p:sp>
        <p:nvSpPr>
          <p:cNvPr id="6" name="Content Placeholder 5"/>
          <p:cNvSpPr>
            <a:spLocks noGrp="1"/>
          </p:cNvSpPr>
          <p:nvPr>
            <p:ph sz="quarter" idx="21"/>
          </p:nvPr>
        </p:nvSpPr>
        <p:spPr/>
        <p:txBody>
          <a:bodyPr>
            <a:normAutofit/>
          </a:bodyPr>
          <a:lstStyle/>
          <a:p>
            <a:r>
              <a:rPr lang="en-US" dirty="0"/>
              <a:t>Another approach is to work directly with process </a:t>
            </a:r>
            <a:br>
              <a:rPr lang="en-US" dirty="0"/>
            </a:br>
            <a:r>
              <a:rPr lang="en-US" dirty="0"/>
              <a:t>parameters (e.g. injection work, flow coefficient, integral WID, </a:t>
            </a:r>
            <a:br>
              <a:rPr lang="en-US" dirty="0"/>
            </a:br>
            <a:r>
              <a:rPr lang="en-US" dirty="0"/>
              <a:t>changeover pressure, etc.). </a:t>
            </a:r>
          </a:p>
          <a:p>
            <a:r>
              <a:rPr lang="en-US" dirty="0"/>
              <a:t>These parameters are based on expert knowledge from </a:t>
            </a:r>
            <a:br>
              <a:rPr lang="en-US" dirty="0"/>
            </a:br>
            <a:r>
              <a:rPr lang="en-US" dirty="0"/>
              <a:t>the plastics industry and can often be calculated and recorded </a:t>
            </a:r>
            <a:br>
              <a:rPr lang="en-US" dirty="0"/>
            </a:br>
            <a:r>
              <a:rPr lang="en-US" dirty="0"/>
              <a:t>directly by the machines. These process parameters can also </a:t>
            </a:r>
            <a:br>
              <a:rPr lang="en-US" dirty="0"/>
            </a:br>
            <a:r>
              <a:rPr lang="en-US" dirty="0"/>
              <a:t>be calculated from the curve data described above, if they can </a:t>
            </a:r>
            <a:br>
              <a:rPr lang="en-US" dirty="0"/>
            </a:br>
            <a:r>
              <a:rPr lang="en-US" dirty="0"/>
              <a:t>be recorded.</a:t>
            </a:r>
          </a:p>
          <a:p>
            <a:endParaRPr lang="de-CH" dirty="0"/>
          </a:p>
          <a:p>
            <a:endParaRPr lang="de-CH" dirty="0"/>
          </a:p>
          <a:p>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develop a model</a:t>
            </a:r>
            <a:endParaRPr lang="de-CH" dirty="0"/>
          </a:p>
        </p:txBody>
      </p:sp>
      <p:pic>
        <p:nvPicPr>
          <p:cNvPr id="8" name="Picture 7"/>
          <p:cNvPicPr>
            <a:picLocks noChangeAspect="1"/>
          </p:cNvPicPr>
          <p:nvPr/>
        </p:nvPicPr>
        <p:blipFill>
          <a:blip r:embed="rId2"/>
          <a:stretch>
            <a:fillRect/>
          </a:stretch>
        </p:blipFill>
        <p:spPr>
          <a:xfrm>
            <a:off x="7980315" y="1449388"/>
            <a:ext cx="3879898" cy="3709208"/>
          </a:xfrm>
          <a:prstGeom prst="rect">
            <a:avLst/>
          </a:prstGeom>
        </p:spPr>
      </p:pic>
      <p:pic>
        <p:nvPicPr>
          <p:cNvPr id="10" name="Content Placeholder 92"/>
          <p:cNvPicPr>
            <a:picLocks noChangeAspect="1"/>
          </p:cNvPicPr>
          <p:nvPr/>
        </p:nvPicPr>
        <p:blipFill rotWithShape="1">
          <a:blip r:embed="rId3"/>
          <a:srcRect l="27167" t="20302" r="52299" b="57017"/>
          <a:stretch/>
        </p:blipFill>
        <p:spPr>
          <a:xfrm>
            <a:off x="10658475" y="334040"/>
            <a:ext cx="1196975" cy="856586"/>
          </a:xfrm>
          <a:prstGeom prst="rect">
            <a:avLst/>
          </a:prstGeom>
        </p:spPr>
      </p:pic>
      <p:sp>
        <p:nvSpPr>
          <p:cNvPr id="11" name="TextBox 10"/>
          <p:cNvSpPr txBox="1"/>
          <p:nvPr/>
        </p:nvSpPr>
        <p:spPr>
          <a:xfrm>
            <a:off x="9814507" y="5278698"/>
            <a:ext cx="2040943"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Handbuch Spritzgiessen</a:t>
            </a:r>
          </a:p>
        </p:txBody>
      </p:sp>
    </p:spTree>
    <p:extLst>
      <p:ext uri="{BB962C8B-B14F-4D97-AF65-F5344CB8AC3E}">
        <p14:creationId xmlns:p14="http://schemas.microsoft.com/office/powerpoint/2010/main" val="378727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25223750-7D50-4040-B62D-2DDAED57CC63}"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21</a:t>
            </a:fld>
            <a:endParaRPr lang="de-CH" dirty="0"/>
          </a:p>
        </p:txBody>
      </p:sp>
      <p:sp>
        <p:nvSpPr>
          <p:cNvPr id="5" name="Title 4"/>
          <p:cNvSpPr>
            <a:spLocks noGrp="1"/>
          </p:cNvSpPr>
          <p:nvPr>
            <p:ph type="title"/>
          </p:nvPr>
        </p:nvSpPr>
        <p:spPr/>
        <p:txBody>
          <a:bodyPr/>
          <a:lstStyle/>
          <a:p>
            <a:r>
              <a:rPr lang="de-CH"/>
              <a:t>Feature building: </a:t>
            </a:r>
            <a:r>
              <a:rPr lang="en-US"/>
              <a:t>KPI based on expert knowledge</a:t>
            </a:r>
            <a:r>
              <a:rPr lang="de-CH"/>
              <a:t> </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develop a model</a:t>
            </a:r>
            <a:endParaRPr lang="de-CH" dirty="0"/>
          </a:p>
        </p:txBody>
      </p:sp>
      <p:graphicFrame>
        <p:nvGraphicFramePr>
          <p:cNvPr id="10" name="Content Placeholder 9"/>
          <p:cNvGraphicFramePr>
            <a:graphicFrameLocks noGrp="1"/>
          </p:cNvGraphicFramePr>
          <p:nvPr>
            <p:ph sz="quarter" idx="21"/>
          </p:nvPr>
        </p:nvGraphicFramePr>
        <p:xfrm>
          <a:off x="806450" y="1449380"/>
          <a:ext cx="7493925" cy="4675374"/>
        </p:xfrm>
        <a:graphic>
          <a:graphicData uri="http://schemas.openxmlformats.org/drawingml/2006/table">
            <a:tbl>
              <a:tblPr/>
              <a:tblGrid>
                <a:gridCol w="2369920">
                  <a:extLst>
                    <a:ext uri="{9D8B030D-6E8A-4147-A177-3AD203B41FA5}">
                      <a16:colId xmlns:a16="http://schemas.microsoft.com/office/drawing/2014/main" val="3364943656"/>
                    </a:ext>
                  </a:extLst>
                </a:gridCol>
                <a:gridCol w="608712">
                  <a:extLst>
                    <a:ext uri="{9D8B030D-6E8A-4147-A177-3AD203B41FA5}">
                      <a16:colId xmlns:a16="http://schemas.microsoft.com/office/drawing/2014/main" val="1731319913"/>
                    </a:ext>
                  </a:extLst>
                </a:gridCol>
                <a:gridCol w="2751380">
                  <a:extLst>
                    <a:ext uri="{9D8B030D-6E8A-4147-A177-3AD203B41FA5}">
                      <a16:colId xmlns:a16="http://schemas.microsoft.com/office/drawing/2014/main" val="121395554"/>
                    </a:ext>
                  </a:extLst>
                </a:gridCol>
                <a:gridCol w="1763913">
                  <a:extLst>
                    <a:ext uri="{9D8B030D-6E8A-4147-A177-3AD203B41FA5}">
                      <a16:colId xmlns:a16="http://schemas.microsoft.com/office/drawing/2014/main" val="3252394381"/>
                    </a:ext>
                  </a:extLst>
                </a:gridCol>
              </a:tblGrid>
              <a:tr h="173162">
                <a:tc>
                  <a:txBody>
                    <a:bodyPr/>
                    <a:lstStyle/>
                    <a:p>
                      <a:pPr algn="l" fontAlgn="b"/>
                      <a:r>
                        <a:rPr lang="de-CH" sz="800" b="1" i="0" u="none" strike="noStrike">
                          <a:solidFill>
                            <a:srgbClr val="FFFFFF"/>
                          </a:solidFill>
                          <a:effectLst/>
                          <a:latin typeface="Arial" panose="020B0604020202020204" pitchFamily="34" charset="0"/>
                        </a:rPr>
                        <a:t>Beschreibung</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Einheit</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Berechnung</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Anzahl Werte pro Zyklus</a:t>
                      </a:r>
                    </a:p>
                  </a:txBody>
                  <a:tcPr marL="8122" marR="8122" marT="8122" marB="38986" anchor="b">
                    <a:lnL>
                      <a:noFill/>
                    </a:lnL>
                    <a:lnR>
                      <a:noFill/>
                    </a:lnR>
                    <a:lnT>
                      <a:noFill/>
                    </a:lnT>
                    <a:lnB>
                      <a:noFill/>
                    </a:lnB>
                    <a:solidFill>
                      <a:srgbClr val="000000"/>
                    </a:solidFill>
                  </a:tcPr>
                </a:tc>
                <a:extLst>
                  <a:ext uri="{0D108BD9-81ED-4DB2-BD59-A6C34878D82A}">
                    <a16:rowId xmlns:a16="http://schemas.microsoft.com/office/drawing/2014/main" val="3636892016"/>
                  </a:ext>
                </a:extLst>
              </a:tr>
              <a:tr h="173162">
                <a:tc>
                  <a:txBody>
                    <a:bodyPr/>
                    <a:lstStyle/>
                    <a:p>
                      <a:pPr algn="l" fontAlgn="ctr"/>
                      <a:r>
                        <a:rPr lang="de-CH" sz="800" b="0" i="0" u="none" strike="noStrike">
                          <a:solidFill>
                            <a:srgbClr val="000000"/>
                          </a:solidFill>
                          <a:effectLst/>
                          <a:latin typeface="Arial" panose="020B0604020202020204" pitchFamily="34" charset="0"/>
                        </a:rPr>
                        <a:t>Fliesszahl</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[bar*s]</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Integral Massedruck über Einspritzzeit</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382944752"/>
                  </a:ext>
                </a:extLst>
              </a:tr>
              <a:tr h="173162">
                <a:tc>
                  <a:txBody>
                    <a:bodyPr/>
                    <a:lstStyle/>
                    <a:p>
                      <a:pPr algn="l" fontAlgn="ctr"/>
                      <a:r>
                        <a:rPr lang="de-CH" sz="800" b="0" i="0" u="none" strike="noStrike">
                          <a:solidFill>
                            <a:srgbClr val="000000"/>
                          </a:solidFill>
                          <a:effectLst/>
                          <a:latin typeface="Arial" panose="020B0604020202020204" pitchFamily="34" charset="0"/>
                        </a:rPr>
                        <a:t>Einspritzarbeit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[J]</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Integral Massedruck über Einspritzweg</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400002419"/>
                  </a:ext>
                </a:extLst>
              </a:tr>
              <a:tr h="173162">
                <a:tc>
                  <a:txBody>
                    <a:bodyPr/>
                    <a:lstStyle/>
                    <a:p>
                      <a:pPr algn="l" fontAlgn="ctr"/>
                      <a:r>
                        <a:rPr lang="de-CH" sz="800" b="0" i="0" u="none" strike="noStrike">
                          <a:solidFill>
                            <a:srgbClr val="000000"/>
                          </a:solidFill>
                          <a:effectLst/>
                          <a:latin typeface="Arial" panose="020B0604020202020204" pitchFamily="34" charset="0"/>
                        </a:rPr>
                        <a:t>Nachdruckarbeit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[J]</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Integral Massedruck über Nachdrucksweg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626136639"/>
                  </a:ext>
                </a:extLst>
              </a:tr>
              <a:tr h="173162">
                <a:tc>
                  <a:txBody>
                    <a:bodyPr/>
                    <a:lstStyle/>
                    <a:p>
                      <a:pPr algn="l" fontAlgn="ctr"/>
                      <a:r>
                        <a:rPr lang="de-CH" sz="800" b="0" i="0" u="none" strike="noStrike">
                          <a:solidFill>
                            <a:srgbClr val="000000"/>
                          </a:solidFill>
                          <a:effectLst/>
                          <a:latin typeface="Arial" panose="020B0604020202020204" pitchFamily="34" charset="0"/>
                        </a:rPr>
                        <a:t>Maximaler Einspritzdruck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Max Einspritzdruck während Einspritzphase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3277435590"/>
                  </a:ext>
                </a:extLst>
              </a:tr>
              <a:tr h="173162">
                <a:tc>
                  <a:txBody>
                    <a:bodyPr/>
                    <a:lstStyle/>
                    <a:p>
                      <a:pPr algn="l" fontAlgn="ctr"/>
                      <a:r>
                        <a:rPr lang="de-CH" sz="800" b="0" i="0" u="none" strike="noStrike">
                          <a:solidFill>
                            <a:srgbClr val="000000"/>
                          </a:solidFill>
                          <a:effectLst/>
                          <a:latin typeface="Arial" panose="020B0604020202020204" pitchFamily="34" charset="0"/>
                        </a:rPr>
                        <a:t>Umschaltdruck</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Druck bei Ende Einspritzen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280065928"/>
                  </a:ext>
                </a:extLst>
              </a:tr>
              <a:tr h="173162">
                <a:tc>
                  <a:txBody>
                    <a:bodyPr/>
                    <a:lstStyle/>
                    <a:p>
                      <a:pPr algn="l" fontAlgn="ctr"/>
                      <a:r>
                        <a:rPr lang="de-CH" sz="800" b="0" i="0" u="none" strike="noStrike" dirty="0">
                          <a:solidFill>
                            <a:srgbClr val="000000"/>
                          </a:solidFill>
                          <a:effectLst/>
                          <a:latin typeface="Arial" panose="020B0604020202020204" pitchFamily="34" charset="0"/>
                        </a:rPr>
                        <a:t>Umschaltpunkt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[mm]</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Schneckenposition bei Ende Einspritzen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1256761154"/>
                  </a:ext>
                </a:extLst>
              </a:tr>
              <a:tr h="173162">
                <a:tc>
                  <a:txBody>
                    <a:bodyPr/>
                    <a:lstStyle/>
                    <a:p>
                      <a:pPr algn="l" fontAlgn="ctr"/>
                      <a:r>
                        <a:rPr lang="de-CH" sz="800" b="0" i="0" u="none" strike="noStrike">
                          <a:solidFill>
                            <a:srgbClr val="000000"/>
                          </a:solidFill>
                          <a:effectLst/>
                          <a:latin typeface="Arial" panose="020B0604020202020204" pitchFamily="34" charset="0"/>
                        </a:rPr>
                        <a:t>Massepolster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[mm]</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Schneckenposition bei Ende Nachdruck</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964760757"/>
                  </a:ext>
                </a:extLst>
              </a:tr>
              <a:tr h="173162">
                <a:tc>
                  <a:txBody>
                    <a:bodyPr/>
                    <a:lstStyle/>
                    <a:p>
                      <a:pPr algn="l" fontAlgn="ctr"/>
                      <a:r>
                        <a:rPr lang="de-CH" sz="800" b="0" i="0" u="none" strike="noStrike">
                          <a:solidFill>
                            <a:srgbClr val="000000"/>
                          </a:solidFill>
                          <a:effectLst/>
                          <a:latin typeface="Arial" panose="020B0604020202020204" pitchFamily="34" charset="0"/>
                        </a:rPr>
                        <a:t>Massedruck beim Nachdruck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Massedruck während Nachdruckphase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594355835"/>
                  </a:ext>
                </a:extLst>
              </a:tr>
              <a:tr h="173162">
                <a:tc>
                  <a:txBody>
                    <a:bodyPr/>
                    <a:lstStyle/>
                    <a:p>
                      <a:pPr algn="l" fontAlgn="ctr"/>
                      <a:r>
                        <a:rPr lang="de-CH" sz="800" b="0" i="0" u="none" strike="noStrike">
                          <a:solidFill>
                            <a:srgbClr val="000000"/>
                          </a:solidFill>
                          <a:effectLst/>
                          <a:latin typeface="Arial" panose="020B0604020202020204" pitchFamily="34" charset="0"/>
                        </a:rPr>
                        <a:t>Einspritzzeit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Sumvalid Trigger Einspritzen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708604948"/>
                  </a:ext>
                </a:extLst>
              </a:tr>
              <a:tr h="173162">
                <a:tc>
                  <a:txBody>
                    <a:bodyPr/>
                    <a:lstStyle/>
                    <a:p>
                      <a:pPr algn="l" fontAlgn="ctr"/>
                      <a:r>
                        <a:rPr lang="de-CH" sz="800" b="0" i="0" u="none" strike="noStrike">
                          <a:solidFill>
                            <a:srgbClr val="000000"/>
                          </a:solidFill>
                          <a:effectLst/>
                          <a:latin typeface="Arial" panose="020B0604020202020204" pitchFamily="34" charset="0"/>
                        </a:rPr>
                        <a:t>Dosierzeit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Sumvalid Trigger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613053646"/>
                  </a:ext>
                </a:extLst>
              </a:tr>
              <a:tr h="173162">
                <a:tc>
                  <a:txBody>
                    <a:bodyPr/>
                    <a:lstStyle/>
                    <a:p>
                      <a:pPr algn="l" fontAlgn="ctr"/>
                      <a:r>
                        <a:rPr lang="de-CH" sz="800" b="0" i="0" u="none" strike="noStrike">
                          <a:solidFill>
                            <a:srgbClr val="000000"/>
                          </a:solidFill>
                          <a:effectLst/>
                          <a:latin typeface="Arial" panose="020B0604020202020204" pitchFamily="34" charset="0"/>
                        </a:rPr>
                        <a:t>Zykluszeit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solidFill>
                      <a:srgbClr val="D9D9D9"/>
                    </a:solidFill>
                  </a:tcPr>
                </a:tc>
                <a:tc>
                  <a:txBody>
                    <a:bodyPr/>
                    <a:lstStyle/>
                    <a:p>
                      <a:pPr algn="l" fontAlgn="ctr"/>
                      <a:endParaRPr lang="de-CH" sz="800" b="0" i="0" u="none" strike="noStrike">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446750285"/>
                  </a:ext>
                </a:extLst>
              </a:tr>
              <a:tr h="173162">
                <a:tc>
                  <a:txBody>
                    <a:bodyPr/>
                    <a:lstStyle/>
                    <a:p>
                      <a:pPr algn="l" fontAlgn="ctr"/>
                      <a:r>
                        <a:rPr lang="de-CH" sz="800" b="0" i="0" u="none" strike="noStrike">
                          <a:solidFill>
                            <a:srgbClr val="000000"/>
                          </a:solidFill>
                          <a:effectLst/>
                          <a:latin typeface="Arial" panose="020B0604020202020204" pitchFamily="34" charset="0"/>
                        </a:rPr>
                        <a:t>Drehzahl</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[1/min]</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Drehzahl beim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4165120629"/>
                  </a:ext>
                </a:extLst>
              </a:tr>
              <a:tr h="173162">
                <a:tc>
                  <a:txBody>
                    <a:bodyPr/>
                    <a:lstStyle/>
                    <a:p>
                      <a:pPr algn="l" fontAlgn="ctr"/>
                      <a:r>
                        <a:rPr lang="de-CH" sz="800" b="0" i="0" u="none" strike="noStrike">
                          <a:solidFill>
                            <a:srgbClr val="000000"/>
                          </a:solidFill>
                          <a:effectLst/>
                          <a:latin typeface="Arial" panose="020B0604020202020204" pitchFamily="34" charset="0"/>
                        </a:rPr>
                        <a:t>Drehmoment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[Nm]</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Drehmoment beim Plastifizieren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183570566"/>
                  </a:ext>
                </a:extLst>
              </a:tr>
              <a:tr h="173162">
                <a:tc>
                  <a:txBody>
                    <a:bodyPr/>
                    <a:lstStyle/>
                    <a:p>
                      <a:pPr algn="l" fontAlgn="ctr"/>
                      <a:r>
                        <a:rPr lang="de-CH" sz="800" b="0" i="0" u="none" strike="noStrike">
                          <a:solidFill>
                            <a:srgbClr val="000000"/>
                          </a:solidFill>
                          <a:effectLst/>
                          <a:latin typeface="Arial" panose="020B0604020202020204" pitchFamily="34" charset="0"/>
                        </a:rPr>
                        <a:t>Staudruck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Massedruck beim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1016373263"/>
                  </a:ext>
                </a:extLst>
              </a:tr>
              <a:tr h="173162">
                <a:tc>
                  <a:txBody>
                    <a:bodyPr/>
                    <a:lstStyle/>
                    <a:p>
                      <a:pPr algn="l" fontAlgn="ctr"/>
                      <a:r>
                        <a:rPr lang="de-CH" sz="800" b="0" i="0" u="none" strike="noStrike">
                          <a:solidFill>
                            <a:srgbClr val="000000"/>
                          </a:solidFill>
                          <a:effectLst/>
                          <a:latin typeface="Arial" panose="020B0604020202020204" pitchFamily="34" charset="0"/>
                        </a:rPr>
                        <a:t>Maximaler Werkzeuginnendruck</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Maximaler Werkzeuginnendruck</a:t>
                      </a: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1246445045"/>
                  </a:ext>
                </a:extLst>
              </a:tr>
              <a:tr h="173162">
                <a:tc>
                  <a:txBody>
                    <a:bodyPr/>
                    <a:lstStyle/>
                    <a:p>
                      <a:pPr algn="l" fontAlgn="ctr"/>
                      <a:r>
                        <a:rPr lang="de-CH" sz="800" b="0" i="0" u="none" strike="noStrike">
                          <a:solidFill>
                            <a:srgbClr val="000000"/>
                          </a:solidFill>
                          <a:effectLst/>
                          <a:latin typeface="Arial" panose="020B0604020202020204" pitchFamily="34" charset="0"/>
                        </a:rPr>
                        <a:t>Werkzeuginnendruckintegral</a:t>
                      </a:r>
                    </a:p>
                  </a:txBody>
                  <a:tcPr marL="8122" marR="8122" marT="8122" marB="38986" anchor="ctr">
                    <a:lnL>
                      <a:noFill/>
                    </a:lnL>
                    <a:lnR>
                      <a:noFill/>
                    </a:lnR>
                    <a:lnT>
                      <a:noFill/>
                    </a:lnT>
                    <a:lnB>
                      <a:noFill/>
                    </a:lnB>
                  </a:tcPr>
                </a:tc>
                <a:tc>
                  <a:txBody>
                    <a:bodyPr/>
                    <a:lstStyle/>
                    <a:p>
                      <a:pPr algn="l" fontAlgn="ctr"/>
                      <a:endParaRPr lang="de-CH" sz="800" b="0" i="0" u="none" strike="noStrike">
                        <a:solidFill>
                          <a:srgbClr val="000000"/>
                        </a:solidFill>
                        <a:effectLst/>
                        <a:latin typeface="Arial" panose="020B0604020202020204" pitchFamily="34" charset="0"/>
                      </a:endParaRP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Integral Werkzeuginnendruck</a:t>
                      </a:r>
                    </a:p>
                  </a:txBody>
                  <a:tcPr marL="8122" marR="8122" marT="8122" marB="38986" anchor="ctr">
                    <a:lnL>
                      <a:noFill/>
                    </a:lnL>
                    <a:lnR>
                      <a:noFill/>
                    </a:lnR>
                    <a:lnT>
                      <a:noFill/>
                    </a:lnT>
                    <a:lnB>
                      <a:noFill/>
                    </a:lnB>
                  </a:tcPr>
                </a:tc>
                <a:tc>
                  <a:txBody>
                    <a:bodyPr/>
                    <a:lstStyle/>
                    <a:p>
                      <a:pPr algn="ctr" fontAlgn="ctr"/>
                      <a:r>
                        <a:rPr lang="de-CH" sz="800" b="0" i="0" u="none" strike="noStrike">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tcPr>
                </a:tc>
                <a:extLst>
                  <a:ext uri="{0D108BD9-81ED-4DB2-BD59-A6C34878D82A}">
                    <a16:rowId xmlns:a16="http://schemas.microsoft.com/office/drawing/2014/main" val="135285783"/>
                  </a:ext>
                </a:extLst>
              </a:tr>
              <a:tr h="173162">
                <a:tc>
                  <a:txBody>
                    <a:bodyPr/>
                    <a:lstStyle/>
                    <a:p>
                      <a:pPr algn="l" fontAlgn="ctr"/>
                      <a:r>
                        <a:rPr lang="de-CH" sz="800" b="0" i="0" u="none" strike="noStrike">
                          <a:solidFill>
                            <a:srgbClr val="000000"/>
                          </a:solidFill>
                          <a:effectLst/>
                          <a:latin typeface="Arial" panose="020B0604020202020204" pitchFamily="34" charset="0"/>
                        </a:rPr>
                        <a:t>Einschaltdauer jeder Zylinderheizung</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Ansteuerung Zylinderheizung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5</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2947346394"/>
                  </a:ext>
                </a:extLst>
              </a:tr>
              <a:tr h="173162">
                <a:tc>
                  <a:txBody>
                    <a:bodyPr/>
                    <a:lstStyle/>
                    <a:p>
                      <a:pPr algn="l" fontAlgn="ctr"/>
                      <a:r>
                        <a:rPr lang="de-CH" sz="800" b="0" i="0" u="none" strike="noStrike">
                          <a:solidFill>
                            <a:srgbClr val="000000"/>
                          </a:solidFill>
                          <a:effectLst/>
                          <a:latin typeface="Arial" panose="020B0604020202020204" pitchFamily="34" charset="0"/>
                        </a:rPr>
                        <a:t>Temperatur jeder Zylinderheizung</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dirty="0">
                          <a:solidFill>
                            <a:srgbClr val="000000"/>
                          </a:solidFill>
                          <a:effectLst/>
                          <a:latin typeface="Arial" panose="020B0604020202020204" pitchFamily="34" charset="0"/>
                        </a:rPr>
                        <a:t>Mittelwert Zylindertemperatur</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5</a:t>
                      </a:r>
                    </a:p>
                  </a:txBody>
                  <a:tcPr marL="8122" marR="8122" marT="8122" marB="38986" anchor="b">
                    <a:lnL>
                      <a:noFill/>
                    </a:lnL>
                    <a:lnR>
                      <a:noFill/>
                    </a:lnR>
                    <a:lnT>
                      <a:noFill/>
                    </a:lnT>
                    <a:lnB>
                      <a:noFill/>
                    </a:lnB>
                  </a:tcPr>
                </a:tc>
                <a:extLst>
                  <a:ext uri="{0D108BD9-81ED-4DB2-BD59-A6C34878D82A}">
                    <a16:rowId xmlns:a16="http://schemas.microsoft.com/office/drawing/2014/main" val="104473562"/>
                  </a:ext>
                </a:extLst>
              </a:tr>
              <a:tr h="173162">
                <a:tc>
                  <a:txBody>
                    <a:bodyPr/>
                    <a:lstStyle/>
                    <a:p>
                      <a:pPr algn="l" fontAlgn="ctr"/>
                      <a:r>
                        <a:rPr lang="de-CH" sz="800" b="0" i="0" u="none" strike="noStrike">
                          <a:solidFill>
                            <a:srgbClr val="000000"/>
                          </a:solidFill>
                          <a:effectLst/>
                          <a:latin typeface="Arial" panose="020B0604020202020204" pitchFamily="34" charset="0"/>
                        </a:rPr>
                        <a:t>Einschaltdauer Heisskanal</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Ansteuerung Werkzeugheizung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6</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437284665"/>
                  </a:ext>
                </a:extLst>
              </a:tr>
              <a:tr h="173162">
                <a:tc>
                  <a:txBody>
                    <a:bodyPr/>
                    <a:lstStyle/>
                    <a:p>
                      <a:pPr algn="l" fontAlgn="ctr"/>
                      <a:r>
                        <a:rPr lang="de-CH" sz="800" b="0" i="0" u="none" strike="noStrike">
                          <a:solidFill>
                            <a:srgbClr val="000000"/>
                          </a:solidFill>
                          <a:effectLst/>
                          <a:latin typeface="Arial" panose="020B0604020202020204" pitchFamily="34" charset="0"/>
                        </a:rPr>
                        <a:t>Temperatur Werkzeugheizung</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Temperatur Werkzeugheizung</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6</a:t>
                      </a:r>
                    </a:p>
                  </a:txBody>
                  <a:tcPr marL="8122" marR="8122" marT="8122" marB="38986" anchor="b">
                    <a:lnL>
                      <a:noFill/>
                    </a:lnL>
                    <a:lnR>
                      <a:noFill/>
                    </a:lnR>
                    <a:lnT>
                      <a:noFill/>
                    </a:lnT>
                    <a:lnB>
                      <a:noFill/>
                    </a:lnB>
                  </a:tcPr>
                </a:tc>
                <a:extLst>
                  <a:ext uri="{0D108BD9-81ED-4DB2-BD59-A6C34878D82A}">
                    <a16:rowId xmlns:a16="http://schemas.microsoft.com/office/drawing/2014/main" val="925566993"/>
                  </a:ext>
                </a:extLst>
              </a:tr>
              <a:tr h="173162">
                <a:tc>
                  <a:txBody>
                    <a:bodyPr/>
                    <a:lstStyle/>
                    <a:p>
                      <a:pPr algn="l" fontAlgn="ctr"/>
                      <a:r>
                        <a:rPr lang="de-CH" sz="800" b="0" i="0" u="none" strike="noStrike">
                          <a:solidFill>
                            <a:srgbClr val="000000"/>
                          </a:solidFill>
                          <a:effectLst/>
                          <a:latin typeface="Arial" panose="020B0604020202020204" pitchFamily="34" charset="0"/>
                        </a:rPr>
                        <a:t>Temperatur Temperiergeräte</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Temperatur Temperiergeräte</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2</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2949702752"/>
                  </a:ext>
                </a:extLst>
              </a:tr>
              <a:tr h="173162">
                <a:tc>
                  <a:txBody>
                    <a:bodyPr/>
                    <a:lstStyle/>
                    <a:p>
                      <a:pPr algn="l" fontAlgn="ctr"/>
                      <a:r>
                        <a:rPr lang="de-CH" sz="800" b="0" i="0" u="none" strike="noStrike">
                          <a:solidFill>
                            <a:srgbClr val="000000"/>
                          </a:solidFill>
                          <a:effectLst/>
                          <a:latin typeface="Arial" panose="020B0604020202020204" pitchFamily="34" charset="0"/>
                        </a:rPr>
                        <a:t>Durchfluss Temperiergeräte</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[l/min]</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Durchluss Temperiergeräte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2</a:t>
                      </a:r>
                    </a:p>
                  </a:txBody>
                  <a:tcPr marL="8122" marR="8122" marT="8122" marB="38986" anchor="b">
                    <a:lnL>
                      <a:noFill/>
                    </a:lnL>
                    <a:lnR>
                      <a:noFill/>
                    </a:lnR>
                    <a:lnT>
                      <a:noFill/>
                    </a:lnT>
                    <a:lnB>
                      <a:noFill/>
                    </a:lnB>
                  </a:tcPr>
                </a:tc>
                <a:extLst>
                  <a:ext uri="{0D108BD9-81ED-4DB2-BD59-A6C34878D82A}">
                    <a16:rowId xmlns:a16="http://schemas.microsoft.com/office/drawing/2014/main" val="3650925428"/>
                  </a:ext>
                </a:extLst>
              </a:tr>
              <a:tr h="173162">
                <a:tc>
                  <a:txBody>
                    <a:bodyPr/>
                    <a:lstStyle/>
                    <a:p>
                      <a:pPr algn="l" fontAlgn="ctr"/>
                      <a:r>
                        <a:rPr lang="de-CH" sz="800" b="0" i="0" u="none" strike="noStrike" dirty="0" err="1">
                          <a:solidFill>
                            <a:srgbClr val="000000"/>
                          </a:solidFill>
                          <a:effectLst/>
                          <a:latin typeface="Arial" panose="020B0604020202020204" pitchFamily="34" charset="0"/>
                        </a:rPr>
                        <a:t>Maxmimale</a:t>
                      </a:r>
                      <a:r>
                        <a:rPr lang="de-CH" sz="800" b="0" i="0" u="none" strike="noStrike" dirty="0">
                          <a:solidFill>
                            <a:srgbClr val="000000"/>
                          </a:solidFill>
                          <a:effectLst/>
                          <a:latin typeface="Arial" panose="020B0604020202020204" pitchFamily="34" charset="0"/>
                        </a:rPr>
                        <a:t> Werkzeugtemperatur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Maximum der </a:t>
                      </a:r>
                      <a:r>
                        <a:rPr lang="de-CH" sz="800" b="0" i="0" u="none" strike="noStrike" dirty="0" err="1">
                          <a:solidFill>
                            <a:srgbClr val="000000"/>
                          </a:solidFill>
                          <a:effectLst/>
                          <a:latin typeface="Arial" panose="020B0604020202020204" pitchFamily="34" charset="0"/>
                        </a:rPr>
                        <a:t>Werkzeugtemp</a:t>
                      </a: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dirty="0">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671263409"/>
                  </a:ext>
                </a:extLst>
              </a:tr>
              <a:tr h="173162">
                <a:tc>
                  <a:txBody>
                    <a:bodyPr/>
                    <a:lstStyle/>
                    <a:p>
                      <a:pPr algn="l" fontAlgn="ctr"/>
                      <a:r>
                        <a:rPr lang="de-CH" sz="800" b="0" i="0" u="none" strike="noStrike" dirty="0">
                          <a:solidFill>
                            <a:srgbClr val="000000"/>
                          </a:solidFill>
                          <a:effectLst/>
                          <a:latin typeface="Arial" panose="020B0604020202020204" pitchFamily="34" charset="0"/>
                        </a:rPr>
                        <a:t>Werkzeugtemperatur Einspritzphase</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Werkzeugtemp zum Start der Einspritzphase</a:t>
                      </a:r>
                    </a:p>
                  </a:txBody>
                  <a:tcPr marL="8122" marR="8122" marT="8122" marB="38986" anchor="ctr">
                    <a:lnL>
                      <a:noFill/>
                    </a:lnL>
                    <a:lnR>
                      <a:noFill/>
                    </a:lnR>
                    <a:lnT>
                      <a:noFill/>
                    </a:lnT>
                    <a:lnB>
                      <a:noFill/>
                    </a:lnB>
                  </a:tcPr>
                </a:tc>
                <a:tc>
                  <a:txBody>
                    <a:bodyPr/>
                    <a:lstStyle/>
                    <a:p>
                      <a:pPr algn="ctr" fontAlgn="ctr"/>
                      <a:r>
                        <a:rPr lang="de-CH" sz="800" b="0" i="0" u="none" strike="noStrike" dirty="0">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tcPr>
                </a:tc>
                <a:extLst>
                  <a:ext uri="{0D108BD9-81ED-4DB2-BD59-A6C34878D82A}">
                    <a16:rowId xmlns:a16="http://schemas.microsoft.com/office/drawing/2014/main" val="3061909497"/>
                  </a:ext>
                </a:extLst>
              </a:tr>
              <a:tr h="173162">
                <a:tc>
                  <a:txBody>
                    <a:bodyPr/>
                    <a:lstStyle/>
                    <a:p>
                      <a:pPr algn="l" fontAlgn="ctr"/>
                      <a:r>
                        <a:rPr lang="de-CH" sz="800" b="0" i="0" u="none" strike="noStrike" dirty="0">
                          <a:solidFill>
                            <a:srgbClr val="000000"/>
                          </a:solidFill>
                          <a:effectLst/>
                          <a:latin typeface="Arial" panose="020B0604020202020204" pitchFamily="34" charset="0"/>
                        </a:rPr>
                        <a:t>Umgebungstemperatur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dirty="0">
                          <a:solidFill>
                            <a:srgbClr val="000000"/>
                          </a:solidFill>
                          <a:effectLst/>
                          <a:latin typeface="Arial" panose="020B0604020202020204" pitchFamily="34" charset="0"/>
                        </a:rPr>
                        <a:t>1</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2229777025"/>
                  </a:ext>
                </a:extLst>
              </a:tr>
              <a:tr h="173162">
                <a:tc>
                  <a:txBody>
                    <a:bodyPr/>
                    <a:lstStyle/>
                    <a:p>
                      <a:pPr algn="l" fontAlgn="ctr"/>
                      <a:r>
                        <a:rPr lang="de-CH" sz="800" b="0" i="0" u="none" strike="noStrike" dirty="0">
                          <a:solidFill>
                            <a:srgbClr val="000000"/>
                          </a:solidFill>
                          <a:effectLst/>
                          <a:latin typeface="Arial" panose="020B0604020202020204" pitchFamily="34" charset="0"/>
                        </a:rPr>
                        <a:t>Luftfeuchtigkeit Umgebung</a:t>
                      </a:r>
                    </a:p>
                  </a:txBody>
                  <a:tcPr marL="8122" marR="8122" marT="8122" marB="38986" anchor="ctr">
                    <a:lnL>
                      <a:noFill/>
                    </a:lnL>
                    <a:lnR>
                      <a:noFill/>
                    </a:lnR>
                    <a:lnT>
                      <a:noFill/>
                    </a:lnT>
                    <a:lnB>
                      <a:noFill/>
                    </a:lnB>
                  </a:tcPr>
                </a:tc>
                <a:tc>
                  <a:txBody>
                    <a:bodyPr/>
                    <a:lstStyle/>
                    <a:p>
                      <a:pPr algn="l" fontAlgn="ctr"/>
                      <a:r>
                        <a:rPr lang="de-CH" sz="800" b="0" i="0" u="none" strike="noStrike" dirty="0">
                          <a:solidFill>
                            <a:srgbClr val="000000"/>
                          </a:solidFill>
                          <a:effectLst/>
                          <a:latin typeface="Arial" panose="020B0604020202020204" pitchFamily="34" charset="0"/>
                        </a:rPr>
                        <a:t>[%]</a:t>
                      </a:r>
                    </a:p>
                  </a:txBody>
                  <a:tcPr marL="8122" marR="8122" marT="8122" marB="38986" anchor="ctr">
                    <a:lnL>
                      <a:noFill/>
                    </a:lnL>
                    <a:lnR>
                      <a:noFill/>
                    </a:lnR>
                    <a:lnT>
                      <a:noFill/>
                    </a:lnT>
                    <a:lnB>
                      <a:noFill/>
                    </a:lnB>
                  </a:tcPr>
                </a:tc>
                <a:tc>
                  <a:txBody>
                    <a:bodyPr/>
                    <a:lstStyle/>
                    <a:p>
                      <a:pPr algn="l" fontAlgn="ct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tcPr>
                </a:tc>
                <a:tc>
                  <a:txBody>
                    <a:bodyPr/>
                    <a:lstStyle/>
                    <a:p>
                      <a:pPr algn="ctr" fontAlgn="ctr"/>
                      <a:r>
                        <a:rPr lang="de-CH" sz="800" b="0" i="0" u="none" strike="noStrike" dirty="0">
                          <a:solidFill>
                            <a:srgbClr val="000000"/>
                          </a:solidFill>
                          <a:effectLst/>
                          <a:latin typeface="Arial" panose="020B0604020202020204" pitchFamily="34" charset="0"/>
                        </a:rPr>
                        <a:t>1</a:t>
                      </a:r>
                    </a:p>
                  </a:txBody>
                  <a:tcPr marL="8122" marR="8122" marT="8122" marB="38986" anchor="ctr">
                    <a:lnL>
                      <a:noFill/>
                    </a:lnL>
                    <a:lnR>
                      <a:noFill/>
                    </a:lnR>
                    <a:lnT>
                      <a:noFill/>
                    </a:lnT>
                    <a:lnB>
                      <a:noFill/>
                    </a:lnB>
                  </a:tcPr>
                </a:tc>
                <a:extLst>
                  <a:ext uri="{0D108BD9-81ED-4DB2-BD59-A6C34878D82A}">
                    <a16:rowId xmlns:a16="http://schemas.microsoft.com/office/drawing/2014/main" val="865487423"/>
                  </a:ext>
                </a:extLst>
              </a:tr>
            </a:tbl>
          </a:graphicData>
        </a:graphic>
      </p:graphicFrame>
      <p:pic>
        <p:nvPicPr>
          <p:cNvPr id="8" name="Content Placeholder 92"/>
          <p:cNvPicPr>
            <a:picLocks noChangeAspect="1"/>
          </p:cNvPicPr>
          <p:nvPr/>
        </p:nvPicPr>
        <p:blipFill rotWithShape="1">
          <a:blip r:embed="rId2"/>
          <a:srcRect l="27167" t="20302" r="52299" b="57017"/>
          <a:stretch/>
        </p:blipFill>
        <p:spPr>
          <a:xfrm>
            <a:off x="10658475" y="334040"/>
            <a:ext cx="1196975" cy="856586"/>
          </a:xfrm>
          <a:prstGeom prst="rect">
            <a:avLst/>
          </a:prstGeom>
        </p:spPr>
      </p:pic>
    </p:spTree>
    <p:extLst>
      <p:ext uri="{BB962C8B-B14F-4D97-AF65-F5344CB8AC3E}">
        <p14:creationId xmlns:p14="http://schemas.microsoft.com/office/powerpoint/2010/main" val="2861752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0780334D-620F-4977-B6A7-EA10518168C7}"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22</a:t>
            </a:fld>
            <a:endParaRPr lang="de-CH" dirty="0"/>
          </a:p>
        </p:txBody>
      </p:sp>
      <p:sp>
        <p:nvSpPr>
          <p:cNvPr id="5" name="Title 4"/>
          <p:cNvSpPr>
            <a:spLocks noGrp="1"/>
          </p:cNvSpPr>
          <p:nvPr>
            <p:ph type="title"/>
          </p:nvPr>
        </p:nvSpPr>
        <p:spPr/>
        <p:txBody>
          <a:bodyPr/>
          <a:lstStyle/>
          <a:p>
            <a:r>
              <a:rPr lang="en-US" dirty="0"/>
              <a:t>What data quality do I actually need?</a:t>
            </a:r>
            <a:endParaRPr lang="de-CH" dirty="0"/>
          </a:p>
        </p:txBody>
      </p:sp>
      <p:sp>
        <p:nvSpPr>
          <p:cNvPr id="6" name="Content Placeholder 5"/>
          <p:cNvSpPr>
            <a:spLocks noGrp="1"/>
          </p:cNvSpPr>
          <p:nvPr>
            <p:ph sz="quarter" idx="21"/>
          </p:nvPr>
        </p:nvSpPr>
        <p:spPr/>
        <p:txBody>
          <a:bodyPr/>
          <a:lstStyle/>
          <a:p>
            <a:r>
              <a:rPr lang="en-US" dirty="0"/>
              <a:t>High-frequency signals vs. slow signals</a:t>
            </a:r>
          </a:p>
          <a:p>
            <a:pPr lvl="1"/>
            <a:r>
              <a:rPr lang="de-CH" dirty="0" err="1">
                <a:solidFill>
                  <a:srgbClr val="0073B0"/>
                </a:solidFill>
              </a:rPr>
              <a:t>Injection</a:t>
            </a:r>
            <a:r>
              <a:rPr lang="de-CH" dirty="0">
                <a:solidFill>
                  <a:srgbClr val="0073B0"/>
                </a:solidFill>
              </a:rPr>
              <a:t> </a:t>
            </a:r>
            <a:r>
              <a:rPr lang="de-CH" dirty="0" err="1">
                <a:solidFill>
                  <a:srgbClr val="0073B0"/>
                </a:solidFill>
              </a:rPr>
              <a:t>pressure</a:t>
            </a:r>
            <a:r>
              <a:rPr lang="de-CH" dirty="0">
                <a:solidFill>
                  <a:srgbClr val="0073B0"/>
                </a:solidFill>
              </a:rPr>
              <a:t> [bar]</a:t>
            </a:r>
          </a:p>
          <a:p>
            <a:pPr lvl="1"/>
            <a:r>
              <a:rPr lang="de-CH" dirty="0" err="1">
                <a:solidFill>
                  <a:srgbClr val="E84E0F"/>
                </a:solidFill>
              </a:rPr>
              <a:t>Nozzle</a:t>
            </a:r>
            <a:r>
              <a:rPr lang="de-CH" dirty="0">
                <a:solidFill>
                  <a:srgbClr val="E84E0F"/>
                </a:solidFill>
              </a:rPr>
              <a:t> </a:t>
            </a:r>
            <a:r>
              <a:rPr lang="de-CH" dirty="0" err="1">
                <a:solidFill>
                  <a:srgbClr val="E84E0F"/>
                </a:solidFill>
              </a:rPr>
              <a:t>temperature</a:t>
            </a:r>
            <a:r>
              <a:rPr lang="de-CH" dirty="0">
                <a:solidFill>
                  <a:srgbClr val="E84E0F"/>
                </a:solidFill>
              </a:rPr>
              <a:t> [°C]</a:t>
            </a: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r>
              <a:rPr lang="en-US" dirty="0"/>
              <a:t>If, for example, the injection pressure can only be recorded at low frequency, valuable information is lost (e.g. maximum)</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develop a model</a:t>
            </a:r>
            <a:endParaRPr lang="de-CH" dirty="0"/>
          </a:p>
        </p:txBody>
      </p:sp>
      <p:pic>
        <p:nvPicPr>
          <p:cNvPr id="11" name="Picture 10"/>
          <p:cNvPicPr>
            <a:picLocks noChangeAspect="1"/>
          </p:cNvPicPr>
          <p:nvPr/>
        </p:nvPicPr>
        <p:blipFill>
          <a:blip r:embed="rId2"/>
          <a:stretch>
            <a:fillRect/>
          </a:stretch>
        </p:blipFill>
        <p:spPr>
          <a:xfrm>
            <a:off x="1064294" y="2619192"/>
            <a:ext cx="9270151" cy="2460558"/>
          </a:xfrm>
          <a:prstGeom prst="rect">
            <a:avLst/>
          </a:prstGeom>
        </p:spPr>
      </p:pic>
      <p:sp>
        <p:nvSpPr>
          <p:cNvPr id="10" name="Rounded Rectangle 9"/>
          <p:cNvSpPr/>
          <p:nvPr/>
        </p:nvSpPr>
        <p:spPr>
          <a:xfrm rot="21052754">
            <a:off x="6739020" y="2384790"/>
            <a:ext cx="4881037" cy="1019175"/>
          </a:xfrm>
          <a:prstGeom prst="roundRect">
            <a:avLst/>
          </a:prstGeom>
          <a:solidFill>
            <a:schemeClr val="bg1">
              <a:alpha val="80000"/>
            </a:schemeClr>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dirty="0">
                <a:solidFill>
                  <a:schemeClr val="tx1"/>
                </a:solidFill>
              </a:rPr>
              <a:t>Use case and model define the data quality you need</a:t>
            </a:r>
            <a:endParaRPr lang="de-CH" sz="2000" dirty="0">
              <a:solidFill>
                <a:schemeClr val="tx1"/>
              </a:solidFill>
            </a:endParaRPr>
          </a:p>
        </p:txBody>
      </p:sp>
      <p:sp>
        <p:nvSpPr>
          <p:cNvPr id="12" name="Right Arrow 11"/>
          <p:cNvSpPr/>
          <p:nvPr/>
        </p:nvSpPr>
        <p:spPr>
          <a:xfrm rot="21034043">
            <a:off x="6922383" y="3020953"/>
            <a:ext cx="429678" cy="438150"/>
          </a:xfrm>
          <a:prstGeom prst="rightArrow">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13" name="Content Placeholder 92"/>
          <p:cNvPicPr>
            <a:picLocks noChangeAspect="1"/>
          </p:cNvPicPr>
          <p:nvPr/>
        </p:nvPicPr>
        <p:blipFill rotWithShape="1">
          <a:blip r:embed="rId3"/>
          <a:srcRect l="27167" t="20302" r="52299" b="57017"/>
          <a:stretch/>
        </p:blipFill>
        <p:spPr>
          <a:xfrm>
            <a:off x="10658475" y="334040"/>
            <a:ext cx="1196975" cy="856586"/>
          </a:xfrm>
          <a:prstGeom prst="rect">
            <a:avLst/>
          </a:prstGeom>
        </p:spPr>
      </p:pic>
    </p:spTree>
    <p:extLst>
      <p:ext uri="{BB962C8B-B14F-4D97-AF65-F5344CB8AC3E}">
        <p14:creationId xmlns:p14="http://schemas.microsoft.com/office/powerpoint/2010/main" val="304301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BFDCB-6F58-4E46-9FED-6057CA4E32F9}" type="datetime3">
              <a:rPr lang="en-US" smtClean="0"/>
              <a:t>14 March 2023</a:t>
            </a:fld>
            <a:endParaRPr lang="de-CH" dirty="0"/>
          </a:p>
        </p:txBody>
      </p:sp>
      <p:sp>
        <p:nvSpPr>
          <p:cNvPr id="3" name="Footer Placeholder 2"/>
          <p:cNvSpPr>
            <a:spLocks noGrp="1"/>
          </p:cNvSpPr>
          <p:nvPr>
            <p:ph type="ftr" sz="quarter" idx="11"/>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2"/>
          </p:nvPr>
        </p:nvSpPr>
        <p:spPr/>
        <p:txBody>
          <a:bodyPr/>
          <a:lstStyle/>
          <a:p>
            <a:fld id="{4EAC321B-7500-4259-A00F-915439A35E15}" type="slidenum">
              <a:rPr lang="de-CH" smtClean="0"/>
              <a:pPr/>
              <a:t>23</a:t>
            </a:fld>
            <a:endParaRPr lang="de-CH" dirty="0"/>
          </a:p>
        </p:txBody>
      </p:sp>
      <p:sp>
        <p:nvSpPr>
          <p:cNvPr id="25" name="Title 24"/>
          <p:cNvSpPr>
            <a:spLocks noGrp="1"/>
          </p:cNvSpPr>
          <p:nvPr>
            <p:ph type="title"/>
          </p:nvPr>
        </p:nvSpPr>
        <p:spPr/>
        <p:txBody>
          <a:bodyPr/>
          <a:lstStyle/>
          <a:p>
            <a:r>
              <a:rPr lang="en-US" dirty="0"/>
              <a:t>Build and train your model</a:t>
            </a:r>
            <a:endParaRPr lang="de-CH" dirty="0"/>
          </a:p>
        </p:txBody>
      </p:sp>
      <p:sp>
        <p:nvSpPr>
          <p:cNvPr id="26" name="Text Placeholder 25"/>
          <p:cNvSpPr>
            <a:spLocks noGrp="1"/>
          </p:cNvSpPr>
          <p:nvPr>
            <p:ph type="body" sz="quarter" idx="25"/>
          </p:nvPr>
        </p:nvSpPr>
        <p:spPr/>
        <p:txBody>
          <a:bodyPr/>
          <a:lstStyle/>
          <a:p>
            <a:r>
              <a:rPr lang="en-US" dirty="0"/>
              <a:t>Implementation of machine learning in the factory: develop a model</a:t>
            </a:r>
            <a:endParaRPr lang="de-CH" dirty="0"/>
          </a:p>
        </p:txBody>
      </p:sp>
      <p:sp>
        <p:nvSpPr>
          <p:cNvPr id="27" name="Content Placeholder 26"/>
          <p:cNvSpPr>
            <a:spLocks noGrp="1"/>
          </p:cNvSpPr>
          <p:nvPr>
            <p:ph sz="quarter" idx="26"/>
          </p:nvPr>
        </p:nvSpPr>
        <p:spPr/>
        <p:txBody>
          <a:bodyPr>
            <a:normAutofit lnSpcReduction="10000"/>
          </a:bodyPr>
          <a:lstStyle/>
          <a:p>
            <a:pPr marL="0" indent="0">
              <a:buNone/>
            </a:pPr>
            <a:r>
              <a:rPr lang="en-US" b="1" dirty="0"/>
              <a:t>Supervised Learning</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A model is prepared through a training process in which it is required to make predictions and is corrected when those predictions are wrong. </a:t>
            </a:r>
          </a:p>
          <a:p>
            <a:r>
              <a:rPr lang="en-US" dirty="0"/>
              <a:t>The training process continues until the model achieves a desired level of accuracy on the training data.</a:t>
            </a:r>
            <a:endParaRPr lang="de-CH" dirty="0"/>
          </a:p>
        </p:txBody>
      </p:sp>
      <p:sp>
        <p:nvSpPr>
          <p:cNvPr id="28" name="Content Placeholder 27"/>
          <p:cNvSpPr>
            <a:spLocks noGrp="1"/>
          </p:cNvSpPr>
          <p:nvPr>
            <p:ph sz="quarter" idx="27"/>
          </p:nvPr>
        </p:nvSpPr>
        <p:spPr/>
        <p:txBody>
          <a:bodyPr>
            <a:normAutofit lnSpcReduction="10000"/>
          </a:bodyPr>
          <a:lstStyle/>
          <a:p>
            <a:pPr marL="0" indent="0">
              <a:buNone/>
            </a:pPr>
            <a:r>
              <a:rPr lang="en-US" b="1" dirty="0"/>
              <a:t>Unsupervised Learning</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A model is prepared by deducing structures present in the input data. This may be to extract general rules. </a:t>
            </a:r>
          </a:p>
          <a:p>
            <a:r>
              <a:rPr lang="en-US" dirty="0"/>
              <a:t>It may be through a mathematical process to systematically reduce redundancy, or it may be to organize data by similarity.</a:t>
            </a:r>
            <a:endParaRPr lang="de-CH" dirty="0"/>
          </a:p>
        </p:txBody>
      </p:sp>
      <p:pic>
        <p:nvPicPr>
          <p:cNvPr id="29" name="Content Placeholder 92"/>
          <p:cNvPicPr>
            <a:picLocks noChangeAspect="1"/>
          </p:cNvPicPr>
          <p:nvPr/>
        </p:nvPicPr>
        <p:blipFill rotWithShape="1">
          <a:blip r:embed="rId2"/>
          <a:srcRect l="27167" t="20302" r="52299" b="57017"/>
          <a:stretch/>
        </p:blipFill>
        <p:spPr>
          <a:xfrm>
            <a:off x="10658475" y="334040"/>
            <a:ext cx="1196975" cy="856586"/>
          </a:xfrm>
          <a:prstGeom prst="rect">
            <a:avLst/>
          </a:prstGeom>
        </p:spPr>
      </p:pic>
      <p:sp>
        <p:nvSpPr>
          <p:cNvPr id="14" name="TextBox 13"/>
          <p:cNvSpPr txBox="1"/>
          <p:nvPr/>
        </p:nvSpPr>
        <p:spPr>
          <a:xfrm>
            <a:off x="6941879" y="5954554"/>
            <a:ext cx="4918334"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https://machinelearningmastery.com/a-tour-of-machine-learning-algorithms/</a:t>
            </a:r>
          </a:p>
        </p:txBody>
      </p:sp>
      <p:pic>
        <p:nvPicPr>
          <p:cNvPr id="8194" name="Picture 2" descr="Supervised Learning Algorith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122" y="1735502"/>
            <a:ext cx="219075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supervised Learning Algorith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656" y="1735502"/>
            <a:ext cx="222885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08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AF068-4491-4AD1-8F37-2631B94E28A8}" type="datetime3">
              <a:rPr lang="en-US" smtClean="0"/>
              <a:t>14 March 2023</a:t>
            </a:fld>
            <a:endParaRPr lang="de-CH" dirty="0"/>
          </a:p>
        </p:txBody>
      </p:sp>
      <p:sp>
        <p:nvSpPr>
          <p:cNvPr id="3" name="Footer Placeholder 2"/>
          <p:cNvSpPr>
            <a:spLocks noGrp="1"/>
          </p:cNvSpPr>
          <p:nvPr>
            <p:ph type="ftr" sz="quarter" idx="11"/>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2"/>
          </p:nvPr>
        </p:nvSpPr>
        <p:spPr/>
        <p:txBody>
          <a:bodyPr/>
          <a:lstStyle/>
          <a:p>
            <a:fld id="{4EAC321B-7500-4259-A00F-915439A35E15}" type="slidenum">
              <a:rPr lang="de-CH" smtClean="0"/>
              <a:pPr/>
              <a:t>24</a:t>
            </a:fld>
            <a:endParaRPr lang="de-CH" dirty="0"/>
          </a:p>
        </p:txBody>
      </p:sp>
      <p:sp>
        <p:nvSpPr>
          <p:cNvPr id="25" name="Title 24"/>
          <p:cNvSpPr>
            <a:spLocks noGrp="1"/>
          </p:cNvSpPr>
          <p:nvPr>
            <p:ph type="title"/>
          </p:nvPr>
        </p:nvSpPr>
        <p:spPr/>
        <p:txBody>
          <a:bodyPr/>
          <a:lstStyle/>
          <a:p>
            <a:r>
              <a:rPr lang="en-US" dirty="0"/>
              <a:t>Build and train your model</a:t>
            </a:r>
            <a:endParaRPr lang="de-CH" dirty="0"/>
          </a:p>
        </p:txBody>
      </p:sp>
      <p:sp>
        <p:nvSpPr>
          <p:cNvPr id="26" name="Text Placeholder 25"/>
          <p:cNvSpPr>
            <a:spLocks noGrp="1"/>
          </p:cNvSpPr>
          <p:nvPr>
            <p:ph type="body" sz="quarter" idx="25"/>
          </p:nvPr>
        </p:nvSpPr>
        <p:spPr/>
        <p:txBody>
          <a:bodyPr/>
          <a:lstStyle/>
          <a:p>
            <a:r>
              <a:rPr lang="en-US" dirty="0"/>
              <a:t>Implementation of machine learning in the factory: develop a model</a:t>
            </a:r>
            <a:endParaRPr lang="de-CH" dirty="0"/>
          </a:p>
        </p:txBody>
      </p:sp>
      <p:sp>
        <p:nvSpPr>
          <p:cNvPr id="27" name="Content Placeholder 26"/>
          <p:cNvSpPr>
            <a:spLocks noGrp="1"/>
          </p:cNvSpPr>
          <p:nvPr>
            <p:ph sz="quarter" idx="26"/>
          </p:nvPr>
        </p:nvSpPr>
        <p:spPr/>
        <p:txBody>
          <a:bodyPr>
            <a:normAutofit/>
          </a:bodyPr>
          <a:lstStyle/>
          <a:p>
            <a:pPr marL="0" indent="0">
              <a:buNone/>
            </a:pPr>
            <a:r>
              <a:rPr lang="en-US" b="1" dirty="0"/>
              <a:t>Linear Regression</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finds the "best fit trend line" that touches as many data points as possible, or at least comes as close to them as possible.</a:t>
            </a:r>
          </a:p>
          <a:p>
            <a:r>
              <a:rPr lang="en-US" dirty="0"/>
              <a:t>Works best when there is little correlation between predictors and no outliers</a:t>
            </a:r>
            <a:endParaRPr lang="de-CH" dirty="0"/>
          </a:p>
        </p:txBody>
      </p:sp>
      <p:sp>
        <p:nvSpPr>
          <p:cNvPr id="28" name="Content Placeholder 27"/>
          <p:cNvSpPr>
            <a:spLocks noGrp="1"/>
          </p:cNvSpPr>
          <p:nvPr>
            <p:ph sz="quarter" idx="27"/>
          </p:nvPr>
        </p:nvSpPr>
        <p:spPr/>
        <p:txBody>
          <a:bodyPr>
            <a:normAutofit/>
          </a:bodyPr>
          <a:lstStyle/>
          <a:p>
            <a:pPr marL="0" indent="0">
              <a:buNone/>
            </a:pPr>
            <a:r>
              <a:rPr lang="en-US" b="1" dirty="0"/>
              <a:t>K-Nearest Neighbors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classifies data points based on the values of neighboring data points.</a:t>
            </a:r>
          </a:p>
          <a:p>
            <a:r>
              <a:rPr lang="en-US" dirty="0"/>
              <a:t>k is the number of data points considered, reasonable values for this parameter are obtained by cross-validation</a:t>
            </a:r>
            <a:endParaRPr lang="de-CH" dirty="0"/>
          </a:p>
        </p:txBody>
      </p:sp>
      <p:pic>
        <p:nvPicPr>
          <p:cNvPr id="29" name="Content Placeholder 92"/>
          <p:cNvPicPr>
            <a:picLocks noChangeAspect="1"/>
          </p:cNvPicPr>
          <p:nvPr/>
        </p:nvPicPr>
        <p:blipFill rotWithShape="1">
          <a:blip r:embed="rId2"/>
          <a:srcRect l="27167" t="20302" r="52299" b="57017"/>
          <a:stretch/>
        </p:blipFill>
        <p:spPr>
          <a:xfrm>
            <a:off x="10658475" y="334040"/>
            <a:ext cx="1196975" cy="856586"/>
          </a:xfrm>
          <a:prstGeom prst="rect">
            <a:avLst/>
          </a:prstGeom>
        </p:spPr>
      </p:pic>
      <p:pic>
        <p:nvPicPr>
          <p:cNvPr id="5" name="Picture 4"/>
          <p:cNvPicPr>
            <a:picLocks noChangeAspect="1"/>
          </p:cNvPicPr>
          <p:nvPr/>
        </p:nvPicPr>
        <p:blipFill>
          <a:blip r:embed="rId3"/>
          <a:stretch>
            <a:fillRect/>
          </a:stretch>
        </p:blipFill>
        <p:spPr>
          <a:xfrm>
            <a:off x="1475116" y="1865389"/>
            <a:ext cx="3175629" cy="2435227"/>
          </a:xfrm>
          <a:prstGeom prst="rect">
            <a:avLst/>
          </a:prstGeom>
        </p:spPr>
      </p:pic>
      <p:pic>
        <p:nvPicPr>
          <p:cNvPr id="6" name="Picture 5"/>
          <p:cNvPicPr>
            <a:picLocks noChangeAspect="1"/>
          </p:cNvPicPr>
          <p:nvPr/>
        </p:nvPicPr>
        <p:blipFill>
          <a:blip r:embed="rId4"/>
          <a:stretch>
            <a:fillRect/>
          </a:stretch>
        </p:blipFill>
        <p:spPr>
          <a:xfrm>
            <a:off x="7638540" y="2019357"/>
            <a:ext cx="2573667" cy="2279534"/>
          </a:xfrm>
          <a:prstGeom prst="rect">
            <a:avLst/>
          </a:prstGeom>
        </p:spPr>
      </p:pic>
      <p:sp>
        <p:nvSpPr>
          <p:cNvPr id="14" name="TextBox 13"/>
          <p:cNvSpPr txBox="1"/>
          <p:nvPr/>
        </p:nvSpPr>
        <p:spPr>
          <a:xfrm>
            <a:off x="9065083" y="5952937"/>
            <a:ext cx="2863284"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Data Science – Was ist das eigentlich?</a:t>
            </a:r>
          </a:p>
        </p:txBody>
      </p:sp>
    </p:spTree>
    <p:extLst>
      <p:ext uri="{BB962C8B-B14F-4D97-AF65-F5344CB8AC3E}">
        <p14:creationId xmlns:p14="http://schemas.microsoft.com/office/powerpoint/2010/main" val="2365499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324B-E87E-4335-B11F-8F2324C5134B}" type="datetime3">
              <a:rPr lang="en-US" smtClean="0"/>
              <a:t>14 March 2023</a:t>
            </a:fld>
            <a:endParaRPr lang="de-CH" dirty="0"/>
          </a:p>
        </p:txBody>
      </p:sp>
      <p:sp>
        <p:nvSpPr>
          <p:cNvPr id="3" name="Footer Placeholder 2"/>
          <p:cNvSpPr>
            <a:spLocks noGrp="1"/>
          </p:cNvSpPr>
          <p:nvPr>
            <p:ph type="ftr" sz="quarter" idx="11"/>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2"/>
          </p:nvPr>
        </p:nvSpPr>
        <p:spPr/>
        <p:txBody>
          <a:bodyPr/>
          <a:lstStyle/>
          <a:p>
            <a:fld id="{4EAC321B-7500-4259-A00F-915439A35E15}" type="slidenum">
              <a:rPr lang="de-CH" smtClean="0"/>
              <a:pPr/>
              <a:t>25</a:t>
            </a:fld>
            <a:endParaRPr lang="de-CH" dirty="0"/>
          </a:p>
        </p:txBody>
      </p:sp>
      <p:sp>
        <p:nvSpPr>
          <p:cNvPr id="25" name="Title 24"/>
          <p:cNvSpPr>
            <a:spLocks noGrp="1"/>
          </p:cNvSpPr>
          <p:nvPr>
            <p:ph type="title"/>
          </p:nvPr>
        </p:nvSpPr>
        <p:spPr/>
        <p:txBody>
          <a:bodyPr/>
          <a:lstStyle/>
          <a:p>
            <a:r>
              <a:rPr lang="en-US" dirty="0"/>
              <a:t>Build and train your model</a:t>
            </a:r>
            <a:endParaRPr lang="de-CH" dirty="0"/>
          </a:p>
        </p:txBody>
      </p:sp>
      <p:sp>
        <p:nvSpPr>
          <p:cNvPr id="26" name="Text Placeholder 25"/>
          <p:cNvSpPr>
            <a:spLocks noGrp="1"/>
          </p:cNvSpPr>
          <p:nvPr>
            <p:ph type="body" sz="quarter" idx="25"/>
          </p:nvPr>
        </p:nvSpPr>
        <p:spPr/>
        <p:txBody>
          <a:bodyPr/>
          <a:lstStyle/>
          <a:p>
            <a:r>
              <a:rPr lang="en-US" dirty="0"/>
              <a:t>Implementation of machine learning in the factory: develop a model</a:t>
            </a:r>
            <a:endParaRPr lang="de-CH" dirty="0"/>
          </a:p>
        </p:txBody>
      </p:sp>
      <p:sp>
        <p:nvSpPr>
          <p:cNvPr id="27" name="Content Placeholder 26"/>
          <p:cNvSpPr>
            <a:spLocks noGrp="1"/>
          </p:cNvSpPr>
          <p:nvPr>
            <p:ph sz="quarter" idx="26"/>
          </p:nvPr>
        </p:nvSpPr>
        <p:spPr/>
        <p:txBody>
          <a:bodyPr/>
          <a:lstStyle/>
          <a:p>
            <a:pPr marL="0" indent="0">
              <a:buNone/>
            </a:pPr>
            <a:r>
              <a:rPr lang="en-US" b="1" dirty="0"/>
              <a:t>Neuronal networks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the </a:t>
            </a:r>
            <a:r>
              <a:rPr lang="en-US" b="1" dirty="0"/>
              <a:t>weights in the encoder and decoder are adjusted </a:t>
            </a:r>
            <a:r>
              <a:rPr lang="en-US" dirty="0"/>
              <a:t>so that there is as little error as possible between input and output.</a:t>
            </a:r>
          </a:p>
          <a:p>
            <a:r>
              <a:rPr lang="en-US" dirty="0"/>
              <a:t>work best when large data sets and powerful computers are available</a:t>
            </a:r>
            <a:endParaRPr lang="de-CH" dirty="0"/>
          </a:p>
        </p:txBody>
      </p:sp>
      <p:sp>
        <p:nvSpPr>
          <p:cNvPr id="28" name="Content Placeholder 27"/>
          <p:cNvSpPr>
            <a:spLocks noGrp="1"/>
          </p:cNvSpPr>
          <p:nvPr>
            <p:ph sz="quarter" idx="27"/>
          </p:nvPr>
        </p:nvSpPr>
        <p:spPr/>
        <p:txBody>
          <a:bodyPr>
            <a:normAutofit/>
          </a:bodyPr>
          <a:lstStyle/>
          <a:p>
            <a:pPr marL="0" indent="0">
              <a:buNone/>
            </a:pPr>
            <a:r>
              <a:rPr lang="en-US" b="1" dirty="0"/>
              <a:t>Support Vector Machine</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classifies data points into two groups by drawing a boundary line midway between the boundary points, here called support vectors.</a:t>
            </a:r>
          </a:p>
          <a:p>
            <a:r>
              <a:rPr lang="en-US" dirty="0"/>
              <a:t>SVM is insensitive to outliers, since it uses a buffer zone</a:t>
            </a:r>
            <a:endParaRPr lang="de-CH" dirty="0"/>
          </a:p>
        </p:txBody>
      </p:sp>
      <p:pic>
        <p:nvPicPr>
          <p:cNvPr id="29" name="Content Placeholder 92"/>
          <p:cNvPicPr>
            <a:picLocks noChangeAspect="1"/>
          </p:cNvPicPr>
          <p:nvPr/>
        </p:nvPicPr>
        <p:blipFill rotWithShape="1">
          <a:blip r:embed="rId2"/>
          <a:srcRect l="27167" t="20302" r="52299" b="57017"/>
          <a:stretch/>
        </p:blipFill>
        <p:spPr>
          <a:xfrm>
            <a:off x="10658475" y="334040"/>
            <a:ext cx="1196975" cy="856586"/>
          </a:xfrm>
          <a:prstGeom prst="rect">
            <a:avLst/>
          </a:prstGeom>
        </p:spPr>
      </p:pic>
      <p:pic>
        <p:nvPicPr>
          <p:cNvPr id="30" name="Inhaltsplatzhalter 11">
            <a:extLst>
              <a:ext uri="{FF2B5EF4-FFF2-40B4-BE49-F238E27FC236}">
                <a16:creationId xmlns:a16="http://schemas.microsoft.com/office/drawing/2014/main" id="{189F1ED4-4B47-41CA-8D7C-AA887B85C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8"/>
          <a:stretch/>
        </p:blipFill>
        <p:spPr bwMode="auto">
          <a:xfrm>
            <a:off x="1807456" y="1865389"/>
            <a:ext cx="2937074" cy="2145163"/>
          </a:xfrm>
          <a:prstGeom prst="rect">
            <a:avLst/>
          </a:prstGeom>
          <a:ln>
            <a:noFill/>
          </a:ln>
          <a:extLst>
            <a:ext uri="{53640926-AAD7-44D8-BBD7-CCE9431645EC}">
              <a14:shadowObscured xmlns:a14="http://schemas.microsoft.com/office/drawing/2010/main"/>
            </a:ext>
          </a:extLst>
        </p:spPr>
      </p:pic>
      <p:pic>
        <p:nvPicPr>
          <p:cNvPr id="31" name="Picture 30"/>
          <p:cNvPicPr>
            <a:picLocks noChangeAspect="1"/>
          </p:cNvPicPr>
          <p:nvPr/>
        </p:nvPicPr>
        <p:blipFill rotWithShape="1">
          <a:blip r:embed="rId4"/>
          <a:srcRect b="2422"/>
          <a:stretch/>
        </p:blipFill>
        <p:spPr bwMode="auto">
          <a:xfrm>
            <a:off x="6839636" y="1934401"/>
            <a:ext cx="4719762" cy="2265543"/>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8996929" y="5952937"/>
            <a:ext cx="2863284"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Data Science – Was ist das eigentlich?</a:t>
            </a:r>
          </a:p>
        </p:txBody>
      </p:sp>
    </p:spTree>
    <p:extLst>
      <p:ext uri="{BB962C8B-B14F-4D97-AF65-F5344CB8AC3E}">
        <p14:creationId xmlns:p14="http://schemas.microsoft.com/office/powerpoint/2010/main" val="139242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519F7-30C3-47FD-B0E2-D130ACEAF7EC}" type="datetime3">
              <a:rPr lang="en-US" smtClean="0"/>
              <a:t>14 March 2023</a:t>
            </a:fld>
            <a:endParaRPr lang="de-CH" dirty="0"/>
          </a:p>
        </p:txBody>
      </p:sp>
      <p:sp>
        <p:nvSpPr>
          <p:cNvPr id="3" name="Footer Placeholder 2"/>
          <p:cNvSpPr>
            <a:spLocks noGrp="1"/>
          </p:cNvSpPr>
          <p:nvPr>
            <p:ph type="ftr" sz="quarter" idx="11"/>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2"/>
          </p:nvPr>
        </p:nvSpPr>
        <p:spPr/>
        <p:txBody>
          <a:bodyPr/>
          <a:lstStyle/>
          <a:p>
            <a:fld id="{4EAC321B-7500-4259-A00F-915439A35E15}" type="slidenum">
              <a:rPr lang="de-CH" smtClean="0"/>
              <a:pPr/>
              <a:t>26</a:t>
            </a:fld>
            <a:endParaRPr lang="de-CH" dirty="0"/>
          </a:p>
        </p:txBody>
      </p:sp>
      <p:sp>
        <p:nvSpPr>
          <p:cNvPr id="25" name="Title 24"/>
          <p:cNvSpPr>
            <a:spLocks noGrp="1"/>
          </p:cNvSpPr>
          <p:nvPr>
            <p:ph type="title"/>
          </p:nvPr>
        </p:nvSpPr>
        <p:spPr/>
        <p:txBody>
          <a:bodyPr/>
          <a:lstStyle/>
          <a:p>
            <a:r>
              <a:rPr lang="en-US" dirty="0"/>
              <a:t>Build and train your model</a:t>
            </a:r>
            <a:endParaRPr lang="de-CH" dirty="0"/>
          </a:p>
        </p:txBody>
      </p:sp>
      <p:sp>
        <p:nvSpPr>
          <p:cNvPr id="26" name="Text Placeholder 25"/>
          <p:cNvSpPr>
            <a:spLocks noGrp="1"/>
          </p:cNvSpPr>
          <p:nvPr>
            <p:ph type="body" sz="quarter" idx="25"/>
          </p:nvPr>
        </p:nvSpPr>
        <p:spPr/>
        <p:txBody>
          <a:bodyPr/>
          <a:lstStyle/>
          <a:p>
            <a:r>
              <a:rPr lang="en-US" dirty="0"/>
              <a:t>Implementation of machine learning in the factory: develop a model</a:t>
            </a:r>
            <a:endParaRPr lang="de-CH" dirty="0"/>
          </a:p>
        </p:txBody>
      </p:sp>
      <p:sp>
        <p:nvSpPr>
          <p:cNvPr id="27" name="Content Placeholder 26"/>
          <p:cNvSpPr>
            <a:spLocks noGrp="1"/>
          </p:cNvSpPr>
          <p:nvPr>
            <p:ph sz="quarter" idx="26"/>
          </p:nvPr>
        </p:nvSpPr>
        <p:spPr/>
        <p:txBody>
          <a:bodyPr/>
          <a:lstStyle/>
          <a:p>
            <a:pPr marL="0" indent="0">
              <a:buNone/>
            </a:pPr>
            <a:r>
              <a:rPr lang="en-US" b="1" dirty="0"/>
              <a:t>Decision Tree</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makes predictions based on a sequence of binary questions.</a:t>
            </a:r>
          </a:p>
          <a:p>
            <a:r>
              <a:rPr lang="en-US" dirty="0"/>
              <a:t>In this way, the data are gradually divided until they break down into a number of sufficiently homogeneous groups.</a:t>
            </a:r>
            <a:endParaRPr lang="de-CH" dirty="0"/>
          </a:p>
        </p:txBody>
      </p:sp>
      <p:sp>
        <p:nvSpPr>
          <p:cNvPr id="28" name="Content Placeholder 27"/>
          <p:cNvSpPr>
            <a:spLocks noGrp="1"/>
          </p:cNvSpPr>
          <p:nvPr>
            <p:ph sz="quarter" idx="27"/>
          </p:nvPr>
        </p:nvSpPr>
        <p:spPr/>
        <p:txBody>
          <a:bodyPr>
            <a:normAutofit/>
          </a:bodyPr>
          <a:lstStyle/>
          <a:p>
            <a:pPr marL="0" indent="0">
              <a:buNone/>
            </a:pPr>
            <a:r>
              <a:rPr lang="en-US" b="1" dirty="0"/>
              <a:t>Random Forests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r>
              <a:rPr lang="en-US" dirty="0"/>
              <a:t>has usually better prediction accuracy than individual decision trees. </a:t>
            </a:r>
          </a:p>
          <a:p>
            <a:r>
              <a:rPr lang="en-US" dirty="0"/>
              <a:t>Used where they are easy to implement - especially where predictive accuracy is more important than interpretation of results.</a:t>
            </a:r>
            <a:endParaRPr lang="de-CH" dirty="0"/>
          </a:p>
        </p:txBody>
      </p:sp>
      <p:pic>
        <p:nvPicPr>
          <p:cNvPr id="29" name="Content Placeholder 92"/>
          <p:cNvPicPr>
            <a:picLocks noChangeAspect="1"/>
          </p:cNvPicPr>
          <p:nvPr/>
        </p:nvPicPr>
        <p:blipFill rotWithShape="1">
          <a:blip r:embed="rId2"/>
          <a:srcRect l="27167" t="20302" r="52299" b="57017"/>
          <a:stretch/>
        </p:blipFill>
        <p:spPr>
          <a:xfrm>
            <a:off x="10658475" y="334040"/>
            <a:ext cx="1196975" cy="856586"/>
          </a:xfrm>
          <a:prstGeom prst="rect">
            <a:avLst/>
          </a:prstGeom>
        </p:spPr>
      </p:pic>
      <p:sp>
        <p:nvSpPr>
          <p:cNvPr id="12" name="TextBox 11"/>
          <p:cNvSpPr txBox="1"/>
          <p:nvPr/>
        </p:nvSpPr>
        <p:spPr>
          <a:xfrm>
            <a:off x="8996929" y="5952937"/>
            <a:ext cx="2863284" cy="246221"/>
          </a:xfrm>
          <a:prstGeom prst="rect">
            <a:avLst/>
          </a:prstGeom>
          <a:noFill/>
        </p:spPr>
        <p:txBody>
          <a:bodyPr wrap="none" rtlCol="0">
            <a:spAutoFit/>
          </a:bodyPr>
          <a:lstStyle/>
          <a:p>
            <a:pPr>
              <a:buClr>
                <a:schemeClr val="tx2"/>
              </a:buClr>
              <a:buSzPct val="90000"/>
            </a:pPr>
            <a:r>
              <a:rPr lang="de-CH" sz="1000" dirty="0">
                <a:solidFill>
                  <a:schemeClr val="tx1">
                    <a:lumMod val="50000"/>
                    <a:lumOff val="50000"/>
                  </a:schemeClr>
                </a:solidFill>
              </a:rPr>
              <a:t>Source: Data Science – Was ist das eigentlich?</a:t>
            </a:r>
          </a:p>
        </p:txBody>
      </p:sp>
      <p:pic>
        <p:nvPicPr>
          <p:cNvPr id="5" name="Picture 4"/>
          <p:cNvPicPr>
            <a:picLocks noChangeAspect="1"/>
          </p:cNvPicPr>
          <p:nvPr/>
        </p:nvPicPr>
        <p:blipFill>
          <a:blip r:embed="rId3"/>
          <a:stretch>
            <a:fillRect/>
          </a:stretch>
        </p:blipFill>
        <p:spPr>
          <a:xfrm>
            <a:off x="1527729" y="1811547"/>
            <a:ext cx="3499515" cy="2498694"/>
          </a:xfrm>
          <a:prstGeom prst="rect">
            <a:avLst/>
          </a:prstGeom>
        </p:spPr>
      </p:pic>
      <p:pic>
        <p:nvPicPr>
          <p:cNvPr id="8194" name="Picture 2" descr="https://miro.medium.com/max/700/0*YEwFetXQGPB8aDF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129" y="2017818"/>
            <a:ext cx="4144154" cy="210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8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82649" y="3064880"/>
            <a:ext cx="6106939" cy="3185864"/>
            <a:chOff x="2123185" y="2528962"/>
            <a:chExt cx="7522295" cy="3924225"/>
          </a:xfrm>
        </p:grpSpPr>
        <p:pic>
          <p:nvPicPr>
            <p:cNvPr id="13" name="Picture 12"/>
            <p:cNvPicPr>
              <a:picLocks noChangeAspect="1"/>
            </p:cNvPicPr>
            <p:nvPr/>
          </p:nvPicPr>
          <p:blipFill>
            <a:blip r:embed="rId2"/>
            <a:stretch>
              <a:fillRect/>
            </a:stretch>
          </p:blipFill>
          <p:spPr>
            <a:xfrm>
              <a:off x="2123185" y="2528962"/>
              <a:ext cx="7522295" cy="3924225"/>
            </a:xfrm>
            <a:prstGeom prst="rect">
              <a:avLst/>
            </a:prstGeom>
          </p:spPr>
        </p:pic>
        <p:sp>
          <p:nvSpPr>
            <p:cNvPr id="14" name="TextBox 13"/>
            <p:cNvSpPr txBox="1"/>
            <p:nvPr/>
          </p:nvSpPr>
          <p:spPr>
            <a:xfrm>
              <a:off x="5080001" y="2959102"/>
              <a:ext cx="225424" cy="190499"/>
            </a:xfrm>
            <a:prstGeom prst="rect">
              <a:avLst/>
            </a:prstGeom>
            <a:solidFill>
              <a:schemeClr val="bg1"/>
            </a:solidFill>
          </p:spPr>
          <p:txBody>
            <a:bodyPr wrap="none" lIns="0" tIns="0" rIns="0" bIns="0" rtlCol="0">
              <a:normAutofit fontScale="92500" lnSpcReduction="10000"/>
            </a:bodyPr>
            <a:lstStyle/>
            <a:p>
              <a:pPr algn="l">
                <a:spcAft>
                  <a:spcPts val="600"/>
                </a:spcAft>
                <a:buClr>
                  <a:schemeClr val="tx2"/>
                </a:buClr>
              </a:pPr>
              <a:r>
                <a:rPr lang="de-CH" sz="1200" dirty="0">
                  <a:ea typeface="Roboto Medium" panose="02000000000000000000" pitchFamily="2" charset="0"/>
                </a:rPr>
                <a:t> g</a:t>
              </a:r>
            </a:p>
          </p:txBody>
        </p:sp>
        <p:sp>
          <p:nvSpPr>
            <p:cNvPr id="18" name="TextBox 17"/>
            <p:cNvSpPr txBox="1"/>
            <p:nvPr/>
          </p:nvSpPr>
          <p:spPr>
            <a:xfrm>
              <a:off x="8149529" y="3106423"/>
              <a:ext cx="225424" cy="190499"/>
            </a:xfrm>
            <a:prstGeom prst="rect">
              <a:avLst/>
            </a:prstGeom>
            <a:solidFill>
              <a:schemeClr val="bg1"/>
            </a:solidFill>
          </p:spPr>
          <p:txBody>
            <a:bodyPr wrap="none" lIns="0" tIns="0" rIns="0" bIns="0" rtlCol="0">
              <a:normAutofit fontScale="92500" lnSpcReduction="10000"/>
            </a:bodyPr>
            <a:lstStyle/>
            <a:p>
              <a:pPr algn="l">
                <a:spcAft>
                  <a:spcPts val="600"/>
                </a:spcAft>
                <a:buClr>
                  <a:schemeClr val="tx2"/>
                </a:buClr>
              </a:pPr>
              <a:r>
                <a:rPr lang="de-CH" sz="1200" dirty="0">
                  <a:ea typeface="Roboto Medium" panose="02000000000000000000" pitchFamily="2" charset="0"/>
                </a:rPr>
                <a:t> g</a:t>
              </a:r>
            </a:p>
          </p:txBody>
        </p:sp>
      </p:grpSp>
      <p:sp>
        <p:nvSpPr>
          <p:cNvPr id="2" name="Date Placeholder 1"/>
          <p:cNvSpPr>
            <a:spLocks noGrp="1"/>
          </p:cNvSpPr>
          <p:nvPr>
            <p:ph type="dt" sz="half" idx="16"/>
          </p:nvPr>
        </p:nvSpPr>
        <p:spPr/>
        <p:txBody>
          <a:bodyPr/>
          <a:lstStyle/>
          <a:p>
            <a:fld id="{1E7FB585-A0B2-4827-AC18-D340289A0C49}"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27</a:t>
            </a:fld>
            <a:endParaRPr lang="de-CH" dirty="0"/>
          </a:p>
        </p:txBody>
      </p:sp>
      <p:sp>
        <p:nvSpPr>
          <p:cNvPr id="5" name="Title 4"/>
          <p:cNvSpPr>
            <a:spLocks noGrp="1"/>
          </p:cNvSpPr>
          <p:nvPr>
            <p:ph type="title"/>
          </p:nvPr>
        </p:nvSpPr>
        <p:spPr/>
        <p:txBody>
          <a:bodyPr/>
          <a:lstStyle/>
          <a:p>
            <a:r>
              <a:rPr lang="en-US" dirty="0"/>
              <a:t>Model validation</a:t>
            </a:r>
            <a:endParaRPr lang="de-CH" dirty="0"/>
          </a:p>
        </p:txBody>
      </p:sp>
      <p:sp>
        <p:nvSpPr>
          <p:cNvPr id="15" name="Content Placeholder 14"/>
          <p:cNvSpPr>
            <a:spLocks noGrp="1"/>
          </p:cNvSpPr>
          <p:nvPr>
            <p:ph sz="quarter" idx="21"/>
          </p:nvPr>
        </p:nvSpPr>
        <p:spPr/>
        <p:txBody>
          <a:bodyPr/>
          <a:lstStyle/>
          <a:p>
            <a:r>
              <a:rPr lang="de-CH" dirty="0"/>
              <a:t>Building a different </a:t>
            </a:r>
            <a:r>
              <a:rPr lang="de-CH" dirty="0" err="1"/>
              <a:t>model</a:t>
            </a:r>
            <a:r>
              <a:rPr lang="de-CH" dirty="0"/>
              <a:t> </a:t>
            </a:r>
            <a:r>
              <a:rPr lang="de-CH" dirty="0" err="1"/>
              <a:t>with</a:t>
            </a:r>
            <a:r>
              <a:rPr lang="de-CH" dirty="0"/>
              <a:t> linear </a:t>
            </a:r>
            <a:r>
              <a:rPr lang="de-CH" dirty="0" err="1"/>
              <a:t>and</a:t>
            </a:r>
            <a:r>
              <a:rPr lang="de-CH" dirty="0"/>
              <a:t> </a:t>
            </a:r>
            <a:r>
              <a:rPr lang="de-CH" dirty="0" err="1"/>
              <a:t>polynomial</a:t>
            </a:r>
            <a:r>
              <a:rPr lang="de-CH" dirty="0"/>
              <a:t> </a:t>
            </a:r>
            <a:r>
              <a:rPr lang="de-CH" dirty="0" err="1"/>
              <a:t>regression</a:t>
            </a:r>
            <a:r>
              <a:rPr lang="de-CH" dirty="0"/>
              <a:t> </a:t>
            </a:r>
            <a:r>
              <a:rPr lang="de-CH" dirty="0" err="1"/>
              <a:t>for</a:t>
            </a:r>
            <a:r>
              <a:rPr lang="de-CH" dirty="0"/>
              <a:t> different </a:t>
            </a:r>
            <a:r>
              <a:rPr lang="de-CH" dirty="0" err="1"/>
              <a:t>materials</a:t>
            </a:r>
            <a:r>
              <a:rPr lang="de-CH" dirty="0"/>
              <a:t> </a:t>
            </a:r>
            <a:r>
              <a:rPr lang="de-CH" dirty="0" err="1"/>
              <a:t>and</a:t>
            </a:r>
            <a:r>
              <a:rPr lang="de-CH" dirty="0"/>
              <a:t> </a:t>
            </a:r>
            <a:r>
              <a:rPr lang="de-CH" dirty="0" err="1"/>
              <a:t>quality</a:t>
            </a:r>
            <a:r>
              <a:rPr lang="de-CH" dirty="0"/>
              <a:t> </a:t>
            </a:r>
            <a:r>
              <a:rPr lang="de-CH" dirty="0" err="1"/>
              <a:t>features</a:t>
            </a:r>
            <a:r>
              <a:rPr lang="de-CH" dirty="0"/>
              <a:t> </a:t>
            </a:r>
          </a:p>
          <a:p>
            <a:r>
              <a:rPr lang="de-CH" dirty="0"/>
              <a:t>Validation </a:t>
            </a:r>
            <a:r>
              <a:rPr lang="de-CH" dirty="0" err="1"/>
              <a:t>of</a:t>
            </a:r>
            <a:r>
              <a:rPr lang="de-CH" dirty="0"/>
              <a:t> </a:t>
            </a:r>
            <a:r>
              <a:rPr lang="de-CH" dirty="0" err="1"/>
              <a:t>the</a:t>
            </a:r>
            <a:r>
              <a:rPr lang="de-CH" dirty="0"/>
              <a:t> </a:t>
            </a:r>
            <a:r>
              <a:rPr lang="de-CH" dirty="0" err="1"/>
              <a:t>model</a:t>
            </a:r>
            <a:r>
              <a:rPr lang="de-CH" dirty="0"/>
              <a:t> </a:t>
            </a:r>
            <a:r>
              <a:rPr lang="de-CH" dirty="0" err="1"/>
              <a:t>with</a:t>
            </a:r>
            <a:r>
              <a:rPr lang="de-CH" dirty="0"/>
              <a:t> a </a:t>
            </a:r>
            <a:r>
              <a:rPr lang="de-CH" dirty="0" err="1"/>
              <a:t>test</a:t>
            </a:r>
            <a:r>
              <a:rPr lang="de-CH" dirty="0"/>
              <a:t> </a:t>
            </a:r>
            <a:r>
              <a:rPr lang="de-CH" dirty="0" err="1"/>
              <a:t>set</a:t>
            </a:r>
            <a:r>
              <a:rPr lang="de-CH" dirty="0"/>
              <a:t> </a:t>
            </a:r>
            <a:r>
              <a:rPr lang="de-CH" dirty="0" err="1"/>
              <a:t>and</a:t>
            </a:r>
            <a:r>
              <a:rPr lang="de-CH" dirty="0"/>
              <a:t> </a:t>
            </a:r>
            <a:r>
              <a:rPr lang="de-CH" dirty="0" err="1"/>
              <a:t>evaluation</a:t>
            </a:r>
            <a:r>
              <a:rPr lang="de-CH" dirty="0"/>
              <a:t> </a:t>
            </a:r>
            <a:r>
              <a:rPr lang="de-CH" dirty="0" err="1"/>
              <a:t>metrics</a:t>
            </a:r>
            <a:r>
              <a:rPr lang="de-CH" dirty="0"/>
              <a:t> (not </a:t>
            </a:r>
            <a:r>
              <a:rPr lang="de-CH" dirty="0" err="1"/>
              <a:t>used</a:t>
            </a:r>
            <a:r>
              <a:rPr lang="de-CH" dirty="0"/>
              <a:t> </a:t>
            </a:r>
            <a:r>
              <a:rPr lang="de-CH" dirty="0" err="1"/>
              <a:t>for</a:t>
            </a:r>
            <a:r>
              <a:rPr lang="de-CH" dirty="0"/>
              <a:t> </a:t>
            </a:r>
            <a:r>
              <a:rPr lang="de-CH" dirty="0" err="1"/>
              <a:t>the</a:t>
            </a:r>
            <a:r>
              <a:rPr lang="de-CH" dirty="0"/>
              <a:t> </a:t>
            </a:r>
            <a:r>
              <a:rPr lang="de-CH" dirty="0" err="1"/>
              <a:t>training</a:t>
            </a:r>
            <a:r>
              <a:rPr lang="de-CH" dirty="0"/>
              <a:t> </a:t>
            </a:r>
            <a:r>
              <a:rPr lang="de-CH" dirty="0" err="1"/>
              <a:t>of</a:t>
            </a:r>
            <a:r>
              <a:rPr lang="de-CH" dirty="0"/>
              <a:t> </a:t>
            </a:r>
            <a:r>
              <a:rPr lang="de-CH" dirty="0" err="1"/>
              <a:t>the</a:t>
            </a:r>
            <a:r>
              <a:rPr lang="de-CH" dirty="0"/>
              <a:t> </a:t>
            </a:r>
            <a:r>
              <a:rPr lang="de-CH" dirty="0" err="1"/>
              <a:t>model</a:t>
            </a:r>
            <a:r>
              <a:rPr lang="de-CH" dirty="0"/>
              <a:t>)</a:t>
            </a:r>
          </a:p>
          <a:p>
            <a:r>
              <a:rPr lang="de-CH" dirty="0" err="1"/>
              <a:t>Very</a:t>
            </a:r>
            <a:r>
              <a:rPr lang="de-CH" dirty="0"/>
              <a:t> </a:t>
            </a:r>
            <a:r>
              <a:rPr lang="de-CH" dirty="0" err="1"/>
              <a:t>good</a:t>
            </a:r>
            <a:r>
              <a:rPr lang="de-CH" dirty="0"/>
              <a:t> </a:t>
            </a:r>
            <a:r>
              <a:rPr lang="de-CH" dirty="0" err="1"/>
              <a:t>prediction</a:t>
            </a:r>
            <a:r>
              <a:rPr lang="de-CH" dirty="0"/>
              <a:t> </a:t>
            </a:r>
            <a:r>
              <a:rPr lang="de-CH" dirty="0" err="1"/>
              <a:t>for</a:t>
            </a:r>
            <a:r>
              <a:rPr lang="de-CH" dirty="0"/>
              <a:t> </a:t>
            </a:r>
            <a:r>
              <a:rPr lang="de-CH" dirty="0" err="1"/>
              <a:t>the</a:t>
            </a:r>
            <a:r>
              <a:rPr lang="de-CH" dirty="0"/>
              <a:t> </a:t>
            </a:r>
            <a:r>
              <a:rPr lang="de-CH" dirty="0" err="1"/>
              <a:t>quality</a:t>
            </a:r>
            <a:r>
              <a:rPr lang="de-CH" dirty="0"/>
              <a:t> </a:t>
            </a:r>
            <a:r>
              <a:rPr lang="de-CH" dirty="0" err="1"/>
              <a:t>features</a:t>
            </a:r>
            <a:r>
              <a:rPr lang="de-CH" dirty="0"/>
              <a:t> </a:t>
            </a:r>
            <a:r>
              <a:rPr lang="de-CH" dirty="0" err="1"/>
              <a:t>and</a:t>
            </a:r>
            <a:r>
              <a:rPr lang="de-CH" dirty="0"/>
              <a:t> </a:t>
            </a:r>
            <a:r>
              <a:rPr lang="de-CH" dirty="0" err="1"/>
              <a:t>weight</a:t>
            </a:r>
            <a:r>
              <a:rPr lang="de-CH" dirty="0"/>
              <a:t> just </a:t>
            </a:r>
            <a:r>
              <a:rPr lang="de-CH" dirty="0" err="1"/>
              <a:t>with</a:t>
            </a:r>
            <a:r>
              <a:rPr lang="de-CH" dirty="0"/>
              <a:t> a </a:t>
            </a:r>
            <a:r>
              <a:rPr lang="de-CH" dirty="0" err="1"/>
              <a:t>few</a:t>
            </a:r>
            <a:r>
              <a:rPr lang="de-CH" dirty="0"/>
              <a:t> </a:t>
            </a:r>
            <a:r>
              <a:rPr lang="de-CH" dirty="0" err="1"/>
              <a:t>important</a:t>
            </a:r>
            <a:r>
              <a:rPr lang="de-CH" dirty="0"/>
              <a:t> </a:t>
            </a:r>
            <a:r>
              <a:rPr lang="de-CH" dirty="0" err="1"/>
              <a:t>features</a:t>
            </a:r>
            <a:r>
              <a:rPr lang="de-CH" dirty="0"/>
              <a:t> </a:t>
            </a:r>
            <a:r>
              <a:rPr lang="de-CH" dirty="0" err="1"/>
              <a:t>found</a:t>
            </a:r>
            <a:r>
              <a:rPr lang="de-CH" dirty="0"/>
              <a:t> </a:t>
            </a:r>
            <a:r>
              <a:rPr lang="de-CH" dirty="0" err="1"/>
              <a:t>by</a:t>
            </a:r>
            <a:r>
              <a:rPr lang="de-CH" dirty="0"/>
              <a:t> </a:t>
            </a:r>
            <a:r>
              <a:rPr lang="de-CH" dirty="0" err="1"/>
              <a:t>feature</a:t>
            </a:r>
            <a:r>
              <a:rPr lang="de-CH" dirty="0"/>
              <a:t> </a:t>
            </a:r>
            <a:r>
              <a:rPr lang="de-CH" dirty="0" err="1"/>
              <a:t>selection</a:t>
            </a:r>
            <a:endParaRPr lang="de-CH" dirty="0"/>
          </a:p>
        </p:txBody>
      </p:sp>
      <p:sp>
        <p:nvSpPr>
          <p:cNvPr id="16" name="Text Placeholder 15"/>
          <p:cNvSpPr>
            <a:spLocks noGrp="1"/>
          </p:cNvSpPr>
          <p:nvPr>
            <p:ph type="body" sz="quarter" idx="24"/>
          </p:nvPr>
        </p:nvSpPr>
        <p:spPr/>
        <p:txBody>
          <a:bodyPr/>
          <a:lstStyle/>
          <a:p>
            <a:r>
              <a:rPr lang="en-US" dirty="0"/>
              <a:t>Implementation of machine learning in the factory: develop a model</a:t>
            </a:r>
            <a:endParaRPr lang="de-CH" dirty="0"/>
          </a:p>
        </p:txBody>
      </p:sp>
      <p:pic>
        <p:nvPicPr>
          <p:cNvPr id="17" name="Content Placeholder 92"/>
          <p:cNvPicPr>
            <a:picLocks noChangeAspect="1"/>
          </p:cNvPicPr>
          <p:nvPr/>
        </p:nvPicPr>
        <p:blipFill rotWithShape="1">
          <a:blip r:embed="rId3"/>
          <a:srcRect l="27167" t="20302" r="52299" b="57017"/>
          <a:stretch/>
        </p:blipFill>
        <p:spPr>
          <a:xfrm>
            <a:off x="10658475" y="334040"/>
            <a:ext cx="1196975" cy="856586"/>
          </a:xfrm>
          <a:prstGeom prst="rect">
            <a:avLst/>
          </a:prstGeom>
        </p:spPr>
      </p:pic>
      <p:pic>
        <p:nvPicPr>
          <p:cNvPr id="19" name="Picture 18"/>
          <p:cNvPicPr>
            <a:picLocks noChangeAspect="1"/>
          </p:cNvPicPr>
          <p:nvPr/>
        </p:nvPicPr>
        <p:blipFill rotWithShape="1">
          <a:blip r:embed="rId4"/>
          <a:srcRect r="50563" b="7621"/>
          <a:stretch/>
        </p:blipFill>
        <p:spPr>
          <a:xfrm>
            <a:off x="8087645" y="2750322"/>
            <a:ext cx="3169317" cy="3044636"/>
          </a:xfrm>
          <a:prstGeom prst="rect">
            <a:avLst/>
          </a:prstGeom>
        </p:spPr>
      </p:pic>
      <p:sp>
        <p:nvSpPr>
          <p:cNvPr id="6" name="TextBox 5"/>
          <p:cNvSpPr txBox="1"/>
          <p:nvPr/>
        </p:nvSpPr>
        <p:spPr>
          <a:xfrm>
            <a:off x="8231211" y="5791096"/>
            <a:ext cx="3025751" cy="509617"/>
          </a:xfrm>
          <a:prstGeom prst="rect">
            <a:avLst/>
          </a:prstGeom>
          <a:noFill/>
        </p:spPr>
        <p:txBody>
          <a:bodyPr wrap="none" lIns="0" tIns="0" rIns="0" bIns="0" rtlCol="0">
            <a:noAutofit/>
          </a:bodyPr>
          <a:lstStyle/>
          <a:p>
            <a:pPr algn="l">
              <a:spcAft>
                <a:spcPts val="600"/>
              </a:spcAft>
              <a:buClr>
                <a:schemeClr val="tx2"/>
              </a:buClr>
            </a:pPr>
            <a:r>
              <a:rPr lang="de-CH" sz="1000" dirty="0">
                <a:ea typeface="Roboto Medium" panose="02000000000000000000" pitchFamily="2" charset="0"/>
              </a:rPr>
              <a:t>Test </a:t>
            </a:r>
            <a:r>
              <a:rPr lang="de-CH" sz="1000" dirty="0" err="1">
                <a:ea typeface="Roboto Medium" panose="02000000000000000000" pitchFamily="2" charset="0"/>
              </a:rPr>
              <a:t>set</a:t>
            </a:r>
            <a:r>
              <a:rPr lang="de-CH" sz="1000" dirty="0">
                <a:ea typeface="Roboto Medium" panose="02000000000000000000" pitchFamily="2" charset="0"/>
              </a:rPr>
              <a:t> </a:t>
            </a:r>
            <a:r>
              <a:rPr lang="de-CH" sz="1000" dirty="0" err="1">
                <a:ea typeface="Roboto Medium" panose="02000000000000000000" pitchFamily="2" charset="0"/>
              </a:rPr>
              <a:t>for</a:t>
            </a:r>
            <a:r>
              <a:rPr lang="de-CH" sz="1000" dirty="0">
                <a:ea typeface="Roboto Medium" panose="02000000000000000000" pitchFamily="2" charset="0"/>
              </a:rPr>
              <a:t> </a:t>
            </a:r>
            <a:r>
              <a:rPr lang="de-CH" sz="1000" dirty="0" err="1">
                <a:ea typeface="Roboto Medium" panose="02000000000000000000" pitchFamily="2" charset="0"/>
              </a:rPr>
              <a:t>the</a:t>
            </a:r>
            <a:r>
              <a:rPr lang="de-CH" sz="1000" dirty="0">
                <a:ea typeface="Roboto Medium" panose="02000000000000000000" pitchFamily="2" charset="0"/>
              </a:rPr>
              <a:t> </a:t>
            </a:r>
            <a:r>
              <a:rPr lang="de-CH" sz="1000" dirty="0" err="1">
                <a:ea typeface="Roboto Medium" panose="02000000000000000000" pitchFamily="2" charset="0"/>
              </a:rPr>
              <a:t>polynomial</a:t>
            </a:r>
            <a:r>
              <a:rPr lang="de-CH" sz="1000" dirty="0">
                <a:ea typeface="Roboto Medium" panose="02000000000000000000" pitchFamily="2" charset="0"/>
              </a:rPr>
              <a:t> </a:t>
            </a:r>
            <a:r>
              <a:rPr lang="de-CH" sz="1000" dirty="0" err="1">
                <a:ea typeface="Roboto Medium" panose="02000000000000000000" pitchFamily="2" charset="0"/>
              </a:rPr>
              <a:t>regression</a:t>
            </a:r>
            <a:r>
              <a:rPr lang="de-CH" sz="1000" dirty="0">
                <a:ea typeface="Roboto Medium" panose="02000000000000000000" pitchFamily="2" charset="0"/>
              </a:rPr>
              <a:t> </a:t>
            </a:r>
            <a:r>
              <a:rPr lang="de-CH" sz="1000" dirty="0" err="1">
                <a:ea typeface="Roboto Medium" panose="02000000000000000000" pitchFamily="2" charset="0"/>
              </a:rPr>
              <a:t>model</a:t>
            </a:r>
            <a:r>
              <a:rPr lang="de-CH" sz="1000" dirty="0">
                <a:ea typeface="Roboto Medium" panose="02000000000000000000" pitchFamily="2" charset="0"/>
              </a:rPr>
              <a:t> </a:t>
            </a:r>
            <a:r>
              <a:rPr lang="de-CH" sz="1000" dirty="0" err="1">
                <a:ea typeface="Roboto Medium" panose="02000000000000000000" pitchFamily="2" charset="0"/>
              </a:rPr>
              <a:t>for</a:t>
            </a:r>
            <a:r>
              <a:rPr lang="de-CH" sz="1000" dirty="0">
                <a:ea typeface="Roboto Medium" panose="02000000000000000000" pitchFamily="2" charset="0"/>
              </a:rPr>
              <a:t> </a:t>
            </a:r>
            <a:r>
              <a:rPr lang="de-CH" sz="1000" dirty="0" err="1">
                <a:ea typeface="Roboto Medium" panose="02000000000000000000" pitchFamily="2" charset="0"/>
              </a:rPr>
              <a:t>quality</a:t>
            </a:r>
            <a:r>
              <a:rPr lang="de-CH" sz="1000" dirty="0">
                <a:ea typeface="Roboto Medium" panose="02000000000000000000" pitchFamily="2" charset="0"/>
              </a:rPr>
              <a:t> </a:t>
            </a:r>
            <a:r>
              <a:rPr lang="de-CH" sz="1000" dirty="0" err="1">
                <a:ea typeface="Roboto Medium" panose="02000000000000000000" pitchFamily="2" charset="0"/>
              </a:rPr>
              <a:t>feature</a:t>
            </a:r>
            <a:endParaRPr lang="de-CH" sz="1000" dirty="0">
              <a:ea typeface="Roboto Medium" panose="02000000000000000000" pitchFamily="2" charset="0"/>
            </a:endParaRPr>
          </a:p>
          <a:p>
            <a:pPr algn="l">
              <a:spcAft>
                <a:spcPts val="600"/>
              </a:spcAft>
              <a:buClr>
                <a:schemeClr val="tx2"/>
              </a:buClr>
            </a:pPr>
            <a:r>
              <a:rPr lang="de-CH" sz="1000" dirty="0" err="1">
                <a:ea typeface="Roboto Medium" panose="02000000000000000000" pitchFamily="2" charset="0"/>
              </a:rPr>
              <a:t>including</a:t>
            </a:r>
            <a:r>
              <a:rPr lang="de-CH" sz="1000" dirty="0">
                <a:ea typeface="Roboto Medium" panose="02000000000000000000" pitchFamily="2" charset="0"/>
              </a:rPr>
              <a:t> </a:t>
            </a:r>
            <a:r>
              <a:rPr lang="de-CH" sz="1000" dirty="0" err="1">
                <a:ea typeface="Roboto Medium" panose="02000000000000000000" pitchFamily="2" charset="0"/>
              </a:rPr>
              <a:t>parameters</a:t>
            </a:r>
            <a:r>
              <a:rPr lang="de-CH" sz="1000" dirty="0">
                <a:ea typeface="Roboto Medium" panose="02000000000000000000" pitchFamily="2" charset="0"/>
              </a:rPr>
              <a:t> </a:t>
            </a:r>
            <a:r>
              <a:rPr lang="de-CH" sz="1000" dirty="0" err="1">
                <a:ea typeface="Roboto Medium" panose="02000000000000000000" pitchFamily="2" charset="0"/>
              </a:rPr>
              <a:t>of</a:t>
            </a:r>
            <a:r>
              <a:rPr lang="de-CH" sz="1000" dirty="0">
                <a:ea typeface="Roboto Medium" panose="02000000000000000000" pitchFamily="2" charset="0"/>
              </a:rPr>
              <a:t> </a:t>
            </a:r>
            <a:r>
              <a:rPr lang="de-CH" sz="1000" dirty="0" err="1">
                <a:ea typeface="Roboto Medium" panose="02000000000000000000" pitchFamily="2" charset="0"/>
              </a:rPr>
              <a:t>the</a:t>
            </a:r>
            <a:r>
              <a:rPr lang="de-CH" sz="1000" dirty="0">
                <a:ea typeface="Roboto Medium" panose="02000000000000000000" pitchFamily="2" charset="0"/>
              </a:rPr>
              <a:t> </a:t>
            </a:r>
            <a:r>
              <a:rPr lang="de-CH" sz="1000" dirty="0" err="1">
                <a:ea typeface="Roboto Medium" panose="02000000000000000000" pitchFamily="2" charset="0"/>
              </a:rPr>
              <a:t>training</a:t>
            </a:r>
            <a:endParaRPr lang="de-CH" sz="1000" dirty="0">
              <a:ea typeface="Roboto Medium" panose="02000000000000000000" pitchFamily="2" charset="0"/>
            </a:endParaRPr>
          </a:p>
        </p:txBody>
      </p:sp>
    </p:spTree>
    <p:extLst>
      <p:ext uri="{BB962C8B-B14F-4D97-AF65-F5344CB8AC3E}">
        <p14:creationId xmlns:p14="http://schemas.microsoft.com/office/powerpoint/2010/main" val="358001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8D6DF6A-5696-44BF-941F-E8E412EE134A}"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28</a:t>
            </a:fld>
            <a:endParaRPr lang="de-CH" dirty="0"/>
          </a:p>
        </p:txBody>
      </p:sp>
      <p:sp>
        <p:nvSpPr>
          <p:cNvPr id="5" name="Title 4"/>
          <p:cNvSpPr>
            <a:spLocks noGrp="1"/>
          </p:cNvSpPr>
          <p:nvPr>
            <p:ph type="title"/>
          </p:nvPr>
        </p:nvSpPr>
        <p:spPr/>
        <p:txBody>
          <a:bodyPr/>
          <a:lstStyle/>
          <a:p>
            <a:r>
              <a:rPr lang="en-US" dirty="0"/>
              <a:t>Define your IT structure</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IT structure</a:t>
            </a:r>
            <a:endParaRPr lang="de-CH" dirty="0"/>
          </a:p>
        </p:txBody>
      </p:sp>
      <p:pic>
        <p:nvPicPr>
          <p:cNvPr id="8" name="Content Placeholder 92"/>
          <p:cNvPicPr>
            <a:picLocks noChangeAspect="1"/>
          </p:cNvPicPr>
          <p:nvPr/>
        </p:nvPicPr>
        <p:blipFill rotWithShape="1">
          <a:blip r:embed="rId2"/>
          <a:srcRect l="52984" t="20302" r="26482" b="10967"/>
          <a:stretch/>
        </p:blipFill>
        <p:spPr>
          <a:xfrm>
            <a:off x="10648950" y="334039"/>
            <a:ext cx="1196975" cy="2595773"/>
          </a:xfrm>
          <a:prstGeom prst="rect">
            <a:avLst/>
          </a:prstGeom>
        </p:spPr>
      </p:pic>
      <p:sp>
        <p:nvSpPr>
          <p:cNvPr id="11" name="Rounded Rectangle 10"/>
          <p:cNvSpPr/>
          <p:nvPr/>
        </p:nvSpPr>
        <p:spPr>
          <a:xfrm>
            <a:off x="9332837" y="3162223"/>
            <a:ext cx="2527376" cy="3038551"/>
          </a:xfrm>
          <a:prstGeom prst="roundRect">
            <a:avLst>
              <a:gd name="adj" fmla="val 6248"/>
            </a:avLst>
          </a:prstGeom>
          <a:solidFill>
            <a:schemeClr val="accent6">
              <a:lumMod val="20000"/>
              <a:lumOff val="80000"/>
              <a:alpha val="30000"/>
            </a:schemeClr>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de-CH" sz="1200" dirty="0">
              <a:solidFill>
                <a:schemeClr val="tx1"/>
              </a:solidFill>
            </a:endParaRPr>
          </a:p>
        </p:txBody>
      </p:sp>
      <p:sp>
        <p:nvSpPr>
          <p:cNvPr id="12" name="Rounded Rectangle 11"/>
          <p:cNvSpPr/>
          <p:nvPr/>
        </p:nvSpPr>
        <p:spPr>
          <a:xfrm>
            <a:off x="9430327" y="3266941"/>
            <a:ext cx="2336800" cy="674304"/>
          </a:xfrm>
          <a:prstGeom prst="roundRect">
            <a:avLst/>
          </a:prstGeom>
          <a:solidFill>
            <a:schemeClr val="bg1"/>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100" dirty="0">
                <a:solidFill>
                  <a:schemeClr val="tx1"/>
                </a:solidFill>
              </a:rPr>
              <a:t>Use case</a:t>
            </a:r>
            <a:r>
              <a:rPr lang="en-US" sz="1200" dirty="0">
                <a:solidFill>
                  <a:schemeClr val="tx1"/>
                </a:solidFill>
              </a:rPr>
              <a:t>:</a:t>
            </a:r>
          </a:p>
          <a:p>
            <a:pPr algn="ctr"/>
            <a:r>
              <a:rPr lang="en-US" sz="1200" dirty="0">
                <a:solidFill>
                  <a:schemeClr val="tx1"/>
                </a:solidFill>
              </a:rPr>
              <a:t>Autonomous process optimization</a:t>
            </a:r>
            <a:endParaRPr lang="de-CH" sz="1200" dirty="0">
              <a:solidFill>
                <a:schemeClr val="tx1"/>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20454"/>
          <a:stretch/>
        </p:blipFill>
        <p:spPr>
          <a:xfrm>
            <a:off x="10509375" y="4451826"/>
            <a:ext cx="790524" cy="628828"/>
          </a:xfrm>
          <a:prstGeom prst="rect">
            <a:avLst/>
          </a:prstGeom>
        </p:spPr>
      </p:pic>
      <p:pic>
        <p:nvPicPr>
          <p:cNvPr id="14" name="Picture 4" descr="3D Laserscanning | BIM | CAD | Reverse Engineering | DUCTIM-X GmbH"/>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7053" t="22314" r="26543" b="20969"/>
          <a:stretch/>
        </p:blipFill>
        <p:spPr bwMode="auto">
          <a:xfrm>
            <a:off x="10558072" y="5267529"/>
            <a:ext cx="741827" cy="9066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0991868" y="5813049"/>
            <a:ext cx="558604" cy="554264"/>
            <a:chOff x="10908235" y="5377263"/>
            <a:chExt cx="558604" cy="554264"/>
          </a:xfrm>
        </p:grpSpPr>
        <p:sp>
          <p:nvSpPr>
            <p:cNvPr id="16" name="Chord 15"/>
            <p:cNvSpPr/>
            <p:nvPr/>
          </p:nvSpPr>
          <p:spPr>
            <a:xfrm rot="5400000">
              <a:off x="10952826" y="5455259"/>
              <a:ext cx="458375" cy="494162"/>
            </a:xfrm>
            <a:prstGeom prst="chord">
              <a:avLst>
                <a:gd name="adj1" fmla="val 5400000"/>
                <a:gd name="adj2" fmla="val 16165615"/>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87692" l="0" r="99435">
                          <a14:foregroundMark x1="32203" y1="41538" x2="37288" y2="45385"/>
                          <a14:foregroundMark x1="45763" y1="56923" x2="46893" y2="63077"/>
                          <a14:foregroundMark x1="57062" y1="37692" x2="58192" y2="46154"/>
                          <a14:foregroundMark x1="70621" y1="58462" x2="71186" y2="66923"/>
                          <a14:foregroundMark x1="22034" y1="58462" x2="23729" y2="65385"/>
                        </a14:backgroundRemoval>
                      </a14:imgEffect>
                    </a14:imgLayer>
                  </a14:imgProps>
                </a:ext>
              </a:extLst>
            </a:blip>
            <a:srcRect b="18061"/>
            <a:stretch/>
          </p:blipFill>
          <p:spPr>
            <a:xfrm>
              <a:off x="10908235" y="5377263"/>
              <a:ext cx="558604" cy="336175"/>
            </a:xfrm>
            <a:prstGeom prst="rect">
              <a:avLst/>
            </a:prstGeom>
          </p:spPr>
        </p:pic>
      </p:grpSp>
      <p:grpSp>
        <p:nvGrpSpPr>
          <p:cNvPr id="18" name="Group 17"/>
          <p:cNvGrpSpPr/>
          <p:nvPr/>
        </p:nvGrpSpPr>
        <p:grpSpPr>
          <a:xfrm>
            <a:off x="10628297" y="4031637"/>
            <a:ext cx="558604" cy="554264"/>
            <a:chOff x="10908235" y="5377263"/>
            <a:chExt cx="558604" cy="554264"/>
          </a:xfrm>
        </p:grpSpPr>
        <p:sp>
          <p:nvSpPr>
            <p:cNvPr id="19" name="Chord 18"/>
            <p:cNvSpPr/>
            <p:nvPr/>
          </p:nvSpPr>
          <p:spPr>
            <a:xfrm rot="5400000">
              <a:off x="10952826" y="5455259"/>
              <a:ext cx="458375" cy="494162"/>
            </a:xfrm>
            <a:prstGeom prst="chord">
              <a:avLst>
                <a:gd name="adj1" fmla="val 5400000"/>
                <a:gd name="adj2" fmla="val 16165615"/>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backgroundRemoval t="0" b="87692" l="0" r="99435">
                          <a14:foregroundMark x1="32203" y1="41538" x2="37288" y2="45385"/>
                          <a14:foregroundMark x1="45763" y1="56923" x2="46893" y2="63077"/>
                          <a14:foregroundMark x1="57062" y1="37692" x2="58192" y2="46154"/>
                          <a14:foregroundMark x1="70621" y1="58462" x2="71186" y2="66923"/>
                          <a14:foregroundMark x1="22034" y1="58462" x2="23729" y2="65385"/>
                        </a14:backgroundRemoval>
                      </a14:imgEffect>
                    </a14:imgLayer>
                  </a14:imgProps>
                </a:ext>
              </a:extLst>
            </a:blip>
            <a:srcRect b="18061"/>
            <a:stretch/>
          </p:blipFill>
          <p:spPr>
            <a:xfrm>
              <a:off x="10908235" y="5377263"/>
              <a:ext cx="558604" cy="336175"/>
            </a:xfrm>
            <a:prstGeom prst="rect">
              <a:avLst/>
            </a:prstGeom>
          </p:spPr>
        </p:pic>
      </p:grpSp>
      <p:sp>
        <p:nvSpPr>
          <p:cNvPr id="21" name="Oval 20"/>
          <p:cNvSpPr/>
          <p:nvPr/>
        </p:nvSpPr>
        <p:spPr>
          <a:xfrm>
            <a:off x="10856111" y="5418272"/>
            <a:ext cx="131448" cy="126169"/>
          </a:xfrm>
          <a:prstGeom prst="ellipse">
            <a:avLst/>
          </a:prstGeom>
          <a:no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 Same Side Corner Rectangle 21"/>
          <p:cNvSpPr/>
          <p:nvPr/>
        </p:nvSpPr>
        <p:spPr>
          <a:xfrm rot="10800000">
            <a:off x="10555898" y="4373739"/>
            <a:ext cx="694837" cy="71981"/>
          </a:xfrm>
          <a:prstGeom prst="round2Same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11" descr="Datenbank Icons im iOS-St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8910" y="4799618"/>
            <a:ext cx="640090" cy="640090"/>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23"/>
          <p:cNvSpPr/>
          <p:nvPr/>
        </p:nvSpPr>
        <p:spPr>
          <a:xfrm rot="16200000">
            <a:off x="10168150" y="4940762"/>
            <a:ext cx="360003" cy="340922"/>
          </a:xfrm>
          <a:prstGeom prst="downArrow">
            <a:avLst/>
          </a:prstGeom>
          <a:noFill/>
          <a:ln w="28575">
            <a:solidFill>
              <a:srgbClr val="8C195F"/>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5" name="Freeform 38"/>
          <p:cNvSpPr/>
          <p:nvPr/>
        </p:nvSpPr>
        <p:spPr bwMode="auto">
          <a:xfrm>
            <a:off x="11381690" y="4364282"/>
            <a:ext cx="314684" cy="369377"/>
          </a:xfrm>
          <a:custGeom>
            <a:avLst/>
            <a:gdLst>
              <a:gd name="connsiteX0" fmla="*/ 0 w 819150"/>
              <a:gd name="connsiteY0" fmla="*/ 809625 h 1265238"/>
              <a:gd name="connsiteX1" fmla="*/ 161925 w 819150"/>
              <a:gd name="connsiteY1" fmla="*/ 952500 h 1265238"/>
              <a:gd name="connsiteX2" fmla="*/ 285750 w 819150"/>
              <a:gd name="connsiteY2" fmla="*/ 1238250 h 1265238"/>
              <a:gd name="connsiteX3" fmla="*/ 371475 w 819150"/>
              <a:gd name="connsiteY3" fmla="*/ 790575 h 1265238"/>
              <a:gd name="connsiteX4" fmla="*/ 514350 w 819150"/>
              <a:gd name="connsiteY4" fmla="*/ 352425 h 1265238"/>
              <a:gd name="connsiteX5" fmla="*/ 819150 w 819150"/>
              <a:gd name="connsiteY5" fmla="*/ 0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265238">
                <a:moveTo>
                  <a:pt x="0" y="809625"/>
                </a:moveTo>
                <a:cubicBezTo>
                  <a:pt x="57150" y="845343"/>
                  <a:pt x="114300" y="881062"/>
                  <a:pt x="161925" y="952500"/>
                </a:cubicBezTo>
                <a:cubicBezTo>
                  <a:pt x="209550" y="1023938"/>
                  <a:pt x="250825" y="1265238"/>
                  <a:pt x="285750" y="1238250"/>
                </a:cubicBezTo>
                <a:cubicBezTo>
                  <a:pt x="320675" y="1211263"/>
                  <a:pt x="333375" y="938213"/>
                  <a:pt x="371475" y="790575"/>
                </a:cubicBezTo>
                <a:cubicBezTo>
                  <a:pt x="409575" y="642938"/>
                  <a:pt x="439738" y="484187"/>
                  <a:pt x="514350" y="352425"/>
                </a:cubicBezTo>
                <a:cubicBezTo>
                  <a:pt x="588962" y="220663"/>
                  <a:pt x="704056" y="110331"/>
                  <a:pt x="819150" y="0"/>
                </a:cubicBezTo>
              </a:path>
            </a:pathLst>
          </a:custGeom>
          <a:noFill/>
          <a:ln w="50800" cap="flat" cmpd="sng" algn="ctr">
            <a:solidFill>
              <a:srgbClr val="00B050"/>
            </a:solidFill>
            <a:prstDash val="solid"/>
            <a:round/>
            <a:headEnd type="none" w="med" len="med"/>
            <a:tailEnd type="none" w="med" len="me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endParaRPr lang="de-CH" dirty="0"/>
          </a:p>
        </p:txBody>
      </p:sp>
      <p:sp>
        <p:nvSpPr>
          <p:cNvPr id="26" name="Freeform 38"/>
          <p:cNvSpPr/>
          <p:nvPr/>
        </p:nvSpPr>
        <p:spPr bwMode="auto">
          <a:xfrm>
            <a:off x="11383094" y="5355877"/>
            <a:ext cx="314684" cy="369377"/>
          </a:xfrm>
          <a:custGeom>
            <a:avLst/>
            <a:gdLst>
              <a:gd name="connsiteX0" fmla="*/ 0 w 819150"/>
              <a:gd name="connsiteY0" fmla="*/ 809625 h 1265238"/>
              <a:gd name="connsiteX1" fmla="*/ 161925 w 819150"/>
              <a:gd name="connsiteY1" fmla="*/ 952500 h 1265238"/>
              <a:gd name="connsiteX2" fmla="*/ 285750 w 819150"/>
              <a:gd name="connsiteY2" fmla="*/ 1238250 h 1265238"/>
              <a:gd name="connsiteX3" fmla="*/ 371475 w 819150"/>
              <a:gd name="connsiteY3" fmla="*/ 790575 h 1265238"/>
              <a:gd name="connsiteX4" fmla="*/ 514350 w 819150"/>
              <a:gd name="connsiteY4" fmla="*/ 352425 h 1265238"/>
              <a:gd name="connsiteX5" fmla="*/ 819150 w 819150"/>
              <a:gd name="connsiteY5" fmla="*/ 0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150" h="1265238">
                <a:moveTo>
                  <a:pt x="0" y="809625"/>
                </a:moveTo>
                <a:cubicBezTo>
                  <a:pt x="57150" y="845343"/>
                  <a:pt x="114300" y="881062"/>
                  <a:pt x="161925" y="952500"/>
                </a:cubicBezTo>
                <a:cubicBezTo>
                  <a:pt x="209550" y="1023938"/>
                  <a:pt x="250825" y="1265238"/>
                  <a:pt x="285750" y="1238250"/>
                </a:cubicBezTo>
                <a:cubicBezTo>
                  <a:pt x="320675" y="1211263"/>
                  <a:pt x="333375" y="938213"/>
                  <a:pt x="371475" y="790575"/>
                </a:cubicBezTo>
                <a:cubicBezTo>
                  <a:pt x="409575" y="642938"/>
                  <a:pt x="439738" y="484187"/>
                  <a:pt x="514350" y="352425"/>
                </a:cubicBezTo>
                <a:cubicBezTo>
                  <a:pt x="588962" y="220663"/>
                  <a:pt x="704056" y="110331"/>
                  <a:pt x="819150" y="0"/>
                </a:cubicBezTo>
              </a:path>
            </a:pathLst>
          </a:custGeom>
          <a:noFill/>
          <a:ln w="50800" cap="flat" cmpd="sng" algn="ctr">
            <a:solidFill>
              <a:srgbClr val="00B050"/>
            </a:solidFill>
            <a:prstDash val="solid"/>
            <a:round/>
            <a:headEnd type="none" w="med" len="med"/>
            <a:tailEnd type="none" w="med" len="med"/>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endParaRPr lang="de-CH" dirty="0"/>
          </a:p>
        </p:txBody>
      </p:sp>
      <p:pic>
        <p:nvPicPr>
          <p:cNvPr id="27" name="Picture 4" descr="Produktionsablauf_Fertigungszelle_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667" y="1447801"/>
            <a:ext cx="8453509"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a:xfrm>
            <a:off x="3121892" y="2235200"/>
            <a:ext cx="517236" cy="1706045"/>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9" name="Oval 28"/>
          <p:cNvSpPr/>
          <p:nvPr/>
        </p:nvSpPr>
        <p:spPr>
          <a:xfrm>
            <a:off x="6724072" y="2235201"/>
            <a:ext cx="429491" cy="2745348"/>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0" name="Oval 29"/>
          <p:cNvSpPr/>
          <p:nvPr/>
        </p:nvSpPr>
        <p:spPr>
          <a:xfrm>
            <a:off x="7374224" y="2243983"/>
            <a:ext cx="429491" cy="2745348"/>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1" name="Oval 30"/>
          <p:cNvSpPr/>
          <p:nvPr/>
        </p:nvSpPr>
        <p:spPr>
          <a:xfrm>
            <a:off x="2555911" y="2243984"/>
            <a:ext cx="517236" cy="1432090"/>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2" name="Oval 31"/>
          <p:cNvSpPr/>
          <p:nvPr/>
        </p:nvSpPr>
        <p:spPr>
          <a:xfrm>
            <a:off x="840833" y="2290619"/>
            <a:ext cx="517236" cy="1432090"/>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3" name="Oval 32"/>
          <p:cNvSpPr/>
          <p:nvPr/>
        </p:nvSpPr>
        <p:spPr>
          <a:xfrm>
            <a:off x="1411432" y="2290618"/>
            <a:ext cx="471167" cy="2295283"/>
          </a:xfrm>
          <a:prstGeom prst="ellipse">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4" name="Rounded Rectangle 33"/>
          <p:cNvSpPr/>
          <p:nvPr/>
        </p:nvSpPr>
        <p:spPr>
          <a:xfrm>
            <a:off x="806449" y="1463529"/>
            <a:ext cx="8199005" cy="1085707"/>
          </a:xfrm>
          <a:prstGeom prst="roundRect">
            <a:avLst/>
          </a:prstGeom>
          <a:noFill/>
          <a:ln w="28575">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lstStyle/>
          <a:p>
            <a:endParaRPr lang="de-CH" sz="1400" dirty="0">
              <a:solidFill>
                <a:schemeClr val="tx1"/>
              </a:solidFill>
            </a:endParaRPr>
          </a:p>
        </p:txBody>
      </p:sp>
    </p:spTree>
    <p:extLst>
      <p:ext uri="{BB962C8B-B14F-4D97-AF65-F5344CB8AC3E}">
        <p14:creationId xmlns:p14="http://schemas.microsoft.com/office/powerpoint/2010/main" val="680847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Cloud &amp; platform solution and specific DB solution</a:t>
            </a:r>
            <a:endParaRPr lang="de-CH" dirty="0"/>
          </a:p>
        </p:txBody>
      </p:sp>
      <p:sp>
        <p:nvSpPr>
          <p:cNvPr id="8" name="Content Placeholder 7"/>
          <p:cNvSpPr>
            <a:spLocks noGrp="1"/>
          </p:cNvSpPr>
          <p:nvPr>
            <p:ph sz="quarter" idx="21"/>
          </p:nvPr>
        </p:nvSpPr>
        <p:spPr/>
        <p:txBody>
          <a:bodyPr/>
          <a:lstStyle/>
          <a:p>
            <a:pPr marL="0" indent="0">
              <a:buNone/>
            </a:pPr>
            <a:r>
              <a:rPr lang="en-US" dirty="0"/>
              <a:t>Different data export / connectivity options as well as different data storage solutions will be demonstrated:</a:t>
            </a:r>
          </a:p>
          <a:p>
            <a:endParaRPr lang="de-CH" dirty="0"/>
          </a:p>
        </p:txBody>
      </p:sp>
      <p:sp>
        <p:nvSpPr>
          <p:cNvPr id="9" name="Text Placeholder 8"/>
          <p:cNvSpPr>
            <a:spLocks noGrp="1"/>
          </p:cNvSpPr>
          <p:nvPr>
            <p:ph type="body" sz="quarter" idx="24"/>
          </p:nvPr>
        </p:nvSpPr>
        <p:spPr/>
        <p:txBody>
          <a:bodyPr/>
          <a:lstStyle/>
          <a:p>
            <a:r>
              <a:rPr lang="en-US" dirty="0"/>
              <a:t>Implementation of machine learning in the factory: IT structure</a:t>
            </a:r>
            <a:endParaRPr lang="de-CH" dirty="0"/>
          </a:p>
        </p:txBody>
      </p:sp>
      <p:sp>
        <p:nvSpPr>
          <p:cNvPr id="10" name="Footer Placeholder 9"/>
          <p:cNvSpPr>
            <a:spLocks noGrp="1"/>
          </p:cNvSpPr>
          <p:nvPr>
            <p:ph type="ftr" sz="quarter" idx="17"/>
          </p:nvPr>
        </p:nvSpPr>
        <p:spPr/>
        <p:txBody>
          <a:bodyPr/>
          <a:lstStyle/>
          <a:p>
            <a:r>
              <a:rPr lang="en-US"/>
              <a:t>DiMa - Injection Moulding in a Smart Factory</a:t>
            </a:r>
            <a:endParaRPr lang="de-CH" dirty="0"/>
          </a:p>
        </p:txBody>
      </p:sp>
      <p:sp>
        <p:nvSpPr>
          <p:cNvPr id="11" name="Slide Number Placeholder 10"/>
          <p:cNvSpPr>
            <a:spLocks noGrp="1"/>
          </p:cNvSpPr>
          <p:nvPr>
            <p:ph type="sldNum" sz="quarter" idx="18"/>
          </p:nvPr>
        </p:nvSpPr>
        <p:spPr/>
        <p:txBody>
          <a:bodyPr/>
          <a:lstStyle/>
          <a:p>
            <a:fld id="{4EAC321B-7500-4259-A00F-915439A35E15}" type="slidenum">
              <a:rPr lang="de-CH" smtClean="0"/>
              <a:pPr/>
              <a:t>29</a:t>
            </a:fld>
            <a:endParaRPr lang="de-CH" dirty="0"/>
          </a:p>
        </p:txBody>
      </p:sp>
      <p:sp>
        <p:nvSpPr>
          <p:cNvPr id="12" name="Content Placeholder 6"/>
          <p:cNvSpPr txBox="1">
            <a:spLocks/>
          </p:cNvSpPr>
          <p:nvPr/>
        </p:nvSpPr>
        <p:spPr>
          <a:xfrm>
            <a:off x="711200" y="2655040"/>
            <a:ext cx="5384800" cy="3797317"/>
          </a:xfrm>
          <a:prstGeom prst="rect">
            <a:avLst/>
          </a:prstGeom>
        </p:spPr>
        <p:txBody>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de-CH" b="1" dirty="0"/>
              <a:t>Variant 1 (Cloud- &amp; </a:t>
            </a:r>
            <a:r>
              <a:rPr lang="de-CH" b="1" dirty="0" err="1"/>
              <a:t>platform</a:t>
            </a:r>
            <a:r>
              <a:rPr lang="de-CH" b="1" dirty="0"/>
              <a:t> </a:t>
            </a:r>
            <a:r>
              <a:rPr lang="de-CH" b="1" dirty="0" err="1"/>
              <a:t>solution</a:t>
            </a:r>
            <a:r>
              <a:rPr lang="de-CH" b="1" dirty="0"/>
              <a:t>)</a:t>
            </a:r>
          </a:p>
          <a:p>
            <a:pPr lvl="1"/>
            <a:r>
              <a:rPr lang="de-CH" dirty="0"/>
              <a:t>Siemens </a:t>
            </a:r>
            <a:r>
              <a:rPr lang="de-CH" dirty="0" err="1"/>
              <a:t>Mindsphere</a:t>
            </a:r>
            <a:endParaRPr lang="de-CH" dirty="0"/>
          </a:p>
          <a:p>
            <a:pPr lvl="1"/>
            <a:endParaRPr lang="de-CH" dirty="0"/>
          </a:p>
          <a:p>
            <a:pPr lvl="1"/>
            <a:endParaRPr lang="de-CH" dirty="0"/>
          </a:p>
          <a:p>
            <a:pPr lvl="1"/>
            <a:endParaRPr lang="de-CH" dirty="0"/>
          </a:p>
          <a:p>
            <a:pPr lvl="1"/>
            <a:endParaRPr lang="de-CH" dirty="0"/>
          </a:p>
          <a:p>
            <a:pPr lvl="1"/>
            <a:endParaRPr lang="de-CH" dirty="0"/>
          </a:p>
          <a:p>
            <a:pPr lvl="1"/>
            <a:r>
              <a:rPr lang="en-US" dirty="0"/>
              <a:t>All process data as "raw data" in the cloud</a:t>
            </a:r>
          </a:p>
          <a:p>
            <a:pPr lvl="1"/>
            <a:r>
              <a:rPr lang="en-US" dirty="0" err="1"/>
              <a:t>Visualisation</a:t>
            </a:r>
            <a:r>
              <a:rPr lang="en-US" dirty="0"/>
              <a:t> of process parameters</a:t>
            </a:r>
            <a:endParaRPr lang="de-CH" dirty="0"/>
          </a:p>
        </p:txBody>
      </p:sp>
      <p:sp>
        <p:nvSpPr>
          <p:cNvPr id="13" name="Content Placeholder 7"/>
          <p:cNvSpPr txBox="1">
            <a:spLocks/>
          </p:cNvSpPr>
          <p:nvPr/>
        </p:nvSpPr>
        <p:spPr>
          <a:xfrm>
            <a:off x="6327824" y="2655040"/>
            <a:ext cx="5688632" cy="3797318"/>
          </a:xfrm>
          <a:prstGeom prst="rect">
            <a:avLst/>
          </a:prstGeom>
        </p:spPr>
        <p:txBody>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de-CH" b="1" dirty="0"/>
              <a:t>Variant 2 (</a:t>
            </a:r>
            <a:r>
              <a:rPr lang="de-CH" b="1" dirty="0" err="1"/>
              <a:t>specific</a:t>
            </a:r>
            <a:r>
              <a:rPr lang="de-CH" b="1" dirty="0"/>
              <a:t> </a:t>
            </a:r>
            <a:r>
              <a:rPr lang="de-CH" b="1" dirty="0" err="1"/>
              <a:t>local</a:t>
            </a:r>
            <a:r>
              <a:rPr lang="de-CH" b="1" dirty="0"/>
              <a:t> </a:t>
            </a:r>
            <a:r>
              <a:rPr lang="de-CH" b="1" dirty="0" err="1"/>
              <a:t>database</a:t>
            </a:r>
            <a:r>
              <a:rPr lang="de-CH" b="1" dirty="0"/>
              <a:t> </a:t>
            </a:r>
            <a:r>
              <a:rPr lang="de-CH" b="1" dirty="0" err="1"/>
              <a:t>solution</a:t>
            </a:r>
            <a:r>
              <a:rPr lang="de-CH" b="1" dirty="0"/>
              <a:t>)</a:t>
            </a:r>
          </a:p>
          <a:p>
            <a:pPr lvl="1"/>
            <a:r>
              <a:rPr lang="de-CH" dirty="0"/>
              <a:t>Solution </a:t>
            </a:r>
            <a:r>
              <a:rPr lang="de-CH" dirty="0" err="1"/>
              <a:t>from</a:t>
            </a:r>
            <a:r>
              <a:rPr lang="de-CH" dirty="0"/>
              <a:t> </a:t>
            </a:r>
            <a:r>
              <a:rPr lang="de-CH" dirty="0" err="1"/>
              <a:t>the</a:t>
            </a:r>
            <a:r>
              <a:rPr lang="de-CH" dirty="0"/>
              <a:t> </a:t>
            </a:r>
            <a:r>
              <a:rPr lang="de-CH" dirty="0" err="1"/>
              <a:t>company</a:t>
            </a:r>
            <a:r>
              <a:rPr lang="de-CH" dirty="0"/>
              <a:t> </a:t>
            </a:r>
            <a:r>
              <a:rPr lang="de-CH" dirty="0" err="1"/>
              <a:t>iba</a:t>
            </a:r>
            <a:endParaRPr lang="de-CH" dirty="0"/>
          </a:p>
          <a:p>
            <a:pPr lvl="1"/>
            <a:endParaRPr lang="de-CH" dirty="0"/>
          </a:p>
          <a:p>
            <a:pPr lvl="1"/>
            <a:endParaRPr lang="de-CH" dirty="0"/>
          </a:p>
          <a:p>
            <a:pPr lvl="1"/>
            <a:endParaRPr lang="de-CH" dirty="0"/>
          </a:p>
          <a:p>
            <a:pPr lvl="1"/>
            <a:endParaRPr lang="de-CH" dirty="0"/>
          </a:p>
          <a:p>
            <a:pPr lvl="1"/>
            <a:endParaRPr lang="de-CH" dirty="0"/>
          </a:p>
          <a:p>
            <a:pPr lvl="1"/>
            <a:r>
              <a:rPr lang="en-US" dirty="0"/>
              <a:t>All process data as "raw data" and calculated process parameters in a database</a:t>
            </a:r>
          </a:p>
          <a:p>
            <a:pPr lvl="1"/>
            <a:r>
              <a:rPr lang="en-US" dirty="0" err="1"/>
              <a:t>Visualisation</a:t>
            </a:r>
            <a:r>
              <a:rPr lang="en-US" dirty="0"/>
              <a:t> of process parameters with </a:t>
            </a:r>
            <a:r>
              <a:rPr lang="en-US" dirty="0" err="1"/>
              <a:t>ibaDaVIS</a:t>
            </a:r>
            <a:endParaRPr lang="de-CH"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72" y="3290206"/>
            <a:ext cx="2664296" cy="149860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523" y="3661097"/>
            <a:ext cx="1119900" cy="9223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675" y="3661097"/>
            <a:ext cx="1059008" cy="852892"/>
          </a:xfrm>
          <a:prstGeom prst="rect">
            <a:avLst/>
          </a:prstGeom>
        </p:spPr>
      </p:pic>
      <p:sp>
        <p:nvSpPr>
          <p:cNvPr id="17" name="Cross 16"/>
          <p:cNvSpPr/>
          <p:nvPr/>
        </p:nvSpPr>
        <p:spPr>
          <a:xfrm>
            <a:off x="8056507" y="3943543"/>
            <a:ext cx="288000" cy="288000"/>
          </a:xfrm>
          <a:prstGeom prst="plus">
            <a:avLst>
              <a:gd name="adj" fmla="val 34459"/>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pic>
        <p:nvPicPr>
          <p:cNvPr id="18" name="Graphic 38" descr="Paper">
            <a:extLst>
              <a:ext uri="{FF2B5EF4-FFF2-40B4-BE49-F238E27FC236}">
                <a16:creationId xmlns:a16="http://schemas.microsoft.com/office/drawing/2014/main" id="{DC618F71-F697-471E-8EE0-DC36D3DD3D6B}"/>
              </a:ext>
            </a:extLst>
          </p:cNvPr>
          <p:cNvPicPr>
            <a:picLocks noChangeAspect="1"/>
          </p:cNvPicPr>
          <p:nvPr/>
        </p:nvPicPr>
        <p:blipFill>
          <a:blip r:embed="rId5"/>
          <a:stretch>
            <a:fillRect/>
          </a:stretch>
        </p:blipFill>
        <p:spPr>
          <a:xfrm>
            <a:off x="10642731" y="3793641"/>
            <a:ext cx="751738" cy="751738"/>
          </a:xfrm>
          <a:prstGeom prst="rect">
            <a:avLst/>
          </a:prstGeom>
        </p:spPr>
      </p:pic>
      <p:pic>
        <p:nvPicPr>
          <p:cNvPr id="19" name="Graphic 20" descr="Upload">
            <a:extLst>
              <a:ext uri="{FF2B5EF4-FFF2-40B4-BE49-F238E27FC236}">
                <a16:creationId xmlns:a16="http://schemas.microsoft.com/office/drawing/2014/main" id="{A0F26040-F5D7-4FC6-A707-E81E3B8209DD}"/>
              </a:ext>
            </a:extLst>
          </p:cNvPr>
          <p:cNvPicPr>
            <a:picLocks noChangeAspect="1"/>
          </p:cNvPicPr>
          <p:nvPr/>
        </p:nvPicPr>
        <p:blipFill>
          <a:blip r:embed="rId6"/>
          <a:stretch>
            <a:fillRect/>
          </a:stretch>
        </p:blipFill>
        <p:spPr>
          <a:xfrm>
            <a:off x="4474139" y="3699936"/>
            <a:ext cx="876368" cy="876368"/>
          </a:xfrm>
          <a:prstGeom prst="rect">
            <a:avLst/>
          </a:prstGeom>
        </p:spPr>
      </p:pic>
      <p:sp>
        <p:nvSpPr>
          <p:cNvPr id="20" name="Date Placeholder 1"/>
          <p:cNvSpPr>
            <a:spLocks noGrp="1"/>
          </p:cNvSpPr>
          <p:nvPr>
            <p:ph type="dt" sz="half" idx="16"/>
          </p:nvPr>
        </p:nvSpPr>
        <p:spPr>
          <a:xfrm>
            <a:off x="6494464" y="6453187"/>
            <a:ext cx="3376650" cy="179388"/>
          </a:xfrm>
        </p:spPr>
        <p:txBody>
          <a:bodyPr/>
          <a:lstStyle/>
          <a:p>
            <a:fld id="{F07E68F3-9BED-4050-9BD7-A56DA2FA36FC}" type="datetime3">
              <a:rPr lang="en-US" smtClean="0"/>
              <a:t>14 March 2023</a:t>
            </a:fld>
            <a:endParaRPr lang="de-CH" dirty="0"/>
          </a:p>
        </p:txBody>
      </p:sp>
      <p:pic>
        <p:nvPicPr>
          <p:cNvPr id="21" name="Content Placeholder 92"/>
          <p:cNvPicPr>
            <a:picLocks noChangeAspect="1"/>
          </p:cNvPicPr>
          <p:nvPr/>
        </p:nvPicPr>
        <p:blipFill rotWithShape="1">
          <a:blip r:embed="rId7"/>
          <a:srcRect l="52984" t="20302" r="26482" b="56765"/>
          <a:stretch/>
        </p:blipFill>
        <p:spPr>
          <a:xfrm>
            <a:off x="10648950" y="334039"/>
            <a:ext cx="1196975" cy="866111"/>
          </a:xfrm>
          <a:prstGeom prst="rect">
            <a:avLst/>
          </a:prstGeom>
        </p:spPr>
      </p:pic>
    </p:spTree>
    <p:extLst>
      <p:ext uri="{BB962C8B-B14F-4D97-AF65-F5344CB8AC3E}">
        <p14:creationId xmlns:p14="http://schemas.microsoft.com/office/powerpoint/2010/main" val="299644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8E1A9F5B-430A-43BC-ACBC-0131E619036B}"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a:t>
            </a:fld>
            <a:endParaRPr lang="de-CH" dirty="0"/>
          </a:p>
        </p:txBody>
      </p:sp>
      <p:sp>
        <p:nvSpPr>
          <p:cNvPr id="5" name="Title 4"/>
          <p:cNvSpPr>
            <a:spLocks noGrp="1"/>
          </p:cNvSpPr>
          <p:nvPr>
            <p:ph type="title"/>
          </p:nvPr>
        </p:nvSpPr>
        <p:spPr/>
        <p:txBody>
          <a:bodyPr/>
          <a:lstStyle/>
          <a:p>
            <a:r>
              <a:rPr lang="de-CH" dirty="0"/>
              <a:t>Smart Factory @ OST – </a:t>
            </a:r>
            <a:r>
              <a:rPr lang="de-CH" dirty="0" err="1"/>
              <a:t>floorball</a:t>
            </a:r>
            <a:r>
              <a:rPr lang="de-CH" dirty="0"/>
              <a:t> </a:t>
            </a:r>
            <a:r>
              <a:rPr lang="de-CH" dirty="0" err="1"/>
              <a:t>production</a:t>
            </a:r>
            <a:endParaRPr lang="de-CH" dirty="0"/>
          </a:p>
        </p:txBody>
      </p:sp>
      <p:sp>
        <p:nvSpPr>
          <p:cNvPr id="7" name="Text Placeholder 6"/>
          <p:cNvSpPr>
            <a:spLocks noGrp="1"/>
          </p:cNvSpPr>
          <p:nvPr>
            <p:ph type="body" sz="quarter" idx="24"/>
          </p:nvPr>
        </p:nvSpPr>
        <p:spPr/>
        <p:txBody>
          <a:bodyPr/>
          <a:lstStyle/>
          <a:p>
            <a:r>
              <a:rPr lang="de-CH" dirty="0"/>
              <a:t>Digital Manufacturing</a:t>
            </a:r>
          </a:p>
        </p:txBody>
      </p:sp>
      <p:pic>
        <p:nvPicPr>
          <p:cNvPr id="10" name="STYMdLa_lcM"/>
          <p:cNvPicPr>
            <a:picLocks noGrp="1" noRot="1" noChangeAspect="1"/>
          </p:cNvPicPr>
          <p:nvPr>
            <p:ph sz="quarter" idx="21"/>
            <a:videoFile r:link="rId1"/>
          </p:nvPr>
        </p:nvPicPr>
        <p:blipFill>
          <a:blip r:embed="rId3"/>
          <a:stretch>
            <a:fillRect/>
          </a:stretch>
        </p:blipFill>
        <p:spPr>
          <a:xfrm>
            <a:off x="2095500" y="1440954"/>
            <a:ext cx="8461904" cy="4759821"/>
          </a:xfrm>
          <a:prstGeom prst="rect">
            <a:avLst/>
          </a:prstGeom>
        </p:spPr>
      </p:pic>
    </p:spTree>
    <p:extLst>
      <p:ext uri="{BB962C8B-B14F-4D97-AF65-F5344CB8AC3E}">
        <p14:creationId xmlns:p14="http://schemas.microsoft.com/office/powerpoint/2010/main" val="975247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D9D8136F-AF22-4FDE-8118-1393A58DFA44}"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30</a:t>
            </a:fld>
            <a:endParaRPr lang="de-CH" dirty="0"/>
          </a:p>
        </p:txBody>
      </p:sp>
      <p:sp>
        <p:nvSpPr>
          <p:cNvPr id="5" name="Title 4"/>
          <p:cNvSpPr>
            <a:spLocks noGrp="1"/>
          </p:cNvSpPr>
          <p:nvPr>
            <p:ph type="title"/>
          </p:nvPr>
        </p:nvSpPr>
        <p:spPr/>
        <p:txBody>
          <a:bodyPr/>
          <a:lstStyle/>
          <a:p>
            <a:r>
              <a:rPr lang="en-US" dirty="0"/>
              <a:t>Challenges in setting up the data acquisition</a:t>
            </a:r>
            <a:endParaRPr lang="de-CH" dirty="0"/>
          </a:p>
        </p:txBody>
      </p:sp>
      <p:sp>
        <p:nvSpPr>
          <p:cNvPr id="6" name="Content Placeholder 5"/>
          <p:cNvSpPr>
            <a:spLocks noGrp="1"/>
          </p:cNvSpPr>
          <p:nvPr>
            <p:ph sz="quarter" idx="21"/>
          </p:nvPr>
        </p:nvSpPr>
        <p:spPr/>
        <p:txBody>
          <a:bodyPr/>
          <a:lstStyle/>
          <a:p>
            <a:pPr marL="0" indent="0">
              <a:buNone/>
            </a:pPr>
            <a:r>
              <a:rPr lang="en-GB" dirty="0"/>
              <a:t>A number of challenges has to be overcome in order to set up this type of data acquisition for machine learning:</a:t>
            </a:r>
          </a:p>
          <a:p>
            <a:r>
              <a:rPr lang="en-GB" dirty="0"/>
              <a:t>Often </a:t>
            </a:r>
            <a:r>
              <a:rPr lang="en-GB" b="1" dirty="0"/>
              <a:t>device-specific solutions </a:t>
            </a:r>
            <a:r>
              <a:rPr lang="en-GB" dirty="0"/>
              <a:t>had to be implemented so that the data could be exported and recorded in the desired quality. </a:t>
            </a:r>
          </a:p>
          <a:p>
            <a:r>
              <a:rPr lang="en-GB" dirty="0"/>
              <a:t>Another difficulty is the </a:t>
            </a:r>
            <a:r>
              <a:rPr lang="en-GB" b="1" dirty="0"/>
              <a:t>synchronization of data from different machines </a:t>
            </a:r>
            <a:r>
              <a:rPr lang="en-GB" dirty="0"/>
              <a:t>and devices (e.g. injection </a:t>
            </a:r>
            <a:r>
              <a:rPr lang="en-GB" dirty="0" err="1"/>
              <a:t>molding</a:t>
            </a:r>
            <a:r>
              <a:rPr lang="en-GB" dirty="0"/>
              <a:t> machine, temperature control units, ambient conditions).</a:t>
            </a:r>
          </a:p>
          <a:p>
            <a:r>
              <a:rPr lang="en-GB" dirty="0"/>
              <a:t>The </a:t>
            </a:r>
            <a:r>
              <a:rPr lang="en-GB" b="1" dirty="0"/>
              <a:t>allocation of data</a:t>
            </a:r>
            <a:r>
              <a:rPr lang="en-GB" dirty="0"/>
              <a:t> </a:t>
            </a:r>
            <a:r>
              <a:rPr lang="en-GB" b="1" dirty="0"/>
              <a:t>from different pre or post-processes </a:t>
            </a:r>
            <a:r>
              <a:rPr lang="en-GB" dirty="0"/>
              <a:t>is also an issue. </a:t>
            </a:r>
          </a:p>
          <a:p>
            <a:pPr lvl="1"/>
            <a:r>
              <a:rPr lang="en-GB" dirty="0"/>
              <a:t>data acquisition differs between continuous processes, e.g. material drying, in which continuous time series are recorded, and discontinuous processes such as injection </a:t>
            </a:r>
          </a:p>
          <a:p>
            <a:pPr lvl="1"/>
            <a:r>
              <a:rPr lang="en-GB" dirty="0"/>
              <a:t>data from pre-process steps must be able to be clearly assigned to the later data of the part. </a:t>
            </a:r>
            <a:endParaRPr lang="de-CH" dirty="0"/>
          </a:p>
          <a:p>
            <a:endParaRPr lang="en-GB" dirty="0"/>
          </a:p>
        </p:txBody>
      </p:sp>
      <p:sp>
        <p:nvSpPr>
          <p:cNvPr id="7" name="Text Placeholder 6"/>
          <p:cNvSpPr>
            <a:spLocks noGrp="1"/>
          </p:cNvSpPr>
          <p:nvPr>
            <p:ph type="body" sz="quarter" idx="24"/>
          </p:nvPr>
        </p:nvSpPr>
        <p:spPr/>
        <p:txBody>
          <a:bodyPr/>
          <a:lstStyle/>
          <a:p>
            <a:r>
              <a:rPr lang="en-US" dirty="0"/>
              <a:t>Implementation of machine learning in the factory: IT structure</a:t>
            </a:r>
            <a:endParaRPr lang="de-CH" dirty="0"/>
          </a:p>
        </p:txBody>
      </p:sp>
      <p:pic>
        <p:nvPicPr>
          <p:cNvPr id="11" name="Content Placeholder 92"/>
          <p:cNvPicPr>
            <a:picLocks noChangeAspect="1"/>
          </p:cNvPicPr>
          <p:nvPr/>
        </p:nvPicPr>
        <p:blipFill rotWithShape="1">
          <a:blip r:embed="rId2"/>
          <a:srcRect l="52984" t="20302" r="26482" b="56765"/>
          <a:stretch/>
        </p:blipFill>
        <p:spPr>
          <a:xfrm>
            <a:off x="10648950" y="334039"/>
            <a:ext cx="1196975" cy="866111"/>
          </a:xfrm>
          <a:prstGeom prst="rect">
            <a:avLst/>
          </a:prstGeom>
        </p:spPr>
      </p:pic>
    </p:spTree>
    <p:extLst>
      <p:ext uri="{BB962C8B-B14F-4D97-AF65-F5344CB8AC3E}">
        <p14:creationId xmlns:p14="http://schemas.microsoft.com/office/powerpoint/2010/main" val="1569644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CH" dirty="0"/>
              <a:t>Data </a:t>
            </a:r>
            <a:r>
              <a:rPr lang="de-CH" dirty="0" err="1"/>
              <a:t>storage</a:t>
            </a:r>
            <a:r>
              <a:rPr lang="de-CH" dirty="0"/>
              <a:t> / </a:t>
            </a:r>
            <a:r>
              <a:rPr lang="de-CH" dirty="0" err="1"/>
              <a:t>upload</a:t>
            </a:r>
            <a:endParaRPr lang="de-CH" dirty="0"/>
          </a:p>
        </p:txBody>
      </p:sp>
      <p:sp>
        <p:nvSpPr>
          <p:cNvPr id="8" name="Content Placeholder 7"/>
          <p:cNvSpPr>
            <a:spLocks noGrp="1"/>
          </p:cNvSpPr>
          <p:nvPr>
            <p:ph sz="quarter" idx="21"/>
          </p:nvPr>
        </p:nvSpPr>
        <p:spPr/>
        <p:txBody>
          <a:bodyPr/>
          <a:lstStyle/>
          <a:p>
            <a:pPr marL="0" indent="0">
              <a:buNone/>
            </a:pPr>
            <a:r>
              <a:rPr lang="en-US" dirty="0"/>
              <a:t>In the Smart Factory @ OST different devices are used for data acquisition, storage and upload:</a:t>
            </a:r>
            <a:endParaRPr lang="de-CH" dirty="0"/>
          </a:p>
        </p:txBody>
      </p:sp>
      <p:sp>
        <p:nvSpPr>
          <p:cNvPr id="9" name="Text Placeholder 8"/>
          <p:cNvSpPr>
            <a:spLocks noGrp="1"/>
          </p:cNvSpPr>
          <p:nvPr>
            <p:ph type="body" sz="quarter" idx="24"/>
          </p:nvPr>
        </p:nvSpPr>
        <p:spPr/>
        <p:txBody>
          <a:bodyPr/>
          <a:lstStyle/>
          <a:p>
            <a:r>
              <a:rPr lang="en-US" dirty="0"/>
              <a:t>Implementation of machine learning in the factory: IT structure</a:t>
            </a:r>
            <a:endParaRPr lang="de-CH" dirty="0"/>
          </a:p>
        </p:txBody>
      </p:sp>
      <p:sp>
        <p:nvSpPr>
          <p:cNvPr id="4" name="Footer Placeholder 3"/>
          <p:cNvSpPr>
            <a:spLocks noGrp="1"/>
          </p:cNvSpPr>
          <p:nvPr>
            <p:ph type="ftr" sz="quarter" idx="4294967295"/>
          </p:nvPr>
        </p:nvSpPr>
        <p:spPr>
          <a:xfrm>
            <a:off x="806450" y="6454775"/>
            <a:ext cx="4557713" cy="333375"/>
          </a:xfrm>
        </p:spPr>
        <p:txBody>
          <a:bodyPr/>
          <a:lstStyle/>
          <a:p>
            <a:r>
              <a:rPr lang="en-US"/>
              <a:t>DiMa - Injection Moulding in a Smart Factory</a:t>
            </a:r>
            <a:endParaRPr lang="de-CH" dirty="0"/>
          </a:p>
        </p:txBody>
      </p:sp>
      <p:sp>
        <p:nvSpPr>
          <p:cNvPr id="5" name="Slide Number Placeholder 4"/>
          <p:cNvSpPr>
            <a:spLocks noGrp="1"/>
          </p:cNvSpPr>
          <p:nvPr>
            <p:ph type="sldNum" sz="quarter" idx="4294967295"/>
          </p:nvPr>
        </p:nvSpPr>
        <p:spPr>
          <a:xfrm>
            <a:off x="0" y="6454775"/>
            <a:ext cx="806449" cy="177800"/>
          </a:xfrm>
        </p:spPr>
        <p:txBody>
          <a:bodyPr/>
          <a:lstStyle/>
          <a:p>
            <a:fld id="{4EAC321B-7500-4259-A00F-915439A35E15}" type="slidenum">
              <a:rPr lang="de-CH" smtClean="0"/>
              <a:pPr/>
              <a:t>31</a:t>
            </a:fld>
            <a:endParaRPr lang="de-CH" dirty="0"/>
          </a:p>
        </p:txBody>
      </p:sp>
      <p:graphicFrame>
        <p:nvGraphicFramePr>
          <p:cNvPr id="2" name="Table 1"/>
          <p:cNvGraphicFramePr>
            <a:graphicFrameLocks noGrp="1"/>
          </p:cNvGraphicFramePr>
          <p:nvPr>
            <p:extLst>
              <p:ext uri="{D42A27DB-BD31-4B8C-83A1-F6EECF244321}">
                <p14:modId xmlns:p14="http://schemas.microsoft.com/office/powerpoint/2010/main" val="3054102452"/>
              </p:ext>
            </p:extLst>
          </p:nvPr>
        </p:nvGraphicFramePr>
        <p:xfrm>
          <a:off x="806450" y="2377797"/>
          <a:ext cx="11053764" cy="2722921"/>
        </p:xfrm>
        <a:graphic>
          <a:graphicData uri="http://schemas.openxmlformats.org/drawingml/2006/table">
            <a:tbl>
              <a:tblPr firstRow="1" bandRow="1">
                <a:tableStyleId>{17292A2E-F333-43FB-9621-5CBBE7FDCDCB}</a:tableStyleId>
              </a:tblPr>
              <a:tblGrid>
                <a:gridCol w="2763441">
                  <a:extLst>
                    <a:ext uri="{9D8B030D-6E8A-4147-A177-3AD203B41FA5}">
                      <a16:colId xmlns:a16="http://schemas.microsoft.com/office/drawing/2014/main" val="1353791502"/>
                    </a:ext>
                  </a:extLst>
                </a:gridCol>
                <a:gridCol w="2763441">
                  <a:extLst>
                    <a:ext uri="{9D8B030D-6E8A-4147-A177-3AD203B41FA5}">
                      <a16:colId xmlns:a16="http://schemas.microsoft.com/office/drawing/2014/main" val="1907141817"/>
                    </a:ext>
                  </a:extLst>
                </a:gridCol>
                <a:gridCol w="2763441">
                  <a:extLst>
                    <a:ext uri="{9D8B030D-6E8A-4147-A177-3AD203B41FA5}">
                      <a16:colId xmlns:a16="http://schemas.microsoft.com/office/drawing/2014/main" val="2165573535"/>
                    </a:ext>
                  </a:extLst>
                </a:gridCol>
                <a:gridCol w="2763441">
                  <a:extLst>
                    <a:ext uri="{9D8B030D-6E8A-4147-A177-3AD203B41FA5}">
                      <a16:colId xmlns:a16="http://schemas.microsoft.com/office/drawing/2014/main" val="1782199314"/>
                    </a:ext>
                  </a:extLst>
                </a:gridCol>
              </a:tblGrid>
              <a:tr h="370840">
                <a:tc>
                  <a:txBody>
                    <a:bodyPr/>
                    <a:lstStyle/>
                    <a:p>
                      <a:r>
                        <a:rPr lang="de-CH" sz="1200" dirty="0"/>
                        <a:t>System</a:t>
                      </a:r>
                    </a:p>
                  </a:txBody>
                  <a:tcPr/>
                </a:tc>
                <a:tc>
                  <a:txBody>
                    <a:bodyPr/>
                    <a:lstStyle/>
                    <a:p>
                      <a:r>
                        <a:rPr lang="de-CH" sz="1200" dirty="0"/>
                        <a:t>Siemens IPC</a:t>
                      </a:r>
                    </a:p>
                  </a:txBody>
                  <a:tcPr/>
                </a:tc>
                <a:tc>
                  <a:txBody>
                    <a:bodyPr/>
                    <a:lstStyle/>
                    <a:p>
                      <a:r>
                        <a:rPr lang="de-CH" sz="1200" dirty="0" err="1"/>
                        <a:t>iba</a:t>
                      </a:r>
                      <a:r>
                        <a:rPr lang="de-CH" sz="1200" dirty="0"/>
                        <a:t> DAQ-C</a:t>
                      </a:r>
                    </a:p>
                  </a:txBody>
                  <a:tcPr/>
                </a:tc>
                <a:tc>
                  <a:txBody>
                    <a:bodyPr/>
                    <a:lstStyle/>
                    <a:p>
                      <a:r>
                        <a:rPr lang="de-CH" sz="1200" dirty="0" err="1"/>
                        <a:t>Raspberry</a:t>
                      </a:r>
                      <a:r>
                        <a:rPr lang="de-CH" sz="1200" dirty="0"/>
                        <a:t> Pi</a:t>
                      </a:r>
                    </a:p>
                  </a:txBody>
                  <a:tcPr/>
                </a:tc>
                <a:extLst>
                  <a:ext uri="{0D108BD9-81ED-4DB2-BD59-A6C34878D82A}">
                    <a16:rowId xmlns:a16="http://schemas.microsoft.com/office/drawing/2014/main" val="3959595976"/>
                  </a:ext>
                </a:extLst>
              </a:tr>
              <a:tr h="1239561">
                <a:tc>
                  <a:txBody>
                    <a:bodyPr/>
                    <a:lstStyle/>
                    <a:p>
                      <a:endParaRPr lang="de-CH" sz="1200" dirty="0"/>
                    </a:p>
                  </a:txBody>
                  <a:tcPr/>
                </a:tc>
                <a:tc>
                  <a:txBody>
                    <a:bodyPr/>
                    <a:lstStyle/>
                    <a:p>
                      <a:endParaRPr lang="de-CH" sz="1200" dirty="0"/>
                    </a:p>
                  </a:txBody>
                  <a:tcPr/>
                </a:tc>
                <a:tc>
                  <a:txBody>
                    <a:bodyPr/>
                    <a:lstStyle/>
                    <a:p>
                      <a:endParaRPr lang="de-CH" sz="1200" dirty="0"/>
                    </a:p>
                  </a:txBody>
                  <a:tcPr/>
                </a:tc>
                <a:tc>
                  <a:txBody>
                    <a:bodyPr/>
                    <a:lstStyle/>
                    <a:p>
                      <a:endParaRPr lang="de-CH" sz="1200" dirty="0"/>
                    </a:p>
                  </a:txBody>
                  <a:tcPr/>
                </a:tc>
                <a:extLst>
                  <a:ext uri="{0D108BD9-81ED-4DB2-BD59-A6C34878D82A}">
                    <a16:rowId xmlns:a16="http://schemas.microsoft.com/office/drawing/2014/main" val="222871147"/>
                  </a:ext>
                </a:extLst>
              </a:tr>
              <a:tr h="370840">
                <a:tc>
                  <a:txBody>
                    <a:bodyPr/>
                    <a:lstStyle/>
                    <a:p>
                      <a:r>
                        <a:rPr lang="de-CH" sz="1200" dirty="0"/>
                        <a:t>Data</a:t>
                      </a:r>
                      <a:r>
                        <a:rPr lang="de-CH" sz="1200" baseline="0" dirty="0"/>
                        <a:t> </a:t>
                      </a:r>
                      <a:r>
                        <a:rPr lang="de-CH" sz="1200" baseline="0" dirty="0" err="1"/>
                        <a:t>recording</a:t>
                      </a:r>
                      <a:endParaRPr lang="de-CH" sz="1200" dirty="0"/>
                    </a:p>
                  </a:txBody>
                  <a:tcPr/>
                </a:tc>
                <a:tc>
                  <a:txBody>
                    <a:bodyPr/>
                    <a:lstStyle/>
                    <a:p>
                      <a:r>
                        <a:rPr lang="de-CH" sz="1200" dirty="0" err="1"/>
                        <a:t>no</a:t>
                      </a:r>
                      <a:endParaRPr lang="de-CH" sz="1200" dirty="0"/>
                    </a:p>
                  </a:txBody>
                  <a:tcPr/>
                </a:tc>
                <a:tc>
                  <a:txBody>
                    <a:bodyPr/>
                    <a:lstStyle/>
                    <a:p>
                      <a:r>
                        <a:rPr lang="de-CH" sz="1200" dirty="0" err="1"/>
                        <a:t>yes</a:t>
                      </a:r>
                      <a:endParaRPr lang="de-CH" sz="1200" dirty="0"/>
                    </a:p>
                  </a:txBody>
                  <a:tcPr/>
                </a:tc>
                <a:tc>
                  <a:txBody>
                    <a:bodyPr/>
                    <a:lstStyle/>
                    <a:p>
                      <a:r>
                        <a:rPr lang="de-CH" sz="1200" dirty="0" err="1"/>
                        <a:t>yes</a:t>
                      </a:r>
                      <a:endParaRPr lang="de-CH" sz="1200" dirty="0"/>
                    </a:p>
                  </a:txBody>
                  <a:tcPr/>
                </a:tc>
                <a:extLst>
                  <a:ext uri="{0D108BD9-81ED-4DB2-BD59-A6C34878D82A}">
                    <a16:rowId xmlns:a16="http://schemas.microsoft.com/office/drawing/2014/main" val="3603687636"/>
                  </a:ext>
                </a:extLst>
              </a:tr>
              <a:tr h="370840">
                <a:tc>
                  <a:txBody>
                    <a:bodyPr/>
                    <a:lstStyle/>
                    <a:p>
                      <a:r>
                        <a:rPr lang="de-CH" sz="1200" dirty="0"/>
                        <a:t>Data </a:t>
                      </a:r>
                      <a:r>
                        <a:rPr lang="de-CH" sz="1200" dirty="0" err="1"/>
                        <a:t>upload</a:t>
                      </a:r>
                      <a:endParaRPr lang="de-CH" sz="1200" dirty="0"/>
                    </a:p>
                  </a:txBody>
                  <a:tcPr/>
                </a:tc>
                <a:tc>
                  <a:txBody>
                    <a:bodyPr/>
                    <a:lstStyle/>
                    <a:p>
                      <a:r>
                        <a:rPr lang="de-CH" sz="1200" dirty="0" err="1"/>
                        <a:t>yes</a:t>
                      </a:r>
                      <a:r>
                        <a:rPr lang="de-CH" sz="1200" dirty="0"/>
                        <a:t>, </a:t>
                      </a:r>
                      <a:r>
                        <a:rPr lang="de-CH" sz="1200" dirty="0" err="1"/>
                        <a:t>manual</a:t>
                      </a:r>
                      <a:r>
                        <a:rPr lang="de-CH" sz="1200" dirty="0"/>
                        <a:t> </a:t>
                      </a:r>
                      <a:r>
                        <a:rPr lang="de-CH" sz="1200" dirty="0" err="1"/>
                        <a:t>programming</a:t>
                      </a:r>
                      <a:endParaRPr lang="de-CH" sz="1200" dirty="0"/>
                    </a:p>
                  </a:txBody>
                  <a:tcPr/>
                </a:tc>
                <a:tc>
                  <a:txBody>
                    <a:bodyPr/>
                    <a:lstStyle/>
                    <a:p>
                      <a:r>
                        <a:rPr lang="de-CH" sz="1200" dirty="0" err="1"/>
                        <a:t>yes</a:t>
                      </a:r>
                      <a:r>
                        <a:rPr lang="de-CH" sz="1200" dirty="0"/>
                        <a:t>, </a:t>
                      </a:r>
                      <a:r>
                        <a:rPr lang="de-CH" sz="1200" dirty="0" err="1"/>
                        <a:t>through</a:t>
                      </a:r>
                      <a:r>
                        <a:rPr lang="de-CH" sz="1200" dirty="0"/>
                        <a:t> </a:t>
                      </a:r>
                      <a:r>
                        <a:rPr lang="de-CH" sz="1200" dirty="0" err="1"/>
                        <a:t>ibaPDA</a:t>
                      </a:r>
                      <a:endParaRPr lang="de-CH" sz="1200" dirty="0"/>
                    </a:p>
                  </a:txBody>
                  <a:tcPr/>
                </a:tc>
                <a:tc>
                  <a:txBody>
                    <a:bodyPr/>
                    <a:lstStyle/>
                    <a:p>
                      <a:r>
                        <a:rPr lang="de-CH" sz="1200" dirty="0" err="1"/>
                        <a:t>yes</a:t>
                      </a:r>
                      <a:r>
                        <a:rPr lang="de-CH" sz="1200" dirty="0"/>
                        <a:t>, </a:t>
                      </a:r>
                      <a:r>
                        <a:rPr lang="de-CH" sz="1200" dirty="0" err="1"/>
                        <a:t>manual</a:t>
                      </a:r>
                      <a:r>
                        <a:rPr lang="de-CH" sz="1200" dirty="0"/>
                        <a:t> </a:t>
                      </a:r>
                      <a:r>
                        <a:rPr lang="de-CH" sz="1200" dirty="0" err="1"/>
                        <a:t>programming</a:t>
                      </a:r>
                      <a:endParaRPr lang="de-CH" sz="1200" dirty="0"/>
                    </a:p>
                  </a:txBody>
                  <a:tcPr/>
                </a:tc>
                <a:extLst>
                  <a:ext uri="{0D108BD9-81ED-4DB2-BD59-A6C34878D82A}">
                    <a16:rowId xmlns:a16="http://schemas.microsoft.com/office/drawing/2014/main" val="3996677964"/>
                  </a:ext>
                </a:extLst>
              </a:tr>
              <a:tr h="370840">
                <a:tc>
                  <a:txBody>
                    <a:bodyPr/>
                    <a:lstStyle/>
                    <a:p>
                      <a:r>
                        <a:rPr lang="de-CH" sz="1200" dirty="0" err="1"/>
                        <a:t>timestamp</a:t>
                      </a:r>
                      <a:endParaRPr lang="de-CH" sz="1200" dirty="0"/>
                    </a:p>
                  </a:txBody>
                  <a:tcPr/>
                </a:tc>
                <a:tc>
                  <a:txBody>
                    <a:bodyPr/>
                    <a:lstStyle/>
                    <a:p>
                      <a:r>
                        <a:rPr lang="de-CH" sz="1200" dirty="0" err="1"/>
                        <a:t>from</a:t>
                      </a:r>
                      <a:r>
                        <a:rPr lang="de-CH" sz="1200" dirty="0"/>
                        <a:t> </a:t>
                      </a:r>
                      <a:r>
                        <a:rPr lang="de-CH" sz="1200" dirty="0" err="1"/>
                        <a:t>machine</a:t>
                      </a:r>
                      <a:endParaRPr lang="de-CH" sz="1200" dirty="0"/>
                    </a:p>
                  </a:txBody>
                  <a:tcPr/>
                </a:tc>
                <a:tc>
                  <a:txBody>
                    <a:bodyPr/>
                    <a:lstStyle/>
                    <a:p>
                      <a:r>
                        <a:rPr lang="de-CH" sz="1200" dirty="0" err="1"/>
                        <a:t>from</a:t>
                      </a:r>
                      <a:r>
                        <a:rPr lang="de-CH" sz="1200" dirty="0"/>
                        <a:t> </a:t>
                      </a:r>
                      <a:r>
                        <a:rPr lang="de-CH" sz="1200" baseline="0" dirty="0"/>
                        <a:t>DAQ-C </a:t>
                      </a:r>
                      <a:r>
                        <a:rPr lang="de-CH" sz="1200" baseline="0" dirty="0" err="1"/>
                        <a:t>for</a:t>
                      </a:r>
                      <a:r>
                        <a:rPr lang="de-CH" sz="1200" baseline="0" dirty="0"/>
                        <a:t> all </a:t>
                      </a:r>
                      <a:r>
                        <a:rPr lang="de-CH" sz="1200" baseline="0" dirty="0" err="1"/>
                        <a:t>devices</a:t>
                      </a:r>
                      <a:endParaRPr lang="de-CH" sz="1200" dirty="0"/>
                    </a:p>
                  </a:txBody>
                  <a:tcPr/>
                </a:tc>
                <a:tc>
                  <a:txBody>
                    <a:bodyPr/>
                    <a:lstStyle/>
                    <a:p>
                      <a:r>
                        <a:rPr lang="de-CH" sz="1200" dirty="0" err="1"/>
                        <a:t>from</a:t>
                      </a:r>
                      <a:r>
                        <a:rPr lang="de-CH" sz="1200" dirty="0"/>
                        <a:t> </a:t>
                      </a:r>
                      <a:r>
                        <a:rPr lang="de-CH" sz="1200" dirty="0" err="1"/>
                        <a:t>Raspberry</a:t>
                      </a:r>
                      <a:r>
                        <a:rPr lang="de-CH" sz="1200" dirty="0"/>
                        <a:t> Pi</a:t>
                      </a:r>
                    </a:p>
                  </a:txBody>
                  <a:tcPr/>
                </a:tc>
                <a:extLst>
                  <a:ext uri="{0D108BD9-81ED-4DB2-BD59-A6C34878D82A}">
                    <a16:rowId xmlns:a16="http://schemas.microsoft.com/office/drawing/2014/main" val="2857812416"/>
                  </a:ext>
                </a:extLst>
              </a:tr>
            </a:tbl>
          </a:graphicData>
        </a:graphic>
      </p:graphicFrame>
      <p:pic>
        <p:nvPicPr>
          <p:cNvPr id="10" name="Picture 14" descr="Mehrkanal-Datenerfassungsmodul - ibaDAQ series - iba AG - DIN-Schienen /  USB / modula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3333" l="76667" r="100000"/>
                    </a14:imgEffect>
                  </a14:imgLayer>
                </a14:imgProps>
              </a:ext>
              <a:ext uri="{28A0092B-C50C-407E-A947-70E740481C1C}">
                <a14:useLocalDpi xmlns:a14="http://schemas.microsoft.com/office/drawing/2010/main" val="0"/>
              </a:ext>
            </a:extLst>
          </a:blip>
          <a:srcRect l="74155"/>
          <a:stretch/>
        </p:blipFill>
        <p:spPr bwMode="auto">
          <a:xfrm>
            <a:off x="7127780" y="2690640"/>
            <a:ext cx="342698" cy="132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SIMATIC IPC127E | SIMATIC IOT Gateways | Globa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90" b="97943" l="9956" r="98578">
                        <a14:foregroundMark x1="25778" y1="28797" x2="63289" y2="35918"/>
                        <a14:foregroundMark x1="67644" y1="51582" x2="36356" y2="29589"/>
                        <a14:foregroundMark x1="50044" y1="59335" x2="50933" y2="35127"/>
                      </a14:backgroundRemoval>
                    </a14:imgEffect>
                  </a14:imgLayer>
                </a14:imgProps>
              </a:ext>
              <a:ext uri="{28A0092B-C50C-407E-A947-70E740481C1C}">
                <a14:useLocalDpi xmlns:a14="http://schemas.microsoft.com/office/drawing/2010/main" val="0"/>
              </a:ext>
            </a:extLst>
          </a:blip>
          <a:srcRect/>
          <a:stretch>
            <a:fillRect/>
          </a:stretch>
        </p:blipFill>
        <p:spPr bwMode="auto">
          <a:xfrm>
            <a:off x="3524637" y="3045258"/>
            <a:ext cx="1319150" cy="741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Raspberry Pi 3 Model B + (ARMv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93" b="100000" l="0" r="100000">
                        <a14:foregroundMark x1="46101" y1="56119" x2="10092" y2="48358"/>
                        <a14:foregroundMark x1="31422" y1="86269" x2="74771" y2="53433"/>
                        <a14:foregroundMark x1="91514" y1="32836" x2="64450" y2="9254"/>
                        <a14:foregroundMark x1="67890" y1="7761" x2="56422" y2="11642"/>
                        <a14:foregroundMark x1="96560" y1="29552" x2="83716" y2="20597"/>
                      </a14:backgroundRemoval>
                    </a14:imgEffect>
                  </a14:imgLayer>
                </a14:imgProps>
              </a:ext>
              <a:ext uri="{28A0092B-C50C-407E-A947-70E740481C1C}">
                <a14:useLocalDpi xmlns:a14="http://schemas.microsoft.com/office/drawing/2010/main" val="0"/>
              </a:ext>
            </a:extLst>
          </a:blip>
          <a:srcRect/>
          <a:stretch>
            <a:fillRect/>
          </a:stretch>
        </p:blipFill>
        <p:spPr bwMode="auto">
          <a:xfrm>
            <a:off x="9478424" y="2974289"/>
            <a:ext cx="1175200" cy="902962"/>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
          <p:cNvSpPr>
            <a:spLocks noGrp="1"/>
          </p:cNvSpPr>
          <p:nvPr>
            <p:ph type="dt" sz="half" idx="16"/>
          </p:nvPr>
        </p:nvSpPr>
        <p:spPr>
          <a:xfrm>
            <a:off x="6494464" y="6453187"/>
            <a:ext cx="3376650" cy="179388"/>
          </a:xfrm>
        </p:spPr>
        <p:txBody>
          <a:bodyPr/>
          <a:lstStyle/>
          <a:p>
            <a:fld id="{1609BF0B-1E89-44A3-BCA0-56ED6B982E78}" type="datetime3">
              <a:rPr lang="en-US" smtClean="0"/>
              <a:t>14 March 2023</a:t>
            </a:fld>
            <a:endParaRPr lang="de-CH" dirty="0"/>
          </a:p>
        </p:txBody>
      </p:sp>
      <p:pic>
        <p:nvPicPr>
          <p:cNvPr id="14" name="Content Placeholder 92"/>
          <p:cNvPicPr>
            <a:picLocks noChangeAspect="1"/>
          </p:cNvPicPr>
          <p:nvPr/>
        </p:nvPicPr>
        <p:blipFill rotWithShape="1">
          <a:blip r:embed="rId8"/>
          <a:srcRect l="52984" t="20302" r="26482" b="56765"/>
          <a:stretch/>
        </p:blipFill>
        <p:spPr>
          <a:xfrm>
            <a:off x="10648950" y="334039"/>
            <a:ext cx="1196975" cy="866111"/>
          </a:xfrm>
          <a:prstGeom prst="rect">
            <a:avLst/>
          </a:prstGeom>
        </p:spPr>
      </p:pic>
    </p:spTree>
    <p:extLst>
      <p:ext uri="{BB962C8B-B14F-4D97-AF65-F5344CB8AC3E}">
        <p14:creationId xmlns:p14="http://schemas.microsoft.com/office/powerpoint/2010/main" val="3267763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3A8692B3-1D9C-411E-A5E0-7F2A954DB349}"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32</a:t>
            </a:fld>
            <a:endParaRPr lang="de-CH" dirty="0"/>
          </a:p>
        </p:txBody>
      </p:sp>
      <p:sp>
        <p:nvSpPr>
          <p:cNvPr id="5" name="Title 4"/>
          <p:cNvSpPr>
            <a:spLocks noGrp="1"/>
          </p:cNvSpPr>
          <p:nvPr>
            <p:ph type="title"/>
          </p:nvPr>
        </p:nvSpPr>
        <p:spPr/>
        <p:txBody>
          <a:bodyPr/>
          <a:lstStyle/>
          <a:p>
            <a:r>
              <a:rPr lang="en-US" dirty="0"/>
              <a:t>How do I get the data out of my machine?</a:t>
            </a:r>
            <a:endParaRPr lang="de-CH" dirty="0"/>
          </a:p>
        </p:txBody>
      </p:sp>
      <p:sp>
        <p:nvSpPr>
          <p:cNvPr id="6" name="Content Placeholder 5"/>
          <p:cNvSpPr>
            <a:spLocks noGrp="1"/>
          </p:cNvSpPr>
          <p:nvPr>
            <p:ph sz="quarter" idx="21"/>
          </p:nvPr>
        </p:nvSpPr>
        <p:spPr/>
        <p:txBody>
          <a:bodyPr>
            <a:normAutofit/>
          </a:bodyPr>
          <a:lstStyle/>
          <a:p>
            <a:pPr marL="0" indent="0">
              <a:buNone/>
            </a:pPr>
            <a:r>
              <a:rPr lang="en-GB" dirty="0"/>
              <a:t>For the cyclic export of process parameters, the </a:t>
            </a:r>
            <a:r>
              <a:rPr lang="en-GB" dirty="0" err="1"/>
              <a:t>Euromap</a:t>
            </a:r>
            <a:r>
              <a:rPr lang="en-GB" dirty="0"/>
              <a:t> 63 and </a:t>
            </a:r>
            <a:r>
              <a:rPr lang="en-GB" dirty="0" err="1"/>
              <a:t>Euromap</a:t>
            </a:r>
            <a:r>
              <a:rPr lang="en-GB" dirty="0"/>
              <a:t> 77 (OPC-UA) interfaces play an important role</a:t>
            </a:r>
            <a:r>
              <a:rPr lang="en-US" dirty="0"/>
              <a:t>:</a:t>
            </a:r>
          </a:p>
          <a:p>
            <a:r>
              <a:rPr lang="de-CH" dirty="0" err="1"/>
              <a:t>Euromap</a:t>
            </a:r>
            <a:r>
              <a:rPr lang="de-CH" dirty="0"/>
              <a:t> 77 (OPC UA) </a:t>
            </a:r>
          </a:p>
          <a:p>
            <a:pPr lvl="1"/>
            <a:r>
              <a:rPr lang="en-US" dirty="0"/>
              <a:t>simple </a:t>
            </a:r>
            <a:r>
              <a:rPr lang="en-US" dirty="0" err="1"/>
              <a:t>standardised</a:t>
            </a:r>
            <a:r>
              <a:rPr lang="en-US" dirty="0"/>
              <a:t> data exchange, but the sampling frequency is limited to approx. 2 Hz (depending on the subscription the machine or device allows)</a:t>
            </a:r>
          </a:p>
          <a:p>
            <a:pPr lvl="1"/>
            <a:r>
              <a:rPr lang="en-US" dirty="0"/>
              <a:t>currently only available on very new machines</a:t>
            </a:r>
          </a:p>
          <a:p>
            <a:pPr lvl="1"/>
            <a:r>
              <a:rPr lang="en-US" dirty="0"/>
              <a:t>developed for the cyclic export of process parameters</a:t>
            </a:r>
          </a:p>
          <a:p>
            <a:r>
              <a:rPr lang="de-CH" dirty="0" err="1"/>
              <a:t>Euromap</a:t>
            </a:r>
            <a:r>
              <a:rPr lang="de-CH" dirty="0"/>
              <a:t> 63</a:t>
            </a:r>
          </a:p>
          <a:p>
            <a:pPr lvl="1"/>
            <a:r>
              <a:rPr lang="en-US" dirty="0"/>
              <a:t>less </a:t>
            </a:r>
            <a:r>
              <a:rPr lang="en-US" dirty="0" err="1"/>
              <a:t>standardised</a:t>
            </a:r>
            <a:r>
              <a:rPr lang="en-US" dirty="0"/>
              <a:t> and the sampling frequency is also limited (maximum is approx. 1 Hz)</a:t>
            </a:r>
          </a:p>
          <a:p>
            <a:pPr lvl="1"/>
            <a:r>
              <a:rPr lang="en-US" dirty="0"/>
              <a:t>widely used on newer machines</a:t>
            </a:r>
          </a:p>
          <a:p>
            <a:pPr lvl="1"/>
            <a:r>
              <a:rPr lang="en-US" dirty="0"/>
              <a:t>also developed for the cyclic export of process parameters</a:t>
            </a:r>
            <a:endParaRPr lang="de-CH" dirty="0"/>
          </a:p>
          <a:p>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IT structure</a:t>
            </a:r>
            <a:endParaRPr lang="de-CH" dirty="0"/>
          </a:p>
        </p:txBody>
      </p:sp>
      <p:pic>
        <p:nvPicPr>
          <p:cNvPr id="8" name="Picture 2" descr="OPC UA | Industrielle Kommunikation | Glob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5217" y="5092091"/>
            <a:ext cx="2223849" cy="124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elcome to EUROMAP | EUROMAP - European Plastics and Rubber Machiner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752" b="28808"/>
          <a:stretch/>
        </p:blipFill>
        <p:spPr bwMode="auto">
          <a:xfrm>
            <a:off x="537724" y="5403687"/>
            <a:ext cx="2524654" cy="577747"/>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92"/>
          <p:cNvPicPr>
            <a:picLocks noChangeAspect="1"/>
          </p:cNvPicPr>
          <p:nvPr/>
        </p:nvPicPr>
        <p:blipFill rotWithShape="1">
          <a:blip r:embed="rId4"/>
          <a:srcRect l="52984" t="20302" r="26482" b="56765"/>
          <a:stretch/>
        </p:blipFill>
        <p:spPr>
          <a:xfrm>
            <a:off x="10648950" y="334039"/>
            <a:ext cx="1196975" cy="866111"/>
          </a:xfrm>
          <a:prstGeom prst="rect">
            <a:avLst/>
          </a:prstGeom>
        </p:spPr>
      </p:pic>
    </p:spTree>
    <p:extLst>
      <p:ext uri="{BB962C8B-B14F-4D97-AF65-F5344CB8AC3E}">
        <p14:creationId xmlns:p14="http://schemas.microsoft.com/office/powerpoint/2010/main" val="384945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BDE457ED-1D51-4A0C-B42D-451246DA48E3}"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33</a:t>
            </a:fld>
            <a:endParaRPr lang="de-CH" dirty="0"/>
          </a:p>
        </p:txBody>
      </p:sp>
      <p:sp>
        <p:nvSpPr>
          <p:cNvPr id="5" name="Title 4"/>
          <p:cNvSpPr>
            <a:spLocks noGrp="1"/>
          </p:cNvSpPr>
          <p:nvPr>
            <p:ph type="title"/>
          </p:nvPr>
        </p:nvSpPr>
        <p:spPr/>
        <p:txBody>
          <a:bodyPr/>
          <a:lstStyle/>
          <a:p>
            <a:r>
              <a:rPr lang="en-US" dirty="0"/>
              <a:t>Implementation: manufacturing cell</a:t>
            </a:r>
            <a:endParaRPr lang="de-CH" dirty="0"/>
          </a:p>
        </p:txBody>
      </p:sp>
      <p:sp>
        <p:nvSpPr>
          <p:cNvPr id="6" name="Content Placeholder 5"/>
          <p:cNvSpPr>
            <a:spLocks noGrp="1"/>
          </p:cNvSpPr>
          <p:nvPr>
            <p:ph sz="quarter" idx="21"/>
          </p:nvPr>
        </p:nvSpPr>
        <p:spPr/>
        <p:txBody>
          <a:bodyPr/>
          <a:lstStyle/>
          <a:p>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implement</a:t>
            </a:r>
            <a:endParaRPr lang="de-CH" dirty="0"/>
          </a:p>
        </p:txBody>
      </p:sp>
      <p:pic>
        <p:nvPicPr>
          <p:cNvPr id="8" name="Content Placeholder 92"/>
          <p:cNvPicPr>
            <a:picLocks noChangeAspect="1"/>
          </p:cNvPicPr>
          <p:nvPr/>
        </p:nvPicPr>
        <p:blipFill rotWithShape="1">
          <a:blip r:embed="rId2"/>
          <a:srcRect l="78638" t="20302" r="1155" b="10967"/>
          <a:stretch/>
        </p:blipFill>
        <p:spPr>
          <a:xfrm>
            <a:off x="10668000" y="334039"/>
            <a:ext cx="1177925" cy="2595773"/>
          </a:xfrm>
          <a:prstGeom prst="rect">
            <a:avLst/>
          </a:prstGeom>
        </p:spPr>
      </p:pic>
      <p:pic>
        <p:nvPicPr>
          <p:cNvPr id="9" name="Picture 4" descr="Produktionsablauf_Fertigungszelle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67" y="1447801"/>
            <a:ext cx="8453509"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025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329363" y="3009242"/>
            <a:ext cx="4302367" cy="1195274"/>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pic>
        <p:nvPicPr>
          <p:cNvPr id="51" name="Picture 2" descr="Bus connection for WAGO - ib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99720" l="10000" r="100000">
                        <a14:foregroundMark x1="40500" y1="56583" x2="40500" y2="44258"/>
                        <a14:foregroundMark x1="43750" y1="41737" x2="59250" y2="38095"/>
                        <a14:foregroundMark x1="52500" y1="85994" x2="49250" y2="80952"/>
                        <a14:foregroundMark x1="56250" y1="86555" x2="45250" y2="70588"/>
                        <a14:backgroundMark x1="19250" y1="54622" x2="54500" y2="28291"/>
                        <a14:backgroundMark x1="60750" y1="29412" x2="9500" y2="10924"/>
                        <a14:backgroundMark x1="35750" y1="52941" x2="36500" y2="40336"/>
                        <a14:backgroundMark x1="39500" y1="52381" x2="38250" y2="35574"/>
                        <a14:backgroundMark x1="41750" y1="39496" x2="55750" y2="34734"/>
                        <a14:backgroundMark x1="38250" y1="55182" x2="38250" y2="52381"/>
                        <a14:backgroundMark x1="90500" y1="26891" x2="90500" y2="26891"/>
                      </a14:backgroundRemoval>
                    </a14:imgEffect>
                  </a14:imgLayer>
                </a14:imgProps>
              </a:ext>
              <a:ext uri="{28A0092B-C50C-407E-A947-70E740481C1C}">
                <a14:useLocalDpi xmlns:a14="http://schemas.microsoft.com/office/drawing/2010/main" val="0"/>
              </a:ext>
            </a:extLst>
          </a:blip>
          <a:srcRect/>
          <a:stretch>
            <a:fillRect/>
          </a:stretch>
        </p:blipFill>
        <p:spPr bwMode="auto">
          <a:xfrm>
            <a:off x="8639796" y="2748380"/>
            <a:ext cx="1288161" cy="114968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8613295" y="1449388"/>
            <a:ext cx="2018435" cy="1458947"/>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CH" sz="1400" dirty="0">
              <a:solidFill>
                <a:schemeClr val="tx1"/>
              </a:solidFill>
            </a:endParaRPr>
          </a:p>
        </p:txBody>
      </p:sp>
      <p:sp>
        <p:nvSpPr>
          <p:cNvPr id="28" name="Rectangle 27"/>
          <p:cNvSpPr/>
          <p:nvPr/>
        </p:nvSpPr>
        <p:spPr>
          <a:xfrm>
            <a:off x="6329363" y="4303476"/>
            <a:ext cx="4302367" cy="1897299"/>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24" name="Rectangle 23"/>
          <p:cNvSpPr/>
          <p:nvPr/>
        </p:nvSpPr>
        <p:spPr>
          <a:xfrm>
            <a:off x="10725263" y="1449388"/>
            <a:ext cx="1134950" cy="4751387"/>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 name="Date Placeholder 1"/>
          <p:cNvSpPr>
            <a:spLocks noGrp="1"/>
          </p:cNvSpPr>
          <p:nvPr>
            <p:ph type="dt" sz="half" idx="16"/>
          </p:nvPr>
        </p:nvSpPr>
        <p:spPr/>
        <p:txBody>
          <a:bodyPr/>
          <a:lstStyle/>
          <a:p>
            <a:fld id="{C2D392EA-E7FD-4A9A-A2E9-65736D22E32C}"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34</a:t>
            </a:fld>
            <a:endParaRPr lang="de-CH" dirty="0"/>
          </a:p>
        </p:txBody>
      </p:sp>
      <p:sp>
        <p:nvSpPr>
          <p:cNvPr id="5" name="Title 4"/>
          <p:cNvSpPr>
            <a:spLocks noGrp="1"/>
          </p:cNvSpPr>
          <p:nvPr>
            <p:ph type="title"/>
          </p:nvPr>
        </p:nvSpPr>
        <p:spPr/>
        <p:txBody>
          <a:bodyPr/>
          <a:lstStyle/>
          <a:p>
            <a:r>
              <a:rPr lang="de-CH" dirty="0" err="1"/>
              <a:t>Battenfeld</a:t>
            </a:r>
            <a:r>
              <a:rPr lang="de-CH" dirty="0"/>
              <a:t> Smart Power 60/210</a:t>
            </a:r>
          </a:p>
        </p:txBody>
      </p:sp>
      <p:sp>
        <p:nvSpPr>
          <p:cNvPr id="6" name="Content Placeholder 5"/>
          <p:cNvSpPr>
            <a:spLocks noGrp="1"/>
          </p:cNvSpPr>
          <p:nvPr>
            <p:ph sz="quarter" idx="21"/>
          </p:nvPr>
        </p:nvSpPr>
        <p:spPr>
          <a:xfrm>
            <a:off x="806451" y="1449388"/>
            <a:ext cx="5700432" cy="4751387"/>
          </a:xfrm>
        </p:spPr>
        <p:txBody>
          <a:bodyPr>
            <a:normAutofit fontScale="85000" lnSpcReduction="20000"/>
          </a:bodyPr>
          <a:lstStyle/>
          <a:p>
            <a:pPr marL="0" indent="0">
              <a:buNone/>
            </a:pPr>
            <a:r>
              <a:rPr lang="de-CH" sz="1400" b="1" dirty="0"/>
              <a:t>Data </a:t>
            </a:r>
            <a:r>
              <a:rPr lang="de-CH" sz="1400" b="1" dirty="0" err="1"/>
              <a:t>from</a:t>
            </a:r>
            <a:r>
              <a:rPr lang="de-CH" sz="1400" b="1" dirty="0"/>
              <a:t> </a:t>
            </a:r>
            <a:r>
              <a:rPr lang="de-CH" sz="1400" b="1" dirty="0" err="1"/>
              <a:t>the</a:t>
            </a:r>
            <a:r>
              <a:rPr lang="de-CH" sz="1400" b="1" dirty="0"/>
              <a:t> </a:t>
            </a:r>
            <a:r>
              <a:rPr lang="de-CH" sz="1400" b="1" dirty="0" err="1"/>
              <a:t>injection</a:t>
            </a:r>
            <a:r>
              <a:rPr lang="de-CH" sz="1400" b="1" dirty="0"/>
              <a:t> </a:t>
            </a:r>
            <a:r>
              <a:rPr lang="de-CH" sz="1400" b="1" dirty="0" err="1"/>
              <a:t>moulding</a:t>
            </a:r>
            <a:r>
              <a:rPr lang="de-CH" sz="1400" b="1" dirty="0"/>
              <a:t> </a:t>
            </a:r>
            <a:r>
              <a:rPr lang="de-CH" sz="1400" b="1" dirty="0" err="1"/>
              <a:t>machine</a:t>
            </a:r>
            <a:endParaRPr lang="de-CH" sz="1400" b="1" dirty="0"/>
          </a:p>
          <a:p>
            <a:r>
              <a:rPr lang="de-CH" sz="1400" dirty="0" err="1"/>
              <a:t>Euromap</a:t>
            </a:r>
            <a:r>
              <a:rPr lang="de-CH" sz="1400" dirty="0"/>
              <a:t> 63 (via </a:t>
            </a:r>
            <a:r>
              <a:rPr lang="de-CH" sz="1400" dirty="0" err="1"/>
              <a:t>Raspberry</a:t>
            </a:r>
            <a:r>
              <a:rPr lang="de-CH" sz="1400" dirty="0"/>
              <a:t> Pi)</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0.5 Hz </a:t>
            </a:r>
            <a:r>
              <a:rPr lang="de-CH" sz="1200" dirty="0" err="1"/>
              <a:t>sampling</a:t>
            </a:r>
            <a:r>
              <a:rPr lang="de-CH" sz="1200" dirty="0"/>
              <a:t> </a:t>
            </a:r>
            <a:r>
              <a:rPr lang="de-CH" sz="1200" dirty="0" err="1"/>
              <a:t>frequency</a:t>
            </a:r>
            <a:r>
              <a:rPr lang="de-CH" sz="1200" dirty="0"/>
              <a:t> </a:t>
            </a:r>
            <a:r>
              <a:rPr lang="de-CH" sz="1200" dirty="0" err="1"/>
              <a:t>rather</a:t>
            </a:r>
            <a:r>
              <a:rPr lang="de-CH" sz="1200" dirty="0"/>
              <a:t> </a:t>
            </a:r>
            <a:r>
              <a:rPr lang="de-CH" sz="1200" dirty="0" err="1"/>
              <a:t>cyclical</a:t>
            </a:r>
            <a:r>
              <a:rPr lang="de-CH" sz="1200" dirty="0"/>
              <a:t> </a:t>
            </a:r>
            <a:r>
              <a:rPr lang="de-CH" sz="1200" dirty="0" err="1"/>
              <a:t>values</a:t>
            </a:r>
            <a:endParaRPr lang="de-CH" sz="1200" dirty="0"/>
          </a:p>
          <a:p>
            <a:pPr lvl="1"/>
            <a:r>
              <a:rPr lang="de-CH" sz="1200" dirty="0" err="1"/>
              <a:t>Process</a:t>
            </a:r>
            <a:r>
              <a:rPr lang="de-CH" sz="1200" dirty="0"/>
              <a:t> </a:t>
            </a:r>
            <a:r>
              <a:rPr lang="de-CH" sz="1200" dirty="0" err="1"/>
              <a:t>parameters</a:t>
            </a:r>
            <a:r>
              <a:rPr lang="de-CH" sz="1200" dirty="0"/>
              <a:t> </a:t>
            </a:r>
            <a:r>
              <a:rPr lang="de-CH" sz="1200" dirty="0" err="1"/>
              <a:t>and</a:t>
            </a:r>
            <a:r>
              <a:rPr lang="de-CH" sz="1200" dirty="0"/>
              <a:t> </a:t>
            </a:r>
            <a:r>
              <a:rPr lang="de-CH" sz="1200" dirty="0" err="1"/>
              <a:t>setting</a:t>
            </a:r>
            <a:r>
              <a:rPr lang="de-CH" sz="1200" dirty="0"/>
              <a:t> </a:t>
            </a:r>
            <a:r>
              <a:rPr lang="de-CH" sz="1200" dirty="0" err="1"/>
              <a:t>parameters</a:t>
            </a:r>
            <a:endParaRPr lang="de-CH" sz="1200" dirty="0"/>
          </a:p>
          <a:p>
            <a:r>
              <a:rPr lang="de-CH" sz="1400" dirty="0"/>
              <a:t>Sensor </a:t>
            </a:r>
            <a:r>
              <a:rPr lang="de-CH" sz="1400" dirty="0" err="1"/>
              <a:t>signals</a:t>
            </a:r>
            <a:r>
              <a:rPr lang="de-CH" sz="1400" dirty="0"/>
              <a:t> </a:t>
            </a:r>
            <a:r>
              <a:rPr lang="de-CH" sz="1400" dirty="0" err="1"/>
              <a:t>from</a:t>
            </a:r>
            <a:r>
              <a:rPr lang="de-CH" sz="1400" dirty="0"/>
              <a:t> </a:t>
            </a:r>
            <a:r>
              <a:rPr lang="de-CH" sz="1400" dirty="0" err="1"/>
              <a:t>the</a:t>
            </a:r>
            <a:r>
              <a:rPr lang="de-CH" sz="1400" dirty="0"/>
              <a:t> </a:t>
            </a:r>
            <a:r>
              <a:rPr lang="de-CH" sz="1400" dirty="0" err="1"/>
              <a:t>machine</a:t>
            </a:r>
            <a:r>
              <a:rPr lang="de-CH" sz="1400" dirty="0"/>
              <a:t> </a:t>
            </a:r>
            <a:r>
              <a:rPr lang="de-CH" sz="1400" dirty="0" err="1"/>
              <a:t>control</a:t>
            </a:r>
            <a:r>
              <a:rPr lang="de-CH" sz="1400" dirty="0"/>
              <a:t> </a:t>
            </a:r>
            <a:r>
              <a:rPr lang="de-CH" sz="1400" dirty="0" err="1"/>
              <a:t>cabinet</a:t>
            </a:r>
            <a:endParaRPr lang="de-CH" sz="1400" dirty="0"/>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I/O </a:t>
            </a:r>
            <a:r>
              <a:rPr lang="de-CH" sz="1200" dirty="0" err="1"/>
              <a:t>module</a:t>
            </a:r>
            <a:r>
              <a:rPr lang="de-CH" sz="1200" dirty="0"/>
              <a:t>)</a:t>
            </a:r>
          </a:p>
          <a:p>
            <a:pPr marL="0" indent="0">
              <a:buNone/>
            </a:pPr>
            <a:r>
              <a:rPr lang="de-CH" sz="1400" b="1" dirty="0"/>
              <a:t>Data </a:t>
            </a:r>
            <a:r>
              <a:rPr lang="de-CH" sz="1400" b="1" dirty="0" err="1"/>
              <a:t>from</a:t>
            </a:r>
            <a:r>
              <a:rPr lang="de-CH" sz="1400" b="1" dirty="0"/>
              <a:t> </a:t>
            </a:r>
            <a:r>
              <a:rPr lang="de-CH" sz="1400" b="1" dirty="0" err="1"/>
              <a:t>the</a:t>
            </a:r>
            <a:r>
              <a:rPr lang="de-CH" sz="1400" b="1" dirty="0"/>
              <a:t> </a:t>
            </a:r>
            <a:r>
              <a:rPr lang="de-CH" sz="1400" b="1" dirty="0" err="1"/>
              <a:t>tool</a:t>
            </a:r>
            <a:endParaRPr lang="de-CH" sz="1400" b="1" dirty="0"/>
          </a:p>
          <a:p>
            <a:r>
              <a:rPr lang="de-CH" sz="1400" dirty="0" err="1"/>
              <a:t>Cavity</a:t>
            </a:r>
            <a:r>
              <a:rPr lang="de-CH" sz="1400" dirty="0"/>
              <a:t> </a:t>
            </a:r>
            <a:r>
              <a:rPr lang="de-CH" sz="1400" dirty="0" err="1"/>
              <a:t>pressure</a:t>
            </a:r>
            <a:r>
              <a:rPr lang="de-CH" sz="1400" dirty="0"/>
              <a:t> </a:t>
            </a:r>
            <a:r>
              <a:rPr lang="de-CH" sz="1400" dirty="0" err="1"/>
              <a:t>sensors</a:t>
            </a:r>
            <a:r>
              <a:rPr lang="de-CH" sz="1400" dirty="0"/>
              <a:t> 1 </a:t>
            </a:r>
            <a:r>
              <a:rPr lang="de-CH" sz="1400" dirty="0" err="1"/>
              <a:t>channel</a:t>
            </a:r>
            <a:endParaRPr lang="de-CH" sz="1400" dirty="0"/>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a:t>
            </a:r>
            <a:r>
              <a:rPr lang="de-CH" sz="1200" dirty="0" err="1"/>
              <a:t>control</a:t>
            </a:r>
            <a:r>
              <a:rPr lang="de-CH" sz="1200" dirty="0"/>
              <a:t> </a:t>
            </a:r>
            <a:r>
              <a:rPr lang="de-CH" sz="1200" dirty="0" err="1"/>
              <a:t>cabinet</a:t>
            </a:r>
            <a:r>
              <a:rPr lang="de-CH" sz="1200" dirty="0"/>
              <a:t> </a:t>
            </a:r>
            <a:r>
              <a:rPr lang="de-CH" sz="1200" dirty="0" err="1"/>
              <a:t>and</a:t>
            </a:r>
            <a:r>
              <a:rPr lang="de-CH" sz="1200" dirty="0"/>
              <a:t> I/O </a:t>
            </a:r>
            <a:r>
              <a:rPr lang="de-CH" sz="1200" dirty="0" err="1"/>
              <a:t>module</a:t>
            </a:r>
            <a:r>
              <a:rPr lang="de-CH" sz="1200" dirty="0"/>
              <a:t>)</a:t>
            </a:r>
          </a:p>
          <a:p>
            <a:pPr marL="0" indent="0">
              <a:buNone/>
            </a:pPr>
            <a:r>
              <a:rPr lang="de-CH" sz="1400" b="1" dirty="0" err="1"/>
              <a:t>Peripheral</a:t>
            </a:r>
            <a:r>
              <a:rPr lang="de-CH" sz="1400" b="1" dirty="0"/>
              <a:t> </a:t>
            </a:r>
            <a:r>
              <a:rPr lang="de-CH" sz="1400" b="1" dirty="0" err="1"/>
              <a:t>and</a:t>
            </a:r>
            <a:r>
              <a:rPr lang="de-CH" sz="1400" b="1" dirty="0"/>
              <a:t> environmental </a:t>
            </a:r>
            <a:r>
              <a:rPr lang="de-CH" sz="1400" b="1" dirty="0" err="1"/>
              <a:t>data</a:t>
            </a:r>
            <a:endParaRPr lang="de-CH" sz="1400" b="1" dirty="0"/>
          </a:p>
          <a:p>
            <a:r>
              <a:rPr lang="de-CH" sz="1400" dirty="0" err="1"/>
              <a:t>Temperature</a:t>
            </a:r>
            <a:r>
              <a:rPr lang="de-CH" sz="1400" dirty="0"/>
              <a:t> </a:t>
            </a:r>
            <a:r>
              <a:rPr lang="de-CH" sz="1400" dirty="0" err="1"/>
              <a:t>control</a:t>
            </a:r>
            <a:r>
              <a:rPr lang="de-CH" sz="1400" dirty="0"/>
              <a:t> </a:t>
            </a:r>
            <a:r>
              <a:rPr lang="de-CH" sz="1400" dirty="0" err="1"/>
              <a:t>units</a:t>
            </a:r>
            <a:r>
              <a:rPr lang="de-CH" sz="1400" dirty="0"/>
              <a:t> Wittmann </a:t>
            </a:r>
            <a:r>
              <a:rPr lang="de-CH" sz="1400" dirty="0" err="1"/>
              <a:t>Tempro</a:t>
            </a:r>
            <a:r>
              <a:rPr lang="de-CH" sz="1400" dirty="0"/>
              <a:t> Plus D (via RS232 &amp; </a:t>
            </a:r>
            <a:r>
              <a:rPr lang="de-CH" sz="1400" dirty="0" err="1"/>
              <a:t>NPort</a:t>
            </a:r>
            <a:r>
              <a:rPr lang="de-CH" sz="1400" dirty="0"/>
              <a:t>)</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1Hz </a:t>
            </a:r>
            <a:r>
              <a:rPr lang="de-CH" sz="1200" dirty="0" err="1"/>
              <a:t>sampling</a:t>
            </a:r>
            <a:r>
              <a:rPr lang="de-CH" sz="1200" dirty="0"/>
              <a:t> </a:t>
            </a:r>
            <a:r>
              <a:rPr lang="de-CH" sz="1200" dirty="0" err="1"/>
              <a:t>frequency</a:t>
            </a:r>
            <a:endParaRPr lang="de-CH" sz="1200" dirty="0"/>
          </a:p>
          <a:p>
            <a:r>
              <a:rPr lang="de-CH" sz="1400" dirty="0"/>
              <a:t>HB-</a:t>
            </a:r>
            <a:r>
              <a:rPr lang="de-CH" sz="1400" dirty="0" err="1"/>
              <a:t>Vario</a:t>
            </a:r>
            <a:r>
              <a:rPr lang="de-CH" sz="1400" dirty="0"/>
              <a:t> 5 </a:t>
            </a:r>
            <a:r>
              <a:rPr lang="de-CH" sz="1400" dirty="0" err="1"/>
              <a:t>unit</a:t>
            </a:r>
            <a:r>
              <a:rPr lang="de-CH" sz="1400" dirty="0"/>
              <a:t> (via OPC UA)</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1Hz </a:t>
            </a:r>
            <a:r>
              <a:rPr lang="de-CH" sz="1200" dirty="0" err="1"/>
              <a:t>sampling</a:t>
            </a:r>
            <a:r>
              <a:rPr lang="de-CH" sz="1200" dirty="0"/>
              <a:t> </a:t>
            </a:r>
            <a:r>
              <a:rPr lang="de-CH" sz="1200" dirty="0" err="1"/>
              <a:t>frequency</a:t>
            </a:r>
            <a:endParaRPr lang="de-CH" sz="1200" dirty="0"/>
          </a:p>
          <a:p>
            <a:r>
              <a:rPr lang="de-CH" sz="1400" dirty="0" err="1"/>
              <a:t>Ambient</a:t>
            </a:r>
            <a:r>
              <a:rPr lang="de-CH" sz="1400" dirty="0"/>
              <a:t> </a:t>
            </a:r>
            <a:r>
              <a:rPr lang="de-CH" sz="1400" dirty="0" err="1"/>
              <a:t>temperature</a:t>
            </a:r>
            <a:r>
              <a:rPr lang="de-CH" sz="1400" dirty="0"/>
              <a:t> </a:t>
            </a:r>
            <a:r>
              <a:rPr lang="de-CH" sz="1400" dirty="0" err="1"/>
              <a:t>and</a:t>
            </a:r>
            <a:r>
              <a:rPr lang="de-CH" sz="1400" dirty="0"/>
              <a:t> </a:t>
            </a:r>
            <a:r>
              <a:rPr lang="de-CH" sz="1400" dirty="0" err="1"/>
              <a:t>humidity</a:t>
            </a:r>
            <a:r>
              <a:rPr lang="de-CH" sz="1400" dirty="0"/>
              <a:t> (via I/O </a:t>
            </a:r>
            <a:r>
              <a:rPr lang="de-CH" sz="1400" dirty="0" err="1"/>
              <a:t>module</a:t>
            </a:r>
            <a:r>
              <a:rPr lang="de-CH" sz="1400" dirty="0"/>
              <a:t>)</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I/O </a:t>
            </a:r>
            <a:r>
              <a:rPr lang="de-CH" sz="1200" dirty="0" err="1"/>
              <a:t>module</a:t>
            </a:r>
            <a:r>
              <a:rPr lang="de-CH" sz="1200" dirty="0"/>
              <a:t>)</a:t>
            </a:r>
          </a:p>
          <a:p>
            <a:pPr marL="0" indent="0">
              <a:buNone/>
            </a:pPr>
            <a:r>
              <a:rPr lang="en-US" sz="1400" b="1" dirty="0"/>
              <a:t>Trial data</a:t>
            </a:r>
          </a:p>
          <a:p>
            <a:r>
              <a:rPr lang="en-US" sz="1400" dirty="0"/>
              <a:t>Input via touch screen </a:t>
            </a:r>
            <a:r>
              <a:rPr lang="de-CH" sz="1400" dirty="0"/>
              <a:t>(via TCP/IP)</a:t>
            </a:r>
          </a:p>
          <a:p>
            <a:pPr lvl="1"/>
            <a:endParaRPr lang="de-CH" sz="1200" dirty="0"/>
          </a:p>
        </p:txBody>
      </p:sp>
      <p:sp>
        <p:nvSpPr>
          <p:cNvPr id="7" name="Text Placeholder 6"/>
          <p:cNvSpPr>
            <a:spLocks noGrp="1"/>
          </p:cNvSpPr>
          <p:nvPr>
            <p:ph type="body" sz="quarter" idx="24"/>
          </p:nvPr>
        </p:nvSpPr>
        <p:spPr/>
        <p:txBody>
          <a:bodyPr/>
          <a:lstStyle/>
          <a:p>
            <a:r>
              <a:rPr lang="en-US" dirty="0"/>
              <a:t>Implementation of machine learning in the factory: implement</a:t>
            </a:r>
            <a:endParaRPr lang="de-CH" dirty="0"/>
          </a:p>
        </p:txBody>
      </p:sp>
      <p:pic>
        <p:nvPicPr>
          <p:cNvPr id="16" name="Picture 14" descr="Mehrkanal-Datenerfassungsmodul - ibaDAQ series - iba AG - DIN-Schienen /  USB / modular"/>
          <p:cNvPicPr>
            <a:picLocks noChangeAspect="1" noChangeArrowheads="1"/>
          </p:cNvPicPr>
          <p:nvPr/>
        </p:nvPicPr>
        <p:blipFill rotWithShape="1">
          <a:blip r:embed="rId4">
            <a:extLst>
              <a:ext uri="{28A0092B-C50C-407E-A947-70E740481C1C}">
                <a14:useLocalDpi xmlns:a14="http://schemas.microsoft.com/office/drawing/2010/main" val="0"/>
              </a:ext>
            </a:extLst>
          </a:blip>
          <a:srcRect l="74155"/>
          <a:stretch/>
        </p:blipFill>
        <p:spPr bwMode="auto">
          <a:xfrm>
            <a:off x="11038504" y="2125555"/>
            <a:ext cx="652190" cy="25234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038504" y="5310845"/>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sp>
        <p:nvSpPr>
          <p:cNvPr id="26" name="Rectangle 25"/>
          <p:cNvSpPr/>
          <p:nvPr/>
        </p:nvSpPr>
        <p:spPr>
          <a:xfrm>
            <a:off x="6329363" y="1449388"/>
            <a:ext cx="2178261"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15" name="Right Arrow 14"/>
          <p:cNvSpPr/>
          <p:nvPr/>
        </p:nvSpPr>
        <p:spPr>
          <a:xfrm>
            <a:off x="10452629" y="1919063"/>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098" name="Picture 2" descr="OPC UA | Industrielle Kommunikation | Globa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2497" y="5468102"/>
            <a:ext cx="705665" cy="3964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umkombifühler für Temperatur und Feuchte (0-10V/4-20m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125" b="93000" l="5125" r="97125"/>
                    </a14:imgEffect>
                  </a14:imgLayer>
                </a14:imgProps>
              </a:ext>
              <a:ext uri="{28A0092B-C50C-407E-A947-70E740481C1C}">
                <a14:useLocalDpi xmlns:a14="http://schemas.microsoft.com/office/drawing/2010/main" val="0"/>
              </a:ext>
            </a:extLst>
          </a:blip>
          <a:srcRect/>
          <a:stretch>
            <a:fillRect/>
          </a:stretch>
        </p:blipFill>
        <p:spPr bwMode="auto">
          <a:xfrm>
            <a:off x="6626529" y="3245587"/>
            <a:ext cx="835135" cy="835135"/>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29"/>
          <p:cNvSpPr/>
          <p:nvPr/>
        </p:nvSpPr>
        <p:spPr>
          <a:xfrm>
            <a:off x="8152996" y="3544499"/>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ight Arrow 31"/>
          <p:cNvSpPr/>
          <p:nvPr/>
        </p:nvSpPr>
        <p:spPr>
          <a:xfrm>
            <a:off x="10452629" y="3544499"/>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ight Arrow 32"/>
          <p:cNvSpPr/>
          <p:nvPr/>
        </p:nvSpPr>
        <p:spPr>
          <a:xfrm>
            <a:off x="10452629" y="5783398"/>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tangle 33"/>
          <p:cNvSpPr/>
          <p:nvPr/>
        </p:nvSpPr>
        <p:spPr>
          <a:xfrm>
            <a:off x="8225174" y="3319695"/>
            <a:ext cx="282450" cy="215444"/>
          </a:xfrm>
          <a:prstGeom prst="rect">
            <a:avLst/>
          </a:prstGeom>
        </p:spPr>
        <p:txBody>
          <a:bodyPr wrap="none">
            <a:spAutoFit/>
          </a:bodyPr>
          <a:lstStyle/>
          <a:p>
            <a:r>
              <a:rPr lang="de-CH" sz="800" dirty="0"/>
              <a:t>AI</a:t>
            </a:r>
            <a:endParaRPr lang="de-CH" dirty="0"/>
          </a:p>
        </p:txBody>
      </p:sp>
      <p:sp>
        <p:nvSpPr>
          <p:cNvPr id="39" name="Rectangle 38"/>
          <p:cNvSpPr/>
          <p:nvPr/>
        </p:nvSpPr>
        <p:spPr>
          <a:xfrm>
            <a:off x="9117332" y="3905691"/>
            <a:ext cx="723275" cy="369332"/>
          </a:xfrm>
          <a:prstGeom prst="rect">
            <a:avLst/>
          </a:prstGeom>
        </p:spPr>
        <p:txBody>
          <a:bodyPr wrap="none">
            <a:spAutoFit/>
          </a:bodyPr>
          <a:lstStyle/>
          <a:p>
            <a:r>
              <a:rPr lang="de-CH" sz="600" b="1" dirty="0" err="1"/>
              <a:t>iba</a:t>
            </a:r>
            <a:r>
              <a:rPr lang="de-CH" sz="600" b="1" dirty="0"/>
              <a:t> I/O-System</a:t>
            </a:r>
            <a:endParaRPr lang="de-CH" sz="400" dirty="0"/>
          </a:p>
          <a:p>
            <a:endParaRPr lang="de-CH" sz="600" dirty="0"/>
          </a:p>
          <a:p>
            <a:endParaRPr lang="de-CH" sz="600" dirty="0"/>
          </a:p>
        </p:txBody>
      </p:sp>
      <p:sp>
        <p:nvSpPr>
          <p:cNvPr id="40" name="Rectangle 39"/>
          <p:cNvSpPr/>
          <p:nvPr/>
        </p:nvSpPr>
        <p:spPr>
          <a:xfrm>
            <a:off x="9117332" y="5066468"/>
            <a:ext cx="806631" cy="276999"/>
          </a:xfrm>
          <a:prstGeom prst="rect">
            <a:avLst/>
          </a:prstGeom>
        </p:spPr>
        <p:txBody>
          <a:bodyPr wrap="none">
            <a:spAutoFit/>
          </a:bodyPr>
          <a:lstStyle/>
          <a:p>
            <a:r>
              <a:rPr lang="de-CH" sz="600" b="1" dirty="0"/>
              <a:t>N-Port Converter</a:t>
            </a:r>
            <a:endParaRPr lang="de-CH" sz="400" dirty="0"/>
          </a:p>
          <a:p>
            <a:endParaRPr lang="de-CH" sz="600" dirty="0"/>
          </a:p>
        </p:txBody>
      </p:sp>
      <p:sp>
        <p:nvSpPr>
          <p:cNvPr id="41" name="Rectangle 40"/>
          <p:cNvSpPr/>
          <p:nvPr/>
        </p:nvSpPr>
        <p:spPr>
          <a:xfrm>
            <a:off x="6574508" y="5066468"/>
            <a:ext cx="1096775" cy="276999"/>
          </a:xfrm>
          <a:prstGeom prst="rect">
            <a:avLst/>
          </a:prstGeom>
        </p:spPr>
        <p:txBody>
          <a:bodyPr wrap="none">
            <a:spAutoFit/>
          </a:bodyPr>
          <a:lstStyle/>
          <a:p>
            <a:r>
              <a:rPr lang="de-CH" sz="600" b="1" dirty="0"/>
              <a:t>Wittmann </a:t>
            </a:r>
            <a:r>
              <a:rPr lang="de-CH" sz="600" b="1" dirty="0" err="1"/>
              <a:t>Tempro</a:t>
            </a:r>
            <a:r>
              <a:rPr lang="de-CH" sz="600" b="1" dirty="0"/>
              <a:t> Plus D</a:t>
            </a:r>
            <a:endParaRPr lang="de-CH" sz="400" dirty="0"/>
          </a:p>
          <a:p>
            <a:endParaRPr lang="de-CH" sz="600" dirty="0"/>
          </a:p>
        </p:txBody>
      </p:sp>
      <p:sp>
        <p:nvSpPr>
          <p:cNvPr id="43" name="Rectangle 42"/>
          <p:cNvSpPr/>
          <p:nvPr/>
        </p:nvSpPr>
        <p:spPr>
          <a:xfrm>
            <a:off x="6660758" y="3994988"/>
            <a:ext cx="838691" cy="276999"/>
          </a:xfrm>
          <a:prstGeom prst="rect">
            <a:avLst/>
          </a:prstGeom>
        </p:spPr>
        <p:txBody>
          <a:bodyPr wrap="none">
            <a:spAutoFit/>
          </a:bodyPr>
          <a:lstStyle/>
          <a:p>
            <a:r>
              <a:rPr lang="de-CH" sz="600" b="1" dirty="0"/>
              <a:t>Raumkombifühler</a:t>
            </a:r>
            <a:endParaRPr lang="de-CH" sz="400" dirty="0"/>
          </a:p>
          <a:p>
            <a:endParaRPr lang="de-CH" sz="600" dirty="0"/>
          </a:p>
        </p:txBody>
      </p:sp>
      <p:pic>
        <p:nvPicPr>
          <p:cNvPr id="42" name="Picture 41"/>
          <p:cNvPicPr>
            <a:picLocks noChangeAspect="1"/>
          </p:cNvPicPr>
          <p:nvPr/>
        </p:nvPicPr>
        <p:blipFill>
          <a:blip r:embed="rId8" cstate="print">
            <a:extLst>
              <a:ext uri="{BEBA8EAE-BF5A-486C-A8C5-ECC9F3942E4B}">
                <a14:imgProps xmlns:a14="http://schemas.microsoft.com/office/drawing/2010/main">
                  <a14:imgLayer r:embed="rId9">
                    <a14:imgEffect>
                      <a14:backgroundRemoval t="939" b="100000" l="0" r="100000"/>
                    </a14:imgEffect>
                  </a14:imgLayer>
                </a14:imgProps>
              </a:ext>
              <a:ext uri="{28A0092B-C50C-407E-A947-70E740481C1C}">
                <a14:useLocalDpi xmlns:a14="http://schemas.microsoft.com/office/drawing/2010/main" val="0"/>
              </a:ext>
            </a:extLst>
          </a:blip>
          <a:stretch>
            <a:fillRect/>
          </a:stretch>
        </p:blipFill>
        <p:spPr>
          <a:xfrm>
            <a:off x="6528411" y="1389887"/>
            <a:ext cx="1674064" cy="1116587"/>
          </a:xfrm>
          <a:prstGeom prst="rect">
            <a:avLst/>
          </a:prstGeom>
        </p:spPr>
      </p:pic>
      <p:sp>
        <p:nvSpPr>
          <p:cNvPr id="46" name="Rectangle 45"/>
          <p:cNvSpPr/>
          <p:nvPr/>
        </p:nvSpPr>
        <p:spPr>
          <a:xfrm>
            <a:off x="6658589" y="2539785"/>
            <a:ext cx="893193" cy="276999"/>
          </a:xfrm>
          <a:prstGeom prst="rect">
            <a:avLst/>
          </a:prstGeom>
        </p:spPr>
        <p:txBody>
          <a:bodyPr wrap="none">
            <a:spAutoFit/>
          </a:bodyPr>
          <a:lstStyle/>
          <a:p>
            <a:r>
              <a:rPr lang="de-CH" sz="600" b="1" dirty="0" err="1"/>
              <a:t>SmartPower</a:t>
            </a:r>
            <a:r>
              <a:rPr lang="de-CH" sz="600" b="1" dirty="0"/>
              <a:t> 60/210</a:t>
            </a:r>
          </a:p>
          <a:p>
            <a:endParaRPr lang="de-CH" sz="600" dirty="0"/>
          </a:p>
        </p:txBody>
      </p:sp>
      <p:sp>
        <p:nvSpPr>
          <p:cNvPr id="49" name="Right Arrow 48"/>
          <p:cNvSpPr/>
          <p:nvPr/>
        </p:nvSpPr>
        <p:spPr>
          <a:xfrm rot="2933227">
            <a:off x="8193627" y="2925537"/>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tangle 49"/>
          <p:cNvSpPr/>
          <p:nvPr/>
        </p:nvSpPr>
        <p:spPr>
          <a:xfrm>
            <a:off x="7887922" y="2985751"/>
            <a:ext cx="471604" cy="215444"/>
          </a:xfrm>
          <a:prstGeom prst="rect">
            <a:avLst/>
          </a:prstGeom>
        </p:spPr>
        <p:txBody>
          <a:bodyPr wrap="none">
            <a:spAutoFit/>
          </a:bodyPr>
          <a:lstStyle/>
          <a:p>
            <a:r>
              <a:rPr lang="de-CH" sz="800" dirty="0"/>
              <a:t>AI / DI</a:t>
            </a:r>
            <a:endParaRPr lang="de-CH" dirty="0"/>
          </a:p>
        </p:txBody>
      </p:sp>
      <p:pic>
        <p:nvPicPr>
          <p:cNvPr id="53" name="Picture 2" descr="WITTMANN BATTENFELD - TEMPRO plus D Serie - TEMPRO Temperiergeräte -  Temperiertechnik - Peripheri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67" b="100000" l="5750" r="97625">
                        <a14:foregroundMark x1="23500" y1="12333" x2="42625" y2="17500"/>
                      </a14:backgroundRemoval>
                    </a14:imgEffect>
                  </a14:imgLayer>
                </a14:imgProps>
              </a:ext>
              <a:ext uri="{28A0092B-C50C-407E-A947-70E740481C1C}">
                <a14:useLocalDpi xmlns:a14="http://schemas.microsoft.com/office/drawing/2010/main" val="0"/>
              </a:ext>
            </a:extLst>
          </a:blip>
          <a:srcRect/>
          <a:stretch>
            <a:fillRect/>
          </a:stretch>
        </p:blipFill>
        <p:spPr bwMode="auto">
          <a:xfrm>
            <a:off x="6574508" y="4370948"/>
            <a:ext cx="939176" cy="704382"/>
          </a:xfrm>
          <a:prstGeom prst="rect">
            <a:avLst/>
          </a:prstGeom>
          <a:noFill/>
          <a:extLst>
            <a:ext uri="{909E8E84-426E-40DD-AFC4-6F175D3DCCD1}">
              <a14:hiddenFill xmlns:a14="http://schemas.microsoft.com/office/drawing/2010/main">
                <a:solidFill>
                  <a:srgbClr val="FFFFFF"/>
                </a:solidFill>
              </a14:hiddenFill>
            </a:ext>
          </a:extLst>
        </p:spPr>
      </p:pic>
      <p:sp>
        <p:nvSpPr>
          <p:cNvPr id="54" name="Right Arrow 53"/>
          <p:cNvSpPr/>
          <p:nvPr/>
        </p:nvSpPr>
        <p:spPr>
          <a:xfrm>
            <a:off x="8382948" y="1919063"/>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5" name="Right Arrow 54"/>
          <p:cNvSpPr/>
          <p:nvPr/>
        </p:nvSpPr>
        <p:spPr>
          <a:xfrm>
            <a:off x="10452629" y="4653857"/>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6" name="Picture 4" descr="Geräteserver, 1x RJ45, 2x RS-232, RJ45 MOXA NPORT 521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7898" y="4411059"/>
            <a:ext cx="620105" cy="620105"/>
          </a:xfrm>
          <a:prstGeom prst="rect">
            <a:avLst/>
          </a:prstGeom>
          <a:noFill/>
          <a:extLst>
            <a:ext uri="{909E8E84-426E-40DD-AFC4-6F175D3DCCD1}">
              <a14:hiddenFill xmlns:a14="http://schemas.microsoft.com/office/drawing/2010/main">
                <a:solidFill>
                  <a:srgbClr val="FFFFFF"/>
                </a:solidFill>
              </a14:hiddenFill>
            </a:ext>
          </a:extLst>
        </p:spPr>
      </p:pic>
      <p:sp>
        <p:nvSpPr>
          <p:cNvPr id="57" name="Right Arrow 56"/>
          <p:cNvSpPr/>
          <p:nvPr/>
        </p:nvSpPr>
        <p:spPr>
          <a:xfrm>
            <a:off x="8147066" y="4653346"/>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Rectangle 57"/>
          <p:cNvSpPr/>
          <p:nvPr/>
        </p:nvSpPr>
        <p:spPr>
          <a:xfrm>
            <a:off x="8112837" y="4428542"/>
            <a:ext cx="500458" cy="215444"/>
          </a:xfrm>
          <a:prstGeom prst="rect">
            <a:avLst/>
          </a:prstGeom>
        </p:spPr>
        <p:txBody>
          <a:bodyPr wrap="none">
            <a:spAutoFit/>
          </a:bodyPr>
          <a:lstStyle/>
          <a:p>
            <a:pPr algn="ctr"/>
            <a:r>
              <a:rPr lang="de-CH" sz="800" dirty="0"/>
              <a:t>RS232</a:t>
            </a:r>
            <a:endParaRPr lang="de-CH" dirty="0"/>
          </a:p>
        </p:txBody>
      </p:sp>
      <p:pic>
        <p:nvPicPr>
          <p:cNvPr id="59" name="Picture 6" descr="HB-Therm variotherme Temperierun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0244" y="5396257"/>
            <a:ext cx="944955" cy="715258"/>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639599" y="5817717"/>
            <a:ext cx="583814" cy="184666"/>
          </a:xfrm>
          <a:prstGeom prst="rect">
            <a:avLst/>
          </a:prstGeom>
        </p:spPr>
        <p:txBody>
          <a:bodyPr wrap="none">
            <a:spAutoFit/>
          </a:bodyPr>
          <a:lstStyle/>
          <a:p>
            <a:r>
              <a:rPr lang="de-CH" sz="600" b="1" dirty="0"/>
              <a:t>HB-Vario-5</a:t>
            </a:r>
          </a:p>
        </p:txBody>
      </p:sp>
      <p:sp>
        <p:nvSpPr>
          <p:cNvPr id="61" name="Rectangle 60"/>
          <p:cNvSpPr/>
          <p:nvPr/>
        </p:nvSpPr>
        <p:spPr>
          <a:xfrm>
            <a:off x="9087292" y="2539785"/>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pic>
        <p:nvPicPr>
          <p:cNvPr id="62" name="Picture 18" descr="Raspberry Pi 3 Model B + (ARMv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7131" y="1670797"/>
            <a:ext cx="1062389" cy="8162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come to EUROMAP | EUROMAP - European Plastics and Rubber Machinery"/>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27752" b="28808"/>
          <a:stretch/>
        </p:blipFill>
        <p:spPr bwMode="auto">
          <a:xfrm>
            <a:off x="8224003" y="1728893"/>
            <a:ext cx="739610" cy="169254"/>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38" descr="Paper">
            <a:extLst>
              <a:ext uri="{FF2B5EF4-FFF2-40B4-BE49-F238E27FC236}">
                <a16:creationId xmlns:a16="http://schemas.microsoft.com/office/drawing/2014/main" id="{DC618F71-F697-471E-8EE0-DC36D3DD3D6B}"/>
              </a:ext>
            </a:extLst>
          </p:cNvPr>
          <p:cNvPicPr>
            <a:picLocks noChangeAspect="1"/>
          </p:cNvPicPr>
          <p:nvPr/>
        </p:nvPicPr>
        <p:blipFill>
          <a:blip r:embed="rId16"/>
          <a:stretch>
            <a:fillRect/>
          </a:stretch>
        </p:blipFill>
        <p:spPr>
          <a:xfrm>
            <a:off x="10895597" y="1545617"/>
            <a:ext cx="406112" cy="406112"/>
          </a:xfrm>
          <a:prstGeom prst="rect">
            <a:avLst/>
          </a:prstGeom>
        </p:spPr>
      </p:pic>
      <p:pic>
        <p:nvPicPr>
          <p:cNvPr id="45" name="Graphic 20" descr="Upload">
            <a:extLst>
              <a:ext uri="{FF2B5EF4-FFF2-40B4-BE49-F238E27FC236}">
                <a16:creationId xmlns:a16="http://schemas.microsoft.com/office/drawing/2014/main" id="{A0F26040-F5D7-4FC6-A707-E81E3B8209DD}"/>
              </a:ext>
            </a:extLst>
          </p:cNvPr>
          <p:cNvPicPr>
            <a:picLocks noChangeAspect="1"/>
          </p:cNvPicPr>
          <p:nvPr/>
        </p:nvPicPr>
        <p:blipFill>
          <a:blip r:embed="rId17"/>
          <a:stretch>
            <a:fillRect/>
          </a:stretch>
        </p:blipFill>
        <p:spPr>
          <a:xfrm>
            <a:off x="11324548" y="1545617"/>
            <a:ext cx="473441" cy="473441"/>
          </a:xfrm>
          <a:prstGeom prst="rect">
            <a:avLst/>
          </a:prstGeom>
        </p:spPr>
      </p:pic>
      <p:sp>
        <p:nvSpPr>
          <p:cNvPr id="47" name="Rectangle 46"/>
          <p:cNvSpPr/>
          <p:nvPr/>
        </p:nvSpPr>
        <p:spPr>
          <a:xfrm>
            <a:off x="10373486" y="4472582"/>
            <a:ext cx="516488" cy="215444"/>
          </a:xfrm>
          <a:prstGeom prst="rect">
            <a:avLst/>
          </a:prstGeom>
        </p:spPr>
        <p:txBody>
          <a:bodyPr wrap="none">
            <a:spAutoFit/>
          </a:bodyPr>
          <a:lstStyle/>
          <a:p>
            <a:pPr algn="ctr"/>
            <a:r>
              <a:rPr lang="de-CH" sz="800" dirty="0"/>
              <a:t>TCP/IP</a:t>
            </a:r>
          </a:p>
        </p:txBody>
      </p:sp>
      <p:sp>
        <p:nvSpPr>
          <p:cNvPr id="48" name="Rectangle 47"/>
          <p:cNvSpPr/>
          <p:nvPr/>
        </p:nvSpPr>
        <p:spPr>
          <a:xfrm>
            <a:off x="10387425" y="1728007"/>
            <a:ext cx="516488" cy="215444"/>
          </a:xfrm>
          <a:prstGeom prst="rect">
            <a:avLst/>
          </a:prstGeom>
        </p:spPr>
        <p:txBody>
          <a:bodyPr wrap="none">
            <a:spAutoFit/>
          </a:bodyPr>
          <a:lstStyle/>
          <a:p>
            <a:pPr algn="ctr"/>
            <a:r>
              <a:rPr lang="de-CH" sz="800" dirty="0"/>
              <a:t>TCP/IP</a:t>
            </a:r>
          </a:p>
        </p:txBody>
      </p:sp>
      <p:sp>
        <p:nvSpPr>
          <p:cNvPr id="63" name="Rectangle 62"/>
          <p:cNvSpPr/>
          <p:nvPr/>
        </p:nvSpPr>
        <p:spPr>
          <a:xfrm>
            <a:off x="6329363" y="620711"/>
            <a:ext cx="4290155" cy="761105"/>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64" name="Rectangle 63"/>
          <p:cNvSpPr/>
          <p:nvPr/>
        </p:nvSpPr>
        <p:spPr>
          <a:xfrm>
            <a:off x="8977796" y="874173"/>
            <a:ext cx="1282723" cy="276999"/>
          </a:xfrm>
          <a:prstGeom prst="rect">
            <a:avLst/>
          </a:prstGeom>
        </p:spPr>
        <p:txBody>
          <a:bodyPr wrap="none">
            <a:spAutoFit/>
          </a:bodyPr>
          <a:lstStyle/>
          <a:p>
            <a:r>
              <a:rPr lang="de-CH" sz="600" b="1" dirty="0" err="1"/>
              <a:t>RaspberryPi</a:t>
            </a:r>
            <a:r>
              <a:rPr lang="de-CH" sz="600" b="1" dirty="0"/>
              <a:t> Touch (</a:t>
            </a:r>
            <a:r>
              <a:rPr lang="de-CH" sz="600" b="1" dirty="0" err="1"/>
              <a:t>trial</a:t>
            </a:r>
            <a:r>
              <a:rPr lang="de-CH" sz="600" b="1" dirty="0"/>
              <a:t> </a:t>
            </a:r>
            <a:r>
              <a:rPr lang="de-CH" sz="600" b="1" dirty="0" err="1"/>
              <a:t>data</a:t>
            </a:r>
            <a:r>
              <a:rPr lang="de-CH" sz="600" b="1" dirty="0"/>
              <a:t>)</a:t>
            </a:r>
          </a:p>
          <a:p>
            <a:endParaRPr lang="de-CH" sz="600" dirty="0"/>
          </a:p>
        </p:txBody>
      </p:sp>
      <p:pic>
        <p:nvPicPr>
          <p:cNvPr id="65" name="Picture 2" descr="Raspberry Pi 7&quot;&quot; Touch-Display-Rahmen Noir&quo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05023" y="785130"/>
            <a:ext cx="725725" cy="544293"/>
          </a:xfrm>
          <a:prstGeom prst="rect">
            <a:avLst/>
          </a:prstGeom>
          <a:noFill/>
          <a:extLst>
            <a:ext uri="{909E8E84-426E-40DD-AFC4-6F175D3DCCD1}">
              <a14:hiddenFill xmlns:a14="http://schemas.microsoft.com/office/drawing/2010/main">
                <a:solidFill>
                  <a:srgbClr val="FFFFFF"/>
                </a:solidFill>
              </a14:hiddenFill>
            </a:ext>
          </a:extLst>
        </p:spPr>
      </p:pic>
      <p:sp>
        <p:nvSpPr>
          <p:cNvPr id="66" name="Left-Right Arrow 65"/>
          <p:cNvSpPr/>
          <p:nvPr/>
        </p:nvSpPr>
        <p:spPr>
          <a:xfrm rot="2436803">
            <a:off x="10368493" y="1323659"/>
            <a:ext cx="612000" cy="198415"/>
          </a:xfrm>
          <a:prstGeom prst="leftRightArrow">
            <a:avLst>
              <a:gd name="adj1" fmla="val 33998"/>
              <a:gd name="adj2" fmla="val 59601"/>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68" name="Content Placeholder 92"/>
          <p:cNvPicPr>
            <a:picLocks noChangeAspect="1"/>
          </p:cNvPicPr>
          <p:nvPr/>
        </p:nvPicPr>
        <p:blipFill rotWithShape="1">
          <a:blip r:embed="rId19"/>
          <a:srcRect l="78638" t="20302" r="1155" b="56765"/>
          <a:stretch/>
        </p:blipFill>
        <p:spPr>
          <a:xfrm>
            <a:off x="10668000" y="334039"/>
            <a:ext cx="1177925" cy="866111"/>
          </a:xfrm>
          <a:prstGeom prst="rect">
            <a:avLst/>
          </a:prstGeom>
        </p:spPr>
      </p:pic>
    </p:spTree>
    <p:extLst>
      <p:ext uri="{BB962C8B-B14F-4D97-AF65-F5344CB8AC3E}">
        <p14:creationId xmlns:p14="http://schemas.microsoft.com/office/powerpoint/2010/main" val="36526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5224D4EB-2C67-471C-9656-0219525E04E2}"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35</a:t>
            </a:fld>
            <a:endParaRPr lang="de-CH" dirty="0"/>
          </a:p>
        </p:txBody>
      </p:sp>
      <p:sp>
        <p:nvSpPr>
          <p:cNvPr id="5" name="Title 4"/>
          <p:cNvSpPr>
            <a:spLocks noGrp="1"/>
          </p:cNvSpPr>
          <p:nvPr>
            <p:ph type="title"/>
          </p:nvPr>
        </p:nvSpPr>
        <p:spPr/>
        <p:txBody>
          <a:bodyPr/>
          <a:lstStyle/>
          <a:p>
            <a:r>
              <a:rPr lang="en-US" dirty="0"/>
              <a:t>Input for manual / trial data</a:t>
            </a:r>
            <a:endParaRPr lang="de-CH" dirty="0"/>
          </a:p>
        </p:txBody>
      </p:sp>
      <p:sp>
        <p:nvSpPr>
          <p:cNvPr id="6" name="Content Placeholder 5"/>
          <p:cNvSpPr>
            <a:spLocks noGrp="1"/>
          </p:cNvSpPr>
          <p:nvPr>
            <p:ph sz="quarter" idx="21"/>
          </p:nvPr>
        </p:nvSpPr>
        <p:spPr/>
        <p:txBody>
          <a:bodyPr/>
          <a:lstStyle/>
          <a:p>
            <a:pPr marL="0" indent="0">
              <a:buNone/>
            </a:pPr>
            <a:r>
              <a:rPr lang="en-US" dirty="0"/>
              <a:t>To ensure that the recorded data can also be assigned to the corresponding trials, information on the trials is required in addition to the process data. For this purpose, each machine was equipped with a touch display with which the test data can be recorded but also the process data can be </a:t>
            </a:r>
            <a:r>
              <a:rPr lang="en-US" dirty="0" err="1"/>
              <a:t>visualised</a:t>
            </a:r>
            <a:r>
              <a:rPr lang="en-US" dirty="0"/>
              <a:t>.</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implement</a:t>
            </a:r>
            <a:endParaRPr lang="de-CH" dirty="0"/>
          </a:p>
        </p:txBody>
      </p:sp>
      <p:pic>
        <p:nvPicPr>
          <p:cNvPr id="9" name="Picture 8"/>
          <p:cNvPicPr>
            <a:picLocks noChangeAspect="1"/>
          </p:cNvPicPr>
          <p:nvPr/>
        </p:nvPicPr>
        <p:blipFill>
          <a:blip r:embed="rId2"/>
          <a:stretch>
            <a:fillRect/>
          </a:stretch>
        </p:blipFill>
        <p:spPr>
          <a:xfrm>
            <a:off x="6329363" y="2758998"/>
            <a:ext cx="4931123" cy="2509895"/>
          </a:xfrm>
          <a:prstGeom prst="rect">
            <a:avLst/>
          </a:prstGeom>
        </p:spPr>
      </p:pic>
      <p:pic>
        <p:nvPicPr>
          <p:cNvPr id="11" name="Picture 10"/>
          <p:cNvPicPr>
            <a:picLocks noChangeAspect="1"/>
          </p:cNvPicPr>
          <p:nvPr/>
        </p:nvPicPr>
        <p:blipFill>
          <a:blip r:embed="rId3"/>
          <a:stretch>
            <a:fillRect/>
          </a:stretch>
        </p:blipFill>
        <p:spPr>
          <a:xfrm>
            <a:off x="1144563" y="2758998"/>
            <a:ext cx="5040000" cy="2508664"/>
          </a:xfrm>
          <a:prstGeom prst="rect">
            <a:avLst/>
          </a:prstGeom>
        </p:spPr>
      </p:pic>
    </p:spTree>
    <p:extLst>
      <p:ext uri="{BB962C8B-B14F-4D97-AF65-F5344CB8AC3E}">
        <p14:creationId xmlns:p14="http://schemas.microsoft.com/office/powerpoint/2010/main" val="56846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5479671" y="4103573"/>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80" name="Rectangle 79"/>
          <p:cNvSpPr/>
          <p:nvPr/>
        </p:nvSpPr>
        <p:spPr>
          <a:xfrm>
            <a:off x="7871407" y="3410874"/>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47" name="Content Placeholder 46"/>
          <p:cNvSpPr>
            <a:spLocks noGrp="1"/>
          </p:cNvSpPr>
          <p:nvPr>
            <p:ph sz="quarter" idx="21"/>
          </p:nvPr>
        </p:nvSpPr>
        <p:spPr/>
        <p:txBody>
          <a:bodyPr/>
          <a:lstStyle/>
          <a:p>
            <a:pPr marL="0" indent="0">
              <a:buNone/>
            </a:pPr>
            <a:r>
              <a:rPr lang="de-CH" dirty="0" err="1"/>
              <a:t>Machine</a:t>
            </a:r>
            <a:r>
              <a:rPr lang="de-CH" dirty="0"/>
              <a:t> hall </a:t>
            </a:r>
            <a:r>
              <a:rPr lang="de-CH" dirty="0" err="1"/>
              <a:t>injection</a:t>
            </a:r>
            <a:r>
              <a:rPr lang="de-CH" dirty="0"/>
              <a:t> </a:t>
            </a:r>
            <a:r>
              <a:rPr lang="de-CH" dirty="0" err="1"/>
              <a:t>moulding</a:t>
            </a:r>
            <a:endParaRPr lang="de-CH" dirty="0"/>
          </a:p>
        </p:txBody>
      </p:sp>
      <p:sp>
        <p:nvSpPr>
          <p:cNvPr id="160" name="Rectangle 159"/>
          <p:cNvSpPr/>
          <p:nvPr/>
        </p:nvSpPr>
        <p:spPr>
          <a:xfrm>
            <a:off x="10164516" y="4865533"/>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61" name="Rectangle 160"/>
          <p:cNvSpPr/>
          <p:nvPr/>
        </p:nvSpPr>
        <p:spPr>
          <a:xfrm>
            <a:off x="10164515" y="5533154"/>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3" name="Rectangle 152"/>
          <p:cNvSpPr/>
          <p:nvPr/>
        </p:nvSpPr>
        <p:spPr>
          <a:xfrm>
            <a:off x="884012" y="4030981"/>
            <a:ext cx="1699384" cy="806959"/>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4" name="Rectangle 153"/>
          <p:cNvSpPr/>
          <p:nvPr/>
        </p:nvSpPr>
        <p:spPr>
          <a:xfrm>
            <a:off x="10164516" y="3410874"/>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 name="Date Placeholder 2"/>
          <p:cNvSpPr>
            <a:spLocks noGrp="1"/>
          </p:cNvSpPr>
          <p:nvPr>
            <p:ph type="dt" sz="half" idx="16"/>
          </p:nvPr>
        </p:nvSpPr>
        <p:spPr/>
        <p:txBody>
          <a:bodyPr/>
          <a:lstStyle/>
          <a:p>
            <a:fld id="{B0DFF9C2-2FBC-4294-B944-BD73B35512AD}" type="datetime3">
              <a:rPr lang="en-US" smtClean="0"/>
              <a:t>14 March 2023</a:t>
            </a:fld>
            <a:endParaRPr lang="de-CH" dirty="0"/>
          </a:p>
        </p:txBody>
      </p:sp>
      <p:sp>
        <p:nvSpPr>
          <p:cNvPr id="7" name="Title 6"/>
          <p:cNvSpPr>
            <a:spLocks noGrp="1"/>
          </p:cNvSpPr>
          <p:nvPr>
            <p:ph type="title"/>
          </p:nvPr>
        </p:nvSpPr>
        <p:spPr/>
        <p:txBody>
          <a:bodyPr/>
          <a:lstStyle/>
          <a:p>
            <a:r>
              <a:rPr lang="de-CH" dirty="0"/>
              <a:t>Networkplan</a:t>
            </a:r>
          </a:p>
        </p:txBody>
      </p:sp>
      <p:sp>
        <p:nvSpPr>
          <p:cNvPr id="9" name="Text Placeholder 8"/>
          <p:cNvSpPr>
            <a:spLocks noGrp="1"/>
          </p:cNvSpPr>
          <p:nvPr>
            <p:ph type="body" sz="quarter" idx="24"/>
          </p:nvPr>
        </p:nvSpPr>
        <p:spPr/>
        <p:txBody>
          <a:bodyPr/>
          <a:lstStyle/>
          <a:p>
            <a:r>
              <a:rPr lang="en-US" dirty="0"/>
              <a:t>Implementation of machine learning in the factory: rollout</a:t>
            </a:r>
            <a:endParaRPr lang="de-CH" dirty="0"/>
          </a:p>
        </p:txBody>
      </p:sp>
      <p:pic>
        <p:nvPicPr>
          <p:cNvPr id="1026"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5475413" y="2475772"/>
            <a:ext cx="376831"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S-205 | kaufen Netzwerk-Switch, 5x 10/100 | Moxa"/>
          <p:cNvPicPr>
            <a:picLocks noChangeAspect="1" noChangeArrowheads="1"/>
          </p:cNvPicPr>
          <p:nvPr/>
        </p:nvPicPr>
        <p:blipFill rotWithShape="1">
          <a:blip r:embed="rId3">
            <a:extLst>
              <a:ext uri="{28A0092B-C50C-407E-A947-70E740481C1C}">
                <a14:useLocalDpi xmlns:a14="http://schemas.microsoft.com/office/drawing/2010/main" val="0"/>
              </a:ext>
            </a:extLst>
          </a:blip>
          <a:srcRect l="37733" r="37051"/>
          <a:stretch/>
        </p:blipFill>
        <p:spPr bwMode="auto">
          <a:xfrm>
            <a:off x="3185303" y="2475772"/>
            <a:ext cx="292405" cy="64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cstate="print">
            <a:clrChange>
              <a:clrFrom>
                <a:srgbClr val="2F2D32"/>
              </a:clrFrom>
              <a:clrTo>
                <a:srgbClr val="2F2D32">
                  <a:alpha val="0"/>
                </a:srgbClr>
              </a:clrTo>
            </a:clrChange>
            <a:extLst>
              <a:ext uri="{28A0092B-C50C-407E-A947-70E740481C1C}">
                <a14:useLocalDpi xmlns:a14="http://schemas.microsoft.com/office/drawing/2010/main" val="0"/>
              </a:ext>
            </a:extLst>
          </a:blip>
          <a:stretch>
            <a:fillRect/>
          </a:stretch>
        </p:blipFill>
        <p:spPr>
          <a:xfrm>
            <a:off x="7852357" y="3556437"/>
            <a:ext cx="789424" cy="40855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011" y="3502522"/>
            <a:ext cx="834853" cy="40847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1908" y="3442556"/>
            <a:ext cx="655005" cy="43688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990" y="3474621"/>
            <a:ext cx="795208" cy="372754"/>
          </a:xfrm>
          <a:prstGeom prst="rect">
            <a:avLst/>
          </a:prstGeom>
        </p:spPr>
      </p:pic>
      <p:pic>
        <p:nvPicPr>
          <p:cNvPr id="1030" name="Picture 6" descr="HB-Therm variotherme Temperieru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241" y="4922921"/>
            <a:ext cx="583095" cy="441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Mit Wasser bis 230 °C temperieren - HB-Ther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9011" y="4771339"/>
            <a:ext cx="782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Mit Wasser bis 230 °C temperieren - HB-Ther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3262" y="4052077"/>
            <a:ext cx="782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oNeo - Prozessüberwachungssyste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8806" y="4926840"/>
            <a:ext cx="565901" cy="565901"/>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1038"/>
          <p:cNvSpPr/>
          <p:nvPr/>
        </p:nvSpPr>
        <p:spPr>
          <a:xfrm>
            <a:off x="625337"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3" name="Freeform 52"/>
          <p:cNvSpPr/>
          <p:nvPr/>
        </p:nvSpPr>
        <p:spPr>
          <a:xfrm>
            <a:off x="441905" y="2199139"/>
            <a:ext cx="336480" cy="492944"/>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4" name="Freeform 53"/>
          <p:cNvSpPr/>
          <p:nvPr/>
        </p:nvSpPr>
        <p:spPr>
          <a:xfrm>
            <a:off x="564661"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5" name="Freeform 54"/>
          <p:cNvSpPr/>
          <p:nvPr/>
        </p:nvSpPr>
        <p:spPr>
          <a:xfrm>
            <a:off x="499747" y="2881559"/>
            <a:ext cx="278638" cy="2262041"/>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9" name="Freeform 58"/>
          <p:cNvSpPr/>
          <p:nvPr/>
        </p:nvSpPr>
        <p:spPr>
          <a:xfrm>
            <a:off x="2962839"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0" name="Freeform 59"/>
          <p:cNvSpPr/>
          <p:nvPr/>
        </p:nvSpPr>
        <p:spPr>
          <a:xfrm>
            <a:off x="2902163"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1" name="Freeform 60"/>
          <p:cNvSpPr/>
          <p:nvPr/>
        </p:nvSpPr>
        <p:spPr>
          <a:xfrm>
            <a:off x="2837249" y="2881560"/>
            <a:ext cx="278638" cy="226204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2" name="Freeform 61"/>
          <p:cNvSpPr/>
          <p:nvPr/>
        </p:nvSpPr>
        <p:spPr>
          <a:xfrm>
            <a:off x="2780817" y="2786310"/>
            <a:ext cx="335070" cy="307729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2" name="Freeform 71"/>
          <p:cNvSpPr/>
          <p:nvPr/>
        </p:nvSpPr>
        <p:spPr>
          <a:xfrm>
            <a:off x="5294917"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3" name="Freeform 72"/>
          <p:cNvSpPr/>
          <p:nvPr/>
        </p:nvSpPr>
        <p:spPr>
          <a:xfrm>
            <a:off x="5111485" y="2199139"/>
            <a:ext cx="336480" cy="492944"/>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4" name="Freeform 73"/>
          <p:cNvSpPr/>
          <p:nvPr/>
        </p:nvSpPr>
        <p:spPr>
          <a:xfrm>
            <a:off x="5234241"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5" name="Freeform 74"/>
          <p:cNvSpPr/>
          <p:nvPr/>
        </p:nvSpPr>
        <p:spPr>
          <a:xfrm>
            <a:off x="5169327" y="2881560"/>
            <a:ext cx="278638" cy="226204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6" name="Freeform 75"/>
          <p:cNvSpPr/>
          <p:nvPr/>
        </p:nvSpPr>
        <p:spPr>
          <a:xfrm>
            <a:off x="5112895" y="2786310"/>
            <a:ext cx="335070" cy="307729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6" name="Freeform 85"/>
          <p:cNvSpPr/>
          <p:nvPr/>
        </p:nvSpPr>
        <p:spPr>
          <a:xfrm>
            <a:off x="7596959" y="3056891"/>
            <a:ext cx="172639" cy="647447"/>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7" name="Freeform 86"/>
          <p:cNvSpPr/>
          <p:nvPr/>
        </p:nvSpPr>
        <p:spPr>
          <a:xfrm>
            <a:off x="7390046" y="2194147"/>
            <a:ext cx="379552" cy="49917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8" name="Freeform 87"/>
          <p:cNvSpPr/>
          <p:nvPr/>
        </p:nvSpPr>
        <p:spPr>
          <a:xfrm>
            <a:off x="7528516" y="2975989"/>
            <a:ext cx="241082" cy="142456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9" name="Freeform 88"/>
          <p:cNvSpPr/>
          <p:nvPr/>
        </p:nvSpPr>
        <p:spPr>
          <a:xfrm>
            <a:off x="7455292" y="2876568"/>
            <a:ext cx="314306" cy="226703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0" name="Freeform 89"/>
          <p:cNvSpPr/>
          <p:nvPr/>
        </p:nvSpPr>
        <p:spPr>
          <a:xfrm>
            <a:off x="7391636" y="2781318"/>
            <a:ext cx="377962" cy="308228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6" name="Freeform 95"/>
          <p:cNvSpPr/>
          <p:nvPr/>
        </p:nvSpPr>
        <p:spPr>
          <a:xfrm>
            <a:off x="9704872" y="2191244"/>
            <a:ext cx="379552" cy="1510007"/>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1052" name="Rectangle 1051"/>
          <p:cNvSpPr/>
          <p:nvPr/>
        </p:nvSpPr>
        <p:spPr>
          <a:xfrm>
            <a:off x="1639175" y="3545271"/>
            <a:ext cx="997389" cy="276999"/>
          </a:xfrm>
          <a:prstGeom prst="rect">
            <a:avLst/>
          </a:prstGeom>
        </p:spPr>
        <p:txBody>
          <a:bodyPr wrap="none">
            <a:spAutoFit/>
          </a:bodyPr>
          <a:lstStyle/>
          <a:p>
            <a:r>
              <a:rPr lang="de-CH" sz="600" b="1" dirty="0" err="1"/>
              <a:t>Arburg</a:t>
            </a:r>
            <a:r>
              <a:rPr lang="de-CH" sz="600" b="1" dirty="0"/>
              <a:t> 570H 2000-800</a:t>
            </a:r>
          </a:p>
          <a:p>
            <a:endParaRPr lang="de-CH" sz="600" dirty="0"/>
          </a:p>
        </p:txBody>
      </p:sp>
      <p:sp>
        <p:nvSpPr>
          <p:cNvPr id="102" name="Rectangle 101"/>
          <p:cNvSpPr/>
          <p:nvPr/>
        </p:nvSpPr>
        <p:spPr>
          <a:xfrm>
            <a:off x="1639175" y="4260368"/>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sp>
        <p:nvSpPr>
          <p:cNvPr id="107" name="Rectangle 106"/>
          <p:cNvSpPr/>
          <p:nvPr/>
        </p:nvSpPr>
        <p:spPr>
          <a:xfrm>
            <a:off x="3970662" y="3545271"/>
            <a:ext cx="1140056" cy="276999"/>
          </a:xfrm>
          <a:prstGeom prst="rect">
            <a:avLst/>
          </a:prstGeom>
        </p:spPr>
        <p:txBody>
          <a:bodyPr wrap="none">
            <a:spAutoFit/>
          </a:bodyPr>
          <a:lstStyle/>
          <a:p>
            <a:r>
              <a:rPr lang="de-CH" sz="600" b="1" dirty="0" err="1"/>
              <a:t>Fanuc</a:t>
            </a:r>
            <a:r>
              <a:rPr lang="de-CH" sz="600" b="1" dirty="0"/>
              <a:t> </a:t>
            </a:r>
            <a:r>
              <a:rPr lang="de-CH" sz="600" b="1" dirty="0" err="1"/>
              <a:t>Roboshot</a:t>
            </a:r>
            <a:r>
              <a:rPr lang="de-CH" sz="600" b="1" dirty="0"/>
              <a:t> ɑ s-150ia</a:t>
            </a:r>
          </a:p>
          <a:p>
            <a:endParaRPr lang="de-CH" sz="600" dirty="0"/>
          </a:p>
        </p:txBody>
      </p:sp>
      <p:sp>
        <p:nvSpPr>
          <p:cNvPr id="108" name="Rectangle 107"/>
          <p:cNvSpPr/>
          <p:nvPr/>
        </p:nvSpPr>
        <p:spPr>
          <a:xfrm>
            <a:off x="6156913" y="3545271"/>
            <a:ext cx="893193" cy="276999"/>
          </a:xfrm>
          <a:prstGeom prst="rect">
            <a:avLst/>
          </a:prstGeom>
        </p:spPr>
        <p:txBody>
          <a:bodyPr wrap="none">
            <a:spAutoFit/>
          </a:bodyPr>
          <a:lstStyle/>
          <a:p>
            <a:r>
              <a:rPr lang="de-CH" sz="600" b="1" dirty="0" err="1"/>
              <a:t>SmartPower</a:t>
            </a:r>
            <a:r>
              <a:rPr lang="de-CH" sz="600" b="1" dirty="0"/>
              <a:t> 60/210</a:t>
            </a:r>
          </a:p>
          <a:p>
            <a:endParaRPr lang="de-CH" sz="600" dirty="0"/>
          </a:p>
        </p:txBody>
      </p:sp>
      <p:sp>
        <p:nvSpPr>
          <p:cNvPr id="109" name="Rectangle 108"/>
          <p:cNvSpPr/>
          <p:nvPr/>
        </p:nvSpPr>
        <p:spPr>
          <a:xfrm>
            <a:off x="8573447" y="3545271"/>
            <a:ext cx="1079142" cy="276999"/>
          </a:xfrm>
          <a:prstGeom prst="rect">
            <a:avLst/>
          </a:prstGeom>
        </p:spPr>
        <p:txBody>
          <a:bodyPr wrap="none">
            <a:spAutoFit/>
          </a:bodyPr>
          <a:lstStyle/>
          <a:p>
            <a:r>
              <a:rPr lang="de-CH" sz="600" b="1" dirty="0" err="1"/>
              <a:t>KraussMaffei</a:t>
            </a:r>
            <a:r>
              <a:rPr lang="de-CH" sz="600" b="1" dirty="0"/>
              <a:t> PX120-380</a:t>
            </a:r>
          </a:p>
          <a:p>
            <a:endParaRPr lang="de-CH" sz="600" dirty="0"/>
          </a:p>
        </p:txBody>
      </p:sp>
      <p:sp>
        <p:nvSpPr>
          <p:cNvPr id="113" name="Rectangle 112"/>
          <p:cNvSpPr/>
          <p:nvPr/>
        </p:nvSpPr>
        <p:spPr>
          <a:xfrm>
            <a:off x="3985959" y="4260368"/>
            <a:ext cx="832279" cy="276999"/>
          </a:xfrm>
          <a:prstGeom prst="rect">
            <a:avLst/>
          </a:prstGeom>
        </p:spPr>
        <p:txBody>
          <a:bodyPr wrap="none">
            <a:spAutoFit/>
          </a:bodyPr>
          <a:lstStyle/>
          <a:p>
            <a:r>
              <a:rPr lang="de-CH" sz="600" b="1" dirty="0"/>
              <a:t>Single Smart Line</a:t>
            </a:r>
          </a:p>
          <a:p>
            <a:endParaRPr lang="de-CH" sz="600" dirty="0"/>
          </a:p>
        </p:txBody>
      </p:sp>
      <p:sp>
        <p:nvSpPr>
          <p:cNvPr id="114" name="Rectangle 113"/>
          <p:cNvSpPr/>
          <p:nvPr/>
        </p:nvSpPr>
        <p:spPr>
          <a:xfrm>
            <a:off x="3985958" y="4975465"/>
            <a:ext cx="832279" cy="276999"/>
          </a:xfrm>
          <a:prstGeom prst="rect">
            <a:avLst/>
          </a:prstGeom>
        </p:spPr>
        <p:txBody>
          <a:bodyPr wrap="none">
            <a:spAutoFit/>
          </a:bodyPr>
          <a:lstStyle/>
          <a:p>
            <a:r>
              <a:rPr lang="de-CH" sz="600" b="1" dirty="0"/>
              <a:t>Single Smart Line</a:t>
            </a:r>
          </a:p>
          <a:p>
            <a:endParaRPr lang="de-CH" sz="600" dirty="0"/>
          </a:p>
        </p:txBody>
      </p:sp>
      <p:sp>
        <p:nvSpPr>
          <p:cNvPr id="116" name="Rectangle 115"/>
          <p:cNvSpPr/>
          <p:nvPr/>
        </p:nvSpPr>
        <p:spPr>
          <a:xfrm>
            <a:off x="6157855" y="4260368"/>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sp>
        <p:nvSpPr>
          <p:cNvPr id="117" name="Rectangle 116"/>
          <p:cNvSpPr/>
          <p:nvPr/>
        </p:nvSpPr>
        <p:spPr>
          <a:xfrm>
            <a:off x="6157854" y="4975465"/>
            <a:ext cx="583814" cy="184666"/>
          </a:xfrm>
          <a:prstGeom prst="rect">
            <a:avLst/>
          </a:prstGeom>
        </p:spPr>
        <p:txBody>
          <a:bodyPr wrap="none">
            <a:spAutoFit/>
          </a:bodyPr>
          <a:lstStyle/>
          <a:p>
            <a:r>
              <a:rPr lang="de-CH" sz="600" b="1" dirty="0"/>
              <a:t>HB-Vario-5</a:t>
            </a:r>
          </a:p>
        </p:txBody>
      </p:sp>
      <p:sp>
        <p:nvSpPr>
          <p:cNvPr id="118" name="Rectangle 117"/>
          <p:cNvSpPr/>
          <p:nvPr/>
        </p:nvSpPr>
        <p:spPr>
          <a:xfrm>
            <a:off x="6157853" y="5690562"/>
            <a:ext cx="583814" cy="276999"/>
          </a:xfrm>
          <a:prstGeom prst="rect">
            <a:avLst/>
          </a:prstGeom>
        </p:spPr>
        <p:txBody>
          <a:bodyPr wrap="none">
            <a:spAutoFit/>
          </a:bodyPr>
          <a:lstStyle/>
          <a:p>
            <a:r>
              <a:rPr lang="de-CH" sz="600" b="1" dirty="0"/>
              <a:t>HB-Vario-5</a:t>
            </a:r>
          </a:p>
          <a:p>
            <a:endParaRPr lang="de-CH" sz="600" dirty="0"/>
          </a:p>
        </p:txBody>
      </p:sp>
      <p:sp>
        <p:nvSpPr>
          <p:cNvPr id="119" name="Rectangle 118"/>
          <p:cNvSpPr/>
          <p:nvPr/>
        </p:nvSpPr>
        <p:spPr>
          <a:xfrm>
            <a:off x="8573449" y="4260368"/>
            <a:ext cx="562975" cy="276999"/>
          </a:xfrm>
          <a:prstGeom prst="rect">
            <a:avLst/>
          </a:prstGeom>
        </p:spPr>
        <p:txBody>
          <a:bodyPr wrap="none">
            <a:spAutoFit/>
          </a:bodyPr>
          <a:lstStyle/>
          <a:p>
            <a:r>
              <a:rPr lang="de-CH" sz="600" b="1" dirty="0"/>
              <a:t>HB-160Z1 </a:t>
            </a:r>
          </a:p>
          <a:p>
            <a:endParaRPr lang="de-CH" sz="600" dirty="0"/>
          </a:p>
        </p:txBody>
      </p:sp>
      <p:sp>
        <p:nvSpPr>
          <p:cNvPr id="120" name="Rectangle 119"/>
          <p:cNvSpPr/>
          <p:nvPr/>
        </p:nvSpPr>
        <p:spPr>
          <a:xfrm>
            <a:off x="8573448" y="4975465"/>
            <a:ext cx="562975" cy="184666"/>
          </a:xfrm>
          <a:prstGeom prst="rect">
            <a:avLst/>
          </a:prstGeom>
        </p:spPr>
        <p:txBody>
          <a:bodyPr wrap="none">
            <a:spAutoFit/>
          </a:bodyPr>
          <a:lstStyle/>
          <a:p>
            <a:r>
              <a:rPr lang="de-CH" sz="600" b="1" dirty="0"/>
              <a:t>HB-160Z1 </a:t>
            </a:r>
          </a:p>
        </p:txBody>
      </p:sp>
      <p:pic>
        <p:nvPicPr>
          <p:cNvPr id="125" name="Picture 6" descr="HB-Therm variotherme Temperieru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6324" y="5660568"/>
            <a:ext cx="583095" cy="441358"/>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10906513" y="5001868"/>
            <a:ext cx="830677" cy="276999"/>
          </a:xfrm>
          <a:prstGeom prst="rect">
            <a:avLst/>
          </a:prstGeom>
        </p:spPr>
        <p:txBody>
          <a:bodyPr wrap="none">
            <a:spAutoFit/>
          </a:bodyPr>
          <a:lstStyle/>
          <a:p>
            <a:r>
              <a:rPr lang="de-CH" sz="600" b="1" dirty="0"/>
              <a:t>Kistler Como </a:t>
            </a:r>
            <a:r>
              <a:rPr lang="de-CH" sz="600" b="1" dirty="0" err="1"/>
              <a:t>Neo</a:t>
            </a:r>
            <a:endParaRPr lang="de-CH" sz="600" b="1" dirty="0"/>
          </a:p>
          <a:p>
            <a:endParaRPr lang="de-CH" sz="600" dirty="0"/>
          </a:p>
        </p:txBody>
      </p:sp>
      <p:sp>
        <p:nvSpPr>
          <p:cNvPr id="129" name="Rectangle 128"/>
          <p:cNvSpPr/>
          <p:nvPr/>
        </p:nvSpPr>
        <p:spPr>
          <a:xfrm>
            <a:off x="10906513" y="5606395"/>
            <a:ext cx="837089" cy="276999"/>
          </a:xfrm>
          <a:prstGeom prst="rect">
            <a:avLst/>
          </a:prstGeom>
        </p:spPr>
        <p:txBody>
          <a:bodyPr wrap="none">
            <a:spAutoFit/>
          </a:bodyPr>
          <a:lstStyle/>
          <a:p>
            <a:r>
              <a:rPr lang="de-CH" sz="600" b="1" dirty="0"/>
              <a:t>Smart Factory NB</a:t>
            </a:r>
          </a:p>
          <a:p>
            <a:endParaRPr lang="de-CH" sz="600" dirty="0"/>
          </a:p>
        </p:txBody>
      </p:sp>
      <p:sp>
        <p:nvSpPr>
          <p:cNvPr id="34" name="Rectangle 33"/>
          <p:cNvSpPr/>
          <p:nvPr/>
        </p:nvSpPr>
        <p:spPr>
          <a:xfrm>
            <a:off x="138584" y="1961368"/>
            <a:ext cx="609462" cy="215444"/>
          </a:xfrm>
          <a:prstGeom prst="rect">
            <a:avLst/>
          </a:prstGeom>
        </p:spPr>
        <p:txBody>
          <a:bodyPr wrap="none">
            <a:spAutoFit/>
          </a:bodyPr>
          <a:lstStyle/>
          <a:p>
            <a:pPr algn="ctr"/>
            <a:r>
              <a:rPr lang="de-CH" sz="800" dirty="0"/>
              <a:t>U1-14.14</a:t>
            </a:r>
            <a:endParaRPr lang="de-CH" dirty="0"/>
          </a:p>
        </p:txBody>
      </p:sp>
      <p:sp>
        <p:nvSpPr>
          <p:cNvPr id="131" name="Rectangle 130"/>
          <p:cNvSpPr/>
          <p:nvPr/>
        </p:nvSpPr>
        <p:spPr>
          <a:xfrm>
            <a:off x="4805987" y="1967264"/>
            <a:ext cx="609462" cy="215444"/>
          </a:xfrm>
          <a:prstGeom prst="rect">
            <a:avLst/>
          </a:prstGeom>
        </p:spPr>
        <p:txBody>
          <a:bodyPr wrap="none">
            <a:spAutoFit/>
          </a:bodyPr>
          <a:lstStyle/>
          <a:p>
            <a:pPr algn="ctr"/>
            <a:r>
              <a:rPr lang="de-CH" sz="800" dirty="0"/>
              <a:t>U1-14.15</a:t>
            </a:r>
            <a:endParaRPr lang="de-CH" dirty="0"/>
          </a:p>
        </p:txBody>
      </p:sp>
      <p:sp>
        <p:nvSpPr>
          <p:cNvPr id="132" name="Rectangle 131"/>
          <p:cNvSpPr/>
          <p:nvPr/>
        </p:nvSpPr>
        <p:spPr>
          <a:xfrm>
            <a:off x="7114169" y="1973160"/>
            <a:ext cx="551753" cy="215444"/>
          </a:xfrm>
          <a:prstGeom prst="rect">
            <a:avLst/>
          </a:prstGeom>
        </p:spPr>
        <p:txBody>
          <a:bodyPr wrap="none">
            <a:spAutoFit/>
          </a:bodyPr>
          <a:lstStyle/>
          <a:p>
            <a:pPr algn="ctr"/>
            <a:r>
              <a:rPr lang="de-CH" sz="800" dirty="0"/>
              <a:t>U1-14.1</a:t>
            </a:r>
            <a:endParaRPr lang="de-CH" dirty="0"/>
          </a:p>
        </p:txBody>
      </p:sp>
      <p:sp>
        <p:nvSpPr>
          <p:cNvPr id="133" name="Rectangle 132"/>
          <p:cNvSpPr/>
          <p:nvPr/>
        </p:nvSpPr>
        <p:spPr>
          <a:xfrm>
            <a:off x="9396479" y="1978703"/>
            <a:ext cx="551754" cy="215444"/>
          </a:xfrm>
          <a:prstGeom prst="rect">
            <a:avLst/>
          </a:prstGeom>
        </p:spPr>
        <p:txBody>
          <a:bodyPr wrap="none">
            <a:spAutoFit/>
          </a:bodyPr>
          <a:lstStyle/>
          <a:p>
            <a:pPr algn="ctr"/>
            <a:r>
              <a:rPr lang="de-CH" sz="800" dirty="0"/>
              <a:t>U1-14.2</a:t>
            </a:r>
            <a:endParaRPr lang="de-CH" dirty="0"/>
          </a:p>
        </p:txBody>
      </p:sp>
      <p:pic>
        <p:nvPicPr>
          <p:cNvPr id="35" name="Picture 16" descr="DELL Precision 3520-0KGC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457" y="5550864"/>
            <a:ext cx="722597" cy="541948"/>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p:cNvSpPr/>
          <p:nvPr/>
        </p:nvSpPr>
        <p:spPr>
          <a:xfrm>
            <a:off x="10906513" y="3545270"/>
            <a:ext cx="792205" cy="276999"/>
          </a:xfrm>
          <a:prstGeom prst="rect">
            <a:avLst/>
          </a:prstGeom>
        </p:spPr>
        <p:txBody>
          <a:bodyPr wrap="none">
            <a:spAutoFit/>
          </a:bodyPr>
          <a:lstStyle/>
          <a:p>
            <a:r>
              <a:rPr lang="de-CH" sz="600" b="1" dirty="0"/>
              <a:t>Siemens IPC KM</a:t>
            </a:r>
          </a:p>
          <a:p>
            <a:endParaRPr lang="de-CH" sz="600" dirty="0"/>
          </a:p>
        </p:txBody>
      </p:sp>
      <p:sp>
        <p:nvSpPr>
          <p:cNvPr id="48" name="Rectangle 47"/>
          <p:cNvSpPr/>
          <p:nvPr/>
        </p:nvSpPr>
        <p:spPr>
          <a:xfrm>
            <a:off x="10220457" y="4530163"/>
            <a:ext cx="1422184" cy="307777"/>
          </a:xfrm>
          <a:prstGeom prst="rect">
            <a:avLst/>
          </a:prstGeom>
        </p:spPr>
        <p:txBody>
          <a:bodyPr wrap="none">
            <a:spAutoFit/>
          </a:bodyPr>
          <a:lstStyle/>
          <a:p>
            <a:r>
              <a:rPr lang="de-CH" sz="800" b="1" dirty="0"/>
              <a:t>Weitere Geräte:</a:t>
            </a:r>
          </a:p>
          <a:p>
            <a:r>
              <a:rPr lang="de-CH" sz="600" dirty="0"/>
              <a:t>(Anschluss an freie Netzwerkdosen)</a:t>
            </a:r>
            <a:endParaRPr lang="de-CH" sz="1800" dirty="0"/>
          </a:p>
        </p:txBody>
      </p:sp>
      <p:sp>
        <p:nvSpPr>
          <p:cNvPr id="49" name="Footer Placeholder 48"/>
          <p:cNvSpPr>
            <a:spLocks noGrp="1"/>
          </p:cNvSpPr>
          <p:nvPr>
            <p:ph type="ftr" sz="quarter" idx="17"/>
          </p:nvPr>
        </p:nvSpPr>
        <p:spPr/>
        <p:txBody>
          <a:bodyPr/>
          <a:lstStyle/>
          <a:p>
            <a:r>
              <a:rPr lang="en-US"/>
              <a:t>DiMa - Injection Moulding in a Smart Factory</a:t>
            </a:r>
            <a:endParaRPr lang="de-CH" dirty="0"/>
          </a:p>
        </p:txBody>
      </p:sp>
      <p:sp>
        <p:nvSpPr>
          <p:cNvPr id="50" name="Slide Number Placeholder 49"/>
          <p:cNvSpPr>
            <a:spLocks noGrp="1"/>
          </p:cNvSpPr>
          <p:nvPr>
            <p:ph type="sldNum" sz="quarter" idx="18"/>
          </p:nvPr>
        </p:nvSpPr>
        <p:spPr/>
        <p:txBody>
          <a:bodyPr/>
          <a:lstStyle/>
          <a:p>
            <a:fld id="{4EAC321B-7500-4259-A00F-915439A35E15}" type="slidenum">
              <a:rPr lang="de-CH" smtClean="0"/>
              <a:pPr/>
              <a:t>36</a:t>
            </a:fld>
            <a:endParaRPr lang="de-CH" dirty="0"/>
          </a:p>
        </p:txBody>
      </p:sp>
      <p:pic>
        <p:nvPicPr>
          <p:cNvPr id="155" name="Picture 14" descr="Mehrkanal-Datenerfassungsmodul - ibaDAQ series - iba AG - DIN-Schienen /  USB / modular"/>
          <p:cNvPicPr>
            <a:picLocks noChangeAspect="1" noChangeArrowheads="1"/>
          </p:cNvPicPr>
          <p:nvPr/>
        </p:nvPicPr>
        <p:blipFill rotWithShape="1">
          <a:blip r:embed="rId12">
            <a:extLst>
              <a:ext uri="{28A0092B-C50C-407E-A947-70E740481C1C}">
                <a14:useLocalDpi xmlns:a14="http://schemas.microsoft.com/office/drawing/2010/main" val="0"/>
              </a:ext>
            </a:extLst>
          </a:blip>
          <a:srcRect l="74155"/>
          <a:stretch/>
        </p:blipFill>
        <p:spPr bwMode="auto">
          <a:xfrm>
            <a:off x="1080660" y="4030982"/>
            <a:ext cx="186250" cy="72064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0" descr="SIMATIC IPC127E | SIMATIC IOT Gateways | Glob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6364" y="3544071"/>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156"/>
          <p:cNvSpPr/>
          <p:nvPr/>
        </p:nvSpPr>
        <p:spPr>
          <a:xfrm>
            <a:off x="10164516" y="1456990"/>
            <a:ext cx="1695697" cy="432548"/>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9" name="Rectangle 158"/>
          <p:cNvSpPr/>
          <p:nvPr/>
        </p:nvSpPr>
        <p:spPr>
          <a:xfrm>
            <a:off x="10834406" y="1493220"/>
            <a:ext cx="1016625" cy="338554"/>
          </a:xfrm>
          <a:prstGeom prst="rect">
            <a:avLst/>
          </a:prstGeom>
        </p:spPr>
        <p:txBody>
          <a:bodyPr wrap="none">
            <a:spAutoFit/>
          </a:bodyPr>
          <a:lstStyle/>
          <a:p>
            <a:r>
              <a:rPr lang="de-CH" sz="600" b="1" dirty="0"/>
              <a:t>Gerät für Daten-</a:t>
            </a:r>
            <a:br>
              <a:rPr lang="de-CH" sz="600" b="1" dirty="0"/>
            </a:br>
            <a:r>
              <a:rPr lang="de-CH" sz="600" b="1" dirty="0" err="1"/>
              <a:t>aufzeichnung</a:t>
            </a:r>
            <a:r>
              <a:rPr lang="de-CH" sz="600" b="1" dirty="0"/>
              <a:t> / -upload</a:t>
            </a:r>
          </a:p>
          <a:p>
            <a:r>
              <a:rPr lang="de-CH" sz="400" dirty="0"/>
              <a:t>(Datenbank / </a:t>
            </a:r>
            <a:r>
              <a:rPr lang="de-CH" sz="400" dirty="0" err="1"/>
              <a:t>Mindsphere</a:t>
            </a:r>
            <a:r>
              <a:rPr lang="de-CH" sz="400" dirty="0"/>
              <a:t>)</a:t>
            </a:r>
          </a:p>
        </p:txBody>
      </p:sp>
      <p:cxnSp>
        <p:nvCxnSpPr>
          <p:cNvPr id="77" name="Straight Connector 76"/>
          <p:cNvCxnSpPr/>
          <p:nvPr/>
        </p:nvCxnSpPr>
        <p:spPr>
          <a:xfrm>
            <a:off x="10164515" y="2082988"/>
            <a:ext cx="450145"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10834406" y="1968702"/>
            <a:ext cx="603050" cy="261610"/>
          </a:xfrm>
          <a:prstGeom prst="rect">
            <a:avLst/>
          </a:prstGeom>
        </p:spPr>
        <p:txBody>
          <a:bodyPr wrap="none">
            <a:spAutoFit/>
          </a:bodyPr>
          <a:lstStyle/>
          <a:p>
            <a:r>
              <a:rPr lang="de-CH" sz="600" b="1" dirty="0"/>
              <a:t>Ethernet</a:t>
            </a:r>
            <a:br>
              <a:rPr lang="de-CH" sz="600" b="1" dirty="0"/>
            </a:br>
            <a:r>
              <a:rPr lang="de-CH" sz="500" dirty="0"/>
              <a:t>OST-Netzwerk</a:t>
            </a:r>
            <a:endParaRPr lang="de-CH" sz="300" dirty="0"/>
          </a:p>
        </p:txBody>
      </p:sp>
      <p:pic>
        <p:nvPicPr>
          <p:cNvPr id="3074" name="Picture 2" descr="Single – Smart L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0140" y="4182721"/>
            <a:ext cx="500843" cy="4537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Single – Smart L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5478" y="4910574"/>
            <a:ext cx="500843" cy="4537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Raspberry Pi 3 Model B + (ARMv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6536" y="4239353"/>
            <a:ext cx="482883" cy="37102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1639174" y="4975465"/>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sp>
        <p:nvSpPr>
          <p:cNvPr id="84" name="Rectangle 83"/>
          <p:cNvSpPr/>
          <p:nvPr/>
        </p:nvSpPr>
        <p:spPr>
          <a:xfrm>
            <a:off x="3985957" y="5690562"/>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pic>
        <p:nvPicPr>
          <p:cNvPr id="91"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32220" y="5699625"/>
            <a:ext cx="468458" cy="3513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124" y="4967928"/>
            <a:ext cx="468458" cy="351343"/>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p:cNvSpPr/>
          <p:nvPr/>
        </p:nvSpPr>
        <p:spPr>
          <a:xfrm>
            <a:off x="6180631" y="1469363"/>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sp>
        <p:nvSpPr>
          <p:cNvPr id="94" name="Rectangle 93"/>
          <p:cNvSpPr/>
          <p:nvPr/>
        </p:nvSpPr>
        <p:spPr>
          <a:xfrm>
            <a:off x="6180631" y="2529479"/>
            <a:ext cx="434734" cy="430887"/>
          </a:xfrm>
          <a:prstGeom prst="rect">
            <a:avLst/>
          </a:prstGeom>
        </p:spPr>
        <p:txBody>
          <a:bodyPr wrap="none">
            <a:spAutoFit/>
          </a:bodyPr>
          <a:lstStyle/>
          <a:p>
            <a:r>
              <a:rPr lang="de-CH" sz="600" b="1" dirty="0"/>
              <a:t>1x </a:t>
            </a:r>
            <a:r>
              <a:rPr lang="de-CH" sz="600" b="1" dirty="0" err="1"/>
              <a:t>free</a:t>
            </a:r>
            <a:endParaRPr lang="de-CH" sz="600" b="1" dirty="0"/>
          </a:p>
          <a:p>
            <a:r>
              <a:rPr lang="de-CH" sz="400" dirty="0"/>
              <a:t>…</a:t>
            </a:r>
          </a:p>
          <a:p>
            <a:r>
              <a:rPr lang="de-CH" sz="600" dirty="0"/>
              <a:t>…</a:t>
            </a:r>
          </a:p>
          <a:p>
            <a:endParaRPr lang="de-CH" sz="600" dirty="0"/>
          </a:p>
        </p:txBody>
      </p:sp>
      <p:cxnSp>
        <p:nvCxnSpPr>
          <p:cNvPr id="95" name="Straight Connector 94"/>
          <p:cNvCxnSpPr/>
          <p:nvPr/>
        </p:nvCxnSpPr>
        <p:spPr>
          <a:xfrm flipV="1">
            <a:off x="5879692" y="2693579"/>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97" name="Elbow Connector 96"/>
          <p:cNvCxnSpPr/>
          <p:nvPr/>
        </p:nvCxnSpPr>
        <p:spPr>
          <a:xfrm rot="5400000" flipH="1" flipV="1">
            <a:off x="5552248" y="2066747"/>
            <a:ext cx="439026" cy="215865"/>
          </a:xfrm>
          <a:prstGeom prst="bentConnector3">
            <a:avLst>
              <a:gd name="adj1" fmla="val 50000"/>
            </a:avLst>
          </a:prstGeom>
          <a:ln w="19050"/>
        </p:spPr>
        <p:style>
          <a:lnRef idx="2">
            <a:schemeClr val="accent1"/>
          </a:lnRef>
          <a:fillRef idx="0">
            <a:schemeClr val="accent1"/>
          </a:fillRef>
          <a:effectRef idx="1">
            <a:schemeClr val="accent1"/>
          </a:effectRef>
          <a:fontRef idx="minor">
            <a:schemeClr val="tx1"/>
          </a:fontRef>
        </p:style>
      </p:cxnSp>
      <p:pic>
        <p:nvPicPr>
          <p:cNvPr id="98"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80017" y="1516200"/>
            <a:ext cx="468458" cy="351343"/>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p:cNvSpPr/>
          <p:nvPr/>
        </p:nvSpPr>
        <p:spPr>
          <a:xfrm>
            <a:off x="6178994" y="2880702"/>
            <a:ext cx="1015021" cy="430887"/>
          </a:xfrm>
          <a:prstGeom prst="rect">
            <a:avLst/>
          </a:prstGeom>
        </p:spPr>
        <p:txBody>
          <a:bodyPr wrap="none">
            <a:spAutoFit/>
          </a:bodyPr>
          <a:lstStyle/>
          <a:p>
            <a:r>
              <a:rPr lang="de-CH" sz="600" b="1" dirty="0"/>
              <a:t>Switch Fertigungszelle</a:t>
            </a:r>
          </a:p>
          <a:p>
            <a:r>
              <a:rPr lang="de-CH" sz="400" dirty="0"/>
              <a:t>…</a:t>
            </a:r>
          </a:p>
          <a:p>
            <a:r>
              <a:rPr lang="de-CH" sz="600" dirty="0"/>
              <a:t>…</a:t>
            </a:r>
          </a:p>
          <a:p>
            <a:endParaRPr lang="de-CH" sz="600" dirty="0"/>
          </a:p>
        </p:txBody>
      </p:sp>
      <p:cxnSp>
        <p:nvCxnSpPr>
          <p:cNvPr id="100" name="Straight Connector 99"/>
          <p:cNvCxnSpPr/>
          <p:nvPr/>
        </p:nvCxnSpPr>
        <p:spPr>
          <a:xfrm flipV="1">
            <a:off x="5878055" y="3044802"/>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01" name="Elbow Connector 100"/>
          <p:cNvCxnSpPr/>
          <p:nvPr/>
        </p:nvCxnSpPr>
        <p:spPr>
          <a:xfrm flipV="1">
            <a:off x="1194807" y="2709091"/>
            <a:ext cx="1921080" cy="352792"/>
          </a:xfrm>
          <a:prstGeom prst="bentConnector3">
            <a:avLst>
              <a:gd name="adj1" fmla="val 78427"/>
            </a:avLst>
          </a:prstGeom>
          <a:ln w="19050"/>
        </p:spPr>
        <p:style>
          <a:lnRef idx="2">
            <a:schemeClr val="accent1"/>
          </a:lnRef>
          <a:fillRef idx="0">
            <a:schemeClr val="accent1"/>
          </a:fillRef>
          <a:effectRef idx="1">
            <a:schemeClr val="accent1"/>
          </a:effectRef>
          <a:fontRef idx="minor">
            <a:schemeClr val="tx1"/>
          </a:fontRef>
        </p:style>
      </p:cxnSp>
      <p:pic>
        <p:nvPicPr>
          <p:cNvPr id="103"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3142297" y="2475772"/>
            <a:ext cx="376831"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817976" y="2470779"/>
            <a:ext cx="376831" cy="648000"/>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3981113" y="2630679"/>
            <a:ext cx="434734" cy="276999"/>
          </a:xfrm>
          <a:prstGeom prst="rect">
            <a:avLst/>
          </a:prstGeom>
        </p:spPr>
        <p:txBody>
          <a:bodyPr wrap="none">
            <a:spAutoFit/>
          </a:bodyPr>
          <a:lstStyle/>
          <a:p>
            <a:r>
              <a:rPr lang="de-CH" sz="600" b="1" dirty="0"/>
              <a:t>2x </a:t>
            </a:r>
            <a:r>
              <a:rPr lang="de-CH" sz="600" b="1" dirty="0" err="1"/>
              <a:t>free</a:t>
            </a:r>
            <a:endParaRPr lang="de-CH" sz="600" b="1" dirty="0"/>
          </a:p>
          <a:p>
            <a:endParaRPr lang="de-CH" sz="600" dirty="0"/>
          </a:p>
        </p:txBody>
      </p:sp>
      <p:sp>
        <p:nvSpPr>
          <p:cNvPr id="106" name="Rectangle 105"/>
          <p:cNvSpPr/>
          <p:nvPr/>
        </p:nvSpPr>
        <p:spPr>
          <a:xfrm>
            <a:off x="1639174" y="2626004"/>
            <a:ext cx="434734" cy="276999"/>
          </a:xfrm>
          <a:prstGeom prst="rect">
            <a:avLst/>
          </a:prstGeom>
        </p:spPr>
        <p:txBody>
          <a:bodyPr wrap="none">
            <a:spAutoFit/>
          </a:bodyPr>
          <a:lstStyle/>
          <a:p>
            <a:r>
              <a:rPr lang="de-CH" sz="600" b="1" dirty="0"/>
              <a:t>3x </a:t>
            </a:r>
            <a:r>
              <a:rPr lang="de-CH" sz="600" b="1" dirty="0" err="1"/>
              <a:t>free</a:t>
            </a:r>
            <a:endParaRPr lang="de-CH" sz="600" b="1" dirty="0"/>
          </a:p>
          <a:p>
            <a:endParaRPr lang="de-CH" sz="600" dirty="0"/>
          </a:p>
        </p:txBody>
      </p:sp>
      <p:cxnSp>
        <p:nvCxnSpPr>
          <p:cNvPr id="110" name="Straight Connector 109"/>
          <p:cNvCxnSpPr/>
          <p:nvPr/>
        </p:nvCxnSpPr>
        <p:spPr>
          <a:xfrm flipV="1">
            <a:off x="1236992" y="2718339"/>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567766" y="2718340"/>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pic>
        <p:nvPicPr>
          <p:cNvPr id="111"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7864369" y="2464766"/>
            <a:ext cx="376831" cy="648000"/>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8569587" y="2518473"/>
            <a:ext cx="434734" cy="430887"/>
          </a:xfrm>
          <a:prstGeom prst="rect">
            <a:avLst/>
          </a:prstGeom>
        </p:spPr>
        <p:txBody>
          <a:bodyPr wrap="none">
            <a:spAutoFit/>
          </a:bodyPr>
          <a:lstStyle/>
          <a:p>
            <a:r>
              <a:rPr lang="de-CH" sz="600" b="1" dirty="0"/>
              <a:t>1x </a:t>
            </a:r>
            <a:r>
              <a:rPr lang="de-CH" sz="600" b="1" dirty="0" err="1"/>
              <a:t>free</a:t>
            </a:r>
            <a:endParaRPr lang="de-CH" sz="600" b="1" dirty="0"/>
          </a:p>
          <a:p>
            <a:r>
              <a:rPr lang="de-CH" sz="400" dirty="0"/>
              <a:t>…</a:t>
            </a:r>
          </a:p>
          <a:p>
            <a:r>
              <a:rPr lang="de-CH" sz="600" dirty="0"/>
              <a:t>…</a:t>
            </a:r>
          </a:p>
          <a:p>
            <a:endParaRPr lang="de-CH" sz="600" dirty="0"/>
          </a:p>
        </p:txBody>
      </p:sp>
      <p:cxnSp>
        <p:nvCxnSpPr>
          <p:cNvPr id="122" name="Straight Connector 121"/>
          <p:cNvCxnSpPr/>
          <p:nvPr/>
        </p:nvCxnSpPr>
        <p:spPr>
          <a:xfrm flipV="1">
            <a:off x="8268648" y="2682573"/>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8552203" y="5696117"/>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pic>
        <p:nvPicPr>
          <p:cNvPr id="124"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98466" y="5705180"/>
            <a:ext cx="468458" cy="351343"/>
          </a:xfrm>
          <a:prstGeom prst="rect">
            <a:avLst/>
          </a:prstGeom>
          <a:noFill/>
          <a:extLst>
            <a:ext uri="{909E8E84-426E-40DD-AFC4-6F175D3DCCD1}">
              <a14:hiddenFill xmlns:a14="http://schemas.microsoft.com/office/drawing/2010/main">
                <a:solidFill>
                  <a:srgbClr val="FFFFFF"/>
                </a:solidFill>
              </a14:hiddenFill>
            </a:ext>
          </a:extLst>
        </p:spPr>
      </p:pic>
      <p:pic>
        <p:nvPicPr>
          <p:cNvPr id="121" name="Content Placeholder 92"/>
          <p:cNvPicPr>
            <a:picLocks noChangeAspect="1"/>
          </p:cNvPicPr>
          <p:nvPr/>
        </p:nvPicPr>
        <p:blipFill rotWithShape="1">
          <a:blip r:embed="rId17"/>
          <a:srcRect l="78638" t="20302" r="1155" b="56765"/>
          <a:stretch/>
        </p:blipFill>
        <p:spPr>
          <a:xfrm>
            <a:off x="10668000" y="334039"/>
            <a:ext cx="1177925" cy="866111"/>
          </a:xfrm>
          <a:prstGeom prst="rect">
            <a:avLst/>
          </a:prstGeom>
        </p:spPr>
      </p:pic>
    </p:spTree>
    <p:extLst>
      <p:ext uri="{BB962C8B-B14F-4D97-AF65-F5344CB8AC3E}">
        <p14:creationId xmlns:p14="http://schemas.microsoft.com/office/powerpoint/2010/main" val="562686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7229" y="4432612"/>
            <a:ext cx="939535" cy="756672"/>
          </a:xfrm>
          <a:prstGeom prst="rect">
            <a:avLst/>
          </a:prstGeom>
        </p:spPr>
      </p:pic>
      <p:sp>
        <p:nvSpPr>
          <p:cNvPr id="108" name="Rectangle 107"/>
          <p:cNvSpPr/>
          <p:nvPr/>
        </p:nvSpPr>
        <p:spPr>
          <a:xfrm>
            <a:off x="9575653" y="4442990"/>
            <a:ext cx="2284560" cy="1425739"/>
          </a:xfrm>
          <a:prstGeom prst="rect">
            <a:avLst/>
          </a:prstGeom>
          <a:solidFill>
            <a:schemeClr val="accent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83" name="Rectangle 82"/>
          <p:cNvSpPr/>
          <p:nvPr/>
        </p:nvSpPr>
        <p:spPr>
          <a:xfrm>
            <a:off x="812188" y="3332938"/>
            <a:ext cx="8674279"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70" name="Rectangle 69"/>
          <p:cNvSpPr/>
          <p:nvPr/>
        </p:nvSpPr>
        <p:spPr>
          <a:xfrm>
            <a:off x="807491" y="4210026"/>
            <a:ext cx="8700241" cy="806959"/>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7" name="Rectangle 66"/>
          <p:cNvSpPr/>
          <p:nvPr/>
        </p:nvSpPr>
        <p:spPr>
          <a:xfrm>
            <a:off x="812269" y="2447203"/>
            <a:ext cx="869546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1" name="Rectangle 60"/>
          <p:cNvSpPr/>
          <p:nvPr/>
        </p:nvSpPr>
        <p:spPr>
          <a:xfrm>
            <a:off x="812269" y="1614290"/>
            <a:ext cx="869546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5" name="Rectangle 64"/>
          <p:cNvSpPr/>
          <p:nvPr/>
        </p:nvSpPr>
        <p:spPr>
          <a:xfrm>
            <a:off x="9578867" y="1614290"/>
            <a:ext cx="2284560" cy="2742992"/>
          </a:xfrm>
          <a:prstGeom prst="rect">
            <a:avLst/>
          </a:prstGeom>
          <a:solidFill>
            <a:schemeClr val="accent4">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2" name="Date Placeholder 1"/>
          <p:cNvSpPr>
            <a:spLocks noGrp="1"/>
          </p:cNvSpPr>
          <p:nvPr>
            <p:ph type="dt" sz="half" idx="16"/>
          </p:nvPr>
        </p:nvSpPr>
        <p:spPr/>
        <p:txBody>
          <a:bodyPr/>
          <a:lstStyle/>
          <a:p>
            <a:fld id="{31415419-AA3F-4940-A35F-977B9E93F51A}"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37</a:t>
            </a:fld>
            <a:endParaRPr lang="de-CH" dirty="0"/>
          </a:p>
        </p:txBody>
      </p:sp>
      <p:sp>
        <p:nvSpPr>
          <p:cNvPr id="5" name="Title 4"/>
          <p:cNvSpPr>
            <a:spLocks noGrp="1"/>
          </p:cNvSpPr>
          <p:nvPr>
            <p:ph type="title"/>
          </p:nvPr>
        </p:nvSpPr>
        <p:spPr/>
        <p:txBody>
          <a:bodyPr/>
          <a:lstStyle/>
          <a:p>
            <a:r>
              <a:rPr lang="de-CH" dirty="0"/>
              <a:t>Data </a:t>
            </a:r>
            <a:r>
              <a:rPr lang="de-CH" dirty="0" err="1"/>
              <a:t>flow</a:t>
            </a:r>
            <a:r>
              <a:rPr lang="de-CH" dirty="0"/>
              <a:t> </a:t>
            </a:r>
            <a:r>
              <a:rPr lang="de-CH" dirty="0" err="1"/>
              <a:t>injection</a:t>
            </a:r>
            <a:r>
              <a:rPr lang="de-CH" dirty="0"/>
              <a:t> </a:t>
            </a:r>
            <a:r>
              <a:rPr lang="de-CH" dirty="0" err="1"/>
              <a:t>moulding</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rollout</a:t>
            </a:r>
            <a:endParaRPr lang="de-CH" dirty="0"/>
          </a:p>
        </p:txBody>
      </p:sp>
      <p:sp>
        <p:nvSpPr>
          <p:cNvPr id="12" name="Right Arrow 11"/>
          <p:cNvSpPr/>
          <p:nvPr/>
        </p:nvSpPr>
        <p:spPr>
          <a:xfrm>
            <a:off x="2885475" y="1817044"/>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3571" y="1649572"/>
            <a:ext cx="546442" cy="546442"/>
          </a:xfrm>
          <a:prstGeom prst="rect">
            <a:avLst/>
          </a:prstGeom>
        </p:spPr>
      </p:pic>
      <p:sp>
        <p:nvSpPr>
          <p:cNvPr id="20" name="Rectangle 19"/>
          <p:cNvSpPr/>
          <p:nvPr/>
        </p:nvSpPr>
        <p:spPr>
          <a:xfrm>
            <a:off x="2763886" y="4734401"/>
            <a:ext cx="534121" cy="215444"/>
          </a:xfrm>
          <a:prstGeom prst="rect">
            <a:avLst/>
          </a:prstGeom>
        </p:spPr>
        <p:txBody>
          <a:bodyPr wrap="none">
            <a:spAutoFit/>
          </a:bodyPr>
          <a:lstStyle/>
          <a:p>
            <a:pPr algn="ctr"/>
            <a:r>
              <a:rPr lang="de-CH" sz="800" dirty="0" err="1"/>
              <a:t>ibaPDA</a:t>
            </a:r>
            <a:endParaRPr lang="de-CH" sz="800"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6677" y="2478169"/>
            <a:ext cx="565373" cy="565373"/>
          </a:xfrm>
          <a:prstGeom prst="rect">
            <a:avLst/>
          </a:prstGeom>
        </p:spPr>
      </p:pic>
      <p:pic>
        <p:nvPicPr>
          <p:cNvPr id="39" name="Picture 38"/>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15301" t="19431" r="22684" b="15904"/>
          <a:stretch/>
        </p:blipFill>
        <p:spPr>
          <a:xfrm>
            <a:off x="6154917" y="4327215"/>
            <a:ext cx="857484" cy="561448"/>
          </a:xfrm>
          <a:prstGeom prst="rect">
            <a:avLst/>
          </a:prstGeom>
        </p:spPr>
      </p:pic>
      <p:sp>
        <p:nvSpPr>
          <p:cNvPr id="50" name="Rectangle 49"/>
          <p:cNvSpPr/>
          <p:nvPr/>
        </p:nvSpPr>
        <p:spPr>
          <a:xfrm>
            <a:off x="8763004" y="2508970"/>
            <a:ext cx="763351"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KM</a:t>
            </a:r>
          </a:p>
        </p:txBody>
      </p:sp>
      <p:sp>
        <p:nvSpPr>
          <p:cNvPr id="54" name="Rectangle 53"/>
          <p:cNvSpPr/>
          <p:nvPr/>
        </p:nvSpPr>
        <p:spPr>
          <a:xfrm>
            <a:off x="7657458" y="3844820"/>
            <a:ext cx="1845377"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a:t>
            </a:r>
            <a:r>
              <a:rPr lang="de-CH" sz="800" dirty="0" err="1"/>
              <a:t>Arburg</a:t>
            </a:r>
            <a:r>
              <a:rPr lang="de-CH" sz="800" dirty="0"/>
              <a:t> / </a:t>
            </a:r>
            <a:r>
              <a:rPr lang="de-CH" sz="800" dirty="0" err="1"/>
              <a:t>Fanuc</a:t>
            </a:r>
            <a:r>
              <a:rPr lang="de-CH" sz="800" dirty="0"/>
              <a:t> / </a:t>
            </a:r>
            <a:r>
              <a:rPr lang="de-CH" sz="800" dirty="0" err="1"/>
              <a:t>Battenfeld</a:t>
            </a:r>
            <a:endParaRPr lang="de-CH" sz="800" dirty="0"/>
          </a:p>
        </p:txBody>
      </p:sp>
      <p:pic>
        <p:nvPicPr>
          <p:cNvPr id="64" name="Picture 63"/>
          <p:cNvPicPr>
            <a:picLocks noChangeAspect="1"/>
          </p:cNvPicPr>
          <p:nvPr/>
        </p:nvPicPr>
        <p:blipFill>
          <a:blip r:embed="rId6" cstate="print">
            <a:clrChange>
              <a:clrFrom>
                <a:srgbClr val="2F2D32"/>
              </a:clrFrom>
              <a:clrTo>
                <a:srgbClr val="2F2D32">
                  <a:alpha val="0"/>
                </a:srgbClr>
              </a:clrTo>
            </a:clrChange>
            <a:extLst>
              <a:ext uri="{28A0092B-C50C-407E-A947-70E740481C1C}">
                <a14:useLocalDpi xmlns:a14="http://schemas.microsoft.com/office/drawing/2010/main" val="0"/>
              </a:ext>
            </a:extLst>
          </a:blip>
          <a:stretch>
            <a:fillRect/>
          </a:stretch>
        </p:blipFill>
        <p:spPr>
          <a:xfrm>
            <a:off x="793219" y="1759853"/>
            <a:ext cx="789424" cy="408552"/>
          </a:xfrm>
          <a:prstGeom prst="rect">
            <a:avLst/>
          </a:prstGeom>
        </p:spPr>
      </p:pic>
      <p:sp>
        <p:nvSpPr>
          <p:cNvPr id="66" name="Rectangle 65"/>
          <p:cNvSpPr/>
          <p:nvPr/>
        </p:nvSpPr>
        <p:spPr>
          <a:xfrm>
            <a:off x="1544350" y="1748687"/>
            <a:ext cx="1079142" cy="276999"/>
          </a:xfrm>
          <a:prstGeom prst="rect">
            <a:avLst/>
          </a:prstGeom>
        </p:spPr>
        <p:txBody>
          <a:bodyPr wrap="none">
            <a:spAutoFit/>
          </a:bodyPr>
          <a:lstStyle/>
          <a:p>
            <a:r>
              <a:rPr lang="de-CH" sz="600" b="1" dirty="0" err="1"/>
              <a:t>KraussMaffei</a:t>
            </a:r>
            <a:r>
              <a:rPr lang="de-CH" sz="600" b="1" dirty="0"/>
              <a:t> PX120-380</a:t>
            </a:r>
          </a:p>
          <a:p>
            <a:endParaRPr lang="de-CH" sz="600" dirty="0"/>
          </a:p>
        </p:txBody>
      </p:sp>
      <p:sp>
        <p:nvSpPr>
          <p:cNvPr id="68" name="Rectangle 67"/>
          <p:cNvSpPr/>
          <p:nvPr/>
        </p:nvSpPr>
        <p:spPr>
          <a:xfrm>
            <a:off x="1544350" y="2581599"/>
            <a:ext cx="792205" cy="276999"/>
          </a:xfrm>
          <a:prstGeom prst="rect">
            <a:avLst/>
          </a:prstGeom>
        </p:spPr>
        <p:txBody>
          <a:bodyPr wrap="none">
            <a:spAutoFit/>
          </a:bodyPr>
          <a:lstStyle/>
          <a:p>
            <a:r>
              <a:rPr lang="de-CH" sz="600" b="1" dirty="0"/>
              <a:t>Siemens IPC KM</a:t>
            </a:r>
          </a:p>
          <a:p>
            <a:endParaRPr lang="de-CH" sz="600" dirty="0"/>
          </a:p>
        </p:txBody>
      </p:sp>
      <p:pic>
        <p:nvPicPr>
          <p:cNvPr id="69" name="Picture 20" descr="SIMATIC IPC127E | SIMATIC IOT Gateways |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117" y="2580400"/>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1544350" y="4439413"/>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pic>
        <p:nvPicPr>
          <p:cNvPr id="72" name="Picture 14" descr="Mehrkanal-Datenerfassungsmodul - ibaDAQ series - iba AG - DIN-Schienen /  USB / modular"/>
          <p:cNvPicPr>
            <a:picLocks noChangeAspect="1" noChangeArrowheads="1"/>
          </p:cNvPicPr>
          <p:nvPr/>
        </p:nvPicPr>
        <p:blipFill rotWithShape="1">
          <a:blip r:embed="rId8">
            <a:extLst>
              <a:ext uri="{28A0092B-C50C-407E-A947-70E740481C1C}">
                <a14:useLocalDpi xmlns:a14="http://schemas.microsoft.com/office/drawing/2010/main" val="0"/>
              </a:ext>
            </a:extLst>
          </a:blip>
          <a:srcRect l="74155"/>
          <a:stretch/>
        </p:blipFill>
        <p:spPr bwMode="auto">
          <a:xfrm>
            <a:off x="1004140" y="4210027"/>
            <a:ext cx="186250" cy="7206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a:xfrm>
            <a:off x="6506133" y="5253152"/>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74" name="Rectangle 73"/>
          <p:cNvSpPr/>
          <p:nvPr/>
        </p:nvSpPr>
        <p:spPr>
          <a:xfrm>
            <a:off x="4613242" y="5253152"/>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75" name="Picture 12" descr="ComoNeo - Prozessüberwachungssyst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0423" y="5314459"/>
            <a:ext cx="565901" cy="565901"/>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7248130" y="5389487"/>
            <a:ext cx="830677" cy="276999"/>
          </a:xfrm>
          <a:prstGeom prst="rect">
            <a:avLst/>
          </a:prstGeom>
        </p:spPr>
        <p:txBody>
          <a:bodyPr wrap="none">
            <a:spAutoFit/>
          </a:bodyPr>
          <a:lstStyle/>
          <a:p>
            <a:r>
              <a:rPr lang="de-CH" sz="600" b="1" dirty="0"/>
              <a:t>Kistler Como </a:t>
            </a:r>
            <a:r>
              <a:rPr lang="de-CH" sz="600" b="1" dirty="0" err="1"/>
              <a:t>Neo</a:t>
            </a:r>
            <a:endParaRPr lang="de-CH" sz="600" b="1" dirty="0"/>
          </a:p>
          <a:p>
            <a:endParaRPr lang="de-CH" sz="600" dirty="0"/>
          </a:p>
        </p:txBody>
      </p:sp>
      <p:sp>
        <p:nvSpPr>
          <p:cNvPr id="77" name="Rectangle 76"/>
          <p:cNvSpPr/>
          <p:nvPr/>
        </p:nvSpPr>
        <p:spPr>
          <a:xfrm>
            <a:off x="5355240" y="5326393"/>
            <a:ext cx="837089" cy="276999"/>
          </a:xfrm>
          <a:prstGeom prst="rect">
            <a:avLst/>
          </a:prstGeom>
        </p:spPr>
        <p:txBody>
          <a:bodyPr wrap="none">
            <a:spAutoFit/>
          </a:bodyPr>
          <a:lstStyle/>
          <a:p>
            <a:r>
              <a:rPr lang="de-CH" sz="600" b="1" dirty="0"/>
              <a:t>Smart Factory NB</a:t>
            </a:r>
          </a:p>
          <a:p>
            <a:endParaRPr lang="de-CH" sz="600" dirty="0"/>
          </a:p>
        </p:txBody>
      </p:sp>
      <p:pic>
        <p:nvPicPr>
          <p:cNvPr id="78" name="Picture 16" descr="DELL Precision 3520-0KGC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9184" y="5270862"/>
            <a:ext cx="722597" cy="5419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7832" y="4349851"/>
            <a:ext cx="546442" cy="546442"/>
          </a:xfrm>
          <a:prstGeom prst="rect">
            <a:avLst/>
          </a:prstGeom>
        </p:spPr>
      </p:pic>
      <p:sp>
        <p:nvSpPr>
          <p:cNvPr id="80" name="Right Arrow 79"/>
          <p:cNvSpPr/>
          <p:nvPr/>
        </p:nvSpPr>
        <p:spPr>
          <a:xfrm rot="5400000">
            <a:off x="3582779" y="2233831"/>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1" name="Right Arrow 80"/>
          <p:cNvSpPr/>
          <p:nvPr/>
        </p:nvSpPr>
        <p:spPr>
          <a:xfrm>
            <a:off x="2885475" y="4509193"/>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4" name="Rectangle 83"/>
          <p:cNvSpPr/>
          <p:nvPr/>
        </p:nvSpPr>
        <p:spPr>
          <a:xfrm>
            <a:off x="1544350" y="3485596"/>
            <a:ext cx="880369" cy="276999"/>
          </a:xfrm>
          <a:prstGeom prst="rect">
            <a:avLst/>
          </a:prstGeom>
        </p:spPr>
        <p:txBody>
          <a:bodyPr wrap="none">
            <a:spAutoFit/>
          </a:bodyPr>
          <a:lstStyle/>
          <a:p>
            <a:r>
              <a:rPr lang="de-CH" sz="600" b="1" dirty="0"/>
              <a:t>Siemens IPC Engel</a:t>
            </a:r>
          </a:p>
          <a:p>
            <a:endParaRPr lang="de-CH" sz="600" dirty="0"/>
          </a:p>
        </p:txBody>
      </p:sp>
      <p:pic>
        <p:nvPicPr>
          <p:cNvPr id="85" name="Picture 20" descr="SIMATIC IPC127E | SIMATIC IOT Gateways |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16" y="3510608"/>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2663701" y="1999567"/>
            <a:ext cx="734496" cy="215444"/>
          </a:xfrm>
          <a:prstGeom prst="rect">
            <a:avLst/>
          </a:prstGeom>
        </p:spPr>
        <p:txBody>
          <a:bodyPr wrap="none">
            <a:spAutoFit/>
          </a:bodyPr>
          <a:lstStyle/>
          <a:p>
            <a:pPr algn="ctr"/>
            <a:r>
              <a:rPr lang="de-CH" sz="800" dirty="0" err="1"/>
              <a:t>DataXplorer</a:t>
            </a:r>
            <a:endParaRPr lang="de-CH" sz="800" dirty="0"/>
          </a:p>
        </p:txBody>
      </p:sp>
      <p:sp>
        <p:nvSpPr>
          <p:cNvPr id="87" name="Right Arrow 86"/>
          <p:cNvSpPr/>
          <p:nvPr/>
        </p:nvSpPr>
        <p:spPr>
          <a:xfrm>
            <a:off x="5579516" y="2645130"/>
            <a:ext cx="432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105" y="3324291"/>
            <a:ext cx="565373" cy="565373"/>
          </a:xfrm>
          <a:prstGeom prst="rect">
            <a:avLst/>
          </a:prstGeom>
        </p:spPr>
      </p:pic>
      <p:sp>
        <p:nvSpPr>
          <p:cNvPr id="89" name="Rectangle 88"/>
          <p:cNvSpPr/>
          <p:nvPr/>
        </p:nvSpPr>
        <p:spPr>
          <a:xfrm>
            <a:off x="8646283" y="3337635"/>
            <a:ext cx="873958"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Engel</a:t>
            </a:r>
          </a:p>
        </p:txBody>
      </p:sp>
      <p:sp>
        <p:nvSpPr>
          <p:cNvPr id="90" name="Right Arrow 89"/>
          <p:cNvSpPr/>
          <p:nvPr/>
        </p:nvSpPr>
        <p:spPr>
          <a:xfrm>
            <a:off x="4140946" y="3494245"/>
            <a:ext cx="576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1" name="Picture 9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8458" y="2488670"/>
            <a:ext cx="546442" cy="546442"/>
          </a:xfrm>
          <a:prstGeom prst="rect">
            <a:avLst/>
          </a:prstGeom>
        </p:spPr>
      </p:pic>
      <p:sp>
        <p:nvSpPr>
          <p:cNvPr id="92" name="Right Arrow 91"/>
          <p:cNvSpPr/>
          <p:nvPr/>
        </p:nvSpPr>
        <p:spPr>
          <a:xfrm>
            <a:off x="4356942" y="2645130"/>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3" name="Rectangle 92"/>
          <p:cNvSpPr/>
          <p:nvPr/>
        </p:nvSpPr>
        <p:spPr>
          <a:xfrm>
            <a:off x="4060653" y="2827653"/>
            <a:ext cx="879651" cy="215444"/>
          </a:xfrm>
          <a:prstGeom prst="rect">
            <a:avLst/>
          </a:prstGeom>
        </p:spPr>
        <p:txBody>
          <a:bodyPr wrap="square">
            <a:spAutoFit/>
          </a:bodyPr>
          <a:lstStyle/>
          <a:p>
            <a:pPr algn="ctr"/>
            <a:r>
              <a:rPr lang="de-CH" sz="800" dirty="0" err="1"/>
              <a:t>DatCoordinator</a:t>
            </a:r>
            <a:endParaRPr lang="de-CH" sz="800" dirty="0"/>
          </a:p>
        </p:txBody>
      </p:sp>
      <p:sp>
        <p:nvSpPr>
          <p:cNvPr id="94" name="Rectangle 93"/>
          <p:cNvSpPr/>
          <p:nvPr/>
        </p:nvSpPr>
        <p:spPr>
          <a:xfrm>
            <a:off x="3559652" y="2228448"/>
            <a:ext cx="879651" cy="215444"/>
          </a:xfrm>
          <a:prstGeom prst="rect">
            <a:avLst/>
          </a:prstGeom>
        </p:spPr>
        <p:txBody>
          <a:bodyPr wrap="square">
            <a:spAutoFit/>
          </a:bodyPr>
          <a:lstStyle/>
          <a:p>
            <a:pPr algn="ctr"/>
            <a:r>
              <a:rPr lang="de-CH" sz="800" dirty="0" err="1"/>
              <a:t>copy</a:t>
            </a:r>
            <a:endParaRPr lang="de-CH" sz="800" dirty="0"/>
          </a:p>
        </p:txBody>
      </p:sp>
      <p:sp>
        <p:nvSpPr>
          <p:cNvPr id="97" name="Rectangle 96"/>
          <p:cNvSpPr/>
          <p:nvPr/>
        </p:nvSpPr>
        <p:spPr>
          <a:xfrm>
            <a:off x="820445" y="5258047"/>
            <a:ext cx="2615505"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98" name="Rectangle 97"/>
          <p:cNvSpPr/>
          <p:nvPr/>
        </p:nvSpPr>
        <p:spPr>
          <a:xfrm>
            <a:off x="1544350" y="5414842"/>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pic>
        <p:nvPicPr>
          <p:cNvPr id="99" name="Picture 18" descr="Raspberry Pi 3 Model B + (ARMv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311" y="5393827"/>
            <a:ext cx="482883" cy="371022"/>
          </a:xfrm>
          <a:prstGeom prst="rect">
            <a:avLst/>
          </a:prstGeom>
          <a:noFill/>
          <a:extLst>
            <a:ext uri="{909E8E84-426E-40DD-AFC4-6F175D3DCCD1}">
              <a14:hiddenFill xmlns:a14="http://schemas.microsoft.com/office/drawing/2010/main">
                <a:solidFill>
                  <a:srgbClr val="FFFFFF"/>
                </a:solidFill>
              </a14:hiddenFill>
            </a:ext>
          </a:extLst>
        </p:spPr>
      </p:pic>
      <p:sp>
        <p:nvSpPr>
          <p:cNvPr id="101" name="Bent Arrow 100"/>
          <p:cNvSpPr/>
          <p:nvPr/>
        </p:nvSpPr>
        <p:spPr>
          <a:xfrm rot="16200000" flipV="1">
            <a:off x="2575636" y="5052136"/>
            <a:ext cx="585428" cy="549799"/>
          </a:xfrm>
          <a:prstGeom prst="bentArrow">
            <a:avLst>
              <a:gd name="adj1" fmla="val 12399"/>
              <a:gd name="adj2" fmla="val 19902"/>
              <a:gd name="adj3" fmla="val 22095"/>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02" name="Right Arrow 101"/>
          <p:cNvSpPr/>
          <p:nvPr/>
        </p:nvSpPr>
        <p:spPr>
          <a:xfrm>
            <a:off x="4140946" y="3969657"/>
            <a:ext cx="576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3" name="Bent Arrow 102"/>
          <p:cNvSpPr/>
          <p:nvPr/>
        </p:nvSpPr>
        <p:spPr>
          <a:xfrm rot="5400000" flipV="1">
            <a:off x="3381352" y="3636194"/>
            <a:ext cx="357186" cy="1162002"/>
          </a:xfrm>
          <a:prstGeom prst="bentArrow">
            <a:avLst>
              <a:gd name="adj1" fmla="val 19027"/>
              <a:gd name="adj2" fmla="val 15264"/>
              <a:gd name="adj3" fmla="val 0"/>
              <a:gd name="adj4" fmla="val 445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4" name="Right Arrow 103"/>
          <p:cNvSpPr/>
          <p:nvPr/>
        </p:nvSpPr>
        <p:spPr>
          <a:xfrm rot="5400000">
            <a:off x="3850287" y="3671304"/>
            <a:ext cx="1296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5" name="Rectangle 104"/>
          <p:cNvSpPr/>
          <p:nvPr/>
        </p:nvSpPr>
        <p:spPr>
          <a:xfrm>
            <a:off x="4269676" y="3083922"/>
            <a:ext cx="879651" cy="215444"/>
          </a:xfrm>
          <a:prstGeom prst="rect">
            <a:avLst/>
          </a:prstGeom>
        </p:spPr>
        <p:txBody>
          <a:bodyPr wrap="square">
            <a:spAutoFit/>
          </a:bodyPr>
          <a:lstStyle/>
          <a:p>
            <a:pPr algn="ctr"/>
            <a:r>
              <a:rPr lang="de-CH" sz="800" dirty="0" err="1"/>
              <a:t>copy</a:t>
            </a:r>
            <a:endParaRPr lang="de-CH" sz="800" dirty="0"/>
          </a:p>
        </p:txBody>
      </p:sp>
      <p:sp>
        <p:nvSpPr>
          <p:cNvPr id="106" name="Right Arrow 105"/>
          <p:cNvSpPr/>
          <p:nvPr/>
        </p:nvSpPr>
        <p:spPr>
          <a:xfrm>
            <a:off x="5211703" y="4510545"/>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7" name="Rectangle 106"/>
          <p:cNvSpPr/>
          <p:nvPr/>
        </p:nvSpPr>
        <p:spPr>
          <a:xfrm>
            <a:off x="4915414" y="4693068"/>
            <a:ext cx="879651" cy="338554"/>
          </a:xfrm>
          <a:prstGeom prst="rect">
            <a:avLst/>
          </a:prstGeom>
        </p:spPr>
        <p:txBody>
          <a:bodyPr wrap="square">
            <a:spAutoFit/>
          </a:bodyPr>
          <a:lstStyle/>
          <a:p>
            <a:pPr algn="ctr"/>
            <a:r>
              <a:rPr lang="de-CH" sz="800" dirty="0" err="1"/>
              <a:t>DatCoordinator</a:t>
            </a:r>
            <a:br>
              <a:rPr lang="de-CH" sz="800" dirty="0"/>
            </a:br>
            <a:r>
              <a:rPr lang="de-CH" sz="800" dirty="0" err="1"/>
              <a:t>ibaAnalyzer</a:t>
            </a:r>
            <a:endParaRPr lang="de-CH" sz="800" dirty="0"/>
          </a:p>
        </p:txBody>
      </p:sp>
      <p:pic>
        <p:nvPicPr>
          <p:cNvPr id="55" name="Picture 5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4226" y="2616692"/>
            <a:ext cx="1564615" cy="880062"/>
          </a:xfrm>
          <a:prstGeom prst="rect">
            <a:avLst/>
          </a:prstGeom>
        </p:spPr>
      </p:pic>
      <p:sp>
        <p:nvSpPr>
          <p:cNvPr id="109" name="Right Arrow 108"/>
          <p:cNvSpPr/>
          <p:nvPr/>
        </p:nvSpPr>
        <p:spPr>
          <a:xfrm>
            <a:off x="4812084" y="5036457"/>
            <a:ext cx="5076000" cy="206492"/>
          </a:xfrm>
          <a:prstGeom prst="rightArrow">
            <a:avLst>
              <a:gd name="adj1" fmla="val 31877"/>
              <a:gd name="adj2" fmla="val 579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0" name="Rectangle 109"/>
          <p:cNvSpPr/>
          <p:nvPr/>
        </p:nvSpPr>
        <p:spPr>
          <a:xfrm>
            <a:off x="7428089" y="4870300"/>
            <a:ext cx="2085828"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a:t>
            </a:r>
            <a:r>
              <a:rPr lang="de-CH" sz="800" dirty="0" err="1"/>
              <a:t>Arburg</a:t>
            </a:r>
            <a:r>
              <a:rPr lang="de-CH" sz="800" dirty="0"/>
              <a:t> / </a:t>
            </a:r>
            <a:r>
              <a:rPr lang="de-CH" sz="800" dirty="0" err="1"/>
              <a:t>Fanuc</a:t>
            </a:r>
            <a:r>
              <a:rPr lang="de-CH" sz="800" dirty="0"/>
              <a:t> / </a:t>
            </a:r>
            <a:r>
              <a:rPr lang="de-CH" sz="800" dirty="0" err="1"/>
              <a:t>Battenfeld</a:t>
            </a:r>
            <a:r>
              <a:rPr lang="de-CH" sz="800" dirty="0"/>
              <a:t> / KM</a:t>
            </a:r>
          </a:p>
        </p:txBody>
      </p:sp>
      <p:sp>
        <p:nvSpPr>
          <p:cNvPr id="111" name="Bent Arrow 110"/>
          <p:cNvSpPr/>
          <p:nvPr/>
        </p:nvSpPr>
        <p:spPr>
          <a:xfrm flipV="1">
            <a:off x="4454898" y="4864541"/>
            <a:ext cx="357186" cy="326584"/>
          </a:xfrm>
          <a:prstGeom prst="bentArrow">
            <a:avLst>
              <a:gd name="adj1" fmla="val 20485"/>
              <a:gd name="adj2" fmla="val 15632"/>
              <a:gd name="adj3" fmla="val 0"/>
              <a:gd name="adj4" fmla="val 44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2" name="Right Arrow 111"/>
          <p:cNvSpPr/>
          <p:nvPr/>
        </p:nvSpPr>
        <p:spPr>
          <a:xfrm>
            <a:off x="7349496" y="4510545"/>
            <a:ext cx="2556000" cy="206492"/>
          </a:xfrm>
          <a:prstGeom prst="rightArrow">
            <a:avLst>
              <a:gd name="adj1" fmla="val 31877"/>
              <a:gd name="adj2" fmla="val 579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3" name="Rectangle 112"/>
          <p:cNvSpPr/>
          <p:nvPr/>
        </p:nvSpPr>
        <p:spPr>
          <a:xfrm>
            <a:off x="7630600" y="4342306"/>
            <a:ext cx="1856598" cy="215444"/>
          </a:xfrm>
          <a:prstGeom prst="rect">
            <a:avLst/>
          </a:prstGeom>
        </p:spPr>
        <p:txBody>
          <a:bodyPr wrap="none">
            <a:spAutoFit/>
          </a:bodyPr>
          <a:lstStyle/>
          <a:p>
            <a:pPr algn="r"/>
            <a:r>
              <a:rPr lang="de-CH" sz="800" dirty="0"/>
              <a:t>KPI </a:t>
            </a:r>
            <a:r>
              <a:rPr lang="de-CH" sz="800" dirty="0" err="1"/>
              <a:t>Arburg</a:t>
            </a:r>
            <a:r>
              <a:rPr lang="de-CH" sz="800" dirty="0"/>
              <a:t> / </a:t>
            </a:r>
            <a:r>
              <a:rPr lang="de-CH" sz="800" dirty="0" err="1"/>
              <a:t>Fanuc</a:t>
            </a:r>
            <a:r>
              <a:rPr lang="de-CH" sz="800" dirty="0"/>
              <a:t> / </a:t>
            </a:r>
            <a:r>
              <a:rPr lang="de-CH" sz="800" dirty="0" err="1"/>
              <a:t>Battenfeld</a:t>
            </a:r>
            <a:r>
              <a:rPr lang="de-CH" sz="800" dirty="0"/>
              <a:t> / KM</a:t>
            </a:r>
          </a:p>
        </p:txBody>
      </p:sp>
      <p:pic>
        <p:nvPicPr>
          <p:cNvPr id="82" name="Graphic 20" descr="Upload">
            <a:extLst>
              <a:ext uri="{FF2B5EF4-FFF2-40B4-BE49-F238E27FC236}">
                <a16:creationId xmlns:a16="http://schemas.microsoft.com/office/drawing/2014/main" id="{A0F26040-F5D7-4FC6-A707-E81E3B8209DD}"/>
              </a:ext>
            </a:extLst>
          </p:cNvPr>
          <p:cNvPicPr>
            <a:picLocks noChangeAspect="1"/>
          </p:cNvPicPr>
          <p:nvPr/>
        </p:nvPicPr>
        <p:blipFill>
          <a:blip r:embed="rId13"/>
          <a:stretch>
            <a:fillRect/>
          </a:stretch>
        </p:blipFill>
        <p:spPr>
          <a:xfrm>
            <a:off x="10442806" y="3593721"/>
            <a:ext cx="548379" cy="548379"/>
          </a:xfrm>
          <a:prstGeom prst="rect">
            <a:avLst/>
          </a:prstGeom>
        </p:spPr>
      </p:pic>
      <p:pic>
        <p:nvPicPr>
          <p:cNvPr id="95" name="Graphic 38" descr="Paper">
            <a:extLst>
              <a:ext uri="{FF2B5EF4-FFF2-40B4-BE49-F238E27FC236}">
                <a16:creationId xmlns:a16="http://schemas.microsoft.com/office/drawing/2014/main" id="{DC618F71-F697-471E-8EE0-DC36D3DD3D6B}"/>
              </a:ext>
            </a:extLst>
          </p:cNvPr>
          <p:cNvPicPr>
            <a:picLocks noChangeAspect="1"/>
          </p:cNvPicPr>
          <p:nvPr/>
        </p:nvPicPr>
        <p:blipFill>
          <a:blip r:embed="rId14"/>
          <a:stretch>
            <a:fillRect/>
          </a:stretch>
        </p:blipFill>
        <p:spPr>
          <a:xfrm>
            <a:off x="10475224" y="5231559"/>
            <a:ext cx="502617" cy="502617"/>
          </a:xfrm>
          <a:prstGeom prst="rect">
            <a:avLst/>
          </a:prstGeom>
        </p:spPr>
      </p:pic>
      <p:sp>
        <p:nvSpPr>
          <p:cNvPr id="120" name="Bent Arrow 119"/>
          <p:cNvSpPr/>
          <p:nvPr/>
        </p:nvSpPr>
        <p:spPr>
          <a:xfrm rot="5400000" flipV="1">
            <a:off x="4355281" y="1946011"/>
            <a:ext cx="585428" cy="549799"/>
          </a:xfrm>
          <a:prstGeom prst="bentArrow">
            <a:avLst>
              <a:gd name="adj1" fmla="val 12399"/>
              <a:gd name="adj2" fmla="val 19902"/>
              <a:gd name="adj3" fmla="val 22095"/>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21" name="Rectangle 120"/>
          <p:cNvSpPr/>
          <p:nvPr/>
        </p:nvSpPr>
        <p:spPr>
          <a:xfrm>
            <a:off x="6013252" y="685611"/>
            <a:ext cx="1699384" cy="612000"/>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122" name="Rectangle 121"/>
          <p:cNvSpPr/>
          <p:nvPr/>
        </p:nvSpPr>
        <p:spPr>
          <a:xfrm>
            <a:off x="6790739" y="718620"/>
            <a:ext cx="878767" cy="276999"/>
          </a:xfrm>
          <a:prstGeom prst="rect">
            <a:avLst/>
          </a:prstGeom>
        </p:spPr>
        <p:txBody>
          <a:bodyPr wrap="none">
            <a:spAutoFit/>
          </a:bodyPr>
          <a:lstStyle/>
          <a:p>
            <a:r>
              <a:rPr lang="de-CH" sz="600" b="1" dirty="0" err="1"/>
              <a:t>Raspberry</a:t>
            </a:r>
            <a:r>
              <a:rPr lang="de-CH" sz="600" b="1" dirty="0"/>
              <a:t> Pi </a:t>
            </a:r>
            <a:br>
              <a:rPr lang="de-CH" sz="600" b="1" dirty="0"/>
            </a:br>
            <a:r>
              <a:rPr lang="de-CH" sz="600" b="1" dirty="0"/>
              <a:t>Versuchsdaten KM</a:t>
            </a:r>
          </a:p>
        </p:txBody>
      </p:sp>
      <p:sp>
        <p:nvSpPr>
          <p:cNvPr id="123" name="Rectangle 122"/>
          <p:cNvSpPr/>
          <p:nvPr/>
        </p:nvSpPr>
        <p:spPr>
          <a:xfrm>
            <a:off x="7808348" y="687009"/>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4" name="Rectangle 123"/>
          <p:cNvSpPr/>
          <p:nvPr/>
        </p:nvSpPr>
        <p:spPr>
          <a:xfrm>
            <a:off x="8580146" y="716283"/>
            <a:ext cx="966931" cy="276999"/>
          </a:xfrm>
          <a:prstGeom prst="rect">
            <a:avLst/>
          </a:prstGeom>
        </p:spPr>
        <p:txBody>
          <a:bodyPr wrap="none">
            <a:spAutoFit/>
          </a:bodyPr>
          <a:lstStyle/>
          <a:p>
            <a:r>
              <a:rPr lang="de-CH" sz="600" b="1" dirty="0" err="1"/>
              <a:t>Raspberry</a:t>
            </a:r>
            <a:r>
              <a:rPr lang="de-CH" sz="600" b="1" dirty="0"/>
              <a:t> Pi </a:t>
            </a:r>
            <a:br>
              <a:rPr lang="de-CH" sz="600" b="1" dirty="0"/>
            </a:br>
            <a:r>
              <a:rPr lang="de-CH" sz="600" b="1" dirty="0"/>
              <a:t>Versuchsdaten Engel</a:t>
            </a:r>
          </a:p>
        </p:txBody>
      </p:sp>
      <p:sp>
        <p:nvSpPr>
          <p:cNvPr id="125" name="Right Arrow 124"/>
          <p:cNvSpPr/>
          <p:nvPr/>
        </p:nvSpPr>
        <p:spPr>
          <a:xfrm rot="3310146">
            <a:off x="9192381" y="1493075"/>
            <a:ext cx="90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6" name="Bent Arrow 125"/>
          <p:cNvSpPr/>
          <p:nvPr/>
        </p:nvSpPr>
        <p:spPr>
          <a:xfrm rot="16200000" flipV="1">
            <a:off x="5494105" y="646465"/>
            <a:ext cx="779983" cy="1922404"/>
          </a:xfrm>
          <a:prstGeom prst="bentArrow">
            <a:avLst>
              <a:gd name="adj1" fmla="val 8855"/>
              <a:gd name="adj2" fmla="val 7971"/>
              <a:gd name="adj3" fmla="val 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pic>
        <p:nvPicPr>
          <p:cNvPr id="127" name="Picture 2" descr="Raspberry Pi 7&quot;&quot; Touch-Display-Rahmen Noir&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52539" y="825923"/>
            <a:ext cx="471647" cy="35373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Raspberry Pi 7&quot;&quot; Touch-Display-Rahmen Noir&quo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0037" y="800137"/>
            <a:ext cx="471647" cy="353735"/>
          </a:xfrm>
          <a:prstGeom prst="rect">
            <a:avLst/>
          </a:prstGeom>
          <a:noFill/>
          <a:extLst>
            <a:ext uri="{909E8E84-426E-40DD-AFC4-6F175D3DCCD1}">
              <a14:hiddenFill xmlns:a14="http://schemas.microsoft.com/office/drawing/2010/main">
                <a:solidFill>
                  <a:srgbClr val="FFFFFF"/>
                </a:solidFill>
              </a14:hiddenFill>
            </a:ext>
          </a:extLst>
        </p:spPr>
      </p:pic>
      <p:pic>
        <p:nvPicPr>
          <p:cNvPr id="114" name="Content Placeholder 92"/>
          <p:cNvPicPr>
            <a:picLocks noChangeAspect="1"/>
          </p:cNvPicPr>
          <p:nvPr/>
        </p:nvPicPr>
        <p:blipFill rotWithShape="1">
          <a:blip r:embed="rId16"/>
          <a:srcRect l="78638" t="20302" r="1155" b="56765"/>
          <a:stretch/>
        </p:blipFill>
        <p:spPr>
          <a:xfrm>
            <a:off x="10668000" y="334039"/>
            <a:ext cx="1177925" cy="866111"/>
          </a:xfrm>
          <a:prstGeom prst="rect">
            <a:avLst/>
          </a:prstGeom>
        </p:spPr>
      </p:pic>
    </p:spTree>
    <p:extLst>
      <p:ext uri="{BB962C8B-B14F-4D97-AF65-F5344CB8AC3E}">
        <p14:creationId xmlns:p14="http://schemas.microsoft.com/office/powerpoint/2010/main" val="3636147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95928243-EEEE-41FB-AE4F-8CD5CCB06DC5}"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38</a:t>
            </a:fld>
            <a:endParaRPr lang="de-CH" dirty="0"/>
          </a:p>
        </p:txBody>
      </p:sp>
      <p:sp>
        <p:nvSpPr>
          <p:cNvPr id="5" name="Title 4"/>
          <p:cNvSpPr>
            <a:spLocks noGrp="1"/>
          </p:cNvSpPr>
          <p:nvPr>
            <p:ph type="title"/>
          </p:nvPr>
        </p:nvSpPr>
        <p:spPr/>
        <p:txBody>
          <a:bodyPr/>
          <a:lstStyle/>
          <a:p>
            <a:r>
              <a:rPr lang="en-US" dirty="0"/>
              <a:t>Dashboard injection </a:t>
            </a:r>
            <a:r>
              <a:rPr lang="en-US" dirty="0" err="1"/>
              <a:t>moulding</a:t>
            </a:r>
            <a:r>
              <a:rPr lang="en-US" dirty="0"/>
              <a:t> machines</a:t>
            </a:r>
            <a:endParaRPr lang="de-CH" dirty="0"/>
          </a:p>
        </p:txBody>
      </p:sp>
      <p:sp>
        <p:nvSpPr>
          <p:cNvPr id="7" name="Text Placeholder 6"/>
          <p:cNvSpPr>
            <a:spLocks noGrp="1"/>
          </p:cNvSpPr>
          <p:nvPr>
            <p:ph type="body" sz="quarter" idx="24"/>
          </p:nvPr>
        </p:nvSpPr>
        <p:spPr/>
        <p:txBody>
          <a:bodyPr/>
          <a:lstStyle/>
          <a:p>
            <a:r>
              <a:rPr lang="en-US" dirty="0"/>
              <a:t>Implementation of machine learning in the factory: rollout</a:t>
            </a:r>
            <a:endParaRPr lang="de-CH" dirty="0"/>
          </a:p>
        </p:txBody>
      </p:sp>
      <p:pic>
        <p:nvPicPr>
          <p:cNvPr id="8" name="Content Placeholder 9"/>
          <p:cNvPicPr>
            <a:picLocks noGrp="1" noChangeAspect="1"/>
          </p:cNvPicPr>
          <p:nvPr>
            <p:ph sz="quarter" idx="21"/>
          </p:nvPr>
        </p:nvPicPr>
        <p:blipFill>
          <a:blip r:embed="rId2"/>
          <a:stretch>
            <a:fillRect/>
          </a:stretch>
        </p:blipFill>
        <p:spPr>
          <a:xfrm>
            <a:off x="2511147" y="1449388"/>
            <a:ext cx="7644368" cy="4751387"/>
          </a:xfrm>
          <a:prstGeom prst="rect">
            <a:avLst/>
          </a:prstGeom>
        </p:spPr>
      </p:pic>
      <p:pic>
        <p:nvPicPr>
          <p:cNvPr id="9" name="Content Placeholder 92"/>
          <p:cNvPicPr>
            <a:picLocks noChangeAspect="1"/>
          </p:cNvPicPr>
          <p:nvPr/>
        </p:nvPicPr>
        <p:blipFill rotWithShape="1">
          <a:blip r:embed="rId3"/>
          <a:srcRect l="78638" t="20302" r="1155" b="56765"/>
          <a:stretch/>
        </p:blipFill>
        <p:spPr>
          <a:xfrm>
            <a:off x="10668000" y="334039"/>
            <a:ext cx="1177925" cy="866111"/>
          </a:xfrm>
          <a:prstGeom prst="rect">
            <a:avLst/>
          </a:prstGeom>
        </p:spPr>
      </p:pic>
    </p:spTree>
    <p:extLst>
      <p:ext uri="{BB962C8B-B14F-4D97-AF65-F5344CB8AC3E}">
        <p14:creationId xmlns:p14="http://schemas.microsoft.com/office/powerpoint/2010/main" val="2803459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7A9842A-3001-49CB-96B4-D86CBBCC3676}"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39</a:t>
            </a:fld>
            <a:endParaRPr lang="de-CH" dirty="0"/>
          </a:p>
        </p:txBody>
      </p:sp>
      <p:sp>
        <p:nvSpPr>
          <p:cNvPr id="5" name="Title 4"/>
          <p:cNvSpPr>
            <a:spLocks noGrp="1"/>
          </p:cNvSpPr>
          <p:nvPr>
            <p:ph type="title"/>
          </p:nvPr>
        </p:nvSpPr>
        <p:spPr/>
        <p:txBody>
          <a:bodyPr/>
          <a:lstStyle/>
          <a:p>
            <a:r>
              <a:rPr lang="de-CH" dirty="0" err="1"/>
              <a:t>Notifications</a:t>
            </a:r>
            <a:r>
              <a:rPr lang="de-CH" dirty="0"/>
              <a:t> </a:t>
            </a:r>
            <a:r>
              <a:rPr lang="de-CH" dirty="0" err="1"/>
              <a:t>for</a:t>
            </a:r>
            <a:r>
              <a:rPr lang="de-CH" dirty="0"/>
              <a:t> </a:t>
            </a:r>
            <a:r>
              <a:rPr lang="de-CH" dirty="0" err="1"/>
              <a:t>shop</a:t>
            </a:r>
            <a:r>
              <a:rPr lang="de-CH" dirty="0"/>
              <a:t> </a:t>
            </a:r>
            <a:r>
              <a:rPr lang="de-CH" dirty="0" err="1"/>
              <a:t>floor</a:t>
            </a:r>
            <a:endParaRPr lang="de-CH" dirty="0"/>
          </a:p>
        </p:txBody>
      </p:sp>
      <p:sp>
        <p:nvSpPr>
          <p:cNvPr id="6" name="Content Placeholder 5"/>
          <p:cNvSpPr>
            <a:spLocks noGrp="1"/>
          </p:cNvSpPr>
          <p:nvPr>
            <p:ph sz="quarter" idx="21"/>
          </p:nvPr>
        </p:nvSpPr>
        <p:spPr>
          <a:xfrm>
            <a:off x="806450" y="1449388"/>
            <a:ext cx="5364163" cy="4751387"/>
          </a:xfrm>
        </p:spPr>
        <p:txBody>
          <a:bodyPr>
            <a:normAutofit/>
          </a:bodyPr>
          <a:lstStyle/>
          <a:p>
            <a:r>
              <a:rPr lang="en-US" dirty="0"/>
              <a:t>Highly automated , increasingly connected production environments and constantly growing amounts of «industrial data »</a:t>
            </a:r>
          </a:p>
          <a:p>
            <a:r>
              <a:rPr lang="en-US" dirty="0"/>
              <a:t>Several applications with complex information dashboards and for concrete maintenance tasks available, but …</a:t>
            </a:r>
          </a:p>
          <a:p>
            <a:endParaRPr lang="en-US" dirty="0"/>
          </a:p>
          <a:p>
            <a:r>
              <a:rPr lang="en-US" dirty="0">
                <a:solidFill>
                  <a:schemeClr val="tx2"/>
                </a:solidFill>
              </a:rPr>
              <a:t>How can manufacturing workers at the shop floor be informed about the current production status and potential interventions?</a:t>
            </a:r>
          </a:p>
        </p:txBody>
      </p:sp>
      <p:sp>
        <p:nvSpPr>
          <p:cNvPr id="7" name="Text Placeholder 6"/>
          <p:cNvSpPr>
            <a:spLocks noGrp="1"/>
          </p:cNvSpPr>
          <p:nvPr>
            <p:ph type="body" sz="quarter" idx="24"/>
          </p:nvPr>
        </p:nvSpPr>
        <p:spPr/>
        <p:txBody>
          <a:bodyPr/>
          <a:lstStyle/>
          <a:p>
            <a:r>
              <a:rPr lang="en-US" dirty="0"/>
              <a:t>Implementation of machine learning in the factory: rollout</a:t>
            </a:r>
            <a:endParaRPr lang="de-CH" dirty="0"/>
          </a:p>
        </p:txBody>
      </p:sp>
      <p:pic>
        <p:nvPicPr>
          <p:cNvPr id="10" name="Picture 9"/>
          <p:cNvPicPr>
            <a:picLocks noChangeAspect="1"/>
          </p:cNvPicPr>
          <p:nvPr/>
        </p:nvPicPr>
        <p:blipFill>
          <a:blip r:embed="rId2"/>
          <a:stretch>
            <a:fillRect/>
          </a:stretch>
        </p:blipFill>
        <p:spPr>
          <a:xfrm>
            <a:off x="8479148" y="1439218"/>
            <a:ext cx="3200224" cy="2733182"/>
          </a:xfrm>
          <a:prstGeom prst="rect">
            <a:avLst/>
          </a:prstGeom>
        </p:spPr>
      </p:pic>
      <p:pic>
        <p:nvPicPr>
          <p:cNvPr id="11" name="Picture 10"/>
          <p:cNvPicPr>
            <a:picLocks noChangeAspect="1"/>
          </p:cNvPicPr>
          <p:nvPr/>
        </p:nvPicPr>
        <p:blipFill>
          <a:blip r:embed="rId3"/>
          <a:stretch>
            <a:fillRect/>
          </a:stretch>
        </p:blipFill>
        <p:spPr>
          <a:xfrm>
            <a:off x="7664579" y="4459858"/>
            <a:ext cx="4028169" cy="1664898"/>
          </a:xfrm>
          <a:prstGeom prst="rect">
            <a:avLst/>
          </a:prstGeom>
        </p:spPr>
      </p:pic>
      <p:sp>
        <p:nvSpPr>
          <p:cNvPr id="12" name="TextBox 11"/>
          <p:cNvSpPr txBox="1"/>
          <p:nvPr/>
        </p:nvSpPr>
        <p:spPr>
          <a:xfrm rot="16200000">
            <a:off x="9859505" y="4061567"/>
            <a:ext cx="4001416" cy="276999"/>
          </a:xfrm>
          <a:prstGeom prst="rect">
            <a:avLst/>
          </a:prstGeom>
          <a:noFill/>
        </p:spPr>
        <p:txBody>
          <a:bodyPr wrap="none" rtlCol="0">
            <a:spAutoFit/>
          </a:bodyPr>
          <a:lstStyle/>
          <a:p>
            <a:pPr>
              <a:buClr>
                <a:schemeClr val="tx2"/>
              </a:buClr>
              <a:buSzPct val="90000"/>
            </a:pPr>
            <a:r>
              <a:rPr lang="de-CH" sz="1200" dirty="0"/>
              <a:t>[</a:t>
            </a:r>
            <a:r>
              <a:rPr lang="en-US" sz="1200" dirty="0"/>
              <a:t>PRISM Preventive Intervention in Smart Manufacturing</a:t>
            </a:r>
            <a:r>
              <a:rPr lang="de-CH" sz="1200" dirty="0"/>
              <a:t>]</a:t>
            </a:r>
          </a:p>
        </p:txBody>
      </p:sp>
      <p:pic>
        <p:nvPicPr>
          <p:cNvPr id="13" name="Content Placeholder 92"/>
          <p:cNvPicPr>
            <a:picLocks noChangeAspect="1"/>
          </p:cNvPicPr>
          <p:nvPr/>
        </p:nvPicPr>
        <p:blipFill rotWithShape="1">
          <a:blip r:embed="rId4"/>
          <a:srcRect l="78638" t="20302" r="1155" b="56765"/>
          <a:stretch/>
        </p:blipFill>
        <p:spPr>
          <a:xfrm>
            <a:off x="10668000" y="334039"/>
            <a:ext cx="1177925" cy="866111"/>
          </a:xfrm>
          <a:prstGeom prst="rect">
            <a:avLst/>
          </a:prstGeom>
        </p:spPr>
      </p:pic>
    </p:spTree>
    <p:extLst>
      <p:ext uri="{BB962C8B-B14F-4D97-AF65-F5344CB8AC3E}">
        <p14:creationId xmlns:p14="http://schemas.microsoft.com/office/powerpoint/2010/main" val="316858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E2DD89AD-279F-4247-9118-C3197F599978}"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a:t>
            </a:fld>
            <a:endParaRPr lang="de-CH" dirty="0"/>
          </a:p>
        </p:txBody>
      </p:sp>
      <p:sp>
        <p:nvSpPr>
          <p:cNvPr id="5" name="Title 4"/>
          <p:cNvSpPr>
            <a:spLocks noGrp="1"/>
          </p:cNvSpPr>
          <p:nvPr>
            <p:ph type="title"/>
          </p:nvPr>
        </p:nvSpPr>
        <p:spPr/>
        <p:txBody>
          <a:bodyPr/>
          <a:lstStyle/>
          <a:p>
            <a:r>
              <a:rPr lang="en-US" dirty="0"/>
              <a:t>Injection </a:t>
            </a:r>
            <a:r>
              <a:rPr lang="en-US" dirty="0" err="1"/>
              <a:t>moulding</a:t>
            </a:r>
            <a:r>
              <a:rPr lang="en-US" dirty="0"/>
              <a:t> in times of </a:t>
            </a:r>
            <a:r>
              <a:rPr lang="en-US" dirty="0" err="1"/>
              <a:t>digitalisation</a:t>
            </a:r>
            <a:endParaRPr lang="en-US" dirty="0"/>
          </a:p>
        </p:txBody>
      </p:sp>
      <p:sp>
        <p:nvSpPr>
          <p:cNvPr id="6" name="Content Placeholder 5"/>
          <p:cNvSpPr>
            <a:spLocks noGrp="1"/>
          </p:cNvSpPr>
          <p:nvPr>
            <p:ph sz="quarter" idx="21"/>
          </p:nvPr>
        </p:nvSpPr>
        <p:spPr>
          <a:xfrm>
            <a:off x="806451" y="1449388"/>
            <a:ext cx="3956050" cy="4751387"/>
          </a:xfrm>
        </p:spPr>
        <p:txBody>
          <a:bodyPr>
            <a:normAutofit/>
          </a:bodyPr>
          <a:lstStyle/>
          <a:p>
            <a:r>
              <a:rPr lang="en-US" dirty="0"/>
              <a:t>Everyone is talking about digitalization, the smart factory and Industry 4.0, and these topics are also becoming increasingly relevant for injection </a:t>
            </a:r>
            <a:r>
              <a:rPr lang="en-US" dirty="0" err="1"/>
              <a:t>moulding</a:t>
            </a:r>
            <a:r>
              <a:rPr lang="en-US" dirty="0"/>
              <a:t>.</a:t>
            </a:r>
          </a:p>
          <a:p>
            <a:r>
              <a:rPr lang="en-US" dirty="0"/>
              <a:t>In order to implement Industry 4.0 in injection </a:t>
            </a:r>
            <a:r>
              <a:rPr lang="en-US" dirty="0" err="1"/>
              <a:t>moulding</a:t>
            </a:r>
            <a:r>
              <a:rPr lang="en-US" dirty="0"/>
              <a:t> companies, data must be collected and </a:t>
            </a:r>
            <a:r>
              <a:rPr lang="en-US" dirty="0" err="1"/>
              <a:t>analysed</a:t>
            </a:r>
            <a:r>
              <a:rPr lang="en-US" dirty="0"/>
              <a:t> in order to make predictions. </a:t>
            </a:r>
          </a:p>
          <a:p>
            <a:r>
              <a:rPr lang="en-US" dirty="0"/>
              <a:t>However, the data-driven monitoring, optimization or operation of an injection </a:t>
            </a:r>
            <a:r>
              <a:rPr lang="en-US" dirty="0" err="1"/>
              <a:t>moulding</a:t>
            </a:r>
            <a:r>
              <a:rPr lang="en-US" dirty="0"/>
              <a:t> production is still often a dream today. </a:t>
            </a:r>
          </a:p>
        </p:txBody>
      </p:sp>
      <p:sp>
        <p:nvSpPr>
          <p:cNvPr id="7" name="Text Placeholder 6"/>
          <p:cNvSpPr>
            <a:spLocks noGrp="1"/>
          </p:cNvSpPr>
          <p:nvPr>
            <p:ph type="body" sz="quarter" idx="24"/>
          </p:nvPr>
        </p:nvSpPr>
        <p:spPr/>
        <p:txBody>
          <a:bodyPr/>
          <a:lstStyle/>
          <a:p>
            <a:r>
              <a:rPr lang="de-CH" dirty="0"/>
              <a:t>Digital Manufacturing</a:t>
            </a:r>
          </a:p>
        </p:txBody>
      </p:sp>
      <p:sp>
        <p:nvSpPr>
          <p:cNvPr id="10" name="Rectangle 6">
            <a:extLst>
              <a:ext uri="{FF2B5EF4-FFF2-40B4-BE49-F238E27FC236}">
                <a16:creationId xmlns:a16="http://schemas.microsoft.com/office/drawing/2014/main" id="{A3311E87-A3E9-4541-B97B-61C02630F682}"/>
              </a:ext>
            </a:extLst>
          </p:cNvPr>
          <p:cNvSpPr/>
          <p:nvPr/>
        </p:nvSpPr>
        <p:spPr>
          <a:xfrm>
            <a:off x="6657737" y="4435297"/>
            <a:ext cx="2340000"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Lean Processes first</a:t>
            </a:r>
            <a:endParaRPr lang="de-CH" sz="1400" dirty="0"/>
          </a:p>
        </p:txBody>
      </p:sp>
      <p:sp>
        <p:nvSpPr>
          <p:cNvPr id="11" name="Rectangle 7">
            <a:extLst>
              <a:ext uri="{FF2B5EF4-FFF2-40B4-BE49-F238E27FC236}">
                <a16:creationId xmlns:a16="http://schemas.microsoft.com/office/drawing/2014/main" id="{1683C115-B571-42F9-A8AF-B14E94F871A0}"/>
              </a:ext>
            </a:extLst>
          </p:cNvPr>
          <p:cNvSpPr/>
          <p:nvPr/>
        </p:nvSpPr>
        <p:spPr>
          <a:xfrm>
            <a:off x="6657736" y="3013597"/>
            <a:ext cx="2340000"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Implementation of IT – </a:t>
            </a:r>
            <a:r>
              <a:rPr lang="en-US" sz="1400" dirty="0" err="1"/>
              <a:t>Entreprise</a:t>
            </a:r>
            <a:br>
              <a:rPr lang="en-US" sz="1400" dirty="0"/>
            </a:br>
            <a:r>
              <a:rPr lang="en-US" sz="1400" dirty="0"/>
              <a:t>(CAD, PLM, ERP, MES) </a:t>
            </a:r>
            <a:endParaRPr lang="de-CH" sz="1400" dirty="0"/>
          </a:p>
        </p:txBody>
      </p:sp>
      <p:sp>
        <p:nvSpPr>
          <p:cNvPr id="12" name="Rectangle 8">
            <a:extLst>
              <a:ext uri="{FF2B5EF4-FFF2-40B4-BE49-F238E27FC236}">
                <a16:creationId xmlns:a16="http://schemas.microsoft.com/office/drawing/2014/main" id="{C216B271-A892-4399-88FA-C42E34555582}"/>
              </a:ext>
            </a:extLst>
          </p:cNvPr>
          <p:cNvSpPr/>
          <p:nvPr/>
        </p:nvSpPr>
        <p:spPr>
          <a:xfrm>
            <a:off x="6657737" y="1447801"/>
            <a:ext cx="2340000" cy="9361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Industry 4.0 / Learning from Machine Data</a:t>
            </a:r>
            <a:endParaRPr lang="de-CH" sz="1400" dirty="0"/>
          </a:p>
        </p:txBody>
      </p:sp>
      <p:sp>
        <p:nvSpPr>
          <p:cNvPr id="13" name="Up Arrow 9">
            <a:extLst>
              <a:ext uri="{FF2B5EF4-FFF2-40B4-BE49-F238E27FC236}">
                <a16:creationId xmlns:a16="http://schemas.microsoft.com/office/drawing/2014/main" id="{5D10D749-6602-46E5-9B2D-06C9E716D7D2}"/>
              </a:ext>
            </a:extLst>
          </p:cNvPr>
          <p:cNvSpPr/>
          <p:nvPr/>
        </p:nvSpPr>
        <p:spPr>
          <a:xfrm>
            <a:off x="7394753" y="2504115"/>
            <a:ext cx="720080" cy="360040"/>
          </a:xfrm>
          <a:prstGeom prst="up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Up Arrow 10">
            <a:extLst>
              <a:ext uri="{FF2B5EF4-FFF2-40B4-BE49-F238E27FC236}">
                <a16:creationId xmlns:a16="http://schemas.microsoft.com/office/drawing/2014/main" id="{09F80BD3-6FD6-4B62-81E1-F49E168466AA}"/>
              </a:ext>
            </a:extLst>
          </p:cNvPr>
          <p:cNvSpPr/>
          <p:nvPr/>
        </p:nvSpPr>
        <p:spPr>
          <a:xfrm>
            <a:off x="7399950" y="4003888"/>
            <a:ext cx="720080" cy="360040"/>
          </a:xfrm>
          <a:prstGeom prst="up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feld 21">
            <a:extLst>
              <a:ext uri="{FF2B5EF4-FFF2-40B4-BE49-F238E27FC236}">
                <a16:creationId xmlns:a16="http://schemas.microsoft.com/office/drawing/2014/main" id="{E71A347B-5B99-4CA1-A73A-7FDEA050174B}"/>
              </a:ext>
            </a:extLst>
          </p:cNvPr>
          <p:cNvSpPr txBox="1"/>
          <p:nvPr/>
        </p:nvSpPr>
        <p:spPr>
          <a:xfrm>
            <a:off x="9010042" y="1449388"/>
            <a:ext cx="2923340" cy="668231"/>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Additional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from</a:t>
            </a:r>
            <a:r>
              <a:rPr lang="de-CH" sz="1100" dirty="0">
                <a:ea typeface="Roboto Medium" panose="02000000000000000000" pitchFamily="2" charset="0"/>
              </a:rPr>
              <a:t>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machine</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Combining</a:t>
            </a:r>
            <a:r>
              <a:rPr lang="de-CH" sz="1100" dirty="0">
                <a:ea typeface="Roboto Medium" panose="02000000000000000000" pitchFamily="2" charset="0"/>
              </a:rPr>
              <a:t> </a:t>
            </a:r>
            <a:r>
              <a:rPr lang="de-CH" sz="1100" dirty="0" err="1">
                <a:ea typeface="Roboto Medium" panose="02000000000000000000" pitchFamily="2" charset="0"/>
              </a:rPr>
              <a:t>machine</a:t>
            </a:r>
            <a:r>
              <a:rPr lang="de-CH" sz="1100" dirty="0">
                <a:ea typeface="Roboto Medium" panose="02000000000000000000" pitchFamily="2" charset="0"/>
              </a:rPr>
              <a:t>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with</a:t>
            </a:r>
            <a:r>
              <a:rPr lang="de-CH" sz="1100" dirty="0">
                <a:ea typeface="Roboto Medium" panose="02000000000000000000" pitchFamily="2" charset="0"/>
              </a:rPr>
              <a:t> </a:t>
            </a:r>
            <a:r>
              <a:rPr lang="de-CH" sz="1100" dirty="0" err="1">
                <a:ea typeface="Roboto Medium" panose="02000000000000000000" pitchFamily="2" charset="0"/>
              </a:rPr>
              <a:t>data</a:t>
            </a:r>
            <a:r>
              <a:rPr lang="de-CH" sz="1100" dirty="0">
                <a:ea typeface="Roboto Medium" panose="02000000000000000000" pitchFamily="2" charset="0"/>
              </a:rPr>
              <a:t> </a:t>
            </a:r>
            <a:br>
              <a:rPr lang="de-CH" sz="1100" dirty="0">
                <a:ea typeface="Roboto Medium" panose="02000000000000000000" pitchFamily="2" charset="0"/>
              </a:rPr>
            </a:br>
            <a:r>
              <a:rPr lang="de-CH" sz="1100" dirty="0" err="1">
                <a:ea typeface="Roboto Medium" panose="02000000000000000000" pitchFamily="2" charset="0"/>
              </a:rPr>
              <a:t>from</a:t>
            </a:r>
            <a:r>
              <a:rPr lang="de-CH" sz="1100" dirty="0">
                <a:ea typeface="Roboto Medium" panose="02000000000000000000" pitchFamily="2" charset="0"/>
              </a:rPr>
              <a:t> IT </a:t>
            </a:r>
            <a:r>
              <a:rPr lang="de-CH" sz="1100" dirty="0" err="1">
                <a:ea typeface="Roboto Medium" panose="02000000000000000000" pitchFamily="2" charset="0"/>
              </a:rPr>
              <a:t>Entreprise</a:t>
            </a:r>
            <a:r>
              <a:rPr lang="de-CH" sz="1100" dirty="0">
                <a:ea typeface="Roboto Medium" panose="02000000000000000000" pitchFamily="2" charset="0"/>
              </a:rPr>
              <a:t> </a:t>
            </a:r>
            <a:r>
              <a:rPr lang="de-CH" sz="1100" dirty="0" err="1">
                <a:ea typeface="Roboto Medium" panose="02000000000000000000" pitchFamily="2" charset="0"/>
              </a:rPr>
              <a:t>solutions</a:t>
            </a:r>
            <a:r>
              <a:rPr lang="de-CH" sz="1100" dirty="0">
                <a:ea typeface="Roboto Medium" panose="02000000000000000000" pitchFamily="2" charset="0"/>
              </a:rPr>
              <a:t> (</a:t>
            </a:r>
            <a:r>
              <a:rPr lang="de-CH" sz="1100" dirty="0" err="1">
                <a:ea typeface="Roboto Medium" panose="02000000000000000000" pitchFamily="2" charset="0"/>
              </a:rPr>
              <a:t>orders</a:t>
            </a:r>
            <a:r>
              <a:rPr lang="de-CH" sz="1100" dirty="0">
                <a:ea typeface="Roboto Medium" panose="02000000000000000000" pitchFamily="2" charset="0"/>
              </a:rPr>
              <a:t>)</a:t>
            </a:r>
          </a:p>
        </p:txBody>
      </p:sp>
      <p:sp>
        <p:nvSpPr>
          <p:cNvPr id="16" name="Textfeld 20">
            <a:extLst>
              <a:ext uri="{FF2B5EF4-FFF2-40B4-BE49-F238E27FC236}">
                <a16:creationId xmlns:a16="http://schemas.microsoft.com/office/drawing/2014/main" id="{D0445B79-DBC1-4594-9D10-A0B3A3A3E1EF}"/>
              </a:ext>
            </a:extLst>
          </p:cNvPr>
          <p:cNvSpPr txBox="1"/>
          <p:nvPr/>
        </p:nvSpPr>
        <p:spPr>
          <a:xfrm>
            <a:off x="9013810" y="3013597"/>
            <a:ext cx="2846403" cy="914400"/>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IT Entreprise Solutions </a:t>
            </a:r>
            <a:r>
              <a:rPr lang="de-CH" sz="1100" dirty="0" err="1">
                <a:ea typeface="Roboto Medium" panose="02000000000000000000" pitchFamily="2" charset="0"/>
              </a:rPr>
              <a:t>focus</a:t>
            </a:r>
            <a:r>
              <a:rPr lang="de-CH" sz="1100" dirty="0">
                <a:ea typeface="Roboto Medium" panose="02000000000000000000" pitchFamily="2" charset="0"/>
              </a:rPr>
              <a:t> on </a:t>
            </a:r>
            <a:br>
              <a:rPr lang="de-CH" sz="1100" dirty="0">
                <a:ea typeface="Roboto Medium" panose="02000000000000000000" pitchFamily="2" charset="0"/>
              </a:rPr>
            </a:br>
            <a:r>
              <a:rPr lang="de-CH" sz="1100" dirty="0" err="1">
                <a:ea typeface="Roboto Medium" panose="02000000000000000000" pitchFamily="2" charset="0"/>
              </a:rPr>
              <a:t>integrated</a:t>
            </a:r>
            <a:r>
              <a:rPr lang="de-CH" sz="1100" dirty="0">
                <a:ea typeface="Roboto Medium" panose="02000000000000000000" pitchFamily="2" charset="0"/>
              </a:rPr>
              <a:t> </a:t>
            </a:r>
            <a:r>
              <a:rPr lang="de-CH" sz="1100" dirty="0" err="1">
                <a:ea typeface="Roboto Medium" panose="02000000000000000000" pitchFamily="2" charset="0"/>
              </a:rPr>
              <a:t>process</a:t>
            </a:r>
            <a:r>
              <a:rPr lang="de-CH" sz="1100" dirty="0">
                <a:ea typeface="Roboto Medium" panose="02000000000000000000" pitchFamily="2" charset="0"/>
              </a:rPr>
              <a:t> &amp;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flow</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Key Information /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for</a:t>
            </a:r>
            <a:r>
              <a:rPr lang="de-CH" sz="1100" dirty="0">
                <a:ea typeface="Roboto Medium" panose="02000000000000000000" pitchFamily="2" charset="0"/>
              </a:rPr>
              <a:t> a </a:t>
            </a:r>
            <a:r>
              <a:rPr lang="de-CH" sz="1100" dirty="0" err="1">
                <a:ea typeface="Roboto Medium" panose="02000000000000000000" pitchFamily="2" charset="0"/>
              </a:rPr>
              <a:t>company</a:t>
            </a:r>
            <a:endParaRPr lang="de-CH" sz="1100" dirty="0">
              <a:ea typeface="Roboto Medium" panose="02000000000000000000" pitchFamily="2" charset="0"/>
            </a:endParaRPr>
          </a:p>
        </p:txBody>
      </p:sp>
      <p:sp>
        <p:nvSpPr>
          <p:cNvPr id="17" name="Textfeld 19">
            <a:extLst>
              <a:ext uri="{FF2B5EF4-FFF2-40B4-BE49-F238E27FC236}">
                <a16:creationId xmlns:a16="http://schemas.microsoft.com/office/drawing/2014/main" id="{29132B4A-A641-42C1-A706-A1B9421464B5}"/>
              </a:ext>
            </a:extLst>
          </p:cNvPr>
          <p:cNvSpPr txBox="1"/>
          <p:nvPr/>
        </p:nvSpPr>
        <p:spPr>
          <a:xfrm>
            <a:off x="8997736" y="4430191"/>
            <a:ext cx="3147271" cy="914400"/>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Stable</a:t>
            </a:r>
            <a:r>
              <a:rPr lang="de-CH" sz="1100" dirty="0">
                <a:ea typeface="Roboto Medium" panose="02000000000000000000" pitchFamily="2" charset="0"/>
              </a:rPr>
              <a:t> &amp; robust </a:t>
            </a:r>
            <a:r>
              <a:rPr lang="de-CH" sz="1100" dirty="0" err="1">
                <a:ea typeface="Roboto Medium" panose="02000000000000000000" pitchFamily="2" charset="0"/>
              </a:rPr>
              <a:t>processes</a:t>
            </a:r>
            <a:r>
              <a:rPr lang="de-CH" sz="1100" dirty="0">
                <a:ea typeface="Roboto Medium" panose="02000000000000000000" pitchFamily="2" charset="0"/>
              </a:rPr>
              <a:t> </a:t>
            </a:r>
            <a:r>
              <a:rPr lang="de-CH" sz="1100" dirty="0" err="1">
                <a:ea typeface="Roboto Medium" panose="02000000000000000000" pitchFamily="2" charset="0"/>
              </a:rPr>
              <a:t>are</a:t>
            </a:r>
            <a:r>
              <a:rPr lang="de-CH" sz="1100" dirty="0">
                <a:ea typeface="Roboto Medium" panose="02000000000000000000" pitchFamily="2" charset="0"/>
              </a:rPr>
              <a:t>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base</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Reduction</a:t>
            </a:r>
            <a:r>
              <a:rPr lang="de-CH" sz="1100" dirty="0">
                <a:ea typeface="Roboto Medium" panose="02000000000000000000" pitchFamily="2" charset="0"/>
              </a:rPr>
              <a:t> </a:t>
            </a:r>
            <a:r>
              <a:rPr lang="de-CH" sz="1100" dirty="0" err="1">
                <a:ea typeface="Roboto Medium" panose="02000000000000000000" pitchFamily="2" charset="0"/>
              </a:rPr>
              <a:t>of</a:t>
            </a:r>
            <a:r>
              <a:rPr lang="de-CH" sz="1100" dirty="0">
                <a:ea typeface="Roboto Medium" panose="02000000000000000000" pitchFamily="2" charset="0"/>
              </a:rPr>
              <a:t> </a:t>
            </a:r>
            <a:r>
              <a:rPr lang="de-CH" sz="1100" dirty="0" err="1">
                <a:ea typeface="Roboto Medium" panose="02000000000000000000" pitchFamily="2" charset="0"/>
              </a:rPr>
              <a:t>Waste</a:t>
            </a:r>
            <a:r>
              <a:rPr lang="de-CH" sz="1100" dirty="0">
                <a:ea typeface="Roboto Medium" panose="02000000000000000000" pitchFamily="2" charset="0"/>
              </a:rPr>
              <a:t> </a:t>
            </a:r>
          </a:p>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Lean </a:t>
            </a:r>
            <a:r>
              <a:rPr lang="de-CH" sz="1100" dirty="0" err="1">
                <a:ea typeface="Roboto Medium" panose="02000000000000000000" pitchFamily="2" charset="0"/>
              </a:rPr>
              <a:t>Principle</a:t>
            </a:r>
            <a:r>
              <a:rPr lang="de-CH" sz="1100" dirty="0">
                <a:ea typeface="Roboto Medium" panose="02000000000000000000" pitchFamily="2" charset="0"/>
              </a:rPr>
              <a:t> </a:t>
            </a:r>
            <a:r>
              <a:rPr lang="de-CH" sz="1100" dirty="0" err="1">
                <a:ea typeface="Roboto Medium" panose="02000000000000000000" pitchFamily="2" charset="0"/>
              </a:rPr>
              <a:t>focus</a:t>
            </a:r>
            <a:r>
              <a:rPr lang="de-CH" sz="1100" dirty="0">
                <a:ea typeface="Roboto Medium" panose="02000000000000000000" pitchFamily="2" charset="0"/>
              </a:rPr>
              <a:t> on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important</a:t>
            </a:r>
            <a:r>
              <a:rPr lang="de-CH" sz="1100" dirty="0">
                <a:ea typeface="Roboto Medium" panose="02000000000000000000" pitchFamily="2" charset="0"/>
              </a:rPr>
              <a:t> </a:t>
            </a:r>
            <a:br>
              <a:rPr lang="de-CH" sz="1100" dirty="0">
                <a:ea typeface="Roboto Medium" panose="02000000000000000000" pitchFamily="2" charset="0"/>
              </a:rPr>
            </a:br>
            <a:r>
              <a:rPr lang="de-CH" sz="1100" dirty="0">
                <a:ea typeface="Roboto Medium" panose="02000000000000000000" pitchFamily="2" charset="0"/>
              </a:rPr>
              <a:t>digital </a:t>
            </a:r>
            <a:r>
              <a:rPr lang="de-CH" sz="1100" dirty="0" err="1">
                <a:ea typeface="Roboto Medium" panose="02000000000000000000" pitchFamily="2" charset="0"/>
              </a:rPr>
              <a:t>needs</a:t>
            </a:r>
            <a:endParaRPr lang="de-CH" sz="1100" dirty="0">
              <a:ea typeface="Roboto Medium" panose="02000000000000000000" pitchFamily="2" charset="0"/>
            </a:endParaRPr>
          </a:p>
        </p:txBody>
      </p:sp>
    </p:spTree>
    <p:extLst>
      <p:ext uri="{BB962C8B-B14F-4D97-AF65-F5344CB8AC3E}">
        <p14:creationId xmlns:p14="http://schemas.microsoft.com/office/powerpoint/2010/main" val="1096552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5B945D39-D6E8-47D6-BB85-377045C0BA76}"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40</a:t>
            </a:fld>
            <a:endParaRPr lang="de-CH" dirty="0"/>
          </a:p>
        </p:txBody>
      </p:sp>
      <p:sp>
        <p:nvSpPr>
          <p:cNvPr id="5" name="Title 4"/>
          <p:cNvSpPr>
            <a:spLocks noGrp="1"/>
          </p:cNvSpPr>
          <p:nvPr>
            <p:ph type="title"/>
          </p:nvPr>
        </p:nvSpPr>
        <p:spPr/>
        <p:txBody>
          <a:bodyPr/>
          <a:lstStyle/>
          <a:p>
            <a:r>
              <a:rPr lang="en-US"/>
              <a:t>Validate your model</a:t>
            </a:r>
            <a:endParaRPr lang="de-CH" dirty="0"/>
          </a:p>
        </p:txBody>
      </p:sp>
      <p:sp>
        <p:nvSpPr>
          <p:cNvPr id="20" name="Content Placeholder 19"/>
          <p:cNvSpPr>
            <a:spLocks noGrp="1"/>
          </p:cNvSpPr>
          <p:nvPr>
            <p:ph sz="quarter" idx="21"/>
          </p:nvPr>
        </p:nvSpPr>
        <p:spPr/>
        <p:txBody>
          <a:bodyPr/>
          <a:lstStyle/>
          <a:p>
            <a:endParaRPr lang="de-CH"/>
          </a:p>
        </p:txBody>
      </p:sp>
      <p:sp>
        <p:nvSpPr>
          <p:cNvPr id="7" name="Text Placeholder 6"/>
          <p:cNvSpPr>
            <a:spLocks noGrp="1"/>
          </p:cNvSpPr>
          <p:nvPr>
            <p:ph type="body" sz="quarter" idx="24"/>
          </p:nvPr>
        </p:nvSpPr>
        <p:spPr/>
        <p:txBody>
          <a:bodyPr/>
          <a:lstStyle/>
          <a:p>
            <a:r>
              <a:rPr lang="en-US"/>
              <a:t>Implementation of machine learning in the factory: check and adjust</a:t>
            </a:r>
            <a:endParaRPr lang="de-CH" dirty="0"/>
          </a:p>
        </p:txBody>
      </p:sp>
      <p:pic>
        <p:nvPicPr>
          <p:cNvPr id="8" name="Content Placeholder 92"/>
          <p:cNvPicPr>
            <a:picLocks noChangeAspect="1"/>
          </p:cNvPicPr>
          <p:nvPr/>
        </p:nvPicPr>
        <p:blipFill rotWithShape="1">
          <a:blip r:embed="rId2"/>
          <a:srcRect l="53527" t="-5134" r="26703" b="82201"/>
          <a:stretch/>
        </p:blipFill>
        <p:spPr>
          <a:xfrm>
            <a:off x="10672763" y="334039"/>
            <a:ext cx="1152525" cy="866111"/>
          </a:xfrm>
          <a:prstGeom prst="rect">
            <a:avLst/>
          </a:prstGeom>
        </p:spPr>
      </p:pic>
    </p:spTree>
    <p:extLst>
      <p:ext uri="{BB962C8B-B14F-4D97-AF65-F5344CB8AC3E}">
        <p14:creationId xmlns:p14="http://schemas.microsoft.com/office/powerpoint/2010/main" val="2810211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D3724DE-C34D-4172-9EFD-C915F3FBAB8D}"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41</a:t>
            </a:fld>
            <a:endParaRPr lang="de-CH" dirty="0"/>
          </a:p>
        </p:txBody>
      </p:sp>
      <p:sp>
        <p:nvSpPr>
          <p:cNvPr id="90" name="Title 89"/>
          <p:cNvSpPr>
            <a:spLocks noGrp="1"/>
          </p:cNvSpPr>
          <p:nvPr>
            <p:ph type="title"/>
          </p:nvPr>
        </p:nvSpPr>
        <p:spPr/>
        <p:txBody>
          <a:bodyPr/>
          <a:lstStyle/>
          <a:p>
            <a:r>
              <a:rPr lang="en-US" dirty="0"/>
              <a:t>Model for the implementation of machine learning in the factory</a:t>
            </a:r>
            <a:endParaRPr lang="de-CH" dirty="0"/>
          </a:p>
        </p:txBody>
      </p:sp>
      <p:sp>
        <p:nvSpPr>
          <p:cNvPr id="92" name="Text Placeholder 91"/>
          <p:cNvSpPr>
            <a:spLocks noGrp="1"/>
          </p:cNvSpPr>
          <p:nvPr>
            <p:ph type="body" sz="quarter" idx="24"/>
          </p:nvPr>
        </p:nvSpPr>
        <p:spPr/>
        <p:txBody>
          <a:bodyPr/>
          <a:lstStyle/>
          <a:p>
            <a:r>
              <a:rPr lang="en-US" dirty="0"/>
              <a:t>Smart Factory @ OST</a:t>
            </a:r>
            <a:endParaRPr lang="de-CH" dirty="0"/>
          </a:p>
        </p:txBody>
      </p:sp>
      <p:pic>
        <p:nvPicPr>
          <p:cNvPr id="93" name="Content Placeholder 92"/>
          <p:cNvPicPr>
            <a:picLocks noGrp="1" noChangeAspect="1"/>
          </p:cNvPicPr>
          <p:nvPr>
            <p:ph sz="quarter" idx="21"/>
          </p:nvPr>
        </p:nvPicPr>
        <p:blipFill>
          <a:blip r:embed="rId2"/>
          <a:stretch>
            <a:fillRect/>
          </a:stretch>
        </p:blipFill>
        <p:spPr>
          <a:xfrm>
            <a:off x="2666500" y="1449388"/>
            <a:ext cx="7333662" cy="4751387"/>
          </a:xfrm>
          <a:prstGeom prst="rect">
            <a:avLst/>
          </a:prstGeom>
        </p:spPr>
      </p:pic>
    </p:spTree>
    <p:extLst>
      <p:ext uri="{BB962C8B-B14F-4D97-AF65-F5344CB8AC3E}">
        <p14:creationId xmlns:p14="http://schemas.microsoft.com/office/powerpoint/2010/main" val="1890292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Content Placeholder 25"/>
          <p:cNvSpPr>
            <a:spLocks noGrp="1"/>
          </p:cNvSpPr>
          <p:nvPr>
            <p:ph sz="quarter" idx="21"/>
          </p:nvPr>
        </p:nvSpPr>
        <p:spPr/>
        <p:txBody>
          <a:bodyPr/>
          <a:lstStyle/>
          <a:p>
            <a:r>
              <a:rPr lang="en-US" dirty="0"/>
              <a:t>Due to the existing knowledge in the field of plastic production technologies and robotics, these areas also serve as central elements of the smart factory.</a:t>
            </a:r>
          </a:p>
          <a:p>
            <a:r>
              <a:rPr lang="en-US" dirty="0"/>
              <a:t>The networking and the development of data export for the machines of the IWK served as the initiation for the development of the smart factory, which is now to be continuously and diversely expanded.</a:t>
            </a:r>
            <a:endParaRPr lang="de-CH" dirty="0"/>
          </a:p>
        </p:txBody>
      </p:sp>
      <p:sp>
        <p:nvSpPr>
          <p:cNvPr id="2" name="Date Placeholder 1"/>
          <p:cNvSpPr>
            <a:spLocks noGrp="1"/>
          </p:cNvSpPr>
          <p:nvPr>
            <p:ph type="dt" sz="half" idx="16"/>
          </p:nvPr>
        </p:nvSpPr>
        <p:spPr/>
        <p:txBody>
          <a:bodyPr/>
          <a:lstStyle/>
          <a:p>
            <a:fld id="{01EA2F84-D5DE-4325-83C4-3010594594B0}"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42</a:t>
            </a:fld>
            <a:endParaRPr lang="de-CH" dirty="0"/>
          </a:p>
        </p:txBody>
      </p:sp>
      <p:sp>
        <p:nvSpPr>
          <p:cNvPr id="24" name="Title 23"/>
          <p:cNvSpPr>
            <a:spLocks noGrp="1"/>
          </p:cNvSpPr>
          <p:nvPr>
            <p:ph type="title"/>
          </p:nvPr>
        </p:nvSpPr>
        <p:spPr/>
        <p:txBody>
          <a:bodyPr/>
          <a:lstStyle/>
          <a:p>
            <a:r>
              <a:rPr lang="de-CH" dirty="0"/>
              <a:t>Smart Factory </a:t>
            </a:r>
            <a:r>
              <a:rPr lang="de-CH" dirty="0" err="1"/>
              <a:t>components</a:t>
            </a:r>
            <a:r>
              <a:rPr lang="de-CH" dirty="0"/>
              <a:t> </a:t>
            </a:r>
            <a:r>
              <a:rPr lang="de-CH" dirty="0" err="1"/>
              <a:t>and</a:t>
            </a:r>
            <a:r>
              <a:rPr lang="de-CH" dirty="0"/>
              <a:t> </a:t>
            </a:r>
            <a:r>
              <a:rPr lang="de-CH" dirty="0" err="1"/>
              <a:t>roadmap</a:t>
            </a:r>
            <a:endParaRPr lang="de-CH" dirty="0"/>
          </a:p>
        </p:txBody>
      </p:sp>
      <p:sp>
        <p:nvSpPr>
          <p:cNvPr id="25" name="Text Placeholder 24"/>
          <p:cNvSpPr>
            <a:spLocks noGrp="1"/>
          </p:cNvSpPr>
          <p:nvPr>
            <p:ph type="body" sz="quarter" idx="24"/>
          </p:nvPr>
        </p:nvSpPr>
        <p:spPr/>
        <p:txBody>
          <a:bodyPr/>
          <a:lstStyle/>
          <a:p>
            <a:r>
              <a:rPr lang="de-CH" dirty="0"/>
              <a:t>Smart Factory @ OST</a:t>
            </a:r>
          </a:p>
        </p:txBody>
      </p:sp>
      <p:cxnSp>
        <p:nvCxnSpPr>
          <p:cNvPr id="7" name="Straight Connector 6"/>
          <p:cNvCxnSpPr/>
          <p:nvPr/>
        </p:nvCxnSpPr>
        <p:spPr>
          <a:xfrm>
            <a:off x="1030737"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8" name="Rectangle 7"/>
          <p:cNvSpPr/>
          <p:nvPr/>
        </p:nvSpPr>
        <p:spPr>
          <a:xfrm>
            <a:off x="782761" y="3176532"/>
            <a:ext cx="498855" cy="261610"/>
          </a:xfrm>
          <a:prstGeom prst="rect">
            <a:avLst/>
          </a:prstGeom>
        </p:spPr>
        <p:txBody>
          <a:bodyPr wrap="none">
            <a:spAutoFit/>
          </a:bodyPr>
          <a:lstStyle/>
          <a:p>
            <a:r>
              <a:rPr lang="de-CH" sz="1100" dirty="0"/>
              <a:t>2019</a:t>
            </a:r>
          </a:p>
        </p:txBody>
      </p:sp>
      <p:cxnSp>
        <p:nvCxnSpPr>
          <p:cNvPr id="21" name="Straight Connector 20"/>
          <p:cNvCxnSpPr/>
          <p:nvPr/>
        </p:nvCxnSpPr>
        <p:spPr>
          <a:xfrm>
            <a:off x="3598559"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3350583" y="3176532"/>
            <a:ext cx="498855" cy="261610"/>
          </a:xfrm>
          <a:prstGeom prst="rect">
            <a:avLst/>
          </a:prstGeom>
        </p:spPr>
        <p:txBody>
          <a:bodyPr wrap="none">
            <a:spAutoFit/>
          </a:bodyPr>
          <a:lstStyle/>
          <a:p>
            <a:r>
              <a:rPr lang="de-CH" sz="1100" dirty="0"/>
              <a:t>2020</a:t>
            </a:r>
          </a:p>
        </p:txBody>
      </p:sp>
      <p:cxnSp>
        <p:nvCxnSpPr>
          <p:cNvPr id="28" name="Straight Connector 27"/>
          <p:cNvCxnSpPr/>
          <p:nvPr/>
        </p:nvCxnSpPr>
        <p:spPr>
          <a:xfrm>
            <a:off x="6166381"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29" name="Rectangle 28"/>
          <p:cNvSpPr/>
          <p:nvPr/>
        </p:nvSpPr>
        <p:spPr>
          <a:xfrm>
            <a:off x="5918405" y="3176532"/>
            <a:ext cx="498855" cy="261610"/>
          </a:xfrm>
          <a:prstGeom prst="rect">
            <a:avLst/>
          </a:prstGeom>
        </p:spPr>
        <p:txBody>
          <a:bodyPr wrap="none">
            <a:spAutoFit/>
          </a:bodyPr>
          <a:lstStyle/>
          <a:p>
            <a:r>
              <a:rPr lang="de-CH" sz="1100" dirty="0"/>
              <a:t>2021</a:t>
            </a:r>
          </a:p>
        </p:txBody>
      </p:sp>
      <p:cxnSp>
        <p:nvCxnSpPr>
          <p:cNvPr id="30" name="Straight Connector 29"/>
          <p:cNvCxnSpPr/>
          <p:nvPr/>
        </p:nvCxnSpPr>
        <p:spPr>
          <a:xfrm>
            <a:off x="8734203"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31" name="Rectangle 30"/>
          <p:cNvSpPr/>
          <p:nvPr/>
        </p:nvSpPr>
        <p:spPr>
          <a:xfrm>
            <a:off x="8486227" y="3176532"/>
            <a:ext cx="498855" cy="261610"/>
          </a:xfrm>
          <a:prstGeom prst="rect">
            <a:avLst/>
          </a:prstGeom>
        </p:spPr>
        <p:txBody>
          <a:bodyPr wrap="none">
            <a:spAutoFit/>
          </a:bodyPr>
          <a:lstStyle/>
          <a:p>
            <a:r>
              <a:rPr lang="de-CH" sz="1100" dirty="0"/>
              <a:t>2022</a:t>
            </a:r>
          </a:p>
        </p:txBody>
      </p:sp>
      <p:cxnSp>
        <p:nvCxnSpPr>
          <p:cNvPr id="32" name="Straight Connector 31"/>
          <p:cNvCxnSpPr/>
          <p:nvPr/>
        </p:nvCxnSpPr>
        <p:spPr>
          <a:xfrm>
            <a:off x="11302025"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33" name="Rectangle 32"/>
          <p:cNvSpPr/>
          <p:nvPr/>
        </p:nvSpPr>
        <p:spPr>
          <a:xfrm>
            <a:off x="11054049" y="3176532"/>
            <a:ext cx="498855" cy="261610"/>
          </a:xfrm>
          <a:prstGeom prst="rect">
            <a:avLst/>
          </a:prstGeom>
        </p:spPr>
        <p:txBody>
          <a:bodyPr wrap="none">
            <a:spAutoFit/>
          </a:bodyPr>
          <a:lstStyle/>
          <a:p>
            <a:r>
              <a:rPr lang="de-CH" sz="1100" dirty="0"/>
              <a:t>2023</a:t>
            </a:r>
          </a:p>
        </p:txBody>
      </p:sp>
      <p:sp>
        <p:nvSpPr>
          <p:cNvPr id="5" name="Pentagon 4"/>
          <p:cNvSpPr/>
          <p:nvPr/>
        </p:nvSpPr>
        <p:spPr>
          <a:xfrm>
            <a:off x="2639683" y="3533977"/>
            <a:ext cx="4485735" cy="468000"/>
          </a:xfrm>
          <a:prstGeom prst="homePlate">
            <a:avLst/>
          </a:prstGeom>
          <a:ln/>
        </p:spPr>
        <p:style>
          <a:lnRef idx="1">
            <a:schemeClr val="accent6"/>
          </a:lnRef>
          <a:fillRef idx="2">
            <a:schemeClr val="accent6"/>
          </a:fillRef>
          <a:effectRef idx="1">
            <a:schemeClr val="accent6"/>
          </a:effectRef>
          <a:fontRef idx="minor">
            <a:schemeClr val="dk1"/>
          </a:fontRef>
        </p:style>
        <p:txBody>
          <a:bodyPr rtlCol="0" anchor="ctr"/>
          <a:lstStyle/>
          <a:p>
            <a:pPr algn="l"/>
            <a:r>
              <a:rPr lang="de-CH" sz="1200" dirty="0" err="1">
                <a:solidFill>
                  <a:schemeClr val="tx1"/>
                </a:solidFill>
              </a:rPr>
              <a:t>Plastic</a:t>
            </a:r>
            <a:r>
              <a:rPr lang="de-CH" sz="1200" dirty="0">
                <a:solidFill>
                  <a:schemeClr val="tx1"/>
                </a:solidFill>
              </a:rPr>
              <a:t> </a:t>
            </a:r>
            <a:r>
              <a:rPr lang="de-CH" sz="1200" dirty="0" err="1">
                <a:solidFill>
                  <a:schemeClr val="tx1"/>
                </a:solidFill>
              </a:rPr>
              <a:t>processing</a:t>
            </a:r>
            <a:r>
              <a:rPr lang="de-CH" sz="1200" dirty="0">
                <a:solidFill>
                  <a:schemeClr val="tx1"/>
                </a:solidFill>
              </a:rPr>
              <a:t> </a:t>
            </a:r>
            <a:r>
              <a:rPr lang="de-CH" sz="1200" dirty="0" err="1">
                <a:solidFill>
                  <a:schemeClr val="tx1"/>
                </a:solidFill>
              </a:rPr>
              <a:t>machines</a:t>
            </a:r>
            <a:endParaRPr lang="de-CH" sz="1200" dirty="0">
              <a:solidFill>
                <a:schemeClr val="tx1"/>
              </a:solidFill>
            </a:endParaRPr>
          </a:p>
        </p:txBody>
      </p:sp>
      <p:sp>
        <p:nvSpPr>
          <p:cNvPr id="20" name="Pentagon 19"/>
          <p:cNvSpPr/>
          <p:nvPr/>
        </p:nvSpPr>
        <p:spPr>
          <a:xfrm>
            <a:off x="5572664" y="4073393"/>
            <a:ext cx="3153108" cy="4680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l"/>
            <a:r>
              <a:rPr lang="de-CH" sz="1200" dirty="0" err="1">
                <a:solidFill>
                  <a:schemeClr val="tx1"/>
                </a:solidFill>
              </a:rPr>
              <a:t>Production</a:t>
            </a:r>
            <a:r>
              <a:rPr lang="de-CH" sz="1200" dirty="0">
                <a:solidFill>
                  <a:schemeClr val="tx1"/>
                </a:solidFill>
              </a:rPr>
              <a:t> </a:t>
            </a:r>
            <a:r>
              <a:rPr lang="de-CH" sz="1200" dirty="0" err="1">
                <a:solidFill>
                  <a:schemeClr val="tx1"/>
                </a:solidFill>
              </a:rPr>
              <a:t>and</a:t>
            </a:r>
            <a:r>
              <a:rPr lang="de-CH" sz="1200" dirty="0">
                <a:solidFill>
                  <a:schemeClr val="tx1"/>
                </a:solidFill>
              </a:rPr>
              <a:t> </a:t>
            </a:r>
            <a:r>
              <a:rPr lang="de-CH" sz="1200" dirty="0" err="1">
                <a:solidFill>
                  <a:schemeClr val="tx1"/>
                </a:solidFill>
              </a:rPr>
              <a:t>assembly</a:t>
            </a:r>
            <a:r>
              <a:rPr lang="de-CH" sz="1200" dirty="0">
                <a:solidFill>
                  <a:schemeClr val="tx1"/>
                </a:solidFill>
              </a:rPr>
              <a:t> </a:t>
            </a:r>
            <a:r>
              <a:rPr lang="de-CH" sz="1200" dirty="0" err="1">
                <a:solidFill>
                  <a:schemeClr val="tx1"/>
                </a:solidFill>
              </a:rPr>
              <a:t>cells</a:t>
            </a:r>
            <a:r>
              <a:rPr lang="de-CH" sz="1200" dirty="0">
                <a:solidFill>
                  <a:schemeClr val="tx1"/>
                </a:solidFill>
              </a:rPr>
              <a:t> (Rapperswil / Buchs)</a:t>
            </a:r>
          </a:p>
        </p:txBody>
      </p:sp>
      <p:sp>
        <p:nvSpPr>
          <p:cNvPr id="34" name="Pentagon 33"/>
          <p:cNvSpPr/>
          <p:nvPr/>
        </p:nvSpPr>
        <p:spPr>
          <a:xfrm>
            <a:off x="6693446" y="4612809"/>
            <a:ext cx="2976765" cy="468000"/>
          </a:xfrm>
          <a:prstGeom prst="homePlate">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a:r>
              <a:rPr lang="de-CH" sz="1200" dirty="0" err="1">
                <a:solidFill>
                  <a:schemeClr val="tx1"/>
                </a:solidFill>
              </a:rPr>
              <a:t>Robots</a:t>
            </a:r>
            <a:endParaRPr lang="de-CH" sz="1200" dirty="0">
              <a:solidFill>
                <a:schemeClr val="tx1"/>
              </a:solidFill>
            </a:endParaRPr>
          </a:p>
        </p:txBody>
      </p:sp>
      <p:sp>
        <p:nvSpPr>
          <p:cNvPr id="35" name="Pentagon 34"/>
          <p:cNvSpPr/>
          <p:nvPr/>
        </p:nvSpPr>
        <p:spPr>
          <a:xfrm>
            <a:off x="7988059" y="5691643"/>
            <a:ext cx="3313965" cy="468000"/>
          </a:xfrm>
          <a:prstGeom prst="homePlate">
            <a:avLst/>
          </a:prstGeom>
          <a:ln/>
        </p:spPr>
        <p:style>
          <a:lnRef idx="1">
            <a:schemeClr val="accent3"/>
          </a:lnRef>
          <a:fillRef idx="2">
            <a:schemeClr val="accent3"/>
          </a:fillRef>
          <a:effectRef idx="1">
            <a:schemeClr val="accent3"/>
          </a:effectRef>
          <a:fontRef idx="minor">
            <a:schemeClr val="dk1"/>
          </a:fontRef>
        </p:style>
        <p:txBody>
          <a:bodyPr rtlCol="0" anchor="ctr"/>
          <a:lstStyle/>
          <a:p>
            <a:pPr algn="l"/>
            <a:r>
              <a:rPr lang="de-CH" sz="1200" dirty="0">
                <a:solidFill>
                  <a:schemeClr val="tx1"/>
                </a:solidFill>
              </a:rPr>
              <a:t>CNC </a:t>
            </a:r>
            <a:r>
              <a:rPr lang="de-CH" sz="1200" dirty="0" err="1">
                <a:solidFill>
                  <a:schemeClr val="tx1"/>
                </a:solidFill>
              </a:rPr>
              <a:t>machines</a:t>
            </a:r>
            <a:r>
              <a:rPr lang="de-CH" sz="1200" dirty="0">
                <a:solidFill>
                  <a:schemeClr val="tx1"/>
                </a:solidFill>
              </a:rPr>
              <a:t> (</a:t>
            </a:r>
            <a:r>
              <a:rPr lang="de-CH" sz="1200" dirty="0" err="1">
                <a:solidFill>
                  <a:schemeClr val="tx1"/>
                </a:solidFill>
              </a:rPr>
              <a:t>metal</a:t>
            </a:r>
            <a:r>
              <a:rPr lang="de-CH" sz="1200" dirty="0">
                <a:solidFill>
                  <a:schemeClr val="tx1"/>
                </a:solidFill>
              </a:rPr>
              <a:t> </a:t>
            </a:r>
            <a:r>
              <a:rPr lang="de-CH" sz="1200" dirty="0" err="1">
                <a:solidFill>
                  <a:schemeClr val="tx1"/>
                </a:solidFill>
              </a:rPr>
              <a:t>workcenters</a:t>
            </a:r>
            <a:r>
              <a:rPr lang="de-CH" sz="1200" dirty="0">
                <a:solidFill>
                  <a:schemeClr val="tx1"/>
                </a:solidFill>
              </a:rPr>
              <a:t>)</a:t>
            </a:r>
          </a:p>
        </p:txBody>
      </p:sp>
      <p:sp>
        <p:nvSpPr>
          <p:cNvPr id="27" name="Pentagon 26"/>
          <p:cNvSpPr/>
          <p:nvPr/>
        </p:nvSpPr>
        <p:spPr>
          <a:xfrm>
            <a:off x="7341079" y="5152226"/>
            <a:ext cx="2950234" cy="468000"/>
          </a:xfrm>
          <a:prstGeom prst="homePlate">
            <a:avLst/>
          </a:prstGeom>
          <a:ln/>
        </p:spPr>
        <p:style>
          <a:lnRef idx="1">
            <a:schemeClr val="accent4"/>
          </a:lnRef>
          <a:fillRef idx="2">
            <a:schemeClr val="accent4"/>
          </a:fillRef>
          <a:effectRef idx="1">
            <a:schemeClr val="accent4"/>
          </a:effectRef>
          <a:fontRef idx="minor">
            <a:schemeClr val="dk1"/>
          </a:fontRef>
        </p:style>
        <p:txBody>
          <a:bodyPr rtlCol="0" anchor="ctr"/>
          <a:lstStyle/>
          <a:p>
            <a:pPr algn="l"/>
            <a:r>
              <a:rPr lang="de-CH" sz="1200" dirty="0">
                <a:solidFill>
                  <a:schemeClr val="tx1"/>
                </a:solidFill>
              </a:rPr>
              <a:t>Additive Manufacturing (</a:t>
            </a:r>
            <a:r>
              <a:rPr lang="de-CH" sz="1200" dirty="0" err="1">
                <a:solidFill>
                  <a:schemeClr val="tx1"/>
                </a:solidFill>
              </a:rPr>
              <a:t>metal</a:t>
            </a:r>
            <a:r>
              <a:rPr lang="de-CH" sz="1200" dirty="0">
                <a:solidFill>
                  <a:schemeClr val="tx1"/>
                </a:solidFill>
              </a:rPr>
              <a:t> / </a:t>
            </a:r>
            <a:r>
              <a:rPr lang="de-CH" sz="1200" dirty="0" err="1">
                <a:solidFill>
                  <a:schemeClr val="tx1"/>
                </a:solidFill>
              </a:rPr>
              <a:t>plastic</a:t>
            </a:r>
            <a:r>
              <a:rPr lang="de-CH" sz="1200" dirty="0">
                <a:solidFill>
                  <a:schemeClr val="tx1"/>
                </a:solidFill>
              </a:rPr>
              <a:t>)</a:t>
            </a:r>
          </a:p>
        </p:txBody>
      </p:sp>
    </p:spTree>
    <p:extLst>
      <p:ext uri="{BB962C8B-B14F-4D97-AF65-F5344CB8AC3E}">
        <p14:creationId xmlns:p14="http://schemas.microsoft.com/office/powerpoint/2010/main" val="3141438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E7A57C4-87B7-44F8-8E4C-91F692EA6D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kt 8" hidden="1">
                        <a:extLst>
                          <a:ext uri="{FF2B5EF4-FFF2-40B4-BE49-F238E27FC236}">
                            <a16:creationId xmlns:a16="http://schemas.microsoft.com/office/drawing/2014/main" id="{3E7A57C4-87B7-44F8-8E4C-91F692EA6D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6"/>
          </p:nvPr>
        </p:nvSpPr>
        <p:spPr/>
        <p:txBody>
          <a:bodyPr/>
          <a:lstStyle/>
          <a:p>
            <a:fld id="{641E1F7D-6F41-4CBB-BAFC-10BE2BC1C863}"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43</a:t>
            </a:fld>
            <a:endParaRPr lang="de-CH"/>
          </a:p>
        </p:txBody>
      </p:sp>
      <p:sp>
        <p:nvSpPr>
          <p:cNvPr id="24" name="Title 23"/>
          <p:cNvSpPr>
            <a:spLocks noGrp="1"/>
          </p:cNvSpPr>
          <p:nvPr>
            <p:ph type="title"/>
          </p:nvPr>
        </p:nvSpPr>
        <p:spPr/>
        <p:txBody>
          <a:bodyPr vert="horz">
            <a:normAutofit/>
          </a:bodyPr>
          <a:lstStyle/>
          <a:p>
            <a:r>
              <a:rPr lang="de-CH" dirty="0"/>
              <a:t>Implementation </a:t>
            </a:r>
            <a:r>
              <a:rPr lang="de-CH" dirty="0" err="1"/>
              <a:t>partner</a:t>
            </a:r>
            <a:r>
              <a:rPr lang="de-CH" dirty="0"/>
              <a:t>: </a:t>
            </a:r>
            <a:r>
              <a:rPr lang="de-CH" dirty="0" err="1"/>
              <a:t>competencies</a:t>
            </a:r>
            <a:r>
              <a:rPr lang="de-CH" dirty="0"/>
              <a:t> united</a:t>
            </a:r>
          </a:p>
        </p:txBody>
      </p:sp>
      <p:sp>
        <p:nvSpPr>
          <p:cNvPr id="25" name="Text Placeholder 24"/>
          <p:cNvSpPr>
            <a:spLocks noGrp="1"/>
          </p:cNvSpPr>
          <p:nvPr>
            <p:ph type="body" sz="quarter" idx="24"/>
          </p:nvPr>
        </p:nvSpPr>
        <p:spPr/>
        <p:txBody>
          <a:bodyPr>
            <a:normAutofit/>
          </a:bodyPr>
          <a:lstStyle/>
          <a:p>
            <a:r>
              <a:rPr lang="de-CH" dirty="0"/>
              <a:t>Smart Factory @ OST</a:t>
            </a:r>
          </a:p>
        </p:txBody>
      </p:sp>
      <p:pic>
        <p:nvPicPr>
          <p:cNvPr id="11" name="Picture 10">
            <a:extLst>
              <a:ext uri="{FF2B5EF4-FFF2-40B4-BE49-F238E27FC236}">
                <a16:creationId xmlns:a16="http://schemas.microsoft.com/office/drawing/2014/main" id="{FED28065-60AB-4774-B3FE-8402F7B53C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7405" y="1286258"/>
            <a:ext cx="2836014" cy="465167"/>
          </a:xfrm>
          <a:prstGeom prst="rect">
            <a:avLst/>
          </a:prstGeom>
        </p:spPr>
      </p:pic>
      <p:pic>
        <p:nvPicPr>
          <p:cNvPr id="12" name="Picture 11">
            <a:extLst>
              <a:ext uri="{FF2B5EF4-FFF2-40B4-BE49-F238E27FC236}">
                <a16:creationId xmlns:a16="http://schemas.microsoft.com/office/drawing/2014/main" id="{455F501E-BD3C-4ECB-8603-0F5FCF06A5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179" y="2290965"/>
            <a:ext cx="3055732" cy="448067"/>
          </a:xfrm>
          <a:prstGeom prst="rect">
            <a:avLst/>
          </a:prstGeom>
        </p:spPr>
      </p:pic>
      <p:sp>
        <p:nvSpPr>
          <p:cNvPr id="16" name="TextBox 15">
            <a:extLst>
              <a:ext uri="{FF2B5EF4-FFF2-40B4-BE49-F238E27FC236}">
                <a16:creationId xmlns:a16="http://schemas.microsoft.com/office/drawing/2014/main" id="{DD8083C3-E726-4FC8-B10E-45B66DCDC711}"/>
              </a:ext>
            </a:extLst>
          </p:cNvPr>
          <p:cNvSpPr txBox="1"/>
          <p:nvPr/>
        </p:nvSpPr>
        <p:spPr>
          <a:xfrm>
            <a:off x="7774088" y="2701824"/>
            <a:ext cx="3659840" cy="914600"/>
          </a:xfrm>
          <a:prstGeom prst="rect">
            <a:avLst/>
          </a:prstGeom>
          <a:noFill/>
        </p:spPr>
        <p:txBody>
          <a:bodyPr wrap="square" lIns="0" tIns="0" rIns="0" bIns="0" rtlCol="0">
            <a:norm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Industry 4.0</a:t>
            </a:r>
          </a:p>
          <a:p>
            <a:pPr marL="252000" indent="-252000">
              <a:buClr>
                <a:schemeClr val="tx2"/>
              </a:buClr>
              <a:buFont typeface="Arial" panose="020B0604020202020204" pitchFamily="34" charset="0"/>
              <a:buChar char="•"/>
            </a:pPr>
            <a:r>
              <a:rPr lang="en-US" sz="1400" dirty="0">
                <a:ea typeface="Roboto Medium" panose="02000000000000000000" pitchFamily="2" charset="0"/>
              </a:rPr>
              <a:t>Information and communication technology</a:t>
            </a:r>
            <a:endParaRPr lang="de-CH" sz="1400" dirty="0">
              <a:ea typeface="Roboto Medium" panose="02000000000000000000" pitchFamily="2" charset="0"/>
            </a:endParaRPr>
          </a:p>
        </p:txBody>
      </p:sp>
      <p:sp>
        <p:nvSpPr>
          <p:cNvPr id="18" name="TextBox 17">
            <a:extLst>
              <a:ext uri="{FF2B5EF4-FFF2-40B4-BE49-F238E27FC236}">
                <a16:creationId xmlns:a16="http://schemas.microsoft.com/office/drawing/2014/main" id="{C946153B-EB69-4FD4-B1EE-145968C4D68C}"/>
              </a:ext>
            </a:extLst>
          </p:cNvPr>
          <p:cNvSpPr txBox="1"/>
          <p:nvPr/>
        </p:nvSpPr>
        <p:spPr>
          <a:xfrm>
            <a:off x="5031868" y="1717717"/>
            <a:ext cx="3228506" cy="684213"/>
          </a:xfrm>
          <a:prstGeom prst="rect">
            <a:avLst/>
          </a:prstGeom>
          <a:noFill/>
        </p:spPr>
        <p:txBody>
          <a:bodyPr wrap="square" lIns="0" tIns="0" rIns="0" bIns="0" rtlCol="0">
            <a:norm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Plastics processing</a:t>
            </a:r>
          </a:p>
          <a:p>
            <a:pPr marL="252000" indent="-252000">
              <a:buClr>
                <a:schemeClr val="tx2"/>
              </a:buClr>
              <a:buFont typeface="Arial" panose="020B0604020202020204" pitchFamily="34" charset="0"/>
              <a:buChar char="•"/>
            </a:pPr>
            <a:r>
              <a:rPr lang="en-US" sz="1400" dirty="0">
                <a:ea typeface="Roboto Medium" panose="02000000000000000000" pitchFamily="2" charset="0"/>
              </a:rPr>
              <a:t>Data acquisition and processing</a:t>
            </a:r>
            <a:endParaRPr lang="de-CH" sz="1400" dirty="0">
              <a:ea typeface="Roboto Medium" panose="02000000000000000000" pitchFamily="2" charset="0"/>
            </a:endParaRPr>
          </a:p>
        </p:txBody>
      </p:sp>
      <p:graphicFrame>
        <p:nvGraphicFramePr>
          <p:cNvPr id="27" name="Content Placeholder 18"/>
          <p:cNvGraphicFramePr>
            <a:graphicFrameLocks/>
          </p:cNvGraphicFramePr>
          <p:nvPr/>
        </p:nvGraphicFramePr>
        <p:xfrm>
          <a:off x="3688234" y="2262311"/>
          <a:ext cx="5282257" cy="32263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2127559" y="2587278"/>
            <a:ext cx="3609909" cy="461665"/>
          </a:xfrm>
          <a:prstGeom prst="rect">
            <a:avLst/>
          </a:prstGeom>
        </p:spPr>
        <p:txBody>
          <a:bodyPr wrap="square">
            <a:spAutoFit/>
          </a:bodyPr>
          <a:lstStyle/>
          <a:p>
            <a:r>
              <a:rPr lang="de-CH" sz="1200" b="1">
                <a:solidFill>
                  <a:srgbClr val="191919"/>
                </a:solidFill>
              </a:rPr>
              <a:t>IPM Institut für Informations- und Prozessmanagement</a:t>
            </a:r>
          </a:p>
        </p:txBody>
      </p:sp>
      <p:sp>
        <p:nvSpPr>
          <p:cNvPr id="15" name="TextBox 14">
            <a:extLst>
              <a:ext uri="{FF2B5EF4-FFF2-40B4-BE49-F238E27FC236}">
                <a16:creationId xmlns:a16="http://schemas.microsoft.com/office/drawing/2014/main" id="{69520162-95BE-4FE1-99AF-CC344F583EA0}"/>
              </a:ext>
            </a:extLst>
          </p:cNvPr>
          <p:cNvSpPr txBox="1"/>
          <p:nvPr/>
        </p:nvSpPr>
        <p:spPr>
          <a:xfrm>
            <a:off x="2222413" y="3048943"/>
            <a:ext cx="3037050" cy="324967"/>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a:ea typeface="Roboto Medium" panose="02000000000000000000" pitchFamily="2" charset="0"/>
              </a:rPr>
              <a:t>SAP</a:t>
            </a:r>
          </a:p>
        </p:txBody>
      </p:sp>
      <p:sp>
        <p:nvSpPr>
          <p:cNvPr id="19" name="TextBox 18">
            <a:extLst>
              <a:ext uri="{FF2B5EF4-FFF2-40B4-BE49-F238E27FC236}">
                <a16:creationId xmlns:a16="http://schemas.microsoft.com/office/drawing/2014/main" id="{69520162-95BE-4FE1-99AF-CC344F583EA0}"/>
              </a:ext>
            </a:extLst>
          </p:cNvPr>
          <p:cNvSpPr txBox="1"/>
          <p:nvPr/>
        </p:nvSpPr>
        <p:spPr>
          <a:xfrm>
            <a:off x="3481464" y="5670057"/>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Network and cloud infrastructure</a:t>
            </a:r>
          </a:p>
          <a:p>
            <a:pPr marL="252000" indent="-252000">
              <a:buClr>
                <a:schemeClr val="tx2"/>
              </a:buClr>
              <a:buFont typeface="Arial" panose="020B0604020202020204" pitchFamily="34" charset="0"/>
              <a:buChar char="•"/>
            </a:pPr>
            <a:r>
              <a:rPr lang="en-US" sz="1400" dirty="0">
                <a:ea typeface="Roboto Medium" panose="02000000000000000000" pitchFamily="2" charset="0"/>
              </a:rPr>
              <a:t>Security</a:t>
            </a:r>
            <a:endParaRPr lang="de-CH" sz="1400" dirty="0">
              <a:ea typeface="Roboto Medium" panose="02000000000000000000" pitchFamily="2" charset="0"/>
            </a:endParaRPr>
          </a:p>
        </p:txBody>
      </p:sp>
      <p:sp>
        <p:nvSpPr>
          <p:cNvPr id="22" name="Rectangle 21"/>
          <p:cNvSpPr/>
          <p:nvPr/>
        </p:nvSpPr>
        <p:spPr>
          <a:xfrm>
            <a:off x="2074856" y="4022202"/>
            <a:ext cx="2721432" cy="461665"/>
          </a:xfrm>
          <a:prstGeom prst="rect">
            <a:avLst/>
          </a:prstGeom>
        </p:spPr>
        <p:txBody>
          <a:bodyPr wrap="square">
            <a:spAutoFit/>
          </a:bodyPr>
          <a:lstStyle/>
          <a:p>
            <a:r>
              <a:rPr lang="de-CH" sz="1200" b="1">
                <a:solidFill>
                  <a:srgbClr val="191919"/>
                </a:solidFill>
              </a:rPr>
              <a:t>IMP Institut für Mikrotechnik und </a:t>
            </a:r>
            <a:r>
              <a:rPr lang="de-CH" sz="1200" b="1" err="1">
                <a:solidFill>
                  <a:srgbClr val="191919"/>
                </a:solidFill>
              </a:rPr>
              <a:t>Photonik</a:t>
            </a:r>
            <a:endParaRPr lang="de-CH" sz="1200" b="1">
              <a:solidFill>
                <a:srgbClr val="191919"/>
              </a:solidFill>
            </a:endParaRPr>
          </a:p>
        </p:txBody>
      </p:sp>
      <p:sp>
        <p:nvSpPr>
          <p:cNvPr id="23" name="TextBox 22">
            <a:extLst>
              <a:ext uri="{FF2B5EF4-FFF2-40B4-BE49-F238E27FC236}">
                <a16:creationId xmlns:a16="http://schemas.microsoft.com/office/drawing/2014/main" id="{69520162-95BE-4FE1-99AF-CC344F583EA0}"/>
              </a:ext>
            </a:extLst>
          </p:cNvPr>
          <p:cNvSpPr txBox="1"/>
          <p:nvPr/>
        </p:nvSpPr>
        <p:spPr>
          <a:xfrm>
            <a:off x="2169709" y="4527321"/>
            <a:ext cx="3037050" cy="365662"/>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Mechatronic</a:t>
            </a:r>
            <a:r>
              <a:rPr lang="de-CH" sz="1400" dirty="0">
                <a:ea typeface="Roboto Medium" panose="02000000000000000000" pitchFamily="2" charset="0"/>
              </a:rPr>
              <a:t> </a:t>
            </a:r>
            <a:r>
              <a:rPr lang="de-CH" sz="1400" dirty="0" err="1">
                <a:ea typeface="Roboto Medium" panose="02000000000000000000" pitchFamily="2" charset="0"/>
              </a:rPr>
              <a:t>systems</a:t>
            </a:r>
            <a:endParaRPr lang="de-CH" sz="1400" dirty="0">
              <a:ea typeface="Roboto Medium" panose="02000000000000000000" pitchFamily="2" charset="0"/>
            </a:endParaRPr>
          </a:p>
        </p:txBody>
      </p:sp>
      <p:pic>
        <p:nvPicPr>
          <p:cNvPr id="7" name="Picture 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92966" y="5255515"/>
            <a:ext cx="2115647" cy="461748"/>
          </a:xfrm>
          <a:prstGeom prst="rect">
            <a:avLst/>
          </a:prstGeom>
        </p:spPr>
      </p:pic>
      <p:sp>
        <p:nvSpPr>
          <p:cNvPr id="26" name="TextBox 16">
            <a:extLst>
              <a:ext uri="{FF2B5EF4-FFF2-40B4-BE49-F238E27FC236}">
                <a16:creationId xmlns:a16="http://schemas.microsoft.com/office/drawing/2014/main" id="{016604C2-6E8C-42D3-8C88-788E4D7F3C9C}"/>
              </a:ext>
            </a:extLst>
          </p:cNvPr>
          <p:cNvSpPr txBox="1"/>
          <p:nvPr/>
        </p:nvSpPr>
        <p:spPr>
          <a:xfrm>
            <a:off x="8085483" y="4267634"/>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Production</a:t>
            </a:r>
            <a:r>
              <a:rPr lang="de-CH" sz="1400" dirty="0">
                <a:ea typeface="Roboto Medium" panose="02000000000000000000" pitchFamily="2" charset="0"/>
              </a:rPr>
              <a:t> </a:t>
            </a:r>
            <a:r>
              <a:rPr lang="de-CH" sz="1400" dirty="0" err="1">
                <a:ea typeface="Roboto Medium" panose="02000000000000000000" pitchFamily="2" charset="0"/>
              </a:rPr>
              <a:t>strategy</a:t>
            </a:r>
            <a:endParaRPr lang="de-CH" sz="1400" dirty="0">
              <a:ea typeface="Roboto Medium" panose="02000000000000000000" pitchFamily="2" charset="0"/>
            </a:endParaRPr>
          </a:p>
          <a:p>
            <a:pPr marL="252000" indent="-252000">
              <a:buClr>
                <a:schemeClr val="tx2"/>
              </a:buClr>
              <a:buFont typeface="Arial" panose="020B0604020202020204" pitchFamily="34" charset="0"/>
              <a:buChar char="•"/>
            </a:pPr>
            <a:r>
              <a:rPr lang="de-CH" sz="1400" dirty="0">
                <a:ea typeface="Roboto Medium" panose="02000000000000000000" pitchFamily="2" charset="0"/>
              </a:rPr>
              <a:t>Business </a:t>
            </a:r>
            <a:r>
              <a:rPr lang="de-CH" sz="1400" dirty="0" err="1">
                <a:ea typeface="Roboto Medium" panose="02000000000000000000" pitchFamily="2" charset="0"/>
              </a:rPr>
              <a:t>models</a:t>
            </a:r>
            <a:endParaRPr lang="de-CH" sz="1200" dirty="0">
              <a:ea typeface="Roboto Medium" panose="02000000000000000000" pitchFamily="2" charset="0"/>
            </a:endParaRPr>
          </a:p>
        </p:txBody>
      </p:sp>
      <p:pic>
        <p:nvPicPr>
          <p:cNvPr id="4098" name="Picture 2" descr="Universität St.Gallen | Institut für Technonogiemanagement - ITEM St. Gallen">
            <a:extLst>
              <a:ext uri="{FF2B5EF4-FFF2-40B4-BE49-F238E27FC236}">
                <a16:creationId xmlns:a16="http://schemas.microsoft.com/office/drawing/2014/main" id="{4AF25EFE-2A3C-4F72-93A4-62E9D784123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093684" y="3709918"/>
            <a:ext cx="1556502" cy="4447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EA49AD01-0116-4777-B696-8C28876038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9364" y="5197295"/>
            <a:ext cx="2801010" cy="495801"/>
          </a:xfrm>
          <a:prstGeom prst="rect">
            <a:avLst/>
          </a:prstGeom>
        </p:spPr>
      </p:pic>
      <p:sp>
        <p:nvSpPr>
          <p:cNvPr id="28" name="TextBox 16">
            <a:extLst>
              <a:ext uri="{FF2B5EF4-FFF2-40B4-BE49-F238E27FC236}">
                <a16:creationId xmlns:a16="http://schemas.microsoft.com/office/drawing/2014/main" id="{7E0B5462-7F25-4AF7-832F-43171DE2F36E}"/>
              </a:ext>
            </a:extLst>
          </p:cNvPr>
          <p:cNvSpPr txBox="1"/>
          <p:nvPr/>
        </p:nvSpPr>
        <p:spPr>
          <a:xfrm>
            <a:off x="7405130" y="5648063"/>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Robotics</a:t>
            </a:r>
            <a:endParaRPr lang="de-CH" sz="1400" dirty="0">
              <a:ea typeface="Roboto Medium" panose="02000000000000000000" pitchFamily="2" charset="0"/>
            </a:endParaRPr>
          </a:p>
          <a:p>
            <a:pPr marL="252000" indent="-252000">
              <a:buClr>
                <a:schemeClr val="tx2"/>
              </a:buClr>
              <a:buFont typeface="Arial" panose="020B0604020202020204" pitchFamily="34" charset="0"/>
              <a:buChar char="•"/>
            </a:pPr>
            <a:r>
              <a:rPr lang="de-CH" sz="1400" dirty="0">
                <a:ea typeface="Roboto Medium" panose="02000000000000000000" pitchFamily="2" charset="0"/>
              </a:rPr>
              <a:t>Automation </a:t>
            </a:r>
            <a:r>
              <a:rPr lang="de-CH" sz="1400" dirty="0" err="1">
                <a:ea typeface="Roboto Medium" panose="02000000000000000000" pitchFamily="2" charset="0"/>
              </a:rPr>
              <a:t>solutions</a:t>
            </a:r>
            <a:endParaRPr lang="de-CH" sz="1400" dirty="0">
              <a:ea typeface="Roboto Medium" panose="02000000000000000000" pitchFamily="2" charset="0"/>
            </a:endParaRPr>
          </a:p>
        </p:txBody>
      </p:sp>
    </p:spTree>
    <p:extLst>
      <p:ext uri="{BB962C8B-B14F-4D97-AF65-F5344CB8AC3E}">
        <p14:creationId xmlns:p14="http://schemas.microsoft.com/office/powerpoint/2010/main" val="4056410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Use Cases for injection </a:t>
            </a:r>
            <a:r>
              <a:rPr lang="en-US" dirty="0" err="1"/>
              <a:t>moulding</a:t>
            </a:r>
            <a:endParaRPr lang="de-CH" dirty="0"/>
          </a:p>
        </p:txBody>
      </p:sp>
      <p:sp>
        <p:nvSpPr>
          <p:cNvPr id="3" name="Date Placeholder 2"/>
          <p:cNvSpPr>
            <a:spLocks noGrp="1"/>
          </p:cNvSpPr>
          <p:nvPr>
            <p:ph type="dt" sz="half" idx="10"/>
          </p:nvPr>
        </p:nvSpPr>
        <p:spPr/>
        <p:txBody>
          <a:bodyPr/>
          <a:lstStyle/>
          <a:p>
            <a:fld id="{F0640F59-0851-4424-A89B-53BF66AAF6B4}" type="datetime3">
              <a:rPr lang="en-US" smtClean="0"/>
              <a:t>14 March 2023</a:t>
            </a:fld>
            <a:endParaRPr lang="de-CH" dirty="0"/>
          </a:p>
        </p:txBody>
      </p:sp>
      <p:sp>
        <p:nvSpPr>
          <p:cNvPr id="4" name="Footer Placeholder 3"/>
          <p:cNvSpPr>
            <a:spLocks noGrp="1"/>
          </p:cNvSpPr>
          <p:nvPr>
            <p:ph type="ftr" sz="quarter" idx="11"/>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44</a:t>
            </a:fld>
            <a:endParaRPr lang="de-CH" dirty="0"/>
          </a:p>
        </p:txBody>
      </p:sp>
      <p:sp>
        <p:nvSpPr>
          <p:cNvPr id="6" name="Text Placeholder 5"/>
          <p:cNvSpPr>
            <a:spLocks noGrp="1"/>
          </p:cNvSpPr>
          <p:nvPr>
            <p:ph type="body" sz="quarter" idx="19"/>
          </p:nvPr>
        </p:nvSpPr>
        <p:spPr/>
        <p:txBody>
          <a:bodyPr/>
          <a:lstStyle/>
          <a:p>
            <a:endParaRPr lang="de-CH"/>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17" t="7534" r="72978" b="67620"/>
          <a:stretch/>
        </p:blipFill>
        <p:spPr>
          <a:xfrm rot="1005381">
            <a:off x="8976036" y="685994"/>
            <a:ext cx="2803962" cy="2429322"/>
          </a:xfrm>
          <a:prstGeom prst="rect">
            <a:avLst/>
          </a:prstGeom>
        </p:spPr>
      </p:pic>
    </p:spTree>
    <p:extLst>
      <p:ext uri="{BB962C8B-B14F-4D97-AF65-F5344CB8AC3E}">
        <p14:creationId xmlns:p14="http://schemas.microsoft.com/office/powerpoint/2010/main" val="2537088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587F2DA-E258-41BC-BF09-C421013C4273}"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45</a:t>
            </a:fld>
            <a:endParaRPr lang="de-CH" dirty="0"/>
          </a:p>
        </p:txBody>
      </p:sp>
      <p:sp>
        <p:nvSpPr>
          <p:cNvPr id="5" name="Title 4"/>
          <p:cNvSpPr>
            <a:spLocks noGrp="1"/>
          </p:cNvSpPr>
          <p:nvPr>
            <p:ph type="title"/>
          </p:nvPr>
        </p:nvSpPr>
        <p:spPr/>
        <p:txBody>
          <a:bodyPr/>
          <a:lstStyle/>
          <a:p>
            <a:r>
              <a:rPr lang="de-CH" dirty="0" err="1"/>
              <a:t>Use</a:t>
            </a:r>
            <a:r>
              <a:rPr lang="de-CH" dirty="0"/>
              <a:t> </a:t>
            </a:r>
            <a:r>
              <a:rPr lang="de-CH" dirty="0" err="1"/>
              <a:t>cases</a:t>
            </a:r>
            <a:r>
              <a:rPr lang="de-CH" dirty="0"/>
              <a:t> </a:t>
            </a:r>
            <a:r>
              <a:rPr lang="de-CH" dirty="0" err="1"/>
              <a:t>for</a:t>
            </a:r>
            <a:r>
              <a:rPr lang="de-CH" dirty="0"/>
              <a:t> </a:t>
            </a:r>
            <a:r>
              <a:rPr lang="de-CH" dirty="0" err="1"/>
              <a:t>injection</a:t>
            </a:r>
            <a:r>
              <a:rPr lang="de-CH" dirty="0"/>
              <a:t> </a:t>
            </a:r>
            <a:r>
              <a:rPr lang="de-CH" dirty="0" err="1"/>
              <a:t>moulding</a:t>
            </a:r>
            <a:r>
              <a:rPr lang="de-CH" dirty="0"/>
              <a:t> @ OST</a:t>
            </a:r>
          </a:p>
        </p:txBody>
      </p:sp>
      <p:sp>
        <p:nvSpPr>
          <p:cNvPr id="6" name="Content Placeholder 5"/>
          <p:cNvSpPr>
            <a:spLocks noGrp="1"/>
          </p:cNvSpPr>
          <p:nvPr>
            <p:ph sz="quarter" idx="21"/>
          </p:nvPr>
        </p:nvSpPr>
        <p:spPr/>
        <p:txBody>
          <a:bodyPr/>
          <a:lstStyle/>
          <a:p>
            <a:pPr marL="0" indent="0">
              <a:buNone/>
            </a:pPr>
            <a:r>
              <a:rPr lang="de-CH" b="1" dirty="0" err="1"/>
              <a:t>Use</a:t>
            </a:r>
            <a:r>
              <a:rPr lang="de-CH" b="1" dirty="0"/>
              <a:t> </a:t>
            </a:r>
            <a:r>
              <a:rPr lang="de-CH" b="1" dirty="0" err="1"/>
              <a:t>case</a:t>
            </a:r>
            <a:r>
              <a:rPr lang="de-CH" b="1" dirty="0"/>
              <a:t> 1: </a:t>
            </a:r>
            <a:r>
              <a:rPr lang="de-CH" b="1" dirty="0" err="1"/>
              <a:t>anomaly</a:t>
            </a:r>
            <a:r>
              <a:rPr lang="de-CH" b="1" dirty="0"/>
              <a:t> </a:t>
            </a:r>
            <a:r>
              <a:rPr lang="de-CH" b="1" dirty="0" err="1"/>
              <a:t>detection</a:t>
            </a:r>
            <a:endParaRPr lang="de-CH" b="1" dirty="0"/>
          </a:p>
          <a:p>
            <a:r>
              <a:rPr lang="en-US" dirty="0"/>
              <a:t>Use of internal machine data for anomaly detection and logging events at occurrence</a:t>
            </a:r>
          </a:p>
          <a:p>
            <a:r>
              <a:rPr lang="en-US" dirty="0"/>
              <a:t>Proposal of an appropriate countermeasure</a:t>
            </a:r>
          </a:p>
          <a:p>
            <a:pPr marL="0" indent="0">
              <a:buNone/>
            </a:pPr>
            <a:endParaRPr lang="de-CH" dirty="0"/>
          </a:p>
          <a:p>
            <a:pPr marL="0" indent="0">
              <a:buNone/>
            </a:pPr>
            <a:r>
              <a:rPr lang="de-CH" b="1" dirty="0" err="1"/>
              <a:t>Use</a:t>
            </a:r>
            <a:r>
              <a:rPr lang="de-CH" b="1" dirty="0"/>
              <a:t> </a:t>
            </a:r>
            <a:r>
              <a:rPr lang="de-CH" b="1" dirty="0" err="1"/>
              <a:t>case</a:t>
            </a:r>
            <a:r>
              <a:rPr lang="de-CH" b="1" dirty="0"/>
              <a:t> 2: </a:t>
            </a:r>
            <a:r>
              <a:rPr lang="de-CH" b="1" dirty="0" err="1"/>
              <a:t>quality</a:t>
            </a:r>
            <a:r>
              <a:rPr lang="de-CH" b="1" dirty="0"/>
              <a:t> </a:t>
            </a:r>
            <a:r>
              <a:rPr lang="de-CH" b="1" dirty="0" err="1"/>
              <a:t>data</a:t>
            </a:r>
            <a:r>
              <a:rPr lang="de-CH" b="1" dirty="0"/>
              <a:t> </a:t>
            </a:r>
            <a:r>
              <a:rPr lang="de-CH" b="1" dirty="0" err="1"/>
              <a:t>prediction</a:t>
            </a:r>
            <a:endParaRPr lang="de-CH" b="1" dirty="0"/>
          </a:p>
          <a:p>
            <a:pPr marL="285750" indent="-285750"/>
            <a:r>
              <a:rPr lang="en-US" dirty="0"/>
              <a:t>Use of internal machine and tool data (cavity pressure) to predict quality of injection </a:t>
            </a:r>
            <a:r>
              <a:rPr lang="en-US" dirty="0" err="1"/>
              <a:t>moulded</a:t>
            </a:r>
            <a:r>
              <a:rPr lang="en-US" dirty="0"/>
              <a:t> parts</a:t>
            </a:r>
          </a:p>
          <a:p>
            <a:pPr marL="285750" indent="-285750"/>
            <a:endParaRPr lang="en-US" dirty="0"/>
          </a:p>
          <a:p>
            <a:pPr marL="0" indent="0">
              <a:buNone/>
            </a:pPr>
            <a:r>
              <a:rPr lang="de-CH" b="1" dirty="0" err="1"/>
              <a:t>Use</a:t>
            </a:r>
            <a:r>
              <a:rPr lang="de-CH" b="1" dirty="0"/>
              <a:t> </a:t>
            </a:r>
            <a:r>
              <a:rPr lang="de-CH" b="1" dirty="0" err="1"/>
              <a:t>case</a:t>
            </a:r>
            <a:r>
              <a:rPr lang="de-CH" b="1" dirty="0"/>
              <a:t> 3: </a:t>
            </a:r>
            <a:r>
              <a:rPr lang="de-CH" b="1" dirty="0" err="1"/>
              <a:t>preventive</a:t>
            </a:r>
            <a:r>
              <a:rPr lang="de-CH" b="1" dirty="0"/>
              <a:t> </a:t>
            </a:r>
            <a:r>
              <a:rPr lang="de-CH" b="1" dirty="0" err="1"/>
              <a:t>and</a:t>
            </a:r>
            <a:r>
              <a:rPr lang="de-CH" b="1" dirty="0"/>
              <a:t> </a:t>
            </a:r>
            <a:r>
              <a:rPr lang="de-CH" b="1" dirty="0" err="1"/>
              <a:t>predictive</a:t>
            </a:r>
            <a:r>
              <a:rPr lang="de-CH" b="1" dirty="0"/>
              <a:t> </a:t>
            </a:r>
            <a:r>
              <a:rPr lang="de-CH" b="1" dirty="0" err="1"/>
              <a:t>maintenance</a:t>
            </a:r>
            <a:endParaRPr lang="de-CH" b="1" dirty="0"/>
          </a:p>
          <a:p>
            <a:pPr marL="285750" indent="-285750"/>
            <a:r>
              <a:rPr lang="en-US" dirty="0"/>
              <a:t>Use of internal machine data for the evaluation of the condition of key components of an injection </a:t>
            </a:r>
            <a:r>
              <a:rPr lang="en-US" dirty="0" err="1"/>
              <a:t>moulding</a:t>
            </a:r>
            <a:r>
              <a:rPr lang="en-US" dirty="0"/>
              <a:t> machine (e.g. non return valve)</a:t>
            </a:r>
          </a:p>
          <a:p>
            <a:pPr marL="285750" indent="-285750"/>
            <a:r>
              <a:rPr lang="en-US" dirty="0"/>
              <a:t>Determination of the time for a replacement</a:t>
            </a:r>
          </a:p>
          <a:p>
            <a:pPr marL="285750" indent="-285750"/>
            <a:endParaRPr lang="en-US" dirty="0"/>
          </a:p>
          <a:p>
            <a:pPr marL="0" indent="0">
              <a:buNone/>
            </a:pPr>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spTree>
    <p:extLst>
      <p:ext uri="{BB962C8B-B14F-4D97-AF65-F5344CB8AC3E}">
        <p14:creationId xmlns:p14="http://schemas.microsoft.com/office/powerpoint/2010/main" val="3535622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46</a:t>
            </a:fld>
            <a:endParaRPr lang="de-CH"/>
          </a:p>
        </p:txBody>
      </p:sp>
      <p:sp>
        <p:nvSpPr>
          <p:cNvPr id="2" name="Title 1"/>
          <p:cNvSpPr>
            <a:spLocks noGrp="1"/>
          </p:cNvSpPr>
          <p:nvPr>
            <p:ph type="title"/>
          </p:nvPr>
        </p:nvSpPr>
        <p:spPr/>
        <p:txBody>
          <a:bodyPr/>
          <a:lstStyle/>
          <a:p>
            <a:r>
              <a:rPr lang="de-CH" dirty="0" err="1"/>
              <a:t>Anomaly</a:t>
            </a:r>
            <a:r>
              <a:rPr lang="de-CH" dirty="0"/>
              <a:t> </a:t>
            </a:r>
            <a:r>
              <a:rPr lang="de-CH" dirty="0" err="1"/>
              <a:t>detection</a:t>
            </a:r>
            <a:r>
              <a:rPr lang="de-CH" dirty="0"/>
              <a:t>: </a:t>
            </a:r>
            <a:r>
              <a:rPr lang="de-CH" dirty="0" err="1"/>
              <a:t>trial</a:t>
            </a:r>
            <a:r>
              <a:rPr lang="de-CH" dirty="0"/>
              <a:t> design</a:t>
            </a:r>
          </a:p>
        </p:txBody>
      </p:sp>
      <p:sp>
        <p:nvSpPr>
          <p:cNvPr id="3" name="Content Placeholder 2"/>
          <p:cNvSpPr>
            <a:spLocks noGrp="1"/>
          </p:cNvSpPr>
          <p:nvPr>
            <p:ph sz="quarter" idx="21"/>
          </p:nvPr>
        </p:nvSpPr>
        <p:spPr/>
        <p:txBody>
          <a:bodyPr/>
          <a:lstStyle/>
          <a:p>
            <a:r>
              <a:rPr lang="en-US"/>
              <a:t>4 test series, part: ice scraper, material: PP </a:t>
            </a:r>
          </a:p>
          <a:p>
            <a:pPr lvl="1"/>
            <a:r>
              <a:rPr lang="en-US"/>
              <a:t>Trial series 1 (72 parts) - reference trial series </a:t>
            </a:r>
            <a:r>
              <a:rPr lang="en-US">
                <a:sym typeface="Wingdings" panose="05000000000000000000" pitchFamily="2" charset="2"/>
              </a:rPr>
              <a:t></a:t>
            </a:r>
            <a:r>
              <a:rPr lang="en-US"/>
              <a:t> ice scrapers lie within the tolerances</a:t>
            </a:r>
            <a:endParaRPr lang="de-CH"/>
          </a:p>
          <a:p>
            <a:pPr lvl="1"/>
            <a:r>
              <a:rPr lang="en-US"/>
              <a:t>Trial series 2 (56 parts) - calcified cooling channels </a:t>
            </a:r>
            <a:r>
              <a:rPr lang="en-US">
                <a:sym typeface="Wingdings" panose="05000000000000000000" pitchFamily="2" charset="2"/>
              </a:rPr>
              <a:t></a:t>
            </a:r>
            <a:r>
              <a:rPr lang="en-US"/>
              <a:t> temperature of the mould temperature medium increased</a:t>
            </a:r>
            <a:endParaRPr lang="de-CH"/>
          </a:p>
          <a:p>
            <a:pPr lvl="1"/>
            <a:r>
              <a:rPr lang="en-US"/>
              <a:t>Trial series 3 (57 parts) - batch fluctuation </a:t>
            </a:r>
            <a:r>
              <a:rPr lang="en-US">
                <a:sym typeface="Wingdings" panose="05000000000000000000" pitchFamily="2" charset="2"/>
              </a:rPr>
              <a:t></a:t>
            </a:r>
            <a:r>
              <a:rPr lang="en-US"/>
              <a:t> cylinder temperature increased</a:t>
            </a:r>
            <a:endParaRPr lang="de-CH"/>
          </a:p>
          <a:p>
            <a:pPr lvl="1"/>
            <a:r>
              <a:rPr lang="en-US"/>
              <a:t>Trial series 4 (52 parts) - wrong material </a:t>
            </a:r>
            <a:r>
              <a:rPr lang="en-US">
                <a:sym typeface="Wingdings" panose="05000000000000000000" pitchFamily="2" charset="2"/>
              </a:rPr>
              <a:t></a:t>
            </a:r>
            <a:r>
              <a:rPr lang="en-US"/>
              <a:t> 10% foreign material added</a:t>
            </a:r>
            <a:endParaRPr lang="de-CH"/>
          </a:p>
          <a:p>
            <a:endParaRPr lang="de-CH"/>
          </a:p>
          <a:p>
            <a:r>
              <a:rPr lang="de-CH"/>
              <a:t>Database</a:t>
            </a:r>
          </a:p>
          <a:p>
            <a:pPr lvl="1"/>
            <a:r>
              <a:rPr lang="de-CH"/>
              <a:t>Process curves recorded with </a:t>
            </a:r>
            <a:br>
              <a:rPr lang="de-CH"/>
            </a:br>
            <a:r>
              <a:rPr lang="de-CH"/>
              <a:t>the DataXplorer</a:t>
            </a:r>
          </a:p>
          <a:p>
            <a:pPr lvl="1"/>
            <a:r>
              <a:rPr lang="de-CH"/>
              <a:t>Additionaly </a:t>
            </a:r>
            <a:r>
              <a:rPr lang="en-US"/>
              <a:t>the corresponding </a:t>
            </a:r>
            <a:br>
              <a:rPr lang="en-US"/>
            </a:br>
            <a:r>
              <a:rPr lang="en-US"/>
              <a:t>quality data were measured</a:t>
            </a:r>
            <a:r>
              <a:rPr lang="de-CH"/>
              <a:t> </a:t>
            </a:r>
            <a:br>
              <a:rPr lang="de-CH"/>
            </a:br>
            <a:r>
              <a:rPr lang="de-CH"/>
              <a:t>(shown in picture on the right)</a:t>
            </a:r>
            <a:endParaRPr lang="de-CH" dirty="0"/>
          </a:p>
        </p:txBody>
      </p:sp>
      <p:sp>
        <p:nvSpPr>
          <p:cNvPr id="14" name="Text Placeholder 13"/>
          <p:cNvSpPr>
            <a:spLocks noGrp="1"/>
          </p:cNvSpPr>
          <p:nvPr>
            <p:ph type="body" sz="quarter" idx="24"/>
          </p:nvPr>
        </p:nvSpPr>
        <p:spPr/>
        <p:txBody>
          <a:bodyPr/>
          <a:lstStyle/>
          <a:p>
            <a:r>
              <a:rPr lang="en-US" dirty="0"/>
              <a:t>Smart Factory @ OST</a:t>
            </a:r>
            <a:endParaRPr lang="de-CH" dirty="0"/>
          </a:p>
        </p:txBody>
      </p:sp>
      <p:pic>
        <p:nvPicPr>
          <p:cNvPr id="7" name="Picture 6"/>
          <p:cNvPicPr>
            <a:picLocks noChangeAspect="1"/>
          </p:cNvPicPr>
          <p:nvPr/>
        </p:nvPicPr>
        <p:blipFill rotWithShape="1">
          <a:blip r:embed="rId3"/>
          <a:srcRect b="4849"/>
          <a:stretch/>
        </p:blipFill>
        <p:spPr bwMode="auto">
          <a:xfrm>
            <a:off x="5739135" y="3584789"/>
            <a:ext cx="5260074" cy="2294298"/>
          </a:xfrm>
          <a:prstGeom prst="rect">
            <a:avLst/>
          </a:prstGeom>
          <a:ln>
            <a:noFill/>
          </a:ln>
          <a:extLst>
            <a:ext uri="{53640926-AAD7-44D8-BBD7-CCE9431645EC}">
              <a14:shadowObscured xmlns:a14="http://schemas.microsoft.com/office/drawing/2010/main"/>
            </a:ext>
          </a:extLst>
        </p:spPr>
      </p:pic>
      <p:sp>
        <p:nvSpPr>
          <p:cNvPr id="15" name="Date Placeholder 14"/>
          <p:cNvSpPr>
            <a:spLocks noGrp="1"/>
          </p:cNvSpPr>
          <p:nvPr>
            <p:ph type="dt" sz="half" idx="16"/>
          </p:nvPr>
        </p:nvSpPr>
        <p:spPr/>
        <p:txBody>
          <a:bodyPr/>
          <a:lstStyle/>
          <a:p>
            <a:fld id="{25701860-E2E1-4348-BFBE-6D41A2AEA548}" type="datetime3">
              <a:rPr lang="en-US" smtClean="0"/>
              <a:t>14 March 2023</a:t>
            </a:fld>
            <a:endParaRPr lang="de-CH" dirty="0"/>
          </a:p>
        </p:txBody>
      </p:sp>
    </p:spTree>
    <p:extLst>
      <p:ext uri="{BB962C8B-B14F-4D97-AF65-F5344CB8AC3E}">
        <p14:creationId xmlns:p14="http://schemas.microsoft.com/office/powerpoint/2010/main" val="3607519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47</a:t>
            </a:fld>
            <a:endParaRPr lang="de-CH"/>
          </a:p>
        </p:txBody>
      </p:sp>
      <p:sp>
        <p:nvSpPr>
          <p:cNvPr id="2" name="Title 1"/>
          <p:cNvSpPr>
            <a:spLocks noGrp="1"/>
          </p:cNvSpPr>
          <p:nvPr>
            <p:ph type="title"/>
          </p:nvPr>
        </p:nvSpPr>
        <p:spPr/>
        <p:txBody>
          <a:bodyPr/>
          <a:lstStyle/>
          <a:p>
            <a:r>
              <a:rPr lang="en-US" dirty="0"/>
              <a:t>Anomaly detection: classification of trial series</a:t>
            </a:r>
            <a:endParaRPr lang="de-CH" dirty="0"/>
          </a:p>
        </p:txBody>
      </p:sp>
      <p:sp>
        <p:nvSpPr>
          <p:cNvPr id="3" name="Content Placeholder 2"/>
          <p:cNvSpPr>
            <a:spLocks noGrp="1"/>
          </p:cNvSpPr>
          <p:nvPr>
            <p:ph sz="quarter" idx="21"/>
          </p:nvPr>
        </p:nvSpPr>
        <p:spPr/>
        <p:txBody>
          <a:bodyPr/>
          <a:lstStyle/>
          <a:p>
            <a:r>
              <a:rPr lang="en-US" dirty="0"/>
              <a:t>Can ML be used to anticipate process anomalies based on internal measurement signals?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trial series V1-V4 can be completely classified with just two important features (a linear discriminant 	analysis (LDA) was used for the actual classification of the trial series)</a:t>
            </a:r>
            <a:endParaRPr lang="de-CH" dirty="0"/>
          </a:p>
          <a:p>
            <a:endParaRPr lang="en-US" dirty="0"/>
          </a:p>
          <a:p>
            <a:endParaRPr lang="de-CH" dirty="0"/>
          </a:p>
        </p:txBody>
      </p:sp>
      <p:sp>
        <p:nvSpPr>
          <p:cNvPr id="14" name="Text Placeholder 13"/>
          <p:cNvSpPr>
            <a:spLocks noGrp="1"/>
          </p:cNvSpPr>
          <p:nvPr>
            <p:ph type="body" sz="quarter" idx="24"/>
          </p:nvPr>
        </p:nvSpPr>
        <p:spPr/>
        <p:txBody>
          <a:bodyPr/>
          <a:lstStyle/>
          <a:p>
            <a:r>
              <a:rPr lang="en-US" dirty="0"/>
              <a:t>Smart Factory @ OST</a:t>
            </a:r>
            <a:endParaRPr lang="de-CH" dirty="0"/>
          </a:p>
        </p:txBody>
      </p:sp>
      <p:pic>
        <p:nvPicPr>
          <p:cNvPr id="1026" name="Picture 2" descr="LDA on V1-V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717" y="1830172"/>
            <a:ext cx="5976664" cy="35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806450" y="552867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Date Placeholder 14"/>
          <p:cNvSpPr>
            <a:spLocks noGrp="1"/>
          </p:cNvSpPr>
          <p:nvPr>
            <p:ph type="dt" sz="half" idx="16"/>
          </p:nvPr>
        </p:nvSpPr>
        <p:spPr/>
        <p:txBody>
          <a:bodyPr/>
          <a:lstStyle/>
          <a:p>
            <a:fld id="{F2684CFA-50A5-40A8-951E-F3B49E0F2470}" type="datetime3">
              <a:rPr lang="en-US" smtClean="0"/>
              <a:t>14 March 2023</a:t>
            </a:fld>
            <a:endParaRPr lang="de-CH" dirty="0"/>
          </a:p>
        </p:txBody>
      </p:sp>
    </p:spTree>
    <p:extLst>
      <p:ext uri="{BB962C8B-B14F-4D97-AF65-F5344CB8AC3E}">
        <p14:creationId xmlns:p14="http://schemas.microsoft.com/office/powerpoint/2010/main" val="10819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48</a:t>
            </a:fld>
            <a:endParaRPr lang="de-CH"/>
          </a:p>
        </p:txBody>
      </p:sp>
      <p:sp>
        <p:nvSpPr>
          <p:cNvPr id="2" name="Title 1"/>
          <p:cNvSpPr>
            <a:spLocks noGrp="1"/>
          </p:cNvSpPr>
          <p:nvPr>
            <p:ph type="title"/>
          </p:nvPr>
        </p:nvSpPr>
        <p:spPr/>
        <p:txBody>
          <a:bodyPr/>
          <a:lstStyle/>
          <a:p>
            <a:r>
              <a:rPr lang="en-US" dirty="0"/>
              <a:t>Quality data prediction: </a:t>
            </a:r>
            <a:r>
              <a:rPr lang="de-CH" dirty="0" err="1"/>
              <a:t>results</a:t>
            </a:r>
            <a:endParaRPr lang="de-CH" dirty="0"/>
          </a:p>
        </p:txBody>
      </p:sp>
      <p:sp>
        <p:nvSpPr>
          <p:cNvPr id="3" name="Content Placeholder 2"/>
          <p:cNvSpPr>
            <a:spLocks noGrp="1"/>
          </p:cNvSpPr>
          <p:nvPr>
            <p:ph sz="quarter" idx="21"/>
          </p:nvPr>
        </p:nvSpPr>
        <p:spPr/>
        <p:txBody>
          <a:bodyPr/>
          <a:lstStyle/>
          <a:p>
            <a:r>
              <a:rPr lang="en-US" dirty="0"/>
              <a:t>Test sets (random data from the trial series that were not used for the development of the models) were used to test the models by predicting the quality data of the already </a:t>
            </a:r>
            <a:r>
              <a:rPr lang="en-US" dirty="0" err="1"/>
              <a:t>moulded</a:t>
            </a:r>
            <a:r>
              <a:rPr lang="en-US" dirty="0"/>
              <a:t> parts. </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252000" lvl="1" indent="0">
              <a:buNone/>
            </a:pPr>
            <a:endParaRPr lang="en-US" dirty="0"/>
          </a:p>
          <a:p>
            <a:pPr marL="252000" lvl="1" indent="0">
              <a:buNone/>
            </a:pPr>
            <a:r>
              <a:rPr lang="en-US" dirty="0"/>
              <a:t>	Very good prediction of quality data of NEW components, based only on internal machine data</a:t>
            </a:r>
            <a:endParaRPr lang="de-CH" dirty="0"/>
          </a:p>
        </p:txBody>
      </p:sp>
      <p:sp>
        <p:nvSpPr>
          <p:cNvPr id="16" name="Text Placeholder 15"/>
          <p:cNvSpPr>
            <a:spLocks noGrp="1"/>
          </p:cNvSpPr>
          <p:nvPr>
            <p:ph type="body" sz="quarter" idx="24"/>
          </p:nvPr>
        </p:nvSpPr>
        <p:spPr/>
        <p:txBody>
          <a:bodyPr/>
          <a:lstStyle/>
          <a:p>
            <a:r>
              <a:rPr lang="en-US" dirty="0"/>
              <a:t>Smart Factory @ OST</a:t>
            </a:r>
            <a:endParaRPr lang="de-CH" dirty="0"/>
          </a:p>
        </p:txBody>
      </p:sp>
      <p:pic>
        <p:nvPicPr>
          <p:cNvPr id="1026" name="Picture 2" descr="test_set_on_new_d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4" r="7074" b="49233"/>
          <a:stretch/>
        </p:blipFill>
        <p:spPr bwMode="auto">
          <a:xfrm>
            <a:off x="106701" y="2036770"/>
            <a:ext cx="5927986" cy="229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test_set_on_new_d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4" t="49061" r="7074"/>
          <a:stretch/>
        </p:blipFill>
        <p:spPr bwMode="auto">
          <a:xfrm>
            <a:off x="6092623" y="2115149"/>
            <a:ext cx="5927986" cy="230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860928" y="5748109"/>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nvGraphicFramePr>
            <p:xfrm>
              <a:off x="2246748" y="4364470"/>
              <a:ext cx="7704855" cy="1290892"/>
            </p:xfrm>
            <a:graphic>
              <a:graphicData uri="http://schemas.openxmlformats.org/drawingml/2006/table">
                <a:tbl>
                  <a:tblPr firstRow="1" bandRow="1">
                    <a:tableStyleId>{5C22544A-7EE6-4342-B048-85BDC9FD1C3A}</a:tableStyleId>
                  </a:tblPr>
                  <a:tblGrid>
                    <a:gridCol w="1540971">
                      <a:extLst>
                        <a:ext uri="{9D8B030D-6E8A-4147-A177-3AD203B41FA5}">
                          <a16:colId xmlns:a16="http://schemas.microsoft.com/office/drawing/2014/main" val="4027903691"/>
                        </a:ext>
                      </a:extLst>
                    </a:gridCol>
                    <a:gridCol w="1540971">
                      <a:extLst>
                        <a:ext uri="{9D8B030D-6E8A-4147-A177-3AD203B41FA5}">
                          <a16:colId xmlns:a16="http://schemas.microsoft.com/office/drawing/2014/main" val="963439161"/>
                        </a:ext>
                      </a:extLst>
                    </a:gridCol>
                    <a:gridCol w="1540971">
                      <a:extLst>
                        <a:ext uri="{9D8B030D-6E8A-4147-A177-3AD203B41FA5}">
                          <a16:colId xmlns:a16="http://schemas.microsoft.com/office/drawing/2014/main" val="1813391258"/>
                        </a:ext>
                      </a:extLst>
                    </a:gridCol>
                    <a:gridCol w="1540971">
                      <a:extLst>
                        <a:ext uri="{9D8B030D-6E8A-4147-A177-3AD203B41FA5}">
                          <a16:colId xmlns:a16="http://schemas.microsoft.com/office/drawing/2014/main" val="3637550653"/>
                        </a:ext>
                      </a:extLst>
                    </a:gridCol>
                    <a:gridCol w="1540971">
                      <a:extLst>
                        <a:ext uri="{9D8B030D-6E8A-4147-A177-3AD203B41FA5}">
                          <a16:colId xmlns:a16="http://schemas.microsoft.com/office/drawing/2014/main" val="2072644447"/>
                        </a:ext>
                      </a:extLst>
                    </a:gridCol>
                  </a:tblGrid>
                  <a:tr h="370840">
                    <a:tc>
                      <a:txBody>
                        <a:bodyPr/>
                        <a:lstStyle/>
                        <a:p>
                          <a:pPr algn="r"/>
                          <a:endParaRPr lang="de-CH" sz="1600" dirty="0"/>
                        </a:p>
                      </a:txBody>
                      <a:tcPr/>
                    </a:tc>
                    <a:tc>
                      <a:txBody>
                        <a:bodyPr/>
                        <a:lstStyle/>
                        <a:p>
                          <a:pPr algn="r"/>
                          <a:r>
                            <a:rPr lang="de-CH" sz="1600" dirty="0" err="1"/>
                            <a:t>weight</a:t>
                          </a:r>
                          <a:endParaRPr lang="de-CH" sz="1600" dirty="0"/>
                        </a:p>
                      </a:txBody>
                      <a:tcPr/>
                    </a:tc>
                    <a:tc>
                      <a:txBody>
                        <a:bodyPr/>
                        <a:lstStyle/>
                        <a:p>
                          <a:pPr algn="r"/>
                          <a:r>
                            <a:rPr lang="de-CH" sz="1600" dirty="0" err="1"/>
                            <a:t>length</a:t>
                          </a:r>
                          <a:endParaRPr lang="de-CH" sz="1600" dirty="0"/>
                        </a:p>
                      </a:txBody>
                      <a:tcPr/>
                    </a:tc>
                    <a:tc>
                      <a:txBody>
                        <a:bodyPr/>
                        <a:lstStyle/>
                        <a:p>
                          <a:pPr algn="r"/>
                          <a:r>
                            <a:rPr lang="de-CH" sz="1600" dirty="0" err="1"/>
                            <a:t>width</a:t>
                          </a:r>
                          <a:endParaRPr lang="de-CH" sz="1600" dirty="0"/>
                        </a:p>
                      </a:txBody>
                      <a:tcPr/>
                    </a:tc>
                    <a:tc>
                      <a:txBody>
                        <a:bodyPr/>
                        <a:lstStyle/>
                        <a:p>
                          <a:pPr algn="r"/>
                          <a:r>
                            <a:rPr lang="de-CH" sz="1600" dirty="0" err="1"/>
                            <a:t>lip</a:t>
                          </a:r>
                          <a:r>
                            <a:rPr lang="de-CH" sz="1600" dirty="0"/>
                            <a:t> </a:t>
                          </a:r>
                          <a:r>
                            <a:rPr lang="de-CH" sz="1600" dirty="0" err="1"/>
                            <a:t>distance</a:t>
                          </a:r>
                          <a:endParaRPr lang="de-CH" sz="1600" dirty="0"/>
                        </a:p>
                      </a:txBody>
                      <a:tcPr/>
                    </a:tc>
                    <a:extLst>
                      <a:ext uri="{0D108BD9-81ED-4DB2-BD59-A6C34878D82A}">
                        <a16:rowId xmlns:a16="http://schemas.microsoft.com/office/drawing/2014/main" val="22268430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a:t>STD-Error </a:t>
                          </a:r>
                          <a14:m>
                            <m:oMath xmlns:m="http://schemas.openxmlformats.org/officeDocument/2006/math">
                              <m:r>
                                <a:rPr lang="de-CH" sz="1600" smtClean="0">
                                  <a:latin typeface="Cambria Math" panose="02040503050406030204" pitchFamily="18" charset="0"/>
                                  <a:sym typeface="Wingdings" panose="05000000000000000000" pitchFamily="2" charset="2"/>
                                </a:rPr>
                                <m:t>𝝈</m:t>
                              </m:r>
                            </m:oMath>
                          </a14:m>
                          <a:endParaRPr lang="de-CH" sz="1600"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a:t>0.009 g</a:t>
                          </a:r>
                        </a:p>
                      </a:txBody>
                      <a:tcPr anchor="ctr"/>
                    </a:tc>
                    <a:tc>
                      <a:txBody>
                        <a:bodyPr/>
                        <a:lstStyle/>
                        <a:p>
                          <a:pPr algn="r"/>
                          <a:r>
                            <a:rPr lang="de-CH" sz="1600"/>
                            <a:t>0.017 mm</a:t>
                          </a:r>
                          <a:endParaRPr lang="de-CH" sz="1600" dirty="0"/>
                        </a:p>
                      </a:txBody>
                      <a:tcPr anchor="ctr"/>
                    </a:tc>
                    <a:tc>
                      <a:txBody>
                        <a:bodyPr/>
                        <a:lstStyle/>
                        <a:p>
                          <a:pPr algn="r"/>
                          <a:r>
                            <a:rPr lang="de-CH" sz="1600" dirty="0"/>
                            <a:t>0.014 mm</a:t>
                          </a:r>
                        </a:p>
                      </a:txBody>
                      <a:tcPr anchor="ctr"/>
                    </a:tc>
                    <a:tc>
                      <a:txBody>
                        <a:bodyPr/>
                        <a:lstStyle/>
                        <a:p>
                          <a:pPr algn="r"/>
                          <a:r>
                            <a:rPr lang="de-CH" sz="1600" dirty="0"/>
                            <a:t>0.032 mm</a:t>
                          </a:r>
                        </a:p>
                      </a:txBody>
                      <a:tcPr anchor="ctr"/>
                    </a:tc>
                    <a:extLst>
                      <a:ext uri="{0D108BD9-81ED-4DB2-BD59-A6C34878D82A}">
                        <a16:rowId xmlns:a16="http://schemas.microsoft.com/office/drawing/2014/main" val="187729863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CH" sz="1600" smtClean="0">
                                    <a:latin typeface="Cambria Math" panose="02040503050406030204" pitchFamily="18" charset="0"/>
                                    <a:sym typeface="Wingdings" panose="05000000000000000000" pitchFamily="2" charset="2"/>
                                  </a:rPr>
                                  <m:t>𝑪𝑽</m:t>
                                </m:r>
                                <m:r>
                                  <a:rPr lang="de-CH" sz="1600">
                                    <a:latin typeface="Cambria Math" panose="02040503050406030204" pitchFamily="18" charset="0"/>
                                    <a:sym typeface="Wingdings" panose="05000000000000000000" pitchFamily="2" charset="2"/>
                                  </a:rPr>
                                  <m:t>=</m:t>
                                </m:r>
                                <m:f>
                                  <m:fPr>
                                    <m:ctrlPr>
                                      <a:rPr lang="de-CH" sz="1600" i="1">
                                        <a:latin typeface="Cambria Math" panose="02040503050406030204" pitchFamily="18" charset="0"/>
                                        <a:sym typeface="Wingdings" panose="05000000000000000000" pitchFamily="2" charset="2"/>
                                      </a:rPr>
                                    </m:ctrlPr>
                                  </m:fPr>
                                  <m:num>
                                    <m:r>
                                      <a:rPr lang="de-CH" sz="1600">
                                        <a:latin typeface="Cambria Math" panose="02040503050406030204" pitchFamily="18" charset="0"/>
                                        <a:sym typeface="Wingdings" panose="05000000000000000000" pitchFamily="2" charset="2"/>
                                      </a:rPr>
                                      <m:t>𝝈</m:t>
                                    </m:r>
                                  </m:num>
                                  <m:den>
                                    <m:r>
                                      <a:rPr lang="de-CH" sz="1600">
                                        <a:latin typeface="Cambria Math" panose="02040503050406030204" pitchFamily="18" charset="0"/>
                                        <a:sym typeface="Wingdings" panose="05000000000000000000" pitchFamily="2" charset="2"/>
                                      </a:rPr>
                                      <m:t>𝝁</m:t>
                                    </m:r>
                                    <m:r>
                                      <a:rPr lang="de-CH" sz="1600">
                                        <a:latin typeface="Cambria Math" panose="02040503050406030204" pitchFamily="18" charset="0"/>
                                        <a:sym typeface="Wingdings" panose="05000000000000000000" pitchFamily="2" charset="2"/>
                                      </a:rPr>
                                      <m:t> </m:t>
                                    </m:r>
                                  </m:den>
                                </m:f>
                              </m:oMath>
                            </m:oMathPara>
                          </a14:m>
                          <a:endParaRPr lang="de-CH" sz="1600" b="1" dirty="0"/>
                        </a:p>
                      </a:txBody>
                      <a:tcPr/>
                    </a:tc>
                    <a:tc>
                      <a:txBody>
                        <a:bodyPr/>
                        <a:lstStyle/>
                        <a:p>
                          <a:pPr algn="r"/>
                          <a:r>
                            <a:rPr lang="de-CH" sz="1600"/>
                            <a:t>0.03 %</a:t>
                          </a:r>
                          <a:endParaRPr lang="de-CH" sz="1600" dirty="0"/>
                        </a:p>
                      </a:txBody>
                      <a:tcPr anchor="ctr"/>
                    </a:tc>
                    <a:tc>
                      <a:txBody>
                        <a:bodyPr/>
                        <a:lstStyle/>
                        <a:p>
                          <a:pPr algn="r"/>
                          <a:r>
                            <a:rPr lang="de-CH" sz="1600" dirty="0"/>
                            <a:t>0.02 %</a:t>
                          </a:r>
                        </a:p>
                      </a:txBody>
                      <a:tcPr anchor="ctr"/>
                    </a:tc>
                    <a:tc>
                      <a:txBody>
                        <a:bodyPr/>
                        <a:lstStyle/>
                        <a:p>
                          <a:pPr algn="r"/>
                          <a:r>
                            <a:rPr lang="de-CH" sz="1600" dirty="0"/>
                            <a:t>0.02 %</a:t>
                          </a:r>
                        </a:p>
                      </a:txBody>
                      <a:tcPr anchor="ctr"/>
                    </a:tc>
                    <a:tc>
                      <a:txBody>
                        <a:bodyPr/>
                        <a:lstStyle/>
                        <a:p>
                          <a:pPr algn="r"/>
                          <a:r>
                            <a:rPr lang="de-CH" sz="1600" dirty="0"/>
                            <a:t>1.38 %</a:t>
                          </a:r>
                        </a:p>
                      </a:txBody>
                      <a:tcPr anchor="ctr"/>
                    </a:tc>
                    <a:extLst>
                      <a:ext uri="{0D108BD9-81ED-4DB2-BD59-A6C34878D82A}">
                        <a16:rowId xmlns:a16="http://schemas.microsoft.com/office/drawing/2014/main" val="533472254"/>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3726843866"/>
                  </p:ext>
                </p:extLst>
              </p:nvPr>
            </p:nvGraphicFramePr>
            <p:xfrm>
              <a:off x="2246748" y="4364470"/>
              <a:ext cx="7704855" cy="1290892"/>
            </p:xfrm>
            <a:graphic>
              <a:graphicData uri="http://schemas.openxmlformats.org/drawingml/2006/table">
                <a:tbl>
                  <a:tblPr firstRow="1" bandRow="1">
                    <a:tableStyleId>{5C22544A-7EE6-4342-B048-85BDC9FD1C3A}</a:tableStyleId>
                  </a:tblPr>
                  <a:tblGrid>
                    <a:gridCol w="1540971">
                      <a:extLst>
                        <a:ext uri="{9D8B030D-6E8A-4147-A177-3AD203B41FA5}">
                          <a16:colId xmlns:a16="http://schemas.microsoft.com/office/drawing/2014/main" val="4027903691"/>
                        </a:ext>
                      </a:extLst>
                    </a:gridCol>
                    <a:gridCol w="1540971">
                      <a:extLst>
                        <a:ext uri="{9D8B030D-6E8A-4147-A177-3AD203B41FA5}">
                          <a16:colId xmlns:a16="http://schemas.microsoft.com/office/drawing/2014/main" val="963439161"/>
                        </a:ext>
                      </a:extLst>
                    </a:gridCol>
                    <a:gridCol w="1540971">
                      <a:extLst>
                        <a:ext uri="{9D8B030D-6E8A-4147-A177-3AD203B41FA5}">
                          <a16:colId xmlns:a16="http://schemas.microsoft.com/office/drawing/2014/main" val="1813391258"/>
                        </a:ext>
                      </a:extLst>
                    </a:gridCol>
                    <a:gridCol w="1540971">
                      <a:extLst>
                        <a:ext uri="{9D8B030D-6E8A-4147-A177-3AD203B41FA5}">
                          <a16:colId xmlns:a16="http://schemas.microsoft.com/office/drawing/2014/main" val="3637550653"/>
                        </a:ext>
                      </a:extLst>
                    </a:gridCol>
                    <a:gridCol w="1540971">
                      <a:extLst>
                        <a:ext uri="{9D8B030D-6E8A-4147-A177-3AD203B41FA5}">
                          <a16:colId xmlns:a16="http://schemas.microsoft.com/office/drawing/2014/main" val="2072644447"/>
                        </a:ext>
                      </a:extLst>
                    </a:gridCol>
                  </a:tblGrid>
                  <a:tr h="370840">
                    <a:tc>
                      <a:txBody>
                        <a:bodyPr/>
                        <a:lstStyle/>
                        <a:p>
                          <a:pPr algn="r"/>
                          <a:endParaRPr lang="de-CH" sz="1600" dirty="0"/>
                        </a:p>
                      </a:txBody>
                      <a:tcPr/>
                    </a:tc>
                    <a:tc>
                      <a:txBody>
                        <a:bodyPr/>
                        <a:lstStyle/>
                        <a:p>
                          <a:pPr algn="r"/>
                          <a:r>
                            <a:rPr lang="de-CH" sz="1600" dirty="0" err="1" smtClean="0"/>
                            <a:t>weight</a:t>
                          </a:r>
                          <a:endParaRPr lang="de-CH" sz="1600" dirty="0"/>
                        </a:p>
                      </a:txBody>
                      <a:tcPr/>
                    </a:tc>
                    <a:tc>
                      <a:txBody>
                        <a:bodyPr/>
                        <a:lstStyle/>
                        <a:p>
                          <a:pPr algn="r"/>
                          <a:r>
                            <a:rPr lang="de-CH" sz="1600" dirty="0" err="1" smtClean="0"/>
                            <a:t>length</a:t>
                          </a:r>
                          <a:endParaRPr lang="de-CH" sz="1600" dirty="0"/>
                        </a:p>
                      </a:txBody>
                      <a:tcPr/>
                    </a:tc>
                    <a:tc>
                      <a:txBody>
                        <a:bodyPr/>
                        <a:lstStyle/>
                        <a:p>
                          <a:pPr algn="r"/>
                          <a:r>
                            <a:rPr lang="de-CH" sz="1600" dirty="0" err="1" smtClean="0"/>
                            <a:t>width</a:t>
                          </a:r>
                          <a:endParaRPr lang="de-CH" sz="1600" dirty="0"/>
                        </a:p>
                      </a:txBody>
                      <a:tcPr/>
                    </a:tc>
                    <a:tc>
                      <a:txBody>
                        <a:bodyPr/>
                        <a:lstStyle/>
                        <a:p>
                          <a:pPr algn="r"/>
                          <a:r>
                            <a:rPr lang="de-CH" sz="1600" dirty="0" err="1" smtClean="0"/>
                            <a:t>lip</a:t>
                          </a:r>
                          <a:r>
                            <a:rPr lang="de-CH" sz="1600" dirty="0" smtClean="0"/>
                            <a:t> </a:t>
                          </a:r>
                          <a:r>
                            <a:rPr lang="de-CH" sz="1600" dirty="0" err="1" smtClean="0"/>
                            <a:t>distance</a:t>
                          </a:r>
                          <a:endParaRPr lang="de-CH" sz="1600" dirty="0"/>
                        </a:p>
                      </a:txBody>
                      <a:tcPr/>
                    </a:tc>
                    <a:extLst>
                      <a:ext uri="{0D108BD9-81ED-4DB2-BD59-A6C34878D82A}">
                        <a16:rowId xmlns:a16="http://schemas.microsoft.com/office/drawing/2014/main" val="2226843025"/>
                      </a:ext>
                    </a:extLst>
                  </a:tr>
                  <a:tr h="370840">
                    <a:tc>
                      <a:txBody>
                        <a:bodyPr/>
                        <a:lstStyle/>
                        <a:p>
                          <a:endParaRPr lang="de-DE"/>
                        </a:p>
                      </a:txBody>
                      <a:tcPr>
                        <a:blipFill>
                          <a:blip r:embed="rId4"/>
                          <a:stretch>
                            <a:fillRect l="-395" t="-103279" r="-401581" b="-154098"/>
                          </a:stretch>
                        </a:blip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smtClean="0"/>
                            <a:t>0.009 g</a:t>
                          </a:r>
                        </a:p>
                      </a:txBody>
                      <a:tcPr anchor="ctr"/>
                    </a:tc>
                    <a:tc>
                      <a:txBody>
                        <a:bodyPr/>
                        <a:lstStyle/>
                        <a:p>
                          <a:pPr algn="r"/>
                          <a:r>
                            <a:rPr lang="de-CH" sz="1600" smtClean="0"/>
                            <a:t>0.017 mm</a:t>
                          </a:r>
                          <a:endParaRPr lang="de-CH" sz="1600" dirty="0"/>
                        </a:p>
                      </a:txBody>
                      <a:tcPr anchor="ctr"/>
                    </a:tc>
                    <a:tc>
                      <a:txBody>
                        <a:bodyPr/>
                        <a:lstStyle/>
                        <a:p>
                          <a:pPr algn="r"/>
                          <a:r>
                            <a:rPr lang="de-CH" sz="1600" dirty="0" smtClean="0"/>
                            <a:t>0.014 mm</a:t>
                          </a:r>
                          <a:endParaRPr lang="de-CH" sz="1600" dirty="0"/>
                        </a:p>
                      </a:txBody>
                      <a:tcPr anchor="ctr"/>
                    </a:tc>
                    <a:tc>
                      <a:txBody>
                        <a:bodyPr/>
                        <a:lstStyle/>
                        <a:p>
                          <a:pPr algn="r"/>
                          <a:r>
                            <a:rPr lang="de-CH" sz="1600" dirty="0" smtClean="0"/>
                            <a:t>0.032 mm</a:t>
                          </a:r>
                          <a:endParaRPr lang="de-CH" sz="1600" dirty="0"/>
                        </a:p>
                      </a:txBody>
                      <a:tcPr anchor="ctr"/>
                    </a:tc>
                    <a:extLst>
                      <a:ext uri="{0D108BD9-81ED-4DB2-BD59-A6C34878D82A}">
                        <a16:rowId xmlns:a16="http://schemas.microsoft.com/office/drawing/2014/main" val="1877298639"/>
                      </a:ext>
                    </a:extLst>
                  </a:tr>
                  <a:tr h="549212">
                    <a:tc>
                      <a:txBody>
                        <a:bodyPr/>
                        <a:lstStyle/>
                        <a:p>
                          <a:endParaRPr lang="de-DE"/>
                        </a:p>
                      </a:txBody>
                      <a:tcPr>
                        <a:blipFill>
                          <a:blip r:embed="rId4"/>
                          <a:stretch>
                            <a:fillRect l="-395" t="-136264" r="-401581" b="-3297"/>
                          </a:stretch>
                        </a:blipFill>
                      </a:tcPr>
                    </a:tc>
                    <a:tc>
                      <a:txBody>
                        <a:bodyPr/>
                        <a:lstStyle/>
                        <a:p>
                          <a:pPr algn="r"/>
                          <a:r>
                            <a:rPr lang="de-CH" sz="1600" smtClean="0"/>
                            <a:t>0.03 %</a:t>
                          </a:r>
                          <a:endParaRPr lang="de-CH" sz="1600" dirty="0"/>
                        </a:p>
                      </a:txBody>
                      <a:tcPr anchor="ctr"/>
                    </a:tc>
                    <a:tc>
                      <a:txBody>
                        <a:bodyPr/>
                        <a:lstStyle/>
                        <a:p>
                          <a:pPr algn="r"/>
                          <a:r>
                            <a:rPr lang="de-CH" sz="1600" dirty="0" smtClean="0"/>
                            <a:t>0.02 %</a:t>
                          </a:r>
                          <a:endParaRPr lang="de-CH" sz="1600" dirty="0"/>
                        </a:p>
                      </a:txBody>
                      <a:tcPr anchor="ctr"/>
                    </a:tc>
                    <a:tc>
                      <a:txBody>
                        <a:bodyPr/>
                        <a:lstStyle/>
                        <a:p>
                          <a:pPr algn="r"/>
                          <a:r>
                            <a:rPr lang="de-CH" sz="1600" dirty="0" smtClean="0"/>
                            <a:t>0.02 %</a:t>
                          </a:r>
                          <a:endParaRPr lang="de-CH" sz="1600" dirty="0"/>
                        </a:p>
                      </a:txBody>
                      <a:tcPr anchor="ctr"/>
                    </a:tc>
                    <a:tc>
                      <a:txBody>
                        <a:bodyPr/>
                        <a:lstStyle/>
                        <a:p>
                          <a:pPr algn="r"/>
                          <a:r>
                            <a:rPr lang="de-CH" sz="1600" dirty="0" smtClean="0"/>
                            <a:t>1.38 %</a:t>
                          </a:r>
                          <a:endParaRPr lang="de-CH" sz="1600" dirty="0"/>
                        </a:p>
                      </a:txBody>
                      <a:tcPr anchor="ctr"/>
                    </a:tc>
                    <a:extLst>
                      <a:ext uri="{0D108BD9-81ED-4DB2-BD59-A6C34878D82A}">
                        <a16:rowId xmlns:a16="http://schemas.microsoft.com/office/drawing/2014/main" val="533472254"/>
                      </a:ext>
                    </a:extLst>
                  </a:tr>
                </a:tbl>
              </a:graphicData>
            </a:graphic>
          </p:graphicFrame>
        </mc:Fallback>
      </mc:AlternateContent>
      <p:sp>
        <p:nvSpPr>
          <p:cNvPr id="17" name="Date Placeholder 16"/>
          <p:cNvSpPr>
            <a:spLocks noGrp="1"/>
          </p:cNvSpPr>
          <p:nvPr>
            <p:ph type="dt" sz="half" idx="16"/>
          </p:nvPr>
        </p:nvSpPr>
        <p:spPr/>
        <p:txBody>
          <a:bodyPr/>
          <a:lstStyle/>
          <a:p>
            <a:fld id="{FBD73294-E8E6-4EDF-9169-485648051207}" type="datetime3">
              <a:rPr lang="en-US" smtClean="0"/>
              <a:t>14 March 2023</a:t>
            </a:fld>
            <a:endParaRPr lang="de-CH" dirty="0"/>
          </a:p>
        </p:txBody>
      </p:sp>
    </p:spTree>
    <p:extLst>
      <p:ext uri="{BB962C8B-B14F-4D97-AF65-F5344CB8AC3E}">
        <p14:creationId xmlns:p14="http://schemas.microsoft.com/office/powerpoint/2010/main" val="11584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fade">
                                      <p:cBhvr>
                                        <p:cTn id="1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1C72075-C6A7-42E5-8A5A-3E68F49F8E19}"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49</a:t>
            </a:fld>
            <a:endParaRPr lang="de-CH" dirty="0"/>
          </a:p>
        </p:txBody>
      </p:sp>
      <p:sp>
        <p:nvSpPr>
          <p:cNvPr id="5" name="Title 4"/>
          <p:cNvSpPr>
            <a:spLocks noGrp="1"/>
          </p:cNvSpPr>
          <p:nvPr>
            <p:ph type="title"/>
          </p:nvPr>
        </p:nvSpPr>
        <p:spPr/>
        <p:txBody>
          <a:bodyPr/>
          <a:lstStyle/>
          <a:p>
            <a:r>
              <a:rPr lang="en-US" dirty="0"/>
              <a:t>Anomaly detection: application in practice</a:t>
            </a:r>
            <a:endParaRPr lang="de-CH" dirty="0"/>
          </a:p>
        </p:txBody>
      </p:sp>
      <p:sp>
        <p:nvSpPr>
          <p:cNvPr id="13" name="Content Placeholder 12"/>
          <p:cNvSpPr>
            <a:spLocks noGrp="1"/>
          </p:cNvSpPr>
          <p:nvPr>
            <p:ph sz="quarter" idx="21"/>
          </p:nvPr>
        </p:nvSpPr>
        <p:spPr>
          <a:xfrm>
            <a:off x="806451" y="1449388"/>
            <a:ext cx="4343520" cy="4751387"/>
          </a:xfrm>
        </p:spPr>
        <p:txBody>
          <a:bodyPr/>
          <a:lstStyle/>
          <a:p>
            <a:r>
              <a:rPr lang="en-GB" dirty="0"/>
              <a:t>When the anomaly score increases, a recommendation for action is suggested to the operator (Fig. 5, bottom right), which can be used to correct the process again. </a:t>
            </a:r>
            <a:endParaRPr lang="de-CH" dirty="0"/>
          </a:p>
          <a:p>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pic>
        <p:nvPicPr>
          <p:cNvPr id="14" name="Content Placeholder 11" descr="\\hsr.ch\root\afe\iwk\admin\Oeffentlichkeitsarbeit\Medien\Fachartikel\Kunststoffe\Beitragsreihe_Digitalisierung\Teil2\Screenshot from 2021-08-17 16-09-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65437" y="1447801"/>
            <a:ext cx="6494776" cy="4751387"/>
          </a:xfrm>
          <a:prstGeom prst="rect">
            <a:avLst/>
          </a:prstGeom>
          <a:noFill/>
          <a:ln>
            <a:noFill/>
          </a:ln>
        </p:spPr>
      </p:pic>
    </p:spTree>
    <p:extLst>
      <p:ext uri="{BB962C8B-B14F-4D97-AF65-F5344CB8AC3E}">
        <p14:creationId xmlns:p14="http://schemas.microsoft.com/office/powerpoint/2010/main" val="1174259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E1BB01B5-2E75-4F3E-9788-A170BAF5F6F0}"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a:t>
            </a:fld>
            <a:endParaRPr lang="de-CH" dirty="0"/>
          </a:p>
        </p:txBody>
      </p:sp>
      <p:sp>
        <p:nvSpPr>
          <p:cNvPr id="5" name="Title 4"/>
          <p:cNvSpPr>
            <a:spLocks noGrp="1"/>
          </p:cNvSpPr>
          <p:nvPr>
            <p:ph type="title"/>
          </p:nvPr>
        </p:nvSpPr>
        <p:spPr/>
        <p:txBody>
          <a:bodyPr/>
          <a:lstStyle/>
          <a:p>
            <a:r>
              <a:rPr lang="en-US" dirty="0"/>
              <a:t>Learning from data</a:t>
            </a:r>
          </a:p>
        </p:txBody>
      </p:sp>
      <p:sp>
        <p:nvSpPr>
          <p:cNvPr id="6" name="Content Placeholder 5"/>
          <p:cNvSpPr>
            <a:spLocks noGrp="1"/>
          </p:cNvSpPr>
          <p:nvPr>
            <p:ph sz="quarter" idx="21"/>
          </p:nvPr>
        </p:nvSpPr>
        <p:spPr>
          <a:xfrm>
            <a:off x="806450" y="1449388"/>
            <a:ext cx="5364163" cy="4751387"/>
          </a:xfrm>
        </p:spPr>
        <p:txBody>
          <a:bodyPr>
            <a:normAutofit/>
          </a:bodyPr>
          <a:lstStyle/>
          <a:p>
            <a:pPr marL="0" indent="0">
              <a:buNone/>
            </a:pPr>
            <a:r>
              <a:rPr lang="en-US" dirty="0"/>
              <a:t>The main goal of the smart factory is to optimize production by learning from data.</a:t>
            </a:r>
          </a:p>
          <a:p>
            <a:endParaRPr lang="en-US" dirty="0"/>
          </a:p>
          <a:p>
            <a:endParaRPr lang="en-US" dirty="0"/>
          </a:p>
          <a:p>
            <a:pPr marL="0" indent="0">
              <a:buNone/>
            </a:pPr>
            <a:r>
              <a:rPr lang="en-US" b="1" dirty="0"/>
              <a:t>"What you can't measure, you can't control"</a:t>
            </a:r>
          </a:p>
          <a:p>
            <a:pPr marL="0" indent="0">
              <a:buNone/>
            </a:pPr>
            <a:r>
              <a:rPr lang="en-US" sz="1600" i="1" dirty="0"/>
              <a:t>Peter Drucker, American economist</a:t>
            </a:r>
          </a:p>
          <a:p>
            <a:endParaRPr lang="en-US" dirty="0"/>
          </a:p>
          <a:p>
            <a:endParaRPr lang="en-US" dirty="0"/>
          </a:p>
          <a:p>
            <a:pPr marL="0" indent="0">
              <a:buNone/>
            </a:pPr>
            <a:r>
              <a:rPr lang="en-US" dirty="0"/>
              <a:t>	Only if the exact actual condition of the 	machines and peripheral equipment is known 	work on optimizing the processes can be 	done.</a:t>
            </a:r>
            <a:endParaRPr lang="de-CH" b="1" dirty="0"/>
          </a:p>
          <a:p>
            <a:pPr marL="0" indent="0">
              <a:buNone/>
            </a:pPr>
            <a:endParaRPr lang="en-US" dirty="0"/>
          </a:p>
        </p:txBody>
      </p:sp>
      <p:sp>
        <p:nvSpPr>
          <p:cNvPr id="7" name="Text Placeholder 6"/>
          <p:cNvSpPr>
            <a:spLocks noGrp="1"/>
          </p:cNvSpPr>
          <p:nvPr>
            <p:ph type="body" sz="quarter" idx="24"/>
          </p:nvPr>
        </p:nvSpPr>
        <p:spPr/>
        <p:txBody>
          <a:bodyPr/>
          <a:lstStyle/>
          <a:p>
            <a:r>
              <a:rPr lang="de-CH" dirty="0"/>
              <a:t>Digital Manufacturing</a:t>
            </a:r>
          </a:p>
        </p:txBody>
      </p:sp>
      <p:pic>
        <p:nvPicPr>
          <p:cNvPr id="8" name="Picture 7"/>
          <p:cNvPicPr>
            <a:picLocks noChangeAspect="1"/>
          </p:cNvPicPr>
          <p:nvPr/>
        </p:nvPicPr>
        <p:blipFill>
          <a:blip r:embed="rId2"/>
          <a:stretch>
            <a:fillRect/>
          </a:stretch>
        </p:blipFill>
        <p:spPr>
          <a:xfrm>
            <a:off x="7644314" y="1449388"/>
            <a:ext cx="4215899" cy="4445266"/>
          </a:xfrm>
          <a:prstGeom prst="rect">
            <a:avLst/>
          </a:prstGeom>
        </p:spPr>
      </p:pic>
      <p:sp>
        <p:nvSpPr>
          <p:cNvPr id="9" name="Rectangle 8"/>
          <p:cNvSpPr/>
          <p:nvPr/>
        </p:nvSpPr>
        <p:spPr>
          <a:xfrm>
            <a:off x="10223226" y="5953588"/>
            <a:ext cx="1636987" cy="246221"/>
          </a:xfrm>
          <a:prstGeom prst="rect">
            <a:avLst/>
          </a:prstGeom>
        </p:spPr>
        <p:txBody>
          <a:bodyPr wrap="none">
            <a:spAutoFit/>
          </a:bodyPr>
          <a:lstStyle/>
          <a:p>
            <a:r>
              <a:rPr lang="de-CH" sz="1000" dirty="0">
                <a:solidFill>
                  <a:schemeClr val="tx1">
                    <a:lumMod val="50000"/>
                    <a:lumOff val="50000"/>
                  </a:schemeClr>
                </a:solidFill>
              </a:rPr>
              <a:t>Source: LEAN </a:t>
            </a:r>
            <a:r>
              <a:rPr lang="de-CH" sz="1000" dirty="0" err="1">
                <a:solidFill>
                  <a:schemeClr val="tx1">
                    <a:lumMod val="50000"/>
                    <a:lumOff val="50000"/>
                  </a:schemeClr>
                </a:solidFill>
              </a:rPr>
              <a:t>Production</a:t>
            </a:r>
            <a:endParaRPr lang="de-CH" sz="1000" dirty="0">
              <a:solidFill>
                <a:schemeClr val="tx1">
                  <a:lumMod val="50000"/>
                  <a:lumOff val="50000"/>
                </a:schemeClr>
              </a:solidFill>
            </a:endParaRPr>
          </a:p>
        </p:txBody>
      </p:sp>
      <p:sp>
        <p:nvSpPr>
          <p:cNvPr id="10" name="Right Arrow 9"/>
          <p:cNvSpPr/>
          <p:nvPr/>
        </p:nvSpPr>
        <p:spPr>
          <a:xfrm>
            <a:off x="806450" y="4686300"/>
            <a:ext cx="393700" cy="333375"/>
          </a:xfrm>
          <a:prstGeom prst="rightArrow">
            <a:avLst/>
          </a:prstGeom>
          <a:ln/>
        </p:spPr>
        <p:style>
          <a:lnRef idx="2">
            <a:schemeClr val="accent6"/>
          </a:lnRef>
          <a:fillRef idx="1">
            <a:schemeClr val="lt1"/>
          </a:fillRef>
          <a:effectRef idx="0">
            <a:schemeClr val="accent6"/>
          </a:effectRef>
          <a:fontRef idx="minor">
            <a:schemeClr val="dk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18265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17B0396-0090-4D78-9D50-4018D202D26D}"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50</a:t>
            </a:fld>
            <a:endParaRPr lang="de-CH" dirty="0"/>
          </a:p>
        </p:txBody>
      </p:sp>
      <p:sp>
        <p:nvSpPr>
          <p:cNvPr id="5" name="Title 4"/>
          <p:cNvSpPr>
            <a:spLocks noGrp="1"/>
          </p:cNvSpPr>
          <p:nvPr>
            <p:ph type="title"/>
          </p:nvPr>
        </p:nvSpPr>
        <p:spPr/>
        <p:txBody>
          <a:bodyPr/>
          <a:lstStyle/>
          <a:p>
            <a:r>
              <a:rPr lang="de-CH" dirty="0" err="1"/>
              <a:t>Predictive</a:t>
            </a:r>
            <a:r>
              <a:rPr lang="de-CH" dirty="0"/>
              <a:t> </a:t>
            </a:r>
            <a:r>
              <a:rPr lang="de-CH" dirty="0" err="1"/>
              <a:t>maintenance</a:t>
            </a:r>
            <a:r>
              <a:rPr lang="en-US" dirty="0"/>
              <a:t>: defect non-return valve</a:t>
            </a:r>
            <a:endParaRPr lang="de-CH" dirty="0"/>
          </a:p>
        </p:txBody>
      </p:sp>
      <p:sp>
        <p:nvSpPr>
          <p:cNvPr id="6" name="Content Placeholder 5"/>
          <p:cNvSpPr>
            <a:spLocks noGrp="1"/>
          </p:cNvSpPr>
          <p:nvPr>
            <p:ph sz="quarter" idx="21"/>
          </p:nvPr>
        </p:nvSpPr>
        <p:spPr/>
        <p:txBody>
          <a:bodyPr/>
          <a:lstStyle/>
          <a:p>
            <a:pPr marL="0" indent="0">
              <a:buNone/>
            </a:pPr>
            <a:r>
              <a:rPr lang="en-US" dirty="0">
                <a:solidFill>
                  <a:prstClr val="black"/>
                </a:solidFill>
              </a:rPr>
              <a:t>Operating principle non-return valve: prevents the melt from flowing back over the screw bars</a:t>
            </a:r>
          </a:p>
          <a:p>
            <a:pPr marL="0" indent="0">
              <a:buNone/>
            </a:pPr>
            <a:r>
              <a:rPr lang="en-US" dirty="0"/>
              <a:t>	Otherwise no reproducible production is possible; undefined dwell time of the material in the cylinder</a:t>
            </a:r>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sp>
        <p:nvSpPr>
          <p:cNvPr id="8" name="AutoShape 16"/>
          <p:cNvSpPr>
            <a:spLocks noChangeArrowheads="1"/>
          </p:cNvSpPr>
          <p:nvPr/>
        </p:nvSpPr>
        <p:spPr bwMode="auto">
          <a:xfrm>
            <a:off x="806449" y="1881107"/>
            <a:ext cx="542487" cy="284125"/>
          </a:xfrm>
          <a:prstGeom prst="rightArrow">
            <a:avLst>
              <a:gd name="adj1" fmla="val 50000"/>
              <a:gd name="adj2" fmla="val 56278"/>
            </a:avLst>
          </a:prstGeom>
          <a:solidFill>
            <a:schemeClr val="accent2"/>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en-GB" altLang="de-DE" sz="1800"/>
          </a:p>
        </p:txBody>
      </p:sp>
      <p:sp>
        <p:nvSpPr>
          <p:cNvPr id="9" name="Text Box 18"/>
          <p:cNvSpPr txBox="1">
            <a:spLocks noChangeArrowheads="1"/>
          </p:cNvSpPr>
          <p:nvPr/>
        </p:nvSpPr>
        <p:spPr bwMode="auto">
          <a:xfrm>
            <a:off x="2258510" y="5870941"/>
            <a:ext cx="14137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200" dirty="0">
                <a:solidFill>
                  <a:srgbClr val="333333"/>
                </a:solidFill>
              </a:rPr>
              <a:t>[Kaiser, </a:t>
            </a:r>
            <a:r>
              <a:rPr lang="de-CH" altLang="de-DE" sz="1200" dirty="0" err="1">
                <a:solidFill>
                  <a:srgbClr val="333333"/>
                </a:solidFill>
              </a:rPr>
              <a:t>Sächtling</a:t>
            </a:r>
            <a:r>
              <a:rPr lang="de-CH" altLang="de-DE" sz="1200" dirty="0">
                <a:solidFill>
                  <a:srgbClr val="333333"/>
                </a:solidFill>
              </a:rPr>
              <a:t>]</a:t>
            </a:r>
          </a:p>
        </p:txBody>
      </p:sp>
      <p:pic>
        <p:nvPicPr>
          <p:cNvPr id="10" name="Grafik 1"/>
          <p:cNvPicPr>
            <a:picLocks noChangeAspect="1"/>
          </p:cNvPicPr>
          <p:nvPr/>
        </p:nvPicPr>
        <p:blipFill>
          <a:blip r:embed="rId2">
            <a:extLst>
              <a:ext uri="{28A0092B-C50C-407E-A947-70E740481C1C}">
                <a14:useLocalDpi xmlns:a14="http://schemas.microsoft.com/office/drawing/2010/main" val="0"/>
              </a:ext>
            </a:extLst>
          </a:blip>
          <a:srcRect l="3011" t="24919" b="3423"/>
          <a:stretch>
            <a:fillRect/>
          </a:stretch>
        </p:blipFill>
        <p:spPr bwMode="auto">
          <a:xfrm>
            <a:off x="607269" y="2178416"/>
            <a:ext cx="81407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
          <p:cNvPicPr>
            <a:picLocks noChangeAspect="1"/>
          </p:cNvPicPr>
          <p:nvPr/>
        </p:nvPicPr>
        <p:blipFill>
          <a:blip r:embed="rId3">
            <a:extLst>
              <a:ext uri="{28A0092B-C50C-407E-A947-70E740481C1C}">
                <a14:useLocalDpi xmlns:a14="http://schemas.microsoft.com/office/drawing/2010/main" val="0"/>
              </a:ext>
            </a:extLst>
          </a:blip>
          <a:srcRect l="5037"/>
          <a:stretch>
            <a:fillRect/>
          </a:stretch>
        </p:blipFill>
        <p:spPr bwMode="auto">
          <a:xfrm>
            <a:off x="1023194" y="4259629"/>
            <a:ext cx="2714625" cy="14271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hteck 24"/>
          <p:cNvSpPr/>
          <p:nvPr/>
        </p:nvSpPr>
        <p:spPr>
          <a:xfrm>
            <a:off x="4215656" y="2664191"/>
            <a:ext cx="720725" cy="674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pic>
        <p:nvPicPr>
          <p:cNvPr id="13"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0269" y="4007216"/>
            <a:ext cx="2697162" cy="2209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Gerader Verbinder 26"/>
          <p:cNvCxnSpPr/>
          <p:nvPr/>
        </p:nvCxnSpPr>
        <p:spPr>
          <a:xfrm>
            <a:off x="5634881" y="3259504"/>
            <a:ext cx="908050" cy="358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27"/>
          <p:cNvCxnSpPr>
            <a:stCxn id="12" idx="2"/>
            <a:endCxn id="11" idx="0"/>
          </p:cNvCxnSpPr>
          <p:nvPr/>
        </p:nvCxnSpPr>
        <p:spPr>
          <a:xfrm flipH="1">
            <a:off x="2380506" y="3338879"/>
            <a:ext cx="2195513" cy="920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28"/>
          <p:cNvCxnSpPr>
            <a:stCxn id="13" idx="1"/>
            <a:endCxn id="17" idx="3"/>
          </p:cNvCxnSpPr>
          <p:nvPr/>
        </p:nvCxnSpPr>
        <p:spPr>
          <a:xfrm flipH="1" flipV="1">
            <a:off x="2431306" y="5020041"/>
            <a:ext cx="1858963" cy="92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hteck 29"/>
          <p:cNvSpPr/>
          <p:nvPr/>
        </p:nvSpPr>
        <p:spPr>
          <a:xfrm>
            <a:off x="1710581" y="4683491"/>
            <a:ext cx="720725" cy="674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grpSp>
        <p:nvGrpSpPr>
          <p:cNvPr id="18" name="Gruppieren 39"/>
          <p:cNvGrpSpPr/>
          <p:nvPr/>
        </p:nvGrpSpPr>
        <p:grpSpPr>
          <a:xfrm>
            <a:off x="7448029" y="3996046"/>
            <a:ext cx="3816424" cy="2209535"/>
            <a:chOff x="7696680" y="3505478"/>
            <a:chExt cx="3987800" cy="2236787"/>
          </a:xfrm>
        </p:grpSpPr>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680" y="3505478"/>
              <a:ext cx="3987800" cy="22367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1"/>
            <p:cNvSpPr>
              <a:spLocks/>
            </p:cNvSpPr>
            <p:nvPr/>
          </p:nvSpPr>
          <p:spPr bwMode="auto">
            <a:xfrm>
              <a:off x="8616280" y="3902353"/>
              <a:ext cx="2654300" cy="1177925"/>
            </a:xfrm>
            <a:custGeom>
              <a:avLst/>
              <a:gdLst>
                <a:gd name="T0" fmla="*/ 2147483646 w 1672"/>
                <a:gd name="T1" fmla="*/ 2147483646 h 742"/>
                <a:gd name="T2" fmla="*/ 2147483646 w 1672"/>
                <a:gd name="T3" fmla="*/ 2147483646 h 742"/>
                <a:gd name="T4" fmla="*/ 2147483646 w 1672"/>
                <a:gd name="T5" fmla="*/ 2147483646 h 742"/>
                <a:gd name="T6" fmla="*/ 0 w 1672"/>
                <a:gd name="T7" fmla="*/ 2147483646 h 742"/>
                <a:gd name="T8" fmla="*/ 0 60000 65536"/>
                <a:gd name="T9" fmla="*/ 0 60000 65536"/>
                <a:gd name="T10" fmla="*/ 0 60000 65536"/>
                <a:gd name="T11" fmla="*/ 0 60000 65536"/>
                <a:gd name="T12" fmla="*/ 0 w 1672"/>
                <a:gd name="T13" fmla="*/ 0 h 742"/>
                <a:gd name="T14" fmla="*/ 1672 w 1672"/>
                <a:gd name="T15" fmla="*/ 742 h 742"/>
              </a:gdLst>
              <a:ahLst/>
              <a:cxnLst>
                <a:cxn ang="T8">
                  <a:pos x="T0" y="T1"/>
                </a:cxn>
                <a:cxn ang="T9">
                  <a:pos x="T2" y="T3"/>
                </a:cxn>
                <a:cxn ang="T10">
                  <a:pos x="T4" y="T5"/>
                </a:cxn>
                <a:cxn ang="T11">
                  <a:pos x="T6" y="T7"/>
                </a:cxn>
              </a:cxnLst>
              <a:rect l="T12" t="T13" r="T14" b="T15"/>
              <a:pathLst>
                <a:path w="1672" h="742">
                  <a:moveTo>
                    <a:pt x="1672" y="90"/>
                  </a:moveTo>
                  <a:cubicBezTo>
                    <a:pt x="1539" y="45"/>
                    <a:pt x="1407" y="0"/>
                    <a:pt x="1275" y="90"/>
                  </a:cubicBezTo>
                  <a:cubicBezTo>
                    <a:pt x="1143" y="180"/>
                    <a:pt x="1090" y="520"/>
                    <a:pt x="878" y="629"/>
                  </a:cubicBezTo>
                  <a:cubicBezTo>
                    <a:pt x="666" y="738"/>
                    <a:pt x="333" y="740"/>
                    <a:pt x="0" y="742"/>
                  </a:cubicBez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grpSp>
      <p:sp>
        <p:nvSpPr>
          <p:cNvPr id="21" name="Line 12"/>
          <p:cNvSpPr>
            <a:spLocks noChangeShapeType="1"/>
          </p:cNvSpPr>
          <p:nvPr/>
        </p:nvSpPr>
        <p:spPr bwMode="auto">
          <a:xfrm>
            <a:off x="10656623" y="3817715"/>
            <a:ext cx="630237"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2" name="Text Box 13"/>
          <p:cNvSpPr txBox="1">
            <a:spLocks noChangeArrowheads="1"/>
          </p:cNvSpPr>
          <p:nvPr/>
        </p:nvSpPr>
        <p:spPr bwMode="auto">
          <a:xfrm>
            <a:off x="8973997" y="3567565"/>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800" dirty="0">
                <a:solidFill>
                  <a:srgbClr val="FF0000"/>
                </a:solidFill>
              </a:rPr>
              <a:t>Dosiervorgang</a:t>
            </a:r>
          </a:p>
        </p:txBody>
      </p:sp>
      <p:sp>
        <p:nvSpPr>
          <p:cNvPr id="23" name="Text Box 15"/>
          <p:cNvSpPr txBox="1">
            <a:spLocks noChangeArrowheads="1"/>
          </p:cNvSpPr>
          <p:nvPr/>
        </p:nvSpPr>
        <p:spPr bwMode="auto">
          <a:xfrm>
            <a:off x="11437953" y="5865316"/>
            <a:ext cx="5196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200" dirty="0"/>
              <a:t>[IKV]</a:t>
            </a:r>
          </a:p>
        </p:txBody>
      </p:sp>
    </p:spTree>
    <p:extLst>
      <p:ext uri="{BB962C8B-B14F-4D97-AF65-F5344CB8AC3E}">
        <p14:creationId xmlns:p14="http://schemas.microsoft.com/office/powerpoint/2010/main" val="2846598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51</a:t>
            </a:fld>
            <a:endParaRPr lang="de-CH"/>
          </a:p>
        </p:txBody>
      </p:sp>
      <p:sp>
        <p:nvSpPr>
          <p:cNvPr id="2" name="Title 1"/>
          <p:cNvSpPr>
            <a:spLocks noGrp="1"/>
          </p:cNvSpPr>
          <p:nvPr>
            <p:ph type="title"/>
          </p:nvPr>
        </p:nvSpPr>
        <p:spPr/>
        <p:txBody>
          <a:bodyPr/>
          <a:lstStyle/>
          <a:p>
            <a:r>
              <a:rPr lang="de-CH" dirty="0" err="1"/>
              <a:t>Predictive</a:t>
            </a:r>
            <a:r>
              <a:rPr lang="de-CH" dirty="0"/>
              <a:t> </a:t>
            </a:r>
            <a:r>
              <a:rPr lang="de-CH" dirty="0" err="1"/>
              <a:t>maintenance</a:t>
            </a:r>
            <a:r>
              <a:rPr lang="en-US" dirty="0"/>
              <a:t>: trial design</a:t>
            </a:r>
            <a:endParaRPr lang="de-CH" dirty="0"/>
          </a:p>
        </p:txBody>
      </p:sp>
      <p:sp>
        <p:nvSpPr>
          <p:cNvPr id="3" name="Content Placeholder 2"/>
          <p:cNvSpPr>
            <a:spLocks noGrp="1"/>
          </p:cNvSpPr>
          <p:nvPr>
            <p:ph sz="quarter" idx="21"/>
          </p:nvPr>
        </p:nvSpPr>
        <p:spPr/>
        <p:txBody>
          <a:bodyPr/>
          <a:lstStyle/>
          <a:p>
            <a:r>
              <a:rPr lang="en-US" dirty="0"/>
              <a:t>A well-known anomaly in the injection </a:t>
            </a:r>
            <a:r>
              <a:rPr lang="en-US" dirty="0" err="1"/>
              <a:t>moulding</a:t>
            </a:r>
            <a:r>
              <a:rPr lang="en-US" dirty="0"/>
              <a:t> process is the wear of non-return valve</a:t>
            </a:r>
          </a:p>
          <a:p>
            <a:pPr lvl="1"/>
            <a:r>
              <a:rPr lang="en-US" dirty="0"/>
              <a:t>To simulate this anomaly the ring of a non-return valve was artificially damaged, means notches with different depths were milled</a:t>
            </a:r>
          </a:p>
          <a:p>
            <a:endParaRPr lang="en-US" dirty="0"/>
          </a:p>
          <a:p>
            <a:r>
              <a:rPr lang="en-US" dirty="0"/>
              <a:t>5 test series, part: ice scraper, material: ASA</a:t>
            </a:r>
          </a:p>
          <a:p>
            <a:pPr lvl="1"/>
            <a:r>
              <a:rPr lang="en-US" dirty="0"/>
              <a:t>Trial series 1 – intact non-return valve</a:t>
            </a:r>
          </a:p>
          <a:p>
            <a:pPr lvl="1"/>
            <a:r>
              <a:rPr lang="en-US" dirty="0"/>
              <a:t>Trial series 2 – damaged non-returned valve, notch depth 0,20 mm</a:t>
            </a:r>
          </a:p>
          <a:p>
            <a:pPr lvl="1"/>
            <a:r>
              <a:rPr lang="en-US" dirty="0"/>
              <a:t>Trial series 3 – damaged non-returned valve, notch depth 0,33 mm</a:t>
            </a:r>
          </a:p>
          <a:p>
            <a:pPr lvl="1"/>
            <a:r>
              <a:rPr lang="en-US" dirty="0"/>
              <a:t>Trial series 4 – damaged non-returned valve, notch depth 0,67 mm</a:t>
            </a:r>
          </a:p>
          <a:p>
            <a:pPr lvl="1"/>
            <a:r>
              <a:rPr lang="en-US" dirty="0"/>
              <a:t>Trial series 5 – damaged non-returned valve, notch depth 1,00 mm</a:t>
            </a:r>
          </a:p>
          <a:p>
            <a:pPr lvl="1"/>
            <a:endParaRPr lang="en-US" dirty="0"/>
          </a:p>
          <a:p>
            <a:r>
              <a:rPr lang="de-CH" dirty="0"/>
              <a:t>Database</a:t>
            </a:r>
          </a:p>
          <a:p>
            <a:pPr lvl="1"/>
            <a:r>
              <a:rPr lang="de-CH" dirty="0" err="1"/>
              <a:t>Process</a:t>
            </a:r>
            <a:r>
              <a:rPr lang="de-CH" dirty="0"/>
              <a:t> </a:t>
            </a:r>
            <a:r>
              <a:rPr lang="de-CH" dirty="0" err="1"/>
              <a:t>curves</a:t>
            </a:r>
            <a:r>
              <a:rPr lang="de-CH" dirty="0"/>
              <a:t> </a:t>
            </a:r>
            <a:r>
              <a:rPr lang="de-CH" dirty="0" err="1"/>
              <a:t>recorded</a:t>
            </a:r>
            <a:r>
              <a:rPr lang="de-CH" dirty="0"/>
              <a:t> </a:t>
            </a:r>
            <a:r>
              <a:rPr lang="de-CH" dirty="0" err="1"/>
              <a:t>with</a:t>
            </a:r>
            <a:r>
              <a:rPr lang="de-CH" dirty="0"/>
              <a:t> </a:t>
            </a:r>
            <a:r>
              <a:rPr lang="de-CH" dirty="0" err="1"/>
              <a:t>the</a:t>
            </a:r>
            <a:r>
              <a:rPr lang="de-CH" dirty="0"/>
              <a:t> </a:t>
            </a:r>
            <a:r>
              <a:rPr lang="de-CH" dirty="0" err="1"/>
              <a:t>DataXplorer</a:t>
            </a:r>
            <a:endParaRPr lang="de-CH" dirty="0"/>
          </a:p>
          <a:p>
            <a:endParaRPr lang="en-US" dirty="0"/>
          </a:p>
          <a:p>
            <a:endParaRPr lang="en-US" dirty="0"/>
          </a:p>
          <a:p>
            <a:endParaRPr lang="en-US" dirty="0"/>
          </a:p>
          <a:p>
            <a:endParaRPr lang="de-CH" dirty="0"/>
          </a:p>
        </p:txBody>
      </p:sp>
      <p:sp>
        <p:nvSpPr>
          <p:cNvPr id="19" name="Text Placeholder 18"/>
          <p:cNvSpPr>
            <a:spLocks noGrp="1"/>
          </p:cNvSpPr>
          <p:nvPr>
            <p:ph type="body" sz="quarter" idx="24"/>
          </p:nvPr>
        </p:nvSpPr>
        <p:spPr/>
        <p:txBody>
          <a:bodyPr/>
          <a:lstStyle/>
          <a:p>
            <a:r>
              <a:rPr lang="en-US" dirty="0"/>
              <a:t>Smart Factory @ OST</a:t>
            </a:r>
            <a:endParaRPr lang="de-CH" dirty="0"/>
          </a:p>
        </p:txBody>
      </p:sp>
      <p:grpSp>
        <p:nvGrpSpPr>
          <p:cNvPr id="7" name="Group 23"/>
          <p:cNvGrpSpPr/>
          <p:nvPr/>
        </p:nvGrpSpPr>
        <p:grpSpPr>
          <a:xfrm>
            <a:off x="8838301" y="2532216"/>
            <a:ext cx="1872208" cy="1738940"/>
            <a:chOff x="6405632" y="2944875"/>
            <a:chExt cx="1872208" cy="1738940"/>
          </a:xfrm>
        </p:grpSpPr>
        <p:pic>
          <p:nvPicPr>
            <p:cNvPr id="8" name="Picture 19"/>
            <p:cNvPicPr>
              <a:picLocks noChangeAspect="1"/>
            </p:cNvPicPr>
            <p:nvPr/>
          </p:nvPicPr>
          <p:blipFill rotWithShape="1">
            <a:blip r:embed="rId3"/>
            <a:srcRect l="4751" t="7127" r="5594" b="5433"/>
            <a:stretch/>
          </p:blipFill>
          <p:spPr>
            <a:xfrm>
              <a:off x="6405632" y="2944875"/>
              <a:ext cx="1872208" cy="1728193"/>
            </a:xfrm>
            <a:prstGeom prst="rect">
              <a:avLst/>
            </a:prstGeom>
          </p:spPr>
        </p:pic>
        <p:sp>
          <p:nvSpPr>
            <p:cNvPr id="9" name="Oval 20"/>
            <p:cNvSpPr/>
            <p:nvPr/>
          </p:nvSpPr>
          <p:spPr>
            <a:xfrm>
              <a:off x="6783148" y="3437821"/>
              <a:ext cx="504056" cy="522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Oval 21"/>
            <p:cNvSpPr/>
            <p:nvPr/>
          </p:nvSpPr>
          <p:spPr>
            <a:xfrm>
              <a:off x="7287204" y="4212529"/>
              <a:ext cx="504056" cy="471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Oval 22"/>
            <p:cNvSpPr/>
            <p:nvPr/>
          </p:nvSpPr>
          <p:spPr>
            <a:xfrm>
              <a:off x="7733817" y="3327534"/>
              <a:ext cx="504056" cy="481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2" name="Textfeld 3"/>
          <p:cNvSpPr txBox="1"/>
          <p:nvPr/>
        </p:nvSpPr>
        <p:spPr>
          <a:xfrm>
            <a:off x="8577561" y="4319903"/>
            <a:ext cx="2448303" cy="523220"/>
          </a:xfrm>
          <a:prstGeom prst="rect">
            <a:avLst/>
          </a:prstGeom>
          <a:noFill/>
        </p:spPr>
        <p:txBody>
          <a:bodyPr wrap="square" rtlCol="0">
            <a:spAutoFit/>
          </a:bodyPr>
          <a:lstStyle/>
          <a:p>
            <a:pPr algn="ctr">
              <a:buClr>
                <a:schemeClr val="tx2"/>
              </a:buClr>
              <a:buSzPct val="90000"/>
            </a:pPr>
            <a:r>
              <a:rPr lang="de-CH" sz="1400" dirty="0"/>
              <a:t>non-return </a:t>
            </a:r>
            <a:r>
              <a:rPr lang="de-CH" sz="1400" dirty="0" err="1"/>
              <a:t>valve</a:t>
            </a:r>
            <a:r>
              <a:rPr lang="de-CH" sz="1400" dirty="0"/>
              <a:t> </a:t>
            </a:r>
            <a:r>
              <a:rPr lang="de-CH" sz="1400" dirty="0" err="1"/>
              <a:t>with</a:t>
            </a:r>
            <a:r>
              <a:rPr lang="de-CH" sz="1400" dirty="0"/>
              <a:t> </a:t>
            </a:r>
            <a:r>
              <a:rPr lang="de-CH" sz="1400" dirty="0" err="1"/>
              <a:t>machined</a:t>
            </a:r>
            <a:r>
              <a:rPr lang="de-CH" sz="1400" dirty="0"/>
              <a:t> </a:t>
            </a:r>
            <a:r>
              <a:rPr lang="de-CH" sz="1400" dirty="0" err="1"/>
              <a:t>notches</a:t>
            </a:r>
            <a:endParaRPr lang="de-CH" sz="1400" dirty="0"/>
          </a:p>
        </p:txBody>
      </p:sp>
      <p:sp>
        <p:nvSpPr>
          <p:cNvPr id="20" name="Date Placeholder 19"/>
          <p:cNvSpPr>
            <a:spLocks noGrp="1"/>
          </p:cNvSpPr>
          <p:nvPr>
            <p:ph type="dt" sz="half" idx="16"/>
          </p:nvPr>
        </p:nvSpPr>
        <p:spPr/>
        <p:txBody>
          <a:bodyPr/>
          <a:lstStyle/>
          <a:p>
            <a:fld id="{ED47C268-8B29-463D-9943-6D9CF516D0EC}" type="datetime3">
              <a:rPr lang="en-US" smtClean="0"/>
              <a:t>14 March 2023</a:t>
            </a:fld>
            <a:endParaRPr lang="de-CH" dirty="0"/>
          </a:p>
        </p:txBody>
      </p:sp>
    </p:spTree>
    <p:extLst>
      <p:ext uri="{BB962C8B-B14F-4D97-AF65-F5344CB8AC3E}">
        <p14:creationId xmlns:p14="http://schemas.microsoft.com/office/powerpoint/2010/main" val="1135168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52</a:t>
            </a:fld>
            <a:endParaRPr lang="de-CH" dirty="0"/>
          </a:p>
        </p:txBody>
      </p:sp>
      <p:sp>
        <p:nvSpPr>
          <p:cNvPr id="15" name="Title 14"/>
          <p:cNvSpPr>
            <a:spLocks noGrp="1"/>
          </p:cNvSpPr>
          <p:nvPr>
            <p:ph type="title"/>
          </p:nvPr>
        </p:nvSpPr>
        <p:spPr/>
        <p:txBody>
          <a:bodyPr/>
          <a:lstStyle/>
          <a:p>
            <a:r>
              <a:rPr lang="de-CH" dirty="0" err="1"/>
              <a:t>Predictive</a:t>
            </a:r>
            <a:r>
              <a:rPr lang="de-CH" dirty="0"/>
              <a:t> </a:t>
            </a:r>
            <a:r>
              <a:rPr lang="de-CH" dirty="0" err="1"/>
              <a:t>maintenance</a:t>
            </a:r>
            <a:r>
              <a:rPr lang="en-US" dirty="0"/>
              <a:t>: classification of trial series</a:t>
            </a:r>
            <a:endParaRPr lang="de-CH" dirty="0"/>
          </a:p>
        </p:txBody>
      </p:sp>
      <p:sp>
        <p:nvSpPr>
          <p:cNvPr id="16" name="Content Placeholder 15"/>
          <p:cNvSpPr>
            <a:spLocks noGrp="1"/>
          </p:cNvSpPr>
          <p:nvPr>
            <p:ph sz="half" idx="21"/>
          </p:nvPr>
        </p:nvSpPr>
        <p:spPr/>
        <p:txBody>
          <a:bodyPr>
            <a:normAutofit lnSpcReduction="10000"/>
          </a:bodyPr>
          <a:lstStyle/>
          <a:p>
            <a:r>
              <a:rPr lang="en-US" dirty="0"/>
              <a:t>With damaged non-return valves the screw covers significantly longer distances during holding pressure phase, scattering increases with higher wear </a:t>
            </a:r>
            <a:r>
              <a:rPr lang="en-US" dirty="0">
                <a:sym typeface="Wingdings" panose="05000000000000000000" pitchFamily="2" charset="2"/>
              </a:rPr>
              <a:t> already known in industry</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pPr marL="0" indent="0">
              <a:buNone/>
            </a:pPr>
            <a:r>
              <a:rPr lang="en-US" dirty="0"/>
              <a:t>	The wear of the non-return valve can be clearly detected with the component scores of a PCA </a:t>
            </a:r>
            <a:r>
              <a:rPr lang="en-US" dirty="0">
                <a:sym typeface="Wingdings" panose="05000000000000000000" pitchFamily="2" charset="2"/>
              </a:rPr>
              <a:t></a:t>
            </a:r>
            <a:r>
              <a:rPr lang="en-US" dirty="0"/>
              <a:t> 	probably the damage can even be reliably estimated</a:t>
            </a:r>
            <a:endParaRPr lang="de-CH" dirty="0"/>
          </a:p>
          <a:p>
            <a:endParaRPr lang="de-CH" dirty="0"/>
          </a:p>
        </p:txBody>
      </p:sp>
      <p:sp>
        <p:nvSpPr>
          <p:cNvPr id="17" name="Content Placeholder 16"/>
          <p:cNvSpPr>
            <a:spLocks noGrp="1"/>
          </p:cNvSpPr>
          <p:nvPr>
            <p:ph sz="half" idx="24"/>
          </p:nvPr>
        </p:nvSpPr>
        <p:spPr/>
        <p:txBody>
          <a:bodyPr>
            <a:normAutofit/>
          </a:bodyPr>
          <a:lstStyle/>
          <a:p>
            <a:r>
              <a:rPr lang="en-US" dirty="0"/>
              <a:t>Smart Factory @ OST</a:t>
            </a:r>
            <a:endParaRPr lang="de-CH" dirty="0"/>
          </a:p>
        </p:txBody>
      </p:sp>
      <p:pic>
        <p:nvPicPr>
          <p:cNvPr id="19" name="Picture 2" descr="Sperringe101to105_Schneckenw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65" y="2039946"/>
            <a:ext cx="5531026" cy="34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PCA Sperrr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533" t="8371" r="5938"/>
          <a:stretch/>
        </p:blipFill>
        <p:spPr bwMode="auto">
          <a:xfrm>
            <a:off x="7035279" y="2274144"/>
            <a:ext cx="4104456" cy="31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PCA Sperrr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29" t="387" r="23080" b="91629"/>
          <a:stretch/>
        </p:blipFill>
        <p:spPr bwMode="auto">
          <a:xfrm>
            <a:off x="7181137" y="2072392"/>
            <a:ext cx="3812740" cy="20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p:nvPr/>
        </p:nvSpPr>
        <p:spPr>
          <a:xfrm>
            <a:off x="7292293" y="4310332"/>
            <a:ext cx="3812740" cy="694029"/>
          </a:xfrm>
          <a:prstGeom prst="rightArrow">
            <a:avLst>
              <a:gd name="adj1" fmla="val 64824"/>
              <a:gd name="adj2" fmla="val 4135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PC score seems to be a good indicator for the depth of the notch</a:t>
            </a:r>
            <a:endParaRPr lang="de-CH" sz="1100" b="1" dirty="0">
              <a:solidFill>
                <a:schemeClr val="tx1"/>
              </a:solidFill>
            </a:endParaRPr>
          </a:p>
        </p:txBody>
      </p:sp>
      <p:sp>
        <p:nvSpPr>
          <p:cNvPr id="23" name="Right Arrow 22"/>
          <p:cNvSpPr/>
          <p:nvPr/>
        </p:nvSpPr>
        <p:spPr>
          <a:xfrm>
            <a:off x="860928" y="5625559"/>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Date Placeholder 11"/>
          <p:cNvSpPr>
            <a:spLocks noGrp="1"/>
          </p:cNvSpPr>
          <p:nvPr>
            <p:ph type="dt" sz="half" idx="16"/>
          </p:nvPr>
        </p:nvSpPr>
        <p:spPr/>
        <p:txBody>
          <a:bodyPr/>
          <a:lstStyle/>
          <a:p>
            <a:fld id="{7C1D79E5-261D-4C72-BBE4-8982DABCF238}" type="datetime3">
              <a:rPr lang="en-US" smtClean="0"/>
              <a:t>14 March 2023</a:t>
            </a:fld>
            <a:endParaRPr lang="de-CH" dirty="0"/>
          </a:p>
        </p:txBody>
      </p:sp>
    </p:spTree>
    <p:extLst>
      <p:ext uri="{BB962C8B-B14F-4D97-AF65-F5344CB8AC3E}">
        <p14:creationId xmlns:p14="http://schemas.microsoft.com/office/powerpoint/2010/main" val="18102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10" end="10"/>
                                            </p:txEl>
                                          </p:spTgt>
                                        </p:tgtEl>
                                        <p:attrNameLst>
                                          <p:attrName>style.visibility</p:attrName>
                                        </p:attrNameLst>
                                      </p:cBhvr>
                                      <p:to>
                                        <p:strVal val="visible"/>
                                      </p:to>
                                    </p:set>
                                    <p:animEffect transition="in" filter="fade">
                                      <p:cBhvr>
                                        <p:cTn id="24"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7"/>
          </p:nvPr>
        </p:nvSpPr>
        <p:spPr/>
        <p:txBody>
          <a:bodyPr/>
          <a:lstStyle/>
          <a:p>
            <a:r>
              <a:rPr lang="en-US"/>
              <a:t>DiMa - Injection Moulding in a Smart Factory</a:t>
            </a:r>
            <a:endParaRPr lang="de-CH" dirty="0"/>
          </a:p>
        </p:txBody>
      </p:sp>
      <p:sp>
        <p:nvSpPr>
          <p:cNvPr id="7" name="Slide Number Placeholder 6"/>
          <p:cNvSpPr>
            <a:spLocks noGrp="1"/>
          </p:cNvSpPr>
          <p:nvPr>
            <p:ph type="sldNum" sz="quarter" idx="18"/>
          </p:nvPr>
        </p:nvSpPr>
        <p:spPr/>
        <p:txBody>
          <a:bodyPr/>
          <a:lstStyle/>
          <a:p>
            <a:fld id="{6CB3B594-2801-4864-9089-E42463258A4B}" type="slidenum">
              <a:rPr lang="de-CH" smtClean="0"/>
              <a:pPr/>
              <a:t>53</a:t>
            </a:fld>
            <a:endParaRPr lang="de-CH"/>
          </a:p>
        </p:txBody>
      </p:sp>
      <p:sp>
        <p:nvSpPr>
          <p:cNvPr id="8" name="Title 7"/>
          <p:cNvSpPr>
            <a:spLocks noGrp="1"/>
          </p:cNvSpPr>
          <p:nvPr>
            <p:ph type="title"/>
          </p:nvPr>
        </p:nvSpPr>
        <p:spPr/>
        <p:txBody>
          <a:bodyPr/>
          <a:lstStyle/>
          <a:p>
            <a:r>
              <a:rPr lang="de-CH" dirty="0" err="1"/>
              <a:t>Predictive</a:t>
            </a:r>
            <a:r>
              <a:rPr lang="de-CH" dirty="0"/>
              <a:t> </a:t>
            </a:r>
            <a:r>
              <a:rPr lang="de-CH" dirty="0" err="1"/>
              <a:t>maintenance</a:t>
            </a:r>
            <a:r>
              <a:rPr lang="en-US" dirty="0"/>
              <a:t>: </a:t>
            </a:r>
            <a:r>
              <a:rPr lang="de-CH" dirty="0" err="1"/>
              <a:t>use</a:t>
            </a:r>
            <a:r>
              <a:rPr lang="de-CH" dirty="0"/>
              <a:t> </a:t>
            </a:r>
            <a:r>
              <a:rPr lang="de-CH" dirty="0" err="1"/>
              <a:t>of</a:t>
            </a:r>
            <a:r>
              <a:rPr lang="de-CH" dirty="0"/>
              <a:t> an </a:t>
            </a:r>
            <a:r>
              <a:rPr lang="de-CH" dirty="0" err="1"/>
              <a:t>auto</a:t>
            </a:r>
            <a:r>
              <a:rPr lang="de-CH" dirty="0"/>
              <a:t> </a:t>
            </a:r>
            <a:r>
              <a:rPr lang="de-CH" dirty="0" err="1"/>
              <a:t>encoder</a:t>
            </a:r>
            <a:endParaRPr lang="de-CH" dirty="0"/>
          </a:p>
        </p:txBody>
      </p:sp>
      <p:sp>
        <p:nvSpPr>
          <p:cNvPr id="9" name="Content Placeholder 8"/>
          <p:cNvSpPr>
            <a:spLocks noGrp="1"/>
          </p:cNvSpPr>
          <p:nvPr>
            <p:ph sz="quarter" idx="21"/>
          </p:nvPr>
        </p:nvSpPr>
        <p:spPr/>
        <p:txBody>
          <a:bodyPr>
            <a:normAutofit/>
          </a:bodyPr>
          <a:lstStyle/>
          <a:p>
            <a:r>
              <a:rPr lang="en-US" dirty="0"/>
              <a:t>Can ML detect these anomalies even before the machine operator and determine the time for a replacement?</a:t>
            </a:r>
          </a:p>
          <a:p>
            <a:pPr lvl="1"/>
            <a:r>
              <a:rPr lang="en-US" dirty="0"/>
              <a:t>Results of additional trials with an unhardened non-return valve and high reinforced PPA material:</a:t>
            </a:r>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Yes, anomaly can be detected right from the start</a:t>
            </a:r>
          </a:p>
          <a:p>
            <a:endParaRPr lang="de-CH" dirty="0"/>
          </a:p>
        </p:txBody>
      </p:sp>
      <p:sp>
        <p:nvSpPr>
          <p:cNvPr id="24" name="Text Placeholder 23"/>
          <p:cNvSpPr>
            <a:spLocks noGrp="1"/>
          </p:cNvSpPr>
          <p:nvPr>
            <p:ph type="body" sz="quarter" idx="24"/>
          </p:nvPr>
        </p:nvSpPr>
        <p:spPr/>
        <p:txBody>
          <a:bodyPr/>
          <a:lstStyle/>
          <a:p>
            <a:r>
              <a:rPr lang="en-US" dirty="0"/>
              <a:t>Smart Factory @ OST</a:t>
            </a:r>
            <a:endParaRPr lang="de-CH" dirty="0"/>
          </a:p>
        </p:txBody>
      </p:sp>
      <p:pic>
        <p:nvPicPr>
          <p:cNvPr id="11" name="Picture 10"/>
          <p:cNvPicPr>
            <a:picLocks noChangeAspect="1"/>
          </p:cNvPicPr>
          <p:nvPr/>
        </p:nvPicPr>
        <p:blipFill>
          <a:blip r:embed="rId3"/>
          <a:stretch>
            <a:fillRect/>
          </a:stretch>
        </p:blipFill>
        <p:spPr>
          <a:xfrm>
            <a:off x="1176824" y="2701239"/>
            <a:ext cx="3057251" cy="2175141"/>
          </a:xfrm>
          <a:prstGeom prst="rect">
            <a:avLst/>
          </a:prstGeom>
        </p:spPr>
      </p:pic>
      <p:sp>
        <p:nvSpPr>
          <p:cNvPr id="12" name="Rectangle 11"/>
          <p:cNvSpPr/>
          <p:nvPr/>
        </p:nvSpPr>
        <p:spPr>
          <a:xfrm>
            <a:off x="1335812" y="2440986"/>
            <a:ext cx="2728938" cy="523220"/>
          </a:xfrm>
          <a:prstGeom prst="rect">
            <a:avLst/>
          </a:prstGeom>
        </p:spPr>
        <p:txBody>
          <a:bodyPr wrap="square">
            <a:spAutoFit/>
          </a:bodyPr>
          <a:lstStyle/>
          <a:p>
            <a:pPr algn="ctr"/>
            <a:r>
              <a:rPr lang="en-US" sz="1400" dirty="0"/>
              <a:t>Auto encoder (neural network with different levels) </a:t>
            </a:r>
            <a:endParaRPr lang="de-CH" sz="1400" dirty="0"/>
          </a:p>
        </p:txBody>
      </p:sp>
      <p:sp>
        <p:nvSpPr>
          <p:cNvPr id="13" name="Rectangle 12"/>
          <p:cNvSpPr/>
          <p:nvPr/>
        </p:nvSpPr>
        <p:spPr>
          <a:xfrm>
            <a:off x="1022419" y="4817021"/>
            <a:ext cx="830677" cy="307777"/>
          </a:xfrm>
          <a:prstGeom prst="rect">
            <a:avLst/>
          </a:prstGeom>
        </p:spPr>
        <p:txBody>
          <a:bodyPr wrap="none">
            <a:spAutoFit/>
          </a:bodyPr>
          <a:lstStyle/>
          <a:p>
            <a:r>
              <a:rPr lang="en-US" sz="1400" dirty="0"/>
              <a:t>features</a:t>
            </a:r>
            <a:endParaRPr lang="de-CH" sz="1400" dirty="0"/>
          </a:p>
        </p:txBody>
      </p:sp>
      <p:sp>
        <p:nvSpPr>
          <p:cNvPr id="14" name="Rectangle 13"/>
          <p:cNvSpPr/>
          <p:nvPr/>
        </p:nvSpPr>
        <p:spPr>
          <a:xfrm>
            <a:off x="3029663" y="4813237"/>
            <a:ext cx="1845377" cy="307777"/>
          </a:xfrm>
          <a:prstGeom prst="rect">
            <a:avLst/>
          </a:prstGeom>
        </p:spPr>
        <p:txBody>
          <a:bodyPr wrap="none">
            <a:spAutoFit/>
          </a:bodyPr>
          <a:lstStyle/>
          <a:p>
            <a:r>
              <a:rPr lang="en-US" sz="1400" dirty="0"/>
              <a:t>recalculated features</a:t>
            </a:r>
            <a:endParaRPr lang="de-CH" sz="1400" dirty="0"/>
          </a:p>
        </p:txBody>
      </p:sp>
      <mc:AlternateContent xmlns:mc="http://schemas.openxmlformats.org/markup-compatibility/2006" xmlns:a14="http://schemas.microsoft.com/office/drawing/2010/main">
        <mc:Choice Requires="a14">
          <p:sp>
            <p:nvSpPr>
              <p:cNvPr id="17" name="Rectangle 16"/>
              <p:cNvSpPr/>
              <p:nvPr/>
            </p:nvSpPr>
            <p:spPr>
              <a:xfrm>
                <a:off x="4565096" y="3469811"/>
                <a:ext cx="2964124" cy="6379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CH" sz="1200" i="1">
                              <a:latin typeface="Cambria Math" panose="02040503050406030204" pitchFamily="18" charset="0"/>
                            </a:rPr>
                          </m:ctrlPr>
                        </m:sSubPr>
                        <m:e>
                          <m:r>
                            <a:rPr lang="de-CH" sz="1200" i="1">
                              <a:latin typeface="Cambria Math" panose="02040503050406030204" pitchFamily="18" charset="0"/>
                            </a:rPr>
                            <m:t>𝑓</m:t>
                          </m:r>
                        </m:e>
                        <m:sub>
                          <m:sSub>
                            <m:sSubPr>
                              <m:ctrlPr>
                                <a:rPr lang="de-CH" sz="1200" i="1">
                                  <a:latin typeface="Cambria Math" panose="02040503050406030204" pitchFamily="18" charset="0"/>
                                </a:rPr>
                              </m:ctrlPr>
                            </m:sSubPr>
                            <m:e>
                              <m:r>
                                <a:rPr lang="de-CH" sz="1200" i="1">
                                  <a:latin typeface="Cambria Math" panose="02040503050406030204" pitchFamily="18" charset="0"/>
                                </a:rPr>
                                <m:t>𝑟𝑚𝑠</m:t>
                              </m:r>
                            </m:e>
                            <m:sub>
                              <m:r>
                                <a:rPr lang="de-CH" sz="1200" i="1">
                                  <a:latin typeface="Cambria Math" panose="02040503050406030204" pitchFamily="18" charset="0"/>
                                </a:rPr>
                                <m:t> </m:t>
                              </m:r>
                            </m:sub>
                          </m:sSub>
                        </m:sub>
                      </m:sSub>
                      <m:r>
                        <a:rPr lang="de-CH" sz="1200" i="1">
                          <a:latin typeface="Cambria Math" panose="02040503050406030204" pitchFamily="18" charset="0"/>
                        </a:rPr>
                        <m:t>=</m:t>
                      </m:r>
                      <m:rad>
                        <m:radPr>
                          <m:degHide m:val="on"/>
                          <m:ctrlPr>
                            <a:rPr lang="de-CH" sz="1200" i="1">
                              <a:latin typeface="Cambria Math" panose="02040503050406030204" pitchFamily="18" charset="0"/>
                            </a:rPr>
                          </m:ctrlPr>
                        </m:radPr>
                        <m:deg/>
                        <m:e>
                          <m:f>
                            <m:fPr>
                              <m:ctrlPr>
                                <a:rPr lang="de-CH" sz="1200" i="1">
                                  <a:latin typeface="Cambria Math" panose="02040503050406030204" pitchFamily="18" charset="0"/>
                                </a:rPr>
                              </m:ctrlPr>
                            </m:fPr>
                            <m:num>
                              <m:r>
                                <a:rPr lang="de-CH" sz="1200" i="1">
                                  <a:latin typeface="Cambria Math" panose="02040503050406030204" pitchFamily="18" charset="0"/>
                                </a:rPr>
                                <m:t>1</m:t>
                              </m:r>
                            </m:num>
                            <m:den>
                              <m:r>
                                <a:rPr lang="de-CH" sz="1200" i="1">
                                  <a:latin typeface="Cambria Math" panose="02040503050406030204" pitchFamily="18" charset="0"/>
                                </a:rPr>
                                <m:t>𝑛</m:t>
                              </m:r>
                            </m:den>
                          </m:f>
                          <m:nary>
                            <m:naryPr>
                              <m:chr m:val="∑"/>
                              <m:limLoc m:val="subSup"/>
                              <m:ctrlPr>
                                <a:rPr lang="de-CH" sz="1200" i="1">
                                  <a:latin typeface="Cambria Math" panose="02040503050406030204" pitchFamily="18" charset="0"/>
                                </a:rPr>
                              </m:ctrlPr>
                            </m:naryPr>
                            <m:sub>
                              <m:r>
                                <m:rPr>
                                  <m:brk m:alnAt="25"/>
                                </m:rPr>
                                <a:rPr lang="de-CH" sz="1200" i="1">
                                  <a:latin typeface="Cambria Math" panose="02040503050406030204" pitchFamily="18" charset="0"/>
                                </a:rPr>
                                <m:t>𝑘</m:t>
                              </m:r>
                              <m:r>
                                <a:rPr lang="de-CH" sz="1200" i="1">
                                  <a:latin typeface="Cambria Math" panose="02040503050406030204" pitchFamily="18" charset="0"/>
                                </a:rPr>
                                <m:t>=1</m:t>
                              </m:r>
                            </m:sub>
                            <m:sup>
                              <m:r>
                                <a:rPr lang="de-CH" sz="1200" i="1">
                                  <a:latin typeface="Cambria Math" panose="02040503050406030204" pitchFamily="18" charset="0"/>
                                </a:rPr>
                                <m:t>𝑛</m:t>
                              </m:r>
                            </m:sup>
                            <m:e>
                              <m:d>
                                <m:dPr>
                                  <m:ctrlPr>
                                    <a:rPr lang="de-CH" sz="1200" i="1">
                                      <a:latin typeface="Cambria Math" panose="02040503050406030204" pitchFamily="18" charset="0"/>
                                    </a:rPr>
                                  </m:ctrlPr>
                                </m:dPr>
                                <m:e>
                                  <m:sSup>
                                    <m:sSupPr>
                                      <m:ctrlPr>
                                        <a:rPr lang="de-CH" sz="1200" i="1">
                                          <a:latin typeface="Cambria Math" panose="02040503050406030204" pitchFamily="18" charset="0"/>
                                        </a:rPr>
                                      </m:ctrlPr>
                                    </m:sSupPr>
                                    <m:e>
                                      <m:d>
                                        <m:dPr>
                                          <m:ctrlPr>
                                            <a:rPr lang="de-CH" sz="1200" i="1">
                                              <a:latin typeface="Cambria Math" panose="02040503050406030204" pitchFamily="18" charset="0"/>
                                            </a:rPr>
                                          </m:ctrlPr>
                                        </m:dPr>
                                        <m:e>
                                          <m:acc>
                                            <m:accPr>
                                              <m:chr m:val="̂"/>
                                              <m:ctrlPr>
                                                <a:rPr lang="de-CH" sz="1200" i="1">
                                                  <a:latin typeface="Cambria Math" panose="02040503050406030204" pitchFamily="18" charset="0"/>
                                                </a:rPr>
                                              </m:ctrlPr>
                                            </m:accPr>
                                            <m:e>
                                              <m:sSub>
                                                <m:sSubPr>
                                                  <m:ctrlPr>
                                                    <a:rPr lang="de-CH" sz="1200" i="1">
                                                      <a:latin typeface="Cambria Math" panose="02040503050406030204" pitchFamily="18" charset="0"/>
                                                    </a:rPr>
                                                  </m:ctrlPr>
                                                </m:sSubPr>
                                                <m:e>
                                                  <m:r>
                                                    <a:rPr lang="de-CH" sz="1200" i="1">
                                                      <a:latin typeface="Cambria Math" panose="02040503050406030204" pitchFamily="18" charset="0"/>
                                                    </a:rPr>
                                                    <m:t>𝑥</m:t>
                                                  </m:r>
                                                </m:e>
                                                <m:sub>
                                                  <m:r>
                                                    <a:rPr lang="de-CH" sz="1200" i="1">
                                                      <a:latin typeface="Cambria Math" panose="02040503050406030204" pitchFamily="18" charset="0"/>
                                                    </a:rPr>
                                                    <m:t>𝑘</m:t>
                                                  </m:r>
                                                </m:sub>
                                              </m:sSub>
                                            </m:e>
                                          </m:acc>
                                          <m:r>
                                            <a:rPr lang="de-CH" sz="1200" i="1">
                                              <a:latin typeface="Cambria Math" panose="02040503050406030204" pitchFamily="18" charset="0"/>
                                            </a:rPr>
                                            <m:t>−</m:t>
                                          </m:r>
                                          <m:sSub>
                                            <m:sSubPr>
                                              <m:ctrlPr>
                                                <a:rPr lang="de-CH" sz="1200" i="1">
                                                  <a:latin typeface="Cambria Math" panose="02040503050406030204" pitchFamily="18" charset="0"/>
                                                </a:rPr>
                                              </m:ctrlPr>
                                            </m:sSubPr>
                                            <m:e>
                                              <m:r>
                                                <a:rPr lang="de-CH" sz="1200" i="1">
                                                  <a:latin typeface="Cambria Math" panose="02040503050406030204" pitchFamily="18" charset="0"/>
                                                </a:rPr>
                                                <m:t>𝑥</m:t>
                                              </m:r>
                                            </m:e>
                                            <m:sub>
                                              <m:r>
                                                <a:rPr lang="de-CH" sz="1200" i="1">
                                                  <a:latin typeface="Cambria Math" panose="02040503050406030204" pitchFamily="18" charset="0"/>
                                                </a:rPr>
                                                <m:t>𝑘</m:t>
                                              </m:r>
                                            </m:sub>
                                          </m:sSub>
                                        </m:e>
                                      </m:d>
                                    </m:e>
                                    <m:sup>
                                      <m:r>
                                        <a:rPr lang="de-CH" sz="1200" i="1">
                                          <a:latin typeface="Cambria Math" panose="02040503050406030204" pitchFamily="18" charset="0"/>
                                        </a:rPr>
                                        <m:t>2</m:t>
                                      </m:r>
                                    </m:sup>
                                  </m:sSup>
                                </m:e>
                              </m:d>
                            </m:e>
                          </m:nary>
                        </m:e>
                      </m:rad>
                    </m:oMath>
                  </m:oMathPara>
                </a14:m>
                <a:endParaRPr lang="de-CH" sz="1200" dirty="0"/>
              </a:p>
            </p:txBody>
          </p:sp>
        </mc:Choice>
        <mc:Fallback xmlns="">
          <p:sp>
            <p:nvSpPr>
              <p:cNvPr id="17" name="Rectangle 16"/>
              <p:cNvSpPr>
                <a:spLocks noRot="1" noChangeAspect="1" noMove="1" noResize="1" noEditPoints="1" noAdjustHandles="1" noChangeArrowheads="1" noChangeShapeType="1" noTextEdit="1"/>
              </p:cNvSpPr>
              <p:nvPr/>
            </p:nvSpPr>
            <p:spPr>
              <a:xfrm>
                <a:off x="4565096" y="3469811"/>
                <a:ext cx="2964124" cy="637995"/>
              </a:xfrm>
              <a:prstGeom prst="rect">
                <a:avLst/>
              </a:prstGeom>
              <a:blipFill>
                <a:blip r:embed="rId4"/>
                <a:stretch>
                  <a:fillRect/>
                </a:stretch>
              </a:blipFill>
            </p:spPr>
            <p:txBody>
              <a:bodyPr/>
              <a:lstStyle/>
              <a:p>
                <a:r>
                  <a:rPr lang="de-CH">
                    <a:noFill/>
                  </a:rPr>
                  <a:t> </a:t>
                </a:r>
              </a:p>
            </p:txBody>
          </p:sp>
        </mc:Fallback>
      </mc:AlternateContent>
      <p:sp>
        <p:nvSpPr>
          <p:cNvPr id="18" name="Rectangle 17"/>
          <p:cNvSpPr/>
          <p:nvPr/>
        </p:nvSpPr>
        <p:spPr>
          <a:xfrm>
            <a:off x="4803060" y="2436562"/>
            <a:ext cx="2489954" cy="523220"/>
          </a:xfrm>
          <a:prstGeom prst="rect">
            <a:avLst/>
          </a:prstGeom>
        </p:spPr>
        <p:txBody>
          <a:bodyPr wrap="square">
            <a:spAutoFit/>
          </a:bodyPr>
          <a:lstStyle/>
          <a:p>
            <a:pPr algn="ctr"/>
            <a:r>
              <a:rPr lang="en-US" sz="1400" dirty="0"/>
              <a:t>Reconstruction error calculation with RMS</a:t>
            </a:r>
            <a:endParaRPr lang="de-CH" sz="1400" dirty="0"/>
          </a:p>
        </p:txBody>
      </p:sp>
      <p:sp>
        <p:nvSpPr>
          <p:cNvPr id="19" name="Right Arrow 18"/>
          <p:cNvSpPr/>
          <p:nvPr/>
        </p:nvSpPr>
        <p:spPr>
          <a:xfrm>
            <a:off x="4361714"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ight Arrow 19"/>
          <p:cNvSpPr/>
          <p:nvPr/>
        </p:nvSpPr>
        <p:spPr>
          <a:xfrm>
            <a:off x="7394527"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p:cNvSpPr/>
          <p:nvPr/>
        </p:nvSpPr>
        <p:spPr>
          <a:xfrm>
            <a:off x="8326528" y="2440986"/>
            <a:ext cx="3099190" cy="523220"/>
          </a:xfrm>
          <a:prstGeom prst="rect">
            <a:avLst/>
          </a:prstGeom>
        </p:spPr>
        <p:txBody>
          <a:bodyPr wrap="square">
            <a:spAutoFit/>
          </a:bodyPr>
          <a:lstStyle/>
          <a:p>
            <a:pPr algn="ctr"/>
            <a:r>
              <a:rPr lang="en-US" sz="1400" dirty="0"/>
              <a:t>Reconstruction error in function of cycle number</a:t>
            </a:r>
            <a:endParaRPr lang="de-CH" sz="1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685" y="2901200"/>
            <a:ext cx="3601672" cy="2413211"/>
          </a:xfrm>
          <a:prstGeom prst="rect">
            <a:avLst/>
          </a:prstGeom>
        </p:spPr>
      </p:pic>
      <p:cxnSp>
        <p:nvCxnSpPr>
          <p:cNvPr id="3" name="Straight Connector 2"/>
          <p:cNvCxnSpPr/>
          <p:nvPr/>
        </p:nvCxnSpPr>
        <p:spPr>
          <a:xfrm flipV="1">
            <a:off x="8979495" y="2964206"/>
            <a:ext cx="0" cy="1976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Date Placeholder 24"/>
          <p:cNvSpPr>
            <a:spLocks noGrp="1"/>
          </p:cNvSpPr>
          <p:nvPr>
            <p:ph type="dt" sz="half" idx="16"/>
          </p:nvPr>
        </p:nvSpPr>
        <p:spPr/>
        <p:txBody>
          <a:bodyPr/>
          <a:lstStyle/>
          <a:p>
            <a:fld id="{30D73526-2C30-4AD5-B0A8-6FB5701C9566}" type="datetime3">
              <a:rPr lang="en-US" smtClean="0"/>
              <a:t>14 March 2023</a:t>
            </a:fld>
            <a:endParaRPr lang="de-CH" dirty="0"/>
          </a:p>
        </p:txBody>
      </p:sp>
      <p:sp>
        <p:nvSpPr>
          <p:cNvPr id="22" name="Right Arrow 21"/>
          <p:cNvSpPr/>
          <p:nvPr/>
        </p:nvSpPr>
        <p:spPr>
          <a:xfrm>
            <a:off x="844692" y="527990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484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7"/>
          </p:nvPr>
        </p:nvSpPr>
        <p:spPr/>
        <p:txBody>
          <a:bodyPr/>
          <a:lstStyle/>
          <a:p>
            <a:r>
              <a:rPr lang="en-US"/>
              <a:t>DiMa - Injection Moulding in a Smart Factory</a:t>
            </a:r>
            <a:endParaRPr lang="de-CH" dirty="0"/>
          </a:p>
        </p:txBody>
      </p:sp>
      <p:sp>
        <p:nvSpPr>
          <p:cNvPr id="7" name="Slide Number Placeholder 6"/>
          <p:cNvSpPr>
            <a:spLocks noGrp="1"/>
          </p:cNvSpPr>
          <p:nvPr>
            <p:ph type="sldNum" sz="quarter" idx="18"/>
          </p:nvPr>
        </p:nvSpPr>
        <p:spPr/>
        <p:txBody>
          <a:bodyPr/>
          <a:lstStyle/>
          <a:p>
            <a:fld id="{6CB3B594-2801-4864-9089-E42463258A4B}" type="slidenum">
              <a:rPr lang="de-CH" smtClean="0"/>
              <a:pPr/>
              <a:t>54</a:t>
            </a:fld>
            <a:endParaRPr lang="de-CH"/>
          </a:p>
        </p:txBody>
      </p:sp>
      <p:sp>
        <p:nvSpPr>
          <p:cNvPr id="8" name="Title 7"/>
          <p:cNvSpPr>
            <a:spLocks noGrp="1"/>
          </p:cNvSpPr>
          <p:nvPr>
            <p:ph type="title"/>
          </p:nvPr>
        </p:nvSpPr>
        <p:spPr/>
        <p:txBody>
          <a:bodyPr/>
          <a:lstStyle/>
          <a:p>
            <a:r>
              <a:rPr lang="de-CH" dirty="0" err="1"/>
              <a:t>Predictive</a:t>
            </a:r>
            <a:r>
              <a:rPr lang="de-CH" dirty="0"/>
              <a:t> </a:t>
            </a:r>
            <a:r>
              <a:rPr lang="de-CH" dirty="0" err="1"/>
              <a:t>maintenance</a:t>
            </a:r>
            <a:r>
              <a:rPr lang="en-US" dirty="0"/>
              <a:t>: </a:t>
            </a:r>
            <a:r>
              <a:rPr lang="de-CH" dirty="0" err="1"/>
              <a:t>use</a:t>
            </a:r>
            <a:r>
              <a:rPr lang="de-CH" dirty="0"/>
              <a:t> </a:t>
            </a:r>
            <a:r>
              <a:rPr lang="de-CH" dirty="0" err="1"/>
              <a:t>of</a:t>
            </a:r>
            <a:r>
              <a:rPr lang="de-CH" dirty="0"/>
              <a:t> an </a:t>
            </a:r>
            <a:r>
              <a:rPr lang="de-CH" dirty="0" err="1"/>
              <a:t>auto</a:t>
            </a:r>
            <a:r>
              <a:rPr lang="de-CH" dirty="0"/>
              <a:t> </a:t>
            </a:r>
            <a:r>
              <a:rPr lang="de-CH" dirty="0" err="1"/>
              <a:t>encoder</a:t>
            </a:r>
            <a:endParaRPr lang="de-CH" dirty="0"/>
          </a:p>
        </p:txBody>
      </p:sp>
      <p:sp>
        <p:nvSpPr>
          <p:cNvPr id="9" name="Content Placeholder 8"/>
          <p:cNvSpPr>
            <a:spLocks noGrp="1"/>
          </p:cNvSpPr>
          <p:nvPr>
            <p:ph sz="quarter" idx="21"/>
          </p:nvPr>
        </p:nvSpPr>
        <p:spPr/>
        <p:txBody>
          <a:bodyPr/>
          <a:lstStyle/>
          <a:p>
            <a:r>
              <a:rPr lang="en-US" dirty="0"/>
              <a:t>Can ML detect these anomalies even before the machine operator and determine the time for a replacement?</a:t>
            </a:r>
          </a:p>
          <a:p>
            <a:pPr lvl="1"/>
            <a:r>
              <a:rPr lang="en-US" dirty="0"/>
              <a:t>Results of additional trials with an unhardened non-return valve and high reinforced PPA material:</a:t>
            </a:r>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Reason for anomaly can also be identified by comparing and ranking the reconstruction error of the 	used features</a:t>
            </a:r>
          </a:p>
          <a:p>
            <a:endParaRPr lang="de-CH" dirty="0"/>
          </a:p>
        </p:txBody>
      </p:sp>
      <p:sp>
        <p:nvSpPr>
          <p:cNvPr id="23" name="Text Placeholder 22"/>
          <p:cNvSpPr>
            <a:spLocks noGrp="1"/>
          </p:cNvSpPr>
          <p:nvPr>
            <p:ph type="body" sz="quarter" idx="24"/>
          </p:nvPr>
        </p:nvSpPr>
        <p:spPr/>
        <p:txBody>
          <a:bodyPr/>
          <a:lstStyle/>
          <a:p>
            <a:r>
              <a:rPr lang="en-US" dirty="0"/>
              <a:t>Smart Factory @ OST</a:t>
            </a:r>
            <a:endParaRPr lang="de-CH" dirty="0"/>
          </a:p>
        </p:txBody>
      </p:sp>
      <p:sp>
        <p:nvSpPr>
          <p:cNvPr id="12" name="Rectangle 11"/>
          <p:cNvSpPr/>
          <p:nvPr/>
        </p:nvSpPr>
        <p:spPr>
          <a:xfrm>
            <a:off x="1335812" y="2440987"/>
            <a:ext cx="5915491" cy="307777"/>
          </a:xfrm>
          <a:prstGeom prst="rect">
            <a:avLst/>
          </a:prstGeom>
        </p:spPr>
        <p:txBody>
          <a:bodyPr wrap="square">
            <a:spAutoFit/>
          </a:bodyPr>
          <a:lstStyle/>
          <a:p>
            <a:pPr algn="ctr"/>
            <a:r>
              <a:rPr lang="en-US" sz="1400" dirty="0"/>
              <a:t>Identification of anomalies</a:t>
            </a:r>
            <a:endParaRPr lang="de-CH" sz="1400" dirty="0"/>
          </a:p>
        </p:txBody>
      </p:sp>
      <p:sp>
        <p:nvSpPr>
          <p:cNvPr id="16" name="Right Arrow 15"/>
          <p:cNvSpPr/>
          <p:nvPr/>
        </p:nvSpPr>
        <p:spPr>
          <a:xfrm>
            <a:off x="844692" y="527990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ight Arrow 19"/>
          <p:cNvSpPr/>
          <p:nvPr/>
        </p:nvSpPr>
        <p:spPr>
          <a:xfrm rot="10800000">
            <a:off x="7394527"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p:cNvSpPr/>
          <p:nvPr/>
        </p:nvSpPr>
        <p:spPr>
          <a:xfrm>
            <a:off x="8326528" y="2440986"/>
            <a:ext cx="3099190" cy="523220"/>
          </a:xfrm>
          <a:prstGeom prst="rect">
            <a:avLst/>
          </a:prstGeom>
        </p:spPr>
        <p:txBody>
          <a:bodyPr wrap="square">
            <a:spAutoFit/>
          </a:bodyPr>
          <a:lstStyle/>
          <a:p>
            <a:pPr algn="ctr"/>
            <a:r>
              <a:rPr lang="en-US" sz="1400" dirty="0"/>
              <a:t>Reconstruction error in function of cycle number</a:t>
            </a:r>
            <a:endParaRPr lang="de-CH"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685" y="2901200"/>
            <a:ext cx="3601672" cy="2413211"/>
          </a:xfrm>
          <a:prstGeom prst="rect">
            <a:avLst/>
          </a:prstGeom>
        </p:spPr>
      </p:pic>
      <p:cxnSp>
        <p:nvCxnSpPr>
          <p:cNvPr id="3" name="Straight Connector 2"/>
          <p:cNvCxnSpPr/>
          <p:nvPr/>
        </p:nvCxnSpPr>
        <p:spPr>
          <a:xfrm flipV="1">
            <a:off x="8979495" y="2964206"/>
            <a:ext cx="0" cy="1976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rotWithShape="1">
          <a:blip r:embed="rId4">
            <a:extLst>
              <a:ext uri="{28A0092B-C50C-407E-A947-70E740481C1C}">
                <a14:useLocalDpi xmlns:a14="http://schemas.microsoft.com/office/drawing/2010/main" val="0"/>
              </a:ext>
            </a:extLst>
          </a:blip>
          <a:srcRect l="1038" t="1514" r="27006" b="63247"/>
          <a:stretch/>
        </p:blipFill>
        <p:spPr>
          <a:xfrm>
            <a:off x="1961888" y="2780928"/>
            <a:ext cx="5106154" cy="1440160"/>
          </a:xfrm>
          <a:prstGeom prst="rect">
            <a:avLst/>
          </a:prstGeom>
        </p:spPr>
      </p:pic>
      <p:sp>
        <p:nvSpPr>
          <p:cNvPr id="14" name="Right Arrow 13"/>
          <p:cNvSpPr/>
          <p:nvPr/>
        </p:nvSpPr>
        <p:spPr>
          <a:xfrm>
            <a:off x="2426733" y="4265992"/>
            <a:ext cx="4176464" cy="3797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dirty="0" err="1"/>
              <a:t>number</a:t>
            </a:r>
            <a:r>
              <a:rPr lang="de-CH" sz="1100" dirty="0"/>
              <a:t> </a:t>
            </a:r>
            <a:r>
              <a:rPr lang="de-CH" sz="1100" dirty="0" err="1"/>
              <a:t>of</a:t>
            </a:r>
            <a:r>
              <a:rPr lang="de-CH" sz="1100" dirty="0"/>
              <a:t> </a:t>
            </a:r>
            <a:r>
              <a:rPr lang="de-CH" sz="1100" dirty="0" err="1"/>
              <a:t>cycles</a:t>
            </a:r>
            <a:endParaRPr lang="de-CH" sz="1100" dirty="0"/>
          </a:p>
        </p:txBody>
      </p:sp>
      <p:sp>
        <p:nvSpPr>
          <p:cNvPr id="2" name="Rectangle 1"/>
          <p:cNvSpPr/>
          <p:nvPr/>
        </p:nvSpPr>
        <p:spPr>
          <a:xfrm>
            <a:off x="1898651" y="2870580"/>
            <a:ext cx="5280644" cy="6142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tangle 3"/>
          <p:cNvSpPr/>
          <p:nvPr/>
        </p:nvSpPr>
        <p:spPr>
          <a:xfrm>
            <a:off x="2546859" y="4644492"/>
            <a:ext cx="3545765" cy="461665"/>
          </a:xfrm>
          <a:prstGeom prst="rect">
            <a:avLst/>
          </a:prstGeom>
        </p:spPr>
        <p:txBody>
          <a:bodyPr wrap="square">
            <a:spAutoFit/>
          </a:bodyPr>
          <a:lstStyle/>
          <a:p>
            <a:pPr algn="ctr"/>
            <a:r>
              <a:rPr lang="en-US" sz="1200" dirty="0"/>
              <a:t>1. minimal screw position = melt cushion</a:t>
            </a:r>
          </a:p>
          <a:p>
            <a:pPr algn="ctr"/>
            <a:r>
              <a:rPr lang="en-US" sz="1200" dirty="0"/>
              <a:t>2. variance screw position</a:t>
            </a:r>
            <a:endParaRPr lang="de-CH" sz="1200" dirty="0"/>
          </a:p>
        </p:txBody>
      </p:sp>
      <p:sp>
        <p:nvSpPr>
          <p:cNvPr id="17" name="Right Arrow 16"/>
          <p:cNvSpPr/>
          <p:nvPr/>
        </p:nvSpPr>
        <p:spPr>
          <a:xfrm rot="16200000">
            <a:off x="824799" y="3294911"/>
            <a:ext cx="1512660" cy="3797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dirty="0" err="1"/>
              <a:t>reconstruction</a:t>
            </a:r>
            <a:r>
              <a:rPr lang="de-CH" sz="1100" dirty="0"/>
              <a:t> </a:t>
            </a:r>
            <a:r>
              <a:rPr lang="de-CH" sz="1100" dirty="0" err="1"/>
              <a:t>error</a:t>
            </a:r>
            <a:endParaRPr lang="de-CH" sz="1100" dirty="0"/>
          </a:p>
        </p:txBody>
      </p:sp>
      <p:sp>
        <p:nvSpPr>
          <p:cNvPr id="24" name="Date Placeholder 23"/>
          <p:cNvSpPr>
            <a:spLocks noGrp="1"/>
          </p:cNvSpPr>
          <p:nvPr>
            <p:ph type="dt" sz="half" idx="16"/>
          </p:nvPr>
        </p:nvSpPr>
        <p:spPr/>
        <p:txBody>
          <a:bodyPr/>
          <a:lstStyle/>
          <a:p>
            <a:fld id="{058035D1-0496-47A1-A804-7514482E5A2B}" type="datetime3">
              <a:rPr lang="en-US" smtClean="0"/>
              <a:t>14 March 2023</a:t>
            </a:fld>
            <a:endParaRPr lang="de-CH" dirty="0"/>
          </a:p>
        </p:txBody>
      </p:sp>
    </p:spTree>
    <p:extLst>
      <p:ext uri="{BB962C8B-B14F-4D97-AF65-F5344CB8AC3E}">
        <p14:creationId xmlns:p14="http://schemas.microsoft.com/office/powerpoint/2010/main" val="308176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fade">
                                      <p:cBhvr>
                                        <p:cTn id="30"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4" grpId="0" animBg="1"/>
      <p:bldP spid="2" grpId="0" animBg="1"/>
      <p:bldP spid="4" grpId="0"/>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Thank</a:t>
            </a:r>
            <a:r>
              <a:rPr lang="de-CH" dirty="0"/>
              <a:t> </a:t>
            </a:r>
            <a:r>
              <a:rPr lang="de-CH" dirty="0" err="1"/>
              <a:t>you</a:t>
            </a:r>
            <a:r>
              <a:rPr lang="de-CH" dirty="0"/>
              <a:t> </a:t>
            </a:r>
            <a:r>
              <a:rPr lang="de-CH" dirty="0" err="1"/>
              <a:t>for</a:t>
            </a:r>
            <a:r>
              <a:rPr lang="de-CH" dirty="0"/>
              <a:t> </a:t>
            </a:r>
            <a:r>
              <a:rPr lang="de-CH" dirty="0" err="1"/>
              <a:t>your</a:t>
            </a:r>
            <a:r>
              <a:rPr lang="de-CH" dirty="0"/>
              <a:t> </a:t>
            </a:r>
            <a:r>
              <a:rPr lang="de-CH" dirty="0" err="1"/>
              <a:t>attention</a:t>
            </a:r>
            <a:endParaRPr lang="de-CH" dirty="0"/>
          </a:p>
        </p:txBody>
      </p:sp>
      <p:sp>
        <p:nvSpPr>
          <p:cNvPr id="3" name="Date Placeholder 2"/>
          <p:cNvSpPr>
            <a:spLocks noGrp="1"/>
          </p:cNvSpPr>
          <p:nvPr>
            <p:ph type="dt" sz="half" idx="10"/>
          </p:nvPr>
        </p:nvSpPr>
        <p:spPr/>
        <p:txBody>
          <a:bodyPr/>
          <a:lstStyle/>
          <a:p>
            <a:fld id="{327B0FD3-3461-4E4F-BE17-8AB28582305A}" type="datetime3">
              <a:rPr lang="en-US" smtClean="0"/>
              <a:t>14 March 2023</a:t>
            </a:fld>
            <a:endParaRPr lang="de-CH" dirty="0"/>
          </a:p>
        </p:txBody>
      </p:sp>
      <p:sp>
        <p:nvSpPr>
          <p:cNvPr id="4" name="Footer Placeholder 3"/>
          <p:cNvSpPr>
            <a:spLocks noGrp="1"/>
          </p:cNvSpPr>
          <p:nvPr>
            <p:ph type="ftr" sz="quarter" idx="11"/>
          </p:nvPr>
        </p:nvSpPr>
        <p:spPr/>
        <p:txBody>
          <a:bodyPr/>
          <a:lstStyle/>
          <a:p>
            <a:r>
              <a:rPr lang="en-US"/>
              <a:t>DiMa - Injection Moulding in a Smart Factory</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55</a:t>
            </a:fld>
            <a:endParaRPr lang="de-CH" dirty="0"/>
          </a:p>
        </p:txBody>
      </p:sp>
      <p:sp>
        <p:nvSpPr>
          <p:cNvPr id="6" name="Text Placeholder 5"/>
          <p:cNvSpPr>
            <a:spLocks noGrp="1"/>
          </p:cNvSpPr>
          <p:nvPr>
            <p:ph type="body" sz="quarter" idx="19"/>
          </p:nvPr>
        </p:nvSpPr>
        <p:spPr/>
        <p:txBody>
          <a:bodyPr/>
          <a:lstStyle/>
          <a:p>
            <a:endParaRPr lang="de-CH" dirty="0"/>
          </a:p>
          <a:p>
            <a:r>
              <a:rPr lang="de-CH" dirty="0"/>
              <a:t>Curdin Wick </a:t>
            </a:r>
            <a:r>
              <a:rPr lang="de-CH" dirty="0" err="1"/>
              <a:t>MSc</a:t>
            </a:r>
            <a:r>
              <a:rPr lang="de-CH" dirty="0"/>
              <a:t>. </a:t>
            </a:r>
            <a:br>
              <a:rPr lang="de-CH" dirty="0"/>
            </a:br>
            <a:r>
              <a:rPr lang="de-CH" b="0" dirty="0">
                <a:hlinkClick r:id="rId2"/>
              </a:rPr>
              <a:t>curdin.wick@ost.ch</a:t>
            </a:r>
            <a:br>
              <a:rPr lang="de-CH" b="0" dirty="0"/>
            </a:br>
            <a:r>
              <a:rPr lang="de-CH" b="0" dirty="0"/>
              <a:t>058 257 47 70</a:t>
            </a:r>
          </a:p>
        </p:txBody>
      </p:sp>
    </p:spTree>
    <p:extLst>
      <p:ext uri="{BB962C8B-B14F-4D97-AF65-F5344CB8AC3E}">
        <p14:creationId xmlns:p14="http://schemas.microsoft.com/office/powerpoint/2010/main" val="3174124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037AA10F-4A1F-43B4-8D07-9D5104685428}"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6</a:t>
            </a:fld>
            <a:endParaRPr lang="de-CH" dirty="0"/>
          </a:p>
        </p:txBody>
      </p:sp>
      <p:sp>
        <p:nvSpPr>
          <p:cNvPr id="5" name="Title 4"/>
          <p:cNvSpPr>
            <a:spLocks noGrp="1"/>
          </p:cNvSpPr>
          <p:nvPr>
            <p:ph type="title"/>
          </p:nvPr>
        </p:nvSpPr>
        <p:spPr/>
        <p:txBody>
          <a:bodyPr/>
          <a:lstStyle/>
          <a:p>
            <a:r>
              <a:rPr lang="en-GB" dirty="0"/>
              <a:t>Challenges in implementing Industry 4.0</a:t>
            </a:r>
            <a:endParaRPr lang="de-CH" dirty="0"/>
          </a:p>
        </p:txBody>
      </p:sp>
      <p:sp>
        <p:nvSpPr>
          <p:cNvPr id="6" name="Content Placeholder 5"/>
          <p:cNvSpPr>
            <a:spLocks noGrp="1"/>
          </p:cNvSpPr>
          <p:nvPr>
            <p:ph sz="quarter" idx="21"/>
          </p:nvPr>
        </p:nvSpPr>
        <p:spPr/>
        <p:txBody>
          <a:bodyPr/>
          <a:lstStyle/>
          <a:p>
            <a:pPr marL="0" indent="0">
              <a:buNone/>
            </a:pPr>
            <a:r>
              <a:rPr lang="en-GB" dirty="0"/>
              <a:t>There are two main challenges in implementing Industry 4.0 today. </a:t>
            </a:r>
          </a:p>
          <a:p>
            <a:r>
              <a:rPr lang="en-GB" b="1" dirty="0"/>
              <a:t>lack of awareness </a:t>
            </a:r>
            <a:r>
              <a:rPr lang="en-GB" dirty="0"/>
              <a:t>in practice, both </a:t>
            </a:r>
            <a:r>
              <a:rPr lang="en-GB" b="1" dirty="0"/>
              <a:t>for possible applications and for the necessity of a implementation</a:t>
            </a:r>
            <a:r>
              <a:rPr lang="en-GB" dirty="0"/>
              <a:t>. We are talking about the actual target orientation or also use case definition for the smart factory. This concretization must be oriented to the following questions:</a:t>
            </a:r>
            <a:endParaRPr lang="de-CH" dirty="0"/>
          </a:p>
          <a:p>
            <a:pPr lvl="1"/>
            <a:r>
              <a:rPr lang="en-GB" dirty="0"/>
              <a:t>How can I increase my value creation by using data?</a:t>
            </a:r>
            <a:endParaRPr lang="de-CH" dirty="0"/>
          </a:p>
          <a:p>
            <a:pPr lvl="1"/>
            <a:r>
              <a:rPr lang="en-GB" dirty="0"/>
              <a:t>How can I use my data? What is the goal?</a:t>
            </a:r>
            <a:endParaRPr lang="de-CH" dirty="0"/>
          </a:p>
          <a:p>
            <a:pPr lvl="1"/>
            <a:r>
              <a:rPr lang="en-GB" dirty="0"/>
              <a:t>What data do I need to implement a specific use case?</a:t>
            </a:r>
          </a:p>
          <a:p>
            <a:pPr lvl="1"/>
            <a:endParaRPr lang="en-GB" dirty="0"/>
          </a:p>
          <a:p>
            <a:r>
              <a:rPr lang="en-GB" dirty="0"/>
              <a:t>learning from data requires a </a:t>
            </a:r>
            <a:r>
              <a:rPr lang="en-GB" b="1" dirty="0"/>
              <a:t>complete data base</a:t>
            </a:r>
            <a:r>
              <a:rPr lang="en-GB" dirty="0"/>
              <a:t>. Some questions arise here as well:</a:t>
            </a:r>
            <a:endParaRPr lang="de-CH" dirty="0"/>
          </a:p>
          <a:p>
            <a:pPr lvl="1"/>
            <a:r>
              <a:rPr lang="en-GB" dirty="0"/>
              <a:t>Which signals do I need? Which signals are available at all?</a:t>
            </a:r>
            <a:endParaRPr lang="de-CH" dirty="0"/>
          </a:p>
          <a:p>
            <a:pPr lvl="1"/>
            <a:r>
              <a:rPr lang="en-GB" dirty="0"/>
              <a:t>What quality of data do I need? Is the data available in this required quality?</a:t>
            </a:r>
            <a:endParaRPr lang="de-CH" dirty="0"/>
          </a:p>
          <a:p>
            <a:pPr lvl="1"/>
            <a:r>
              <a:rPr lang="en-GB" dirty="0"/>
              <a:t>How do I get the data out of my machine?</a:t>
            </a:r>
            <a:endParaRPr lang="de-CH" dirty="0"/>
          </a:p>
          <a:p>
            <a:pPr lvl="1"/>
            <a:r>
              <a:rPr lang="en-GB" dirty="0"/>
              <a:t>How do I synchronize data from different machines and devices?</a:t>
            </a:r>
            <a:endParaRPr lang="de-CH" dirty="0"/>
          </a:p>
          <a:p>
            <a:endParaRPr lang="de-CH" dirty="0"/>
          </a:p>
        </p:txBody>
      </p:sp>
      <p:sp>
        <p:nvSpPr>
          <p:cNvPr id="7" name="Text Placeholder 6"/>
          <p:cNvSpPr>
            <a:spLocks noGrp="1"/>
          </p:cNvSpPr>
          <p:nvPr>
            <p:ph type="body" sz="quarter" idx="24"/>
          </p:nvPr>
        </p:nvSpPr>
        <p:spPr/>
        <p:txBody>
          <a:bodyPr/>
          <a:lstStyle/>
          <a:p>
            <a:r>
              <a:rPr lang="de-CH" dirty="0"/>
              <a:t>Digital Manufacturing</a:t>
            </a:r>
          </a:p>
        </p:txBody>
      </p:sp>
    </p:spTree>
    <p:extLst>
      <p:ext uri="{BB962C8B-B14F-4D97-AF65-F5344CB8AC3E}">
        <p14:creationId xmlns:p14="http://schemas.microsoft.com/office/powerpoint/2010/main" val="87915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5C03ABF5-C583-4795-B0F7-C69D1F7DD7DE}"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7</a:t>
            </a:fld>
            <a:endParaRPr lang="de-CH" dirty="0"/>
          </a:p>
        </p:txBody>
      </p:sp>
      <p:sp>
        <p:nvSpPr>
          <p:cNvPr id="5" name="Title 4"/>
          <p:cNvSpPr>
            <a:spLocks noGrp="1"/>
          </p:cNvSpPr>
          <p:nvPr>
            <p:ph type="title"/>
          </p:nvPr>
        </p:nvSpPr>
        <p:spPr/>
        <p:txBody>
          <a:bodyPr>
            <a:normAutofit/>
          </a:bodyPr>
          <a:lstStyle/>
          <a:p>
            <a:r>
              <a:rPr lang="en-US" dirty="0"/>
              <a:t>Learning objectives of this lecture</a:t>
            </a:r>
          </a:p>
        </p:txBody>
      </p:sp>
      <p:sp>
        <p:nvSpPr>
          <p:cNvPr id="6" name="Content Placeholder 5"/>
          <p:cNvSpPr>
            <a:spLocks noGrp="1"/>
          </p:cNvSpPr>
          <p:nvPr>
            <p:ph sz="quarter" idx="21"/>
          </p:nvPr>
        </p:nvSpPr>
        <p:spPr>
          <a:xfrm>
            <a:off x="806450" y="1449388"/>
            <a:ext cx="5364163" cy="4751387"/>
          </a:xfrm>
        </p:spPr>
        <p:txBody>
          <a:bodyPr/>
          <a:lstStyle/>
          <a:p>
            <a:pPr marL="0" indent="0">
              <a:buNone/>
            </a:pPr>
            <a:r>
              <a:rPr lang="de-CH" dirty="0"/>
              <a:t>The </a:t>
            </a:r>
            <a:r>
              <a:rPr lang="de-CH" dirty="0" err="1"/>
              <a:t>students</a:t>
            </a:r>
            <a:r>
              <a:rPr lang="de-CH" dirty="0"/>
              <a:t> </a:t>
            </a:r>
            <a:r>
              <a:rPr lang="de-CH" dirty="0" err="1"/>
              <a:t>can</a:t>
            </a:r>
            <a:r>
              <a:rPr lang="de-CH" dirty="0"/>
              <a:t>…</a:t>
            </a:r>
          </a:p>
          <a:p>
            <a:r>
              <a:rPr lang="de-CH" dirty="0"/>
              <a:t>… </a:t>
            </a:r>
            <a:r>
              <a:rPr lang="en-US" dirty="0"/>
              <a:t>apply the concept for learning from data in the smart factory</a:t>
            </a:r>
          </a:p>
          <a:p>
            <a:r>
              <a:rPr lang="en-US" dirty="0"/>
              <a:t>… identify difficulties in its implementation</a:t>
            </a:r>
            <a:endParaRPr lang="de-CH" dirty="0"/>
          </a:p>
        </p:txBody>
      </p:sp>
      <p:sp>
        <p:nvSpPr>
          <p:cNvPr id="7" name="Text Placeholder 6"/>
          <p:cNvSpPr>
            <a:spLocks noGrp="1"/>
          </p:cNvSpPr>
          <p:nvPr>
            <p:ph type="body" sz="quarter" idx="24"/>
          </p:nvPr>
        </p:nvSpPr>
        <p:spPr/>
        <p:txBody>
          <a:bodyPr/>
          <a:lstStyle/>
          <a:p>
            <a:r>
              <a:rPr lang="de-CH" dirty="0"/>
              <a:t>Digital Manufacturing</a:t>
            </a:r>
          </a:p>
        </p:txBody>
      </p:sp>
      <p:pic>
        <p:nvPicPr>
          <p:cNvPr id="8" name="Picture 7" descr="C:\Users\curdin.wick\AppData\Local\Microsoft\Windows\INetCache\Content.Word\OST_volldigitalisierte_Smart_Factory_produziert_Unihockeybälle_nach_Wunsch .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4464" y="1449388"/>
            <a:ext cx="5365749" cy="3575446"/>
          </a:xfrm>
          <a:prstGeom prst="rect">
            <a:avLst/>
          </a:prstGeom>
          <a:noFill/>
          <a:ln>
            <a:noFill/>
          </a:ln>
        </p:spPr>
      </p:pic>
    </p:spTree>
    <p:extLst>
      <p:ext uri="{BB962C8B-B14F-4D97-AF65-F5344CB8AC3E}">
        <p14:creationId xmlns:p14="http://schemas.microsoft.com/office/powerpoint/2010/main" val="291109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2DFE904-119B-4784-92FD-FA8EDC719A1F}"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8</a:t>
            </a:fld>
            <a:endParaRPr lang="de-CH" dirty="0"/>
          </a:p>
        </p:txBody>
      </p:sp>
      <p:sp>
        <p:nvSpPr>
          <p:cNvPr id="5" name="Title 4"/>
          <p:cNvSpPr>
            <a:spLocks noGrp="1"/>
          </p:cNvSpPr>
          <p:nvPr>
            <p:ph type="title"/>
          </p:nvPr>
        </p:nvSpPr>
        <p:spPr/>
        <p:txBody>
          <a:bodyPr>
            <a:normAutofit/>
          </a:bodyPr>
          <a:lstStyle/>
          <a:p>
            <a:r>
              <a:rPr lang="en-US" dirty="0"/>
              <a:t>Injection </a:t>
            </a:r>
            <a:r>
              <a:rPr lang="en-US" dirty="0" err="1"/>
              <a:t>Moulding</a:t>
            </a:r>
            <a:r>
              <a:rPr lang="en-US" dirty="0"/>
              <a:t> in a Smart Factory</a:t>
            </a:r>
          </a:p>
        </p:txBody>
      </p:sp>
      <p:sp>
        <p:nvSpPr>
          <p:cNvPr id="6" name="Content Placeholder 5"/>
          <p:cNvSpPr>
            <a:spLocks noGrp="1"/>
          </p:cNvSpPr>
          <p:nvPr>
            <p:ph sz="quarter" idx="21"/>
          </p:nvPr>
        </p:nvSpPr>
        <p:spPr/>
        <p:txBody>
          <a:bodyPr/>
          <a:lstStyle/>
          <a:p>
            <a:pPr marL="342900" indent="-342900">
              <a:buFont typeface="+mj-lt"/>
              <a:buAutoNum type="arabicPeriod"/>
            </a:pPr>
            <a:r>
              <a:rPr lang="en-US" dirty="0"/>
              <a:t>Implementation of machine learning in the factory</a:t>
            </a:r>
          </a:p>
          <a:p>
            <a:pPr marL="342900" indent="-342900">
              <a:buFont typeface="+mj-lt"/>
              <a:buAutoNum type="arabicPeriod"/>
            </a:pPr>
            <a:r>
              <a:rPr lang="en-US" dirty="0"/>
              <a:t>Use Cases for injection </a:t>
            </a:r>
            <a:r>
              <a:rPr lang="en-US" dirty="0" err="1"/>
              <a:t>moulding</a:t>
            </a:r>
            <a:endParaRPr lang="en-US" dirty="0"/>
          </a:p>
          <a:p>
            <a:pPr marL="0" indent="0">
              <a:buNone/>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0" indent="0">
              <a:buNone/>
            </a:pPr>
            <a:r>
              <a:rPr lang="en-US" dirty="0"/>
              <a:t>Exercise:</a:t>
            </a:r>
          </a:p>
          <a:p>
            <a:r>
              <a:rPr lang="en-US" dirty="0"/>
              <a:t>Experience the floorball manufacturing cell</a:t>
            </a:r>
            <a:endParaRPr lang="de-CH" dirty="0"/>
          </a:p>
        </p:txBody>
      </p:sp>
      <p:sp>
        <p:nvSpPr>
          <p:cNvPr id="7" name="Text Placeholder 6"/>
          <p:cNvSpPr>
            <a:spLocks noGrp="1"/>
          </p:cNvSpPr>
          <p:nvPr>
            <p:ph type="body" sz="quarter" idx="24"/>
          </p:nvPr>
        </p:nvSpPr>
        <p:spPr/>
        <p:txBody>
          <a:bodyPr/>
          <a:lstStyle/>
          <a:p>
            <a:r>
              <a:rPr lang="de-CH" dirty="0"/>
              <a:t>Digital Manufacturing</a:t>
            </a:r>
          </a:p>
        </p:txBody>
      </p:sp>
    </p:spTree>
    <p:extLst>
      <p:ext uri="{BB962C8B-B14F-4D97-AF65-F5344CB8AC3E}">
        <p14:creationId xmlns:p14="http://schemas.microsoft.com/office/powerpoint/2010/main" val="365744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FA7FD27-C156-464A-B3C6-5C08C206609F}" type="datetime3">
              <a:rPr lang="en-US" smtClean="0"/>
              <a:t>14 March 2023</a:t>
            </a:fld>
            <a:endParaRPr lang="de-CH" dirty="0"/>
          </a:p>
        </p:txBody>
      </p:sp>
      <p:sp>
        <p:nvSpPr>
          <p:cNvPr id="3" name="Footer Placeholder 2"/>
          <p:cNvSpPr>
            <a:spLocks noGrp="1"/>
          </p:cNvSpPr>
          <p:nvPr>
            <p:ph type="ftr" sz="quarter" idx="17"/>
          </p:nvPr>
        </p:nvSpPr>
        <p:spPr/>
        <p:txBody>
          <a:bodyPr/>
          <a:lstStyle/>
          <a:p>
            <a:r>
              <a:rPr lang="en-US"/>
              <a:t>DiMa - Injection Moulding in a Smart Factory</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9</a:t>
            </a:fld>
            <a:endParaRPr lang="de-CH" dirty="0"/>
          </a:p>
        </p:txBody>
      </p:sp>
      <p:sp>
        <p:nvSpPr>
          <p:cNvPr id="5" name="Title 4"/>
          <p:cNvSpPr>
            <a:spLocks noGrp="1"/>
          </p:cNvSpPr>
          <p:nvPr>
            <p:ph type="title"/>
          </p:nvPr>
        </p:nvSpPr>
        <p:spPr/>
        <p:txBody>
          <a:bodyPr/>
          <a:lstStyle/>
          <a:p>
            <a:r>
              <a:rPr lang="de-CH" dirty="0"/>
              <a:t>Additional </a:t>
            </a:r>
            <a:r>
              <a:rPr lang="de-CH" dirty="0" err="1"/>
              <a:t>reading</a:t>
            </a:r>
            <a:endParaRPr lang="de-CH" dirty="0"/>
          </a:p>
        </p:txBody>
      </p:sp>
      <p:sp>
        <p:nvSpPr>
          <p:cNvPr id="6" name="Content Placeholder 5"/>
          <p:cNvSpPr>
            <a:spLocks noGrp="1"/>
          </p:cNvSpPr>
          <p:nvPr>
            <p:ph sz="quarter" idx="21"/>
          </p:nvPr>
        </p:nvSpPr>
        <p:spPr>
          <a:xfrm>
            <a:off x="4494362" y="1449388"/>
            <a:ext cx="7365851" cy="4751387"/>
          </a:xfrm>
        </p:spPr>
        <p:txBody>
          <a:bodyPr/>
          <a:lstStyle/>
          <a:p>
            <a:pPr marL="0" indent="0">
              <a:buNone/>
            </a:pPr>
            <a:r>
              <a:rPr lang="en-US" b="1" dirty="0"/>
              <a:t>Plastics Industry 4.0</a:t>
            </a:r>
          </a:p>
          <a:p>
            <a:pPr marL="0" indent="0">
              <a:buNone/>
            </a:pPr>
            <a:r>
              <a:rPr lang="en-US" dirty="0"/>
              <a:t>Potentials and Applications in Plastics Technology</a:t>
            </a:r>
          </a:p>
          <a:p>
            <a:pPr marL="0" indent="0">
              <a:buNone/>
            </a:pPr>
            <a:r>
              <a:rPr lang="en-US" i="1" dirty="0"/>
              <a:t>Christian Hopmann, Mauritius Schmitz</a:t>
            </a:r>
            <a:endParaRPr lang="de-CH" i="1" dirty="0"/>
          </a:p>
          <a:p>
            <a:pPr marL="0" indent="0">
              <a:buNone/>
            </a:pPr>
            <a:endParaRPr lang="de-CH" dirty="0"/>
          </a:p>
          <a:p>
            <a:pPr marL="0" indent="0">
              <a:buNone/>
            </a:pPr>
            <a:r>
              <a:rPr lang="de-CH" dirty="0"/>
              <a:t>Print ISBN: 978-1-56990-796-2</a:t>
            </a:r>
            <a:br>
              <a:rPr lang="de-CH" dirty="0"/>
            </a:br>
            <a:r>
              <a:rPr lang="de-CH" dirty="0" err="1"/>
              <a:t>eISBN</a:t>
            </a:r>
            <a:r>
              <a:rPr lang="de-CH" dirty="0"/>
              <a:t>: 978-1-56990-797-9</a:t>
            </a:r>
          </a:p>
          <a:p>
            <a:pPr marL="0" indent="0">
              <a:buNone/>
            </a:pPr>
            <a:endParaRPr lang="de-CH" dirty="0"/>
          </a:p>
          <a:p>
            <a:pPr marL="0" indent="0">
              <a:buNone/>
            </a:pPr>
            <a:r>
              <a:rPr lang="de-CH" dirty="0">
                <a:hlinkClick r:id="rId2"/>
              </a:rPr>
              <a:t>https://www.hanser-elibrary.com/doi/10.3139/9781569907979.fm</a:t>
            </a:r>
            <a:endParaRPr lang="de-CH" dirty="0"/>
          </a:p>
          <a:p>
            <a:pPr marL="0" indent="0">
              <a:buNone/>
            </a:pPr>
            <a:endParaRPr lang="de-CH" dirty="0"/>
          </a:p>
        </p:txBody>
      </p:sp>
      <p:sp>
        <p:nvSpPr>
          <p:cNvPr id="7" name="Text Placeholder 6"/>
          <p:cNvSpPr>
            <a:spLocks noGrp="1"/>
          </p:cNvSpPr>
          <p:nvPr>
            <p:ph type="body" sz="quarter" idx="24"/>
          </p:nvPr>
        </p:nvSpPr>
        <p:spPr/>
        <p:txBody>
          <a:bodyPr/>
          <a:lstStyle/>
          <a:p>
            <a:r>
              <a:rPr lang="de-CH" dirty="0"/>
              <a:t>Digital Manufacturing</a:t>
            </a:r>
          </a:p>
        </p:txBody>
      </p:sp>
      <p:pic>
        <p:nvPicPr>
          <p:cNvPr id="1026" name="Picture 2" descr="Free firs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9388"/>
            <a:ext cx="3058184" cy="430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294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ST-Vorlage">
  <a:themeElements>
    <a:clrScheme name="OST-Farben_komplett">
      <a:dk1>
        <a:srgbClr val="191919"/>
      </a:dk1>
      <a:lt1>
        <a:srgbClr val="FFFFFF"/>
      </a:lt1>
      <a:dk2>
        <a:srgbClr val="8C195F"/>
      </a:dk2>
      <a:lt2>
        <a:srgbClr val="C6C6C6"/>
      </a:lt2>
      <a:accent1>
        <a:srgbClr val="56276D"/>
      </a:accent1>
      <a:accent2>
        <a:srgbClr val="C397C4"/>
      </a:accent2>
      <a:accent3>
        <a:srgbClr val="146C58"/>
      </a:accent3>
      <a:accent4>
        <a:srgbClr val="99CCB5"/>
      </a:accent4>
      <a:accent5>
        <a:srgbClr val="B21D19"/>
      </a:accent5>
      <a:accent6>
        <a:srgbClr val="EC867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rmAutofit lnSpcReduction="10000"/>
      </a:bodyPr>
      <a:lstStyle>
        <a:defPPr marL="252000" indent="-252000" algn="l">
          <a:spcAft>
            <a:spcPts val="600"/>
          </a:spcAft>
          <a:buClr>
            <a:schemeClr val="tx2"/>
          </a:buClr>
          <a:buFont typeface="Arial" panose="020B0604020202020204" pitchFamily="34" charset="0"/>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16zu9.potx" id="{74606E51-92BD-4465-AC13-F790FCC5F8F7}" vid="{930CCD1D-43F8-4413-9D6F-94F1D5821F3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17A725C2F7F14DA7BD4390B8CC10C5" ma:contentTypeVersion="15" ma:contentTypeDescription="Ein neues Dokument erstellen." ma:contentTypeScope="" ma:versionID="159b6da2d1ec65df10cba4dfe816be36">
  <xsd:schema xmlns:xsd="http://www.w3.org/2001/XMLSchema" xmlns:xs="http://www.w3.org/2001/XMLSchema" xmlns:p="http://schemas.microsoft.com/office/2006/metadata/properties" xmlns:ns2="7cbc8f1c-7aec-4c0f-94f7-d7a778b1f150" xmlns:ns3="ad66ac8b-a0d6-471b-a9a3-42be27d96eff" targetNamespace="http://schemas.microsoft.com/office/2006/metadata/properties" ma:root="true" ma:fieldsID="594609bf399d9187ee6bcf5731293df1" ns2:_="" ns3:_="">
    <xsd:import namespace="7cbc8f1c-7aec-4c0f-94f7-d7a778b1f150"/>
    <xsd:import namespace="ad66ac8b-a0d6-471b-a9a3-42be27d96e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c8f1c-7aec-4c0f-94f7-d7a778b1f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66ac8b-a0d6-471b-a9a3-42be27d96eff"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6137c87-629c-40fa-aef6-d0ea829924dd}" ma:internalName="TaxCatchAll" ma:showField="CatchAllData" ma:web="ad66ac8b-a0d6-471b-a9a3-42be27d96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bc8f1c-7aec-4c0f-94f7-d7a778b1f150">
      <Terms xmlns="http://schemas.microsoft.com/office/infopath/2007/PartnerControls"/>
    </lcf76f155ced4ddcb4097134ff3c332f>
    <TaxCatchAll xmlns="ad66ac8b-a0d6-471b-a9a3-42be27d96eff" xsi:nil="true"/>
  </documentManagement>
</p:properties>
</file>

<file path=customXml/itemProps1.xml><?xml version="1.0" encoding="utf-8"?>
<ds:datastoreItem xmlns:ds="http://schemas.openxmlformats.org/officeDocument/2006/customXml" ds:itemID="{3DAAD9F3-ACBF-4305-864B-AF772EA95BBA}"/>
</file>

<file path=customXml/itemProps2.xml><?xml version="1.0" encoding="utf-8"?>
<ds:datastoreItem xmlns:ds="http://schemas.openxmlformats.org/officeDocument/2006/customXml" ds:itemID="{A71F7247-5A9C-4B20-BE91-EFB2B18DEE73}"/>
</file>

<file path=customXml/itemProps3.xml><?xml version="1.0" encoding="utf-8"?>
<ds:datastoreItem xmlns:ds="http://schemas.openxmlformats.org/officeDocument/2006/customXml" ds:itemID="{1E8DB405-B511-4C2A-8DB3-F2A2A4F5C3C7}"/>
</file>

<file path=docProps/app.xml><?xml version="1.0" encoding="utf-8"?>
<Properties xmlns="http://schemas.openxmlformats.org/officeDocument/2006/extended-properties" xmlns:vt="http://schemas.openxmlformats.org/officeDocument/2006/docPropsVTypes">
  <Template>Vorlage_Vorlesung</Template>
  <TotalTime>0</TotalTime>
  <Words>5070</Words>
  <Application>Microsoft Office PowerPoint</Application>
  <PresentationFormat>Benutzerdefiniert</PresentationFormat>
  <Paragraphs>907</Paragraphs>
  <Slides>55</Slides>
  <Notes>10</Notes>
  <HiddenSlides>3</HiddenSlides>
  <MMClips>1</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55</vt:i4>
      </vt:variant>
    </vt:vector>
  </HeadingPairs>
  <TitlesOfParts>
    <vt:vector size="63" baseType="lpstr">
      <vt:lpstr>Arial</vt:lpstr>
      <vt:lpstr>Calibri</vt:lpstr>
      <vt:lpstr>Cambria Math</vt:lpstr>
      <vt:lpstr>Roboto</vt:lpstr>
      <vt:lpstr>Symbol</vt:lpstr>
      <vt:lpstr>Wingdings</vt:lpstr>
      <vt:lpstr>OST-Vorlage</vt:lpstr>
      <vt:lpstr>think-cell Slide</vt:lpstr>
      <vt:lpstr>Digital Manufacturing</vt:lpstr>
      <vt:lpstr>What is a Smart Factory and why is it the future?</vt:lpstr>
      <vt:lpstr>Smart Factory @ OST – floorball production</vt:lpstr>
      <vt:lpstr>Injection moulding in times of digitalisation</vt:lpstr>
      <vt:lpstr>Learning from data</vt:lpstr>
      <vt:lpstr>Challenges in implementing Industry 4.0</vt:lpstr>
      <vt:lpstr>Learning objectives of this lecture</vt:lpstr>
      <vt:lpstr>Injection Moulding in a Smart Factory</vt:lpstr>
      <vt:lpstr>Additional reading</vt:lpstr>
      <vt:lpstr>Additional reading</vt:lpstr>
      <vt:lpstr>Implementation of machine learning in the factory</vt:lpstr>
      <vt:lpstr>Model for the implementation of machine learning in the factory</vt:lpstr>
      <vt:lpstr>Manufacturing cell floorball</vt:lpstr>
      <vt:lpstr>From Smart Factory use case patterns to specific use-cases</vt:lpstr>
      <vt:lpstr>Classification of digitalization use cases</vt:lpstr>
      <vt:lpstr>Which data do I need? - Injection moulding process database</vt:lpstr>
      <vt:lpstr>Build and train your model</vt:lpstr>
      <vt:lpstr>Data preparation</vt:lpstr>
      <vt:lpstr>Feature building: Statistical Features</vt:lpstr>
      <vt:lpstr>Feature building: KPI based on expert knowledge </vt:lpstr>
      <vt:lpstr>Feature building: KPI based on expert knowledge </vt:lpstr>
      <vt:lpstr>What data quality do I actually need?</vt:lpstr>
      <vt:lpstr>Build and train your model</vt:lpstr>
      <vt:lpstr>Build and train your model</vt:lpstr>
      <vt:lpstr>Build and train your model</vt:lpstr>
      <vt:lpstr>Build and train your model</vt:lpstr>
      <vt:lpstr>Model validation</vt:lpstr>
      <vt:lpstr>Define your IT structure</vt:lpstr>
      <vt:lpstr>Cloud &amp; platform solution and specific DB solution</vt:lpstr>
      <vt:lpstr>Challenges in setting up the data acquisition</vt:lpstr>
      <vt:lpstr>Data storage / upload</vt:lpstr>
      <vt:lpstr>How do I get the data out of my machine?</vt:lpstr>
      <vt:lpstr>Implementation: manufacturing cell</vt:lpstr>
      <vt:lpstr>Battenfeld Smart Power 60/210</vt:lpstr>
      <vt:lpstr>Input for manual / trial data</vt:lpstr>
      <vt:lpstr>Networkplan</vt:lpstr>
      <vt:lpstr>Data flow injection moulding</vt:lpstr>
      <vt:lpstr>Dashboard injection moulding machines</vt:lpstr>
      <vt:lpstr>Notifications for shop floor</vt:lpstr>
      <vt:lpstr>Validate your model</vt:lpstr>
      <vt:lpstr>Model for the implementation of machine learning in the factory</vt:lpstr>
      <vt:lpstr>Smart Factory components and roadmap</vt:lpstr>
      <vt:lpstr>Implementation partner: competencies united</vt:lpstr>
      <vt:lpstr>Further Use Cases for injection moulding</vt:lpstr>
      <vt:lpstr>Use cases for injection moulding @ OST</vt:lpstr>
      <vt:lpstr>Anomaly detection: trial design</vt:lpstr>
      <vt:lpstr>Anomaly detection: classification of trial series</vt:lpstr>
      <vt:lpstr>Quality data prediction: results</vt:lpstr>
      <vt:lpstr>Anomaly detection: application in practice</vt:lpstr>
      <vt:lpstr>Predictive maintenance: defect non-return valve</vt:lpstr>
      <vt:lpstr>Predictive maintenance: trial design</vt:lpstr>
      <vt:lpstr>Predictive maintenance: classification of trial series</vt:lpstr>
      <vt:lpstr>Predictive maintenance: use of an auto encoder</vt:lpstr>
      <vt:lpstr>Predictive maintenance: use of an auto encoder</vt:lpstr>
      <vt:lpstr>Thank you for your attention</vt:lpstr>
    </vt:vector>
  </TitlesOfParts>
  <Company>HSR Hochschule für Technik Rapperswil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Curdin Wick</dc:creator>
  <cp:lastModifiedBy>Curdin Wick</cp:lastModifiedBy>
  <cp:revision>368</cp:revision>
  <cp:lastPrinted>2019-10-30T10:24:00Z</cp:lastPrinted>
  <dcterms:created xsi:type="dcterms:W3CDTF">2020-09-24T15:23:39Z</dcterms:created>
  <dcterms:modified xsi:type="dcterms:W3CDTF">2023-03-14T06:46:04Z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0x0101000C17A725C2F7F14DA7BD4390B8CC10C5</vt:lpwstr>
  </property>
</Properties>
</file>