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2" r:id="rId1"/>
  </p:sldMasterIdLst>
  <p:notesMasterIdLst>
    <p:notesMasterId r:id="rId63"/>
  </p:notesMasterIdLst>
  <p:handoutMasterIdLst>
    <p:handoutMasterId r:id="rId64"/>
  </p:handoutMasterIdLst>
  <p:sldIdLst>
    <p:sldId id="256" r:id="rId2"/>
    <p:sldId id="566" r:id="rId3"/>
    <p:sldId id="567" r:id="rId4"/>
    <p:sldId id="569" r:id="rId5"/>
    <p:sldId id="568" r:id="rId6"/>
    <p:sldId id="394" r:id="rId7"/>
    <p:sldId id="434" r:id="rId8"/>
    <p:sldId id="520" r:id="rId9"/>
    <p:sldId id="435" r:id="rId10"/>
    <p:sldId id="477" r:id="rId11"/>
    <p:sldId id="507" r:id="rId12"/>
    <p:sldId id="478" r:id="rId13"/>
    <p:sldId id="474" r:id="rId14"/>
    <p:sldId id="441" r:id="rId15"/>
    <p:sldId id="475" r:id="rId16"/>
    <p:sldId id="515" r:id="rId17"/>
    <p:sldId id="392" r:id="rId18"/>
    <p:sldId id="445" r:id="rId19"/>
    <p:sldId id="447" r:id="rId20"/>
    <p:sldId id="446" r:id="rId21"/>
    <p:sldId id="487" r:id="rId22"/>
    <p:sldId id="471" r:id="rId23"/>
    <p:sldId id="470" r:id="rId24"/>
    <p:sldId id="448" r:id="rId25"/>
    <p:sldId id="472" r:id="rId26"/>
    <p:sldId id="490" r:id="rId27"/>
    <p:sldId id="488" r:id="rId28"/>
    <p:sldId id="449" r:id="rId29"/>
    <p:sldId id="450" r:id="rId30"/>
    <p:sldId id="457" r:id="rId31"/>
    <p:sldId id="495" r:id="rId32"/>
    <p:sldId id="496" r:id="rId33"/>
    <p:sldId id="486" r:id="rId34"/>
    <p:sldId id="497" r:id="rId35"/>
    <p:sldId id="498" r:id="rId36"/>
    <p:sldId id="504" r:id="rId37"/>
    <p:sldId id="494" r:id="rId38"/>
    <p:sldId id="499" r:id="rId39"/>
    <p:sldId id="565" r:id="rId40"/>
    <p:sldId id="541" r:id="rId41"/>
    <p:sldId id="542" r:id="rId42"/>
    <p:sldId id="543" r:id="rId43"/>
    <p:sldId id="544" r:id="rId44"/>
    <p:sldId id="559" r:id="rId45"/>
    <p:sldId id="560" r:id="rId46"/>
    <p:sldId id="561" r:id="rId47"/>
    <p:sldId id="562" r:id="rId48"/>
    <p:sldId id="563" r:id="rId49"/>
    <p:sldId id="564" r:id="rId50"/>
    <p:sldId id="452" r:id="rId51"/>
    <p:sldId id="537" r:id="rId52"/>
    <p:sldId id="539" r:id="rId53"/>
    <p:sldId id="540" r:id="rId54"/>
    <p:sldId id="491" r:id="rId55"/>
    <p:sldId id="538" r:id="rId56"/>
    <p:sldId id="502" r:id="rId57"/>
    <p:sldId id="503" r:id="rId58"/>
    <p:sldId id="517" r:id="rId59"/>
    <p:sldId id="433" r:id="rId60"/>
    <p:sldId id="387" r:id="rId61"/>
    <p:sldId id="417" r:id="rId62"/>
  </p:sldIdLst>
  <p:sldSz cx="12198350" cy="6858000"/>
  <p:notesSz cx="6858000" cy="9144000"/>
  <p:defaultTextStyle>
    <a:defPPr>
      <a:defRPr lang="de-DE"/>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D9D9D9"/>
    <a:srgbClr val="FFFFFF"/>
    <a:srgbClr val="D72864"/>
    <a:srgbClr val="D72872"/>
    <a:srgbClr val="8C195F"/>
    <a:srgbClr val="A2195B"/>
    <a:srgbClr val="E61B72"/>
    <a:srgbClr val="933279"/>
    <a:srgbClr val="E7249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20E951-F767-40FB-8981-BDCADE0C3650}">
  <a:tblStyle styleId="{CA20E951-F767-40FB-8981-BDCADE0C3650}" styleName="OST Tabelle">
    <a:wholeTbl>
      <a:tcTxStyle>
        <a:fontRef idx="minor">
          <a:prstClr val="black"/>
        </a:fontRef>
        <a:schemeClr val="dk1"/>
      </a:tcTxStyle>
      <a:tcStyle>
        <a:tcBdr>
          <a:left>
            <a:ln w="28575" cmpd="sng">
              <a:solidFill>
                <a:srgbClr val="56276D"/>
              </a:solidFill>
            </a:ln>
          </a:left>
          <a:right>
            <a:ln w="28575" cmpd="sng">
              <a:solidFill>
                <a:srgbClr val="56276D"/>
              </a:solidFill>
            </a:ln>
          </a:right>
          <a:top>
            <a:ln w="28575" cmpd="sng">
              <a:solidFill>
                <a:srgbClr val="56276D"/>
              </a:solidFill>
            </a:ln>
          </a:top>
          <a:bottom>
            <a:ln w="28575" cmpd="sng">
              <a:solidFill>
                <a:srgbClr val="56276D"/>
              </a:solidFill>
            </a:ln>
          </a:bottom>
          <a:insideH>
            <a:ln w="28575" cmpd="sng">
              <a:solidFill>
                <a:srgbClr val="56276D"/>
              </a:solidFill>
            </a:ln>
          </a:insideH>
          <a:insideV>
            <a:ln w="28575" cmpd="sng">
              <a:solidFill>
                <a:srgbClr val="56276D"/>
              </a:solidFill>
            </a:ln>
          </a:insideV>
        </a:tcBdr>
        <a:fill>
          <a:noFill/>
        </a:fill>
      </a:tcStyle>
    </a:wholeTbl>
    <a:firstCol>
      <a:tcTxStyle b="on">
        <a:fontRef idx="minor"/>
        <a:srgbClr val="000000"/>
      </a:tcTxStyle>
      <a:tcStyle>
        <a:tcBdr/>
        <a:fill>
          <a:noFill/>
        </a:fill>
      </a:tcStyle>
    </a:firstCol>
    <a:firstRow>
      <a:tcTxStyle b="on">
        <a:fontRef idx="minor"/>
        <a:srgbClr val="000000"/>
      </a:tcTxStyle>
      <a:tcStyle>
        <a:tcBdr/>
        <a:fill>
          <a:no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3" autoAdjust="0"/>
    <p:restoredTop sz="96395" autoAdjust="0"/>
  </p:normalViewPr>
  <p:slideViewPr>
    <p:cSldViewPr snapToGrid="0" snapToObjects="1">
      <p:cViewPr varScale="1">
        <p:scale>
          <a:sx n="109" d="100"/>
          <a:sy n="109" d="100"/>
        </p:scale>
        <p:origin x="114" y="120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101" d="100"/>
          <a:sy n="101" d="100"/>
        </p:scale>
        <p:origin x="3533"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din Wick" userId="931494bd-876e-4f16-ac9d-6403ed4e1fbb" providerId="ADAL" clId="{7677E907-04D7-490E-9EB4-658AE320763C}"/>
    <pc:docChg chg="delSld">
      <pc:chgData name="Curdin Wick" userId="931494bd-876e-4f16-ac9d-6403ed4e1fbb" providerId="ADAL" clId="{7677E907-04D7-490E-9EB4-658AE320763C}" dt="2023-03-14T06:47:31.944" v="0" actId="47"/>
      <pc:docMkLst>
        <pc:docMk/>
      </pc:docMkLst>
      <pc:sldChg chg="del">
        <pc:chgData name="Curdin Wick" userId="931494bd-876e-4f16-ac9d-6403ed4e1fbb" providerId="ADAL" clId="{7677E907-04D7-490E-9EB4-658AE320763C}" dt="2023-03-14T06:47:31.944" v="0" actId="47"/>
        <pc:sldMkLst>
          <pc:docMk/>
          <pc:sldMk cId="1499261990" sldId="545"/>
        </pc:sldMkLst>
      </pc:sldChg>
      <pc:sldChg chg="del">
        <pc:chgData name="Curdin Wick" userId="931494bd-876e-4f16-ac9d-6403ed4e1fbb" providerId="ADAL" clId="{7677E907-04D7-490E-9EB4-658AE320763C}" dt="2023-03-14T06:47:31.944" v="0" actId="47"/>
        <pc:sldMkLst>
          <pc:docMk/>
          <pc:sldMk cId="3609216892" sldId="546"/>
        </pc:sldMkLst>
      </pc:sldChg>
      <pc:sldChg chg="del">
        <pc:chgData name="Curdin Wick" userId="931494bd-876e-4f16-ac9d-6403ed4e1fbb" providerId="ADAL" clId="{7677E907-04D7-490E-9EB4-658AE320763C}" dt="2023-03-14T06:47:31.944" v="0" actId="47"/>
        <pc:sldMkLst>
          <pc:docMk/>
          <pc:sldMk cId="3270741378" sldId="547"/>
        </pc:sldMkLst>
      </pc:sldChg>
      <pc:sldChg chg="del">
        <pc:chgData name="Curdin Wick" userId="931494bd-876e-4f16-ac9d-6403ed4e1fbb" providerId="ADAL" clId="{7677E907-04D7-490E-9EB4-658AE320763C}" dt="2023-03-14T06:47:31.944" v="0" actId="47"/>
        <pc:sldMkLst>
          <pc:docMk/>
          <pc:sldMk cId="1296826810" sldId="548"/>
        </pc:sldMkLst>
      </pc:sldChg>
      <pc:sldChg chg="del">
        <pc:chgData name="Curdin Wick" userId="931494bd-876e-4f16-ac9d-6403ed4e1fbb" providerId="ADAL" clId="{7677E907-04D7-490E-9EB4-658AE320763C}" dt="2023-03-14T06:47:31.944" v="0" actId="47"/>
        <pc:sldMkLst>
          <pc:docMk/>
          <pc:sldMk cId="289591792" sldId="549"/>
        </pc:sldMkLst>
      </pc:sldChg>
      <pc:sldChg chg="del">
        <pc:chgData name="Curdin Wick" userId="931494bd-876e-4f16-ac9d-6403ed4e1fbb" providerId="ADAL" clId="{7677E907-04D7-490E-9EB4-658AE320763C}" dt="2023-03-14T06:47:31.944" v="0" actId="47"/>
        <pc:sldMkLst>
          <pc:docMk/>
          <pc:sldMk cId="2088139721" sldId="551"/>
        </pc:sldMkLst>
      </pc:sldChg>
      <pc:sldChg chg="del">
        <pc:chgData name="Curdin Wick" userId="931494bd-876e-4f16-ac9d-6403ed4e1fbb" providerId="ADAL" clId="{7677E907-04D7-490E-9EB4-658AE320763C}" dt="2023-03-14T06:47:31.944" v="0" actId="47"/>
        <pc:sldMkLst>
          <pc:docMk/>
          <pc:sldMk cId="3855393867" sldId="552"/>
        </pc:sldMkLst>
      </pc:sldChg>
      <pc:sldChg chg="del">
        <pc:chgData name="Curdin Wick" userId="931494bd-876e-4f16-ac9d-6403ed4e1fbb" providerId="ADAL" clId="{7677E907-04D7-490E-9EB4-658AE320763C}" dt="2023-03-14T06:47:31.944" v="0" actId="47"/>
        <pc:sldMkLst>
          <pc:docMk/>
          <pc:sldMk cId="1757498404" sldId="554"/>
        </pc:sldMkLst>
      </pc:sldChg>
      <pc:sldChg chg="del">
        <pc:chgData name="Curdin Wick" userId="931494bd-876e-4f16-ac9d-6403ed4e1fbb" providerId="ADAL" clId="{7677E907-04D7-490E-9EB4-658AE320763C}" dt="2023-03-14T06:47:31.944" v="0" actId="47"/>
        <pc:sldMkLst>
          <pc:docMk/>
          <pc:sldMk cId="3257119970" sldId="555"/>
        </pc:sldMkLst>
      </pc:sldChg>
      <pc:sldChg chg="del">
        <pc:chgData name="Curdin Wick" userId="931494bd-876e-4f16-ac9d-6403ed4e1fbb" providerId="ADAL" clId="{7677E907-04D7-490E-9EB4-658AE320763C}" dt="2023-03-14T06:47:31.944" v="0" actId="47"/>
        <pc:sldMkLst>
          <pc:docMk/>
          <pc:sldMk cId="2539636454" sldId="55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A9E0B2-81D8-4BC6-94FD-389FFE5B9F21}" type="doc">
      <dgm:prSet loTypeId="urn:microsoft.com/office/officeart/2005/8/layout/pyramid1" loCatId="pyramid" qsTypeId="urn:microsoft.com/office/officeart/2005/8/quickstyle/simple1" qsCatId="simple" csTypeId="urn:microsoft.com/office/officeart/2005/8/colors/accent3_3" csCatId="accent3" phldr="1"/>
      <dgm:spPr/>
    </dgm:pt>
    <dgm:pt modelId="{46945A1E-B75B-45CC-ADDB-51AFB1094F94}">
      <dgm:prSet phldrT="[Text]" custT="1"/>
      <dgm:spPr/>
      <dgm:t>
        <a:bodyPr/>
        <a:lstStyle/>
        <a:p>
          <a:endParaRPr lang="en-US" sz="1200" dirty="0"/>
        </a:p>
      </dgm:t>
    </dgm:pt>
    <dgm:pt modelId="{0926E63D-9703-4958-A610-8726B7FC98CA}" type="sibTrans" cxnId="{D6BFBA17-4ACD-4417-AD20-689BED68D8AC}">
      <dgm:prSet/>
      <dgm:spPr/>
      <dgm:t>
        <a:bodyPr/>
        <a:lstStyle/>
        <a:p>
          <a:endParaRPr lang="en-US" sz="1000"/>
        </a:p>
      </dgm:t>
    </dgm:pt>
    <dgm:pt modelId="{74451980-B1C7-421E-8D82-8A08032CF7B0}" type="parTrans" cxnId="{D6BFBA17-4ACD-4417-AD20-689BED68D8AC}">
      <dgm:prSet/>
      <dgm:spPr/>
      <dgm:t>
        <a:bodyPr/>
        <a:lstStyle/>
        <a:p>
          <a:endParaRPr lang="en-US" sz="1000"/>
        </a:p>
      </dgm:t>
    </dgm:pt>
    <dgm:pt modelId="{EE459E5F-7D5D-4C7B-B056-B6AEF5F06FBE}">
      <dgm:prSet phldrT="[Text]" custT="1"/>
      <dgm:spPr/>
      <dgm:t>
        <a:bodyPr/>
        <a:lstStyle/>
        <a:p>
          <a:endParaRPr lang="en-US" sz="1200" dirty="0"/>
        </a:p>
      </dgm:t>
    </dgm:pt>
    <dgm:pt modelId="{F14BCFDD-36CB-438A-A3EC-2CB5819851BC}" type="sibTrans" cxnId="{4EB3970B-4B46-4B7B-AE89-C70D85CF5A48}">
      <dgm:prSet/>
      <dgm:spPr/>
      <dgm:t>
        <a:bodyPr/>
        <a:lstStyle/>
        <a:p>
          <a:endParaRPr lang="en-US" sz="1000"/>
        </a:p>
      </dgm:t>
    </dgm:pt>
    <dgm:pt modelId="{9A7EB51F-6CF9-42EB-9A89-72F4DAEA4F81}" type="parTrans" cxnId="{4EB3970B-4B46-4B7B-AE89-C70D85CF5A48}">
      <dgm:prSet/>
      <dgm:spPr/>
      <dgm:t>
        <a:bodyPr/>
        <a:lstStyle/>
        <a:p>
          <a:endParaRPr lang="en-US" sz="1000"/>
        </a:p>
      </dgm:t>
    </dgm:pt>
    <dgm:pt modelId="{DAB8F40D-6D44-44AD-93B8-2B8F9A763453}">
      <dgm:prSet phldrT="[Text]" custT="1"/>
      <dgm:spPr/>
      <dgm:t>
        <a:bodyPr anchor="b"/>
        <a:lstStyle/>
        <a:p>
          <a:r>
            <a:rPr lang="en-US" sz="1100" dirty="0">
              <a:solidFill>
                <a:schemeClr val="bg1"/>
              </a:solidFill>
            </a:rPr>
            <a:t>data basis</a:t>
          </a:r>
          <a:br>
            <a:rPr lang="en-US" sz="1200" dirty="0">
              <a:solidFill>
                <a:schemeClr val="bg1"/>
              </a:solidFill>
            </a:rPr>
          </a:br>
          <a:endParaRPr lang="en-US" sz="1200" dirty="0">
            <a:solidFill>
              <a:schemeClr val="bg1"/>
            </a:solidFill>
          </a:endParaRPr>
        </a:p>
      </dgm:t>
    </dgm:pt>
    <dgm:pt modelId="{C8AAAE95-8E04-4140-814B-EF94E5A3A3E2}" type="parTrans" cxnId="{50F3C825-4440-491D-9B83-111817D73D35}">
      <dgm:prSet/>
      <dgm:spPr/>
      <dgm:t>
        <a:bodyPr/>
        <a:lstStyle/>
        <a:p>
          <a:endParaRPr lang="en-US" sz="1200"/>
        </a:p>
      </dgm:t>
    </dgm:pt>
    <dgm:pt modelId="{1F549D68-CC91-4254-BF61-07BD78BE2BE7}" type="sibTrans" cxnId="{50F3C825-4440-491D-9B83-111817D73D35}">
      <dgm:prSet/>
      <dgm:spPr/>
      <dgm:t>
        <a:bodyPr/>
        <a:lstStyle/>
        <a:p>
          <a:endParaRPr lang="en-US" sz="1200"/>
        </a:p>
      </dgm:t>
    </dgm:pt>
    <dgm:pt modelId="{1AFE637B-A796-4B03-92C0-E0454521F8A4}" type="pres">
      <dgm:prSet presAssocID="{FCA9E0B2-81D8-4BC6-94FD-389FFE5B9F21}" presName="Name0" presStyleCnt="0">
        <dgm:presLayoutVars>
          <dgm:dir/>
          <dgm:animLvl val="lvl"/>
          <dgm:resizeHandles val="exact"/>
        </dgm:presLayoutVars>
      </dgm:prSet>
      <dgm:spPr/>
    </dgm:pt>
    <dgm:pt modelId="{DC22BD9A-ABD9-4696-AEE0-641A33642AB8}" type="pres">
      <dgm:prSet presAssocID="{46945A1E-B75B-45CC-ADDB-51AFB1094F94}" presName="Name8" presStyleCnt="0"/>
      <dgm:spPr/>
    </dgm:pt>
    <dgm:pt modelId="{27A0A304-5270-4EDE-AB21-E648ADB641F4}" type="pres">
      <dgm:prSet presAssocID="{46945A1E-B75B-45CC-ADDB-51AFB1094F94}" presName="level" presStyleLbl="node1" presStyleIdx="0" presStyleCnt="3">
        <dgm:presLayoutVars>
          <dgm:chMax val="1"/>
          <dgm:bulletEnabled val="1"/>
        </dgm:presLayoutVars>
      </dgm:prSet>
      <dgm:spPr/>
    </dgm:pt>
    <dgm:pt modelId="{C6C1FA8E-F15F-4BE4-A033-D1BB4A074B3E}" type="pres">
      <dgm:prSet presAssocID="{46945A1E-B75B-45CC-ADDB-51AFB1094F94}" presName="levelTx" presStyleLbl="revTx" presStyleIdx="0" presStyleCnt="0">
        <dgm:presLayoutVars>
          <dgm:chMax val="1"/>
          <dgm:bulletEnabled val="1"/>
        </dgm:presLayoutVars>
      </dgm:prSet>
      <dgm:spPr/>
    </dgm:pt>
    <dgm:pt modelId="{2F562C6D-1080-4259-A675-8E8AC5788EFE}" type="pres">
      <dgm:prSet presAssocID="{EE459E5F-7D5D-4C7B-B056-B6AEF5F06FBE}" presName="Name8" presStyleCnt="0"/>
      <dgm:spPr/>
    </dgm:pt>
    <dgm:pt modelId="{99917ED2-0A5C-4413-8957-3EEB3B820CC7}" type="pres">
      <dgm:prSet presAssocID="{EE459E5F-7D5D-4C7B-B056-B6AEF5F06FBE}" presName="level" presStyleLbl="node1" presStyleIdx="1" presStyleCnt="3">
        <dgm:presLayoutVars>
          <dgm:chMax val="1"/>
          <dgm:bulletEnabled val="1"/>
        </dgm:presLayoutVars>
      </dgm:prSet>
      <dgm:spPr/>
    </dgm:pt>
    <dgm:pt modelId="{BD53FBD9-814F-4D04-A65C-0668F70BCD87}" type="pres">
      <dgm:prSet presAssocID="{EE459E5F-7D5D-4C7B-B056-B6AEF5F06FBE}" presName="levelTx" presStyleLbl="revTx" presStyleIdx="0" presStyleCnt="0">
        <dgm:presLayoutVars>
          <dgm:chMax val="1"/>
          <dgm:bulletEnabled val="1"/>
        </dgm:presLayoutVars>
      </dgm:prSet>
      <dgm:spPr/>
    </dgm:pt>
    <dgm:pt modelId="{3DD517B1-3BA5-46A5-93E4-92ED192CF814}" type="pres">
      <dgm:prSet presAssocID="{DAB8F40D-6D44-44AD-93B8-2B8F9A763453}" presName="Name8" presStyleCnt="0"/>
      <dgm:spPr/>
    </dgm:pt>
    <dgm:pt modelId="{71BC5F75-8D66-4D7D-A19D-2A9D647C47AB}" type="pres">
      <dgm:prSet presAssocID="{DAB8F40D-6D44-44AD-93B8-2B8F9A763453}" presName="level" presStyleLbl="node1" presStyleIdx="2" presStyleCnt="3">
        <dgm:presLayoutVars>
          <dgm:chMax val="1"/>
          <dgm:bulletEnabled val="1"/>
        </dgm:presLayoutVars>
      </dgm:prSet>
      <dgm:spPr/>
    </dgm:pt>
    <dgm:pt modelId="{851AB864-39EF-4EAB-AC7E-9ACC3321D687}" type="pres">
      <dgm:prSet presAssocID="{DAB8F40D-6D44-44AD-93B8-2B8F9A763453}" presName="levelTx" presStyleLbl="revTx" presStyleIdx="0" presStyleCnt="0">
        <dgm:presLayoutVars>
          <dgm:chMax val="1"/>
          <dgm:bulletEnabled val="1"/>
        </dgm:presLayoutVars>
      </dgm:prSet>
      <dgm:spPr/>
    </dgm:pt>
  </dgm:ptLst>
  <dgm:cxnLst>
    <dgm:cxn modelId="{4EB3970B-4B46-4B7B-AE89-C70D85CF5A48}" srcId="{FCA9E0B2-81D8-4BC6-94FD-389FFE5B9F21}" destId="{EE459E5F-7D5D-4C7B-B056-B6AEF5F06FBE}" srcOrd="1" destOrd="0" parTransId="{9A7EB51F-6CF9-42EB-9A89-72F4DAEA4F81}" sibTransId="{F14BCFDD-36CB-438A-A3EC-2CB5819851BC}"/>
    <dgm:cxn modelId="{D6BFBA17-4ACD-4417-AD20-689BED68D8AC}" srcId="{FCA9E0B2-81D8-4BC6-94FD-389FFE5B9F21}" destId="{46945A1E-B75B-45CC-ADDB-51AFB1094F94}" srcOrd="0" destOrd="0" parTransId="{74451980-B1C7-421E-8D82-8A08032CF7B0}" sibTransId="{0926E63D-9703-4958-A610-8726B7FC98CA}"/>
    <dgm:cxn modelId="{50F3C825-4440-491D-9B83-111817D73D35}" srcId="{FCA9E0B2-81D8-4BC6-94FD-389FFE5B9F21}" destId="{DAB8F40D-6D44-44AD-93B8-2B8F9A763453}" srcOrd="2" destOrd="0" parTransId="{C8AAAE95-8E04-4140-814B-EF94E5A3A3E2}" sibTransId="{1F549D68-CC91-4254-BF61-07BD78BE2BE7}"/>
    <dgm:cxn modelId="{EE77714F-B80C-4838-9F23-11F7AD80EAA4}" type="presOf" srcId="{DAB8F40D-6D44-44AD-93B8-2B8F9A763453}" destId="{851AB864-39EF-4EAB-AC7E-9ACC3321D687}" srcOrd="1" destOrd="0" presId="urn:microsoft.com/office/officeart/2005/8/layout/pyramid1"/>
    <dgm:cxn modelId="{F704B482-5F1C-409D-9902-79AC59F56EE1}" type="presOf" srcId="{FCA9E0B2-81D8-4BC6-94FD-389FFE5B9F21}" destId="{1AFE637B-A796-4B03-92C0-E0454521F8A4}" srcOrd="0" destOrd="0" presId="urn:microsoft.com/office/officeart/2005/8/layout/pyramid1"/>
    <dgm:cxn modelId="{C76772D5-F6DE-49F0-AC51-AD8036866F2A}" type="presOf" srcId="{46945A1E-B75B-45CC-ADDB-51AFB1094F94}" destId="{C6C1FA8E-F15F-4BE4-A033-D1BB4A074B3E}" srcOrd="1" destOrd="0" presId="urn:microsoft.com/office/officeart/2005/8/layout/pyramid1"/>
    <dgm:cxn modelId="{970E10DD-2D0D-414D-BEAA-1DD21F127D0F}" type="presOf" srcId="{DAB8F40D-6D44-44AD-93B8-2B8F9A763453}" destId="{71BC5F75-8D66-4D7D-A19D-2A9D647C47AB}" srcOrd="0" destOrd="0" presId="urn:microsoft.com/office/officeart/2005/8/layout/pyramid1"/>
    <dgm:cxn modelId="{32711CDD-E3CF-4F53-973E-6AFC51B138E1}" type="presOf" srcId="{EE459E5F-7D5D-4C7B-B056-B6AEF5F06FBE}" destId="{99917ED2-0A5C-4413-8957-3EEB3B820CC7}" srcOrd="0" destOrd="0" presId="urn:microsoft.com/office/officeart/2005/8/layout/pyramid1"/>
    <dgm:cxn modelId="{9FB8ADF0-B8E3-4DF9-9FEA-CD9539A8AC1A}" type="presOf" srcId="{EE459E5F-7D5D-4C7B-B056-B6AEF5F06FBE}" destId="{BD53FBD9-814F-4D04-A65C-0668F70BCD87}" srcOrd="1" destOrd="0" presId="urn:microsoft.com/office/officeart/2005/8/layout/pyramid1"/>
    <dgm:cxn modelId="{6FBF5CF8-6FDE-49C4-A526-EF3843860967}" type="presOf" srcId="{46945A1E-B75B-45CC-ADDB-51AFB1094F94}" destId="{27A0A304-5270-4EDE-AB21-E648ADB641F4}" srcOrd="0" destOrd="0" presId="urn:microsoft.com/office/officeart/2005/8/layout/pyramid1"/>
    <dgm:cxn modelId="{3C1071EB-BEE1-45CE-A68D-CA94A02A9E0A}" type="presParOf" srcId="{1AFE637B-A796-4B03-92C0-E0454521F8A4}" destId="{DC22BD9A-ABD9-4696-AEE0-641A33642AB8}" srcOrd="0" destOrd="0" presId="urn:microsoft.com/office/officeart/2005/8/layout/pyramid1"/>
    <dgm:cxn modelId="{D5E57FA9-CF5A-4989-A593-19AF3D007989}" type="presParOf" srcId="{DC22BD9A-ABD9-4696-AEE0-641A33642AB8}" destId="{27A0A304-5270-4EDE-AB21-E648ADB641F4}" srcOrd="0" destOrd="0" presId="urn:microsoft.com/office/officeart/2005/8/layout/pyramid1"/>
    <dgm:cxn modelId="{11B4C1EC-E288-42D5-8475-13782A17C1EC}" type="presParOf" srcId="{DC22BD9A-ABD9-4696-AEE0-641A33642AB8}" destId="{C6C1FA8E-F15F-4BE4-A033-D1BB4A074B3E}" srcOrd="1" destOrd="0" presId="urn:microsoft.com/office/officeart/2005/8/layout/pyramid1"/>
    <dgm:cxn modelId="{429A08D0-F1B8-4DC9-84EF-F86898A8466F}" type="presParOf" srcId="{1AFE637B-A796-4B03-92C0-E0454521F8A4}" destId="{2F562C6D-1080-4259-A675-8E8AC5788EFE}" srcOrd="1" destOrd="0" presId="urn:microsoft.com/office/officeart/2005/8/layout/pyramid1"/>
    <dgm:cxn modelId="{813D5871-446E-44FD-B56C-408E3F1778B0}" type="presParOf" srcId="{2F562C6D-1080-4259-A675-8E8AC5788EFE}" destId="{99917ED2-0A5C-4413-8957-3EEB3B820CC7}" srcOrd="0" destOrd="0" presId="urn:microsoft.com/office/officeart/2005/8/layout/pyramid1"/>
    <dgm:cxn modelId="{7F2F0E2C-79EA-44F3-B9C5-123EC9772F48}" type="presParOf" srcId="{2F562C6D-1080-4259-A675-8E8AC5788EFE}" destId="{BD53FBD9-814F-4D04-A65C-0668F70BCD87}" srcOrd="1" destOrd="0" presId="urn:microsoft.com/office/officeart/2005/8/layout/pyramid1"/>
    <dgm:cxn modelId="{434B0466-853D-416C-87E4-54BFD1F45D6F}" type="presParOf" srcId="{1AFE637B-A796-4B03-92C0-E0454521F8A4}" destId="{3DD517B1-3BA5-46A5-93E4-92ED192CF814}" srcOrd="2" destOrd="0" presId="urn:microsoft.com/office/officeart/2005/8/layout/pyramid1"/>
    <dgm:cxn modelId="{D898AADC-3D07-490B-8D91-770A6F5FFFE0}" type="presParOf" srcId="{3DD517B1-3BA5-46A5-93E4-92ED192CF814}" destId="{71BC5F75-8D66-4D7D-A19D-2A9D647C47AB}" srcOrd="0" destOrd="0" presId="urn:microsoft.com/office/officeart/2005/8/layout/pyramid1"/>
    <dgm:cxn modelId="{43DE531F-DF6D-4EA1-BA62-675E119C854D}" type="presParOf" srcId="{3DD517B1-3BA5-46A5-93E4-92ED192CF814}" destId="{851AB864-39EF-4EAB-AC7E-9ACC3321D687}"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A9E0B2-81D8-4BC6-94FD-389FFE5B9F21}" type="doc">
      <dgm:prSet loTypeId="urn:microsoft.com/office/officeart/2005/8/layout/pyramid3" loCatId="pyramid" qsTypeId="urn:microsoft.com/office/officeart/2005/8/quickstyle/simple1" qsCatId="simple" csTypeId="urn:microsoft.com/office/officeart/2005/8/colors/accent1_3" csCatId="accent1" phldr="1"/>
      <dgm:spPr/>
    </dgm:pt>
    <dgm:pt modelId="{46945A1E-B75B-45CC-ADDB-51AFB1094F94}">
      <dgm:prSet phldrT="[Text]" custT="1"/>
      <dgm:spPr/>
      <dgm:t>
        <a:bodyPr anchor="t"/>
        <a:lstStyle/>
        <a:p>
          <a:br>
            <a:rPr lang="en-US" sz="1100" dirty="0"/>
          </a:br>
          <a:r>
            <a:rPr lang="en-US" sz="1100" dirty="0">
              <a:solidFill>
                <a:schemeClr val="bg1"/>
              </a:solidFill>
            </a:rPr>
            <a:t>commonness in the field of injection </a:t>
          </a:r>
          <a:r>
            <a:rPr lang="en-US" sz="1100" dirty="0" err="1">
              <a:solidFill>
                <a:schemeClr val="bg1"/>
              </a:solidFill>
            </a:rPr>
            <a:t>moulding</a:t>
          </a:r>
          <a:endParaRPr lang="en-US" sz="1100" dirty="0">
            <a:solidFill>
              <a:schemeClr val="bg1"/>
            </a:solidFill>
          </a:endParaRPr>
        </a:p>
      </dgm:t>
    </dgm:pt>
    <dgm:pt modelId="{0926E63D-9703-4958-A610-8726B7FC98CA}" type="sibTrans" cxnId="{D6BFBA17-4ACD-4417-AD20-689BED68D8AC}">
      <dgm:prSet/>
      <dgm:spPr/>
      <dgm:t>
        <a:bodyPr/>
        <a:lstStyle/>
        <a:p>
          <a:endParaRPr lang="en-US" sz="1200"/>
        </a:p>
      </dgm:t>
    </dgm:pt>
    <dgm:pt modelId="{74451980-B1C7-421E-8D82-8A08032CF7B0}" type="parTrans" cxnId="{D6BFBA17-4ACD-4417-AD20-689BED68D8AC}">
      <dgm:prSet/>
      <dgm:spPr/>
      <dgm:t>
        <a:bodyPr/>
        <a:lstStyle/>
        <a:p>
          <a:endParaRPr lang="en-US" sz="1200"/>
        </a:p>
      </dgm:t>
    </dgm:pt>
    <dgm:pt modelId="{EE459E5F-7D5D-4C7B-B056-B6AEF5F06FBE}">
      <dgm:prSet phldrT="[Text]" custT="1"/>
      <dgm:spPr/>
      <dgm:t>
        <a:bodyPr/>
        <a:lstStyle/>
        <a:p>
          <a:endParaRPr lang="en-US" sz="1800" dirty="0"/>
        </a:p>
      </dgm:t>
    </dgm:pt>
    <dgm:pt modelId="{F14BCFDD-36CB-438A-A3EC-2CB5819851BC}" type="sibTrans" cxnId="{4EB3970B-4B46-4B7B-AE89-C70D85CF5A48}">
      <dgm:prSet/>
      <dgm:spPr/>
      <dgm:t>
        <a:bodyPr/>
        <a:lstStyle/>
        <a:p>
          <a:endParaRPr lang="en-US" sz="1200"/>
        </a:p>
      </dgm:t>
    </dgm:pt>
    <dgm:pt modelId="{9A7EB51F-6CF9-42EB-9A89-72F4DAEA4F81}" type="parTrans" cxnId="{4EB3970B-4B46-4B7B-AE89-C70D85CF5A48}">
      <dgm:prSet/>
      <dgm:spPr/>
      <dgm:t>
        <a:bodyPr/>
        <a:lstStyle/>
        <a:p>
          <a:endParaRPr lang="en-US" sz="1200"/>
        </a:p>
      </dgm:t>
    </dgm:pt>
    <dgm:pt modelId="{DAB8F40D-6D44-44AD-93B8-2B8F9A763453}">
      <dgm:prSet phldrT="[Text]" custT="1"/>
      <dgm:spPr/>
      <dgm:t>
        <a:bodyPr/>
        <a:lstStyle/>
        <a:p>
          <a:endParaRPr lang="en-US" sz="1800" dirty="0"/>
        </a:p>
      </dgm:t>
    </dgm:pt>
    <dgm:pt modelId="{C8AAAE95-8E04-4140-814B-EF94E5A3A3E2}" type="parTrans" cxnId="{50F3C825-4440-491D-9B83-111817D73D35}">
      <dgm:prSet/>
      <dgm:spPr/>
      <dgm:t>
        <a:bodyPr/>
        <a:lstStyle/>
        <a:p>
          <a:endParaRPr lang="en-US"/>
        </a:p>
      </dgm:t>
    </dgm:pt>
    <dgm:pt modelId="{1F549D68-CC91-4254-BF61-07BD78BE2BE7}" type="sibTrans" cxnId="{50F3C825-4440-491D-9B83-111817D73D35}">
      <dgm:prSet/>
      <dgm:spPr/>
      <dgm:t>
        <a:bodyPr/>
        <a:lstStyle/>
        <a:p>
          <a:endParaRPr lang="en-US"/>
        </a:p>
      </dgm:t>
    </dgm:pt>
    <dgm:pt modelId="{234C3C92-BAED-43C4-9DF0-129D5F848D71}" type="pres">
      <dgm:prSet presAssocID="{FCA9E0B2-81D8-4BC6-94FD-389FFE5B9F21}" presName="Name0" presStyleCnt="0">
        <dgm:presLayoutVars>
          <dgm:dir/>
          <dgm:animLvl val="lvl"/>
          <dgm:resizeHandles val="exact"/>
        </dgm:presLayoutVars>
      </dgm:prSet>
      <dgm:spPr/>
    </dgm:pt>
    <dgm:pt modelId="{0FF76461-672B-4267-A5A9-32C131A407C4}" type="pres">
      <dgm:prSet presAssocID="{46945A1E-B75B-45CC-ADDB-51AFB1094F94}" presName="Name8" presStyleCnt="0"/>
      <dgm:spPr/>
    </dgm:pt>
    <dgm:pt modelId="{C44DB650-60AF-4659-AE41-7141FCA5917C}" type="pres">
      <dgm:prSet presAssocID="{46945A1E-B75B-45CC-ADDB-51AFB1094F94}" presName="level" presStyleLbl="node1" presStyleIdx="0" presStyleCnt="3">
        <dgm:presLayoutVars>
          <dgm:chMax val="1"/>
          <dgm:bulletEnabled val="1"/>
        </dgm:presLayoutVars>
      </dgm:prSet>
      <dgm:spPr/>
    </dgm:pt>
    <dgm:pt modelId="{33683F23-514F-46C6-B141-5EEA9E6AF2D5}" type="pres">
      <dgm:prSet presAssocID="{46945A1E-B75B-45CC-ADDB-51AFB1094F94}" presName="levelTx" presStyleLbl="revTx" presStyleIdx="0" presStyleCnt="0">
        <dgm:presLayoutVars>
          <dgm:chMax val="1"/>
          <dgm:bulletEnabled val="1"/>
        </dgm:presLayoutVars>
      </dgm:prSet>
      <dgm:spPr/>
    </dgm:pt>
    <dgm:pt modelId="{09B274F0-E591-4D00-9497-148CC107E860}" type="pres">
      <dgm:prSet presAssocID="{EE459E5F-7D5D-4C7B-B056-B6AEF5F06FBE}" presName="Name8" presStyleCnt="0"/>
      <dgm:spPr/>
    </dgm:pt>
    <dgm:pt modelId="{E19E3A58-7840-49EF-A56A-F50F5169D8BB}" type="pres">
      <dgm:prSet presAssocID="{EE459E5F-7D5D-4C7B-B056-B6AEF5F06FBE}" presName="level" presStyleLbl="node1" presStyleIdx="1" presStyleCnt="3">
        <dgm:presLayoutVars>
          <dgm:chMax val="1"/>
          <dgm:bulletEnabled val="1"/>
        </dgm:presLayoutVars>
      </dgm:prSet>
      <dgm:spPr/>
    </dgm:pt>
    <dgm:pt modelId="{FFB73676-7D32-41C3-B03B-155778F63E67}" type="pres">
      <dgm:prSet presAssocID="{EE459E5F-7D5D-4C7B-B056-B6AEF5F06FBE}" presName="levelTx" presStyleLbl="revTx" presStyleIdx="0" presStyleCnt="0">
        <dgm:presLayoutVars>
          <dgm:chMax val="1"/>
          <dgm:bulletEnabled val="1"/>
        </dgm:presLayoutVars>
      </dgm:prSet>
      <dgm:spPr/>
    </dgm:pt>
    <dgm:pt modelId="{582B4EA1-00AE-4633-94E9-C5AB6D17438C}" type="pres">
      <dgm:prSet presAssocID="{DAB8F40D-6D44-44AD-93B8-2B8F9A763453}" presName="Name8" presStyleCnt="0"/>
      <dgm:spPr/>
    </dgm:pt>
    <dgm:pt modelId="{1768C623-6FF4-4532-B294-2CD44F06C20A}" type="pres">
      <dgm:prSet presAssocID="{DAB8F40D-6D44-44AD-93B8-2B8F9A763453}" presName="level" presStyleLbl="node1" presStyleIdx="2" presStyleCnt="3">
        <dgm:presLayoutVars>
          <dgm:chMax val="1"/>
          <dgm:bulletEnabled val="1"/>
        </dgm:presLayoutVars>
      </dgm:prSet>
      <dgm:spPr/>
    </dgm:pt>
    <dgm:pt modelId="{3543FFF8-BBB8-4901-961E-21A75464A6E4}" type="pres">
      <dgm:prSet presAssocID="{DAB8F40D-6D44-44AD-93B8-2B8F9A763453}" presName="levelTx" presStyleLbl="revTx" presStyleIdx="0" presStyleCnt="0">
        <dgm:presLayoutVars>
          <dgm:chMax val="1"/>
          <dgm:bulletEnabled val="1"/>
        </dgm:presLayoutVars>
      </dgm:prSet>
      <dgm:spPr/>
    </dgm:pt>
  </dgm:ptLst>
  <dgm:cxnLst>
    <dgm:cxn modelId="{4EB3970B-4B46-4B7B-AE89-C70D85CF5A48}" srcId="{FCA9E0B2-81D8-4BC6-94FD-389FFE5B9F21}" destId="{EE459E5F-7D5D-4C7B-B056-B6AEF5F06FBE}" srcOrd="1" destOrd="0" parTransId="{9A7EB51F-6CF9-42EB-9A89-72F4DAEA4F81}" sibTransId="{F14BCFDD-36CB-438A-A3EC-2CB5819851BC}"/>
    <dgm:cxn modelId="{A8331513-9649-4E15-A524-71CC4A615E10}" type="presOf" srcId="{FCA9E0B2-81D8-4BC6-94FD-389FFE5B9F21}" destId="{234C3C92-BAED-43C4-9DF0-129D5F848D71}" srcOrd="0" destOrd="0" presId="urn:microsoft.com/office/officeart/2005/8/layout/pyramid3"/>
    <dgm:cxn modelId="{D6BFBA17-4ACD-4417-AD20-689BED68D8AC}" srcId="{FCA9E0B2-81D8-4BC6-94FD-389FFE5B9F21}" destId="{46945A1E-B75B-45CC-ADDB-51AFB1094F94}" srcOrd="0" destOrd="0" parTransId="{74451980-B1C7-421E-8D82-8A08032CF7B0}" sibTransId="{0926E63D-9703-4958-A610-8726B7FC98CA}"/>
    <dgm:cxn modelId="{43DCFE24-2DE7-4411-85F8-FB11624AF57A}" type="presOf" srcId="{EE459E5F-7D5D-4C7B-B056-B6AEF5F06FBE}" destId="{E19E3A58-7840-49EF-A56A-F50F5169D8BB}" srcOrd="0" destOrd="0" presId="urn:microsoft.com/office/officeart/2005/8/layout/pyramid3"/>
    <dgm:cxn modelId="{50F3C825-4440-491D-9B83-111817D73D35}" srcId="{FCA9E0B2-81D8-4BC6-94FD-389FFE5B9F21}" destId="{DAB8F40D-6D44-44AD-93B8-2B8F9A763453}" srcOrd="2" destOrd="0" parTransId="{C8AAAE95-8E04-4140-814B-EF94E5A3A3E2}" sibTransId="{1F549D68-CC91-4254-BF61-07BD78BE2BE7}"/>
    <dgm:cxn modelId="{0F520A80-989B-4028-8637-F768A307A26F}" type="presOf" srcId="{DAB8F40D-6D44-44AD-93B8-2B8F9A763453}" destId="{1768C623-6FF4-4532-B294-2CD44F06C20A}" srcOrd="0" destOrd="0" presId="urn:microsoft.com/office/officeart/2005/8/layout/pyramid3"/>
    <dgm:cxn modelId="{F7A12587-0FEB-4F0F-9DFF-422CC3467FEC}" type="presOf" srcId="{46945A1E-B75B-45CC-ADDB-51AFB1094F94}" destId="{33683F23-514F-46C6-B141-5EEA9E6AF2D5}" srcOrd="1" destOrd="0" presId="urn:microsoft.com/office/officeart/2005/8/layout/pyramid3"/>
    <dgm:cxn modelId="{4F3EBC92-3D22-4888-9DB6-BCFD6DE0C5B3}" type="presOf" srcId="{EE459E5F-7D5D-4C7B-B056-B6AEF5F06FBE}" destId="{FFB73676-7D32-41C3-B03B-155778F63E67}" srcOrd="1" destOrd="0" presId="urn:microsoft.com/office/officeart/2005/8/layout/pyramid3"/>
    <dgm:cxn modelId="{C12C93A5-9DF6-43F2-ABD8-43466F0CD28C}" type="presOf" srcId="{DAB8F40D-6D44-44AD-93B8-2B8F9A763453}" destId="{3543FFF8-BBB8-4901-961E-21A75464A6E4}" srcOrd="1" destOrd="0" presId="urn:microsoft.com/office/officeart/2005/8/layout/pyramid3"/>
    <dgm:cxn modelId="{7867C5FD-0D72-4D87-88B6-3230E4A1355C}" type="presOf" srcId="{46945A1E-B75B-45CC-ADDB-51AFB1094F94}" destId="{C44DB650-60AF-4659-AE41-7141FCA5917C}" srcOrd="0" destOrd="0" presId="urn:microsoft.com/office/officeart/2005/8/layout/pyramid3"/>
    <dgm:cxn modelId="{38D66036-0D82-40B6-8DED-9BDB19C82A68}" type="presParOf" srcId="{234C3C92-BAED-43C4-9DF0-129D5F848D71}" destId="{0FF76461-672B-4267-A5A9-32C131A407C4}" srcOrd="0" destOrd="0" presId="urn:microsoft.com/office/officeart/2005/8/layout/pyramid3"/>
    <dgm:cxn modelId="{9A81DC0A-6316-40E3-9251-92550A10CBD1}" type="presParOf" srcId="{0FF76461-672B-4267-A5A9-32C131A407C4}" destId="{C44DB650-60AF-4659-AE41-7141FCA5917C}" srcOrd="0" destOrd="0" presId="urn:microsoft.com/office/officeart/2005/8/layout/pyramid3"/>
    <dgm:cxn modelId="{15C58AF9-A666-4664-BF4A-08DD154B1D87}" type="presParOf" srcId="{0FF76461-672B-4267-A5A9-32C131A407C4}" destId="{33683F23-514F-46C6-B141-5EEA9E6AF2D5}" srcOrd="1" destOrd="0" presId="urn:microsoft.com/office/officeart/2005/8/layout/pyramid3"/>
    <dgm:cxn modelId="{00598125-5211-4D07-9376-FFBB31252C8D}" type="presParOf" srcId="{234C3C92-BAED-43C4-9DF0-129D5F848D71}" destId="{09B274F0-E591-4D00-9497-148CC107E860}" srcOrd="1" destOrd="0" presId="urn:microsoft.com/office/officeart/2005/8/layout/pyramid3"/>
    <dgm:cxn modelId="{2E2038A9-9735-4DA0-933E-160CDC3C166E}" type="presParOf" srcId="{09B274F0-E591-4D00-9497-148CC107E860}" destId="{E19E3A58-7840-49EF-A56A-F50F5169D8BB}" srcOrd="0" destOrd="0" presId="urn:microsoft.com/office/officeart/2005/8/layout/pyramid3"/>
    <dgm:cxn modelId="{00FA5F22-F9BA-46C1-9B7D-63A513796EFD}" type="presParOf" srcId="{09B274F0-E591-4D00-9497-148CC107E860}" destId="{FFB73676-7D32-41C3-B03B-155778F63E67}" srcOrd="1" destOrd="0" presId="urn:microsoft.com/office/officeart/2005/8/layout/pyramid3"/>
    <dgm:cxn modelId="{C991E508-2B16-4752-9A08-CC9638906440}" type="presParOf" srcId="{234C3C92-BAED-43C4-9DF0-129D5F848D71}" destId="{582B4EA1-00AE-4633-94E9-C5AB6D17438C}" srcOrd="2" destOrd="0" presId="urn:microsoft.com/office/officeart/2005/8/layout/pyramid3"/>
    <dgm:cxn modelId="{CB66A2C4-39AC-48B4-A4C2-2761D8BAF31C}" type="presParOf" srcId="{582B4EA1-00AE-4633-94E9-C5AB6D17438C}" destId="{1768C623-6FF4-4532-B294-2CD44F06C20A}" srcOrd="0" destOrd="0" presId="urn:microsoft.com/office/officeart/2005/8/layout/pyramid3"/>
    <dgm:cxn modelId="{3009580C-F32F-4582-BCBC-7E20029A3A9D}" type="presParOf" srcId="{582B4EA1-00AE-4633-94E9-C5AB6D17438C}" destId="{3543FFF8-BBB8-4901-961E-21A75464A6E4}"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E40F0B-07D8-41C8-90EE-F4197CCF1F67}" type="doc">
      <dgm:prSet loTypeId="urn:microsoft.com/office/officeart/2005/8/layout/radial6" loCatId="cycle" qsTypeId="urn:microsoft.com/office/officeart/2005/8/quickstyle/simple1" qsCatId="simple" csTypeId="urn:microsoft.com/office/officeart/2005/8/colors/accent1_3" csCatId="accent1" phldr="1"/>
      <dgm:spPr/>
      <dgm:t>
        <a:bodyPr/>
        <a:lstStyle/>
        <a:p>
          <a:endParaRPr lang="en-US"/>
        </a:p>
      </dgm:t>
    </dgm:pt>
    <dgm:pt modelId="{21AC8AAB-9C08-4436-9311-4206BA3C6928}">
      <dgm:prSet phldrT="[Text]"/>
      <dgm:spPr/>
      <dgm:t>
        <a:bodyPr/>
        <a:lstStyle/>
        <a:p>
          <a:r>
            <a:rPr lang="en-US"/>
            <a:t>Smart Factory</a:t>
          </a:r>
        </a:p>
      </dgm:t>
    </dgm:pt>
    <dgm:pt modelId="{221AE4A1-502D-4BA4-96E0-B3992453A02C}" type="parTrans" cxnId="{543C4281-6FE4-481A-B07F-2EAE4B7CFF31}">
      <dgm:prSet/>
      <dgm:spPr/>
      <dgm:t>
        <a:bodyPr/>
        <a:lstStyle/>
        <a:p>
          <a:endParaRPr lang="en-US"/>
        </a:p>
      </dgm:t>
    </dgm:pt>
    <dgm:pt modelId="{9D660F4D-75BF-42FA-BA5F-3F744124DE75}" type="sibTrans" cxnId="{543C4281-6FE4-481A-B07F-2EAE4B7CFF31}">
      <dgm:prSet/>
      <dgm:spPr/>
      <dgm:t>
        <a:bodyPr/>
        <a:lstStyle/>
        <a:p>
          <a:endParaRPr lang="en-US"/>
        </a:p>
      </dgm:t>
    </dgm:pt>
    <dgm:pt modelId="{437CAB2D-7D2A-4B1F-8341-AA3964F4680B}">
      <dgm:prSet phldrT="[Text]"/>
      <dgm:spPr/>
      <dgm:t>
        <a:bodyPr/>
        <a:lstStyle/>
        <a:p>
          <a:r>
            <a:rPr lang="en-US"/>
            <a:t>IWK</a:t>
          </a:r>
        </a:p>
      </dgm:t>
    </dgm:pt>
    <dgm:pt modelId="{E1BA9A66-6C46-4F3A-9C68-A8BCC1CE5AFF}" type="parTrans" cxnId="{F0DCB682-FC04-4E5F-A8FD-61F90007C938}">
      <dgm:prSet/>
      <dgm:spPr/>
      <dgm:t>
        <a:bodyPr/>
        <a:lstStyle/>
        <a:p>
          <a:endParaRPr lang="en-US"/>
        </a:p>
      </dgm:t>
    </dgm:pt>
    <dgm:pt modelId="{68A6D513-A76D-4D26-BD7D-3FA56E1B5568}" type="sibTrans" cxnId="{F0DCB682-FC04-4E5F-A8FD-61F90007C938}">
      <dgm:prSet/>
      <dgm:spPr/>
      <dgm:t>
        <a:bodyPr/>
        <a:lstStyle/>
        <a:p>
          <a:endParaRPr lang="en-US"/>
        </a:p>
      </dgm:t>
    </dgm:pt>
    <dgm:pt modelId="{C68B1945-C48A-40BA-808B-38B9A17FA993}">
      <dgm:prSet phldrT="[Text]"/>
      <dgm:spPr/>
      <dgm:t>
        <a:bodyPr/>
        <a:lstStyle/>
        <a:p>
          <a:r>
            <a:rPr lang="en-US"/>
            <a:t>IPEK</a:t>
          </a:r>
        </a:p>
      </dgm:t>
    </dgm:pt>
    <dgm:pt modelId="{ABC556C4-AF72-4E4D-9376-F5AA5D0B7CD1}" type="parTrans" cxnId="{43F759EE-576A-48FE-B807-A4746DC8A1F9}">
      <dgm:prSet/>
      <dgm:spPr/>
      <dgm:t>
        <a:bodyPr/>
        <a:lstStyle/>
        <a:p>
          <a:endParaRPr lang="en-US"/>
        </a:p>
      </dgm:t>
    </dgm:pt>
    <dgm:pt modelId="{55EA11A9-6E11-4125-B6E1-263CA602CB02}" type="sibTrans" cxnId="{43F759EE-576A-48FE-B807-A4746DC8A1F9}">
      <dgm:prSet/>
      <dgm:spPr/>
      <dgm:t>
        <a:bodyPr/>
        <a:lstStyle/>
        <a:p>
          <a:endParaRPr lang="en-US"/>
        </a:p>
      </dgm:t>
    </dgm:pt>
    <dgm:pt modelId="{A91184B9-47D7-48E4-A8D0-807D983BAAD2}">
      <dgm:prSet phldrT="[Text]"/>
      <dgm:spPr/>
      <dgm:t>
        <a:bodyPr/>
        <a:lstStyle/>
        <a:p>
          <a:r>
            <a:rPr lang="en-US"/>
            <a:t>ILT</a:t>
          </a:r>
        </a:p>
      </dgm:t>
    </dgm:pt>
    <dgm:pt modelId="{9FAB9762-0FF5-4611-A2A2-3A3A841BAB83}" type="parTrans" cxnId="{308C40F4-1622-47FE-8A7A-AEC29CC67780}">
      <dgm:prSet/>
      <dgm:spPr/>
      <dgm:t>
        <a:bodyPr/>
        <a:lstStyle/>
        <a:p>
          <a:endParaRPr lang="en-US"/>
        </a:p>
      </dgm:t>
    </dgm:pt>
    <dgm:pt modelId="{512BDC8E-8F87-49A7-BAB0-0B95FC8F6B55}" type="sibTrans" cxnId="{308C40F4-1622-47FE-8A7A-AEC29CC67780}">
      <dgm:prSet/>
      <dgm:spPr/>
      <dgm:t>
        <a:bodyPr/>
        <a:lstStyle/>
        <a:p>
          <a:endParaRPr lang="en-US"/>
        </a:p>
      </dgm:t>
    </dgm:pt>
    <dgm:pt modelId="{52AE899B-90E1-4C6A-A5A7-E68E0505D7A5}">
      <dgm:prSet phldrT="[Text]"/>
      <dgm:spPr/>
      <dgm:t>
        <a:bodyPr/>
        <a:lstStyle/>
        <a:p>
          <a:r>
            <a:rPr lang="en-US"/>
            <a:t>INS</a:t>
          </a:r>
        </a:p>
      </dgm:t>
    </dgm:pt>
    <dgm:pt modelId="{E15C2918-CB01-469B-803B-98CBA9744A35}" type="parTrans" cxnId="{3836AC0A-CB59-46F9-97A2-D908FAB3721D}">
      <dgm:prSet/>
      <dgm:spPr/>
      <dgm:t>
        <a:bodyPr/>
        <a:lstStyle/>
        <a:p>
          <a:endParaRPr lang="en-US"/>
        </a:p>
      </dgm:t>
    </dgm:pt>
    <dgm:pt modelId="{E724464C-502D-4184-888E-563433ADBB44}" type="sibTrans" cxnId="{3836AC0A-CB59-46F9-97A2-D908FAB3721D}">
      <dgm:prSet/>
      <dgm:spPr/>
      <dgm:t>
        <a:bodyPr/>
        <a:lstStyle/>
        <a:p>
          <a:endParaRPr lang="en-US"/>
        </a:p>
      </dgm:t>
    </dgm:pt>
    <dgm:pt modelId="{DA12CE8C-DC09-4AB5-A028-56504540C593}">
      <dgm:prSet phldrT="[Text]"/>
      <dgm:spPr/>
      <dgm:t>
        <a:bodyPr/>
        <a:lstStyle/>
        <a:p>
          <a:r>
            <a:rPr lang="en-US"/>
            <a:t>IMP</a:t>
          </a:r>
        </a:p>
      </dgm:t>
    </dgm:pt>
    <dgm:pt modelId="{1D12FABE-8AD1-4657-8621-AD0902454D83}" type="parTrans" cxnId="{0C13C448-269B-4FB6-B7BB-5E571BE6E8D0}">
      <dgm:prSet/>
      <dgm:spPr/>
      <dgm:t>
        <a:bodyPr/>
        <a:lstStyle/>
        <a:p>
          <a:endParaRPr lang="en-US"/>
        </a:p>
      </dgm:t>
    </dgm:pt>
    <dgm:pt modelId="{2592B8BA-7008-429C-9C11-1F59FBD3442A}" type="sibTrans" cxnId="{0C13C448-269B-4FB6-B7BB-5E571BE6E8D0}">
      <dgm:prSet/>
      <dgm:spPr/>
      <dgm:t>
        <a:bodyPr/>
        <a:lstStyle/>
        <a:p>
          <a:endParaRPr lang="en-US"/>
        </a:p>
      </dgm:t>
    </dgm:pt>
    <dgm:pt modelId="{74D2170D-1E9E-41A1-A882-6B7994CB25DD}">
      <dgm:prSet phldrT="[Text]"/>
      <dgm:spPr/>
      <dgm:t>
        <a:bodyPr/>
        <a:lstStyle/>
        <a:p>
          <a:r>
            <a:rPr lang="en-US"/>
            <a:t>IPM</a:t>
          </a:r>
        </a:p>
      </dgm:t>
    </dgm:pt>
    <dgm:pt modelId="{01A150CB-B6E2-4CA6-B73D-8566E5D7F90A}" type="parTrans" cxnId="{A0EA2594-3C82-49B6-95CB-5BBC0A108D68}">
      <dgm:prSet/>
      <dgm:spPr/>
      <dgm:t>
        <a:bodyPr/>
        <a:lstStyle/>
        <a:p>
          <a:endParaRPr lang="en-US"/>
        </a:p>
      </dgm:t>
    </dgm:pt>
    <dgm:pt modelId="{8B75EEA7-D84B-4CB0-9B0F-57BB4A7F8633}" type="sibTrans" cxnId="{A0EA2594-3C82-49B6-95CB-5BBC0A108D68}">
      <dgm:prSet/>
      <dgm:spPr/>
      <dgm:t>
        <a:bodyPr/>
        <a:lstStyle/>
        <a:p>
          <a:endParaRPr lang="en-US"/>
        </a:p>
      </dgm:t>
    </dgm:pt>
    <dgm:pt modelId="{D5A1642B-674A-47C3-9A3C-2BF58F37812C}">
      <dgm:prSet/>
      <dgm:spPr>
        <a:solidFill>
          <a:srgbClr val="00B050"/>
        </a:solidFill>
      </dgm:spPr>
      <dgm:t>
        <a:bodyPr/>
        <a:lstStyle/>
        <a:p>
          <a:r>
            <a:rPr lang="de-CH"/>
            <a:t>ITEM</a:t>
          </a:r>
        </a:p>
      </dgm:t>
    </dgm:pt>
    <dgm:pt modelId="{40C78477-A7A2-4514-9E3F-369EFBAD9D36}" type="parTrans" cxnId="{45F93B34-6445-4487-9DF5-4BE7534B93CB}">
      <dgm:prSet/>
      <dgm:spPr/>
      <dgm:t>
        <a:bodyPr/>
        <a:lstStyle/>
        <a:p>
          <a:endParaRPr lang="de-CH"/>
        </a:p>
      </dgm:t>
    </dgm:pt>
    <dgm:pt modelId="{5BF04AD2-9970-4EE0-88DC-54C618702C7E}" type="sibTrans" cxnId="{45F93B34-6445-4487-9DF5-4BE7534B93CB}">
      <dgm:prSet/>
      <dgm:spPr/>
      <dgm:t>
        <a:bodyPr/>
        <a:lstStyle/>
        <a:p>
          <a:endParaRPr lang="de-CH"/>
        </a:p>
      </dgm:t>
    </dgm:pt>
    <dgm:pt modelId="{128DEA74-C865-434F-8877-22206E809CD6}" type="pres">
      <dgm:prSet presAssocID="{4DE40F0B-07D8-41C8-90EE-F4197CCF1F67}" presName="Name0" presStyleCnt="0">
        <dgm:presLayoutVars>
          <dgm:chMax val="1"/>
          <dgm:dir/>
          <dgm:animLvl val="ctr"/>
          <dgm:resizeHandles val="exact"/>
        </dgm:presLayoutVars>
      </dgm:prSet>
      <dgm:spPr/>
    </dgm:pt>
    <dgm:pt modelId="{BB508E60-06EA-46C4-846C-16EEAE88BFA2}" type="pres">
      <dgm:prSet presAssocID="{21AC8AAB-9C08-4436-9311-4206BA3C6928}" presName="centerShape" presStyleLbl="node0" presStyleIdx="0" presStyleCnt="1"/>
      <dgm:spPr/>
    </dgm:pt>
    <dgm:pt modelId="{C356BE50-46A3-42BE-AAD9-E4B3967D5DED}" type="pres">
      <dgm:prSet presAssocID="{437CAB2D-7D2A-4B1F-8341-AA3964F4680B}" presName="node" presStyleLbl="node1" presStyleIdx="0" presStyleCnt="7">
        <dgm:presLayoutVars>
          <dgm:bulletEnabled val="1"/>
        </dgm:presLayoutVars>
      </dgm:prSet>
      <dgm:spPr/>
    </dgm:pt>
    <dgm:pt modelId="{2C82AB56-A673-4A2F-8F7F-7FF09F2DE536}" type="pres">
      <dgm:prSet presAssocID="{437CAB2D-7D2A-4B1F-8341-AA3964F4680B}" presName="dummy" presStyleCnt="0"/>
      <dgm:spPr/>
    </dgm:pt>
    <dgm:pt modelId="{1FE1A860-4DB7-456C-82D3-64D55AE9F8D3}" type="pres">
      <dgm:prSet presAssocID="{68A6D513-A76D-4D26-BD7D-3FA56E1B5568}" presName="sibTrans" presStyleLbl="sibTrans2D1" presStyleIdx="0" presStyleCnt="7"/>
      <dgm:spPr/>
    </dgm:pt>
    <dgm:pt modelId="{C8777BEA-DC7F-45EB-A2DA-EC7F13485036}" type="pres">
      <dgm:prSet presAssocID="{C68B1945-C48A-40BA-808B-38B9A17FA993}" presName="node" presStyleLbl="node1" presStyleIdx="1" presStyleCnt="7" custRadScaleRad="97895" custRadScaleInc="-13564">
        <dgm:presLayoutVars>
          <dgm:bulletEnabled val="1"/>
        </dgm:presLayoutVars>
      </dgm:prSet>
      <dgm:spPr/>
    </dgm:pt>
    <dgm:pt modelId="{1CA3B1A0-3552-45E6-872C-47F11CB80982}" type="pres">
      <dgm:prSet presAssocID="{C68B1945-C48A-40BA-808B-38B9A17FA993}" presName="dummy" presStyleCnt="0"/>
      <dgm:spPr/>
    </dgm:pt>
    <dgm:pt modelId="{8C57F387-4215-45A3-B0B6-B50AA1081CA8}" type="pres">
      <dgm:prSet presAssocID="{55EA11A9-6E11-4125-B6E1-263CA602CB02}" presName="sibTrans" presStyleLbl="sibTrans2D1" presStyleIdx="1" presStyleCnt="7"/>
      <dgm:spPr/>
    </dgm:pt>
    <dgm:pt modelId="{D9041141-5E3C-4E71-A084-0CC7F5459201}" type="pres">
      <dgm:prSet presAssocID="{D5A1642B-674A-47C3-9A3C-2BF58F37812C}" presName="node" presStyleLbl="node1" presStyleIdx="2" presStyleCnt="7">
        <dgm:presLayoutVars>
          <dgm:bulletEnabled val="1"/>
        </dgm:presLayoutVars>
      </dgm:prSet>
      <dgm:spPr/>
    </dgm:pt>
    <dgm:pt modelId="{0BEDECB0-C46E-4962-8D55-AC71E094EFD9}" type="pres">
      <dgm:prSet presAssocID="{D5A1642B-674A-47C3-9A3C-2BF58F37812C}" presName="dummy" presStyleCnt="0"/>
      <dgm:spPr/>
    </dgm:pt>
    <dgm:pt modelId="{5CD2FF42-58EC-44CB-9EF1-FFE6076B873F}" type="pres">
      <dgm:prSet presAssocID="{5BF04AD2-9970-4EE0-88DC-54C618702C7E}" presName="sibTrans" presStyleLbl="sibTrans2D1" presStyleIdx="2" presStyleCnt="7"/>
      <dgm:spPr/>
    </dgm:pt>
    <dgm:pt modelId="{1F91076C-9963-4098-B4E0-B6E7C87F749B}" type="pres">
      <dgm:prSet presAssocID="{A91184B9-47D7-48E4-A8D0-807D983BAAD2}" presName="node" presStyleLbl="node1" presStyleIdx="3" presStyleCnt="7">
        <dgm:presLayoutVars>
          <dgm:bulletEnabled val="1"/>
        </dgm:presLayoutVars>
      </dgm:prSet>
      <dgm:spPr/>
    </dgm:pt>
    <dgm:pt modelId="{C347AD2E-A823-45D7-9F1E-CA87535ADB23}" type="pres">
      <dgm:prSet presAssocID="{A91184B9-47D7-48E4-A8D0-807D983BAAD2}" presName="dummy" presStyleCnt="0"/>
      <dgm:spPr/>
    </dgm:pt>
    <dgm:pt modelId="{0F31DC45-5B3E-4D98-88DC-DAD4B22C2227}" type="pres">
      <dgm:prSet presAssocID="{512BDC8E-8F87-49A7-BAB0-0B95FC8F6B55}" presName="sibTrans" presStyleLbl="sibTrans2D1" presStyleIdx="3" presStyleCnt="7"/>
      <dgm:spPr/>
    </dgm:pt>
    <dgm:pt modelId="{F67A18B9-50E6-4BEA-B9C5-5223492648C0}" type="pres">
      <dgm:prSet presAssocID="{52AE899B-90E1-4C6A-A5A7-E68E0505D7A5}" presName="node" presStyleLbl="node1" presStyleIdx="4" presStyleCnt="7">
        <dgm:presLayoutVars>
          <dgm:bulletEnabled val="1"/>
        </dgm:presLayoutVars>
      </dgm:prSet>
      <dgm:spPr/>
    </dgm:pt>
    <dgm:pt modelId="{91089613-4E69-4775-A37C-9A6C9263D2EA}" type="pres">
      <dgm:prSet presAssocID="{52AE899B-90E1-4C6A-A5A7-E68E0505D7A5}" presName="dummy" presStyleCnt="0"/>
      <dgm:spPr/>
    </dgm:pt>
    <dgm:pt modelId="{4A7BA64D-7DFD-4CB8-BAC4-437D5DAA2F0A}" type="pres">
      <dgm:prSet presAssocID="{E724464C-502D-4184-888E-563433ADBB44}" presName="sibTrans" presStyleLbl="sibTrans2D1" presStyleIdx="4" presStyleCnt="7"/>
      <dgm:spPr/>
    </dgm:pt>
    <dgm:pt modelId="{85AAAAF4-D5C8-41F5-B0DE-D6CAB5930977}" type="pres">
      <dgm:prSet presAssocID="{DA12CE8C-DC09-4AB5-A028-56504540C593}" presName="node" presStyleLbl="node1" presStyleIdx="5" presStyleCnt="7">
        <dgm:presLayoutVars>
          <dgm:bulletEnabled val="1"/>
        </dgm:presLayoutVars>
      </dgm:prSet>
      <dgm:spPr/>
    </dgm:pt>
    <dgm:pt modelId="{C57466DC-2BEF-45CC-AD29-A326774923D9}" type="pres">
      <dgm:prSet presAssocID="{DA12CE8C-DC09-4AB5-A028-56504540C593}" presName="dummy" presStyleCnt="0"/>
      <dgm:spPr/>
    </dgm:pt>
    <dgm:pt modelId="{411CC592-A671-4832-ACE4-06978F921C60}" type="pres">
      <dgm:prSet presAssocID="{2592B8BA-7008-429C-9C11-1F59FBD3442A}" presName="sibTrans" presStyleLbl="sibTrans2D1" presStyleIdx="5" presStyleCnt="7"/>
      <dgm:spPr/>
    </dgm:pt>
    <dgm:pt modelId="{DA4854B9-65A4-4E47-A3E5-0EAE0E5F5D22}" type="pres">
      <dgm:prSet presAssocID="{74D2170D-1E9E-41A1-A882-6B7994CB25DD}" presName="node" presStyleLbl="node1" presStyleIdx="6" presStyleCnt="7">
        <dgm:presLayoutVars>
          <dgm:bulletEnabled val="1"/>
        </dgm:presLayoutVars>
      </dgm:prSet>
      <dgm:spPr/>
    </dgm:pt>
    <dgm:pt modelId="{6AE6DD99-DC07-488A-9260-05C50CA6BB7B}" type="pres">
      <dgm:prSet presAssocID="{74D2170D-1E9E-41A1-A882-6B7994CB25DD}" presName="dummy" presStyleCnt="0"/>
      <dgm:spPr/>
    </dgm:pt>
    <dgm:pt modelId="{2CE3E8BC-C14E-4E62-B157-ECF0AF76AD12}" type="pres">
      <dgm:prSet presAssocID="{8B75EEA7-D84B-4CB0-9B0F-57BB4A7F8633}" presName="sibTrans" presStyleLbl="sibTrans2D1" presStyleIdx="6" presStyleCnt="7"/>
      <dgm:spPr/>
    </dgm:pt>
  </dgm:ptLst>
  <dgm:cxnLst>
    <dgm:cxn modelId="{3836AC0A-CB59-46F9-97A2-D908FAB3721D}" srcId="{21AC8AAB-9C08-4436-9311-4206BA3C6928}" destId="{52AE899B-90E1-4C6A-A5A7-E68E0505D7A5}" srcOrd="4" destOrd="0" parTransId="{E15C2918-CB01-469B-803B-98CBA9744A35}" sibTransId="{E724464C-502D-4184-888E-563433ADBB44}"/>
    <dgm:cxn modelId="{B531AB0E-693D-4546-AACB-03BB929B329C}" type="presOf" srcId="{68A6D513-A76D-4D26-BD7D-3FA56E1B5568}" destId="{1FE1A860-4DB7-456C-82D3-64D55AE9F8D3}" srcOrd="0" destOrd="0" presId="urn:microsoft.com/office/officeart/2005/8/layout/radial6"/>
    <dgm:cxn modelId="{4B52AB22-9E05-4F11-B7DE-8E23EF191DA8}" type="presOf" srcId="{512BDC8E-8F87-49A7-BAB0-0B95FC8F6B55}" destId="{0F31DC45-5B3E-4D98-88DC-DAD4B22C2227}" srcOrd="0" destOrd="0" presId="urn:microsoft.com/office/officeart/2005/8/layout/radial6"/>
    <dgm:cxn modelId="{E8021328-EF8A-429C-8C2A-470A9ECEBD8A}" type="presOf" srcId="{DA12CE8C-DC09-4AB5-A028-56504540C593}" destId="{85AAAAF4-D5C8-41F5-B0DE-D6CAB5930977}" srcOrd="0" destOrd="0" presId="urn:microsoft.com/office/officeart/2005/8/layout/radial6"/>
    <dgm:cxn modelId="{45F93B34-6445-4487-9DF5-4BE7534B93CB}" srcId="{21AC8AAB-9C08-4436-9311-4206BA3C6928}" destId="{D5A1642B-674A-47C3-9A3C-2BF58F37812C}" srcOrd="2" destOrd="0" parTransId="{40C78477-A7A2-4514-9E3F-369EFBAD9D36}" sibTransId="{5BF04AD2-9970-4EE0-88DC-54C618702C7E}"/>
    <dgm:cxn modelId="{8B901744-DFB9-47B5-A887-7E6BEF1942A9}" type="presOf" srcId="{2592B8BA-7008-429C-9C11-1F59FBD3442A}" destId="{411CC592-A671-4832-ACE4-06978F921C60}" srcOrd="0" destOrd="0" presId="urn:microsoft.com/office/officeart/2005/8/layout/radial6"/>
    <dgm:cxn modelId="{0C13C448-269B-4FB6-B7BB-5E571BE6E8D0}" srcId="{21AC8AAB-9C08-4436-9311-4206BA3C6928}" destId="{DA12CE8C-DC09-4AB5-A028-56504540C593}" srcOrd="5" destOrd="0" parTransId="{1D12FABE-8AD1-4657-8621-AD0902454D83}" sibTransId="{2592B8BA-7008-429C-9C11-1F59FBD3442A}"/>
    <dgm:cxn modelId="{BAA0CD4B-F1C1-4A1A-B7AC-2759E9E75C2C}" type="presOf" srcId="{52AE899B-90E1-4C6A-A5A7-E68E0505D7A5}" destId="{F67A18B9-50E6-4BEA-B9C5-5223492648C0}" srcOrd="0" destOrd="0" presId="urn:microsoft.com/office/officeart/2005/8/layout/radial6"/>
    <dgm:cxn modelId="{7F1CD155-6269-463E-9B7B-42088B10770E}" type="presOf" srcId="{4DE40F0B-07D8-41C8-90EE-F4197CCF1F67}" destId="{128DEA74-C865-434F-8877-22206E809CD6}" srcOrd="0" destOrd="0" presId="urn:microsoft.com/office/officeart/2005/8/layout/radial6"/>
    <dgm:cxn modelId="{543C4281-6FE4-481A-B07F-2EAE4B7CFF31}" srcId="{4DE40F0B-07D8-41C8-90EE-F4197CCF1F67}" destId="{21AC8AAB-9C08-4436-9311-4206BA3C6928}" srcOrd="0" destOrd="0" parTransId="{221AE4A1-502D-4BA4-96E0-B3992453A02C}" sibTransId="{9D660F4D-75BF-42FA-BA5F-3F744124DE75}"/>
    <dgm:cxn modelId="{F0DCB682-FC04-4E5F-A8FD-61F90007C938}" srcId="{21AC8AAB-9C08-4436-9311-4206BA3C6928}" destId="{437CAB2D-7D2A-4B1F-8341-AA3964F4680B}" srcOrd="0" destOrd="0" parTransId="{E1BA9A66-6C46-4F3A-9C68-A8BCC1CE5AFF}" sibTransId="{68A6D513-A76D-4D26-BD7D-3FA56E1B5568}"/>
    <dgm:cxn modelId="{CEBB0B83-8A8D-4C2D-A824-7BCEA6EA9A42}" type="presOf" srcId="{A91184B9-47D7-48E4-A8D0-807D983BAAD2}" destId="{1F91076C-9963-4098-B4E0-B6E7C87F749B}" srcOrd="0" destOrd="0" presId="urn:microsoft.com/office/officeart/2005/8/layout/radial6"/>
    <dgm:cxn modelId="{49F2E98A-D423-4E51-AFF5-CC7137E042AE}" type="presOf" srcId="{C68B1945-C48A-40BA-808B-38B9A17FA993}" destId="{C8777BEA-DC7F-45EB-A2DA-EC7F13485036}" srcOrd="0" destOrd="0" presId="urn:microsoft.com/office/officeart/2005/8/layout/radial6"/>
    <dgm:cxn modelId="{A0EA2594-3C82-49B6-95CB-5BBC0A108D68}" srcId="{21AC8AAB-9C08-4436-9311-4206BA3C6928}" destId="{74D2170D-1E9E-41A1-A882-6B7994CB25DD}" srcOrd="6" destOrd="0" parTransId="{01A150CB-B6E2-4CA6-B73D-8566E5D7F90A}" sibTransId="{8B75EEA7-D84B-4CB0-9B0F-57BB4A7F8633}"/>
    <dgm:cxn modelId="{5830DC99-DF5A-4453-8D79-10EB43B45CC2}" type="presOf" srcId="{437CAB2D-7D2A-4B1F-8341-AA3964F4680B}" destId="{C356BE50-46A3-42BE-AAD9-E4B3967D5DED}" srcOrd="0" destOrd="0" presId="urn:microsoft.com/office/officeart/2005/8/layout/radial6"/>
    <dgm:cxn modelId="{6CB4A2A6-A41F-47DC-A98A-1F6EBE7AEA97}" type="presOf" srcId="{5BF04AD2-9970-4EE0-88DC-54C618702C7E}" destId="{5CD2FF42-58EC-44CB-9EF1-FFE6076B873F}" srcOrd="0" destOrd="0" presId="urn:microsoft.com/office/officeart/2005/8/layout/radial6"/>
    <dgm:cxn modelId="{E6BA7BAA-F3CB-4893-9273-FC7AE468421C}" type="presOf" srcId="{D5A1642B-674A-47C3-9A3C-2BF58F37812C}" destId="{D9041141-5E3C-4E71-A084-0CC7F5459201}" srcOrd="0" destOrd="0" presId="urn:microsoft.com/office/officeart/2005/8/layout/radial6"/>
    <dgm:cxn modelId="{8189C2BB-5EAD-44EC-B9F3-D5B508800CBE}" type="presOf" srcId="{E724464C-502D-4184-888E-563433ADBB44}" destId="{4A7BA64D-7DFD-4CB8-BAC4-437D5DAA2F0A}" srcOrd="0" destOrd="0" presId="urn:microsoft.com/office/officeart/2005/8/layout/radial6"/>
    <dgm:cxn modelId="{33B11CCD-169D-4813-8AB6-C38F56B99FAB}" type="presOf" srcId="{21AC8AAB-9C08-4436-9311-4206BA3C6928}" destId="{BB508E60-06EA-46C4-846C-16EEAE88BFA2}" srcOrd="0" destOrd="0" presId="urn:microsoft.com/office/officeart/2005/8/layout/radial6"/>
    <dgm:cxn modelId="{43F759EE-576A-48FE-B807-A4746DC8A1F9}" srcId="{21AC8AAB-9C08-4436-9311-4206BA3C6928}" destId="{C68B1945-C48A-40BA-808B-38B9A17FA993}" srcOrd="1" destOrd="0" parTransId="{ABC556C4-AF72-4E4D-9376-F5AA5D0B7CD1}" sibTransId="{55EA11A9-6E11-4125-B6E1-263CA602CB02}"/>
    <dgm:cxn modelId="{A34D01F0-0E6E-408F-ABE2-16820796BF9D}" type="presOf" srcId="{8B75EEA7-D84B-4CB0-9B0F-57BB4A7F8633}" destId="{2CE3E8BC-C14E-4E62-B157-ECF0AF76AD12}" srcOrd="0" destOrd="0" presId="urn:microsoft.com/office/officeart/2005/8/layout/radial6"/>
    <dgm:cxn modelId="{3635C6F1-43D6-411D-A87C-040285983A29}" type="presOf" srcId="{55EA11A9-6E11-4125-B6E1-263CA602CB02}" destId="{8C57F387-4215-45A3-B0B6-B50AA1081CA8}" srcOrd="0" destOrd="0" presId="urn:microsoft.com/office/officeart/2005/8/layout/radial6"/>
    <dgm:cxn modelId="{1FBAE7F3-1032-4C55-84D9-30137AC956BA}" type="presOf" srcId="{74D2170D-1E9E-41A1-A882-6B7994CB25DD}" destId="{DA4854B9-65A4-4E47-A3E5-0EAE0E5F5D22}" srcOrd="0" destOrd="0" presId="urn:microsoft.com/office/officeart/2005/8/layout/radial6"/>
    <dgm:cxn modelId="{308C40F4-1622-47FE-8A7A-AEC29CC67780}" srcId="{21AC8AAB-9C08-4436-9311-4206BA3C6928}" destId="{A91184B9-47D7-48E4-A8D0-807D983BAAD2}" srcOrd="3" destOrd="0" parTransId="{9FAB9762-0FF5-4611-A2A2-3A3A841BAB83}" sibTransId="{512BDC8E-8F87-49A7-BAB0-0B95FC8F6B55}"/>
    <dgm:cxn modelId="{F2D0988A-8E71-4F88-BFA8-8F906E1DC024}" type="presParOf" srcId="{128DEA74-C865-434F-8877-22206E809CD6}" destId="{BB508E60-06EA-46C4-846C-16EEAE88BFA2}" srcOrd="0" destOrd="0" presId="urn:microsoft.com/office/officeart/2005/8/layout/radial6"/>
    <dgm:cxn modelId="{2000E284-2CD1-4BA8-A224-F05CF51125A4}" type="presParOf" srcId="{128DEA74-C865-434F-8877-22206E809CD6}" destId="{C356BE50-46A3-42BE-AAD9-E4B3967D5DED}" srcOrd="1" destOrd="0" presId="urn:microsoft.com/office/officeart/2005/8/layout/radial6"/>
    <dgm:cxn modelId="{999E7603-BDEE-440B-B135-F5654B9D90B0}" type="presParOf" srcId="{128DEA74-C865-434F-8877-22206E809CD6}" destId="{2C82AB56-A673-4A2F-8F7F-7FF09F2DE536}" srcOrd="2" destOrd="0" presId="urn:microsoft.com/office/officeart/2005/8/layout/radial6"/>
    <dgm:cxn modelId="{E122FAC9-D5C5-412B-A23F-0959342FE3D8}" type="presParOf" srcId="{128DEA74-C865-434F-8877-22206E809CD6}" destId="{1FE1A860-4DB7-456C-82D3-64D55AE9F8D3}" srcOrd="3" destOrd="0" presId="urn:microsoft.com/office/officeart/2005/8/layout/radial6"/>
    <dgm:cxn modelId="{1137B413-C9B3-4ADB-AA9E-251CC6EE769B}" type="presParOf" srcId="{128DEA74-C865-434F-8877-22206E809CD6}" destId="{C8777BEA-DC7F-45EB-A2DA-EC7F13485036}" srcOrd="4" destOrd="0" presId="urn:microsoft.com/office/officeart/2005/8/layout/radial6"/>
    <dgm:cxn modelId="{CD420BC6-D222-4D8B-B361-6500129ADF5C}" type="presParOf" srcId="{128DEA74-C865-434F-8877-22206E809CD6}" destId="{1CA3B1A0-3552-45E6-872C-47F11CB80982}" srcOrd="5" destOrd="0" presId="urn:microsoft.com/office/officeart/2005/8/layout/radial6"/>
    <dgm:cxn modelId="{36E42E90-9AB9-4EF0-AEAA-175D66826965}" type="presParOf" srcId="{128DEA74-C865-434F-8877-22206E809CD6}" destId="{8C57F387-4215-45A3-B0B6-B50AA1081CA8}" srcOrd="6" destOrd="0" presId="urn:microsoft.com/office/officeart/2005/8/layout/radial6"/>
    <dgm:cxn modelId="{678A7112-3DF9-475E-8335-540F11CD4667}" type="presParOf" srcId="{128DEA74-C865-434F-8877-22206E809CD6}" destId="{D9041141-5E3C-4E71-A084-0CC7F5459201}" srcOrd="7" destOrd="0" presId="urn:microsoft.com/office/officeart/2005/8/layout/radial6"/>
    <dgm:cxn modelId="{8F6BCA0E-AC0D-4DA9-8CA3-63F53B7D6769}" type="presParOf" srcId="{128DEA74-C865-434F-8877-22206E809CD6}" destId="{0BEDECB0-C46E-4962-8D55-AC71E094EFD9}" srcOrd="8" destOrd="0" presId="urn:microsoft.com/office/officeart/2005/8/layout/radial6"/>
    <dgm:cxn modelId="{8B7048F6-54E3-4B45-8B31-A60E9B9BAA94}" type="presParOf" srcId="{128DEA74-C865-434F-8877-22206E809CD6}" destId="{5CD2FF42-58EC-44CB-9EF1-FFE6076B873F}" srcOrd="9" destOrd="0" presId="urn:microsoft.com/office/officeart/2005/8/layout/radial6"/>
    <dgm:cxn modelId="{934D014B-3419-496C-A9ED-D99E0E392D06}" type="presParOf" srcId="{128DEA74-C865-434F-8877-22206E809CD6}" destId="{1F91076C-9963-4098-B4E0-B6E7C87F749B}" srcOrd="10" destOrd="0" presId="urn:microsoft.com/office/officeart/2005/8/layout/radial6"/>
    <dgm:cxn modelId="{AD236F0A-14E1-488A-8F60-18E79B59C704}" type="presParOf" srcId="{128DEA74-C865-434F-8877-22206E809CD6}" destId="{C347AD2E-A823-45D7-9F1E-CA87535ADB23}" srcOrd="11" destOrd="0" presId="urn:microsoft.com/office/officeart/2005/8/layout/radial6"/>
    <dgm:cxn modelId="{A0EE59FB-934A-4EBF-800A-6CD1DEDFD803}" type="presParOf" srcId="{128DEA74-C865-434F-8877-22206E809CD6}" destId="{0F31DC45-5B3E-4D98-88DC-DAD4B22C2227}" srcOrd="12" destOrd="0" presId="urn:microsoft.com/office/officeart/2005/8/layout/radial6"/>
    <dgm:cxn modelId="{43CE3F1A-A83A-4DE2-85D9-7062CFDD2BF7}" type="presParOf" srcId="{128DEA74-C865-434F-8877-22206E809CD6}" destId="{F67A18B9-50E6-4BEA-B9C5-5223492648C0}" srcOrd="13" destOrd="0" presId="urn:microsoft.com/office/officeart/2005/8/layout/radial6"/>
    <dgm:cxn modelId="{58EEE2EC-AF7A-410A-BC3F-F1A04DD802EC}" type="presParOf" srcId="{128DEA74-C865-434F-8877-22206E809CD6}" destId="{91089613-4E69-4775-A37C-9A6C9263D2EA}" srcOrd="14" destOrd="0" presId="urn:microsoft.com/office/officeart/2005/8/layout/radial6"/>
    <dgm:cxn modelId="{2A2A5F4E-7B8C-4B4F-9A8A-D7C274E2701A}" type="presParOf" srcId="{128DEA74-C865-434F-8877-22206E809CD6}" destId="{4A7BA64D-7DFD-4CB8-BAC4-437D5DAA2F0A}" srcOrd="15" destOrd="0" presId="urn:microsoft.com/office/officeart/2005/8/layout/radial6"/>
    <dgm:cxn modelId="{613EC25B-5ABA-4B38-917D-7B4A317CDA70}" type="presParOf" srcId="{128DEA74-C865-434F-8877-22206E809CD6}" destId="{85AAAAF4-D5C8-41F5-B0DE-D6CAB5930977}" srcOrd="16" destOrd="0" presId="urn:microsoft.com/office/officeart/2005/8/layout/radial6"/>
    <dgm:cxn modelId="{68F67A39-3F1D-435B-987D-AA997EA11BA5}" type="presParOf" srcId="{128DEA74-C865-434F-8877-22206E809CD6}" destId="{C57466DC-2BEF-45CC-AD29-A326774923D9}" srcOrd="17" destOrd="0" presId="urn:microsoft.com/office/officeart/2005/8/layout/radial6"/>
    <dgm:cxn modelId="{F85A135C-E34E-481B-97A7-00D3DCDB874F}" type="presParOf" srcId="{128DEA74-C865-434F-8877-22206E809CD6}" destId="{411CC592-A671-4832-ACE4-06978F921C60}" srcOrd="18" destOrd="0" presId="urn:microsoft.com/office/officeart/2005/8/layout/radial6"/>
    <dgm:cxn modelId="{441477AD-D040-4112-A583-98ADAD750BCD}" type="presParOf" srcId="{128DEA74-C865-434F-8877-22206E809CD6}" destId="{DA4854B9-65A4-4E47-A3E5-0EAE0E5F5D22}" srcOrd="19" destOrd="0" presId="urn:microsoft.com/office/officeart/2005/8/layout/radial6"/>
    <dgm:cxn modelId="{4E755EF6-13AE-492F-96CC-1116ADE062C4}" type="presParOf" srcId="{128DEA74-C865-434F-8877-22206E809CD6}" destId="{6AE6DD99-DC07-488A-9260-05C50CA6BB7B}" srcOrd="20" destOrd="0" presId="urn:microsoft.com/office/officeart/2005/8/layout/radial6"/>
    <dgm:cxn modelId="{90B7FB28-E128-46B0-9A31-6C60A89C3F42}" type="presParOf" srcId="{128DEA74-C865-434F-8877-22206E809CD6}" destId="{2CE3E8BC-C14E-4E62-B157-ECF0AF76AD12}" srcOrd="21"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0A304-5270-4EDE-AB21-E648ADB641F4}">
      <dsp:nvSpPr>
        <dsp:cNvPr id="0" name=""/>
        <dsp:cNvSpPr/>
      </dsp:nvSpPr>
      <dsp:spPr>
        <a:xfrm>
          <a:off x="599999" y="0"/>
          <a:ext cx="600000" cy="1373182"/>
        </a:xfrm>
        <a:prstGeom prst="trapezoid">
          <a:avLst>
            <a:gd name="adj" fmla="val 5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599999" y="0"/>
        <a:ext cx="600000" cy="1373182"/>
      </dsp:txXfrm>
    </dsp:sp>
    <dsp:sp modelId="{99917ED2-0A5C-4413-8957-3EEB3B820CC7}">
      <dsp:nvSpPr>
        <dsp:cNvPr id="0" name=""/>
        <dsp:cNvSpPr/>
      </dsp:nvSpPr>
      <dsp:spPr>
        <a:xfrm>
          <a:off x="299999" y="1373182"/>
          <a:ext cx="1200000" cy="1373182"/>
        </a:xfrm>
        <a:prstGeom prst="trapezoid">
          <a:avLst>
            <a:gd name="adj" fmla="val 25000"/>
          </a:avLst>
        </a:prstGeom>
        <a:solidFill>
          <a:schemeClr val="accent3">
            <a:shade val="80000"/>
            <a:hueOff val="-216454"/>
            <a:satOff val="-29685"/>
            <a:lumOff val="20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509999" y="1373182"/>
        <a:ext cx="780000" cy="1373182"/>
      </dsp:txXfrm>
    </dsp:sp>
    <dsp:sp modelId="{71BC5F75-8D66-4D7D-A19D-2A9D647C47AB}">
      <dsp:nvSpPr>
        <dsp:cNvPr id="0" name=""/>
        <dsp:cNvSpPr/>
      </dsp:nvSpPr>
      <dsp:spPr>
        <a:xfrm>
          <a:off x="0" y="2746364"/>
          <a:ext cx="1800000" cy="1373182"/>
        </a:xfrm>
        <a:prstGeom prst="trapezoid">
          <a:avLst>
            <a:gd name="adj" fmla="val 21847"/>
          </a:avLst>
        </a:prstGeom>
        <a:solidFill>
          <a:schemeClr val="accent3">
            <a:shade val="80000"/>
            <a:hueOff val="-432908"/>
            <a:satOff val="-59370"/>
            <a:lumOff val="404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b"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data basis</a:t>
          </a:r>
          <a:br>
            <a:rPr lang="en-US" sz="1200" kern="1200" dirty="0">
              <a:solidFill>
                <a:schemeClr val="bg1"/>
              </a:solidFill>
            </a:rPr>
          </a:br>
          <a:endParaRPr lang="en-US" sz="1200" kern="1200" dirty="0">
            <a:solidFill>
              <a:schemeClr val="bg1"/>
            </a:solidFill>
          </a:endParaRPr>
        </a:p>
      </dsp:txBody>
      <dsp:txXfrm>
        <a:off x="314999" y="2746364"/>
        <a:ext cx="1170000" cy="1373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DB650-60AF-4659-AE41-7141FCA5917C}">
      <dsp:nvSpPr>
        <dsp:cNvPr id="0" name=""/>
        <dsp:cNvSpPr/>
      </dsp:nvSpPr>
      <dsp:spPr>
        <a:xfrm rot="10800000">
          <a:off x="0" y="0"/>
          <a:ext cx="1800000" cy="1373182"/>
        </a:xfrm>
        <a:prstGeom prst="trapezoid">
          <a:avLst>
            <a:gd name="adj" fmla="val 21847"/>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t" anchorCtr="0">
          <a:noAutofit/>
        </a:bodyPr>
        <a:lstStyle/>
        <a:p>
          <a:pPr marL="0" lvl="0" indent="0" algn="ctr" defTabSz="488950">
            <a:lnSpc>
              <a:spcPct val="90000"/>
            </a:lnSpc>
            <a:spcBef>
              <a:spcPct val="0"/>
            </a:spcBef>
            <a:spcAft>
              <a:spcPct val="35000"/>
            </a:spcAft>
            <a:buNone/>
          </a:pPr>
          <a:br>
            <a:rPr lang="en-US" sz="1100" kern="1200" dirty="0"/>
          </a:br>
          <a:r>
            <a:rPr lang="en-US" sz="1100" kern="1200" dirty="0">
              <a:solidFill>
                <a:schemeClr val="bg1"/>
              </a:solidFill>
            </a:rPr>
            <a:t>commonness in the field of injection </a:t>
          </a:r>
          <a:r>
            <a:rPr lang="en-US" sz="1100" kern="1200" dirty="0" err="1">
              <a:solidFill>
                <a:schemeClr val="bg1"/>
              </a:solidFill>
            </a:rPr>
            <a:t>moulding</a:t>
          </a:r>
          <a:endParaRPr lang="en-US" sz="1100" kern="1200" dirty="0">
            <a:solidFill>
              <a:schemeClr val="bg1"/>
            </a:solidFill>
          </a:endParaRPr>
        </a:p>
      </dsp:txBody>
      <dsp:txXfrm rot="-10800000">
        <a:off x="314999" y="0"/>
        <a:ext cx="1170000" cy="1373182"/>
      </dsp:txXfrm>
    </dsp:sp>
    <dsp:sp modelId="{E19E3A58-7840-49EF-A56A-F50F5169D8BB}">
      <dsp:nvSpPr>
        <dsp:cNvPr id="0" name=""/>
        <dsp:cNvSpPr/>
      </dsp:nvSpPr>
      <dsp:spPr>
        <a:xfrm rot="10800000">
          <a:off x="299999" y="1373182"/>
          <a:ext cx="1200000" cy="1373182"/>
        </a:xfrm>
        <a:prstGeom prst="trapezoid">
          <a:avLst>
            <a:gd name="adj" fmla="val 25000"/>
          </a:avLst>
        </a:prstGeom>
        <a:solidFill>
          <a:schemeClr val="accent1">
            <a:shade val="80000"/>
            <a:hueOff val="-187743"/>
            <a:satOff val="-19036"/>
            <a:lumOff val="186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10800000">
        <a:off x="509999" y="1373182"/>
        <a:ext cx="780000" cy="1373182"/>
      </dsp:txXfrm>
    </dsp:sp>
    <dsp:sp modelId="{1768C623-6FF4-4532-B294-2CD44F06C20A}">
      <dsp:nvSpPr>
        <dsp:cNvPr id="0" name=""/>
        <dsp:cNvSpPr/>
      </dsp:nvSpPr>
      <dsp:spPr>
        <a:xfrm rot="10800000">
          <a:off x="599999" y="2746364"/>
          <a:ext cx="600000" cy="1373182"/>
        </a:xfrm>
        <a:prstGeom prst="trapezoid">
          <a:avLst>
            <a:gd name="adj" fmla="val 50000"/>
          </a:avLst>
        </a:prstGeom>
        <a:solidFill>
          <a:schemeClr val="accent1">
            <a:shade val="80000"/>
            <a:hueOff val="-375485"/>
            <a:satOff val="-38071"/>
            <a:lumOff val="373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10800000">
        <a:off x="599999" y="2746364"/>
        <a:ext cx="600000" cy="1373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3E8BC-C14E-4E62-B157-ECF0AF76AD12}">
      <dsp:nvSpPr>
        <dsp:cNvPr id="0" name=""/>
        <dsp:cNvSpPr/>
      </dsp:nvSpPr>
      <dsp:spPr>
        <a:xfrm>
          <a:off x="1301515" y="338582"/>
          <a:ext cx="2679225" cy="2679225"/>
        </a:xfrm>
        <a:prstGeom prst="blockArc">
          <a:avLst>
            <a:gd name="adj1" fmla="val 13114286"/>
            <a:gd name="adj2" fmla="val 16200000"/>
            <a:gd name="adj3" fmla="val 3896"/>
          </a:avLst>
        </a:prstGeom>
        <a:solidFill>
          <a:schemeClr val="accent1">
            <a:shade val="90000"/>
            <a:hueOff val="-375205"/>
            <a:satOff val="-37587"/>
            <a:lumOff val="357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1CC592-A671-4832-ACE4-06978F921C60}">
      <dsp:nvSpPr>
        <dsp:cNvPr id="0" name=""/>
        <dsp:cNvSpPr/>
      </dsp:nvSpPr>
      <dsp:spPr>
        <a:xfrm>
          <a:off x="1301515" y="338582"/>
          <a:ext cx="2679225" cy="2679225"/>
        </a:xfrm>
        <a:prstGeom prst="blockArc">
          <a:avLst>
            <a:gd name="adj1" fmla="val 10028571"/>
            <a:gd name="adj2" fmla="val 13114286"/>
            <a:gd name="adj3" fmla="val 3896"/>
          </a:avLst>
        </a:prstGeom>
        <a:solidFill>
          <a:schemeClr val="accent1">
            <a:shade val="90000"/>
            <a:hueOff val="-312671"/>
            <a:satOff val="-31322"/>
            <a:lumOff val="2983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7BA64D-7DFD-4CB8-BAC4-437D5DAA2F0A}">
      <dsp:nvSpPr>
        <dsp:cNvPr id="0" name=""/>
        <dsp:cNvSpPr/>
      </dsp:nvSpPr>
      <dsp:spPr>
        <a:xfrm>
          <a:off x="1301515" y="338582"/>
          <a:ext cx="2679225" cy="2679225"/>
        </a:xfrm>
        <a:prstGeom prst="blockArc">
          <a:avLst>
            <a:gd name="adj1" fmla="val 6942857"/>
            <a:gd name="adj2" fmla="val 10028571"/>
            <a:gd name="adj3" fmla="val 3896"/>
          </a:avLst>
        </a:prstGeom>
        <a:solidFill>
          <a:schemeClr val="accent1">
            <a:shade val="90000"/>
            <a:hueOff val="-250137"/>
            <a:satOff val="-25058"/>
            <a:lumOff val="238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31DC45-5B3E-4D98-88DC-DAD4B22C2227}">
      <dsp:nvSpPr>
        <dsp:cNvPr id="0" name=""/>
        <dsp:cNvSpPr/>
      </dsp:nvSpPr>
      <dsp:spPr>
        <a:xfrm>
          <a:off x="1301515" y="338582"/>
          <a:ext cx="2679225" cy="2679225"/>
        </a:xfrm>
        <a:prstGeom prst="blockArc">
          <a:avLst>
            <a:gd name="adj1" fmla="val 3857143"/>
            <a:gd name="adj2" fmla="val 6942857"/>
            <a:gd name="adj3" fmla="val 3896"/>
          </a:avLst>
        </a:prstGeom>
        <a:solidFill>
          <a:schemeClr val="accent1">
            <a:shade val="90000"/>
            <a:hueOff val="-187603"/>
            <a:satOff val="-18793"/>
            <a:lumOff val="1789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D2FF42-58EC-44CB-9EF1-FFE6076B873F}">
      <dsp:nvSpPr>
        <dsp:cNvPr id="0" name=""/>
        <dsp:cNvSpPr/>
      </dsp:nvSpPr>
      <dsp:spPr>
        <a:xfrm>
          <a:off x="1301515" y="338582"/>
          <a:ext cx="2679225" cy="2679225"/>
        </a:xfrm>
        <a:prstGeom prst="blockArc">
          <a:avLst>
            <a:gd name="adj1" fmla="val 771429"/>
            <a:gd name="adj2" fmla="val 3857143"/>
            <a:gd name="adj3" fmla="val 3896"/>
          </a:avLst>
        </a:prstGeom>
        <a:solidFill>
          <a:schemeClr val="accent1">
            <a:shade val="90000"/>
            <a:hueOff val="-125068"/>
            <a:satOff val="-12529"/>
            <a:lumOff val="119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57F387-4215-45A3-B0B6-B50AA1081CA8}">
      <dsp:nvSpPr>
        <dsp:cNvPr id="0" name=""/>
        <dsp:cNvSpPr/>
      </dsp:nvSpPr>
      <dsp:spPr>
        <a:xfrm>
          <a:off x="1294298" y="372232"/>
          <a:ext cx="2679225" cy="2679225"/>
        </a:xfrm>
        <a:prstGeom prst="blockArc">
          <a:avLst>
            <a:gd name="adj1" fmla="val 19091994"/>
            <a:gd name="adj2" fmla="val 681355"/>
            <a:gd name="adj3" fmla="val 3896"/>
          </a:avLst>
        </a:prstGeom>
        <a:solidFill>
          <a:schemeClr val="accent1">
            <a:shade val="90000"/>
            <a:hueOff val="-62534"/>
            <a:satOff val="-6265"/>
            <a:lumOff val="59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E1A860-4DB7-456C-82D3-64D55AE9F8D3}">
      <dsp:nvSpPr>
        <dsp:cNvPr id="0" name=""/>
        <dsp:cNvSpPr/>
      </dsp:nvSpPr>
      <dsp:spPr>
        <a:xfrm>
          <a:off x="1264793" y="338069"/>
          <a:ext cx="2679225" cy="2679225"/>
        </a:xfrm>
        <a:prstGeom prst="blockArc">
          <a:avLst>
            <a:gd name="adj1" fmla="val 16296124"/>
            <a:gd name="adj2" fmla="val 19210142"/>
            <a:gd name="adj3" fmla="val 3896"/>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508E60-06EA-46C4-846C-16EEAE88BFA2}">
      <dsp:nvSpPr>
        <dsp:cNvPr id="0" name=""/>
        <dsp:cNvSpPr/>
      </dsp:nvSpPr>
      <dsp:spPr>
        <a:xfrm>
          <a:off x="2123348" y="1160415"/>
          <a:ext cx="1035559" cy="1035559"/>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Smart Factory</a:t>
          </a:r>
        </a:p>
      </dsp:txBody>
      <dsp:txXfrm>
        <a:off x="2275002" y="1312069"/>
        <a:ext cx="732251" cy="732251"/>
      </dsp:txXfrm>
    </dsp:sp>
    <dsp:sp modelId="{C356BE50-46A3-42BE-AAD9-E4B3967D5DED}">
      <dsp:nvSpPr>
        <dsp:cNvPr id="0" name=""/>
        <dsp:cNvSpPr/>
      </dsp:nvSpPr>
      <dsp:spPr>
        <a:xfrm>
          <a:off x="2278682" y="2232"/>
          <a:ext cx="724891" cy="724891"/>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IWK</a:t>
          </a:r>
        </a:p>
      </dsp:txBody>
      <dsp:txXfrm>
        <a:off x="2384840" y="108390"/>
        <a:ext cx="512575" cy="512575"/>
      </dsp:txXfrm>
    </dsp:sp>
    <dsp:sp modelId="{C8777BEA-DC7F-45EB-A2DA-EC7F13485036}">
      <dsp:nvSpPr>
        <dsp:cNvPr id="0" name=""/>
        <dsp:cNvSpPr/>
      </dsp:nvSpPr>
      <dsp:spPr>
        <a:xfrm>
          <a:off x="3250658" y="473895"/>
          <a:ext cx="724891" cy="724891"/>
        </a:xfrm>
        <a:prstGeom prst="ellipse">
          <a:avLst/>
        </a:prstGeom>
        <a:solidFill>
          <a:schemeClr val="accent1">
            <a:shade val="80000"/>
            <a:hueOff val="-62581"/>
            <a:satOff val="-6345"/>
            <a:lumOff val="62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IPEK</a:t>
          </a:r>
        </a:p>
      </dsp:txBody>
      <dsp:txXfrm>
        <a:off x="3356816" y="580053"/>
        <a:ext cx="512575" cy="512575"/>
      </dsp:txXfrm>
    </dsp:sp>
    <dsp:sp modelId="{D9041141-5E3C-4E71-A084-0CC7F5459201}">
      <dsp:nvSpPr>
        <dsp:cNvPr id="0" name=""/>
        <dsp:cNvSpPr/>
      </dsp:nvSpPr>
      <dsp:spPr>
        <a:xfrm>
          <a:off x="3559266" y="1608034"/>
          <a:ext cx="724891" cy="724891"/>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a:t>ITEM</a:t>
          </a:r>
        </a:p>
      </dsp:txBody>
      <dsp:txXfrm>
        <a:off x="3665424" y="1714192"/>
        <a:ext cx="512575" cy="512575"/>
      </dsp:txXfrm>
    </dsp:sp>
    <dsp:sp modelId="{1F91076C-9963-4098-B4E0-B6E7C87F749B}">
      <dsp:nvSpPr>
        <dsp:cNvPr id="0" name=""/>
        <dsp:cNvSpPr/>
      </dsp:nvSpPr>
      <dsp:spPr>
        <a:xfrm>
          <a:off x="2848596" y="2499186"/>
          <a:ext cx="724891" cy="724891"/>
        </a:xfrm>
        <a:prstGeom prst="ellipse">
          <a:avLst/>
        </a:prstGeom>
        <a:solidFill>
          <a:schemeClr val="accent1">
            <a:shade val="80000"/>
            <a:hueOff val="-187743"/>
            <a:satOff val="-19036"/>
            <a:lumOff val="186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ILT</a:t>
          </a:r>
        </a:p>
      </dsp:txBody>
      <dsp:txXfrm>
        <a:off x="2954754" y="2605344"/>
        <a:ext cx="512575" cy="512575"/>
      </dsp:txXfrm>
    </dsp:sp>
    <dsp:sp modelId="{F67A18B9-50E6-4BEA-B9C5-5223492648C0}">
      <dsp:nvSpPr>
        <dsp:cNvPr id="0" name=""/>
        <dsp:cNvSpPr/>
      </dsp:nvSpPr>
      <dsp:spPr>
        <a:xfrm>
          <a:off x="1708769" y="2499186"/>
          <a:ext cx="724891" cy="724891"/>
        </a:xfrm>
        <a:prstGeom prst="ellipse">
          <a:avLst/>
        </a:prstGeom>
        <a:solidFill>
          <a:schemeClr val="accent1">
            <a:shade val="80000"/>
            <a:hueOff val="-250323"/>
            <a:satOff val="-25381"/>
            <a:lumOff val="249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INS</a:t>
          </a:r>
        </a:p>
      </dsp:txBody>
      <dsp:txXfrm>
        <a:off x="1814927" y="2605344"/>
        <a:ext cx="512575" cy="512575"/>
      </dsp:txXfrm>
    </dsp:sp>
    <dsp:sp modelId="{85AAAAF4-D5C8-41F5-B0DE-D6CAB5930977}">
      <dsp:nvSpPr>
        <dsp:cNvPr id="0" name=""/>
        <dsp:cNvSpPr/>
      </dsp:nvSpPr>
      <dsp:spPr>
        <a:xfrm>
          <a:off x="998098" y="1608034"/>
          <a:ext cx="724891" cy="724891"/>
        </a:xfrm>
        <a:prstGeom prst="ellipse">
          <a:avLst/>
        </a:prstGeom>
        <a:solidFill>
          <a:schemeClr val="accent1">
            <a:shade val="80000"/>
            <a:hueOff val="-312904"/>
            <a:satOff val="-31726"/>
            <a:lumOff val="311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IMP</a:t>
          </a:r>
        </a:p>
      </dsp:txBody>
      <dsp:txXfrm>
        <a:off x="1104256" y="1714192"/>
        <a:ext cx="512575" cy="512575"/>
      </dsp:txXfrm>
    </dsp:sp>
    <dsp:sp modelId="{DA4854B9-65A4-4E47-A3E5-0EAE0E5F5D22}">
      <dsp:nvSpPr>
        <dsp:cNvPr id="0" name=""/>
        <dsp:cNvSpPr/>
      </dsp:nvSpPr>
      <dsp:spPr>
        <a:xfrm>
          <a:off x="1251734" y="496785"/>
          <a:ext cx="724891" cy="724891"/>
        </a:xfrm>
        <a:prstGeom prst="ellipse">
          <a:avLst/>
        </a:prstGeom>
        <a:solidFill>
          <a:schemeClr val="accent1">
            <a:shade val="80000"/>
            <a:hueOff val="-375485"/>
            <a:satOff val="-38071"/>
            <a:lumOff val="373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IPM</a:t>
          </a:r>
        </a:p>
      </dsp:txBody>
      <dsp:txXfrm>
        <a:off x="1357892" y="602943"/>
        <a:ext cx="512575" cy="51257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98E594-98F6-3A40-9CB1-890EFD882430}" type="datetimeFigureOut">
              <a:rPr lang="de-DE" smtClean="0"/>
              <a:t>14.03.2023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EA8F55-2519-6F41-91E3-24F0254F6FF0}" type="slidenum">
              <a:rPr lang="de-DE" smtClean="0"/>
              <a:t>‹Nr.›</a:t>
            </a:fld>
            <a:endParaRPr lang="de-DE"/>
          </a:p>
        </p:txBody>
      </p:sp>
    </p:spTree>
    <p:extLst>
      <p:ext uri="{BB962C8B-B14F-4D97-AF65-F5344CB8AC3E}">
        <p14:creationId xmlns:p14="http://schemas.microsoft.com/office/powerpoint/2010/main" val="2153058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8DA80C-0032-A04F-8DC3-1D9FA424B670}" type="datetimeFigureOut">
              <a:rPr lang="de-DE" smtClean="0"/>
              <a:t>14.03.2023</a:t>
            </a:fld>
            <a:endParaRPr lang="de-DE"/>
          </a:p>
        </p:txBody>
      </p:sp>
      <p:sp>
        <p:nvSpPr>
          <p:cNvPr id="4" name="Folienbildplatzhalt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D8BABC-F464-1C42-81DA-2E65C84DE5DA}" type="slidenum">
              <a:rPr lang="de-DE" smtClean="0"/>
              <a:t>‹Nr.›</a:t>
            </a:fld>
            <a:endParaRPr lang="de-DE"/>
          </a:p>
        </p:txBody>
      </p:sp>
    </p:spTree>
    <p:extLst>
      <p:ext uri="{BB962C8B-B14F-4D97-AF65-F5344CB8AC3E}">
        <p14:creationId xmlns:p14="http://schemas.microsoft.com/office/powerpoint/2010/main" val="9400252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As </a:t>
            </a:r>
            <a:r>
              <a:rPr lang="de-CH" dirty="0" err="1"/>
              <a:t>already</a:t>
            </a:r>
            <a:r>
              <a:rPr lang="de-CH" dirty="0"/>
              <a:t> </a:t>
            </a:r>
            <a:r>
              <a:rPr lang="de-CH" dirty="0" err="1"/>
              <a:t>mentioned</a:t>
            </a:r>
            <a:r>
              <a:rPr lang="de-CH" dirty="0"/>
              <a:t> </a:t>
            </a:r>
          </a:p>
          <a:p>
            <a:endParaRPr lang="de-CH" dirty="0"/>
          </a:p>
          <a:p>
            <a:r>
              <a:rPr lang="de-CH" dirty="0"/>
              <a:t>So </a:t>
            </a:r>
            <a:r>
              <a:rPr lang="de-CH" dirty="0" err="1"/>
              <a:t>basically</a:t>
            </a:r>
            <a:r>
              <a:rPr lang="de-CH" baseline="0" dirty="0"/>
              <a:t> </a:t>
            </a:r>
            <a:r>
              <a:rPr lang="de-CH" baseline="0" dirty="0" err="1"/>
              <a:t>we</a:t>
            </a:r>
            <a:r>
              <a:rPr lang="de-CH" baseline="0" dirty="0"/>
              <a:t> </a:t>
            </a:r>
            <a:r>
              <a:rPr lang="de-CH" baseline="0" dirty="0" err="1"/>
              <a:t>are</a:t>
            </a:r>
            <a:r>
              <a:rPr lang="de-CH" baseline="0" dirty="0"/>
              <a:t> </a:t>
            </a:r>
            <a:r>
              <a:rPr lang="de-CH" baseline="0" dirty="0" err="1"/>
              <a:t>able</a:t>
            </a:r>
            <a:r>
              <a:rPr lang="de-CH" baseline="0" dirty="0"/>
              <a:t> </a:t>
            </a:r>
            <a:r>
              <a:rPr lang="de-CH" baseline="0" dirty="0" err="1"/>
              <a:t>to</a:t>
            </a:r>
            <a:r>
              <a:rPr lang="de-CH" baseline="0" dirty="0"/>
              <a:t> </a:t>
            </a:r>
            <a:r>
              <a:rPr lang="de-CH" baseline="0" dirty="0" err="1"/>
              <a:t>see</a:t>
            </a:r>
            <a:r>
              <a:rPr lang="de-CH" baseline="0" dirty="0"/>
              <a:t> </a:t>
            </a:r>
            <a:r>
              <a:rPr lang="de-CH" baseline="0" dirty="0" err="1"/>
              <a:t>everything</a:t>
            </a:r>
            <a:r>
              <a:rPr lang="de-CH" baseline="0" dirty="0"/>
              <a:t> </a:t>
            </a:r>
            <a:r>
              <a:rPr lang="de-CH" baseline="0" dirty="0" err="1"/>
              <a:t>that</a:t>
            </a:r>
            <a:r>
              <a:rPr lang="de-CH" baseline="0" dirty="0"/>
              <a:t> </a:t>
            </a:r>
            <a:r>
              <a:rPr lang="de-CH" baseline="0" dirty="0" err="1"/>
              <a:t>happens</a:t>
            </a:r>
            <a:r>
              <a:rPr lang="de-CH" baseline="0" dirty="0"/>
              <a:t> </a:t>
            </a:r>
            <a:r>
              <a:rPr lang="de-CH" baseline="0" dirty="0" err="1"/>
              <a:t>within</a:t>
            </a:r>
            <a:r>
              <a:rPr lang="de-CH" baseline="0" dirty="0"/>
              <a:t> </a:t>
            </a:r>
            <a:r>
              <a:rPr lang="de-CH" baseline="0" dirty="0" err="1"/>
              <a:t>this</a:t>
            </a:r>
            <a:r>
              <a:rPr lang="de-CH" baseline="0" dirty="0"/>
              <a:t> </a:t>
            </a:r>
            <a:r>
              <a:rPr lang="de-CH" baseline="0" dirty="0" err="1"/>
              <a:t>machine</a:t>
            </a:r>
            <a:r>
              <a:rPr lang="de-CH" baseline="0" dirty="0"/>
              <a:t>. </a:t>
            </a:r>
            <a:r>
              <a:rPr lang="de-CH" baseline="0" dirty="0" err="1"/>
              <a:t>You</a:t>
            </a:r>
            <a:r>
              <a:rPr lang="de-CH" baseline="0" dirty="0"/>
              <a:t> </a:t>
            </a:r>
            <a:r>
              <a:rPr lang="de-CH" baseline="0" dirty="0" err="1"/>
              <a:t>can</a:t>
            </a:r>
            <a:r>
              <a:rPr lang="de-CH" baseline="0" dirty="0"/>
              <a:t> </a:t>
            </a:r>
            <a:r>
              <a:rPr lang="de-CH" baseline="0" dirty="0" err="1"/>
              <a:t>even</a:t>
            </a:r>
            <a:r>
              <a:rPr lang="de-CH" baseline="0" dirty="0"/>
              <a:t> </a:t>
            </a:r>
            <a:r>
              <a:rPr lang="de-CH" baseline="0" dirty="0" err="1"/>
              <a:t>identify</a:t>
            </a:r>
            <a:r>
              <a:rPr lang="de-CH" baseline="0" dirty="0"/>
              <a:t> </a:t>
            </a:r>
            <a:r>
              <a:rPr lang="de-CH" baseline="0" dirty="0" err="1"/>
              <a:t>what</a:t>
            </a:r>
            <a:r>
              <a:rPr lang="de-CH" baseline="0" dirty="0"/>
              <a:t> , </a:t>
            </a:r>
            <a:r>
              <a:rPr lang="de-CH" baseline="0" dirty="0" err="1"/>
              <a:t>exactly</a:t>
            </a:r>
            <a:r>
              <a:rPr lang="de-CH" baseline="0" dirty="0"/>
              <a:t> </a:t>
            </a:r>
            <a:r>
              <a:rPr lang="de-CH" baseline="0" dirty="0" err="1"/>
              <a:t>changed</a:t>
            </a:r>
            <a:r>
              <a:rPr lang="de-CH" baseline="0" dirty="0"/>
              <a:t> </a:t>
            </a:r>
            <a:r>
              <a:rPr lang="de-CH" baseline="0" dirty="0" err="1"/>
              <a:t>with</a:t>
            </a:r>
            <a:r>
              <a:rPr lang="de-CH" baseline="0" dirty="0"/>
              <a:t> a </a:t>
            </a:r>
            <a:r>
              <a:rPr lang="de-CH" baseline="0" dirty="0" err="1"/>
              <a:t>software</a:t>
            </a:r>
            <a:r>
              <a:rPr lang="de-CH" baseline="0" dirty="0"/>
              <a:t> update </a:t>
            </a:r>
            <a:r>
              <a:rPr lang="de-CH" baseline="0" dirty="0" err="1"/>
              <a:t>of</a:t>
            </a:r>
            <a:r>
              <a:rPr lang="de-CH" baseline="0" dirty="0"/>
              <a:t> </a:t>
            </a:r>
            <a:r>
              <a:rPr lang="de-CH" baseline="0" dirty="0" err="1"/>
              <a:t>the</a:t>
            </a:r>
            <a:r>
              <a:rPr lang="de-CH" baseline="0" dirty="0"/>
              <a:t> </a:t>
            </a:r>
            <a:r>
              <a:rPr lang="de-CH" baseline="0" dirty="0" err="1"/>
              <a:t>injection</a:t>
            </a:r>
            <a:r>
              <a:rPr lang="de-CH" baseline="0" dirty="0"/>
              <a:t> </a:t>
            </a:r>
            <a:r>
              <a:rPr lang="de-CH" baseline="0" dirty="0" err="1"/>
              <a:t>moulding</a:t>
            </a:r>
            <a:r>
              <a:rPr lang="de-CH" baseline="0" dirty="0"/>
              <a:t> </a:t>
            </a:r>
            <a:r>
              <a:rPr lang="de-CH" baseline="0" dirty="0" err="1"/>
              <a:t>machine</a:t>
            </a:r>
            <a:r>
              <a:rPr lang="de-CH" baseline="0" dirty="0"/>
              <a:t>. </a:t>
            </a:r>
            <a:r>
              <a:rPr lang="de-CH" baseline="0" dirty="0" err="1"/>
              <a:t>Because</a:t>
            </a:r>
            <a:r>
              <a:rPr lang="de-CH" baseline="0" dirty="0"/>
              <a:t> </a:t>
            </a:r>
            <a:r>
              <a:rPr lang="de-CH" baseline="0" dirty="0" err="1"/>
              <a:t>the</a:t>
            </a:r>
            <a:r>
              <a:rPr lang="de-CH" baseline="0" dirty="0"/>
              <a:t> ML-approach </a:t>
            </a:r>
            <a:r>
              <a:rPr lang="de-CH" baseline="0" dirty="0" err="1"/>
              <a:t>once</a:t>
            </a:r>
            <a:r>
              <a:rPr lang="de-CH" baseline="0" dirty="0"/>
              <a:t> </a:t>
            </a:r>
            <a:r>
              <a:rPr lang="de-CH" baseline="0" dirty="0" err="1"/>
              <a:t>recognised</a:t>
            </a:r>
            <a:r>
              <a:rPr lang="de-CH" baseline="0" dirty="0"/>
              <a:t> </a:t>
            </a:r>
            <a:r>
              <a:rPr lang="de-CH" baseline="0" dirty="0" err="1"/>
              <a:t>this</a:t>
            </a:r>
            <a:r>
              <a:rPr lang="de-CH" baseline="0" dirty="0"/>
              <a:t> </a:t>
            </a:r>
            <a:r>
              <a:rPr lang="de-CH" baseline="0" dirty="0" err="1"/>
              <a:t>as</a:t>
            </a:r>
            <a:r>
              <a:rPr lang="de-CH" baseline="0" dirty="0"/>
              <a:t> a </a:t>
            </a:r>
            <a:r>
              <a:rPr lang="de-CH" baseline="0" dirty="0" err="1"/>
              <a:t>process</a:t>
            </a:r>
            <a:r>
              <a:rPr lang="de-CH" baseline="0" dirty="0"/>
              <a:t> </a:t>
            </a:r>
            <a:r>
              <a:rPr lang="de-CH" baseline="0" dirty="0" err="1"/>
              <a:t>anomaly</a:t>
            </a:r>
            <a:r>
              <a:rPr lang="de-CH" baseline="0" dirty="0"/>
              <a:t>.</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15</a:t>
            </a:fld>
            <a:endParaRPr lang="de-CH"/>
          </a:p>
        </p:txBody>
      </p:sp>
    </p:spTree>
    <p:extLst>
      <p:ext uri="{BB962C8B-B14F-4D97-AF65-F5344CB8AC3E}">
        <p14:creationId xmlns:p14="http://schemas.microsoft.com/office/powerpoint/2010/main" val="2971014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CH" dirty="0"/>
              <a:t>Roman Hänggi</a:t>
            </a:r>
          </a:p>
          <a:p>
            <a:endParaRPr lang="de-CH" dirty="0"/>
          </a:p>
        </p:txBody>
      </p:sp>
      <p:sp>
        <p:nvSpPr>
          <p:cNvPr id="4" name="Foliennummernplatzhalter 3"/>
          <p:cNvSpPr>
            <a:spLocks noGrp="1"/>
          </p:cNvSpPr>
          <p:nvPr>
            <p:ph type="sldNum" sz="quarter" idx="5"/>
          </p:nvPr>
        </p:nvSpPr>
        <p:spPr/>
        <p:txBody>
          <a:bodyPr/>
          <a:lstStyle/>
          <a:p>
            <a:fld id="{DCD8BABC-F464-1C42-81DA-2E65C84DE5DA}" type="slidenum">
              <a:rPr lang="de-DE" smtClean="0"/>
              <a:pPr/>
              <a:t>53</a:t>
            </a:fld>
            <a:endParaRPr lang="de-DE" dirty="0"/>
          </a:p>
        </p:txBody>
      </p:sp>
    </p:spTree>
    <p:extLst>
      <p:ext uri="{BB962C8B-B14F-4D97-AF65-F5344CB8AC3E}">
        <p14:creationId xmlns:p14="http://schemas.microsoft.com/office/powerpoint/2010/main" val="273944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To</a:t>
            </a:r>
            <a:r>
              <a:rPr lang="de-CH" dirty="0"/>
              <a:t> </a:t>
            </a:r>
            <a:r>
              <a:rPr lang="de-CH" dirty="0" err="1"/>
              <a:t>reduce</a:t>
            </a:r>
            <a:r>
              <a:rPr lang="de-CH" dirty="0"/>
              <a:t> </a:t>
            </a:r>
            <a:r>
              <a:rPr lang="de-CH" dirty="0" err="1"/>
              <a:t>data</a:t>
            </a:r>
            <a:r>
              <a:rPr lang="de-CH" dirty="0"/>
              <a:t> </a:t>
            </a:r>
            <a:r>
              <a:rPr lang="de-CH" dirty="0" err="1"/>
              <a:t>we</a:t>
            </a:r>
            <a:r>
              <a:rPr lang="de-CH" dirty="0"/>
              <a:t> </a:t>
            </a:r>
            <a:r>
              <a:rPr lang="de-CH" dirty="0" err="1"/>
              <a:t>then</a:t>
            </a:r>
            <a:r>
              <a:rPr lang="de-CH" baseline="0" dirty="0"/>
              <a:t> </a:t>
            </a:r>
            <a:r>
              <a:rPr lang="de-CH" baseline="0" dirty="0" err="1"/>
              <a:t>calculated</a:t>
            </a:r>
            <a:r>
              <a:rPr lang="de-CH" baseline="0" dirty="0"/>
              <a:t> </a:t>
            </a:r>
            <a:r>
              <a:rPr lang="de-CH" baseline="0" dirty="0" err="1"/>
              <a:t>statistical</a:t>
            </a:r>
            <a:r>
              <a:rPr lang="de-CH" baseline="0" dirty="0"/>
              <a:t> </a:t>
            </a:r>
            <a:r>
              <a:rPr lang="de-CH" baseline="0" dirty="0" err="1"/>
              <a:t>features</a:t>
            </a:r>
            <a:r>
              <a:rPr lang="de-CH" baseline="0" dirty="0"/>
              <a:t> </a:t>
            </a:r>
            <a:r>
              <a:rPr lang="de-CH" baseline="0" dirty="0" err="1"/>
              <a:t>for</a:t>
            </a:r>
            <a:r>
              <a:rPr lang="de-CH" baseline="0" dirty="0"/>
              <a:t> </a:t>
            </a:r>
            <a:r>
              <a:rPr lang="de-CH" baseline="0" dirty="0" err="1"/>
              <a:t>the</a:t>
            </a:r>
            <a:r>
              <a:rPr lang="de-CH" baseline="0" dirty="0"/>
              <a:t> different </a:t>
            </a:r>
            <a:r>
              <a:rPr lang="de-CH" baseline="0" dirty="0" err="1"/>
              <a:t>process</a:t>
            </a:r>
            <a:r>
              <a:rPr lang="de-CH" baseline="0" dirty="0"/>
              <a:t> </a:t>
            </a:r>
            <a:r>
              <a:rPr lang="de-CH" baseline="0" dirty="0" err="1"/>
              <a:t>curves</a:t>
            </a:r>
            <a:r>
              <a:rPr lang="de-CH" baseline="0" dirty="0"/>
              <a:t>. </a:t>
            </a:r>
          </a:p>
          <a:p>
            <a:r>
              <a:rPr lang="de-CH" baseline="0" dirty="0" err="1"/>
              <a:t>Explain</a:t>
            </a:r>
            <a:endParaRPr lang="de-CH" baseline="0" dirty="0"/>
          </a:p>
          <a:p>
            <a:r>
              <a:rPr lang="de-CH" baseline="0" dirty="0" err="1"/>
              <a:t>It</a:t>
            </a:r>
            <a:r>
              <a:rPr lang="de-CH" baseline="0" dirty="0"/>
              <a:t> </a:t>
            </a:r>
            <a:r>
              <a:rPr lang="de-CH" baseline="0" dirty="0" err="1"/>
              <a:t>is</a:t>
            </a:r>
            <a:r>
              <a:rPr lang="de-CH" baseline="0" dirty="0"/>
              <a:t> also </a:t>
            </a:r>
            <a:r>
              <a:rPr lang="de-CH" baseline="0" dirty="0" err="1"/>
              <a:t>possible</a:t>
            </a:r>
            <a:r>
              <a:rPr lang="de-CH" baseline="0" dirty="0"/>
              <a:t> </a:t>
            </a:r>
            <a:r>
              <a:rPr lang="de-CH" baseline="0" dirty="0" err="1"/>
              <a:t>to</a:t>
            </a:r>
            <a:r>
              <a:rPr lang="de-CH" baseline="0" dirty="0"/>
              <a:t> </a:t>
            </a:r>
            <a:r>
              <a:rPr lang="de-CH" baseline="0" dirty="0" err="1"/>
              <a:t>add</a:t>
            </a:r>
            <a:r>
              <a:rPr lang="de-CH" baseline="0" dirty="0"/>
              <a:t> </a:t>
            </a:r>
            <a:r>
              <a:rPr lang="de-CH" baseline="0" dirty="0" err="1"/>
              <a:t>some</a:t>
            </a:r>
            <a:r>
              <a:rPr lang="de-CH" baseline="0" dirty="0"/>
              <a:t> </a:t>
            </a:r>
            <a:r>
              <a:rPr lang="de-CH" baseline="0" dirty="0" err="1"/>
              <a:t>features</a:t>
            </a:r>
            <a:r>
              <a:rPr lang="de-CH" baseline="0" dirty="0"/>
              <a:t> </a:t>
            </a:r>
            <a:r>
              <a:rPr lang="de-CH" baseline="0" dirty="0" err="1"/>
              <a:t>with</a:t>
            </a:r>
            <a:r>
              <a:rPr lang="de-CH" baseline="0" dirty="0"/>
              <a:t> expert </a:t>
            </a:r>
            <a:r>
              <a:rPr lang="de-CH" baseline="0" dirty="0" err="1"/>
              <a:t>process</a:t>
            </a:r>
            <a:r>
              <a:rPr lang="de-CH" baseline="0" dirty="0"/>
              <a:t> </a:t>
            </a:r>
            <a:r>
              <a:rPr lang="de-CH" baseline="0" dirty="0" err="1"/>
              <a:t>knwoledge</a:t>
            </a:r>
            <a:r>
              <a:rPr lang="de-CH" baseline="0" dirty="0"/>
              <a:t>, </a:t>
            </a:r>
            <a:r>
              <a:rPr lang="de-CH" baseline="0" dirty="0" err="1"/>
              <a:t>for</a:t>
            </a:r>
            <a:r>
              <a:rPr lang="de-CH" baseline="0" dirty="0"/>
              <a:t> </a:t>
            </a:r>
            <a:r>
              <a:rPr lang="de-CH" baseline="0" dirty="0" err="1"/>
              <a:t>example</a:t>
            </a:r>
            <a:r>
              <a:rPr lang="de-CH" baseline="0" dirty="0"/>
              <a:t> </a:t>
            </a:r>
            <a:r>
              <a:rPr lang="de-CH" baseline="0" dirty="0" err="1"/>
              <a:t>injection</a:t>
            </a:r>
            <a:r>
              <a:rPr lang="de-CH" baseline="0" dirty="0"/>
              <a:t> </a:t>
            </a:r>
            <a:r>
              <a:rPr lang="de-CH" baseline="0" dirty="0" err="1"/>
              <a:t>work</a:t>
            </a:r>
            <a:r>
              <a:rPr lang="de-CH" baseline="0" dirty="0"/>
              <a:t>. But </a:t>
            </a:r>
            <a:r>
              <a:rPr lang="de-CH" baseline="0" dirty="0" err="1"/>
              <a:t>for</a:t>
            </a:r>
            <a:r>
              <a:rPr lang="de-CH" baseline="0" dirty="0"/>
              <a:t> </a:t>
            </a:r>
            <a:r>
              <a:rPr lang="de-CH" baseline="0" dirty="0" err="1"/>
              <a:t>this</a:t>
            </a:r>
            <a:r>
              <a:rPr lang="de-CH" baseline="0" dirty="0"/>
              <a:t> </a:t>
            </a:r>
            <a:r>
              <a:rPr lang="de-CH" baseline="0" dirty="0" err="1"/>
              <a:t>first</a:t>
            </a:r>
            <a:r>
              <a:rPr lang="de-CH" baseline="0" dirty="0"/>
              <a:t> </a:t>
            </a:r>
            <a:r>
              <a:rPr lang="de-CH" baseline="0" dirty="0" err="1"/>
              <a:t>attempt</a:t>
            </a:r>
            <a:r>
              <a:rPr lang="de-CH" baseline="0" dirty="0"/>
              <a:t> </a:t>
            </a:r>
            <a:r>
              <a:rPr lang="de-CH" baseline="0" dirty="0" err="1"/>
              <a:t>we</a:t>
            </a:r>
            <a:r>
              <a:rPr lang="de-CH" baseline="0" dirty="0"/>
              <a:t> just </a:t>
            </a:r>
            <a:r>
              <a:rPr lang="de-CH" baseline="0" dirty="0" err="1"/>
              <a:t>worked</a:t>
            </a:r>
            <a:r>
              <a:rPr lang="de-CH" baseline="0" dirty="0"/>
              <a:t> </a:t>
            </a:r>
            <a:r>
              <a:rPr lang="de-CH" baseline="0" dirty="0" err="1"/>
              <a:t>with</a:t>
            </a:r>
            <a:r>
              <a:rPr lang="de-CH" baseline="0" dirty="0"/>
              <a:t> </a:t>
            </a:r>
            <a:r>
              <a:rPr lang="de-CH" baseline="0" dirty="0" err="1"/>
              <a:t>statistical</a:t>
            </a:r>
            <a:r>
              <a:rPr lang="de-CH" baseline="0" dirty="0"/>
              <a:t> </a:t>
            </a:r>
            <a:r>
              <a:rPr lang="de-CH" baseline="0" dirty="0" err="1"/>
              <a:t>features</a:t>
            </a:r>
            <a:r>
              <a:rPr lang="de-CH" baseline="0" dirty="0"/>
              <a:t>.</a:t>
            </a:r>
          </a:p>
          <a:p>
            <a:r>
              <a:rPr lang="de-CH" baseline="0" dirty="0"/>
              <a:t>All in all </a:t>
            </a:r>
            <a:r>
              <a:rPr lang="de-CH" baseline="0" dirty="0" err="1"/>
              <a:t>we</a:t>
            </a:r>
            <a:r>
              <a:rPr lang="de-CH" baseline="0" dirty="0"/>
              <a:t> </a:t>
            </a:r>
            <a:r>
              <a:rPr lang="de-CH" baseline="0" dirty="0" err="1"/>
              <a:t>had</a:t>
            </a:r>
            <a:r>
              <a:rPr lang="de-CH" baseline="0" dirty="0"/>
              <a:t> </a:t>
            </a:r>
            <a:r>
              <a:rPr lang="de-CH" baseline="0" dirty="0" err="1"/>
              <a:t>approximately</a:t>
            </a:r>
            <a:r>
              <a:rPr lang="de-CH" baseline="0" dirty="0"/>
              <a:t> 250 </a:t>
            </a:r>
            <a:r>
              <a:rPr lang="de-CH" baseline="0" dirty="0" err="1"/>
              <a:t>features</a:t>
            </a:r>
            <a:r>
              <a:rPr lang="de-CH" baseline="0" dirty="0"/>
              <a:t> </a:t>
            </a:r>
            <a:r>
              <a:rPr lang="de-CH" baseline="0" dirty="0" err="1"/>
              <a:t>then</a:t>
            </a:r>
            <a:r>
              <a:rPr lang="de-CH" baseline="0" dirty="0"/>
              <a:t>. </a:t>
            </a:r>
            <a:r>
              <a:rPr lang="de-CH" baseline="0" dirty="0" err="1"/>
              <a:t>And</a:t>
            </a:r>
            <a:r>
              <a:rPr lang="de-CH" baseline="0" dirty="0"/>
              <a:t> </a:t>
            </a:r>
            <a:r>
              <a:rPr lang="de-CH" baseline="0" dirty="0" err="1"/>
              <a:t>these</a:t>
            </a:r>
            <a:r>
              <a:rPr lang="de-CH" baseline="0" dirty="0"/>
              <a:t> </a:t>
            </a:r>
            <a:r>
              <a:rPr lang="de-CH" baseline="0" dirty="0" err="1"/>
              <a:t>features</a:t>
            </a:r>
            <a:r>
              <a:rPr lang="de-CH" baseline="0" dirty="0"/>
              <a:t> </a:t>
            </a:r>
            <a:r>
              <a:rPr lang="de-CH" baseline="0" dirty="0" err="1"/>
              <a:t>we</a:t>
            </a:r>
            <a:r>
              <a:rPr lang="de-CH" baseline="0" dirty="0"/>
              <a:t> </a:t>
            </a:r>
            <a:r>
              <a:rPr lang="de-CH" baseline="0" dirty="0" err="1"/>
              <a:t>used</a:t>
            </a:r>
            <a:r>
              <a:rPr lang="de-CH" baseline="0" dirty="0"/>
              <a:t> </a:t>
            </a:r>
            <a:r>
              <a:rPr lang="de-CH" baseline="0" dirty="0" err="1"/>
              <a:t>for</a:t>
            </a:r>
            <a:r>
              <a:rPr lang="de-CH" baseline="0" dirty="0"/>
              <a:t> </a:t>
            </a:r>
            <a:r>
              <a:rPr lang="de-CH" baseline="0" dirty="0" err="1"/>
              <a:t>the</a:t>
            </a:r>
            <a:r>
              <a:rPr lang="de-CH" baseline="0" dirty="0"/>
              <a:t> </a:t>
            </a:r>
            <a:r>
              <a:rPr lang="de-CH" baseline="0" dirty="0" err="1"/>
              <a:t>classification</a:t>
            </a:r>
            <a:r>
              <a:rPr lang="de-CH" baseline="0" dirty="0"/>
              <a:t> </a:t>
            </a:r>
            <a:r>
              <a:rPr lang="de-CH" baseline="0" dirty="0" err="1"/>
              <a:t>of</a:t>
            </a:r>
            <a:r>
              <a:rPr lang="de-CH" baseline="0" dirty="0"/>
              <a:t> </a:t>
            </a:r>
            <a:r>
              <a:rPr lang="de-CH" baseline="0" dirty="0" err="1"/>
              <a:t>the</a:t>
            </a:r>
            <a:r>
              <a:rPr lang="de-CH" baseline="0" dirty="0"/>
              <a:t> </a:t>
            </a:r>
            <a:r>
              <a:rPr lang="de-CH" baseline="0" dirty="0" err="1"/>
              <a:t>test</a:t>
            </a:r>
            <a:r>
              <a:rPr lang="de-CH" baseline="0" dirty="0"/>
              <a:t> </a:t>
            </a:r>
            <a:r>
              <a:rPr lang="de-CH" baseline="0" dirty="0" err="1"/>
              <a:t>series</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23</a:t>
            </a:fld>
            <a:endParaRPr lang="de-CH"/>
          </a:p>
        </p:txBody>
      </p:sp>
    </p:spTree>
    <p:extLst>
      <p:ext uri="{BB962C8B-B14F-4D97-AF65-F5344CB8AC3E}">
        <p14:creationId xmlns:p14="http://schemas.microsoft.com/office/powerpoint/2010/main" val="335422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In </a:t>
            </a:r>
            <a:r>
              <a:rPr lang="de-CH" dirty="0" err="1"/>
              <a:t>the</a:t>
            </a:r>
            <a:r>
              <a:rPr lang="de-CH" dirty="0"/>
              <a:t> 1st </a:t>
            </a:r>
            <a:r>
              <a:rPr lang="de-CH" dirty="0" err="1"/>
              <a:t>study</a:t>
            </a:r>
            <a:r>
              <a:rPr lang="de-CH" dirty="0"/>
              <a:t> </a:t>
            </a:r>
            <a:r>
              <a:rPr lang="de-CH" dirty="0" err="1"/>
              <a:t>we</a:t>
            </a:r>
            <a:r>
              <a:rPr lang="de-CH" dirty="0"/>
              <a:t> </a:t>
            </a:r>
            <a:r>
              <a:rPr lang="de-CH" dirty="0" err="1"/>
              <a:t>made</a:t>
            </a:r>
            <a:r>
              <a:rPr lang="de-CH" baseline="0" dirty="0"/>
              <a:t> </a:t>
            </a:r>
            <a:r>
              <a:rPr lang="de-CH" baseline="0" dirty="0" err="1"/>
              <a:t>several</a:t>
            </a:r>
            <a:r>
              <a:rPr lang="de-CH" baseline="0" dirty="0"/>
              <a:t> </a:t>
            </a:r>
            <a:r>
              <a:rPr lang="de-CH" baseline="0" dirty="0" err="1"/>
              <a:t>injection</a:t>
            </a:r>
            <a:r>
              <a:rPr lang="de-CH" baseline="0" dirty="0"/>
              <a:t> </a:t>
            </a:r>
            <a:r>
              <a:rPr lang="de-CH" baseline="0" dirty="0" err="1"/>
              <a:t>moulding</a:t>
            </a:r>
            <a:r>
              <a:rPr lang="de-CH" baseline="0" dirty="0"/>
              <a:t> </a:t>
            </a:r>
            <a:r>
              <a:rPr lang="de-CH" baseline="0" dirty="0" err="1"/>
              <a:t>trials</a:t>
            </a:r>
            <a:r>
              <a:rPr lang="de-CH" baseline="0" dirty="0"/>
              <a:t>, </a:t>
            </a:r>
            <a:r>
              <a:rPr lang="de-CH" baseline="0" dirty="0" err="1"/>
              <a:t>which</a:t>
            </a:r>
            <a:r>
              <a:rPr lang="de-CH" baseline="0" dirty="0"/>
              <a:t> </a:t>
            </a:r>
            <a:r>
              <a:rPr lang="de-CH" baseline="0" dirty="0" err="1"/>
              <a:t>can</a:t>
            </a:r>
            <a:r>
              <a:rPr lang="de-CH" baseline="0" dirty="0"/>
              <a:t> </a:t>
            </a:r>
            <a:r>
              <a:rPr lang="de-CH" baseline="0" dirty="0" err="1"/>
              <a:t>be</a:t>
            </a:r>
            <a:r>
              <a:rPr lang="de-CH" baseline="0" dirty="0"/>
              <a:t> </a:t>
            </a:r>
            <a:r>
              <a:rPr lang="de-CH" baseline="0" dirty="0" err="1"/>
              <a:t>seen</a:t>
            </a:r>
            <a:r>
              <a:rPr lang="de-CH" baseline="0" dirty="0"/>
              <a:t> on </a:t>
            </a:r>
            <a:r>
              <a:rPr lang="de-CH" baseline="0" dirty="0" err="1"/>
              <a:t>this</a:t>
            </a:r>
            <a:r>
              <a:rPr lang="de-CH" baseline="0" dirty="0"/>
              <a:t> </a:t>
            </a:r>
            <a:r>
              <a:rPr lang="de-CH" baseline="0" dirty="0" err="1"/>
              <a:t>slide</a:t>
            </a:r>
            <a:r>
              <a:rPr lang="de-CH" baseline="0" dirty="0"/>
              <a:t>. </a:t>
            </a:r>
            <a:r>
              <a:rPr lang="de-CH" baseline="0" dirty="0" err="1"/>
              <a:t>We</a:t>
            </a:r>
            <a:r>
              <a:rPr lang="de-CH" baseline="0" dirty="0"/>
              <a:t> </a:t>
            </a:r>
            <a:r>
              <a:rPr lang="de-CH" baseline="0" dirty="0" err="1"/>
              <a:t>tried</a:t>
            </a:r>
            <a:r>
              <a:rPr lang="de-CH" baseline="0" dirty="0"/>
              <a:t> </a:t>
            </a:r>
            <a:r>
              <a:rPr lang="de-CH" baseline="0" dirty="0" err="1"/>
              <a:t>to</a:t>
            </a:r>
            <a:r>
              <a:rPr lang="de-CH" baseline="0" dirty="0"/>
              <a:t> </a:t>
            </a:r>
            <a:r>
              <a:rPr lang="de-CH" baseline="0" dirty="0" err="1"/>
              <a:t>recreate</a:t>
            </a:r>
            <a:r>
              <a:rPr lang="de-CH" baseline="0" dirty="0"/>
              <a:t> </a:t>
            </a:r>
            <a:r>
              <a:rPr lang="de-CH" baseline="0" dirty="0" err="1"/>
              <a:t>known</a:t>
            </a:r>
            <a:r>
              <a:rPr lang="de-CH" baseline="0" dirty="0"/>
              <a:t> </a:t>
            </a:r>
            <a:r>
              <a:rPr lang="de-CH" baseline="0" dirty="0" err="1"/>
              <a:t>process</a:t>
            </a:r>
            <a:r>
              <a:rPr lang="de-CH" baseline="0" dirty="0"/>
              <a:t> </a:t>
            </a:r>
            <a:r>
              <a:rPr lang="de-CH" baseline="0" dirty="0" err="1"/>
              <a:t>anomalies</a:t>
            </a:r>
            <a:r>
              <a:rPr lang="de-CH" baseline="0" dirty="0"/>
              <a:t>.</a:t>
            </a:r>
          </a:p>
          <a:p>
            <a:r>
              <a:rPr lang="de-CH" baseline="0" dirty="0"/>
              <a:t>The </a:t>
            </a:r>
            <a:r>
              <a:rPr lang="de-CH" baseline="0" dirty="0" err="1"/>
              <a:t>trials</a:t>
            </a:r>
            <a:r>
              <a:rPr lang="de-CH" baseline="0" dirty="0"/>
              <a:t> </a:t>
            </a:r>
            <a:r>
              <a:rPr lang="de-CH" baseline="0" dirty="0" err="1"/>
              <a:t>were</a:t>
            </a:r>
            <a:r>
              <a:rPr lang="de-CH" baseline="0" dirty="0"/>
              <a:t> </a:t>
            </a:r>
            <a:r>
              <a:rPr lang="de-CH" baseline="0" dirty="0" err="1"/>
              <a:t>performed</a:t>
            </a:r>
            <a:r>
              <a:rPr lang="de-CH" baseline="0" dirty="0"/>
              <a:t> </a:t>
            </a:r>
            <a:r>
              <a:rPr lang="de-CH" baseline="0" dirty="0" err="1"/>
              <a:t>with</a:t>
            </a:r>
            <a:r>
              <a:rPr lang="de-CH" baseline="0" dirty="0"/>
              <a:t> a </a:t>
            </a:r>
            <a:r>
              <a:rPr lang="de-CH" baseline="0" dirty="0" err="1"/>
              <a:t>tool</a:t>
            </a:r>
            <a:r>
              <a:rPr lang="de-CH" baseline="0" dirty="0"/>
              <a:t> </a:t>
            </a:r>
            <a:r>
              <a:rPr lang="de-CH" baseline="0" dirty="0" err="1"/>
              <a:t>to</a:t>
            </a:r>
            <a:r>
              <a:rPr lang="de-CH" baseline="0" dirty="0"/>
              <a:t> </a:t>
            </a:r>
            <a:r>
              <a:rPr lang="de-CH" baseline="0" dirty="0" err="1"/>
              <a:t>produce</a:t>
            </a:r>
            <a:r>
              <a:rPr lang="de-CH" baseline="0" dirty="0"/>
              <a:t> an </a:t>
            </a:r>
            <a:r>
              <a:rPr lang="de-CH" baseline="0" dirty="0" err="1"/>
              <a:t>ice</a:t>
            </a:r>
            <a:r>
              <a:rPr lang="de-CH" baseline="0" dirty="0"/>
              <a:t> </a:t>
            </a:r>
            <a:r>
              <a:rPr lang="de-CH" baseline="0" dirty="0" err="1"/>
              <a:t>scraper</a:t>
            </a:r>
            <a:r>
              <a:rPr lang="de-CH" baseline="0" dirty="0"/>
              <a:t> </a:t>
            </a:r>
            <a:r>
              <a:rPr lang="de-CH" baseline="0" dirty="0" err="1"/>
              <a:t>and</a:t>
            </a:r>
            <a:r>
              <a:rPr lang="de-CH" baseline="0" dirty="0"/>
              <a:t> </a:t>
            </a:r>
            <a:r>
              <a:rPr lang="de-CH" baseline="0" dirty="0" err="1"/>
              <a:t>with</a:t>
            </a:r>
            <a:r>
              <a:rPr lang="de-CH" baseline="0" dirty="0"/>
              <a:t> </a:t>
            </a:r>
            <a:r>
              <a:rPr lang="de-CH" baseline="0" dirty="0" err="1"/>
              <a:t>the</a:t>
            </a:r>
            <a:r>
              <a:rPr lang="de-CH" baseline="0" dirty="0"/>
              <a:t> material PP</a:t>
            </a:r>
          </a:p>
          <a:p>
            <a:r>
              <a:rPr lang="de-CH" baseline="0" dirty="0" err="1"/>
              <a:t>During</a:t>
            </a:r>
            <a:r>
              <a:rPr lang="de-CH" baseline="0" dirty="0"/>
              <a:t> </a:t>
            </a:r>
            <a:r>
              <a:rPr lang="de-CH" baseline="0" dirty="0" err="1"/>
              <a:t>the</a:t>
            </a:r>
            <a:r>
              <a:rPr lang="de-CH" baseline="0" dirty="0"/>
              <a:t> </a:t>
            </a:r>
            <a:r>
              <a:rPr lang="de-CH" baseline="0" dirty="0" err="1"/>
              <a:t>trials</a:t>
            </a:r>
            <a:r>
              <a:rPr lang="de-CH" baseline="0" dirty="0"/>
              <a:t> </a:t>
            </a:r>
            <a:r>
              <a:rPr lang="de-CH" baseline="0" dirty="0" err="1"/>
              <a:t>we</a:t>
            </a:r>
            <a:r>
              <a:rPr lang="de-CH" baseline="0" dirty="0"/>
              <a:t> </a:t>
            </a:r>
            <a:r>
              <a:rPr lang="de-CH" baseline="0" dirty="0" err="1"/>
              <a:t>recorded</a:t>
            </a:r>
            <a:r>
              <a:rPr lang="de-CH" baseline="0" dirty="0"/>
              <a:t> all internal </a:t>
            </a:r>
            <a:r>
              <a:rPr lang="de-CH" baseline="0" dirty="0" err="1"/>
              <a:t>machine</a:t>
            </a:r>
            <a:r>
              <a:rPr lang="de-CH" baseline="0" dirty="0"/>
              <a:t> </a:t>
            </a:r>
            <a:r>
              <a:rPr lang="de-CH" baseline="0" dirty="0" err="1"/>
              <a:t>data</a:t>
            </a:r>
            <a:r>
              <a:rPr lang="de-CH" baseline="0" dirty="0"/>
              <a:t> </a:t>
            </a:r>
            <a:r>
              <a:rPr lang="de-CH" baseline="0" dirty="0" err="1"/>
              <a:t>with</a:t>
            </a:r>
            <a:r>
              <a:rPr lang="de-CH" baseline="0" dirty="0"/>
              <a:t> </a:t>
            </a:r>
            <a:r>
              <a:rPr lang="de-CH" baseline="0" dirty="0" err="1"/>
              <a:t>the</a:t>
            </a:r>
            <a:r>
              <a:rPr lang="de-CH" baseline="0" dirty="0"/>
              <a:t> </a:t>
            </a:r>
            <a:r>
              <a:rPr lang="de-CH" baseline="0" dirty="0" err="1"/>
              <a:t>DataXplorer</a:t>
            </a:r>
            <a:r>
              <a:rPr lang="de-CH" baseline="0" dirty="0"/>
              <a:t> </a:t>
            </a:r>
            <a:r>
              <a:rPr lang="de-CH" baseline="0" dirty="0" err="1"/>
              <a:t>and</a:t>
            </a:r>
            <a:r>
              <a:rPr lang="de-CH" baseline="0" dirty="0"/>
              <a:t> </a:t>
            </a:r>
            <a:r>
              <a:rPr lang="de-CH" baseline="0" dirty="0" err="1"/>
              <a:t>additionaly</a:t>
            </a:r>
            <a:r>
              <a:rPr lang="de-CH" baseline="0" dirty="0"/>
              <a:t> </a:t>
            </a:r>
            <a:r>
              <a:rPr lang="de-CH" baseline="0" dirty="0" err="1"/>
              <a:t>measured</a:t>
            </a:r>
            <a:r>
              <a:rPr lang="de-CH" baseline="0" dirty="0"/>
              <a:t> </a:t>
            </a:r>
            <a:r>
              <a:rPr lang="de-CH" baseline="0" dirty="0" err="1"/>
              <a:t>the</a:t>
            </a:r>
            <a:r>
              <a:rPr lang="de-CH" baseline="0" dirty="0"/>
              <a:t> </a:t>
            </a:r>
            <a:r>
              <a:rPr lang="de-CH" baseline="0" dirty="0" err="1"/>
              <a:t>quality</a:t>
            </a:r>
            <a:r>
              <a:rPr lang="de-CH" baseline="0" dirty="0"/>
              <a:t> </a:t>
            </a:r>
            <a:r>
              <a:rPr lang="de-CH" baseline="0" dirty="0" err="1"/>
              <a:t>data</a:t>
            </a:r>
            <a:r>
              <a:rPr lang="de-CH" baseline="0" dirty="0"/>
              <a:t> </a:t>
            </a:r>
            <a:r>
              <a:rPr lang="de-CH" baseline="0" dirty="0" err="1"/>
              <a:t>of</a:t>
            </a:r>
            <a:r>
              <a:rPr lang="de-CH" baseline="0" dirty="0"/>
              <a:t> </a:t>
            </a:r>
            <a:r>
              <a:rPr lang="de-CH" baseline="0" dirty="0" err="1"/>
              <a:t>the</a:t>
            </a:r>
            <a:r>
              <a:rPr lang="de-CH" baseline="0" dirty="0"/>
              <a:t> </a:t>
            </a:r>
            <a:r>
              <a:rPr lang="de-CH" baseline="0" dirty="0" err="1"/>
              <a:t>moulded</a:t>
            </a:r>
            <a:r>
              <a:rPr lang="de-CH" baseline="0" dirty="0"/>
              <a:t> </a:t>
            </a:r>
            <a:r>
              <a:rPr lang="de-CH" baseline="0" dirty="0" err="1"/>
              <a:t>parts</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41</a:t>
            </a:fld>
            <a:endParaRPr lang="de-CH"/>
          </a:p>
        </p:txBody>
      </p:sp>
    </p:spTree>
    <p:extLst>
      <p:ext uri="{BB962C8B-B14F-4D97-AF65-F5344CB8AC3E}">
        <p14:creationId xmlns:p14="http://schemas.microsoft.com/office/powerpoint/2010/main" val="268482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A</a:t>
            </a:r>
            <a:r>
              <a:rPr lang="de-CH" baseline="0" dirty="0"/>
              <a:t> </a:t>
            </a:r>
            <a:r>
              <a:rPr lang="de-CH" baseline="0" dirty="0" err="1"/>
              <a:t>c</a:t>
            </a:r>
            <a:r>
              <a:rPr lang="de-CH" dirty="0" err="1"/>
              <a:t>lassification</a:t>
            </a:r>
            <a:r>
              <a:rPr lang="de-CH" dirty="0"/>
              <a:t> </a:t>
            </a:r>
            <a:r>
              <a:rPr lang="de-CH" dirty="0" err="1"/>
              <a:t>of</a:t>
            </a:r>
            <a:r>
              <a:rPr lang="de-CH" dirty="0"/>
              <a:t> </a:t>
            </a:r>
            <a:r>
              <a:rPr lang="de-CH" dirty="0" err="1"/>
              <a:t>the</a:t>
            </a:r>
            <a:r>
              <a:rPr lang="de-CH" dirty="0"/>
              <a:t> </a:t>
            </a:r>
            <a:r>
              <a:rPr lang="de-CH" dirty="0" err="1"/>
              <a:t>test</a:t>
            </a:r>
            <a:r>
              <a:rPr lang="de-CH" dirty="0"/>
              <a:t> </a:t>
            </a:r>
            <a:r>
              <a:rPr lang="de-CH" dirty="0" err="1"/>
              <a:t>series</a:t>
            </a:r>
            <a:r>
              <a:rPr lang="de-CH" baseline="0" dirty="0"/>
              <a:t> </a:t>
            </a:r>
            <a:r>
              <a:rPr lang="de-CH" baseline="0" dirty="0" err="1"/>
              <a:t>is</a:t>
            </a:r>
            <a:r>
              <a:rPr lang="de-CH" baseline="0" dirty="0"/>
              <a:t> </a:t>
            </a:r>
            <a:r>
              <a:rPr lang="de-CH" baseline="0" dirty="0" err="1"/>
              <a:t>possible</a:t>
            </a:r>
            <a:r>
              <a:rPr lang="de-CH" baseline="0" dirty="0"/>
              <a:t> </a:t>
            </a:r>
            <a:r>
              <a:rPr lang="de-CH" baseline="0" dirty="0" err="1"/>
              <a:t>as</a:t>
            </a:r>
            <a:r>
              <a:rPr lang="de-CH" baseline="0" dirty="0"/>
              <a:t> </a:t>
            </a:r>
            <a:r>
              <a:rPr lang="de-CH" baseline="0" dirty="0" err="1"/>
              <a:t>it</a:t>
            </a:r>
            <a:r>
              <a:rPr lang="de-CH" baseline="0" dirty="0"/>
              <a:t> </a:t>
            </a:r>
            <a:r>
              <a:rPr lang="de-CH" baseline="0" dirty="0" err="1"/>
              <a:t>can</a:t>
            </a:r>
            <a:r>
              <a:rPr lang="de-CH" baseline="0" dirty="0"/>
              <a:t> </a:t>
            </a:r>
            <a:r>
              <a:rPr lang="de-CH" baseline="0" dirty="0" err="1"/>
              <a:t>be</a:t>
            </a:r>
            <a:r>
              <a:rPr lang="de-CH" baseline="0" dirty="0"/>
              <a:t> </a:t>
            </a:r>
            <a:r>
              <a:rPr lang="de-CH" baseline="0" dirty="0" err="1"/>
              <a:t>seen</a:t>
            </a:r>
            <a:r>
              <a:rPr lang="de-CH" baseline="0" dirty="0"/>
              <a:t> on </a:t>
            </a:r>
            <a:r>
              <a:rPr lang="de-CH" baseline="0" dirty="0" err="1"/>
              <a:t>the</a:t>
            </a:r>
            <a:r>
              <a:rPr lang="de-CH" baseline="0" dirty="0"/>
              <a:t> </a:t>
            </a:r>
            <a:r>
              <a:rPr lang="de-CH" baseline="0" dirty="0" err="1"/>
              <a:t>picture</a:t>
            </a:r>
            <a:r>
              <a:rPr lang="de-CH" baseline="0" dirty="0"/>
              <a:t>.</a:t>
            </a:r>
          </a:p>
          <a:p>
            <a:r>
              <a:rPr lang="de-CH" baseline="0" dirty="0"/>
              <a:t>The </a:t>
            </a:r>
            <a:r>
              <a:rPr lang="de-CH" baseline="0" dirty="0" err="1"/>
              <a:t>features</a:t>
            </a:r>
            <a:r>
              <a:rPr lang="de-CH" baseline="0" dirty="0"/>
              <a:t> … </a:t>
            </a:r>
            <a:r>
              <a:rPr lang="de-CH" baseline="0" dirty="0" err="1"/>
              <a:t>and</a:t>
            </a:r>
            <a:r>
              <a:rPr lang="de-CH" baseline="0" dirty="0"/>
              <a:t> … </a:t>
            </a:r>
            <a:r>
              <a:rPr lang="de-CH" baseline="0" dirty="0" err="1"/>
              <a:t>were</a:t>
            </a:r>
            <a:r>
              <a:rPr lang="de-CH" baseline="0" dirty="0"/>
              <a:t> </a:t>
            </a:r>
            <a:r>
              <a:rPr lang="de-CH" baseline="0" dirty="0" err="1"/>
              <a:t>used</a:t>
            </a:r>
            <a:r>
              <a:rPr lang="de-CH" baseline="0" dirty="0"/>
              <a:t> </a:t>
            </a:r>
            <a:r>
              <a:rPr lang="de-CH" baseline="0" dirty="0" err="1"/>
              <a:t>for</a:t>
            </a:r>
            <a:r>
              <a:rPr lang="de-CH" baseline="0" dirty="0"/>
              <a:t> </a:t>
            </a:r>
            <a:r>
              <a:rPr lang="de-CH" baseline="0" dirty="0" err="1"/>
              <a:t>classification</a:t>
            </a:r>
            <a:r>
              <a:rPr lang="de-CH" baseline="0" dirty="0"/>
              <a:t>.</a:t>
            </a:r>
          </a:p>
          <a:p>
            <a:r>
              <a:rPr lang="de-CH" baseline="0" dirty="0"/>
              <a:t>As </a:t>
            </a:r>
            <a:r>
              <a:rPr lang="de-CH" baseline="0" dirty="0" err="1"/>
              <a:t>the</a:t>
            </a:r>
            <a:r>
              <a:rPr lang="de-CH" baseline="0" dirty="0"/>
              <a:t> </a:t>
            </a:r>
            <a:r>
              <a:rPr lang="de-CH" baseline="0" dirty="0" err="1"/>
              <a:t>test</a:t>
            </a:r>
            <a:r>
              <a:rPr lang="de-CH" baseline="0" dirty="0"/>
              <a:t> </a:t>
            </a:r>
            <a:r>
              <a:rPr lang="de-CH" baseline="0" dirty="0" err="1"/>
              <a:t>series</a:t>
            </a:r>
            <a:r>
              <a:rPr lang="de-CH" baseline="0" dirty="0"/>
              <a:t> </a:t>
            </a:r>
            <a:r>
              <a:rPr lang="de-CH" baseline="0" dirty="0" err="1"/>
              <a:t>can</a:t>
            </a:r>
            <a:r>
              <a:rPr lang="de-CH" baseline="0" dirty="0"/>
              <a:t> </a:t>
            </a:r>
            <a:r>
              <a:rPr lang="de-CH" baseline="0" dirty="0" err="1"/>
              <a:t>be</a:t>
            </a:r>
            <a:r>
              <a:rPr lang="de-CH" baseline="0" dirty="0"/>
              <a:t> </a:t>
            </a:r>
            <a:r>
              <a:rPr lang="de-CH" baseline="0" dirty="0" err="1"/>
              <a:t>clearly</a:t>
            </a:r>
            <a:r>
              <a:rPr lang="de-CH" baseline="0" dirty="0"/>
              <a:t> </a:t>
            </a:r>
            <a:r>
              <a:rPr lang="de-CH" baseline="0" dirty="0" err="1"/>
              <a:t>classified</a:t>
            </a:r>
            <a:r>
              <a:rPr lang="de-CH" baseline="0" dirty="0"/>
              <a:t> </a:t>
            </a:r>
            <a:r>
              <a:rPr lang="de-CH" baseline="0" dirty="0" err="1"/>
              <a:t>it</a:t>
            </a:r>
            <a:r>
              <a:rPr lang="de-CH" baseline="0" dirty="0"/>
              <a:t> </a:t>
            </a:r>
            <a:r>
              <a:rPr lang="de-CH" baseline="0" dirty="0" err="1"/>
              <a:t>should</a:t>
            </a:r>
            <a:r>
              <a:rPr lang="de-CH" baseline="0" dirty="0"/>
              <a:t> also </a:t>
            </a:r>
            <a:r>
              <a:rPr lang="de-CH" baseline="0" dirty="0" err="1"/>
              <a:t>be</a:t>
            </a:r>
            <a:r>
              <a:rPr lang="de-CH" baseline="0" dirty="0"/>
              <a:t> </a:t>
            </a:r>
            <a:r>
              <a:rPr lang="de-CH" baseline="0" dirty="0" err="1"/>
              <a:t>possible</a:t>
            </a:r>
            <a:r>
              <a:rPr lang="de-CH" baseline="0" dirty="0"/>
              <a:t> </a:t>
            </a:r>
            <a:r>
              <a:rPr lang="de-CH" baseline="0" dirty="0" err="1"/>
              <a:t>to</a:t>
            </a:r>
            <a:r>
              <a:rPr lang="de-CH" baseline="0" dirty="0"/>
              <a:t> </a:t>
            </a:r>
            <a:r>
              <a:rPr lang="de-CH" baseline="0" dirty="0" err="1"/>
              <a:t>detect</a:t>
            </a:r>
            <a:r>
              <a:rPr lang="de-CH" baseline="0" dirty="0"/>
              <a:t> </a:t>
            </a:r>
            <a:r>
              <a:rPr lang="de-CH" baseline="0" dirty="0" err="1"/>
              <a:t>process</a:t>
            </a:r>
            <a:r>
              <a:rPr lang="de-CH" baseline="0" dirty="0"/>
              <a:t> </a:t>
            </a:r>
            <a:r>
              <a:rPr lang="de-CH" baseline="0" dirty="0" err="1"/>
              <a:t>anomalies</a:t>
            </a:r>
            <a:r>
              <a:rPr lang="de-CH" baseline="0" dirty="0"/>
              <a:t> </a:t>
            </a:r>
            <a:r>
              <a:rPr lang="de-CH" baseline="0" dirty="0" err="1"/>
              <a:t>with</a:t>
            </a:r>
            <a:r>
              <a:rPr lang="de-CH" baseline="0" dirty="0"/>
              <a:t> ML</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42</a:t>
            </a:fld>
            <a:endParaRPr lang="de-CH"/>
          </a:p>
        </p:txBody>
      </p:sp>
    </p:spTree>
    <p:extLst>
      <p:ext uri="{BB962C8B-B14F-4D97-AF65-F5344CB8AC3E}">
        <p14:creationId xmlns:p14="http://schemas.microsoft.com/office/powerpoint/2010/main" val="123562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Additionaly</a:t>
            </a:r>
            <a:r>
              <a:rPr lang="de-CH" baseline="0" dirty="0"/>
              <a:t> </a:t>
            </a:r>
            <a:r>
              <a:rPr lang="de-CH" baseline="0" dirty="0" err="1"/>
              <a:t>we</a:t>
            </a:r>
            <a:r>
              <a:rPr lang="de-CH" baseline="0" dirty="0"/>
              <a:t> </a:t>
            </a:r>
            <a:r>
              <a:rPr lang="de-CH" baseline="0" dirty="0" err="1"/>
              <a:t>were</a:t>
            </a:r>
            <a:r>
              <a:rPr lang="de-CH" baseline="0" dirty="0"/>
              <a:t> </a:t>
            </a:r>
            <a:r>
              <a:rPr lang="de-CH" baseline="0" dirty="0" err="1"/>
              <a:t>able</a:t>
            </a:r>
            <a:r>
              <a:rPr lang="de-CH" baseline="0" dirty="0"/>
              <a:t> </a:t>
            </a:r>
            <a:r>
              <a:rPr lang="de-CH" baseline="0" dirty="0" err="1"/>
              <a:t>to</a:t>
            </a:r>
            <a:r>
              <a:rPr lang="de-CH" baseline="0" dirty="0"/>
              <a:t> </a:t>
            </a:r>
            <a:r>
              <a:rPr lang="de-CH" baseline="0" dirty="0" err="1"/>
              <a:t>predict</a:t>
            </a:r>
            <a:r>
              <a:rPr lang="de-CH" baseline="0" dirty="0"/>
              <a:t> </a:t>
            </a:r>
            <a:r>
              <a:rPr lang="de-CH" baseline="0" dirty="0" err="1"/>
              <a:t>quality</a:t>
            </a:r>
            <a:r>
              <a:rPr lang="de-CH" baseline="0" dirty="0"/>
              <a:t> </a:t>
            </a:r>
            <a:r>
              <a:rPr lang="de-CH" baseline="0" dirty="0" err="1"/>
              <a:t>data</a:t>
            </a:r>
            <a:r>
              <a:rPr lang="de-CH" baseline="0" dirty="0"/>
              <a:t> </a:t>
            </a:r>
            <a:r>
              <a:rPr lang="de-CH" baseline="0" dirty="0" err="1"/>
              <a:t>of</a:t>
            </a:r>
            <a:r>
              <a:rPr lang="de-CH" baseline="0" dirty="0"/>
              <a:t> </a:t>
            </a:r>
            <a:r>
              <a:rPr lang="de-CH" baseline="0" dirty="0" err="1"/>
              <a:t>the</a:t>
            </a:r>
            <a:r>
              <a:rPr lang="de-CH" baseline="0" dirty="0"/>
              <a:t> </a:t>
            </a:r>
            <a:r>
              <a:rPr lang="de-CH" baseline="0" dirty="0" err="1"/>
              <a:t>moulded</a:t>
            </a:r>
            <a:r>
              <a:rPr lang="de-CH" baseline="0" dirty="0"/>
              <a:t> </a:t>
            </a:r>
            <a:r>
              <a:rPr lang="de-CH" baseline="0" dirty="0" err="1"/>
              <a:t>parts</a:t>
            </a:r>
            <a:r>
              <a:rPr lang="de-CH" baseline="0" dirty="0"/>
              <a:t> </a:t>
            </a:r>
            <a:r>
              <a:rPr lang="de-CH" baseline="0" dirty="0" err="1"/>
              <a:t>with</a:t>
            </a:r>
            <a:r>
              <a:rPr lang="de-CH" baseline="0" dirty="0"/>
              <a:t> ML.</a:t>
            </a:r>
          </a:p>
          <a:p>
            <a:r>
              <a:rPr lang="de-CH" baseline="0" dirty="0" err="1"/>
              <a:t>Therefore</a:t>
            </a:r>
            <a:r>
              <a:rPr lang="de-CH" baseline="0" dirty="0"/>
              <a:t> </a:t>
            </a:r>
            <a:r>
              <a:rPr lang="de-CH" baseline="0" dirty="0" err="1"/>
              <a:t>we</a:t>
            </a:r>
            <a:r>
              <a:rPr lang="de-CH" baseline="0" dirty="0"/>
              <a:t> </a:t>
            </a:r>
            <a:r>
              <a:rPr lang="de-CH" baseline="0" dirty="0" err="1"/>
              <a:t>tried</a:t>
            </a:r>
            <a:r>
              <a:rPr lang="de-CH" baseline="0" dirty="0"/>
              <a:t> </a:t>
            </a:r>
            <a:r>
              <a:rPr lang="de-CH" baseline="0" dirty="0" err="1"/>
              <a:t>to</a:t>
            </a:r>
            <a:r>
              <a:rPr lang="de-CH" baseline="0" dirty="0"/>
              <a:t> </a:t>
            </a:r>
            <a:r>
              <a:rPr lang="de-CH" baseline="0" dirty="0" err="1"/>
              <a:t>estimate</a:t>
            </a:r>
            <a:r>
              <a:rPr lang="de-CH" baseline="0" dirty="0"/>
              <a:t> </a:t>
            </a:r>
            <a:r>
              <a:rPr lang="de-CH" baseline="0" dirty="0" err="1"/>
              <a:t>quality</a:t>
            </a:r>
            <a:r>
              <a:rPr lang="de-CH" baseline="0" dirty="0"/>
              <a:t> </a:t>
            </a:r>
            <a:r>
              <a:rPr lang="de-CH" baseline="0" dirty="0" err="1"/>
              <a:t>data</a:t>
            </a:r>
            <a:r>
              <a:rPr lang="de-CH" baseline="0" dirty="0"/>
              <a:t> </a:t>
            </a:r>
            <a:r>
              <a:rPr lang="de-CH" baseline="0" dirty="0" err="1"/>
              <a:t>of</a:t>
            </a:r>
            <a:r>
              <a:rPr lang="de-CH" baseline="0" dirty="0"/>
              <a:t> </a:t>
            </a:r>
            <a:r>
              <a:rPr lang="de-CH" baseline="0" dirty="0" err="1"/>
              <a:t>moulded</a:t>
            </a:r>
            <a:r>
              <a:rPr lang="de-CH" baseline="0" dirty="0"/>
              <a:t> </a:t>
            </a:r>
            <a:r>
              <a:rPr lang="de-CH" baseline="0" dirty="0" err="1"/>
              <a:t>parts</a:t>
            </a:r>
            <a:r>
              <a:rPr lang="de-CH" baseline="0" dirty="0"/>
              <a:t>, </a:t>
            </a:r>
            <a:r>
              <a:rPr lang="de-CH" baseline="0" dirty="0" err="1"/>
              <a:t>which</a:t>
            </a:r>
            <a:r>
              <a:rPr lang="de-CH" baseline="0" dirty="0"/>
              <a:t> </a:t>
            </a:r>
            <a:r>
              <a:rPr lang="de-CH" baseline="0" dirty="0" err="1"/>
              <a:t>were</a:t>
            </a:r>
            <a:r>
              <a:rPr lang="de-CH" baseline="0" dirty="0"/>
              <a:t> not </a:t>
            </a:r>
            <a:r>
              <a:rPr lang="de-CH" baseline="0" dirty="0" err="1"/>
              <a:t>used</a:t>
            </a:r>
            <a:r>
              <a:rPr lang="de-CH" baseline="0" dirty="0"/>
              <a:t> </a:t>
            </a:r>
            <a:r>
              <a:rPr lang="de-CH" baseline="0" dirty="0" err="1"/>
              <a:t>for</a:t>
            </a:r>
            <a:r>
              <a:rPr lang="de-CH" baseline="0" dirty="0"/>
              <a:t> </a:t>
            </a:r>
            <a:r>
              <a:rPr lang="de-CH" baseline="0" dirty="0" err="1"/>
              <a:t>the</a:t>
            </a:r>
            <a:r>
              <a:rPr lang="de-CH" baseline="0" dirty="0"/>
              <a:t> </a:t>
            </a:r>
            <a:r>
              <a:rPr lang="de-CH" baseline="0" dirty="0" err="1"/>
              <a:t>training</a:t>
            </a:r>
            <a:r>
              <a:rPr lang="de-CH" baseline="0" dirty="0"/>
              <a:t> </a:t>
            </a:r>
            <a:r>
              <a:rPr lang="de-CH" baseline="0" dirty="0" err="1"/>
              <a:t>of</a:t>
            </a:r>
            <a:r>
              <a:rPr lang="de-CH" baseline="0" dirty="0"/>
              <a:t> </a:t>
            </a:r>
            <a:r>
              <a:rPr lang="de-CH" baseline="0" dirty="0" err="1"/>
              <a:t>the</a:t>
            </a:r>
            <a:r>
              <a:rPr lang="de-CH" baseline="0" dirty="0"/>
              <a:t> ML </a:t>
            </a:r>
            <a:r>
              <a:rPr lang="de-CH" baseline="0" dirty="0" err="1"/>
              <a:t>system</a:t>
            </a:r>
            <a:endParaRPr lang="de-CH" baseline="0" dirty="0"/>
          </a:p>
          <a:p>
            <a:r>
              <a:rPr lang="de-CH" baseline="0" dirty="0" err="1"/>
              <a:t>Results</a:t>
            </a:r>
            <a:r>
              <a:rPr lang="de-CH" baseline="0" dirty="0"/>
              <a:t> </a:t>
            </a:r>
            <a:r>
              <a:rPr lang="de-CH" baseline="0" dirty="0" err="1"/>
              <a:t>can</a:t>
            </a:r>
            <a:r>
              <a:rPr lang="de-CH" baseline="0" dirty="0"/>
              <a:t> </a:t>
            </a:r>
            <a:r>
              <a:rPr lang="de-CH" baseline="0" dirty="0" err="1"/>
              <a:t>be</a:t>
            </a:r>
            <a:r>
              <a:rPr lang="de-CH" baseline="0" dirty="0"/>
              <a:t> </a:t>
            </a:r>
            <a:r>
              <a:rPr lang="de-CH" baseline="0" dirty="0" err="1"/>
              <a:t>seen</a:t>
            </a:r>
            <a:r>
              <a:rPr lang="de-CH" baseline="0" dirty="0"/>
              <a:t> on </a:t>
            </a:r>
            <a:r>
              <a:rPr lang="de-CH" baseline="0" dirty="0" err="1"/>
              <a:t>this</a:t>
            </a:r>
            <a:r>
              <a:rPr lang="de-CH" baseline="0" dirty="0"/>
              <a:t> </a:t>
            </a:r>
            <a:r>
              <a:rPr lang="de-CH" baseline="0" dirty="0" err="1"/>
              <a:t>slide</a:t>
            </a:r>
            <a:r>
              <a:rPr lang="de-CH" baseline="0" dirty="0"/>
              <a:t>, </a:t>
            </a:r>
            <a:r>
              <a:rPr lang="de-CH" baseline="0" dirty="0" err="1"/>
              <a:t>prediction</a:t>
            </a:r>
            <a:r>
              <a:rPr lang="de-CH" baseline="0" dirty="0"/>
              <a:t> </a:t>
            </a:r>
            <a:r>
              <a:rPr lang="de-CH" baseline="0" dirty="0" err="1"/>
              <a:t>is</a:t>
            </a:r>
            <a:r>
              <a:rPr lang="de-CH" baseline="0" dirty="0"/>
              <a:t> </a:t>
            </a:r>
            <a:r>
              <a:rPr lang="de-CH" baseline="0" dirty="0" err="1"/>
              <a:t>very</a:t>
            </a:r>
            <a:r>
              <a:rPr lang="de-CH" baseline="0" dirty="0"/>
              <a:t> </a:t>
            </a:r>
            <a:r>
              <a:rPr lang="de-CH" baseline="0" dirty="0" err="1"/>
              <a:t>accurate</a:t>
            </a:r>
            <a:r>
              <a:rPr lang="de-CH" baseline="0" dirty="0"/>
              <a:t> </a:t>
            </a:r>
            <a:r>
              <a:rPr lang="de-CH" baseline="0" dirty="0" err="1"/>
              <a:t>except</a:t>
            </a:r>
            <a:r>
              <a:rPr lang="de-CH" baseline="0" dirty="0"/>
              <a:t> </a:t>
            </a:r>
            <a:r>
              <a:rPr lang="de-CH" baseline="0" dirty="0" err="1"/>
              <a:t>when</a:t>
            </a:r>
            <a:r>
              <a:rPr lang="de-CH" baseline="0" dirty="0"/>
              <a:t> </a:t>
            </a:r>
            <a:r>
              <a:rPr lang="de-CH" baseline="0" dirty="0" err="1"/>
              <a:t>measurement</a:t>
            </a:r>
            <a:r>
              <a:rPr lang="de-CH" baseline="0" dirty="0"/>
              <a:t> </a:t>
            </a:r>
            <a:r>
              <a:rPr lang="de-CH" baseline="0" dirty="0" err="1"/>
              <a:t>error</a:t>
            </a:r>
            <a:r>
              <a:rPr lang="de-CH" baseline="0" dirty="0"/>
              <a:t> </a:t>
            </a:r>
            <a:r>
              <a:rPr lang="de-CH" baseline="0" dirty="0" err="1"/>
              <a:t>is</a:t>
            </a:r>
            <a:r>
              <a:rPr lang="de-CH" baseline="0" dirty="0"/>
              <a:t> </a:t>
            </a:r>
            <a:r>
              <a:rPr lang="de-CH" baseline="0" dirty="0" err="1"/>
              <a:t>bigger</a:t>
            </a:r>
            <a:r>
              <a:rPr lang="de-CH" baseline="0" dirty="0"/>
              <a:t> (</a:t>
            </a:r>
            <a:r>
              <a:rPr lang="de-CH" baseline="0" dirty="0" err="1"/>
              <a:t>lip</a:t>
            </a:r>
            <a:r>
              <a:rPr lang="de-CH" baseline="0" dirty="0"/>
              <a:t> </a:t>
            </a:r>
            <a:r>
              <a:rPr lang="de-CH" baseline="0" dirty="0" err="1"/>
              <a:t>distance</a:t>
            </a:r>
            <a:r>
              <a:rPr lang="de-CH" baseline="0" dirty="0"/>
              <a:t>)</a:t>
            </a:r>
          </a:p>
          <a:p>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43</a:t>
            </a:fld>
            <a:endParaRPr lang="de-CH"/>
          </a:p>
        </p:txBody>
      </p:sp>
    </p:spTree>
    <p:extLst>
      <p:ext uri="{BB962C8B-B14F-4D97-AF65-F5344CB8AC3E}">
        <p14:creationId xmlns:p14="http://schemas.microsoft.com/office/powerpoint/2010/main" val="416520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To</a:t>
            </a:r>
            <a:r>
              <a:rPr lang="de-CH" dirty="0"/>
              <a:t> </a:t>
            </a:r>
            <a:r>
              <a:rPr lang="de-CH" dirty="0" err="1"/>
              <a:t>answer</a:t>
            </a:r>
            <a:r>
              <a:rPr lang="de-CH" dirty="0"/>
              <a:t> </a:t>
            </a:r>
            <a:r>
              <a:rPr lang="de-CH" dirty="0" err="1"/>
              <a:t>this</a:t>
            </a:r>
            <a:r>
              <a:rPr lang="de-CH" baseline="0" dirty="0"/>
              <a:t> </a:t>
            </a:r>
            <a:r>
              <a:rPr lang="de-CH" baseline="0" dirty="0" err="1"/>
              <a:t>second</a:t>
            </a:r>
            <a:r>
              <a:rPr lang="de-CH" baseline="0" dirty="0"/>
              <a:t> </a:t>
            </a:r>
            <a:r>
              <a:rPr lang="de-CH" baseline="0" dirty="0" err="1"/>
              <a:t>question</a:t>
            </a:r>
            <a:r>
              <a:rPr lang="de-CH" baseline="0" dirty="0"/>
              <a:t> </a:t>
            </a:r>
            <a:r>
              <a:rPr lang="de-CH" baseline="0" dirty="0" err="1"/>
              <a:t>we</a:t>
            </a:r>
            <a:r>
              <a:rPr lang="de-CH" baseline="0" dirty="0"/>
              <a:t> </a:t>
            </a:r>
            <a:r>
              <a:rPr lang="de-CH" baseline="0" dirty="0" err="1"/>
              <a:t>tried</a:t>
            </a:r>
            <a:r>
              <a:rPr lang="de-CH" baseline="0" dirty="0"/>
              <a:t> </a:t>
            </a:r>
            <a:r>
              <a:rPr lang="de-CH" baseline="0" dirty="0" err="1"/>
              <a:t>to</a:t>
            </a:r>
            <a:r>
              <a:rPr lang="de-CH" baseline="0" dirty="0"/>
              <a:t> </a:t>
            </a:r>
            <a:r>
              <a:rPr lang="de-CH" baseline="0" dirty="0" err="1"/>
              <a:t>simulate</a:t>
            </a:r>
            <a:r>
              <a:rPr lang="de-CH" baseline="0" dirty="0"/>
              <a:t> a </a:t>
            </a:r>
            <a:r>
              <a:rPr lang="de-CH" baseline="0" dirty="0" err="1"/>
              <a:t>well</a:t>
            </a:r>
            <a:r>
              <a:rPr lang="de-CH" baseline="0" dirty="0"/>
              <a:t> </a:t>
            </a:r>
            <a:r>
              <a:rPr lang="de-CH" baseline="0" dirty="0" err="1"/>
              <a:t>known</a:t>
            </a:r>
            <a:r>
              <a:rPr lang="de-CH" baseline="0" dirty="0"/>
              <a:t> </a:t>
            </a:r>
            <a:r>
              <a:rPr lang="de-CH" baseline="0" dirty="0" err="1"/>
              <a:t>process</a:t>
            </a:r>
            <a:r>
              <a:rPr lang="de-CH" baseline="0" dirty="0"/>
              <a:t> </a:t>
            </a:r>
            <a:r>
              <a:rPr lang="de-CH" baseline="0" dirty="0" err="1"/>
              <a:t>anomaly</a:t>
            </a:r>
            <a:r>
              <a:rPr lang="de-CH" baseline="0" dirty="0"/>
              <a:t> in </a:t>
            </a:r>
            <a:r>
              <a:rPr lang="de-CH" baseline="0" dirty="0" err="1"/>
              <a:t>injection</a:t>
            </a:r>
            <a:r>
              <a:rPr lang="de-CH" baseline="0" dirty="0"/>
              <a:t> </a:t>
            </a:r>
            <a:r>
              <a:rPr lang="de-CH" baseline="0" dirty="0" err="1"/>
              <a:t>moulding</a:t>
            </a:r>
            <a:r>
              <a:rPr lang="de-CH" baseline="0" dirty="0"/>
              <a:t>, </a:t>
            </a:r>
            <a:r>
              <a:rPr lang="de-CH" baseline="0" dirty="0" err="1"/>
              <a:t>the</a:t>
            </a:r>
            <a:r>
              <a:rPr lang="de-CH" baseline="0" dirty="0"/>
              <a:t> </a:t>
            </a:r>
            <a:r>
              <a:rPr lang="de-CH" baseline="0" dirty="0" err="1"/>
              <a:t>wear</a:t>
            </a:r>
            <a:r>
              <a:rPr lang="de-CH" baseline="0" dirty="0"/>
              <a:t> </a:t>
            </a:r>
            <a:r>
              <a:rPr lang="de-CH" baseline="0" dirty="0" err="1"/>
              <a:t>of</a:t>
            </a:r>
            <a:r>
              <a:rPr lang="de-CH" baseline="0" dirty="0"/>
              <a:t> a non </a:t>
            </a:r>
            <a:r>
              <a:rPr lang="de-CH" baseline="0" dirty="0" err="1"/>
              <a:t>return</a:t>
            </a:r>
            <a:r>
              <a:rPr lang="de-CH" baseline="0" dirty="0"/>
              <a:t> </a:t>
            </a:r>
            <a:r>
              <a:rPr lang="de-CH" baseline="0" dirty="0" err="1"/>
              <a:t>valve</a:t>
            </a:r>
            <a:endParaRPr lang="de-CH" baseline="0" dirty="0"/>
          </a:p>
          <a:p>
            <a:r>
              <a:rPr lang="de-CH" baseline="0" dirty="0"/>
              <a:t>Trials </a:t>
            </a:r>
            <a:r>
              <a:rPr lang="de-CH" baseline="0" dirty="0" err="1"/>
              <a:t>were</a:t>
            </a:r>
            <a:r>
              <a:rPr lang="de-CH" baseline="0" dirty="0"/>
              <a:t> </a:t>
            </a:r>
            <a:r>
              <a:rPr lang="de-CH" baseline="0" dirty="0" err="1"/>
              <a:t>perfomed</a:t>
            </a:r>
            <a:r>
              <a:rPr lang="de-CH" baseline="0" dirty="0"/>
              <a:t> </a:t>
            </a:r>
            <a:r>
              <a:rPr lang="de-CH" baseline="0" dirty="0" err="1"/>
              <a:t>with</a:t>
            </a:r>
            <a:r>
              <a:rPr lang="de-CH" baseline="0" dirty="0"/>
              <a:t> ASA </a:t>
            </a:r>
            <a:r>
              <a:rPr lang="de-CH" baseline="0" dirty="0" err="1"/>
              <a:t>and</a:t>
            </a:r>
            <a:r>
              <a:rPr lang="de-CH" baseline="0" dirty="0"/>
              <a:t> </a:t>
            </a:r>
            <a:r>
              <a:rPr lang="de-CH" baseline="0" dirty="0" err="1"/>
              <a:t>the</a:t>
            </a:r>
            <a:r>
              <a:rPr lang="de-CH" baseline="0" dirty="0"/>
              <a:t> </a:t>
            </a:r>
            <a:r>
              <a:rPr lang="de-CH" baseline="0" dirty="0" err="1"/>
              <a:t>already</a:t>
            </a:r>
            <a:r>
              <a:rPr lang="de-CH" baseline="0" dirty="0"/>
              <a:t> </a:t>
            </a:r>
            <a:r>
              <a:rPr lang="de-CH" baseline="0" dirty="0" err="1"/>
              <a:t>knwon</a:t>
            </a:r>
            <a:r>
              <a:rPr lang="de-CH" baseline="0" dirty="0"/>
              <a:t> </a:t>
            </a:r>
            <a:r>
              <a:rPr lang="de-CH" baseline="0" dirty="0" err="1"/>
              <a:t>ice</a:t>
            </a:r>
            <a:r>
              <a:rPr lang="de-CH" baseline="0" dirty="0"/>
              <a:t> </a:t>
            </a:r>
            <a:r>
              <a:rPr lang="de-CH" baseline="0" dirty="0" err="1"/>
              <a:t>scraper</a:t>
            </a:r>
            <a:endParaRPr lang="de-CH" baseline="0" dirty="0"/>
          </a:p>
          <a:p>
            <a:r>
              <a:rPr lang="de-CH" baseline="0" dirty="0" err="1"/>
              <a:t>During</a:t>
            </a:r>
            <a:r>
              <a:rPr lang="de-CH" baseline="0" dirty="0"/>
              <a:t> </a:t>
            </a:r>
            <a:r>
              <a:rPr lang="de-CH" baseline="0" dirty="0" err="1"/>
              <a:t>the</a:t>
            </a:r>
            <a:r>
              <a:rPr lang="de-CH" baseline="0" dirty="0"/>
              <a:t> </a:t>
            </a:r>
            <a:r>
              <a:rPr lang="de-CH" baseline="0" dirty="0" err="1"/>
              <a:t>trials</a:t>
            </a:r>
            <a:r>
              <a:rPr lang="de-CH" baseline="0" dirty="0"/>
              <a:t> </a:t>
            </a:r>
            <a:r>
              <a:rPr lang="de-CH" baseline="0" dirty="0" err="1"/>
              <a:t>we</a:t>
            </a:r>
            <a:r>
              <a:rPr lang="de-CH" baseline="0" dirty="0"/>
              <a:t> </a:t>
            </a:r>
            <a:r>
              <a:rPr lang="de-CH" baseline="0" dirty="0" err="1"/>
              <a:t>again</a:t>
            </a:r>
            <a:r>
              <a:rPr lang="de-CH" baseline="0" dirty="0"/>
              <a:t> </a:t>
            </a:r>
            <a:r>
              <a:rPr lang="de-CH" baseline="0" dirty="0" err="1"/>
              <a:t>recorded</a:t>
            </a:r>
            <a:r>
              <a:rPr lang="de-CH" baseline="0" dirty="0"/>
              <a:t> all internal </a:t>
            </a:r>
            <a:r>
              <a:rPr lang="de-CH" baseline="0" dirty="0" err="1"/>
              <a:t>machine</a:t>
            </a:r>
            <a:r>
              <a:rPr lang="de-CH" baseline="0" dirty="0"/>
              <a:t> </a:t>
            </a:r>
            <a:r>
              <a:rPr lang="de-CH" baseline="0" dirty="0" err="1"/>
              <a:t>data</a:t>
            </a:r>
            <a:r>
              <a:rPr lang="de-CH" baseline="0" dirty="0"/>
              <a:t> </a:t>
            </a:r>
            <a:r>
              <a:rPr lang="de-CH" baseline="0" dirty="0" err="1"/>
              <a:t>with</a:t>
            </a:r>
            <a:r>
              <a:rPr lang="de-CH" baseline="0" dirty="0"/>
              <a:t> </a:t>
            </a:r>
            <a:r>
              <a:rPr lang="de-CH" baseline="0" dirty="0" err="1"/>
              <a:t>the</a:t>
            </a:r>
            <a:r>
              <a:rPr lang="de-CH" baseline="0" dirty="0"/>
              <a:t> </a:t>
            </a:r>
            <a:r>
              <a:rPr lang="de-CH" baseline="0" dirty="0" err="1"/>
              <a:t>DataXplorer</a:t>
            </a:r>
            <a:r>
              <a:rPr lang="de-CH" baseline="0" dirty="0"/>
              <a:t> </a:t>
            </a:r>
          </a:p>
          <a:p>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46</a:t>
            </a:fld>
            <a:endParaRPr lang="de-CH"/>
          </a:p>
        </p:txBody>
      </p:sp>
    </p:spTree>
    <p:extLst>
      <p:ext uri="{BB962C8B-B14F-4D97-AF65-F5344CB8AC3E}">
        <p14:creationId xmlns:p14="http://schemas.microsoft.com/office/powerpoint/2010/main" val="1273417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On </a:t>
            </a:r>
            <a:r>
              <a:rPr lang="de-CH" dirty="0" err="1"/>
              <a:t>the</a:t>
            </a:r>
            <a:r>
              <a:rPr lang="de-CH" dirty="0"/>
              <a:t> </a:t>
            </a:r>
            <a:r>
              <a:rPr lang="de-CH" dirty="0" err="1"/>
              <a:t>left</a:t>
            </a:r>
            <a:r>
              <a:rPr lang="de-CH" dirty="0"/>
              <a:t> </a:t>
            </a:r>
            <a:r>
              <a:rPr lang="de-CH" dirty="0" err="1"/>
              <a:t>you</a:t>
            </a:r>
            <a:r>
              <a:rPr lang="de-CH" dirty="0"/>
              <a:t> </a:t>
            </a:r>
            <a:r>
              <a:rPr lang="de-CH" dirty="0" err="1"/>
              <a:t>can</a:t>
            </a:r>
            <a:r>
              <a:rPr lang="de-CH" dirty="0"/>
              <a:t> </a:t>
            </a:r>
            <a:r>
              <a:rPr lang="de-CH" dirty="0" err="1"/>
              <a:t>see</a:t>
            </a:r>
            <a:r>
              <a:rPr lang="de-CH" dirty="0"/>
              <a:t> a </a:t>
            </a:r>
            <a:r>
              <a:rPr lang="de-CH" dirty="0" err="1"/>
              <a:t>diagramm</a:t>
            </a:r>
            <a:r>
              <a:rPr lang="de-CH" dirty="0"/>
              <a:t> </a:t>
            </a:r>
            <a:r>
              <a:rPr lang="de-CH" dirty="0" err="1"/>
              <a:t>of</a:t>
            </a:r>
            <a:r>
              <a:rPr lang="de-CH" dirty="0"/>
              <a:t> </a:t>
            </a:r>
            <a:r>
              <a:rPr lang="de-CH" dirty="0" err="1"/>
              <a:t>the</a:t>
            </a:r>
            <a:r>
              <a:rPr lang="de-CH" dirty="0"/>
              <a:t> </a:t>
            </a:r>
            <a:r>
              <a:rPr lang="de-CH" dirty="0" err="1"/>
              <a:t>screw</a:t>
            </a:r>
            <a:r>
              <a:rPr lang="de-CH" dirty="0"/>
              <a:t> </a:t>
            </a:r>
            <a:r>
              <a:rPr lang="de-CH" dirty="0" err="1"/>
              <a:t>position</a:t>
            </a:r>
            <a:r>
              <a:rPr lang="de-CH" dirty="0"/>
              <a:t> in </a:t>
            </a:r>
            <a:r>
              <a:rPr lang="de-CH" dirty="0" err="1"/>
              <a:t>function</a:t>
            </a:r>
            <a:r>
              <a:rPr lang="de-CH" dirty="0"/>
              <a:t> </a:t>
            </a:r>
            <a:r>
              <a:rPr lang="de-CH" dirty="0" err="1"/>
              <a:t>of</a:t>
            </a:r>
            <a:r>
              <a:rPr lang="de-CH" dirty="0"/>
              <a:t> time </a:t>
            </a:r>
            <a:r>
              <a:rPr lang="de-CH" dirty="0" err="1"/>
              <a:t>for</a:t>
            </a:r>
            <a:r>
              <a:rPr lang="de-CH" dirty="0"/>
              <a:t> </a:t>
            </a:r>
            <a:r>
              <a:rPr lang="de-CH" dirty="0" err="1"/>
              <a:t>one</a:t>
            </a:r>
            <a:r>
              <a:rPr lang="de-CH" dirty="0"/>
              <a:t> </a:t>
            </a:r>
            <a:r>
              <a:rPr lang="de-CH" dirty="0" err="1"/>
              <a:t>cycle</a:t>
            </a:r>
            <a:endParaRPr lang="de-CH" dirty="0"/>
          </a:p>
          <a:p>
            <a:r>
              <a:rPr lang="de-CH" dirty="0"/>
              <a:t>The</a:t>
            </a:r>
            <a:r>
              <a:rPr lang="de-CH" baseline="0" dirty="0"/>
              <a:t> </a:t>
            </a:r>
            <a:r>
              <a:rPr lang="de-CH" baseline="0" dirty="0" err="1"/>
              <a:t>blue</a:t>
            </a:r>
            <a:r>
              <a:rPr lang="de-CH" baseline="0" dirty="0"/>
              <a:t> </a:t>
            </a:r>
            <a:r>
              <a:rPr lang="de-CH" baseline="0" dirty="0" err="1"/>
              <a:t>curve</a:t>
            </a:r>
            <a:r>
              <a:rPr lang="de-CH" baseline="0" dirty="0"/>
              <a:t> </a:t>
            </a:r>
            <a:r>
              <a:rPr lang="de-CH" baseline="0" dirty="0" err="1"/>
              <a:t>represents</a:t>
            </a:r>
            <a:r>
              <a:rPr lang="de-CH" baseline="0" dirty="0"/>
              <a:t> </a:t>
            </a:r>
            <a:r>
              <a:rPr lang="de-CH" baseline="0" dirty="0" err="1"/>
              <a:t>the</a:t>
            </a:r>
            <a:r>
              <a:rPr lang="de-CH" baseline="0" dirty="0"/>
              <a:t> </a:t>
            </a:r>
            <a:r>
              <a:rPr lang="de-CH" baseline="0" dirty="0" err="1"/>
              <a:t>intact</a:t>
            </a:r>
            <a:r>
              <a:rPr lang="de-CH" baseline="0" dirty="0"/>
              <a:t> non </a:t>
            </a:r>
            <a:r>
              <a:rPr lang="de-CH" baseline="0" dirty="0" err="1"/>
              <a:t>return</a:t>
            </a:r>
            <a:r>
              <a:rPr lang="de-CH" baseline="0" dirty="0"/>
              <a:t> </a:t>
            </a:r>
            <a:r>
              <a:rPr lang="de-CH" baseline="0" dirty="0" err="1"/>
              <a:t>valve</a:t>
            </a:r>
            <a:r>
              <a:rPr lang="de-CH" baseline="0" dirty="0"/>
              <a:t> </a:t>
            </a:r>
            <a:r>
              <a:rPr lang="de-CH" baseline="0" dirty="0" err="1"/>
              <a:t>and</a:t>
            </a:r>
            <a:r>
              <a:rPr lang="de-CH" baseline="0" dirty="0"/>
              <a:t> </a:t>
            </a:r>
            <a:r>
              <a:rPr lang="de-CH" baseline="0" dirty="0" err="1"/>
              <a:t>with</a:t>
            </a:r>
            <a:r>
              <a:rPr lang="de-CH" baseline="0" dirty="0"/>
              <a:t> </a:t>
            </a:r>
            <a:r>
              <a:rPr lang="de-CH" baseline="0" dirty="0" err="1"/>
              <a:t>damaged</a:t>
            </a:r>
            <a:r>
              <a:rPr lang="de-CH" baseline="0" dirty="0"/>
              <a:t> </a:t>
            </a:r>
            <a:r>
              <a:rPr lang="de-CH" baseline="0" dirty="0" err="1"/>
              <a:t>valve</a:t>
            </a:r>
            <a:r>
              <a:rPr lang="de-CH" baseline="0" dirty="0"/>
              <a:t> </a:t>
            </a:r>
            <a:r>
              <a:rPr lang="de-CH" baseline="0" dirty="0" err="1"/>
              <a:t>the</a:t>
            </a:r>
            <a:r>
              <a:rPr lang="de-CH" baseline="0" dirty="0"/>
              <a:t> </a:t>
            </a:r>
            <a:r>
              <a:rPr lang="de-CH" baseline="0" dirty="0" err="1"/>
              <a:t>screw</a:t>
            </a:r>
            <a:r>
              <a:rPr lang="de-CH" baseline="0" dirty="0"/>
              <a:t> </a:t>
            </a:r>
            <a:r>
              <a:rPr lang="en-US" dirty="0"/>
              <a:t>covers significantly longer distances during holding pressure phase</a:t>
            </a:r>
          </a:p>
          <a:p>
            <a:r>
              <a:rPr lang="en-US" dirty="0"/>
              <a:t>Also for this study we tried</a:t>
            </a:r>
            <a:r>
              <a:rPr lang="en-US" baseline="0" dirty="0"/>
              <a:t> to classify the trial series, this time with 1</a:t>
            </a:r>
            <a:r>
              <a:rPr lang="en-US" baseline="30000" dirty="0"/>
              <a:t>st</a:t>
            </a:r>
            <a:r>
              <a:rPr lang="en-US" baseline="0" dirty="0"/>
              <a:t> and 2</a:t>
            </a:r>
            <a:r>
              <a:rPr lang="en-US" baseline="30000" dirty="0"/>
              <a:t>nd</a:t>
            </a:r>
            <a:r>
              <a:rPr lang="en-US" baseline="0" dirty="0"/>
              <a:t> score of a PCA. Classification is possible too.</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47</a:t>
            </a:fld>
            <a:endParaRPr lang="de-CH"/>
          </a:p>
        </p:txBody>
      </p:sp>
    </p:spTree>
    <p:extLst>
      <p:ext uri="{BB962C8B-B14F-4D97-AF65-F5344CB8AC3E}">
        <p14:creationId xmlns:p14="http://schemas.microsoft.com/office/powerpoint/2010/main" val="1926854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To</a:t>
            </a:r>
            <a:r>
              <a:rPr lang="de-CH" dirty="0"/>
              <a:t> </a:t>
            </a:r>
            <a:r>
              <a:rPr lang="de-CH" dirty="0" err="1"/>
              <a:t>simulate</a:t>
            </a:r>
            <a:r>
              <a:rPr lang="de-CH" dirty="0"/>
              <a:t> a</a:t>
            </a:r>
            <a:r>
              <a:rPr lang="de-CH" baseline="0" dirty="0"/>
              <a:t> </a:t>
            </a:r>
            <a:r>
              <a:rPr lang="de-CH" baseline="0" dirty="0" err="1"/>
              <a:t>continous</a:t>
            </a:r>
            <a:r>
              <a:rPr lang="de-CH" baseline="0" dirty="0"/>
              <a:t> </a:t>
            </a:r>
            <a:r>
              <a:rPr lang="de-CH" baseline="0" dirty="0" err="1"/>
              <a:t>wear</a:t>
            </a:r>
            <a:r>
              <a:rPr lang="de-CH" baseline="0" dirty="0"/>
              <a:t> </a:t>
            </a:r>
            <a:r>
              <a:rPr lang="de-CH" baseline="0" dirty="0" err="1"/>
              <a:t>additonal</a:t>
            </a:r>
            <a:r>
              <a:rPr lang="de-CH" baseline="0" dirty="0"/>
              <a:t> </a:t>
            </a:r>
            <a:r>
              <a:rPr lang="de-CH" baseline="0" dirty="0" err="1"/>
              <a:t>trials</a:t>
            </a:r>
            <a:r>
              <a:rPr lang="de-CH" baseline="0" dirty="0"/>
              <a:t> </a:t>
            </a:r>
            <a:r>
              <a:rPr lang="de-CH" baseline="0" dirty="0" err="1"/>
              <a:t>with</a:t>
            </a:r>
            <a:r>
              <a:rPr lang="de-CH" baseline="0" dirty="0"/>
              <a:t> a </a:t>
            </a:r>
            <a:r>
              <a:rPr lang="de-CH" baseline="0" dirty="0" err="1"/>
              <a:t>unhardened</a:t>
            </a:r>
            <a:r>
              <a:rPr lang="de-CH" baseline="0" dirty="0"/>
              <a:t> non-return </a:t>
            </a:r>
            <a:r>
              <a:rPr lang="de-CH" baseline="0" dirty="0" err="1"/>
              <a:t>valve</a:t>
            </a:r>
            <a:r>
              <a:rPr lang="de-CH" baseline="0" dirty="0"/>
              <a:t> </a:t>
            </a:r>
            <a:r>
              <a:rPr lang="de-CH" baseline="0" dirty="0" err="1"/>
              <a:t>were</a:t>
            </a:r>
            <a:r>
              <a:rPr lang="de-CH" baseline="0" dirty="0"/>
              <a:t> </a:t>
            </a:r>
            <a:r>
              <a:rPr lang="de-CH" baseline="0" dirty="0" err="1"/>
              <a:t>perfomed</a:t>
            </a:r>
            <a:r>
              <a:rPr lang="de-CH" baseline="0" dirty="0"/>
              <a:t>. </a:t>
            </a:r>
            <a:r>
              <a:rPr lang="de-CH" baseline="0" dirty="0" err="1"/>
              <a:t>To</a:t>
            </a:r>
            <a:r>
              <a:rPr lang="de-CH" baseline="0" dirty="0"/>
              <a:t> </a:t>
            </a:r>
            <a:r>
              <a:rPr lang="de-CH" baseline="0" dirty="0" err="1"/>
              <a:t>detect</a:t>
            </a:r>
            <a:r>
              <a:rPr lang="de-CH" baseline="0" dirty="0"/>
              <a:t> </a:t>
            </a:r>
            <a:r>
              <a:rPr lang="de-CH" baseline="0" dirty="0" err="1"/>
              <a:t>the</a:t>
            </a:r>
            <a:r>
              <a:rPr lang="de-CH" baseline="0" dirty="0"/>
              <a:t> </a:t>
            </a:r>
            <a:r>
              <a:rPr lang="de-CH" baseline="0" dirty="0" err="1"/>
              <a:t>process</a:t>
            </a:r>
            <a:r>
              <a:rPr lang="de-CH" baseline="0" dirty="0"/>
              <a:t> </a:t>
            </a:r>
            <a:r>
              <a:rPr lang="de-CH" baseline="0" dirty="0" err="1"/>
              <a:t>anomaly</a:t>
            </a:r>
            <a:r>
              <a:rPr lang="de-CH" baseline="0" dirty="0"/>
              <a:t> </a:t>
            </a:r>
            <a:r>
              <a:rPr lang="de-CH" baseline="0" dirty="0" err="1"/>
              <a:t>we</a:t>
            </a:r>
            <a:r>
              <a:rPr lang="de-CH" baseline="0" dirty="0"/>
              <a:t> </a:t>
            </a:r>
            <a:r>
              <a:rPr lang="de-CH" baseline="0" dirty="0" err="1"/>
              <a:t>used</a:t>
            </a:r>
            <a:r>
              <a:rPr lang="de-CH" baseline="0" dirty="0"/>
              <a:t> an </a:t>
            </a:r>
            <a:r>
              <a:rPr lang="de-CH" baseline="0" dirty="0" err="1"/>
              <a:t>auto</a:t>
            </a:r>
            <a:r>
              <a:rPr lang="de-CH" baseline="0" dirty="0"/>
              <a:t> </a:t>
            </a:r>
            <a:r>
              <a:rPr lang="de-CH" baseline="0" dirty="0" err="1"/>
              <a:t>encoder</a:t>
            </a:r>
            <a:r>
              <a:rPr lang="de-CH" baseline="0" dirty="0"/>
              <a:t>.</a:t>
            </a:r>
          </a:p>
          <a:p>
            <a:r>
              <a:rPr lang="de-CH" baseline="0" dirty="0"/>
              <a:t>This </a:t>
            </a:r>
            <a:r>
              <a:rPr lang="de-CH" baseline="0" dirty="0" err="1"/>
              <a:t>is</a:t>
            </a:r>
            <a:r>
              <a:rPr lang="de-CH" baseline="0" dirty="0"/>
              <a:t> a </a:t>
            </a:r>
            <a:r>
              <a:rPr lang="de-CH" baseline="0" dirty="0" err="1"/>
              <a:t>neural</a:t>
            </a:r>
            <a:r>
              <a:rPr lang="de-CH" baseline="0" dirty="0"/>
              <a:t> </a:t>
            </a:r>
            <a:r>
              <a:rPr lang="de-CH" baseline="0" dirty="0" err="1"/>
              <a:t>network</a:t>
            </a:r>
            <a:r>
              <a:rPr lang="de-CH" baseline="0" dirty="0"/>
              <a:t> </a:t>
            </a:r>
            <a:r>
              <a:rPr lang="de-CH" baseline="0" dirty="0" err="1"/>
              <a:t>were</a:t>
            </a:r>
            <a:r>
              <a:rPr lang="de-CH" baseline="0" dirty="0"/>
              <a:t> </a:t>
            </a:r>
            <a:r>
              <a:rPr lang="de-CH" baseline="0" dirty="0" err="1"/>
              <a:t>we</a:t>
            </a:r>
            <a:r>
              <a:rPr lang="de-CH" baseline="0" dirty="0"/>
              <a:t> </a:t>
            </a:r>
            <a:r>
              <a:rPr lang="de-CH" baseline="0" dirty="0" err="1"/>
              <a:t>reccalculate</a:t>
            </a:r>
            <a:r>
              <a:rPr lang="de-CH" baseline="0" dirty="0"/>
              <a:t> </a:t>
            </a:r>
            <a:r>
              <a:rPr lang="de-CH" baseline="0" dirty="0" err="1"/>
              <a:t>our</a:t>
            </a:r>
            <a:r>
              <a:rPr lang="de-CH" baseline="0" dirty="0"/>
              <a:t> </a:t>
            </a:r>
            <a:r>
              <a:rPr lang="de-CH" baseline="0" dirty="0" err="1"/>
              <a:t>features</a:t>
            </a:r>
            <a:r>
              <a:rPr lang="de-CH" baseline="0" dirty="0"/>
              <a:t> </a:t>
            </a:r>
            <a:r>
              <a:rPr lang="de-CH" baseline="0" dirty="0" err="1"/>
              <a:t>and</a:t>
            </a:r>
            <a:r>
              <a:rPr lang="de-CH" baseline="0" dirty="0"/>
              <a:t> </a:t>
            </a:r>
            <a:r>
              <a:rPr lang="de-CH" baseline="0" dirty="0" err="1"/>
              <a:t>use</a:t>
            </a:r>
            <a:r>
              <a:rPr lang="de-CH" baseline="0" dirty="0"/>
              <a:t> </a:t>
            </a:r>
            <a:r>
              <a:rPr lang="de-CH" baseline="0" dirty="0" err="1"/>
              <a:t>the</a:t>
            </a:r>
            <a:r>
              <a:rPr lang="de-CH" baseline="0" dirty="0"/>
              <a:t> </a:t>
            </a:r>
            <a:r>
              <a:rPr lang="de-CH" baseline="0" dirty="0" err="1"/>
              <a:t>reconstruction</a:t>
            </a:r>
            <a:r>
              <a:rPr lang="de-CH" baseline="0" dirty="0"/>
              <a:t> </a:t>
            </a:r>
            <a:r>
              <a:rPr lang="de-CH" baseline="0" dirty="0" err="1"/>
              <a:t>error</a:t>
            </a:r>
            <a:r>
              <a:rPr lang="de-CH" baseline="0" dirty="0"/>
              <a:t> </a:t>
            </a:r>
            <a:r>
              <a:rPr lang="de-CH" baseline="0" dirty="0" err="1"/>
              <a:t>as</a:t>
            </a:r>
            <a:r>
              <a:rPr lang="de-CH" baseline="0" dirty="0"/>
              <a:t> </a:t>
            </a:r>
            <a:r>
              <a:rPr lang="de-CH" baseline="0" dirty="0" err="1"/>
              <a:t>indication</a:t>
            </a:r>
            <a:r>
              <a:rPr lang="de-CH" baseline="0" dirty="0"/>
              <a:t> </a:t>
            </a:r>
            <a:r>
              <a:rPr lang="de-CH" baseline="0" dirty="0" err="1"/>
              <a:t>for</a:t>
            </a:r>
            <a:r>
              <a:rPr lang="de-CH" baseline="0" dirty="0"/>
              <a:t> </a:t>
            </a:r>
            <a:r>
              <a:rPr lang="de-CH" baseline="0" dirty="0" err="1"/>
              <a:t>process</a:t>
            </a:r>
            <a:r>
              <a:rPr lang="de-CH" baseline="0" dirty="0"/>
              <a:t> </a:t>
            </a:r>
            <a:r>
              <a:rPr lang="de-CH" baseline="0" dirty="0" err="1"/>
              <a:t>anomalies</a:t>
            </a:r>
            <a:endParaRPr lang="de-CH" baseline="0" dirty="0"/>
          </a:p>
          <a:p>
            <a:r>
              <a:rPr lang="de-CH" baseline="0" dirty="0"/>
              <a:t>On </a:t>
            </a:r>
            <a:r>
              <a:rPr lang="de-CH" baseline="0" dirty="0" err="1"/>
              <a:t>the</a:t>
            </a:r>
            <a:r>
              <a:rPr lang="de-CH" baseline="0" dirty="0"/>
              <a:t> </a:t>
            </a:r>
            <a:r>
              <a:rPr lang="de-CH" baseline="0" dirty="0" err="1"/>
              <a:t>right</a:t>
            </a:r>
            <a:r>
              <a:rPr lang="de-CH" baseline="0" dirty="0"/>
              <a:t> </a:t>
            </a:r>
            <a:r>
              <a:rPr lang="de-CH" baseline="0" dirty="0" err="1"/>
              <a:t>you</a:t>
            </a:r>
            <a:r>
              <a:rPr lang="de-CH" baseline="0" dirty="0"/>
              <a:t> </a:t>
            </a:r>
            <a:r>
              <a:rPr lang="de-CH" baseline="0" dirty="0" err="1"/>
              <a:t>can</a:t>
            </a:r>
            <a:r>
              <a:rPr lang="de-CH" baseline="0" dirty="0"/>
              <a:t> </a:t>
            </a:r>
            <a:r>
              <a:rPr lang="de-CH" baseline="0" dirty="0" err="1"/>
              <a:t>see</a:t>
            </a:r>
            <a:r>
              <a:rPr lang="de-CH" baseline="0" dirty="0"/>
              <a:t> </a:t>
            </a:r>
            <a:r>
              <a:rPr lang="de-CH" baseline="0" dirty="0" err="1"/>
              <a:t>the</a:t>
            </a:r>
            <a:r>
              <a:rPr lang="de-CH" baseline="0" dirty="0"/>
              <a:t> </a:t>
            </a:r>
            <a:r>
              <a:rPr lang="de-CH" baseline="0" dirty="0" err="1"/>
              <a:t>recaclulation</a:t>
            </a:r>
            <a:r>
              <a:rPr lang="de-CH" baseline="0" dirty="0"/>
              <a:t> </a:t>
            </a:r>
            <a:r>
              <a:rPr lang="de-CH" baseline="0" dirty="0" err="1"/>
              <a:t>error</a:t>
            </a:r>
            <a:r>
              <a:rPr lang="de-CH" baseline="0" dirty="0"/>
              <a:t> </a:t>
            </a:r>
            <a:r>
              <a:rPr lang="de-CH" baseline="0" dirty="0" err="1"/>
              <a:t>as</a:t>
            </a:r>
            <a:r>
              <a:rPr lang="de-CH" baseline="0" dirty="0"/>
              <a:t> a </a:t>
            </a:r>
            <a:r>
              <a:rPr lang="de-CH" baseline="0" dirty="0" err="1"/>
              <a:t>function</a:t>
            </a:r>
            <a:r>
              <a:rPr lang="de-CH" baseline="0" dirty="0"/>
              <a:t> </a:t>
            </a:r>
            <a:r>
              <a:rPr lang="de-CH" baseline="0" dirty="0" err="1"/>
              <a:t>of</a:t>
            </a:r>
            <a:r>
              <a:rPr lang="de-CH" baseline="0" dirty="0"/>
              <a:t> </a:t>
            </a:r>
            <a:r>
              <a:rPr lang="de-CH" baseline="0" dirty="0" err="1"/>
              <a:t>the</a:t>
            </a:r>
            <a:r>
              <a:rPr lang="de-CH" baseline="0" dirty="0"/>
              <a:t> </a:t>
            </a:r>
            <a:r>
              <a:rPr lang="de-CH" baseline="0" dirty="0" err="1"/>
              <a:t>numbers</a:t>
            </a:r>
            <a:r>
              <a:rPr lang="de-CH" baseline="0" dirty="0"/>
              <a:t> </a:t>
            </a:r>
            <a:r>
              <a:rPr lang="de-CH" baseline="0" dirty="0" err="1"/>
              <a:t>of</a:t>
            </a:r>
            <a:r>
              <a:rPr lang="de-CH" baseline="0" dirty="0"/>
              <a:t> </a:t>
            </a:r>
            <a:r>
              <a:rPr lang="de-CH" baseline="0" dirty="0" err="1"/>
              <a:t>moulded</a:t>
            </a:r>
            <a:r>
              <a:rPr lang="de-CH" baseline="0" dirty="0"/>
              <a:t> </a:t>
            </a:r>
            <a:r>
              <a:rPr lang="de-CH" baseline="0" dirty="0" err="1"/>
              <a:t>parts</a:t>
            </a:r>
            <a:r>
              <a:rPr lang="de-CH" baseline="0" dirty="0"/>
              <a:t>. The </a:t>
            </a:r>
            <a:r>
              <a:rPr lang="de-CH" baseline="0" dirty="0" err="1"/>
              <a:t>first</a:t>
            </a:r>
            <a:r>
              <a:rPr lang="de-CH" baseline="0" dirty="0"/>
              <a:t> 1000 </a:t>
            </a:r>
            <a:r>
              <a:rPr lang="de-CH" baseline="0" dirty="0" err="1"/>
              <a:t>cycles</a:t>
            </a:r>
            <a:r>
              <a:rPr lang="de-CH" baseline="0" dirty="0"/>
              <a:t> </a:t>
            </a:r>
            <a:r>
              <a:rPr lang="de-CH" baseline="0" dirty="0" err="1"/>
              <a:t>were</a:t>
            </a:r>
            <a:r>
              <a:rPr lang="de-CH" baseline="0" dirty="0"/>
              <a:t> </a:t>
            </a:r>
            <a:r>
              <a:rPr lang="de-CH" baseline="0" dirty="0" err="1"/>
              <a:t>used</a:t>
            </a:r>
            <a:r>
              <a:rPr lang="de-CH" baseline="0" dirty="0"/>
              <a:t> </a:t>
            </a:r>
            <a:r>
              <a:rPr lang="de-CH" baseline="0" dirty="0" err="1"/>
              <a:t>for</a:t>
            </a:r>
            <a:r>
              <a:rPr lang="de-CH" baseline="0" dirty="0"/>
              <a:t> </a:t>
            </a:r>
            <a:r>
              <a:rPr lang="de-CH" baseline="0" dirty="0" err="1"/>
              <a:t>the</a:t>
            </a:r>
            <a:r>
              <a:rPr lang="de-CH" baseline="0" dirty="0"/>
              <a:t> </a:t>
            </a:r>
            <a:r>
              <a:rPr lang="de-CH" baseline="0" dirty="0" err="1"/>
              <a:t>training</a:t>
            </a:r>
            <a:r>
              <a:rPr lang="de-CH" baseline="0" dirty="0"/>
              <a:t> </a:t>
            </a:r>
            <a:r>
              <a:rPr lang="de-CH" baseline="0" dirty="0" err="1"/>
              <a:t>of</a:t>
            </a:r>
            <a:r>
              <a:rPr lang="de-CH" baseline="0" dirty="0"/>
              <a:t> </a:t>
            </a:r>
            <a:r>
              <a:rPr lang="de-CH" baseline="0" dirty="0" err="1"/>
              <a:t>the</a:t>
            </a:r>
            <a:r>
              <a:rPr lang="de-CH" baseline="0" dirty="0"/>
              <a:t> </a:t>
            </a:r>
            <a:r>
              <a:rPr lang="de-CH" baseline="0" dirty="0" err="1"/>
              <a:t>network</a:t>
            </a:r>
            <a:r>
              <a:rPr lang="de-CH" baseline="0" dirty="0"/>
              <a:t>. After </a:t>
            </a:r>
            <a:r>
              <a:rPr lang="de-CH" baseline="0" dirty="0" err="1"/>
              <a:t>that</a:t>
            </a:r>
            <a:r>
              <a:rPr lang="de-CH" baseline="0" dirty="0"/>
              <a:t> </a:t>
            </a:r>
            <a:r>
              <a:rPr lang="de-CH" baseline="0" dirty="0" err="1"/>
              <a:t>the</a:t>
            </a:r>
            <a:r>
              <a:rPr lang="de-CH" baseline="0" dirty="0"/>
              <a:t> </a:t>
            </a:r>
            <a:r>
              <a:rPr lang="de-CH" baseline="0" dirty="0" err="1"/>
              <a:t>reconstruction</a:t>
            </a:r>
            <a:r>
              <a:rPr lang="de-CH" baseline="0" dirty="0"/>
              <a:t> </a:t>
            </a:r>
            <a:r>
              <a:rPr lang="de-CH" baseline="0" dirty="0" err="1"/>
              <a:t>error</a:t>
            </a:r>
            <a:r>
              <a:rPr lang="de-CH" baseline="0" dirty="0"/>
              <a:t> </a:t>
            </a:r>
            <a:r>
              <a:rPr lang="de-CH" baseline="0" dirty="0" err="1"/>
              <a:t>increases</a:t>
            </a:r>
            <a:r>
              <a:rPr lang="de-CH" baseline="0" dirty="0"/>
              <a:t> </a:t>
            </a:r>
            <a:r>
              <a:rPr lang="de-CH" baseline="0" dirty="0" err="1"/>
              <a:t>from</a:t>
            </a:r>
            <a:r>
              <a:rPr lang="de-CH" baseline="0" dirty="0"/>
              <a:t> </a:t>
            </a:r>
            <a:r>
              <a:rPr lang="de-CH" baseline="0" dirty="0" err="1"/>
              <a:t>the</a:t>
            </a:r>
            <a:r>
              <a:rPr lang="de-CH" baseline="0" dirty="0"/>
              <a:t> </a:t>
            </a:r>
            <a:r>
              <a:rPr lang="de-CH" baseline="0" dirty="0" err="1"/>
              <a:t>begining</a:t>
            </a:r>
            <a:r>
              <a:rPr lang="de-CH" baseline="0" dirty="0"/>
              <a:t>, </a:t>
            </a:r>
            <a:r>
              <a:rPr lang="de-CH" baseline="0" dirty="0" err="1"/>
              <a:t>means</a:t>
            </a:r>
            <a:r>
              <a:rPr lang="de-CH" baseline="0" dirty="0"/>
              <a:t> an </a:t>
            </a:r>
            <a:r>
              <a:rPr lang="de-CH" baseline="0" dirty="0" err="1"/>
              <a:t>anomaly</a:t>
            </a:r>
            <a:r>
              <a:rPr lang="de-CH" baseline="0" dirty="0"/>
              <a:t> </a:t>
            </a:r>
            <a:r>
              <a:rPr lang="de-CH" baseline="0" dirty="0" err="1"/>
              <a:t>can</a:t>
            </a:r>
            <a:r>
              <a:rPr lang="de-CH" baseline="0" dirty="0"/>
              <a:t> </a:t>
            </a:r>
            <a:r>
              <a:rPr lang="de-CH" baseline="0" dirty="0" err="1"/>
              <a:t>be</a:t>
            </a:r>
            <a:r>
              <a:rPr lang="de-CH" baseline="0" dirty="0"/>
              <a:t> </a:t>
            </a:r>
            <a:r>
              <a:rPr lang="de-CH" baseline="0" dirty="0" err="1"/>
              <a:t>detected</a:t>
            </a:r>
            <a:r>
              <a:rPr lang="de-CH" baseline="0" dirty="0"/>
              <a:t> </a:t>
            </a:r>
            <a:r>
              <a:rPr lang="de-CH" baseline="0" dirty="0" err="1"/>
              <a:t>right</a:t>
            </a:r>
            <a:r>
              <a:rPr lang="de-CH" baseline="0" dirty="0"/>
              <a:t> </a:t>
            </a:r>
            <a:r>
              <a:rPr lang="de-CH" baseline="0" dirty="0" err="1"/>
              <a:t>from</a:t>
            </a:r>
            <a:r>
              <a:rPr lang="de-CH" baseline="0" dirty="0"/>
              <a:t> </a:t>
            </a:r>
            <a:r>
              <a:rPr lang="de-CH" baseline="0" dirty="0" err="1"/>
              <a:t>the</a:t>
            </a:r>
            <a:r>
              <a:rPr lang="de-CH" baseline="0" dirty="0"/>
              <a:t> </a:t>
            </a:r>
            <a:r>
              <a:rPr lang="de-CH" baseline="0" dirty="0" err="1"/>
              <a:t>start</a:t>
            </a:r>
            <a:r>
              <a:rPr lang="de-CH" baseline="0" dirty="0"/>
              <a:t>. But </a:t>
            </a:r>
            <a:r>
              <a:rPr lang="de-CH" baseline="0" dirty="0" err="1"/>
              <a:t>is</a:t>
            </a:r>
            <a:r>
              <a:rPr lang="de-CH" baseline="0" dirty="0"/>
              <a:t> </a:t>
            </a:r>
            <a:r>
              <a:rPr lang="de-CH" baseline="0" dirty="0" err="1"/>
              <a:t>this</a:t>
            </a:r>
            <a:r>
              <a:rPr lang="de-CH" baseline="0" dirty="0"/>
              <a:t> </a:t>
            </a:r>
            <a:r>
              <a:rPr lang="de-CH" baseline="0" dirty="0" err="1"/>
              <a:t>really</a:t>
            </a:r>
            <a:r>
              <a:rPr lang="de-CH" baseline="0" dirty="0"/>
              <a:t> </a:t>
            </a:r>
            <a:r>
              <a:rPr lang="de-CH" baseline="0" dirty="0" err="1"/>
              <a:t>the</a:t>
            </a:r>
            <a:r>
              <a:rPr lang="de-CH" baseline="0" dirty="0"/>
              <a:t> </a:t>
            </a:r>
            <a:r>
              <a:rPr lang="de-CH" baseline="0" dirty="0" err="1"/>
              <a:t>wear</a:t>
            </a:r>
            <a:r>
              <a:rPr lang="de-CH" baseline="0" dirty="0"/>
              <a:t> </a:t>
            </a:r>
            <a:r>
              <a:rPr lang="de-CH" baseline="0" dirty="0" err="1"/>
              <a:t>of</a:t>
            </a:r>
            <a:r>
              <a:rPr lang="de-CH" baseline="0" dirty="0"/>
              <a:t> </a:t>
            </a:r>
            <a:r>
              <a:rPr lang="de-CH" baseline="0" dirty="0" err="1"/>
              <a:t>the</a:t>
            </a:r>
            <a:r>
              <a:rPr lang="de-CH" baseline="0" dirty="0"/>
              <a:t> non </a:t>
            </a:r>
            <a:r>
              <a:rPr lang="de-CH" baseline="0" dirty="0" err="1"/>
              <a:t>return</a:t>
            </a:r>
            <a:r>
              <a:rPr lang="de-CH" baseline="0" dirty="0"/>
              <a:t> </a:t>
            </a:r>
            <a:r>
              <a:rPr lang="de-CH" baseline="0" dirty="0" err="1"/>
              <a:t>valve</a:t>
            </a:r>
            <a:r>
              <a:rPr lang="de-CH" baseline="0" dirty="0"/>
              <a:t> </a:t>
            </a:r>
            <a:r>
              <a:rPr lang="de-CH" baseline="0" dirty="0" err="1"/>
              <a:t>or</a:t>
            </a:r>
            <a:r>
              <a:rPr lang="de-CH" baseline="0" dirty="0"/>
              <a:t> </a:t>
            </a:r>
            <a:r>
              <a:rPr lang="de-CH" baseline="0" dirty="0" err="1"/>
              <a:t>are</a:t>
            </a:r>
            <a:r>
              <a:rPr lang="de-CH" baseline="0" dirty="0"/>
              <a:t> </a:t>
            </a:r>
            <a:r>
              <a:rPr lang="de-CH" baseline="0" dirty="0" err="1"/>
              <a:t>we</a:t>
            </a:r>
            <a:r>
              <a:rPr lang="de-CH" baseline="0" dirty="0"/>
              <a:t> </a:t>
            </a:r>
            <a:r>
              <a:rPr lang="de-CH" baseline="0" dirty="0" err="1"/>
              <a:t>decting</a:t>
            </a:r>
            <a:r>
              <a:rPr lang="de-CH" baseline="0" dirty="0"/>
              <a:t> </a:t>
            </a:r>
            <a:r>
              <a:rPr lang="de-CH" baseline="0" dirty="0" err="1"/>
              <a:t>something</a:t>
            </a:r>
            <a:r>
              <a:rPr lang="de-CH" baseline="0" dirty="0"/>
              <a:t> different?</a:t>
            </a:r>
          </a:p>
          <a:p>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48</a:t>
            </a:fld>
            <a:endParaRPr lang="de-CH"/>
          </a:p>
        </p:txBody>
      </p:sp>
    </p:spTree>
    <p:extLst>
      <p:ext uri="{BB962C8B-B14F-4D97-AF65-F5344CB8AC3E}">
        <p14:creationId xmlns:p14="http://schemas.microsoft.com/office/powerpoint/2010/main" val="90268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
                <a:schemeClr val="tx2"/>
              </a:buClr>
              <a:buSzPct val="95000"/>
              <a:buFont typeface="Wingdings" pitchFamily="2" charset="2"/>
              <a:buChar char="n"/>
              <a:tabLst/>
              <a:defRPr/>
            </a:pPr>
            <a:r>
              <a:rPr lang="en-US" sz="1600" b="0" dirty="0"/>
              <a:t>This question</a:t>
            </a:r>
            <a:r>
              <a:rPr lang="en-US" sz="1600" b="0" baseline="0" dirty="0"/>
              <a:t> can be answered with the results on this slide. The r</a:t>
            </a:r>
            <a:r>
              <a:rPr lang="en-US" sz="1600" b="0" dirty="0"/>
              <a:t>eason for anomaly can also be identified by comparing and ranking the reconstruction error of the used </a:t>
            </a:r>
            <a:r>
              <a:rPr lang="en-US" sz="1600" b="0" dirty="0" err="1"/>
              <a:t>differnet</a:t>
            </a:r>
            <a:r>
              <a:rPr lang="en-US" sz="1600" b="0" dirty="0"/>
              <a:t> features</a:t>
            </a:r>
          </a:p>
          <a:p>
            <a:r>
              <a:rPr lang="de-CH" dirty="0"/>
              <a:t>Most </a:t>
            </a:r>
            <a:r>
              <a:rPr lang="de-CH" dirty="0" err="1"/>
              <a:t>imported</a:t>
            </a:r>
            <a:r>
              <a:rPr lang="de-CH" dirty="0"/>
              <a:t> </a:t>
            </a:r>
            <a:r>
              <a:rPr lang="de-CH" dirty="0" err="1"/>
              <a:t>features</a:t>
            </a:r>
            <a:r>
              <a:rPr lang="de-CH" dirty="0"/>
              <a:t> </a:t>
            </a:r>
            <a:r>
              <a:rPr lang="de-CH" dirty="0" err="1"/>
              <a:t>are</a:t>
            </a:r>
            <a:r>
              <a:rPr lang="de-CH" dirty="0"/>
              <a:t> … </a:t>
            </a:r>
            <a:r>
              <a:rPr lang="de-CH" dirty="0" err="1"/>
              <a:t>which</a:t>
            </a:r>
            <a:r>
              <a:rPr lang="de-CH" dirty="0"/>
              <a:t> </a:t>
            </a:r>
            <a:r>
              <a:rPr lang="de-CH" dirty="0" err="1"/>
              <a:t>corresponds</a:t>
            </a:r>
            <a:r>
              <a:rPr lang="de-CH" baseline="0" dirty="0"/>
              <a:t> </a:t>
            </a:r>
            <a:r>
              <a:rPr lang="de-CH" baseline="0" dirty="0" err="1"/>
              <a:t>to</a:t>
            </a:r>
            <a:r>
              <a:rPr lang="de-CH" baseline="0" dirty="0"/>
              <a:t> </a:t>
            </a:r>
            <a:r>
              <a:rPr lang="de-CH" baseline="0" dirty="0" err="1"/>
              <a:t>knowledge</a:t>
            </a:r>
            <a:r>
              <a:rPr lang="de-CH" baseline="0" dirty="0"/>
              <a:t> </a:t>
            </a:r>
            <a:r>
              <a:rPr lang="de-CH" baseline="0" dirty="0" err="1"/>
              <a:t>from</a:t>
            </a:r>
            <a:r>
              <a:rPr lang="de-CH" baseline="0" dirty="0"/>
              <a:t> </a:t>
            </a:r>
            <a:r>
              <a:rPr lang="de-CH" baseline="0" dirty="0" err="1"/>
              <a:t>industry</a:t>
            </a:r>
            <a:endParaRPr lang="de-CH" baseline="0" dirty="0"/>
          </a:p>
          <a:p>
            <a:r>
              <a:rPr lang="de-CH" baseline="0" dirty="0"/>
              <a:t>So </a:t>
            </a:r>
            <a:r>
              <a:rPr lang="de-CH" baseline="0" dirty="0" err="1"/>
              <a:t>this</a:t>
            </a:r>
            <a:r>
              <a:rPr lang="de-CH" baseline="0" dirty="0"/>
              <a:t> </a:t>
            </a:r>
            <a:r>
              <a:rPr lang="de-CH" baseline="0" dirty="0" err="1"/>
              <a:t>means</a:t>
            </a:r>
            <a:r>
              <a:rPr lang="de-CH" baseline="0" dirty="0"/>
              <a:t> an </a:t>
            </a:r>
            <a:r>
              <a:rPr lang="de-CH" baseline="0" dirty="0" err="1"/>
              <a:t>anomlay</a:t>
            </a:r>
            <a:r>
              <a:rPr lang="de-CH" baseline="0" dirty="0"/>
              <a:t> </a:t>
            </a:r>
            <a:r>
              <a:rPr lang="de-CH" baseline="0" dirty="0" err="1"/>
              <a:t>can</a:t>
            </a:r>
            <a:r>
              <a:rPr lang="de-CH" baseline="0" dirty="0"/>
              <a:t> </a:t>
            </a:r>
            <a:r>
              <a:rPr lang="de-CH" baseline="0" dirty="0" err="1"/>
              <a:t>be</a:t>
            </a:r>
            <a:r>
              <a:rPr lang="de-CH" baseline="0" dirty="0"/>
              <a:t> </a:t>
            </a:r>
            <a:r>
              <a:rPr lang="de-CH" baseline="0" dirty="0" err="1"/>
              <a:t>detected</a:t>
            </a:r>
            <a:r>
              <a:rPr lang="de-CH" baseline="0" dirty="0"/>
              <a:t> </a:t>
            </a:r>
            <a:r>
              <a:rPr lang="de-CH" baseline="0" dirty="0" err="1"/>
              <a:t>right</a:t>
            </a:r>
            <a:r>
              <a:rPr lang="de-CH" baseline="0" dirty="0"/>
              <a:t> </a:t>
            </a:r>
            <a:r>
              <a:rPr lang="de-CH" baseline="0" dirty="0" err="1"/>
              <a:t>from</a:t>
            </a:r>
            <a:r>
              <a:rPr lang="de-CH" baseline="0" dirty="0"/>
              <a:t> </a:t>
            </a:r>
            <a:r>
              <a:rPr lang="de-CH" baseline="0" dirty="0" err="1"/>
              <a:t>the</a:t>
            </a:r>
            <a:r>
              <a:rPr lang="de-CH" baseline="0" dirty="0"/>
              <a:t> </a:t>
            </a:r>
            <a:r>
              <a:rPr lang="de-CH" baseline="0" dirty="0" err="1"/>
              <a:t>start</a:t>
            </a:r>
            <a:r>
              <a:rPr lang="de-CH" baseline="0" dirty="0"/>
              <a:t> </a:t>
            </a:r>
            <a:r>
              <a:rPr lang="de-CH" baseline="0" dirty="0" err="1"/>
              <a:t>even</a:t>
            </a:r>
            <a:r>
              <a:rPr lang="de-CH" baseline="0" dirty="0"/>
              <a:t> </a:t>
            </a:r>
            <a:r>
              <a:rPr lang="de-CH" baseline="0" dirty="0" err="1"/>
              <a:t>if</a:t>
            </a:r>
            <a:r>
              <a:rPr lang="de-CH" baseline="0" dirty="0"/>
              <a:t> </a:t>
            </a:r>
            <a:r>
              <a:rPr lang="de-CH" baseline="0" dirty="0" err="1"/>
              <a:t>before</a:t>
            </a:r>
            <a:r>
              <a:rPr lang="de-CH" baseline="0" dirty="0"/>
              <a:t> an </a:t>
            </a:r>
            <a:r>
              <a:rPr lang="de-CH" baseline="0" dirty="0" err="1"/>
              <a:t>operator</a:t>
            </a:r>
            <a:r>
              <a:rPr lang="de-CH" baseline="0" dirty="0"/>
              <a:t> </a:t>
            </a:r>
            <a:r>
              <a:rPr lang="de-CH" baseline="0" dirty="0" err="1"/>
              <a:t>can</a:t>
            </a:r>
            <a:r>
              <a:rPr lang="de-CH" baseline="0" dirty="0"/>
              <a:t> </a:t>
            </a:r>
            <a:r>
              <a:rPr lang="de-CH" baseline="0" dirty="0" err="1"/>
              <a:t>see</a:t>
            </a:r>
            <a:r>
              <a:rPr lang="de-CH" baseline="0" dirty="0"/>
              <a:t> </a:t>
            </a:r>
            <a:r>
              <a:rPr lang="de-CH" baseline="0" dirty="0" err="1"/>
              <a:t>it</a:t>
            </a:r>
            <a:endParaRPr lang="de-CH" dirty="0"/>
          </a:p>
        </p:txBody>
      </p:sp>
      <p:sp>
        <p:nvSpPr>
          <p:cNvPr id="4" name="Slide Number Placeholder 3"/>
          <p:cNvSpPr>
            <a:spLocks noGrp="1"/>
          </p:cNvSpPr>
          <p:nvPr>
            <p:ph type="sldNum" sz="quarter" idx="10"/>
          </p:nvPr>
        </p:nvSpPr>
        <p:spPr/>
        <p:txBody>
          <a:bodyPr/>
          <a:lstStyle/>
          <a:p>
            <a:fld id="{030F1662-E304-472D-9055-62419893CD52}" type="slidenum">
              <a:rPr lang="de-CH" smtClean="0"/>
              <a:pPr/>
              <a:t>49</a:t>
            </a:fld>
            <a:endParaRPr lang="de-CH"/>
          </a:p>
        </p:txBody>
      </p:sp>
    </p:spTree>
    <p:extLst>
      <p:ext uri="{BB962C8B-B14F-4D97-AF65-F5344CB8AC3E}">
        <p14:creationId xmlns:p14="http://schemas.microsoft.com/office/powerpoint/2010/main" val="2489249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1804" y="5947634"/>
            <a:ext cx="1558409" cy="732008"/>
          </a:xfrm>
          <a:prstGeom prst="rect">
            <a:avLst/>
          </a:prstGeom>
        </p:spPr>
      </p:pic>
      <p:sp>
        <p:nvSpPr>
          <p:cNvPr id="14" name="Bildplatzhalter 13" descr="Hier Titelbild einfügen" title="Titelbild">
            <a:extLst>
              <a:ext uri="{FF2B5EF4-FFF2-40B4-BE49-F238E27FC236}">
                <a16:creationId xmlns:a16="http://schemas.microsoft.com/office/drawing/2014/main" id="{1DE6A71F-9A5B-4F1D-A226-20EDC05C37DC}"/>
              </a:ext>
            </a:extLst>
          </p:cNvPr>
          <p:cNvSpPr>
            <a:spLocks noGrp="1"/>
          </p:cNvSpPr>
          <p:nvPr>
            <p:ph type="pic" sz="quarter" idx="12" hasCustomPrompt="1"/>
          </p:nvPr>
        </p:nvSpPr>
        <p:spPr>
          <a:xfrm>
            <a:off x="0" y="0"/>
            <a:ext cx="12198350" cy="5772670"/>
          </a:xfrm>
          <a:prstGeom prst="rect">
            <a:avLst/>
          </a:prstGeom>
          <a:solidFill>
            <a:schemeClr val="bg2"/>
          </a:solidFill>
        </p:spPr>
        <p:txBody>
          <a:bodyPr lIns="216000" tIns="108000" anchor="t" anchorCtr="0">
            <a:normAutofit/>
          </a:bodyPr>
          <a:lstStyle>
            <a:lvl1pPr marL="0" indent="0">
              <a:buNone/>
              <a:defRPr sz="2000" baseline="0"/>
            </a:lvl1pPr>
          </a:lstStyle>
          <a:p>
            <a:r>
              <a:rPr lang="de-CH" dirty="0"/>
              <a:t>Tipp: Zuerst das Bild einfügen (über das Bild-Icon), dann den Titel eingeben.</a:t>
            </a:r>
          </a:p>
        </p:txBody>
      </p:sp>
      <p:sp>
        <p:nvSpPr>
          <p:cNvPr id="2" name="Titel 1"/>
          <p:cNvSpPr>
            <a:spLocks noGrp="1"/>
          </p:cNvSpPr>
          <p:nvPr>
            <p:ph type="ctrTitle" hasCustomPrompt="1"/>
          </p:nvPr>
        </p:nvSpPr>
        <p:spPr>
          <a:xfrm>
            <a:off x="5338531" y="3550464"/>
            <a:ext cx="5957391" cy="674200"/>
          </a:xfrm>
          <a:solidFill>
            <a:srgbClr val="FFFFFF">
              <a:alpha val="80000"/>
            </a:srgbClr>
          </a:solidFill>
        </p:spPr>
        <p:txBody>
          <a:bodyPr wrap="square" lIns="108000" tIns="72000" rIns="108000" bIns="108000" anchor="b" anchorCtr="0">
            <a:spAutoFit/>
          </a:bodyPr>
          <a:lstStyle>
            <a:lvl1pPr algn="l">
              <a:lnSpc>
                <a:spcPct val="100000"/>
              </a:lnSpc>
              <a:defRPr sz="3200"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9363" y="6453187"/>
            <a:ext cx="3377345" cy="179387"/>
          </a:xfrm>
          <a:prstGeom prst="rect">
            <a:avLst/>
          </a:prstGeom>
        </p:spPr>
        <p:txBody>
          <a:bodyPr lIns="0" tIns="0" rIns="0" bIns="0" anchor="b" anchorCtr="0"/>
          <a:lstStyle>
            <a:lvl1pPr algn="l">
              <a:defRPr sz="1200" b="0">
                <a:solidFill>
                  <a:schemeClr val="tx1"/>
                </a:solidFill>
                <a:latin typeface="Arial" panose="020B0604020202020204" pitchFamily="34" charset="0"/>
                <a:cs typeface="Arial" panose="020B0604020202020204" pitchFamily="34" charset="0"/>
              </a:defRPr>
            </a:lvl1pPr>
          </a:lstStyle>
          <a:p>
            <a:fld id="{25BD799B-B466-498F-BEA2-ECA6FF93DA22}" type="datetime4">
              <a:rPr lang="de-CH" smtClean="0"/>
              <a:t>14. März 2023</a:t>
            </a:fld>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7514" y="4224664"/>
            <a:ext cx="4064000" cy="458757"/>
          </a:xfrm>
          <a:prstGeom prst="rect">
            <a:avLst/>
          </a:prstGeom>
          <a:solidFill>
            <a:srgbClr val="D72864">
              <a:alpha val="80000"/>
            </a:srgbClr>
          </a:solidFill>
        </p:spPr>
        <p:txBody>
          <a:bodyPr wrap="square" lIns="108000" tIns="72000" rIns="108000" bIns="108000" anchor="t" anchorCtr="0">
            <a:spAutoFit/>
          </a:bodyPr>
          <a:lstStyle>
            <a:lvl1pPr marL="0" indent="0">
              <a:buNone/>
              <a:defRPr sz="1800" baseline="0">
                <a:solidFill>
                  <a:schemeClr val="bg1"/>
                </a:solidFill>
              </a:defRPr>
            </a:lvl1pPr>
            <a:lvl2pPr marL="457200"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9363" y="5949950"/>
            <a:ext cx="3365053" cy="503238"/>
          </a:xfrm>
          <a:prstGeom prst="rect">
            <a:avLst/>
          </a:prstGeom>
        </p:spPr>
        <p:txBody>
          <a:bodyPr lIns="0" tIns="0" rIns="0" bIns="0" anchor="t" anchorCtr="0">
            <a:normAutofit/>
          </a:bodyPr>
          <a:lstStyle>
            <a:lvl1pPr marL="0" marR="0" indent="0" algn="l" defTabSz="609768" rtl="0" eaLnBrk="1" fontAlgn="auto" latinLnBrk="0" hangingPunct="1">
              <a:lnSpc>
                <a:spcPct val="100000"/>
              </a:lnSpc>
              <a:spcBef>
                <a:spcPts val="0"/>
              </a:spcBef>
              <a:spcAft>
                <a:spcPts val="0"/>
              </a:spcAft>
              <a:buClrTx/>
              <a:buSzTx/>
              <a:buFontTx/>
              <a:buNone/>
              <a:tabLst/>
              <a:defRPr sz="1200"/>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450" y="5949950"/>
            <a:ext cx="4532081" cy="647700"/>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Tree>
    <p:extLst>
      <p:ext uri="{BB962C8B-B14F-4D97-AF65-F5344CB8AC3E}">
        <p14:creationId xmlns:p14="http://schemas.microsoft.com/office/powerpoint/2010/main" val="2044621041"/>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8307"/>
            <a:ext cx="12198350" cy="5759941"/>
          </a:xfrm>
          <a:prstGeom prst="rect">
            <a:avLst/>
          </a:prstGeom>
          <a:solidFill>
            <a:schemeClr val="bg2"/>
          </a:solid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pic>
        <p:nvPicPr>
          <p:cNvPr id="9" name="Grafik 8">
            <a:extLst>
              <a:ext uri="{FF2B5EF4-FFF2-40B4-BE49-F238E27FC236}">
                <a16:creationId xmlns:a16="http://schemas.microsoft.com/office/drawing/2014/main" id="{3F2D6CD5-EBD8-4E95-8859-83C8D04BFA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01804" y="5947634"/>
            <a:ext cx="1558409" cy="732008"/>
          </a:xfrm>
          <a:prstGeom prst="rect">
            <a:avLst/>
          </a:prstGeom>
        </p:spPr>
      </p:pic>
      <p:sp>
        <p:nvSpPr>
          <p:cNvPr id="2" name="Titel 1"/>
          <p:cNvSpPr>
            <a:spLocks noGrp="1"/>
          </p:cNvSpPr>
          <p:nvPr>
            <p:ph type="ctrTitle" hasCustomPrompt="1"/>
          </p:nvPr>
        </p:nvSpPr>
        <p:spPr>
          <a:xfrm>
            <a:off x="5338531" y="3550464"/>
            <a:ext cx="5957391" cy="674200"/>
          </a:xfrm>
          <a:solidFill>
            <a:srgbClr val="FFFFFF">
              <a:alpha val="80000"/>
            </a:srgbClr>
          </a:solidFill>
        </p:spPr>
        <p:txBody>
          <a:bodyPr wrap="square" lIns="108000" tIns="72000" rIns="108000" bIns="108000" anchor="b" anchorCtr="0">
            <a:spAutoFit/>
          </a:bodyPr>
          <a:lstStyle>
            <a:lvl1pPr algn="l">
              <a:lnSpc>
                <a:spcPct val="100000"/>
              </a:lnSpc>
              <a:defRPr sz="3200" b="1" baseline="0">
                <a:solidFill>
                  <a:schemeClr val="tx2"/>
                </a:solidFill>
              </a:defRPr>
            </a:lvl1pPr>
          </a:lstStyle>
          <a:p>
            <a:r>
              <a:rPr lang="de-DE" dirty="0"/>
              <a:t>Überschrift Titelfolie</a:t>
            </a:r>
            <a:endParaRPr lang="de-CH" dirty="0"/>
          </a:p>
        </p:txBody>
      </p:sp>
      <p:sp>
        <p:nvSpPr>
          <p:cNvPr id="4" name="Datumsplatzhalter 3"/>
          <p:cNvSpPr>
            <a:spLocks noGrp="1"/>
          </p:cNvSpPr>
          <p:nvPr>
            <p:ph type="dt" sz="half" idx="10"/>
          </p:nvPr>
        </p:nvSpPr>
        <p:spPr>
          <a:xfrm>
            <a:off x="6329363" y="6453187"/>
            <a:ext cx="3377345" cy="179387"/>
          </a:xfrm>
          <a:prstGeom prst="rect">
            <a:avLst/>
          </a:prstGeom>
        </p:spPr>
        <p:txBody>
          <a:bodyPr lIns="0" tIns="0" rIns="0" bIns="0" anchor="b" anchorCtr="0"/>
          <a:lstStyle>
            <a:lvl1pPr algn="l">
              <a:defRPr sz="1200" b="0">
                <a:solidFill>
                  <a:schemeClr val="tx1"/>
                </a:solidFill>
                <a:latin typeface="Arial" panose="020B0604020202020204" pitchFamily="34" charset="0"/>
                <a:cs typeface="Arial" panose="020B0604020202020204" pitchFamily="34" charset="0"/>
              </a:defRPr>
            </a:lvl1pPr>
          </a:lstStyle>
          <a:p>
            <a:fld id="{5A757280-5ED8-4E83-8E35-E0E5DB218514}" type="datetime4">
              <a:rPr lang="de-CH" smtClean="0"/>
              <a:t>14. März 2023</a:t>
            </a:fld>
            <a:endParaRPr lang="de-CH" dirty="0"/>
          </a:p>
        </p:txBody>
      </p:sp>
      <p:sp>
        <p:nvSpPr>
          <p:cNvPr id="7" name="Textplatzhalter 6">
            <a:extLst>
              <a:ext uri="{FF2B5EF4-FFF2-40B4-BE49-F238E27FC236}">
                <a16:creationId xmlns:a16="http://schemas.microsoft.com/office/drawing/2014/main" id="{A08043DE-5E81-43FD-995B-4B17DF026528}"/>
              </a:ext>
            </a:extLst>
          </p:cNvPr>
          <p:cNvSpPr>
            <a:spLocks noGrp="1"/>
          </p:cNvSpPr>
          <p:nvPr>
            <p:ph type="body" sz="quarter" idx="13" hasCustomPrompt="1"/>
          </p:nvPr>
        </p:nvSpPr>
        <p:spPr>
          <a:xfrm>
            <a:off x="4227514" y="4224664"/>
            <a:ext cx="4064000" cy="458757"/>
          </a:xfrm>
          <a:prstGeom prst="rect">
            <a:avLst/>
          </a:prstGeom>
          <a:solidFill>
            <a:srgbClr val="D72864">
              <a:alpha val="80000"/>
            </a:srgbClr>
          </a:solidFill>
        </p:spPr>
        <p:txBody>
          <a:bodyPr wrap="square" lIns="108000" tIns="72000" rIns="108000" bIns="108000" anchor="t" anchorCtr="0">
            <a:spAutoFit/>
          </a:bodyPr>
          <a:lstStyle>
            <a:lvl1pPr marL="0" indent="0">
              <a:buNone/>
              <a:defRPr sz="1800" baseline="0">
                <a:solidFill>
                  <a:schemeClr val="bg1"/>
                </a:solidFill>
              </a:defRPr>
            </a:lvl1pPr>
            <a:lvl2pPr marL="457200" indent="0">
              <a:buNone/>
              <a:defRPr/>
            </a:lvl2pPr>
          </a:lstStyle>
          <a:p>
            <a:pPr lvl="0"/>
            <a:r>
              <a:rPr lang="de-DE" dirty="0"/>
              <a:t>Untertitel</a:t>
            </a:r>
          </a:p>
        </p:txBody>
      </p:sp>
      <p:sp>
        <p:nvSpPr>
          <p:cNvPr id="6" name="Textplatzhalter 5"/>
          <p:cNvSpPr>
            <a:spLocks noGrp="1"/>
          </p:cNvSpPr>
          <p:nvPr>
            <p:ph type="body" sz="quarter" idx="14" hasCustomPrompt="1"/>
          </p:nvPr>
        </p:nvSpPr>
        <p:spPr>
          <a:xfrm>
            <a:off x="6329363" y="5949950"/>
            <a:ext cx="3365053" cy="503238"/>
          </a:xfrm>
          <a:prstGeom prst="rect">
            <a:avLst/>
          </a:prstGeom>
        </p:spPr>
        <p:txBody>
          <a:bodyPr lIns="0" tIns="0" rIns="0" bIns="0" anchor="t" anchorCtr="0">
            <a:normAutofit/>
          </a:bodyPr>
          <a:lstStyle>
            <a:lvl1pPr marL="0" marR="0" indent="0" algn="l" defTabSz="609768" rtl="0" eaLnBrk="1" fontAlgn="auto" latinLnBrk="0" hangingPunct="1">
              <a:lnSpc>
                <a:spcPct val="100000"/>
              </a:lnSpc>
              <a:spcBef>
                <a:spcPts val="0"/>
              </a:spcBef>
              <a:spcAft>
                <a:spcPts val="0"/>
              </a:spcAft>
              <a:buClrTx/>
              <a:buSzTx/>
              <a:buFontTx/>
              <a:buNone/>
              <a:tabLst/>
              <a:defRPr sz="1200"/>
            </a:lvl1pPr>
            <a:lvl2pPr marL="360362" indent="0">
              <a:buNone/>
              <a:defRPr/>
            </a:lvl2pPr>
            <a:lvl3pPr marL="719138" indent="0">
              <a:buNone/>
              <a:defRPr/>
            </a:lvl3pPr>
            <a:lvl4pPr marL="1077912" indent="0">
              <a:buNone/>
              <a:defRPr/>
            </a:lvl4pPr>
            <a:lvl5pPr marL="1438275" indent="0">
              <a:buNone/>
              <a:defRPr/>
            </a:lvl5p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rPr>
              <a:t>Vorname Nachname</a:t>
            </a:r>
          </a:p>
        </p:txBody>
      </p:sp>
      <p:sp>
        <p:nvSpPr>
          <p:cNvPr id="10" name="Textplatzhalter 14">
            <a:extLst>
              <a:ext uri="{FF2B5EF4-FFF2-40B4-BE49-F238E27FC236}">
                <a16:creationId xmlns:a16="http://schemas.microsoft.com/office/drawing/2014/main" id="{2A818FE7-2817-4CCE-892B-6DE76AF6C55A}"/>
              </a:ext>
            </a:extLst>
          </p:cNvPr>
          <p:cNvSpPr>
            <a:spLocks noGrp="1"/>
          </p:cNvSpPr>
          <p:nvPr>
            <p:ph type="body" sz="quarter" idx="15" hasCustomPrompt="1"/>
          </p:nvPr>
        </p:nvSpPr>
        <p:spPr>
          <a:xfrm>
            <a:off x="806450" y="5949950"/>
            <a:ext cx="4532081" cy="647700"/>
          </a:xfrm>
          <a:prstGeom prst="rect">
            <a:avLst/>
          </a:prstGeom>
        </p:spPr>
        <p:txBody>
          <a:bodyPr wrap="none" lIns="0" tIns="0" rIns="0" bIns="0">
            <a:noAutofit/>
          </a:bodyPr>
          <a:lstStyle>
            <a:lvl1pPr marL="0" indent="0">
              <a:buNone/>
              <a:defRPr sz="1200">
                <a:latin typeface="+mn-lt"/>
              </a:defRPr>
            </a:lvl1pPr>
          </a:lstStyle>
          <a:p>
            <a:pPr lvl="0"/>
            <a:r>
              <a:rPr lang="de-CH" dirty="0"/>
              <a:t>Departement / Abteilung</a:t>
            </a:r>
          </a:p>
        </p:txBody>
      </p:sp>
    </p:spTree>
    <p:extLst>
      <p:ext uri="{BB962C8B-B14F-4D97-AF65-F5344CB8AC3E}">
        <p14:creationId xmlns:p14="http://schemas.microsoft.com/office/powerpoint/2010/main" val="2678413199"/>
      </p:ext>
    </p:extLst>
  </p:cSld>
  <p:clrMapOvr>
    <a:masterClrMapping/>
  </p:clrMapOvr>
  <p:extLst>
    <p:ext uri="{DCECCB84-F9BA-43D5-87BE-67443E8EF086}">
      <p15:sldGuideLst xmlns:p15="http://schemas.microsoft.com/office/powerpoint/2012/main">
        <p15:guide id="1" pos="7108">
          <p15:clr>
            <a:srgbClr val="FBAE40"/>
          </p15:clr>
        </p15:guide>
        <p15:guide id="2" pos="2663">
          <p15:clr>
            <a:srgbClr val="FBAE40"/>
          </p15:clr>
        </p15:guide>
        <p15:guide id="3" orient="horz" pos="2659">
          <p15:clr>
            <a:srgbClr val="FBAE40"/>
          </p15:clr>
        </p15:guide>
        <p15:guide id="8" pos="5223">
          <p15:clr>
            <a:srgbClr val="FBAE40"/>
          </p15:clr>
        </p15:guide>
        <p15:guide id="9" orient="horz" pos="3748">
          <p15:clr>
            <a:srgbClr val="FBAE40"/>
          </p15:clr>
        </p15:guide>
        <p15:guide id="10" pos="336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folie qu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06450" y="333375"/>
            <a:ext cx="11053763" cy="1835150"/>
          </a:xfrm>
        </p:spPr>
        <p:txBody>
          <a:bodyPr anchor="b" anchorCtr="0">
            <a:noAutofit/>
          </a:bodyPr>
          <a:lstStyle>
            <a:lvl1pPr>
              <a:lnSpc>
                <a:spcPct val="100000"/>
              </a:lnSpc>
              <a:defRPr sz="2400"/>
            </a:lvl1pPr>
          </a:lstStyle>
          <a:p>
            <a:r>
              <a:rPr lang="de-DE" dirty="0"/>
              <a:t>Titel Abschnittsfolie</a:t>
            </a:r>
            <a:endParaRPr lang="de-CH" dirty="0"/>
          </a:p>
        </p:txBody>
      </p:sp>
      <p:sp>
        <p:nvSpPr>
          <p:cNvPr id="3" name="Datumsplatzhalter 2"/>
          <p:cNvSpPr>
            <a:spLocks noGrp="1"/>
          </p:cNvSpPr>
          <p:nvPr>
            <p:ph type="dt" sz="half" idx="10"/>
          </p:nvPr>
        </p:nvSpPr>
        <p:spPr/>
        <p:txBody>
          <a:bodyPr/>
          <a:lstStyle/>
          <a:p>
            <a:fld id="{EA5D564D-B605-4FCC-BB0D-04022FAF1DAB}" type="datetime4">
              <a:rPr lang="de-CH" smtClean="0"/>
              <a:t>14. März 2023</a:t>
            </a:fld>
            <a:endParaRPr lang="de-CH" dirty="0"/>
          </a:p>
        </p:txBody>
      </p:sp>
      <p:sp>
        <p:nvSpPr>
          <p:cNvPr id="4" name="Fußzeilenplatzhalter 3"/>
          <p:cNvSpPr>
            <a:spLocks noGrp="1"/>
          </p:cNvSpPr>
          <p:nvPr>
            <p:ph type="ftr" sz="quarter" idx="11"/>
          </p:nvPr>
        </p:nvSpPr>
        <p:spPr/>
        <p:txBody>
          <a:bodyPr/>
          <a:lstStyle/>
          <a:p>
            <a:r>
              <a:rPr lang="en-US"/>
              <a:t>DigInd - L04 - Process monitoring injection moulding</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6"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50" y="2213149"/>
            <a:ext cx="7371633" cy="1398501"/>
          </a:xfrm>
          <a:prstGeom prst="rect">
            <a:avLst/>
          </a:prstGeom>
        </p:spPr>
        <p:txBody>
          <a:bodyPr lIns="0" tIns="36000" rIns="0" bIns="0">
            <a:noAutofit/>
          </a:bodyPr>
          <a:lstStyle>
            <a:lvl1pPr marL="0" indent="0">
              <a:buNone/>
              <a:defRPr sz="1800" b="1"/>
            </a:lvl1pPr>
            <a:lvl2pPr marL="457200" indent="0">
              <a:buNone/>
              <a:defRPr/>
            </a:lvl2pPr>
          </a:lstStyle>
          <a:p>
            <a:pPr lvl="0"/>
            <a:r>
              <a:rPr lang="de-DE" dirty="0"/>
              <a:t>Untertitel</a:t>
            </a:r>
          </a:p>
        </p:txBody>
      </p:sp>
      <p:sp>
        <p:nvSpPr>
          <p:cNvPr id="7" name="Rectangle 6"/>
          <p:cNvSpPr/>
          <p:nvPr userDrawn="1"/>
        </p:nvSpPr>
        <p:spPr>
          <a:xfrm>
            <a:off x="0" y="3850781"/>
            <a:ext cx="12198350" cy="2349992"/>
          </a:xfrm>
          <a:prstGeom prst="rect">
            <a:avLst/>
          </a:prstGeom>
          <a:solidFill>
            <a:schemeClr val="bg2"/>
          </a:solidFill>
        </p:spPr>
        <p:txBody>
          <a:bodyPr vert="horz" lIns="216000" tIns="108000" rIns="0" bIns="0" rtlCol="0">
            <a:normAutofit/>
          </a:bodyPr>
          <a:lstStyle/>
          <a:p>
            <a:pPr lvl="0" indent="0">
              <a:spcBef>
                <a:spcPts val="1200"/>
              </a:spcBef>
              <a:buClr>
                <a:schemeClr val="tx2"/>
              </a:buClr>
              <a:buFont typeface="Arial" panose="020B0604020202020204" pitchFamily="34" charset="0"/>
              <a:buNone/>
            </a:pPr>
            <a:endParaRPr lang="de-CH" sz="2000" baseline="0" dirty="0">
              <a:solidFill>
                <a:schemeClr val="tx1"/>
              </a:solidFill>
            </a:endParaRPr>
          </a:p>
        </p:txBody>
      </p:sp>
    </p:spTree>
    <p:extLst>
      <p:ext uri="{BB962C8B-B14F-4D97-AF65-F5344CB8AC3E}">
        <p14:creationId xmlns:p14="http://schemas.microsoft.com/office/powerpoint/2010/main" val="1021904011"/>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folie hoch">
    <p:spTree>
      <p:nvGrpSpPr>
        <p:cNvPr id="1" name=""/>
        <p:cNvGrpSpPr/>
        <p:nvPr/>
      </p:nvGrpSpPr>
      <p:grpSpPr>
        <a:xfrm>
          <a:off x="0" y="0"/>
          <a:ext cx="0" cy="0"/>
          <a:chOff x="0" y="0"/>
          <a:chExt cx="0" cy="0"/>
        </a:xfrm>
      </p:grpSpPr>
      <p:sp>
        <p:nvSpPr>
          <p:cNvPr id="9" name="Rectangle 8"/>
          <p:cNvSpPr/>
          <p:nvPr userDrawn="1"/>
        </p:nvSpPr>
        <p:spPr>
          <a:xfrm>
            <a:off x="6494464" y="333375"/>
            <a:ext cx="5365749" cy="5867398"/>
          </a:xfrm>
          <a:prstGeom prst="rect">
            <a:avLst/>
          </a:prstGeom>
          <a:solidFill>
            <a:schemeClr val="bg2"/>
          </a:solidFill>
        </p:spPr>
        <p:txBody>
          <a:bodyPr vert="horz" lIns="216000" tIns="108000" rIns="0" bIns="0" rtlCol="0">
            <a:normAutofit/>
          </a:bodyPr>
          <a:lstStyle/>
          <a:p>
            <a:pPr lvl="0" indent="0">
              <a:spcBef>
                <a:spcPts val="1200"/>
              </a:spcBef>
              <a:buClr>
                <a:schemeClr val="tx2"/>
              </a:buClr>
              <a:buFont typeface="Arial" panose="020B0604020202020204" pitchFamily="34" charset="0"/>
              <a:buNone/>
            </a:pPr>
            <a:endParaRPr lang="de-CH" sz="2000" baseline="0" dirty="0">
              <a:solidFill>
                <a:schemeClr val="tx1"/>
              </a:solidFill>
            </a:endParaRPr>
          </a:p>
        </p:txBody>
      </p:sp>
      <p:sp>
        <p:nvSpPr>
          <p:cNvPr id="3" name="Datumsplatzhalter 2"/>
          <p:cNvSpPr>
            <a:spLocks noGrp="1"/>
          </p:cNvSpPr>
          <p:nvPr>
            <p:ph type="dt" sz="half" idx="10"/>
          </p:nvPr>
        </p:nvSpPr>
        <p:spPr/>
        <p:txBody>
          <a:bodyPr/>
          <a:lstStyle/>
          <a:p>
            <a:fld id="{3162BBCB-0F32-4FEE-8259-9EB5D206EDF7}" type="datetime4">
              <a:rPr lang="de-CH" smtClean="0"/>
              <a:t>14. März 2023</a:t>
            </a:fld>
            <a:endParaRPr lang="de-CH" dirty="0"/>
          </a:p>
        </p:txBody>
      </p:sp>
      <p:sp>
        <p:nvSpPr>
          <p:cNvPr id="4" name="Fußzeilenplatzhalter 3"/>
          <p:cNvSpPr>
            <a:spLocks noGrp="1"/>
          </p:cNvSpPr>
          <p:nvPr>
            <p:ph type="ftr" sz="quarter" idx="11"/>
          </p:nvPr>
        </p:nvSpPr>
        <p:spPr/>
        <p:txBody>
          <a:bodyPr/>
          <a:lstStyle/>
          <a:p>
            <a:r>
              <a:rPr lang="en-US"/>
              <a:t>DigInd - L04 - Process monitoring injection moulding</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10" name="Textplatzhalter 16">
            <a:extLst>
              <a:ext uri="{FF2B5EF4-FFF2-40B4-BE49-F238E27FC236}">
                <a16:creationId xmlns:a16="http://schemas.microsoft.com/office/drawing/2014/main" id="{19B420C7-7824-4382-99B3-E842F4995AC4}"/>
              </a:ext>
            </a:extLst>
          </p:cNvPr>
          <p:cNvSpPr>
            <a:spLocks noGrp="1"/>
          </p:cNvSpPr>
          <p:nvPr>
            <p:ph type="body" sz="quarter" idx="19" hasCustomPrompt="1"/>
          </p:nvPr>
        </p:nvSpPr>
        <p:spPr>
          <a:xfrm>
            <a:off x="806449" y="2213149"/>
            <a:ext cx="5364164" cy="1917733"/>
          </a:xfrm>
          <a:prstGeom prst="rect">
            <a:avLst/>
          </a:prstGeom>
        </p:spPr>
        <p:txBody>
          <a:bodyPr lIns="0" tIns="36000" rIns="0" bIns="0">
            <a:noAutofit/>
          </a:bodyPr>
          <a:lstStyle>
            <a:lvl1pPr marL="0" indent="0">
              <a:buNone/>
              <a:defRPr sz="2000" b="1"/>
            </a:lvl1pPr>
            <a:lvl2pPr marL="457200" indent="0">
              <a:buNone/>
              <a:defRPr/>
            </a:lvl2pPr>
          </a:lstStyle>
          <a:p>
            <a:pPr lvl="0"/>
            <a:r>
              <a:rPr lang="de-DE" dirty="0"/>
              <a:t>Untertitel</a:t>
            </a:r>
          </a:p>
        </p:txBody>
      </p:sp>
      <p:sp>
        <p:nvSpPr>
          <p:cNvPr id="11" name="Titel 1"/>
          <p:cNvSpPr>
            <a:spLocks noGrp="1"/>
          </p:cNvSpPr>
          <p:nvPr>
            <p:ph type="title" hasCustomPrompt="1"/>
          </p:nvPr>
        </p:nvSpPr>
        <p:spPr>
          <a:xfrm>
            <a:off x="806450" y="333375"/>
            <a:ext cx="5364163" cy="1835150"/>
          </a:xfrm>
        </p:spPr>
        <p:txBody>
          <a:bodyPr anchor="b" anchorCtr="0">
            <a:noAutofit/>
          </a:bodyPr>
          <a:lstStyle>
            <a:lvl1pPr>
              <a:lnSpc>
                <a:spcPct val="100000"/>
              </a:lnSpc>
              <a:defRPr sz="3200" baseline="0"/>
            </a:lvl1pPr>
          </a:lstStyle>
          <a:p>
            <a:r>
              <a:rPr lang="de-DE" dirty="0"/>
              <a:t>Titel Abschnittsfolie</a:t>
            </a:r>
            <a:endParaRPr lang="de-CH" dirty="0"/>
          </a:p>
        </p:txBody>
      </p:sp>
    </p:spTree>
    <p:extLst>
      <p:ext uri="{BB962C8B-B14F-4D97-AF65-F5344CB8AC3E}">
        <p14:creationId xmlns:p14="http://schemas.microsoft.com/office/powerpoint/2010/main" val="2953795743"/>
      </p:ext>
    </p:extLst>
  </p:cSld>
  <p:clrMapOvr>
    <a:masterClrMapping/>
  </p:clrMapOvr>
  <p:extLst>
    <p:ext uri="{DCECCB84-F9BA-43D5-87BE-67443E8EF086}">
      <p15:sldGuideLst xmlns:p15="http://schemas.microsoft.com/office/powerpoint/2012/main">
        <p15:guide id="1" orient="horz" pos="1389">
          <p15:clr>
            <a:srgbClr val="FBAE40"/>
          </p15:clr>
        </p15:guide>
        <p15:guide id="2" orient="horz" pos="136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FFFFFF"/>
        </a:solidFill>
        <a:effectLst/>
      </p:bgPr>
    </p:bg>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06450" y="1449387"/>
            <a:ext cx="11053763" cy="4751387"/>
          </a:xfrm>
          <a:prstGeom prst="rect">
            <a:avLst/>
          </a:prstGeom>
        </p:spPr>
        <p:txBody>
          <a:bodyPr numCol="2" spcCol="288000">
            <a:normAutofit/>
          </a:bodyPr>
          <a:lstStyle>
            <a:lvl1pPr marL="342900" marR="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sz="1800" baseline="0"/>
            </a:lvl1pPr>
            <a:lvl2pPr marL="360363" indent="-360363">
              <a:lnSpc>
                <a:spcPct val="120000"/>
              </a:lnSpc>
              <a:spcBef>
                <a:spcPts val="1200"/>
              </a:spcBef>
              <a:spcAft>
                <a:spcPts val="600"/>
              </a:spcAft>
              <a:buSzPct val="120000"/>
              <a:buFontTx/>
              <a:buBlip>
                <a:blip r:embed="rId2"/>
              </a:buBlip>
              <a:defRPr sz="1800" b="1" baseline="0"/>
            </a:lvl2pPr>
            <a:lvl3pPr marL="628650" indent="-268288">
              <a:lnSpc>
                <a:spcPct val="120000"/>
              </a:lnSpc>
              <a:spcBef>
                <a:spcPts val="0"/>
              </a:spcBef>
              <a:spcAft>
                <a:spcPts val="0"/>
              </a:spcAft>
              <a:buFont typeface="Arial" panose="020B0604020202020204" pitchFamily="34" charset="0"/>
              <a:buChar char="•"/>
              <a:defRPr sz="1600" baseline="0"/>
            </a:lvl3pPr>
            <a:lvl4pPr marL="895350" indent="-206375">
              <a:spcBef>
                <a:spcPts val="400"/>
              </a:spcBef>
              <a:spcAft>
                <a:spcPts val="0"/>
              </a:spcAft>
              <a:defRPr/>
            </a:lvl4pPr>
            <a:lvl5pPr marL="1163638" indent="-230188">
              <a:spcBef>
                <a:spcPts val="400"/>
              </a:spcBef>
              <a:spcAft>
                <a:spcPts val="0"/>
              </a:spcAft>
              <a:defRPr/>
            </a:lvl5pPr>
          </a:lstStyle>
          <a:p>
            <a:pPr lvl="0"/>
            <a:r>
              <a:rPr lang="de-DE" dirty="0"/>
              <a:t>Thema 1 [Ebene 1]</a:t>
            </a:r>
          </a:p>
          <a:p>
            <a:pPr lvl="1"/>
            <a:r>
              <a:rPr lang="de-DE" dirty="0"/>
              <a:t>Thema 2 aktiv [Ebene 2]</a:t>
            </a:r>
          </a:p>
          <a:p>
            <a:pPr lvl="2"/>
            <a:r>
              <a:rPr lang="de-DE" dirty="0"/>
              <a:t>Unterthema 1 [Ebene 3]</a:t>
            </a:r>
          </a:p>
          <a:p>
            <a:pPr lvl="2"/>
            <a:r>
              <a:rPr lang="de-DE" dirty="0"/>
              <a:t>Unterthema 2 [Ebene 3]</a:t>
            </a:r>
          </a:p>
          <a:p>
            <a:pPr marL="342900" marR="0" lvl="0" indent="-342900" algn="l" defTabSz="609768" rtl="0" eaLnBrk="1" fontAlgn="auto" latinLnBrk="0" hangingPunct="1">
              <a:lnSpc>
                <a:spcPct val="120000"/>
              </a:lnSpc>
              <a:spcBef>
                <a:spcPts val="1200"/>
              </a:spcBef>
              <a:spcAft>
                <a:spcPts val="600"/>
              </a:spcAft>
              <a:buClr>
                <a:schemeClr val="tx2"/>
              </a:buClr>
              <a:buSzPct val="120000"/>
              <a:buFont typeface="Arial" panose="020B0604020202020204" pitchFamily="34" charset="0"/>
              <a:buChar char="•"/>
              <a:tabLst/>
              <a:defRPr/>
            </a:pPr>
            <a:r>
              <a:rPr lang="de-DE" dirty="0"/>
              <a:t>Thema 3 [Ebene 1]</a:t>
            </a:r>
          </a:p>
          <a:p>
            <a:pPr lvl="0"/>
            <a:endParaRPr lang="de-DE" dirty="0"/>
          </a:p>
          <a:p>
            <a:pPr lvl="2"/>
            <a:endParaRPr lang="de-DE" dirty="0"/>
          </a:p>
        </p:txBody>
      </p:sp>
      <p:sp>
        <p:nvSpPr>
          <p:cNvPr id="2" name="Datumsplatzhalter 1"/>
          <p:cNvSpPr>
            <a:spLocks noGrp="1"/>
          </p:cNvSpPr>
          <p:nvPr>
            <p:ph type="dt" sz="half" idx="21"/>
          </p:nvPr>
        </p:nvSpPr>
        <p:spPr/>
        <p:txBody>
          <a:bodyPr/>
          <a:lstStyle>
            <a:lvl1pPr>
              <a:defRPr>
                <a:solidFill>
                  <a:schemeClr val="bg1"/>
                </a:solidFill>
              </a:defRPr>
            </a:lvl1pPr>
          </a:lstStyle>
          <a:p>
            <a:fld id="{E683D3DB-ECE2-4579-81CA-6ACDF22FAAD2}" type="datetime4">
              <a:rPr lang="de-CH" smtClean="0"/>
              <a:t>14. März 2023</a:t>
            </a:fld>
            <a:endParaRPr lang="de-CH" dirty="0"/>
          </a:p>
        </p:txBody>
      </p:sp>
      <p:sp>
        <p:nvSpPr>
          <p:cNvPr id="3" name="Fußzeilenplatzhalter 2"/>
          <p:cNvSpPr>
            <a:spLocks noGrp="1"/>
          </p:cNvSpPr>
          <p:nvPr>
            <p:ph type="ftr" sz="quarter" idx="22"/>
          </p:nvPr>
        </p:nvSpPr>
        <p:spPr/>
        <p:txBody>
          <a:bodyPr/>
          <a:lstStyle>
            <a:lvl1pPr>
              <a:defRPr>
                <a:solidFill>
                  <a:schemeClr val="bg1"/>
                </a:solidFill>
              </a:defRPr>
            </a:lvl1pPr>
          </a:lstStyle>
          <a:p>
            <a:r>
              <a:rPr lang="en-US"/>
              <a:t>DigInd - L04 - Process monitoring injection moulding</a:t>
            </a:r>
            <a:endParaRPr lang="de-CH" dirty="0"/>
          </a:p>
        </p:txBody>
      </p:sp>
      <p:sp>
        <p:nvSpPr>
          <p:cNvPr id="5" name="Foliennummernplatzhalter 4"/>
          <p:cNvSpPr>
            <a:spLocks noGrp="1"/>
          </p:cNvSpPr>
          <p:nvPr>
            <p:ph type="sldNum" sz="quarter" idx="23"/>
          </p:nvPr>
        </p:nvSpPr>
        <p:spPr/>
        <p:txBody>
          <a:bodyPr/>
          <a:lstStyle>
            <a:lvl1pPr>
              <a:defRPr>
                <a:solidFill>
                  <a:schemeClr val="bg1"/>
                </a:solidFill>
              </a:defRPr>
            </a:lvl1pPr>
          </a:lstStyle>
          <a:p>
            <a:fld id="{4EAC321B-7500-4259-A00F-915439A35E15}" type="slidenum">
              <a:rPr lang="de-CH" smtClean="0"/>
              <a:pPr/>
              <a:t>‹Nr.›</a:t>
            </a:fld>
            <a:endParaRPr lang="de-CH" dirty="0"/>
          </a:p>
        </p:txBody>
      </p:sp>
      <p:pic>
        <p:nvPicPr>
          <p:cNvPr id="8" name="Grafik 7">
            <a:extLst>
              <a:ext uri="{FF2B5EF4-FFF2-40B4-BE49-F238E27FC236}">
                <a16:creationId xmlns:a16="http://schemas.microsoft.com/office/drawing/2014/main" id="{58E42ADF-F5B2-43B8-AB96-1EFC272BC7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7" name="Titel 6"/>
          <p:cNvSpPr>
            <a:spLocks noGrp="1"/>
          </p:cNvSpPr>
          <p:nvPr>
            <p:ph type="title" hasCustomPrompt="1"/>
          </p:nvPr>
        </p:nvSpPr>
        <p:spPr>
          <a:xfrm>
            <a:off x="806450" y="333376"/>
            <a:ext cx="11053763" cy="287337"/>
          </a:xfrm>
        </p:spPr>
        <p:txBody>
          <a:bodyPr>
            <a:noAutofit/>
          </a:bodyPr>
          <a:lstStyle>
            <a:lvl1pPr>
              <a:defRPr lang="de-DE" sz="1400" b="1" kern="1200" baseline="0" smtClean="0">
                <a:solidFill>
                  <a:schemeClr val="tx1"/>
                </a:solidFill>
                <a:latin typeface="+mn-lt"/>
                <a:ea typeface="+mn-ea"/>
                <a:cs typeface="+mn-cs"/>
              </a:defRPr>
            </a:lvl1pPr>
          </a:lstStyle>
          <a:p>
            <a:r>
              <a:rPr lang="de-DE" dirty="0"/>
              <a:t>Agenda-Titel eingeben</a:t>
            </a:r>
            <a:endParaRPr lang="de-CH" dirty="0"/>
          </a:p>
        </p:txBody>
      </p:sp>
    </p:spTree>
    <p:extLst>
      <p:ext uri="{BB962C8B-B14F-4D97-AF65-F5344CB8AC3E}">
        <p14:creationId xmlns:p14="http://schemas.microsoft.com/office/powerpoint/2010/main" val="203043683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Inhalt">
    <p:bg>
      <p:bgPr>
        <a:solidFill>
          <a:schemeClr val="bg1"/>
        </a:solidFill>
        <a:effectLst/>
      </p:bgPr>
    </p:bg>
    <p:spTree>
      <p:nvGrpSpPr>
        <p:cNvPr id="1" name=""/>
        <p:cNvGrpSpPr/>
        <p:nvPr/>
      </p:nvGrpSpPr>
      <p:grpSpPr>
        <a:xfrm>
          <a:off x="0" y="0"/>
          <a:ext cx="0" cy="0"/>
          <a:chOff x="0" y="0"/>
          <a:chExt cx="0" cy="0"/>
        </a:xfrm>
      </p:grpSpPr>
      <p:sp>
        <p:nvSpPr>
          <p:cNvPr id="7" name="Datumsplatzhalter 6"/>
          <p:cNvSpPr>
            <a:spLocks noGrp="1"/>
          </p:cNvSpPr>
          <p:nvPr>
            <p:ph type="dt" sz="half" idx="16"/>
          </p:nvPr>
        </p:nvSpPr>
        <p:spPr/>
        <p:txBody>
          <a:bodyPr/>
          <a:lstStyle/>
          <a:p>
            <a:fld id="{393E32E2-261A-49BA-8083-D9CEDA0C6891}" type="datetime4">
              <a:rPr lang="de-CH" smtClean="0"/>
              <a:t>14. März 2023</a:t>
            </a:fld>
            <a:endParaRPr lang="de-CH" dirty="0"/>
          </a:p>
        </p:txBody>
      </p:sp>
      <p:sp>
        <p:nvSpPr>
          <p:cNvPr id="8" name="Fußzeilenplatzhalter 7"/>
          <p:cNvSpPr>
            <a:spLocks noGrp="1"/>
          </p:cNvSpPr>
          <p:nvPr>
            <p:ph type="ftr" sz="quarter" idx="17"/>
          </p:nvPr>
        </p:nvSpPr>
        <p:spPr/>
        <p:txBody>
          <a:bodyPr/>
          <a:lstStyle/>
          <a:p>
            <a:r>
              <a:rPr lang="en-US"/>
              <a:t>DigInd - L04 - Process monitoring injection moulding</a:t>
            </a:r>
            <a:endParaRPr lang="de-CH" dirty="0"/>
          </a:p>
        </p:txBody>
      </p:sp>
      <p:sp>
        <p:nvSpPr>
          <p:cNvPr id="9" name="Foliennummernplatzhalter 8"/>
          <p:cNvSpPr>
            <a:spLocks noGrp="1"/>
          </p:cNvSpPr>
          <p:nvPr>
            <p:ph type="sldNum" sz="quarter" idx="18"/>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p:txBody>
          <a:bodyPr>
            <a:normAutofit/>
          </a:bodyPr>
          <a:lstStyle>
            <a:lvl1pPr>
              <a:defRPr sz="2400"/>
            </a:lvl1pPr>
          </a:lstStyle>
          <a:p>
            <a:r>
              <a:rPr lang="en-US" dirty="0"/>
              <a:t>Click to edit Master title style</a:t>
            </a:r>
            <a:endParaRPr lang="de-CH" dirty="0"/>
          </a:p>
        </p:txBody>
      </p:sp>
      <p:sp>
        <p:nvSpPr>
          <p:cNvPr id="5" name="Inhaltsplatzhalter 4"/>
          <p:cNvSpPr>
            <a:spLocks noGrp="1"/>
          </p:cNvSpPr>
          <p:nvPr>
            <p:ph sz="quarter" idx="21"/>
          </p:nvPr>
        </p:nvSpPr>
        <p:spPr>
          <a:xfrm>
            <a:off x="806450" y="1449388"/>
            <a:ext cx="11053763" cy="4751387"/>
          </a:xfrm>
        </p:spPr>
        <p:txBody>
          <a:bodyPr/>
          <a:lstStyle>
            <a:lvl1pPr>
              <a:defRPr sz="1800"/>
            </a:lvl1pPr>
            <a:lvl2pPr>
              <a:defRPr sz="16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11" name="Textplatzhalter 16">
            <a:extLst>
              <a:ext uri="{FF2B5EF4-FFF2-40B4-BE49-F238E27FC236}">
                <a16:creationId xmlns:a16="http://schemas.microsoft.com/office/drawing/2014/main" id="{19B420C7-7824-4382-99B3-E842F4995AC4}"/>
              </a:ext>
            </a:extLst>
          </p:cNvPr>
          <p:cNvSpPr>
            <a:spLocks noGrp="1"/>
          </p:cNvSpPr>
          <p:nvPr>
            <p:ph type="body" sz="quarter" idx="24" hasCustomPrompt="1"/>
          </p:nvPr>
        </p:nvSpPr>
        <p:spPr>
          <a:xfrm>
            <a:off x="806449" y="334039"/>
            <a:ext cx="11053764" cy="286673"/>
          </a:xfrm>
          <a:prstGeom prst="rect">
            <a:avLst/>
          </a:prstGeom>
        </p:spPr>
        <p:txBody>
          <a:bodyPr lIns="0" tIns="0" rIns="0" bIns="0" anchor="ctr" anchorCtr="0">
            <a:normAutofit/>
          </a:bodyPr>
          <a:lstStyle>
            <a:lvl1pPr marL="0" indent="0">
              <a:buNone/>
              <a:defRPr sz="1400" b="1"/>
            </a:lvl1pPr>
            <a:lvl2pPr marL="457200" indent="0">
              <a:buNone/>
              <a:defRPr/>
            </a:lvl2pPr>
          </a:lstStyle>
          <a:p>
            <a:pPr lvl="0"/>
            <a:r>
              <a:rPr lang="de-DE" dirty="0"/>
              <a:t>Thema</a:t>
            </a:r>
          </a:p>
        </p:txBody>
      </p:sp>
    </p:spTree>
    <p:extLst>
      <p:ext uri="{BB962C8B-B14F-4D97-AF65-F5344CB8AC3E}">
        <p14:creationId xmlns:p14="http://schemas.microsoft.com/office/powerpoint/2010/main" val="19332756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C4523D5F-4C67-4B91-9ECB-5E0D5DB1B6CE}" type="datetime4">
              <a:rPr lang="de-CH" smtClean="0"/>
              <a:t>14. März 2023</a:t>
            </a:fld>
            <a:endParaRPr lang="de-CH" dirty="0"/>
          </a:p>
        </p:txBody>
      </p:sp>
      <p:sp>
        <p:nvSpPr>
          <p:cNvPr id="4" name="Fußzeilenplatzhalter 3"/>
          <p:cNvSpPr>
            <a:spLocks noGrp="1"/>
          </p:cNvSpPr>
          <p:nvPr>
            <p:ph type="ftr" sz="quarter" idx="11"/>
          </p:nvPr>
        </p:nvSpPr>
        <p:spPr/>
        <p:txBody>
          <a:bodyPr/>
          <a:lstStyle/>
          <a:p>
            <a:r>
              <a:rPr lang="en-US"/>
              <a:t>DigInd - L04 - Process monitoring injection moulding</a:t>
            </a:r>
            <a:endParaRPr lang="de-CH" dirty="0"/>
          </a:p>
        </p:txBody>
      </p:sp>
      <p:sp>
        <p:nvSpPr>
          <p:cNvPr id="5" name="Foliennummernplatzhalter 4"/>
          <p:cNvSpPr>
            <a:spLocks noGrp="1"/>
          </p:cNvSpPr>
          <p:nvPr>
            <p:ph type="sldNum" sz="quarter" idx="12"/>
          </p:nvPr>
        </p:nvSpPr>
        <p:spPr/>
        <p:txBody>
          <a:bodyPr/>
          <a:lstStyle/>
          <a:p>
            <a:fld id="{4EAC321B-7500-4259-A00F-915439A35E15}" type="slidenum">
              <a:rPr lang="de-CH" smtClean="0"/>
              <a:pPr/>
              <a:t>‹Nr.›</a:t>
            </a:fld>
            <a:endParaRPr lang="de-CH" dirty="0"/>
          </a:p>
        </p:txBody>
      </p:sp>
      <p:sp>
        <p:nvSpPr>
          <p:cNvPr id="2" name="Titel 1"/>
          <p:cNvSpPr>
            <a:spLocks noGrp="1"/>
          </p:cNvSpPr>
          <p:nvPr>
            <p:ph type="title"/>
          </p:nvPr>
        </p:nvSpPr>
        <p:spPr>
          <a:xfrm>
            <a:off x="806450" y="692150"/>
            <a:ext cx="11053763" cy="684213"/>
          </a:xfrm>
        </p:spPr>
        <p:txBody>
          <a:bodyPr/>
          <a:lstStyle/>
          <a:p>
            <a:r>
              <a:rPr lang="en-US" dirty="0"/>
              <a:t>Click to edit Master title style</a:t>
            </a:r>
            <a:endParaRPr lang="de-CH" dirty="0"/>
          </a:p>
        </p:txBody>
      </p:sp>
      <p:sp>
        <p:nvSpPr>
          <p:cNvPr id="9" name="Textplatzhalter 16">
            <a:extLst>
              <a:ext uri="{FF2B5EF4-FFF2-40B4-BE49-F238E27FC236}">
                <a16:creationId xmlns:a16="http://schemas.microsoft.com/office/drawing/2014/main" id="{19B420C7-7824-4382-99B3-E842F4995AC4}"/>
              </a:ext>
            </a:extLst>
          </p:cNvPr>
          <p:cNvSpPr>
            <a:spLocks noGrp="1"/>
          </p:cNvSpPr>
          <p:nvPr>
            <p:ph type="body" sz="quarter" idx="25" hasCustomPrompt="1"/>
          </p:nvPr>
        </p:nvSpPr>
        <p:spPr>
          <a:xfrm>
            <a:off x="806449" y="334039"/>
            <a:ext cx="11053764" cy="286673"/>
          </a:xfrm>
          <a:prstGeom prst="rect">
            <a:avLst/>
          </a:prstGeom>
        </p:spPr>
        <p:txBody>
          <a:bodyPr lIns="0" tIns="0" rIns="0" bIns="0" anchor="ctr" anchorCtr="0">
            <a:normAutofit/>
          </a:bodyPr>
          <a:lstStyle>
            <a:lvl1pPr marL="0" indent="0">
              <a:buNone/>
              <a:defRPr sz="1400" b="1"/>
            </a:lvl1pPr>
            <a:lvl2pPr marL="457200" indent="0">
              <a:buNone/>
              <a:defRPr/>
            </a:lvl2pPr>
          </a:lstStyle>
          <a:p>
            <a:pPr lvl="0"/>
            <a:r>
              <a:rPr lang="de-DE" dirty="0"/>
              <a:t>Thema</a:t>
            </a:r>
          </a:p>
        </p:txBody>
      </p:sp>
      <p:sp>
        <p:nvSpPr>
          <p:cNvPr id="7" name="Inhaltsplatzhalter 6"/>
          <p:cNvSpPr>
            <a:spLocks noGrp="1"/>
          </p:cNvSpPr>
          <p:nvPr>
            <p:ph sz="quarter" idx="26"/>
          </p:nvPr>
        </p:nvSpPr>
        <p:spPr>
          <a:xfrm>
            <a:off x="806450" y="1449388"/>
            <a:ext cx="5364163" cy="4751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11" name="Inhaltsplatzhalter 6"/>
          <p:cNvSpPr>
            <a:spLocks noGrp="1"/>
          </p:cNvSpPr>
          <p:nvPr>
            <p:ph sz="quarter" idx="27"/>
          </p:nvPr>
        </p:nvSpPr>
        <p:spPr>
          <a:xfrm>
            <a:off x="6496050" y="1449388"/>
            <a:ext cx="5364163" cy="47513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Tree>
    <p:extLst>
      <p:ext uri="{BB962C8B-B14F-4D97-AF65-F5344CB8AC3E}">
        <p14:creationId xmlns:p14="http://schemas.microsoft.com/office/powerpoint/2010/main" val="19976854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318"/>
            <a:ext cx="12198350" cy="706090"/>
          </a:xfrm>
        </p:spPr>
        <p:txBody>
          <a:bodyPr/>
          <a:lstStyle>
            <a:lvl1pPr marL="738188" indent="0">
              <a:defRPr/>
            </a:lvl1pPr>
          </a:lstStyle>
          <a:p>
            <a:r>
              <a:rPr lang="de-DE"/>
              <a:t>Titelmasterformat durch Klicken bearbeiten</a:t>
            </a:r>
            <a:endParaRPr lang="de-CH" dirty="0"/>
          </a:p>
        </p:txBody>
      </p:sp>
      <p:sp>
        <p:nvSpPr>
          <p:cNvPr id="9" name="Inhaltsplatzhalter 8"/>
          <p:cNvSpPr>
            <a:spLocks noGrp="1"/>
          </p:cNvSpPr>
          <p:nvPr>
            <p:ph sz="quarter" idx="13"/>
          </p:nvPr>
        </p:nvSpPr>
        <p:spPr>
          <a:xfrm>
            <a:off x="479626" y="1166813"/>
            <a:ext cx="10948867" cy="4824412"/>
          </a:xfrm>
        </p:spPr>
        <p:txBody>
          <a:bodyPr>
            <a:noAutofit/>
          </a:bodyPr>
          <a:lstStyle>
            <a:lvl1pPr marL="538163" indent="-273600">
              <a:spcAft>
                <a:spcPts val="800"/>
              </a:spcAft>
              <a:defRPr/>
            </a:lvl1pPr>
            <a:lvl2pPr marL="803275" indent="-273600">
              <a:spcAft>
                <a:spcPts val="600"/>
              </a:spcAft>
              <a:defRPr/>
            </a:lvl2pPr>
            <a:lvl3pPr marL="1074738" indent="-273600">
              <a:spcAft>
                <a:spcPts val="400"/>
              </a:spcAft>
              <a:tabLst/>
              <a:defRPr/>
            </a:lvl3pPr>
            <a:lvl4pPr marL="1341438" indent="-273600">
              <a:spcAft>
                <a:spcPts val="400"/>
              </a:spcAft>
              <a:defRPr/>
            </a:lvl4pPr>
            <a:lvl5pPr marL="1616075" indent="-274638">
              <a:spcAft>
                <a:spcPts val="400"/>
              </a:spcAft>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cxnSp>
        <p:nvCxnSpPr>
          <p:cNvPr id="13" name="Gerade Verbindung 12"/>
          <p:cNvCxnSpPr/>
          <p:nvPr userDrawn="1"/>
        </p:nvCxnSpPr>
        <p:spPr>
          <a:xfrm>
            <a:off x="-48708" y="6073864"/>
            <a:ext cx="12246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ußzeilenplatzhalter 4"/>
          <p:cNvSpPr>
            <a:spLocks noGrp="1"/>
          </p:cNvSpPr>
          <p:nvPr>
            <p:ph type="ftr" sz="quarter" idx="3"/>
          </p:nvPr>
        </p:nvSpPr>
        <p:spPr>
          <a:xfrm>
            <a:off x="3354077" y="6488062"/>
            <a:ext cx="5485651" cy="253306"/>
          </a:xfrm>
          <a:prstGeom prst="rect">
            <a:avLst/>
          </a:prstGeom>
        </p:spPr>
        <p:txBody>
          <a:bodyPr vert="horz" lIns="91440" tIns="45720" rIns="91440" bIns="45720" rtlCol="0" anchor="ctr"/>
          <a:lstStyle>
            <a:lvl1pPr algn="ctr">
              <a:defRPr sz="1000">
                <a:solidFill>
                  <a:schemeClr val="tx1"/>
                </a:solidFill>
              </a:defRPr>
            </a:lvl1pPr>
          </a:lstStyle>
          <a:p>
            <a:r>
              <a:rPr lang="en-US"/>
              <a:t>DigInd - L04 - Process monitoring injection moulding</a:t>
            </a:r>
            <a:endParaRPr lang="de-CH" dirty="0"/>
          </a:p>
        </p:txBody>
      </p:sp>
      <p:sp>
        <p:nvSpPr>
          <p:cNvPr id="10" name="Foliennummernplatzhalter 5"/>
          <p:cNvSpPr>
            <a:spLocks noGrp="1"/>
          </p:cNvSpPr>
          <p:nvPr>
            <p:ph type="sldNum" sz="quarter" idx="4"/>
          </p:nvPr>
        </p:nvSpPr>
        <p:spPr>
          <a:xfrm>
            <a:off x="3364269" y="6355040"/>
            <a:ext cx="5456704" cy="115260"/>
          </a:xfrm>
          <a:prstGeom prst="rect">
            <a:avLst/>
          </a:prstGeom>
        </p:spPr>
        <p:txBody>
          <a:bodyPr vert="horz" lIns="91440" tIns="45720" rIns="91440" bIns="45720" rtlCol="0" anchor="ctr"/>
          <a:lstStyle>
            <a:lvl1pPr algn="ctr">
              <a:defRPr sz="1000">
                <a:solidFill>
                  <a:schemeClr val="tx1"/>
                </a:solidFill>
              </a:defRPr>
            </a:lvl1pPr>
          </a:lstStyle>
          <a:p>
            <a:fld id="{6CB3B594-2801-4864-9089-E42463258A4B}" type="slidenum">
              <a:rPr lang="de-CH" smtClean="0"/>
              <a:pPr/>
              <a:t>‹Nr.›</a:t>
            </a:fld>
            <a:endParaRPr lang="de-CH"/>
          </a:p>
        </p:txBody>
      </p:sp>
      <p:sp>
        <p:nvSpPr>
          <p:cNvPr id="5" name="Bildplatzhalter 4"/>
          <p:cNvSpPr>
            <a:spLocks noGrp="1"/>
          </p:cNvSpPr>
          <p:nvPr>
            <p:ph type="pic" sz="quarter" idx="14"/>
          </p:nvPr>
        </p:nvSpPr>
        <p:spPr>
          <a:xfrm>
            <a:off x="8924280" y="1"/>
            <a:ext cx="3274071" cy="706438"/>
          </a:xfrm>
        </p:spPr>
        <p:txBody>
          <a:bodyPr/>
          <a:lstStyle>
            <a:lvl1pPr marL="264563" indent="0">
              <a:buFontTx/>
              <a:buNone/>
              <a:defRPr>
                <a:solidFill>
                  <a:schemeClr val="bg1"/>
                </a:solidFill>
              </a:defRPr>
            </a:lvl1pPr>
          </a:lstStyle>
          <a:p>
            <a:r>
              <a:rPr lang="de-DE"/>
              <a:t>Bild durch Klicken auf Symbol hinzufügen</a:t>
            </a:r>
            <a:endParaRPr lang="de-CH" dirty="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741" y="6099908"/>
            <a:ext cx="1620844" cy="586464"/>
          </a:xfrm>
          <a:prstGeom prst="rect">
            <a:avLst/>
          </a:prstGeom>
          <a:ln>
            <a:solidFill>
              <a:schemeClr val="bg1"/>
            </a:solidFill>
          </a:ln>
        </p:spPr>
      </p:pic>
      <p:pic>
        <p:nvPicPr>
          <p:cNvPr id="12" name="Picture 3" descr="Y:\Vorlagen\Logos\Logos_IWK\IWK_Original_für_Screen\IWK_Original_RGB.png"/>
          <p:cNvPicPr>
            <a:picLocks noChangeAspect="1" noChangeArrowheads="1"/>
          </p:cNvPicPr>
          <p:nvPr userDrawn="1"/>
        </p:nvPicPr>
        <p:blipFill>
          <a:blip r:embed="rId3" cstate="print"/>
          <a:srcRect l="351" r="351"/>
          <a:stretch>
            <a:fillRect/>
          </a:stretch>
        </p:blipFill>
        <p:spPr bwMode="auto">
          <a:xfrm>
            <a:off x="9189349" y="6156504"/>
            <a:ext cx="2743931" cy="451410"/>
          </a:xfrm>
          <a:prstGeom prst="rect">
            <a:avLst/>
          </a:prstGeom>
          <a:noFill/>
        </p:spPr>
      </p:pic>
    </p:spTree>
    <p:extLst>
      <p:ext uri="{BB962C8B-B14F-4D97-AF65-F5344CB8AC3E}">
        <p14:creationId xmlns:p14="http://schemas.microsoft.com/office/powerpoint/2010/main" val="52031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marL="744538" indent="0">
              <a:defRPr/>
            </a:lvl1pPr>
          </a:lstStyle>
          <a:p>
            <a:r>
              <a:rPr lang="de-DE"/>
              <a:t>Titelmasterformat durch Klicken bearbeiten</a:t>
            </a:r>
            <a:endParaRPr lang="de-CH" dirty="0"/>
          </a:p>
        </p:txBody>
      </p:sp>
      <p:sp>
        <p:nvSpPr>
          <p:cNvPr id="3" name="Inhaltsplatzhalter 2"/>
          <p:cNvSpPr>
            <a:spLocks noGrp="1"/>
          </p:cNvSpPr>
          <p:nvPr>
            <p:ph sz="half" idx="1"/>
          </p:nvPr>
        </p:nvSpPr>
        <p:spPr>
          <a:xfrm>
            <a:off x="479625" y="1169339"/>
            <a:ext cx="5387605" cy="4832842"/>
          </a:xfrm>
        </p:spPr>
        <p:txBody>
          <a:bodyPr/>
          <a:lstStyle>
            <a:lvl1pPr marL="538163" indent="-274638">
              <a:spcAft>
                <a:spcPts val="800"/>
              </a:spcAft>
              <a:buSzPct val="90000"/>
              <a:defRPr sz="1700"/>
            </a:lvl1pPr>
            <a:lvl2pPr marL="803275" indent="-273600">
              <a:spcAft>
                <a:spcPts val="600"/>
              </a:spcAft>
              <a:defRPr sz="1700"/>
            </a:lvl2pPr>
            <a:lvl3pPr marL="1076325" indent="-273050">
              <a:spcAft>
                <a:spcPts val="400"/>
              </a:spcAft>
              <a:defRPr sz="1500"/>
            </a:lvl3pPr>
            <a:lvl4pPr marL="1341438" indent="-273600">
              <a:spcAft>
                <a:spcPts val="400"/>
              </a:spcAft>
              <a:defRPr sz="1500"/>
            </a:lvl4pPr>
            <a:lvl5pPr marL="1616075" indent="-274638">
              <a:spcAft>
                <a:spcPts val="400"/>
              </a:spcAft>
              <a:defRPr sz="15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Inhaltsplatzhalter 3"/>
          <p:cNvSpPr>
            <a:spLocks noGrp="1"/>
          </p:cNvSpPr>
          <p:nvPr>
            <p:ph sz="half" idx="2"/>
          </p:nvPr>
        </p:nvSpPr>
        <p:spPr>
          <a:xfrm>
            <a:off x="6099175" y="1169339"/>
            <a:ext cx="5387605" cy="4832842"/>
          </a:xfrm>
        </p:spPr>
        <p:txBody>
          <a:bodyPr/>
          <a:lstStyle>
            <a:lvl1pPr>
              <a:spcAft>
                <a:spcPts val="800"/>
              </a:spcAft>
              <a:defRPr sz="1700"/>
            </a:lvl1pPr>
            <a:lvl2pPr>
              <a:spcAft>
                <a:spcPts val="600"/>
              </a:spcAft>
              <a:defRPr sz="1700"/>
            </a:lvl2pPr>
            <a:lvl3pPr>
              <a:spcAft>
                <a:spcPts val="400"/>
              </a:spcAft>
              <a:defRPr sz="1500"/>
            </a:lvl3pPr>
            <a:lvl4pPr>
              <a:spcAft>
                <a:spcPts val="400"/>
              </a:spcAft>
              <a:defRPr sz="1500"/>
            </a:lvl4pPr>
            <a:lvl5pPr marL="1616075" indent="-274638">
              <a:spcAft>
                <a:spcPts val="400"/>
              </a:spcAft>
              <a:defRPr sz="15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cxnSp>
        <p:nvCxnSpPr>
          <p:cNvPr id="9" name="Gerade Verbindung 8"/>
          <p:cNvCxnSpPr/>
          <p:nvPr userDrawn="1"/>
        </p:nvCxnSpPr>
        <p:spPr>
          <a:xfrm>
            <a:off x="-48708" y="6073864"/>
            <a:ext cx="12246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Bildplatzhalter 4"/>
          <p:cNvSpPr>
            <a:spLocks noGrp="1"/>
          </p:cNvSpPr>
          <p:nvPr>
            <p:ph type="pic" sz="quarter" idx="14"/>
          </p:nvPr>
        </p:nvSpPr>
        <p:spPr>
          <a:xfrm>
            <a:off x="8924280" y="1"/>
            <a:ext cx="3274071" cy="706438"/>
          </a:xfrm>
        </p:spPr>
        <p:txBody>
          <a:bodyPr/>
          <a:lstStyle>
            <a:lvl1pPr marL="264563" indent="0">
              <a:buFontTx/>
              <a:buNone/>
              <a:defRPr>
                <a:solidFill>
                  <a:schemeClr val="bg1"/>
                </a:solidFill>
              </a:defRPr>
            </a:lvl1pPr>
          </a:lstStyle>
          <a:p>
            <a:r>
              <a:rPr lang="de-DE"/>
              <a:t>Bild durch Klicken auf Symbol hinzufügen</a:t>
            </a:r>
            <a:endParaRPr lang="de-CH" dirty="0"/>
          </a:p>
        </p:txBody>
      </p:sp>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741" y="6099908"/>
            <a:ext cx="1620844" cy="586464"/>
          </a:xfrm>
          <a:prstGeom prst="rect">
            <a:avLst/>
          </a:prstGeom>
          <a:ln>
            <a:solidFill>
              <a:schemeClr val="bg1"/>
            </a:solidFill>
          </a:ln>
        </p:spPr>
      </p:pic>
      <p:pic>
        <p:nvPicPr>
          <p:cNvPr id="12" name="Picture 3" descr="Y:\Vorlagen\Logos\Logos_IWK\IWK_Original_für_Screen\IWK_Original_RGB.png"/>
          <p:cNvPicPr>
            <a:picLocks noChangeAspect="1" noChangeArrowheads="1"/>
          </p:cNvPicPr>
          <p:nvPr userDrawn="1"/>
        </p:nvPicPr>
        <p:blipFill>
          <a:blip r:embed="rId3" cstate="print"/>
          <a:srcRect l="351" r="351"/>
          <a:stretch>
            <a:fillRect/>
          </a:stretch>
        </p:blipFill>
        <p:spPr bwMode="auto">
          <a:xfrm>
            <a:off x="9189349" y="6156504"/>
            <a:ext cx="2743931" cy="451410"/>
          </a:xfrm>
          <a:prstGeom prst="rect">
            <a:avLst/>
          </a:prstGeom>
          <a:noFill/>
        </p:spPr>
      </p:pic>
      <p:sp>
        <p:nvSpPr>
          <p:cNvPr id="14" name="Fußzeilenplatzhalter 4"/>
          <p:cNvSpPr>
            <a:spLocks noGrp="1"/>
          </p:cNvSpPr>
          <p:nvPr>
            <p:ph type="ftr" sz="quarter" idx="3"/>
          </p:nvPr>
        </p:nvSpPr>
        <p:spPr>
          <a:xfrm>
            <a:off x="3354077" y="6488062"/>
            <a:ext cx="5485651" cy="253306"/>
          </a:xfrm>
          <a:prstGeom prst="rect">
            <a:avLst/>
          </a:prstGeom>
        </p:spPr>
        <p:txBody>
          <a:bodyPr vert="horz" lIns="91440" tIns="45720" rIns="91440" bIns="45720" rtlCol="0" anchor="ctr"/>
          <a:lstStyle>
            <a:lvl1pPr algn="ctr">
              <a:defRPr sz="1000">
                <a:solidFill>
                  <a:schemeClr val="tx1"/>
                </a:solidFill>
              </a:defRPr>
            </a:lvl1pPr>
          </a:lstStyle>
          <a:p>
            <a:r>
              <a:rPr lang="en-US"/>
              <a:t>DigInd - L04 - Process monitoring injection moulding</a:t>
            </a:r>
            <a:endParaRPr lang="de-CH" dirty="0"/>
          </a:p>
        </p:txBody>
      </p:sp>
      <p:sp>
        <p:nvSpPr>
          <p:cNvPr id="16" name="Foliennummernplatzhalter 5"/>
          <p:cNvSpPr>
            <a:spLocks noGrp="1"/>
          </p:cNvSpPr>
          <p:nvPr>
            <p:ph type="sldNum" sz="quarter" idx="4"/>
          </p:nvPr>
        </p:nvSpPr>
        <p:spPr>
          <a:xfrm>
            <a:off x="3364269" y="6355040"/>
            <a:ext cx="5456704" cy="115260"/>
          </a:xfrm>
          <a:prstGeom prst="rect">
            <a:avLst/>
          </a:prstGeom>
        </p:spPr>
        <p:txBody>
          <a:bodyPr vert="horz" lIns="91440" tIns="45720" rIns="91440" bIns="45720" rtlCol="0" anchor="ctr"/>
          <a:lstStyle>
            <a:lvl1pPr algn="ctr">
              <a:defRPr sz="1000">
                <a:solidFill>
                  <a:schemeClr val="tx1"/>
                </a:solidFill>
              </a:defRPr>
            </a:lvl1pPr>
          </a:lstStyle>
          <a:p>
            <a:fld id="{6CB3B594-2801-4864-9089-E42463258A4B}" type="slidenum">
              <a:rPr lang="de-CH" smtClean="0"/>
              <a:pPr/>
              <a:t>‹Nr.›</a:t>
            </a:fld>
            <a:endParaRPr lang="de-CH"/>
          </a:p>
        </p:txBody>
      </p:sp>
    </p:spTree>
    <p:extLst>
      <p:ext uri="{BB962C8B-B14F-4D97-AF65-F5344CB8AC3E}">
        <p14:creationId xmlns:p14="http://schemas.microsoft.com/office/powerpoint/2010/main" val="4063596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7" name="Titelplatzhalter 1"/>
          <p:cNvSpPr>
            <a:spLocks noGrp="1"/>
          </p:cNvSpPr>
          <p:nvPr>
            <p:ph type="title"/>
          </p:nvPr>
        </p:nvSpPr>
        <p:spPr>
          <a:xfrm>
            <a:off x="806450" y="692150"/>
            <a:ext cx="11053763" cy="684213"/>
          </a:xfrm>
          <a:prstGeom prst="rect">
            <a:avLst/>
          </a:prstGeom>
        </p:spPr>
        <p:txBody>
          <a:bodyPr vert="horz" lIns="0" tIns="0" rIns="0" bIns="0" rtlCol="0" anchor="ctr" anchorCtr="0">
            <a:normAutofit/>
          </a:bodyPr>
          <a:lstStyle/>
          <a:p>
            <a:r>
              <a:rPr lang="de-DE" dirty="0"/>
              <a:t>Titel Inhaltsfolie einzeilig</a:t>
            </a:r>
            <a:endParaRPr lang="de-CH" dirty="0"/>
          </a:p>
        </p:txBody>
      </p:sp>
      <p:cxnSp>
        <p:nvCxnSpPr>
          <p:cNvPr id="49" name="Gerader Verbinder 48">
            <a:extLst>
              <a:ext uri="{FF2B5EF4-FFF2-40B4-BE49-F238E27FC236}">
                <a16:creationId xmlns:a16="http://schemas.microsoft.com/office/drawing/2014/main" id="{DCCF8EB6-970F-4B91-8E46-5B6411EAA2E4}"/>
              </a:ext>
            </a:extLst>
          </p:cNvPr>
          <p:cNvCxnSpPr>
            <a:cxnSpLocks/>
          </p:cNvCxnSpPr>
          <p:nvPr/>
        </p:nvCxnSpPr>
        <p:spPr>
          <a:xfrm>
            <a:off x="802958" y="6454845"/>
            <a:ext cx="5875" cy="403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Datumsplatzhalter 2">
            <a:extLst>
              <a:ext uri="{FF2B5EF4-FFF2-40B4-BE49-F238E27FC236}">
                <a16:creationId xmlns:a16="http://schemas.microsoft.com/office/drawing/2014/main" id="{DD859570-9479-4CD6-9E5E-B8BCB591EFE1}"/>
              </a:ext>
            </a:extLst>
          </p:cNvPr>
          <p:cNvSpPr>
            <a:spLocks noGrp="1"/>
          </p:cNvSpPr>
          <p:nvPr>
            <p:ph type="dt" sz="half" idx="2"/>
          </p:nvPr>
        </p:nvSpPr>
        <p:spPr>
          <a:xfrm>
            <a:off x="6494464" y="6453187"/>
            <a:ext cx="3376650" cy="179388"/>
          </a:xfrm>
          <a:prstGeom prst="rect">
            <a:avLst/>
          </a:prstGeom>
        </p:spPr>
        <p:txBody>
          <a:bodyPr lIns="0" tIns="0" rIns="0" bIns="0"/>
          <a:lstStyle>
            <a:lvl1pPr algn="l">
              <a:defRPr sz="1000"/>
            </a:lvl1pPr>
          </a:lstStyle>
          <a:p>
            <a:fld id="{19B3FE3E-7A7B-4B3F-8DBF-B8014E3CF0B3}" type="datetime4">
              <a:rPr lang="de-CH" smtClean="0"/>
              <a:t>14. März 2023</a:t>
            </a:fld>
            <a:endParaRPr lang="de-CH" dirty="0"/>
          </a:p>
        </p:txBody>
      </p:sp>
      <p:sp>
        <p:nvSpPr>
          <p:cNvPr id="52" name="Fußzeilenplatzhalter 3">
            <a:extLst>
              <a:ext uri="{FF2B5EF4-FFF2-40B4-BE49-F238E27FC236}">
                <a16:creationId xmlns:a16="http://schemas.microsoft.com/office/drawing/2014/main" id="{2A1BCD4E-392B-40D0-9259-9419E76355F1}"/>
              </a:ext>
            </a:extLst>
          </p:cNvPr>
          <p:cNvSpPr>
            <a:spLocks noGrp="1"/>
          </p:cNvSpPr>
          <p:nvPr>
            <p:ph type="ftr" sz="quarter" idx="3"/>
          </p:nvPr>
        </p:nvSpPr>
        <p:spPr>
          <a:xfrm>
            <a:off x="806450" y="6454845"/>
            <a:ext cx="5364163" cy="332663"/>
          </a:xfrm>
          <a:prstGeom prst="rect">
            <a:avLst/>
          </a:prstGeom>
        </p:spPr>
        <p:txBody>
          <a:bodyPr lIns="108000" tIns="0" rIns="0" bIns="0"/>
          <a:lstStyle>
            <a:lvl1pPr algn="l">
              <a:defRPr sz="1000"/>
            </a:lvl1pPr>
          </a:lstStyle>
          <a:p>
            <a:r>
              <a:rPr lang="en-US"/>
              <a:t>DigInd - L04 - Process monitoring injection moulding</a:t>
            </a:r>
            <a:endParaRPr lang="de-CH" dirty="0"/>
          </a:p>
        </p:txBody>
      </p:sp>
      <p:sp>
        <p:nvSpPr>
          <p:cNvPr id="53" name="Foliennummernplatzhalter 4">
            <a:extLst>
              <a:ext uri="{FF2B5EF4-FFF2-40B4-BE49-F238E27FC236}">
                <a16:creationId xmlns:a16="http://schemas.microsoft.com/office/drawing/2014/main" id="{F6E723C3-915C-402C-9570-E97A66A840F5}"/>
              </a:ext>
            </a:extLst>
          </p:cNvPr>
          <p:cNvSpPr>
            <a:spLocks noGrp="1"/>
          </p:cNvSpPr>
          <p:nvPr>
            <p:ph type="sldNum" sz="quarter" idx="4"/>
          </p:nvPr>
        </p:nvSpPr>
        <p:spPr>
          <a:xfrm>
            <a:off x="268996" y="6453187"/>
            <a:ext cx="537454" cy="179387"/>
          </a:xfrm>
          <a:prstGeom prst="rect">
            <a:avLst/>
          </a:prstGeom>
        </p:spPr>
        <p:txBody>
          <a:bodyPr lIns="0" tIns="0" rIns="108000" bIns="0"/>
          <a:lstStyle>
            <a:lvl1pPr algn="r">
              <a:defRPr sz="1200">
                <a:solidFill>
                  <a:schemeClr val="tx1"/>
                </a:solidFill>
              </a:defRPr>
            </a:lvl1pPr>
          </a:lstStyle>
          <a:p>
            <a:fld id="{4EAC321B-7500-4259-A00F-915439A35E15}" type="slidenum">
              <a:rPr lang="de-CH" smtClean="0"/>
              <a:pPr/>
              <a:t>‹Nr.›</a:t>
            </a:fld>
            <a:endParaRPr lang="de-CH" dirty="0"/>
          </a:p>
        </p:txBody>
      </p:sp>
      <p:pic>
        <p:nvPicPr>
          <p:cNvPr id="10" name="Grafik 9">
            <a:extLst>
              <a:ext uri="{FF2B5EF4-FFF2-40B4-BE49-F238E27FC236}">
                <a16:creationId xmlns:a16="http://schemas.microsoft.com/office/drawing/2014/main" id="{58E42ADF-F5B2-43B8-AB96-1EFC272BC70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758468" y="6244316"/>
            <a:ext cx="1340225" cy="629524"/>
          </a:xfrm>
          <a:prstGeom prst="rect">
            <a:avLst/>
          </a:prstGeom>
        </p:spPr>
      </p:pic>
      <p:sp>
        <p:nvSpPr>
          <p:cNvPr id="2" name="Textplatzhalter 1"/>
          <p:cNvSpPr>
            <a:spLocks noGrp="1"/>
          </p:cNvSpPr>
          <p:nvPr>
            <p:ph type="body" idx="1"/>
          </p:nvPr>
        </p:nvSpPr>
        <p:spPr>
          <a:xfrm>
            <a:off x="802958" y="1449388"/>
            <a:ext cx="11057254" cy="4751387"/>
          </a:xfrm>
          <a:prstGeom prst="rect">
            <a:avLst/>
          </a:prstGeom>
        </p:spPr>
        <p:txBody>
          <a:bodyPr vert="horz" lIns="0" tIns="0" rIns="0" bIns="0" rtlCol="0">
            <a:normAutofit/>
          </a:bodyPr>
          <a:lstStyle/>
          <a:p>
            <a:pPr lvl="0"/>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4"/>
            <a:endParaRPr lang="de-DE" dirty="0"/>
          </a:p>
        </p:txBody>
      </p:sp>
      <p:sp>
        <p:nvSpPr>
          <p:cNvPr id="9" name="Rectangle 8"/>
          <p:cNvSpPr/>
          <p:nvPr userDrawn="1"/>
        </p:nvSpPr>
        <p:spPr>
          <a:xfrm>
            <a:off x="7681875" y="6307092"/>
            <a:ext cx="3042893" cy="461665"/>
          </a:xfrm>
          <a:prstGeom prst="rect">
            <a:avLst/>
          </a:prstGeom>
        </p:spPr>
        <p:txBody>
          <a:bodyPr wrap="square">
            <a:spAutoFit/>
          </a:bodyPr>
          <a:lstStyle/>
          <a:p>
            <a:r>
              <a:rPr lang="en-US" sz="800" b="1" dirty="0"/>
              <a:t>This presentation is teaching material for OST-students. </a:t>
            </a:r>
            <a:br>
              <a:rPr lang="en-US" sz="800" dirty="0"/>
            </a:br>
            <a:r>
              <a:rPr lang="en-US" sz="800" dirty="0"/>
              <a:t>Publication or forwarding (PDF, Video, ...), even in part, is only permitted with written permission of the authors.</a:t>
            </a:r>
            <a:endParaRPr lang="de-CH" sz="800" dirty="0"/>
          </a:p>
        </p:txBody>
      </p:sp>
    </p:spTree>
    <p:extLst>
      <p:ext uri="{BB962C8B-B14F-4D97-AF65-F5344CB8AC3E}">
        <p14:creationId xmlns:p14="http://schemas.microsoft.com/office/powerpoint/2010/main" val="3256726509"/>
      </p:ext>
    </p:extLst>
  </p:cSld>
  <p:clrMap bg1="lt1" tx1="dk1" bg2="lt2" tx2="dk2" accent1="accent1" accent2="accent2" accent3="accent3" accent4="accent4" accent5="accent5" accent6="accent6" hlink="hlink" folHlink="folHlink"/>
  <p:sldLayoutIdLst>
    <p:sldLayoutId id="2147483844" r:id="rId1"/>
    <p:sldLayoutId id="2147483850" r:id="rId2"/>
    <p:sldLayoutId id="2147483846" r:id="rId3"/>
    <p:sldLayoutId id="2147483851" r:id="rId4"/>
    <p:sldLayoutId id="2147483847" r:id="rId5"/>
    <p:sldLayoutId id="2147483848" r:id="rId6"/>
    <p:sldLayoutId id="2147483849" r:id="rId7"/>
    <p:sldLayoutId id="2147483852" r:id="rId8"/>
    <p:sldLayoutId id="2147483853" r:id="rId9"/>
  </p:sldLayoutIdLst>
  <p:hf hdr="0"/>
  <p:txStyles>
    <p:titleStyle>
      <a:lvl1pPr algn="l" defTabSz="609768" rtl="0" eaLnBrk="1" latinLnBrk="0" hangingPunct="1">
        <a:lnSpc>
          <a:spcPct val="120000"/>
        </a:lnSpc>
        <a:spcBef>
          <a:spcPct val="0"/>
        </a:spcBef>
        <a:buNone/>
        <a:defRPr sz="2400" b="1" kern="1200" baseline="0">
          <a:solidFill>
            <a:schemeClr val="tx2"/>
          </a:solidFill>
          <a:latin typeface="+mj-lt"/>
          <a:ea typeface="+mj-ea"/>
          <a:cs typeface="+mj-cs"/>
        </a:defRPr>
      </a:lvl1pPr>
    </p:titleStyle>
    <p:bodyStyle>
      <a:lvl1pPr marL="252000" indent="-252000" algn="l" defTabSz="609768" rtl="0" eaLnBrk="1" latinLnBrk="0" hangingPunct="1">
        <a:spcBef>
          <a:spcPts val="1200"/>
        </a:spcBef>
        <a:buClr>
          <a:schemeClr val="tx2"/>
        </a:buClr>
        <a:buFont typeface="Arial" panose="020B0604020202020204" pitchFamily="34" charset="0"/>
        <a:buChar char="•"/>
        <a:defRPr sz="1800" kern="1200">
          <a:solidFill>
            <a:schemeClr val="tx1"/>
          </a:solidFill>
          <a:latin typeface="+mn-lt"/>
          <a:ea typeface="+mn-ea"/>
          <a:cs typeface="+mn-cs"/>
        </a:defRPr>
      </a:lvl1pPr>
      <a:lvl2pPr marL="504000" indent="-252000" algn="l" defTabSz="609768" rtl="0" eaLnBrk="1" latinLnBrk="0" hangingPunct="1">
        <a:spcBef>
          <a:spcPts val="600"/>
        </a:spcBef>
        <a:buClr>
          <a:schemeClr val="tx1"/>
        </a:buClr>
        <a:buSzPct val="80000"/>
        <a:buFont typeface="Arial" panose="020B0604020202020204" pitchFamily="34" charset="0"/>
        <a:buChar char="•"/>
        <a:defRPr sz="1600" kern="1200">
          <a:solidFill>
            <a:schemeClr val="tx1"/>
          </a:solidFill>
          <a:latin typeface="+mn-lt"/>
          <a:ea typeface="+mn-ea"/>
          <a:cs typeface="+mn-cs"/>
        </a:defRPr>
      </a:lvl2pPr>
      <a:lvl3pPr marL="756000" indent="-252000" algn="l" defTabSz="609768" rtl="0" eaLnBrk="1" latinLnBrk="0" hangingPunct="1">
        <a:spcBef>
          <a:spcPts val="600"/>
        </a:spcBef>
        <a:buSzPct val="90000"/>
        <a:buFont typeface="Symbol" panose="05050102010706020507" pitchFamily="18" charset="2"/>
        <a:buChar char="-"/>
        <a:defRPr sz="1400" kern="1200">
          <a:solidFill>
            <a:schemeClr val="tx1"/>
          </a:solidFill>
          <a:latin typeface="+mn-lt"/>
          <a:ea typeface="+mn-ea"/>
          <a:cs typeface="+mn-cs"/>
        </a:defRPr>
      </a:lvl3pPr>
      <a:lvl4pPr marL="1008000" indent="-252000" algn="l" defTabSz="609768" rtl="0" eaLnBrk="1" latinLnBrk="0" hangingPunct="1">
        <a:spcBef>
          <a:spcPts val="600"/>
        </a:spcBef>
        <a:buFont typeface="Symbol" panose="05050102010706020507" pitchFamily="18" charset="2"/>
        <a:buChar char="-"/>
        <a:defRPr sz="1400" kern="1200">
          <a:solidFill>
            <a:schemeClr val="tx1"/>
          </a:solidFill>
          <a:latin typeface="+mn-lt"/>
          <a:ea typeface="+mn-ea"/>
          <a:cs typeface="+mn-cs"/>
        </a:defRPr>
      </a:lvl4pPr>
      <a:lvl5pPr marL="1260000" marR="0" indent="-252000" algn="l" defTabSz="609768" rtl="0" eaLnBrk="1" fontAlgn="auto" latinLnBrk="0" hangingPunct="1">
        <a:lnSpc>
          <a:spcPct val="120000"/>
        </a:lnSpc>
        <a:spcBef>
          <a:spcPts val="600"/>
        </a:spcBef>
        <a:spcAft>
          <a:spcPts val="0"/>
        </a:spcAft>
        <a:buClrTx/>
        <a:buSzTx/>
        <a:buFont typeface="Symbol" panose="05050102010706020507" pitchFamily="18" charset="2"/>
        <a:buChar char="-"/>
        <a:tabLst/>
        <a:defRPr sz="1400" kern="1200">
          <a:solidFill>
            <a:schemeClr val="tx1"/>
          </a:solidFill>
          <a:latin typeface="+mn-lt"/>
          <a:ea typeface="+mn-ea"/>
          <a:cs typeface="+mn-cs"/>
        </a:defRPr>
      </a:lvl5pPr>
      <a:lvl6pPr marL="1512000" indent="-252000" algn="l" defTabSz="611188" rtl="0" eaLnBrk="1" latinLnBrk="0" hangingPunct="1">
        <a:lnSpc>
          <a:spcPct val="120000"/>
        </a:lnSpc>
        <a:spcBef>
          <a:spcPts val="600"/>
        </a:spcBef>
        <a:buFont typeface="Symbol" panose="05050102010706020507" pitchFamily="18" charset="2"/>
        <a:buChar char="-"/>
        <a:defRPr sz="1400" kern="1200" baseline="0">
          <a:solidFill>
            <a:schemeClr val="tx1"/>
          </a:solidFill>
          <a:latin typeface="+mn-lt"/>
          <a:ea typeface="+mn-ea"/>
          <a:cs typeface="+mn-cs"/>
        </a:defRPr>
      </a:lvl6pPr>
      <a:lvl7pPr marL="1764000" indent="-252000" algn="l" defTabSz="609768" rtl="0" eaLnBrk="1" latinLnBrk="0" hangingPunct="1">
        <a:lnSpc>
          <a:spcPct val="120000"/>
        </a:lnSpc>
        <a:spcBef>
          <a:spcPts val="600"/>
        </a:spcBef>
        <a:buFont typeface="Symbol" panose="05050102010706020507" pitchFamily="18" charset="2"/>
        <a:buChar char="-"/>
        <a:defRPr sz="14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de-DE"/>
      </a:defPPr>
      <a:lvl1pPr marL="0" algn="l" defTabSz="609768" rtl="0" eaLnBrk="1" latinLnBrk="0" hangingPunct="1">
        <a:defRPr sz="1400" kern="1200">
          <a:solidFill>
            <a:schemeClr val="tx1"/>
          </a:solidFill>
          <a:latin typeface="+mn-lt"/>
          <a:ea typeface="+mn-ea"/>
          <a:cs typeface="+mn-cs"/>
        </a:defRPr>
      </a:lvl1pPr>
      <a:lvl2pPr marL="609768" algn="l" defTabSz="609768" rtl="0" eaLnBrk="1" latinLnBrk="0" hangingPunct="1">
        <a:defRPr sz="1400" kern="1200">
          <a:solidFill>
            <a:schemeClr val="tx1"/>
          </a:solidFill>
          <a:latin typeface="+mn-lt"/>
          <a:ea typeface="+mn-ea"/>
          <a:cs typeface="+mn-cs"/>
        </a:defRPr>
      </a:lvl2pPr>
      <a:lvl3pPr marL="1219535" algn="l" defTabSz="609768" rtl="0" eaLnBrk="1" latinLnBrk="0" hangingPunct="1">
        <a:defRPr sz="1400" kern="1200">
          <a:solidFill>
            <a:schemeClr val="tx1"/>
          </a:solidFill>
          <a:latin typeface="+mn-lt"/>
          <a:ea typeface="+mn-ea"/>
          <a:cs typeface="+mn-cs"/>
        </a:defRPr>
      </a:lvl3pPr>
      <a:lvl4pPr marL="1829303" algn="l" defTabSz="609768" rtl="0" eaLnBrk="1" latinLnBrk="0" hangingPunct="1">
        <a:defRPr sz="1400" kern="1200">
          <a:solidFill>
            <a:schemeClr val="tx1"/>
          </a:solidFill>
          <a:latin typeface="+mn-lt"/>
          <a:ea typeface="+mn-ea"/>
          <a:cs typeface="+mn-cs"/>
        </a:defRPr>
      </a:lvl4pPr>
      <a:lvl5pPr marL="2439071" algn="l" defTabSz="609768" rtl="0" eaLnBrk="1" latinLnBrk="0" hangingPunct="1">
        <a:defRPr sz="1400" kern="1200">
          <a:solidFill>
            <a:schemeClr val="tx1"/>
          </a:solidFill>
          <a:latin typeface="+mn-lt"/>
          <a:ea typeface="+mn-ea"/>
          <a:cs typeface="+mn-cs"/>
        </a:defRPr>
      </a:lvl5pPr>
      <a:lvl6pPr marL="3048838" algn="l" defTabSz="609768" rtl="0" eaLnBrk="1" latinLnBrk="0" hangingPunct="1">
        <a:defRPr sz="1400" kern="1200">
          <a:solidFill>
            <a:schemeClr val="tx1"/>
          </a:solidFill>
          <a:latin typeface="+mn-lt"/>
          <a:ea typeface="+mn-ea"/>
          <a:cs typeface="+mn-cs"/>
        </a:defRPr>
      </a:lvl6pPr>
      <a:lvl7pPr marL="3658606" algn="l" defTabSz="609768" rtl="0" eaLnBrk="1" latinLnBrk="0" hangingPunct="1">
        <a:defRPr sz="1400" kern="1200">
          <a:solidFill>
            <a:schemeClr val="tx1"/>
          </a:solidFill>
          <a:latin typeface="+mn-lt"/>
          <a:ea typeface="+mn-ea"/>
          <a:cs typeface="+mn-cs"/>
        </a:defRPr>
      </a:lvl7pPr>
      <a:lvl8pPr marL="4268373" algn="l" defTabSz="609768" rtl="0" eaLnBrk="1" latinLnBrk="0" hangingPunct="1">
        <a:defRPr sz="1400" kern="1200">
          <a:solidFill>
            <a:schemeClr val="tx1"/>
          </a:solidFill>
          <a:latin typeface="+mn-lt"/>
          <a:ea typeface="+mn-ea"/>
          <a:cs typeface="+mn-cs"/>
        </a:defRPr>
      </a:lvl8pPr>
      <a:lvl9pPr marL="4878141" algn="l" defTabSz="609768"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08">
          <p15:clr>
            <a:srgbClr val="547EBF"/>
          </p15:clr>
        </p15:guide>
        <p15:guide id="7" pos="7471">
          <p15:clr>
            <a:srgbClr val="547EBF"/>
          </p15:clr>
        </p15:guide>
        <p15:guide id="8" orient="horz" pos="210">
          <p15:clr>
            <a:srgbClr val="547EBF"/>
          </p15:clr>
        </p15:guide>
        <p15:guide id="9" orient="horz" pos="4065">
          <p15:clr>
            <a:srgbClr val="C35EA4"/>
          </p15:clr>
        </p15:guide>
        <p15:guide id="10" orient="horz" pos="4156" userDrawn="1">
          <p15:clr>
            <a:srgbClr val="547EBF"/>
          </p15:clr>
        </p15:guide>
        <p15:guide id="12" orient="horz" pos="391">
          <p15:clr>
            <a:srgbClr val="C35EA4"/>
          </p15:clr>
        </p15:guide>
        <p15:guide id="13" orient="horz" pos="913">
          <p15:clr>
            <a:srgbClr val="C35EA4"/>
          </p15:clr>
        </p15:guide>
        <p15:guide id="14" orient="horz" pos="3906">
          <p15:clr>
            <a:srgbClr val="C35EA4"/>
          </p15:clr>
        </p15:guide>
        <p15:guide id="15" pos="3987">
          <p15:clr>
            <a:srgbClr val="9FCC3B"/>
          </p15:clr>
        </p15:guide>
        <p15:guide id="16" pos="4091">
          <p15:clr>
            <a:srgbClr val="C35EA4"/>
          </p15:clr>
        </p15:guide>
        <p15:guide id="17" pos="3887">
          <p15:clr>
            <a:srgbClr val="C35EA4"/>
          </p15:clr>
        </p15:guide>
        <p15:guide id="18" orient="horz" pos="867">
          <p15:clr>
            <a:srgbClr val="C35EA4"/>
          </p15:clr>
        </p15:guide>
        <p15:guide id="19" orient="horz" pos="436">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29.pn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28.png"/><Relationship Id="rId2" Type="http://schemas.openxmlformats.org/officeDocument/2006/relationships/image" Target="../media/image34.jpeg"/><Relationship Id="rId16"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30.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 Id="rId1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png"/><Relationship Id="rId3" Type="http://schemas.openxmlformats.org/officeDocument/2006/relationships/image" Target="../media/image46.jpeg"/><Relationship Id="rId7" Type="http://schemas.openxmlformats.org/officeDocument/2006/relationships/image" Target="../media/image29.png"/><Relationship Id="rId12" Type="http://schemas.openxmlformats.org/officeDocument/2006/relationships/image" Target="../media/image31.jpe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30.png"/><Relationship Id="rId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image" Target="../media/image47.pn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0.jpeg"/><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54.jpeg"/><Relationship Id="rId2" Type="http://schemas.openxmlformats.org/officeDocument/2006/relationships/image" Target="../media/image50.png"/><Relationship Id="rId16"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1.png"/><Relationship Id="rId11" Type="http://schemas.microsoft.com/office/2007/relationships/hdphoto" Target="../media/hdphoto7.wdp"/><Relationship Id="rId5" Type="http://schemas.openxmlformats.org/officeDocument/2006/relationships/image" Target="../media/image26.png"/><Relationship Id="rId15" Type="http://schemas.openxmlformats.org/officeDocument/2006/relationships/image" Target="../media/image27.jpeg"/><Relationship Id="rId10" Type="http://schemas.openxmlformats.org/officeDocument/2006/relationships/image" Target="../media/image53.png"/><Relationship Id="rId4" Type="http://schemas.openxmlformats.org/officeDocument/2006/relationships/image" Target="../media/image28.png"/><Relationship Id="rId9" Type="http://schemas.microsoft.com/office/2007/relationships/hdphoto" Target="../media/hdphoto6.wdp"/><Relationship Id="rId1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90.png"/></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3.wmf"/><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650.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84.emf"/><Relationship Id="rId3" Type="http://schemas.openxmlformats.org/officeDocument/2006/relationships/notesSlide" Target="../notesSlides/notesSlide10.xml"/><Relationship Id="rId7" Type="http://schemas.openxmlformats.org/officeDocument/2006/relationships/image" Target="../media/image83.emf"/><Relationship Id="rId12"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82.emf"/><Relationship Id="rId11" Type="http://schemas.openxmlformats.org/officeDocument/2006/relationships/diagramColors" Target="../diagrams/colors3.xml"/><Relationship Id="rId5" Type="http://schemas.openxmlformats.org/officeDocument/2006/relationships/image" Target="../media/image13.emf"/><Relationship Id="rId15" Type="http://schemas.openxmlformats.org/officeDocument/2006/relationships/image" Target="../media/image86.jpg"/><Relationship Id="rId10" Type="http://schemas.openxmlformats.org/officeDocument/2006/relationships/diagramQuickStyle" Target="../diagrams/quickStyle3.xml"/><Relationship Id="rId4" Type="http://schemas.openxmlformats.org/officeDocument/2006/relationships/oleObject" Target="../embeddings/oleObject3.bin"/><Relationship Id="rId9" Type="http://schemas.openxmlformats.org/officeDocument/2006/relationships/diagramLayout" Target="../diagrams/layout3.xml"/><Relationship Id="rId1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jpe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97.jpeg"/><Relationship Id="rId2" Type="http://schemas.openxmlformats.org/officeDocument/2006/relationships/image" Target="../media/image91.jpeg"/><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52.png"/><Relationship Id="rId5" Type="http://schemas.openxmlformats.org/officeDocument/2006/relationships/image" Target="../media/image93.png"/><Relationship Id="rId15" Type="http://schemas.openxmlformats.org/officeDocument/2006/relationships/image" Target="../media/image100.png"/><Relationship Id="rId10" Type="http://schemas.openxmlformats.org/officeDocument/2006/relationships/image" Target="../media/image96.jpeg"/><Relationship Id="rId4" Type="http://schemas.microsoft.com/office/2007/relationships/hdphoto" Target="../media/hdphoto9.wdp"/><Relationship Id="rId9" Type="http://schemas.openxmlformats.org/officeDocument/2006/relationships/image" Target="../media/image88.png"/><Relationship Id="rId1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96.jpeg"/><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hyperlink" Target="mailto:curdin.wick@ost.ch"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link.springer.com/book/10.1007/978-3-662-56776-0"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338531" y="3058021"/>
            <a:ext cx="5957391" cy="1166643"/>
          </a:xfrm>
        </p:spPr>
        <p:txBody>
          <a:bodyPr/>
          <a:lstStyle/>
          <a:p>
            <a:r>
              <a:rPr lang="de-CH" dirty="0"/>
              <a:t>Angewandte Digitalisierung in der Industrie</a:t>
            </a:r>
          </a:p>
        </p:txBody>
      </p:sp>
      <p:sp>
        <p:nvSpPr>
          <p:cNvPr id="4" name="Date Placeholder 3"/>
          <p:cNvSpPr>
            <a:spLocks noGrp="1"/>
          </p:cNvSpPr>
          <p:nvPr>
            <p:ph type="dt" sz="half" idx="10"/>
          </p:nvPr>
        </p:nvSpPr>
        <p:spPr/>
        <p:txBody>
          <a:bodyPr/>
          <a:lstStyle/>
          <a:p>
            <a:fld id="{0D33A378-E3E2-45B6-A5B9-A5DB560854AC}" type="datetime4">
              <a:rPr lang="de-CH" smtClean="0"/>
              <a:t>14. März 2023</a:t>
            </a:fld>
            <a:endParaRPr lang="de-CH" dirty="0"/>
          </a:p>
        </p:txBody>
      </p:sp>
      <p:sp>
        <p:nvSpPr>
          <p:cNvPr id="9" name="Text Placeholder 8"/>
          <p:cNvSpPr>
            <a:spLocks noGrp="1"/>
          </p:cNvSpPr>
          <p:nvPr>
            <p:ph type="body" sz="quarter" idx="13"/>
          </p:nvPr>
        </p:nvSpPr>
        <p:spPr>
          <a:xfrm>
            <a:off x="4227514" y="4224664"/>
            <a:ext cx="4064000" cy="735756"/>
          </a:xfrm>
        </p:spPr>
        <p:txBody>
          <a:bodyPr/>
          <a:lstStyle/>
          <a:p>
            <a:r>
              <a:rPr lang="de-CH" dirty="0"/>
              <a:t>L04: </a:t>
            </a:r>
            <a:r>
              <a:rPr lang="en-US" dirty="0"/>
              <a:t>Injection </a:t>
            </a:r>
            <a:r>
              <a:rPr lang="en-US" dirty="0" err="1"/>
              <a:t>moulding</a:t>
            </a:r>
            <a:r>
              <a:rPr lang="en-US" dirty="0"/>
              <a:t> in times of digitalization</a:t>
            </a:r>
          </a:p>
        </p:txBody>
      </p:sp>
      <p:sp>
        <p:nvSpPr>
          <p:cNvPr id="10" name="Text Placeholder 9"/>
          <p:cNvSpPr>
            <a:spLocks noGrp="1"/>
          </p:cNvSpPr>
          <p:nvPr>
            <p:ph type="body" sz="quarter" idx="14"/>
          </p:nvPr>
        </p:nvSpPr>
        <p:spPr/>
        <p:txBody>
          <a:bodyPr>
            <a:normAutofit/>
          </a:bodyPr>
          <a:lstStyle/>
          <a:p>
            <a:r>
              <a:rPr lang="de-CH" sz="1600" dirty="0"/>
              <a:t>Curdin Wick </a:t>
            </a:r>
            <a:r>
              <a:rPr lang="de-CH" sz="1600" dirty="0" err="1"/>
              <a:t>MSc</a:t>
            </a:r>
            <a:r>
              <a:rPr lang="de-CH" sz="1600" dirty="0"/>
              <a:t>.</a:t>
            </a:r>
          </a:p>
        </p:txBody>
      </p:sp>
      <p:pic>
        <p:nvPicPr>
          <p:cNvPr id="7" name="Graphic 9" descr="Syncing cloud">
            <a:extLst>
              <a:ext uri="{FF2B5EF4-FFF2-40B4-BE49-F238E27FC236}">
                <a16:creationId xmlns:a16="http://schemas.microsoft.com/office/drawing/2014/main" id="{EE04358D-FF52-450D-99A5-8824A4F424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55495" y="869452"/>
            <a:ext cx="1947918" cy="1947918"/>
          </a:xfrm>
          <a:prstGeom prst="rect">
            <a:avLst/>
          </a:prstGeom>
        </p:spPr>
      </p:pic>
      <p:pic>
        <p:nvPicPr>
          <p:cNvPr id="11" name="Graphic 15" descr="Upload">
            <a:extLst>
              <a:ext uri="{FF2B5EF4-FFF2-40B4-BE49-F238E27FC236}">
                <a16:creationId xmlns:a16="http://schemas.microsoft.com/office/drawing/2014/main" id="{FC580A6E-D2D7-4CDA-96CF-6D95788F28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50137" y="1039419"/>
            <a:ext cx="1836672" cy="1836672"/>
          </a:xfrm>
          <a:prstGeom prst="rect">
            <a:avLst/>
          </a:prstGeom>
        </p:spPr>
      </p:pic>
      <p:pic>
        <p:nvPicPr>
          <p:cNvPr id="12" name="Graphic 18" descr="Processor">
            <a:extLst>
              <a:ext uri="{FF2B5EF4-FFF2-40B4-BE49-F238E27FC236}">
                <a16:creationId xmlns:a16="http://schemas.microsoft.com/office/drawing/2014/main" id="{0772D7F4-074F-4CB1-8245-19F8D268A0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8530" y="1060351"/>
            <a:ext cx="1650413" cy="1650413"/>
          </a:xfrm>
          <a:prstGeom prst="rect">
            <a:avLst/>
          </a:prstGeom>
        </p:spPr>
      </p:pic>
    </p:spTree>
    <p:extLst>
      <p:ext uri="{BB962C8B-B14F-4D97-AF65-F5344CB8AC3E}">
        <p14:creationId xmlns:p14="http://schemas.microsoft.com/office/powerpoint/2010/main" val="212643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88F75AAB-F793-4D79-8B9E-B50AF6F2082F}"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10</a:t>
            </a:fld>
            <a:endParaRPr lang="de-CH" dirty="0"/>
          </a:p>
        </p:txBody>
      </p:sp>
      <p:sp>
        <p:nvSpPr>
          <p:cNvPr id="5" name="Title 4"/>
          <p:cNvSpPr>
            <a:spLocks noGrp="1"/>
          </p:cNvSpPr>
          <p:nvPr>
            <p:ph type="title"/>
          </p:nvPr>
        </p:nvSpPr>
        <p:spPr/>
        <p:txBody>
          <a:bodyPr/>
          <a:lstStyle/>
          <a:p>
            <a:r>
              <a:rPr lang="de-CH" dirty="0" err="1"/>
              <a:t>Digitalization</a:t>
            </a:r>
            <a:r>
              <a:rPr lang="de-CH" dirty="0"/>
              <a:t> in </a:t>
            </a:r>
            <a:r>
              <a:rPr lang="de-CH" dirty="0" err="1"/>
              <a:t>injection</a:t>
            </a:r>
            <a:r>
              <a:rPr lang="de-CH" dirty="0"/>
              <a:t> </a:t>
            </a:r>
            <a:r>
              <a:rPr lang="de-CH" dirty="0" err="1"/>
              <a:t>moulding</a:t>
            </a:r>
            <a:endParaRPr lang="de-CH" dirty="0"/>
          </a:p>
        </p:txBody>
      </p:sp>
      <p:sp>
        <p:nvSpPr>
          <p:cNvPr id="6" name="Content Placeholder 5"/>
          <p:cNvSpPr>
            <a:spLocks noGrp="1"/>
          </p:cNvSpPr>
          <p:nvPr>
            <p:ph sz="quarter" idx="21"/>
          </p:nvPr>
        </p:nvSpPr>
        <p:spPr>
          <a:xfrm>
            <a:off x="806450" y="1449388"/>
            <a:ext cx="5522913" cy="4751387"/>
          </a:xfrm>
        </p:spPr>
        <p:txBody>
          <a:bodyPr/>
          <a:lstStyle/>
          <a:p>
            <a:r>
              <a:rPr lang="en-US" dirty="0"/>
              <a:t>To implement Industry 4.0 in injection </a:t>
            </a:r>
            <a:r>
              <a:rPr lang="en-US" dirty="0" err="1"/>
              <a:t>moulding</a:t>
            </a:r>
            <a:r>
              <a:rPr lang="en-US" dirty="0"/>
              <a:t> companies, data must be collected, analyzed and also predicted.</a:t>
            </a:r>
          </a:p>
          <a:p>
            <a:r>
              <a:rPr lang="en-US" dirty="0"/>
              <a:t>Inevitably, the term "big data" cannot be ignored. Big data is a term that has already been around for a few years, but continues to attract a great deal of attention with regard to various aspects.</a:t>
            </a:r>
          </a:p>
          <a:p>
            <a:r>
              <a:rPr lang="en-US" dirty="0"/>
              <a:t>Questions that injection </a:t>
            </a:r>
            <a:r>
              <a:rPr lang="en-US" dirty="0" err="1"/>
              <a:t>moulding</a:t>
            </a:r>
            <a:r>
              <a:rPr lang="en-US" dirty="0"/>
              <a:t> companies are getting in touch with:</a:t>
            </a:r>
          </a:p>
          <a:p>
            <a:pPr lvl="1"/>
            <a:r>
              <a:rPr lang="en-US" dirty="0"/>
              <a:t>How can I use my data?</a:t>
            </a:r>
          </a:p>
          <a:p>
            <a:pPr lvl="1"/>
            <a:r>
              <a:rPr lang="en-US" dirty="0"/>
              <a:t>How can I increase my added value through data?</a:t>
            </a:r>
          </a:p>
          <a:p>
            <a:pPr lvl="1"/>
            <a:r>
              <a:rPr lang="en-US" dirty="0"/>
              <a:t>What exact examples are there and how can I learn from them?</a:t>
            </a:r>
          </a:p>
          <a:p>
            <a:endParaRPr lang="en-US" dirty="0"/>
          </a:p>
        </p:txBody>
      </p:sp>
      <p:sp>
        <p:nvSpPr>
          <p:cNvPr id="7" name="Text Placeholder 6"/>
          <p:cNvSpPr>
            <a:spLocks noGrp="1"/>
          </p:cNvSpPr>
          <p:nvPr>
            <p:ph type="body" sz="quarter" idx="24"/>
          </p:nvPr>
        </p:nvSpPr>
        <p:spPr/>
        <p:txBody>
          <a:bodyPr/>
          <a:lstStyle/>
          <a:p>
            <a:r>
              <a:rPr lang="en-US" dirty="0"/>
              <a:t>Uses Cases for injection </a:t>
            </a:r>
            <a:r>
              <a:rPr lang="en-US" dirty="0" err="1"/>
              <a:t>moulding</a:t>
            </a:r>
            <a:endParaRPr lang="de-CH" dirty="0"/>
          </a:p>
        </p:txBody>
      </p:sp>
      <p:sp>
        <p:nvSpPr>
          <p:cNvPr id="8" name="Rectangle 6">
            <a:extLst>
              <a:ext uri="{FF2B5EF4-FFF2-40B4-BE49-F238E27FC236}">
                <a16:creationId xmlns:a16="http://schemas.microsoft.com/office/drawing/2014/main" id="{A3311E87-A3E9-4541-B97B-61C02630F682}"/>
              </a:ext>
            </a:extLst>
          </p:cNvPr>
          <p:cNvSpPr/>
          <p:nvPr/>
        </p:nvSpPr>
        <p:spPr>
          <a:xfrm>
            <a:off x="6657737" y="4435297"/>
            <a:ext cx="2340000" cy="936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Lean Processes first</a:t>
            </a:r>
            <a:endParaRPr lang="de-CH" sz="1400" dirty="0"/>
          </a:p>
        </p:txBody>
      </p:sp>
      <p:sp>
        <p:nvSpPr>
          <p:cNvPr id="9" name="Rectangle 7">
            <a:extLst>
              <a:ext uri="{FF2B5EF4-FFF2-40B4-BE49-F238E27FC236}">
                <a16:creationId xmlns:a16="http://schemas.microsoft.com/office/drawing/2014/main" id="{1683C115-B571-42F9-A8AF-B14E94F871A0}"/>
              </a:ext>
            </a:extLst>
          </p:cNvPr>
          <p:cNvSpPr/>
          <p:nvPr/>
        </p:nvSpPr>
        <p:spPr>
          <a:xfrm>
            <a:off x="6657736" y="3013597"/>
            <a:ext cx="2340000" cy="936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Implementation of IT – </a:t>
            </a:r>
            <a:r>
              <a:rPr lang="en-US" sz="1400" dirty="0" err="1"/>
              <a:t>Entreprise</a:t>
            </a:r>
            <a:br>
              <a:rPr lang="en-US" sz="1400" dirty="0"/>
            </a:br>
            <a:r>
              <a:rPr lang="en-US" sz="1400" dirty="0"/>
              <a:t>(CAD, PLM, ERP, MES) </a:t>
            </a:r>
            <a:endParaRPr lang="de-CH" sz="1400" dirty="0"/>
          </a:p>
        </p:txBody>
      </p:sp>
      <p:sp>
        <p:nvSpPr>
          <p:cNvPr id="10" name="Rectangle 8">
            <a:extLst>
              <a:ext uri="{FF2B5EF4-FFF2-40B4-BE49-F238E27FC236}">
                <a16:creationId xmlns:a16="http://schemas.microsoft.com/office/drawing/2014/main" id="{C216B271-A892-4399-88FA-C42E34555582}"/>
              </a:ext>
            </a:extLst>
          </p:cNvPr>
          <p:cNvSpPr/>
          <p:nvPr/>
        </p:nvSpPr>
        <p:spPr>
          <a:xfrm>
            <a:off x="6657737" y="1447801"/>
            <a:ext cx="2340000" cy="9361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Industry 4.0 / Learning from Machine Data</a:t>
            </a:r>
            <a:endParaRPr lang="de-CH" sz="1400" dirty="0"/>
          </a:p>
        </p:txBody>
      </p:sp>
      <p:sp>
        <p:nvSpPr>
          <p:cNvPr id="11" name="Up Arrow 9">
            <a:extLst>
              <a:ext uri="{FF2B5EF4-FFF2-40B4-BE49-F238E27FC236}">
                <a16:creationId xmlns:a16="http://schemas.microsoft.com/office/drawing/2014/main" id="{5D10D749-6602-46E5-9B2D-06C9E716D7D2}"/>
              </a:ext>
            </a:extLst>
          </p:cNvPr>
          <p:cNvSpPr/>
          <p:nvPr/>
        </p:nvSpPr>
        <p:spPr>
          <a:xfrm>
            <a:off x="7394753" y="2504115"/>
            <a:ext cx="720080" cy="360040"/>
          </a:xfrm>
          <a:prstGeom prst="up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Up Arrow 10">
            <a:extLst>
              <a:ext uri="{FF2B5EF4-FFF2-40B4-BE49-F238E27FC236}">
                <a16:creationId xmlns:a16="http://schemas.microsoft.com/office/drawing/2014/main" id="{09F80BD3-6FD6-4B62-81E1-F49E168466AA}"/>
              </a:ext>
            </a:extLst>
          </p:cNvPr>
          <p:cNvSpPr/>
          <p:nvPr/>
        </p:nvSpPr>
        <p:spPr>
          <a:xfrm>
            <a:off x="7399950" y="4003888"/>
            <a:ext cx="720080" cy="360040"/>
          </a:xfrm>
          <a:prstGeom prst="up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21">
            <a:extLst>
              <a:ext uri="{FF2B5EF4-FFF2-40B4-BE49-F238E27FC236}">
                <a16:creationId xmlns:a16="http://schemas.microsoft.com/office/drawing/2014/main" id="{E71A347B-5B99-4CA1-A73A-7FDEA050174B}"/>
              </a:ext>
            </a:extLst>
          </p:cNvPr>
          <p:cNvSpPr txBox="1"/>
          <p:nvPr/>
        </p:nvSpPr>
        <p:spPr>
          <a:xfrm>
            <a:off x="9010042" y="1449388"/>
            <a:ext cx="2923340" cy="668231"/>
          </a:xfrm>
          <a:prstGeom prst="rect">
            <a:avLst/>
          </a:prstGeom>
          <a:noFill/>
        </p:spPr>
        <p:txBody>
          <a:bodyPr wrap="none" lIns="108000" tIns="36000" rIns="108000" bIns="108000" rtlCol="0">
            <a:noAutofit/>
          </a:bodyPr>
          <a:lstStyle/>
          <a:p>
            <a:pPr marL="252000" indent="-252000" algn="l">
              <a:spcAft>
                <a:spcPts val="600"/>
              </a:spcAft>
              <a:buClr>
                <a:schemeClr val="tx2"/>
              </a:buClr>
              <a:buFont typeface="Arial" panose="020B0604020202020204" pitchFamily="34" charset="0"/>
              <a:buChar char="•"/>
            </a:pPr>
            <a:r>
              <a:rPr lang="de-CH" sz="1100" dirty="0">
                <a:ea typeface="Roboto Medium" panose="02000000000000000000" pitchFamily="2" charset="0"/>
              </a:rPr>
              <a:t>Additional </a:t>
            </a:r>
            <a:r>
              <a:rPr lang="de-CH" sz="1100" dirty="0" err="1">
                <a:ea typeface="Roboto Medium" panose="02000000000000000000" pitchFamily="2" charset="0"/>
              </a:rPr>
              <a:t>data</a:t>
            </a:r>
            <a:r>
              <a:rPr lang="de-CH" sz="1100" dirty="0">
                <a:ea typeface="Roboto Medium" panose="02000000000000000000" pitchFamily="2" charset="0"/>
              </a:rPr>
              <a:t> </a:t>
            </a:r>
            <a:r>
              <a:rPr lang="de-CH" sz="1100" dirty="0" err="1">
                <a:ea typeface="Roboto Medium" panose="02000000000000000000" pitchFamily="2" charset="0"/>
              </a:rPr>
              <a:t>from</a:t>
            </a:r>
            <a:r>
              <a:rPr lang="de-CH" sz="1100" dirty="0">
                <a:ea typeface="Roboto Medium" panose="02000000000000000000" pitchFamily="2" charset="0"/>
              </a:rPr>
              <a:t> </a:t>
            </a:r>
            <a:r>
              <a:rPr lang="de-CH" sz="1100" dirty="0" err="1">
                <a:ea typeface="Roboto Medium" panose="02000000000000000000" pitchFamily="2" charset="0"/>
              </a:rPr>
              <a:t>the</a:t>
            </a:r>
            <a:r>
              <a:rPr lang="de-CH" sz="1100" dirty="0">
                <a:ea typeface="Roboto Medium" panose="02000000000000000000" pitchFamily="2" charset="0"/>
              </a:rPr>
              <a:t> </a:t>
            </a:r>
            <a:r>
              <a:rPr lang="de-CH" sz="1100" dirty="0" err="1">
                <a:ea typeface="Roboto Medium" panose="02000000000000000000" pitchFamily="2" charset="0"/>
              </a:rPr>
              <a:t>machine</a:t>
            </a:r>
            <a:endParaRPr lang="de-CH" sz="1100" dirty="0">
              <a:ea typeface="Roboto Medium" panose="02000000000000000000" pitchFamily="2" charset="0"/>
            </a:endParaRPr>
          </a:p>
          <a:p>
            <a:pPr marL="252000" indent="-252000" algn="l">
              <a:spcAft>
                <a:spcPts val="600"/>
              </a:spcAft>
              <a:buClr>
                <a:schemeClr val="tx2"/>
              </a:buClr>
              <a:buFont typeface="Arial" panose="020B0604020202020204" pitchFamily="34" charset="0"/>
              <a:buChar char="•"/>
            </a:pPr>
            <a:r>
              <a:rPr lang="de-CH" sz="1100" dirty="0" err="1">
                <a:ea typeface="Roboto Medium" panose="02000000000000000000" pitchFamily="2" charset="0"/>
              </a:rPr>
              <a:t>Combining</a:t>
            </a:r>
            <a:r>
              <a:rPr lang="de-CH" sz="1100" dirty="0">
                <a:ea typeface="Roboto Medium" panose="02000000000000000000" pitchFamily="2" charset="0"/>
              </a:rPr>
              <a:t> </a:t>
            </a:r>
            <a:r>
              <a:rPr lang="de-CH" sz="1100" dirty="0" err="1">
                <a:ea typeface="Roboto Medium" panose="02000000000000000000" pitchFamily="2" charset="0"/>
              </a:rPr>
              <a:t>machine</a:t>
            </a:r>
            <a:r>
              <a:rPr lang="de-CH" sz="1100" dirty="0">
                <a:ea typeface="Roboto Medium" panose="02000000000000000000" pitchFamily="2" charset="0"/>
              </a:rPr>
              <a:t> </a:t>
            </a:r>
            <a:r>
              <a:rPr lang="de-CH" sz="1100" dirty="0" err="1">
                <a:ea typeface="Roboto Medium" panose="02000000000000000000" pitchFamily="2" charset="0"/>
              </a:rPr>
              <a:t>data</a:t>
            </a:r>
            <a:r>
              <a:rPr lang="de-CH" sz="1100" dirty="0">
                <a:ea typeface="Roboto Medium" panose="02000000000000000000" pitchFamily="2" charset="0"/>
              </a:rPr>
              <a:t> </a:t>
            </a:r>
            <a:r>
              <a:rPr lang="de-CH" sz="1100" dirty="0" err="1">
                <a:ea typeface="Roboto Medium" panose="02000000000000000000" pitchFamily="2" charset="0"/>
              </a:rPr>
              <a:t>with</a:t>
            </a:r>
            <a:r>
              <a:rPr lang="de-CH" sz="1100" dirty="0">
                <a:ea typeface="Roboto Medium" panose="02000000000000000000" pitchFamily="2" charset="0"/>
              </a:rPr>
              <a:t> </a:t>
            </a:r>
            <a:r>
              <a:rPr lang="de-CH" sz="1100" dirty="0" err="1">
                <a:ea typeface="Roboto Medium" panose="02000000000000000000" pitchFamily="2" charset="0"/>
              </a:rPr>
              <a:t>data</a:t>
            </a:r>
            <a:r>
              <a:rPr lang="de-CH" sz="1100" dirty="0">
                <a:ea typeface="Roboto Medium" panose="02000000000000000000" pitchFamily="2" charset="0"/>
              </a:rPr>
              <a:t> </a:t>
            </a:r>
            <a:br>
              <a:rPr lang="de-CH" sz="1100" dirty="0">
                <a:ea typeface="Roboto Medium" panose="02000000000000000000" pitchFamily="2" charset="0"/>
              </a:rPr>
            </a:br>
            <a:r>
              <a:rPr lang="de-CH" sz="1100" dirty="0" err="1">
                <a:ea typeface="Roboto Medium" panose="02000000000000000000" pitchFamily="2" charset="0"/>
              </a:rPr>
              <a:t>from</a:t>
            </a:r>
            <a:r>
              <a:rPr lang="de-CH" sz="1100" dirty="0">
                <a:ea typeface="Roboto Medium" panose="02000000000000000000" pitchFamily="2" charset="0"/>
              </a:rPr>
              <a:t> IT </a:t>
            </a:r>
            <a:r>
              <a:rPr lang="de-CH" sz="1100" dirty="0" err="1">
                <a:ea typeface="Roboto Medium" panose="02000000000000000000" pitchFamily="2" charset="0"/>
              </a:rPr>
              <a:t>Entreprise</a:t>
            </a:r>
            <a:r>
              <a:rPr lang="de-CH" sz="1100" dirty="0">
                <a:ea typeface="Roboto Medium" panose="02000000000000000000" pitchFamily="2" charset="0"/>
              </a:rPr>
              <a:t> </a:t>
            </a:r>
            <a:r>
              <a:rPr lang="de-CH" sz="1100" dirty="0" err="1">
                <a:ea typeface="Roboto Medium" panose="02000000000000000000" pitchFamily="2" charset="0"/>
              </a:rPr>
              <a:t>solutions</a:t>
            </a:r>
            <a:r>
              <a:rPr lang="de-CH" sz="1100" dirty="0">
                <a:ea typeface="Roboto Medium" panose="02000000000000000000" pitchFamily="2" charset="0"/>
              </a:rPr>
              <a:t> (</a:t>
            </a:r>
            <a:r>
              <a:rPr lang="de-CH" sz="1100" dirty="0" err="1">
                <a:ea typeface="Roboto Medium" panose="02000000000000000000" pitchFamily="2" charset="0"/>
              </a:rPr>
              <a:t>orders</a:t>
            </a:r>
            <a:r>
              <a:rPr lang="de-CH" sz="1100" dirty="0">
                <a:ea typeface="Roboto Medium" panose="02000000000000000000" pitchFamily="2" charset="0"/>
              </a:rPr>
              <a:t>)</a:t>
            </a:r>
          </a:p>
        </p:txBody>
      </p:sp>
      <p:sp>
        <p:nvSpPr>
          <p:cNvPr id="14" name="Textfeld 20">
            <a:extLst>
              <a:ext uri="{FF2B5EF4-FFF2-40B4-BE49-F238E27FC236}">
                <a16:creationId xmlns:a16="http://schemas.microsoft.com/office/drawing/2014/main" id="{D0445B79-DBC1-4594-9D10-A0B3A3A3E1EF}"/>
              </a:ext>
            </a:extLst>
          </p:cNvPr>
          <p:cNvSpPr txBox="1"/>
          <p:nvPr/>
        </p:nvSpPr>
        <p:spPr>
          <a:xfrm>
            <a:off x="9013810" y="3013597"/>
            <a:ext cx="2846403" cy="914400"/>
          </a:xfrm>
          <a:prstGeom prst="rect">
            <a:avLst/>
          </a:prstGeom>
          <a:noFill/>
        </p:spPr>
        <p:txBody>
          <a:bodyPr wrap="none" lIns="108000" tIns="36000" rIns="108000" bIns="108000" rtlCol="0">
            <a:noAutofit/>
          </a:bodyPr>
          <a:lstStyle/>
          <a:p>
            <a:pPr marL="252000" indent="-252000" algn="l">
              <a:spcAft>
                <a:spcPts val="600"/>
              </a:spcAft>
              <a:buClr>
                <a:schemeClr val="tx2"/>
              </a:buClr>
              <a:buFont typeface="Arial" panose="020B0604020202020204" pitchFamily="34" charset="0"/>
              <a:buChar char="•"/>
            </a:pPr>
            <a:r>
              <a:rPr lang="de-CH" sz="1100" dirty="0">
                <a:ea typeface="Roboto Medium" panose="02000000000000000000" pitchFamily="2" charset="0"/>
              </a:rPr>
              <a:t>IT Entreprise Solutions </a:t>
            </a:r>
            <a:r>
              <a:rPr lang="de-CH" sz="1100" dirty="0" err="1">
                <a:ea typeface="Roboto Medium" panose="02000000000000000000" pitchFamily="2" charset="0"/>
              </a:rPr>
              <a:t>focus</a:t>
            </a:r>
            <a:r>
              <a:rPr lang="de-CH" sz="1100" dirty="0">
                <a:ea typeface="Roboto Medium" panose="02000000000000000000" pitchFamily="2" charset="0"/>
              </a:rPr>
              <a:t> on </a:t>
            </a:r>
            <a:br>
              <a:rPr lang="de-CH" sz="1100" dirty="0">
                <a:ea typeface="Roboto Medium" panose="02000000000000000000" pitchFamily="2" charset="0"/>
              </a:rPr>
            </a:br>
            <a:r>
              <a:rPr lang="de-CH" sz="1100" dirty="0" err="1">
                <a:ea typeface="Roboto Medium" panose="02000000000000000000" pitchFamily="2" charset="0"/>
              </a:rPr>
              <a:t>integrated</a:t>
            </a:r>
            <a:r>
              <a:rPr lang="de-CH" sz="1100" dirty="0">
                <a:ea typeface="Roboto Medium" panose="02000000000000000000" pitchFamily="2" charset="0"/>
              </a:rPr>
              <a:t> </a:t>
            </a:r>
            <a:r>
              <a:rPr lang="de-CH" sz="1100" dirty="0" err="1">
                <a:ea typeface="Roboto Medium" panose="02000000000000000000" pitchFamily="2" charset="0"/>
              </a:rPr>
              <a:t>process</a:t>
            </a:r>
            <a:r>
              <a:rPr lang="de-CH" sz="1100" dirty="0">
                <a:ea typeface="Roboto Medium" panose="02000000000000000000" pitchFamily="2" charset="0"/>
              </a:rPr>
              <a:t> &amp; </a:t>
            </a:r>
            <a:r>
              <a:rPr lang="de-CH" sz="1100" dirty="0" err="1">
                <a:ea typeface="Roboto Medium" panose="02000000000000000000" pitchFamily="2" charset="0"/>
              </a:rPr>
              <a:t>data</a:t>
            </a:r>
            <a:r>
              <a:rPr lang="de-CH" sz="1100" dirty="0">
                <a:ea typeface="Roboto Medium" panose="02000000000000000000" pitchFamily="2" charset="0"/>
              </a:rPr>
              <a:t> </a:t>
            </a:r>
            <a:r>
              <a:rPr lang="de-CH" sz="1100" dirty="0" err="1">
                <a:ea typeface="Roboto Medium" panose="02000000000000000000" pitchFamily="2" charset="0"/>
              </a:rPr>
              <a:t>flow</a:t>
            </a:r>
            <a:endParaRPr lang="de-CH" sz="1100" dirty="0">
              <a:ea typeface="Roboto Medium" panose="02000000000000000000" pitchFamily="2" charset="0"/>
            </a:endParaRPr>
          </a:p>
          <a:p>
            <a:pPr marL="252000" indent="-252000" algn="l">
              <a:spcAft>
                <a:spcPts val="600"/>
              </a:spcAft>
              <a:buClr>
                <a:schemeClr val="tx2"/>
              </a:buClr>
              <a:buFont typeface="Arial" panose="020B0604020202020204" pitchFamily="34" charset="0"/>
              <a:buChar char="•"/>
            </a:pPr>
            <a:r>
              <a:rPr lang="de-CH" sz="1100" dirty="0">
                <a:ea typeface="Roboto Medium" panose="02000000000000000000" pitchFamily="2" charset="0"/>
              </a:rPr>
              <a:t>Key Information / </a:t>
            </a:r>
            <a:r>
              <a:rPr lang="de-CH" sz="1100" dirty="0" err="1">
                <a:ea typeface="Roboto Medium" panose="02000000000000000000" pitchFamily="2" charset="0"/>
              </a:rPr>
              <a:t>data</a:t>
            </a:r>
            <a:r>
              <a:rPr lang="de-CH" sz="1100" dirty="0">
                <a:ea typeface="Roboto Medium" panose="02000000000000000000" pitchFamily="2" charset="0"/>
              </a:rPr>
              <a:t> </a:t>
            </a:r>
            <a:r>
              <a:rPr lang="de-CH" sz="1100" dirty="0" err="1">
                <a:ea typeface="Roboto Medium" panose="02000000000000000000" pitchFamily="2" charset="0"/>
              </a:rPr>
              <a:t>for</a:t>
            </a:r>
            <a:r>
              <a:rPr lang="de-CH" sz="1100" dirty="0">
                <a:ea typeface="Roboto Medium" panose="02000000000000000000" pitchFamily="2" charset="0"/>
              </a:rPr>
              <a:t> a </a:t>
            </a:r>
            <a:r>
              <a:rPr lang="de-CH" sz="1100" dirty="0" err="1">
                <a:ea typeface="Roboto Medium" panose="02000000000000000000" pitchFamily="2" charset="0"/>
              </a:rPr>
              <a:t>company</a:t>
            </a:r>
            <a:endParaRPr lang="de-CH" sz="1100" dirty="0">
              <a:ea typeface="Roboto Medium" panose="02000000000000000000" pitchFamily="2" charset="0"/>
            </a:endParaRPr>
          </a:p>
        </p:txBody>
      </p:sp>
      <p:sp>
        <p:nvSpPr>
          <p:cNvPr id="15" name="Textfeld 19">
            <a:extLst>
              <a:ext uri="{FF2B5EF4-FFF2-40B4-BE49-F238E27FC236}">
                <a16:creationId xmlns:a16="http://schemas.microsoft.com/office/drawing/2014/main" id="{29132B4A-A641-42C1-A706-A1B9421464B5}"/>
              </a:ext>
            </a:extLst>
          </p:cNvPr>
          <p:cNvSpPr txBox="1"/>
          <p:nvPr/>
        </p:nvSpPr>
        <p:spPr>
          <a:xfrm>
            <a:off x="8997736" y="4430191"/>
            <a:ext cx="3147271" cy="914400"/>
          </a:xfrm>
          <a:prstGeom prst="rect">
            <a:avLst/>
          </a:prstGeom>
          <a:noFill/>
        </p:spPr>
        <p:txBody>
          <a:bodyPr wrap="none" lIns="108000" tIns="36000" rIns="108000" bIns="108000" rtlCol="0">
            <a:noAutofit/>
          </a:bodyPr>
          <a:lstStyle/>
          <a:p>
            <a:pPr marL="252000" indent="-252000" algn="l">
              <a:spcAft>
                <a:spcPts val="600"/>
              </a:spcAft>
              <a:buClr>
                <a:schemeClr val="tx2"/>
              </a:buClr>
              <a:buFont typeface="Arial" panose="020B0604020202020204" pitchFamily="34" charset="0"/>
              <a:buChar char="•"/>
            </a:pPr>
            <a:r>
              <a:rPr lang="de-CH" sz="1100" dirty="0" err="1">
                <a:ea typeface="Roboto Medium" panose="02000000000000000000" pitchFamily="2" charset="0"/>
              </a:rPr>
              <a:t>Stable</a:t>
            </a:r>
            <a:r>
              <a:rPr lang="de-CH" sz="1100" dirty="0">
                <a:ea typeface="Roboto Medium" panose="02000000000000000000" pitchFamily="2" charset="0"/>
              </a:rPr>
              <a:t> &amp; robust </a:t>
            </a:r>
            <a:r>
              <a:rPr lang="de-CH" sz="1100" dirty="0" err="1">
                <a:ea typeface="Roboto Medium" panose="02000000000000000000" pitchFamily="2" charset="0"/>
              </a:rPr>
              <a:t>processes</a:t>
            </a:r>
            <a:r>
              <a:rPr lang="de-CH" sz="1100" dirty="0">
                <a:ea typeface="Roboto Medium" panose="02000000000000000000" pitchFamily="2" charset="0"/>
              </a:rPr>
              <a:t> </a:t>
            </a:r>
            <a:r>
              <a:rPr lang="de-CH" sz="1100" dirty="0" err="1">
                <a:ea typeface="Roboto Medium" panose="02000000000000000000" pitchFamily="2" charset="0"/>
              </a:rPr>
              <a:t>are</a:t>
            </a:r>
            <a:r>
              <a:rPr lang="de-CH" sz="1100" dirty="0">
                <a:ea typeface="Roboto Medium" panose="02000000000000000000" pitchFamily="2" charset="0"/>
              </a:rPr>
              <a:t> </a:t>
            </a:r>
            <a:r>
              <a:rPr lang="de-CH" sz="1100" dirty="0" err="1">
                <a:ea typeface="Roboto Medium" panose="02000000000000000000" pitchFamily="2" charset="0"/>
              </a:rPr>
              <a:t>the</a:t>
            </a:r>
            <a:r>
              <a:rPr lang="de-CH" sz="1100" dirty="0">
                <a:ea typeface="Roboto Medium" panose="02000000000000000000" pitchFamily="2" charset="0"/>
              </a:rPr>
              <a:t> </a:t>
            </a:r>
            <a:r>
              <a:rPr lang="de-CH" sz="1100" dirty="0" err="1">
                <a:ea typeface="Roboto Medium" panose="02000000000000000000" pitchFamily="2" charset="0"/>
              </a:rPr>
              <a:t>base</a:t>
            </a:r>
            <a:endParaRPr lang="de-CH" sz="1100" dirty="0">
              <a:ea typeface="Roboto Medium" panose="02000000000000000000" pitchFamily="2" charset="0"/>
            </a:endParaRPr>
          </a:p>
          <a:p>
            <a:pPr marL="252000" indent="-252000" algn="l">
              <a:spcAft>
                <a:spcPts val="600"/>
              </a:spcAft>
              <a:buClr>
                <a:schemeClr val="tx2"/>
              </a:buClr>
              <a:buFont typeface="Arial" panose="020B0604020202020204" pitchFamily="34" charset="0"/>
              <a:buChar char="•"/>
            </a:pPr>
            <a:r>
              <a:rPr lang="de-CH" sz="1100" dirty="0" err="1">
                <a:ea typeface="Roboto Medium" panose="02000000000000000000" pitchFamily="2" charset="0"/>
              </a:rPr>
              <a:t>Reduction</a:t>
            </a:r>
            <a:r>
              <a:rPr lang="de-CH" sz="1100" dirty="0">
                <a:ea typeface="Roboto Medium" panose="02000000000000000000" pitchFamily="2" charset="0"/>
              </a:rPr>
              <a:t> </a:t>
            </a:r>
            <a:r>
              <a:rPr lang="de-CH" sz="1100" dirty="0" err="1">
                <a:ea typeface="Roboto Medium" panose="02000000000000000000" pitchFamily="2" charset="0"/>
              </a:rPr>
              <a:t>of</a:t>
            </a:r>
            <a:r>
              <a:rPr lang="de-CH" sz="1100" dirty="0">
                <a:ea typeface="Roboto Medium" panose="02000000000000000000" pitchFamily="2" charset="0"/>
              </a:rPr>
              <a:t> </a:t>
            </a:r>
            <a:r>
              <a:rPr lang="de-CH" sz="1100" dirty="0" err="1">
                <a:ea typeface="Roboto Medium" panose="02000000000000000000" pitchFamily="2" charset="0"/>
              </a:rPr>
              <a:t>Waste</a:t>
            </a:r>
            <a:r>
              <a:rPr lang="de-CH" sz="1100" dirty="0">
                <a:ea typeface="Roboto Medium" panose="02000000000000000000" pitchFamily="2" charset="0"/>
              </a:rPr>
              <a:t> </a:t>
            </a:r>
          </a:p>
          <a:p>
            <a:pPr marL="252000" indent="-252000" algn="l">
              <a:spcAft>
                <a:spcPts val="600"/>
              </a:spcAft>
              <a:buClr>
                <a:schemeClr val="tx2"/>
              </a:buClr>
              <a:buFont typeface="Arial" panose="020B0604020202020204" pitchFamily="34" charset="0"/>
              <a:buChar char="•"/>
            </a:pPr>
            <a:r>
              <a:rPr lang="de-CH" sz="1100" dirty="0">
                <a:ea typeface="Roboto Medium" panose="02000000000000000000" pitchFamily="2" charset="0"/>
              </a:rPr>
              <a:t>Lean </a:t>
            </a:r>
            <a:r>
              <a:rPr lang="de-CH" sz="1100" dirty="0" err="1">
                <a:ea typeface="Roboto Medium" panose="02000000000000000000" pitchFamily="2" charset="0"/>
              </a:rPr>
              <a:t>Principle</a:t>
            </a:r>
            <a:r>
              <a:rPr lang="de-CH" sz="1100" dirty="0">
                <a:ea typeface="Roboto Medium" panose="02000000000000000000" pitchFamily="2" charset="0"/>
              </a:rPr>
              <a:t> </a:t>
            </a:r>
            <a:r>
              <a:rPr lang="de-CH" sz="1100" dirty="0" err="1">
                <a:ea typeface="Roboto Medium" panose="02000000000000000000" pitchFamily="2" charset="0"/>
              </a:rPr>
              <a:t>focus</a:t>
            </a:r>
            <a:r>
              <a:rPr lang="de-CH" sz="1100" dirty="0">
                <a:ea typeface="Roboto Medium" panose="02000000000000000000" pitchFamily="2" charset="0"/>
              </a:rPr>
              <a:t> on </a:t>
            </a:r>
            <a:r>
              <a:rPr lang="de-CH" sz="1100" dirty="0" err="1">
                <a:ea typeface="Roboto Medium" panose="02000000000000000000" pitchFamily="2" charset="0"/>
              </a:rPr>
              <a:t>the</a:t>
            </a:r>
            <a:r>
              <a:rPr lang="de-CH" sz="1100" dirty="0">
                <a:ea typeface="Roboto Medium" panose="02000000000000000000" pitchFamily="2" charset="0"/>
              </a:rPr>
              <a:t> </a:t>
            </a:r>
            <a:r>
              <a:rPr lang="de-CH" sz="1100" dirty="0" err="1">
                <a:ea typeface="Roboto Medium" panose="02000000000000000000" pitchFamily="2" charset="0"/>
              </a:rPr>
              <a:t>important</a:t>
            </a:r>
            <a:r>
              <a:rPr lang="de-CH" sz="1100" dirty="0">
                <a:ea typeface="Roboto Medium" panose="02000000000000000000" pitchFamily="2" charset="0"/>
              </a:rPr>
              <a:t> </a:t>
            </a:r>
            <a:br>
              <a:rPr lang="de-CH" sz="1100" dirty="0">
                <a:ea typeface="Roboto Medium" panose="02000000000000000000" pitchFamily="2" charset="0"/>
              </a:rPr>
            </a:br>
            <a:r>
              <a:rPr lang="de-CH" sz="1100" dirty="0">
                <a:ea typeface="Roboto Medium" panose="02000000000000000000" pitchFamily="2" charset="0"/>
              </a:rPr>
              <a:t>digital </a:t>
            </a:r>
            <a:r>
              <a:rPr lang="de-CH" sz="1100" dirty="0" err="1">
                <a:ea typeface="Roboto Medium" panose="02000000000000000000" pitchFamily="2" charset="0"/>
              </a:rPr>
              <a:t>needs</a:t>
            </a:r>
            <a:endParaRPr lang="de-CH" sz="1100" dirty="0">
              <a:ea typeface="Roboto Medium" panose="02000000000000000000" pitchFamily="2" charset="0"/>
            </a:endParaRPr>
          </a:p>
        </p:txBody>
      </p:sp>
    </p:spTree>
    <p:extLst>
      <p:ext uri="{BB962C8B-B14F-4D97-AF65-F5344CB8AC3E}">
        <p14:creationId xmlns:p14="http://schemas.microsoft.com/office/powerpoint/2010/main" val="2105629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6BE37345-96CD-4AB1-B9C7-F4098866FD20}"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11</a:t>
            </a:fld>
            <a:endParaRPr lang="de-CH" dirty="0"/>
          </a:p>
        </p:txBody>
      </p:sp>
      <p:sp>
        <p:nvSpPr>
          <p:cNvPr id="5" name="Title 4"/>
          <p:cNvSpPr>
            <a:spLocks noGrp="1"/>
          </p:cNvSpPr>
          <p:nvPr>
            <p:ph type="title"/>
          </p:nvPr>
        </p:nvSpPr>
        <p:spPr/>
        <p:txBody>
          <a:bodyPr>
            <a:normAutofit/>
          </a:bodyPr>
          <a:lstStyle/>
          <a:p>
            <a:r>
              <a:rPr lang="de-CH" dirty="0" err="1"/>
              <a:t>Challenges</a:t>
            </a:r>
            <a:r>
              <a:rPr lang="de-CH" dirty="0"/>
              <a:t> </a:t>
            </a:r>
            <a:r>
              <a:rPr lang="de-CH" dirty="0" err="1"/>
              <a:t>for</a:t>
            </a:r>
            <a:r>
              <a:rPr lang="de-CH" dirty="0"/>
              <a:t> </a:t>
            </a:r>
            <a:r>
              <a:rPr lang="de-CH" dirty="0" err="1"/>
              <a:t>successful</a:t>
            </a:r>
            <a:r>
              <a:rPr lang="de-CH" dirty="0"/>
              <a:t> </a:t>
            </a:r>
            <a:r>
              <a:rPr lang="de-CH" dirty="0" err="1"/>
              <a:t>implementation</a:t>
            </a:r>
            <a:r>
              <a:rPr lang="de-CH" dirty="0"/>
              <a:t> </a:t>
            </a:r>
            <a:r>
              <a:rPr lang="de-CH" dirty="0" err="1"/>
              <a:t>of</a:t>
            </a:r>
            <a:r>
              <a:rPr lang="de-CH" dirty="0"/>
              <a:t> </a:t>
            </a:r>
            <a:r>
              <a:rPr lang="de-CH" dirty="0" err="1"/>
              <a:t>Industry</a:t>
            </a:r>
            <a:r>
              <a:rPr lang="de-CH" dirty="0"/>
              <a:t> 4.0</a:t>
            </a:r>
          </a:p>
        </p:txBody>
      </p:sp>
      <p:sp>
        <p:nvSpPr>
          <p:cNvPr id="6" name="Content Placeholder 5"/>
          <p:cNvSpPr>
            <a:spLocks noGrp="1"/>
          </p:cNvSpPr>
          <p:nvPr>
            <p:ph sz="quarter" idx="21"/>
          </p:nvPr>
        </p:nvSpPr>
        <p:spPr>
          <a:xfrm>
            <a:off x="806450" y="1449388"/>
            <a:ext cx="11053763" cy="4751387"/>
          </a:xfrm>
        </p:spPr>
        <p:txBody>
          <a:bodyPr/>
          <a:lstStyle/>
          <a:p>
            <a:r>
              <a:rPr lang="en-US" b="1" dirty="0"/>
              <a:t>Missing awareness about both possible applications and the necessity for implementation</a:t>
            </a:r>
            <a:r>
              <a:rPr lang="en-US" dirty="0"/>
              <a:t>. The awareness of possible applications can either be generated by exemplary projects or by gaining a general knowledge about the possibilities of Industry 4.0 systems and therefore the transfer to new applications. </a:t>
            </a:r>
          </a:p>
          <a:p>
            <a:r>
              <a:rPr lang="en-US" dirty="0"/>
              <a:t>Todays opportunities continue to be underused, but this is not always necessarily due to a lack of ideas for the use of data. </a:t>
            </a:r>
          </a:p>
          <a:p>
            <a:endParaRPr lang="en-US" dirty="0"/>
          </a:p>
          <a:p>
            <a:r>
              <a:rPr lang="en-US" b="1" dirty="0"/>
              <a:t>In the field of production systems there are no suitable industry-wide standardized specifications and protocols available </a:t>
            </a:r>
            <a:r>
              <a:rPr lang="en-US" dirty="0"/>
              <a:t>that can easily be integrated with a variety of different data sources and database systems. </a:t>
            </a:r>
          </a:p>
          <a:p>
            <a:r>
              <a:rPr lang="en-US" dirty="0"/>
              <a:t>Fortunately, many standards and specifications are currently in development, such that interoperability will improve drastically in the future</a:t>
            </a:r>
          </a:p>
          <a:p>
            <a:endParaRPr lang="de-CH" dirty="0"/>
          </a:p>
          <a:p>
            <a:endParaRPr lang="de-CH" dirty="0"/>
          </a:p>
        </p:txBody>
      </p:sp>
      <p:sp>
        <p:nvSpPr>
          <p:cNvPr id="7" name="Text Placeholder 6"/>
          <p:cNvSpPr>
            <a:spLocks noGrp="1"/>
          </p:cNvSpPr>
          <p:nvPr>
            <p:ph type="body" sz="quarter" idx="24"/>
          </p:nvPr>
        </p:nvSpPr>
        <p:spPr/>
        <p:txBody>
          <a:bodyPr/>
          <a:lstStyle/>
          <a:p>
            <a:r>
              <a:rPr lang="en-US" dirty="0"/>
              <a:t>Uses Cases for injection </a:t>
            </a:r>
            <a:r>
              <a:rPr lang="en-US" dirty="0" err="1"/>
              <a:t>moulding</a:t>
            </a:r>
            <a:endParaRPr lang="de-CH" dirty="0"/>
          </a:p>
        </p:txBody>
      </p:sp>
      <p:sp>
        <p:nvSpPr>
          <p:cNvPr id="8" name="Rectangle 7"/>
          <p:cNvSpPr/>
          <p:nvPr/>
        </p:nvSpPr>
        <p:spPr>
          <a:xfrm>
            <a:off x="806449" y="1449388"/>
            <a:ext cx="11053764" cy="4751387"/>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Tree>
    <p:extLst>
      <p:ext uri="{BB962C8B-B14F-4D97-AF65-F5344CB8AC3E}">
        <p14:creationId xmlns:p14="http://schemas.microsoft.com/office/powerpoint/2010/main" val="408736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F7580ABC-14D7-4D37-B1B7-1AE430093992}"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12</a:t>
            </a:fld>
            <a:endParaRPr lang="de-CH" dirty="0"/>
          </a:p>
        </p:txBody>
      </p:sp>
      <p:sp>
        <p:nvSpPr>
          <p:cNvPr id="5" name="Title 4"/>
          <p:cNvSpPr>
            <a:spLocks noGrp="1"/>
          </p:cNvSpPr>
          <p:nvPr>
            <p:ph type="title"/>
          </p:nvPr>
        </p:nvSpPr>
        <p:spPr/>
        <p:txBody>
          <a:bodyPr/>
          <a:lstStyle/>
          <a:p>
            <a:r>
              <a:rPr lang="de-CH" dirty="0" err="1"/>
              <a:t>Challenges</a:t>
            </a:r>
            <a:r>
              <a:rPr lang="de-CH" dirty="0"/>
              <a:t> </a:t>
            </a:r>
            <a:r>
              <a:rPr lang="de-CH" dirty="0" err="1"/>
              <a:t>for</a:t>
            </a:r>
            <a:r>
              <a:rPr lang="de-CH" dirty="0"/>
              <a:t> </a:t>
            </a:r>
            <a:r>
              <a:rPr lang="de-CH" dirty="0" err="1"/>
              <a:t>successful</a:t>
            </a:r>
            <a:r>
              <a:rPr lang="de-CH" dirty="0"/>
              <a:t> </a:t>
            </a:r>
            <a:r>
              <a:rPr lang="de-CH" dirty="0" err="1"/>
              <a:t>implementation</a:t>
            </a:r>
            <a:r>
              <a:rPr lang="de-CH" dirty="0"/>
              <a:t> </a:t>
            </a:r>
            <a:r>
              <a:rPr lang="de-CH" dirty="0" err="1"/>
              <a:t>of</a:t>
            </a:r>
            <a:r>
              <a:rPr lang="de-CH" dirty="0"/>
              <a:t> </a:t>
            </a:r>
            <a:r>
              <a:rPr lang="de-CH" dirty="0" err="1"/>
              <a:t>Industry</a:t>
            </a:r>
            <a:r>
              <a:rPr lang="de-CH" dirty="0"/>
              <a:t> 4.0</a:t>
            </a:r>
          </a:p>
        </p:txBody>
      </p:sp>
      <p:sp>
        <p:nvSpPr>
          <p:cNvPr id="6" name="Content Placeholder 5"/>
          <p:cNvSpPr>
            <a:spLocks noGrp="1"/>
          </p:cNvSpPr>
          <p:nvPr>
            <p:ph sz="quarter" idx="21"/>
          </p:nvPr>
        </p:nvSpPr>
        <p:spPr>
          <a:xfrm>
            <a:off x="5400136" y="1449388"/>
            <a:ext cx="6460077" cy="4751387"/>
          </a:xfrm>
        </p:spPr>
        <p:txBody>
          <a:bodyPr/>
          <a:lstStyle/>
          <a:p>
            <a:r>
              <a:rPr lang="en-US" dirty="0"/>
              <a:t>Some of the possibilities for data analysis are shown in the adjacent flow chart.</a:t>
            </a:r>
          </a:p>
          <a:p>
            <a:r>
              <a:rPr lang="en-US" dirty="0"/>
              <a:t>However, the first stumbling block is usually already the database. Problems that arise:</a:t>
            </a:r>
          </a:p>
          <a:p>
            <a:pPr lvl="1"/>
            <a:r>
              <a:rPr lang="en-US" dirty="0"/>
              <a:t>What data do I need? </a:t>
            </a:r>
          </a:p>
          <a:p>
            <a:pPr lvl="1"/>
            <a:r>
              <a:rPr lang="en-US" dirty="0"/>
              <a:t>Is the data available in sufficient quality? What data quality do I need at all?</a:t>
            </a:r>
          </a:p>
          <a:p>
            <a:pPr lvl="1"/>
            <a:r>
              <a:rPr lang="en-US" dirty="0"/>
              <a:t>How do I get the data out of my machine?</a:t>
            </a:r>
          </a:p>
          <a:p>
            <a:pPr lvl="1"/>
            <a:r>
              <a:rPr lang="en-US" dirty="0"/>
              <a:t>How do I </a:t>
            </a:r>
            <a:r>
              <a:rPr lang="en-US" dirty="0" err="1"/>
              <a:t>synchronise</a:t>
            </a:r>
            <a:r>
              <a:rPr lang="en-US" dirty="0"/>
              <a:t> data from different machines and devices?</a:t>
            </a:r>
          </a:p>
          <a:p>
            <a:r>
              <a:rPr lang="en-US" dirty="0"/>
              <a:t>The development of a data acquisition system for several injection </a:t>
            </a:r>
            <a:r>
              <a:rPr lang="en-US" dirty="0" err="1"/>
              <a:t>moulding</a:t>
            </a:r>
            <a:r>
              <a:rPr lang="en-US" dirty="0"/>
              <a:t> machines at the IWK serves as an example for the existing challenges.</a:t>
            </a:r>
          </a:p>
          <a:p>
            <a:pPr lvl="1"/>
            <a:r>
              <a:rPr lang="en-US" dirty="0"/>
              <a:t>Different injection </a:t>
            </a:r>
            <a:r>
              <a:rPr lang="en-US" dirty="0" err="1"/>
              <a:t>moulding</a:t>
            </a:r>
            <a:r>
              <a:rPr lang="en-US" dirty="0"/>
              <a:t> machines (Krauss </a:t>
            </a:r>
            <a:r>
              <a:rPr lang="en-US" dirty="0" err="1"/>
              <a:t>Maffei</a:t>
            </a:r>
            <a:r>
              <a:rPr lang="en-US" dirty="0"/>
              <a:t>, Engel, Arburg, Fanuc, </a:t>
            </a:r>
            <a:r>
              <a:rPr lang="en-US" dirty="0" err="1"/>
              <a:t>Battenfeld</a:t>
            </a:r>
            <a:r>
              <a:rPr lang="en-US" dirty="0"/>
              <a:t>)</a:t>
            </a:r>
          </a:p>
          <a:p>
            <a:pPr lvl="1"/>
            <a:r>
              <a:rPr lang="en-US" dirty="0"/>
              <a:t>Different data storage solutions (Database, Cloud)</a:t>
            </a:r>
            <a:endParaRPr lang="de-CH" dirty="0"/>
          </a:p>
        </p:txBody>
      </p:sp>
      <p:sp>
        <p:nvSpPr>
          <p:cNvPr id="7" name="Text Placeholder 6"/>
          <p:cNvSpPr>
            <a:spLocks noGrp="1"/>
          </p:cNvSpPr>
          <p:nvPr>
            <p:ph type="body" sz="quarter" idx="24"/>
          </p:nvPr>
        </p:nvSpPr>
        <p:spPr/>
        <p:txBody>
          <a:bodyPr/>
          <a:lstStyle/>
          <a:p>
            <a:r>
              <a:rPr lang="en-US" dirty="0"/>
              <a:t>Uses Cases for injection </a:t>
            </a:r>
            <a:r>
              <a:rPr lang="en-US" dirty="0" err="1"/>
              <a:t>moulding</a:t>
            </a:r>
            <a:endParaRPr lang="de-CH" dirty="0"/>
          </a:p>
        </p:txBody>
      </p:sp>
      <p:pic>
        <p:nvPicPr>
          <p:cNvPr id="8" name="Content Placeholder 6"/>
          <p:cNvPicPr>
            <a:picLocks noChangeAspect="1"/>
          </p:cNvPicPr>
          <p:nvPr/>
        </p:nvPicPr>
        <p:blipFill>
          <a:blip r:embed="rId2"/>
          <a:stretch>
            <a:fillRect/>
          </a:stretch>
        </p:blipFill>
        <p:spPr>
          <a:xfrm>
            <a:off x="876822" y="1447800"/>
            <a:ext cx="3769925" cy="4824412"/>
          </a:xfrm>
          <a:prstGeom prst="rect">
            <a:avLst/>
          </a:prstGeom>
        </p:spPr>
      </p:pic>
      <p:sp>
        <p:nvSpPr>
          <p:cNvPr id="9" name="Rectangle 8"/>
          <p:cNvSpPr/>
          <p:nvPr/>
        </p:nvSpPr>
        <p:spPr>
          <a:xfrm>
            <a:off x="844402" y="1728787"/>
            <a:ext cx="3769925" cy="3250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Box 10"/>
          <p:cNvSpPr txBox="1"/>
          <p:nvPr/>
        </p:nvSpPr>
        <p:spPr>
          <a:xfrm rot="16200000">
            <a:off x="2828331" y="4121681"/>
            <a:ext cx="3896577" cy="261610"/>
          </a:xfrm>
          <a:prstGeom prst="rect">
            <a:avLst/>
          </a:prstGeom>
          <a:noFill/>
        </p:spPr>
        <p:txBody>
          <a:bodyPr wrap="square" rtlCol="0">
            <a:spAutoFit/>
          </a:bodyPr>
          <a:lstStyle/>
          <a:p>
            <a:pPr>
              <a:buClr>
                <a:schemeClr val="tx2"/>
              </a:buClr>
              <a:buSzPct val="90000"/>
            </a:pPr>
            <a:r>
              <a:rPr lang="de-CH" sz="1100" dirty="0"/>
              <a:t>[VDI-Statusreport – Chancen mit Big Data Best Practice]</a:t>
            </a:r>
          </a:p>
        </p:txBody>
      </p:sp>
    </p:spTree>
    <p:extLst>
      <p:ext uri="{BB962C8B-B14F-4D97-AF65-F5344CB8AC3E}">
        <p14:creationId xmlns:p14="http://schemas.microsoft.com/office/powerpoint/2010/main" val="3874752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A2D0D4C6-5B46-4C76-ACE6-BD8FBEE48579}"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13</a:t>
            </a:fld>
            <a:endParaRPr lang="de-CH" dirty="0"/>
          </a:p>
        </p:txBody>
      </p:sp>
      <p:sp>
        <p:nvSpPr>
          <p:cNvPr id="5" name="Title 4"/>
          <p:cNvSpPr>
            <a:spLocks noGrp="1"/>
          </p:cNvSpPr>
          <p:nvPr>
            <p:ph type="title"/>
          </p:nvPr>
        </p:nvSpPr>
        <p:spPr/>
        <p:txBody>
          <a:bodyPr/>
          <a:lstStyle/>
          <a:p>
            <a:r>
              <a:rPr lang="en-US" dirty="0"/>
              <a:t>Data is the new gold</a:t>
            </a:r>
            <a:endParaRPr lang="de-CH" dirty="0"/>
          </a:p>
        </p:txBody>
      </p:sp>
      <p:sp>
        <p:nvSpPr>
          <p:cNvPr id="6" name="Content Placeholder 5"/>
          <p:cNvSpPr>
            <a:spLocks noGrp="1"/>
          </p:cNvSpPr>
          <p:nvPr>
            <p:ph sz="quarter" idx="2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2800" dirty="0"/>
              <a:t>"What you can't measure, you can't control"</a:t>
            </a:r>
          </a:p>
          <a:p>
            <a:pPr marL="0" indent="0" algn="ctr">
              <a:buNone/>
            </a:pPr>
            <a:r>
              <a:rPr lang="en-US" dirty="0"/>
              <a:t>Peter Drucker, American economist</a:t>
            </a:r>
          </a:p>
          <a:p>
            <a:pPr marL="0" indent="0" algn="ctr">
              <a:buNone/>
            </a:pPr>
            <a:endParaRPr lang="en-US" dirty="0"/>
          </a:p>
          <a:p>
            <a:pPr marL="0" indent="0" algn="ctr">
              <a:buNone/>
            </a:pPr>
            <a:endParaRPr lang="de-CH" dirty="0"/>
          </a:p>
          <a:p>
            <a:pPr marL="0" indent="0">
              <a:buNone/>
            </a:pPr>
            <a:endParaRPr lang="en-US" dirty="0"/>
          </a:p>
          <a:p>
            <a:pPr marL="0" indent="0">
              <a:buNone/>
            </a:pPr>
            <a:endParaRPr lang="en-US" dirty="0"/>
          </a:p>
        </p:txBody>
      </p:sp>
      <p:sp>
        <p:nvSpPr>
          <p:cNvPr id="7" name="Text Placeholder 6"/>
          <p:cNvSpPr>
            <a:spLocks noGrp="1"/>
          </p:cNvSpPr>
          <p:nvPr>
            <p:ph type="body" sz="quarter" idx="24"/>
          </p:nvPr>
        </p:nvSpPr>
        <p:spPr/>
        <p:txBody>
          <a:bodyPr/>
          <a:lstStyle/>
          <a:p>
            <a:r>
              <a:rPr lang="en-US" dirty="0"/>
              <a:t>Uses Cases for injection </a:t>
            </a:r>
            <a:r>
              <a:rPr lang="en-US" dirty="0" err="1"/>
              <a:t>moulding</a:t>
            </a:r>
            <a:endParaRPr lang="de-CH" dirty="0"/>
          </a:p>
        </p:txBody>
      </p:sp>
    </p:spTree>
    <p:extLst>
      <p:ext uri="{BB962C8B-B14F-4D97-AF65-F5344CB8AC3E}">
        <p14:creationId xmlns:p14="http://schemas.microsoft.com/office/powerpoint/2010/main" val="4076491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95DB10AA-5088-463B-916C-AD410B68ECE4}"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14</a:t>
            </a:fld>
            <a:endParaRPr lang="de-CH" dirty="0"/>
          </a:p>
        </p:txBody>
      </p:sp>
      <p:sp>
        <p:nvSpPr>
          <p:cNvPr id="5" name="Title 4"/>
          <p:cNvSpPr>
            <a:spLocks noGrp="1"/>
          </p:cNvSpPr>
          <p:nvPr>
            <p:ph type="title"/>
          </p:nvPr>
        </p:nvSpPr>
        <p:spPr/>
        <p:txBody>
          <a:bodyPr/>
          <a:lstStyle/>
          <a:p>
            <a:r>
              <a:rPr lang="en-US" dirty="0"/>
              <a:t>Injection </a:t>
            </a:r>
            <a:r>
              <a:rPr lang="en-US" dirty="0" err="1"/>
              <a:t>moulding</a:t>
            </a:r>
            <a:r>
              <a:rPr lang="en-US" dirty="0"/>
              <a:t> in times of digitalization</a:t>
            </a:r>
          </a:p>
        </p:txBody>
      </p:sp>
      <p:sp>
        <p:nvSpPr>
          <p:cNvPr id="6" name="Content Placeholder 5"/>
          <p:cNvSpPr>
            <a:spLocks noGrp="1"/>
          </p:cNvSpPr>
          <p:nvPr>
            <p:ph sz="quarter" idx="21"/>
          </p:nvPr>
        </p:nvSpPr>
        <p:spPr>
          <a:xfrm>
            <a:off x="806450" y="1449388"/>
            <a:ext cx="5688013" cy="4751387"/>
          </a:xfrm>
        </p:spPr>
        <p:txBody>
          <a:bodyPr>
            <a:normAutofit/>
          </a:bodyPr>
          <a:lstStyle/>
          <a:p>
            <a:r>
              <a:rPr lang="en-US" dirty="0"/>
              <a:t>If you know the exact actual state of your machines you can work on optimization of the process.</a:t>
            </a:r>
          </a:p>
          <a:p>
            <a:r>
              <a:rPr lang="de-CH" dirty="0" err="1"/>
              <a:t>There</a:t>
            </a:r>
            <a:r>
              <a:rPr lang="de-CH" dirty="0"/>
              <a:t> </a:t>
            </a:r>
            <a:r>
              <a:rPr lang="de-CH" dirty="0" err="1"/>
              <a:t>is</a:t>
            </a:r>
            <a:r>
              <a:rPr lang="de-CH" dirty="0"/>
              <a:t> a </a:t>
            </a:r>
            <a:r>
              <a:rPr lang="de-CH" b="1" dirty="0" err="1"/>
              <a:t>improved</a:t>
            </a:r>
            <a:r>
              <a:rPr lang="de-CH" b="1" dirty="0"/>
              <a:t> </a:t>
            </a:r>
            <a:r>
              <a:rPr lang="de-CH" b="1" dirty="0" err="1"/>
              <a:t>data</a:t>
            </a:r>
            <a:r>
              <a:rPr lang="de-CH" b="1" dirty="0"/>
              <a:t> </a:t>
            </a:r>
            <a:r>
              <a:rPr lang="de-CH" b="1" dirty="0" err="1"/>
              <a:t>availability</a:t>
            </a:r>
            <a:r>
              <a:rPr lang="de-CH" b="1" dirty="0"/>
              <a:t> on </a:t>
            </a:r>
            <a:r>
              <a:rPr lang="de-CH" b="1" dirty="0" err="1"/>
              <a:t>injection</a:t>
            </a:r>
            <a:r>
              <a:rPr lang="de-CH" b="1" dirty="0"/>
              <a:t> </a:t>
            </a:r>
            <a:r>
              <a:rPr lang="de-CH" b="1" dirty="0" err="1"/>
              <a:t>moulding</a:t>
            </a:r>
            <a:r>
              <a:rPr lang="de-CH" b="1" dirty="0"/>
              <a:t> </a:t>
            </a:r>
            <a:r>
              <a:rPr lang="de-CH" b="1" dirty="0" err="1"/>
              <a:t>machines</a:t>
            </a:r>
            <a:r>
              <a:rPr lang="de-CH" dirty="0"/>
              <a:t>. </a:t>
            </a:r>
            <a:r>
              <a:rPr lang="de-CH" dirty="0" err="1"/>
              <a:t>Few</a:t>
            </a:r>
            <a:r>
              <a:rPr lang="de-CH" dirty="0"/>
              <a:t> </a:t>
            </a:r>
            <a:r>
              <a:rPr lang="de-CH" dirty="0" err="1"/>
              <a:t>machines</a:t>
            </a:r>
            <a:r>
              <a:rPr lang="de-CH" dirty="0"/>
              <a:t> </a:t>
            </a:r>
            <a:r>
              <a:rPr lang="de-CH" dirty="0" err="1"/>
              <a:t>are</a:t>
            </a:r>
            <a:r>
              <a:rPr lang="de-CH" dirty="0"/>
              <a:t> </a:t>
            </a:r>
            <a:r>
              <a:rPr lang="de-CH" dirty="0" err="1"/>
              <a:t>already</a:t>
            </a:r>
            <a:r>
              <a:rPr lang="de-CH" dirty="0"/>
              <a:t> </a:t>
            </a:r>
            <a:r>
              <a:rPr lang="de-CH" dirty="0" err="1"/>
              <a:t>offering</a:t>
            </a:r>
            <a:r>
              <a:rPr lang="de-CH" dirty="0"/>
              <a:t> </a:t>
            </a:r>
            <a:r>
              <a:rPr lang="de-CH" dirty="0" err="1"/>
              <a:t>the</a:t>
            </a:r>
            <a:r>
              <a:rPr lang="de-CH" dirty="0"/>
              <a:t> </a:t>
            </a:r>
            <a:r>
              <a:rPr lang="de-CH" dirty="0" err="1"/>
              <a:t>export</a:t>
            </a:r>
            <a:r>
              <a:rPr lang="de-CH" dirty="0"/>
              <a:t> </a:t>
            </a:r>
            <a:r>
              <a:rPr lang="de-CH" dirty="0" err="1"/>
              <a:t>of</a:t>
            </a:r>
            <a:r>
              <a:rPr lang="de-CH" dirty="0"/>
              <a:t> </a:t>
            </a:r>
            <a:r>
              <a:rPr lang="de-CH" dirty="0" err="1"/>
              <a:t>process</a:t>
            </a:r>
            <a:r>
              <a:rPr lang="de-CH" dirty="0"/>
              <a:t> </a:t>
            </a:r>
            <a:r>
              <a:rPr lang="de-CH" dirty="0" err="1"/>
              <a:t>signals</a:t>
            </a:r>
            <a:r>
              <a:rPr lang="de-CH" dirty="0"/>
              <a:t> </a:t>
            </a:r>
            <a:r>
              <a:rPr lang="de-CH" dirty="0" err="1"/>
              <a:t>as</a:t>
            </a:r>
            <a:r>
              <a:rPr lang="de-CH" dirty="0"/>
              <a:t> </a:t>
            </a:r>
            <a:r>
              <a:rPr lang="de-CH" dirty="0" err="1"/>
              <a:t>curve</a:t>
            </a:r>
            <a:r>
              <a:rPr lang="de-CH" dirty="0"/>
              <a:t> </a:t>
            </a:r>
            <a:r>
              <a:rPr lang="de-CH" dirty="0" err="1"/>
              <a:t>data</a:t>
            </a:r>
            <a:r>
              <a:rPr lang="de-CH" dirty="0"/>
              <a:t>, </a:t>
            </a:r>
            <a:r>
              <a:rPr lang="de-CH" dirty="0" err="1"/>
              <a:t>most</a:t>
            </a:r>
            <a:r>
              <a:rPr lang="de-CH" dirty="0"/>
              <a:t> </a:t>
            </a:r>
            <a:r>
              <a:rPr lang="de-CH" dirty="0" err="1"/>
              <a:t>of</a:t>
            </a:r>
            <a:r>
              <a:rPr lang="de-CH" dirty="0"/>
              <a:t> </a:t>
            </a:r>
            <a:r>
              <a:rPr lang="de-CH" dirty="0" err="1"/>
              <a:t>the</a:t>
            </a:r>
            <a:r>
              <a:rPr lang="de-CH" dirty="0"/>
              <a:t> </a:t>
            </a:r>
            <a:r>
              <a:rPr lang="en-US" dirty="0"/>
              <a:t>new machines provide at least cyclical parameters.</a:t>
            </a:r>
            <a:endParaRPr lang="de-CH" dirty="0"/>
          </a:p>
          <a:p>
            <a:r>
              <a:rPr lang="en-US" dirty="0"/>
              <a:t>In combination with Artificial Intelligence (AI)</a:t>
            </a:r>
            <a:r>
              <a:rPr lang="de-CH" dirty="0"/>
              <a:t>, </a:t>
            </a:r>
            <a:r>
              <a:rPr lang="de-CH" dirty="0" err="1"/>
              <a:t>which</a:t>
            </a:r>
            <a:r>
              <a:rPr lang="de-CH" dirty="0"/>
              <a:t> </a:t>
            </a:r>
            <a:r>
              <a:rPr lang="de-CH" dirty="0" err="1"/>
              <a:t>currently</a:t>
            </a:r>
            <a:r>
              <a:rPr lang="de-CH" dirty="0"/>
              <a:t> </a:t>
            </a:r>
            <a:r>
              <a:rPr lang="de-CH" dirty="0" err="1"/>
              <a:t>experiences</a:t>
            </a:r>
            <a:r>
              <a:rPr lang="de-CH" dirty="0"/>
              <a:t> a boom </a:t>
            </a:r>
            <a:r>
              <a:rPr lang="de-CH" dirty="0" err="1"/>
              <a:t>because</a:t>
            </a:r>
            <a:r>
              <a:rPr lang="de-CH" dirty="0"/>
              <a:t> </a:t>
            </a:r>
            <a:r>
              <a:rPr lang="de-CH" dirty="0" err="1"/>
              <a:t>it</a:t>
            </a:r>
            <a:r>
              <a:rPr lang="de-CH" dirty="0"/>
              <a:t> </a:t>
            </a:r>
            <a:r>
              <a:rPr lang="de-CH" dirty="0" err="1"/>
              <a:t>is</a:t>
            </a:r>
            <a:r>
              <a:rPr lang="de-CH" dirty="0"/>
              <a:t> </a:t>
            </a:r>
            <a:r>
              <a:rPr lang="en-US" b="1" dirty="0"/>
              <a:t>made possible by affordable computing power</a:t>
            </a:r>
            <a:r>
              <a:rPr lang="en-US" dirty="0"/>
              <a:t>, there are improved possibilities for process monitoring:</a:t>
            </a:r>
          </a:p>
          <a:p>
            <a:pPr lvl="1"/>
            <a:r>
              <a:rPr lang="en-US" dirty="0"/>
              <a:t>employees will be able to look after a larger machine park</a:t>
            </a:r>
          </a:p>
          <a:p>
            <a:pPr lvl="1"/>
            <a:r>
              <a:rPr lang="en-US" dirty="0"/>
              <a:t>lower scrap rates</a:t>
            </a:r>
          </a:p>
          <a:p>
            <a:pPr lvl="1"/>
            <a:r>
              <a:rPr lang="en-US" dirty="0"/>
              <a:t>higher productivity</a:t>
            </a:r>
          </a:p>
          <a:p>
            <a:pPr marL="0" indent="0">
              <a:buNone/>
            </a:pPr>
            <a:endParaRPr lang="de-CH" b="1" dirty="0"/>
          </a:p>
        </p:txBody>
      </p:sp>
      <p:sp>
        <p:nvSpPr>
          <p:cNvPr id="7" name="Text Placeholder 6"/>
          <p:cNvSpPr>
            <a:spLocks noGrp="1"/>
          </p:cNvSpPr>
          <p:nvPr>
            <p:ph type="body" sz="quarter" idx="24"/>
          </p:nvPr>
        </p:nvSpPr>
        <p:spPr/>
        <p:txBody>
          <a:bodyPr/>
          <a:lstStyle/>
          <a:p>
            <a:r>
              <a:rPr lang="en-US" dirty="0"/>
              <a:t>Uses Cases for injection </a:t>
            </a:r>
            <a:r>
              <a:rPr lang="en-US" dirty="0" err="1"/>
              <a:t>moulding</a:t>
            </a:r>
            <a:endParaRPr lang="de-CH" dirty="0"/>
          </a:p>
        </p:txBody>
      </p:sp>
      <p:pic>
        <p:nvPicPr>
          <p:cNvPr id="8" name="Picture 7"/>
          <p:cNvPicPr>
            <a:picLocks noChangeAspect="1"/>
          </p:cNvPicPr>
          <p:nvPr/>
        </p:nvPicPr>
        <p:blipFill>
          <a:blip r:embed="rId2"/>
          <a:stretch>
            <a:fillRect/>
          </a:stretch>
        </p:blipFill>
        <p:spPr>
          <a:xfrm>
            <a:off x="7644314" y="1449388"/>
            <a:ext cx="4215899" cy="4445266"/>
          </a:xfrm>
          <a:prstGeom prst="rect">
            <a:avLst/>
          </a:prstGeom>
        </p:spPr>
      </p:pic>
      <p:sp>
        <p:nvSpPr>
          <p:cNvPr id="9" name="Rectangle 8"/>
          <p:cNvSpPr/>
          <p:nvPr/>
        </p:nvSpPr>
        <p:spPr>
          <a:xfrm>
            <a:off x="10412381" y="5896921"/>
            <a:ext cx="1447832" cy="276999"/>
          </a:xfrm>
          <a:prstGeom prst="rect">
            <a:avLst/>
          </a:prstGeom>
        </p:spPr>
        <p:txBody>
          <a:bodyPr wrap="none">
            <a:spAutoFit/>
          </a:bodyPr>
          <a:lstStyle/>
          <a:p>
            <a:r>
              <a:rPr lang="de-CH" sz="1200" dirty="0"/>
              <a:t>[LEAN </a:t>
            </a:r>
            <a:r>
              <a:rPr lang="de-CH" sz="1200" dirty="0" err="1"/>
              <a:t>Production</a:t>
            </a:r>
            <a:r>
              <a:rPr lang="de-CH" sz="1200" dirty="0"/>
              <a:t>]</a:t>
            </a:r>
          </a:p>
        </p:txBody>
      </p:sp>
    </p:spTree>
    <p:extLst>
      <p:ext uri="{BB962C8B-B14F-4D97-AF65-F5344CB8AC3E}">
        <p14:creationId xmlns:p14="http://schemas.microsoft.com/office/powerpoint/2010/main" val="1096552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15</a:t>
            </a:fld>
            <a:endParaRPr lang="de-CH"/>
          </a:p>
        </p:txBody>
      </p:sp>
      <p:sp>
        <p:nvSpPr>
          <p:cNvPr id="2" name="Title 1"/>
          <p:cNvSpPr>
            <a:spLocks noGrp="1"/>
          </p:cNvSpPr>
          <p:nvPr>
            <p:ph type="title"/>
          </p:nvPr>
        </p:nvSpPr>
        <p:spPr/>
        <p:txBody>
          <a:bodyPr/>
          <a:lstStyle/>
          <a:p>
            <a:r>
              <a:rPr lang="de-CH"/>
              <a:t>Injection moulding machine with improved data availability</a:t>
            </a:r>
            <a:endParaRPr lang="de-CH" dirty="0"/>
          </a:p>
        </p:txBody>
      </p:sp>
      <p:sp>
        <p:nvSpPr>
          <p:cNvPr id="3" name="Content Placeholder 2"/>
          <p:cNvSpPr>
            <a:spLocks noGrp="1"/>
          </p:cNvSpPr>
          <p:nvPr>
            <p:ph sz="quarter" idx="21"/>
          </p:nvPr>
        </p:nvSpPr>
        <p:spPr>
          <a:xfrm>
            <a:off x="806451" y="1449388"/>
            <a:ext cx="4708230" cy="4751387"/>
          </a:xfrm>
        </p:spPr>
        <p:txBody>
          <a:bodyPr/>
          <a:lstStyle/>
          <a:p>
            <a:r>
              <a:rPr lang="de-CH" dirty="0"/>
              <a:t>Krauss Maffei </a:t>
            </a:r>
            <a:r>
              <a:rPr lang="de-CH" dirty="0" err="1"/>
              <a:t>Injection</a:t>
            </a:r>
            <a:r>
              <a:rPr lang="de-CH" dirty="0"/>
              <a:t> </a:t>
            </a:r>
            <a:r>
              <a:rPr lang="de-CH" dirty="0" err="1"/>
              <a:t>moulding</a:t>
            </a:r>
            <a:r>
              <a:rPr lang="de-CH" dirty="0"/>
              <a:t> </a:t>
            </a:r>
            <a:r>
              <a:rPr lang="de-CH" dirty="0" err="1"/>
              <a:t>machine</a:t>
            </a:r>
            <a:r>
              <a:rPr lang="de-CH" dirty="0"/>
              <a:t> PX 120-380 at </a:t>
            </a:r>
            <a:r>
              <a:rPr lang="de-CH" dirty="0" err="1"/>
              <a:t>the</a:t>
            </a:r>
            <a:r>
              <a:rPr lang="de-CH" dirty="0"/>
              <a:t> IWK-lab </a:t>
            </a:r>
            <a:r>
              <a:rPr lang="de-CH" dirty="0" err="1"/>
              <a:t>with</a:t>
            </a:r>
            <a:r>
              <a:rPr lang="de-CH" dirty="0"/>
              <a:t> </a:t>
            </a:r>
            <a:r>
              <a:rPr lang="de-CH" dirty="0" err="1"/>
              <a:t>DataXplorer</a:t>
            </a:r>
            <a:r>
              <a:rPr lang="de-CH" dirty="0"/>
              <a:t> </a:t>
            </a:r>
            <a:r>
              <a:rPr lang="de-CH" dirty="0" err="1"/>
              <a:t>which</a:t>
            </a:r>
            <a:r>
              <a:rPr lang="de-CH" dirty="0"/>
              <a:t> </a:t>
            </a:r>
            <a:r>
              <a:rPr lang="de-CH" dirty="0" err="1"/>
              <a:t>enables</a:t>
            </a:r>
            <a:r>
              <a:rPr lang="de-CH" dirty="0"/>
              <a:t> </a:t>
            </a:r>
            <a:r>
              <a:rPr lang="de-CH" dirty="0" err="1"/>
              <a:t>the</a:t>
            </a:r>
            <a:r>
              <a:rPr lang="de-CH" dirty="0"/>
              <a:t> </a:t>
            </a:r>
            <a:r>
              <a:rPr lang="de-CH" dirty="0" err="1"/>
              <a:t>recording</a:t>
            </a:r>
            <a:r>
              <a:rPr lang="de-CH" dirty="0"/>
              <a:t> </a:t>
            </a:r>
            <a:r>
              <a:rPr lang="de-CH" dirty="0" err="1"/>
              <a:t>of</a:t>
            </a:r>
            <a:r>
              <a:rPr lang="de-CH" dirty="0"/>
              <a:t>:</a:t>
            </a:r>
          </a:p>
          <a:p>
            <a:endParaRPr lang="de-CH" dirty="0"/>
          </a:p>
          <a:p>
            <a:pPr lvl="1"/>
            <a:r>
              <a:rPr lang="de-CH" dirty="0" err="1"/>
              <a:t>more</a:t>
            </a:r>
            <a:r>
              <a:rPr lang="de-CH" dirty="0"/>
              <a:t> </a:t>
            </a:r>
            <a:r>
              <a:rPr lang="de-CH" dirty="0" err="1"/>
              <a:t>than</a:t>
            </a:r>
            <a:r>
              <a:rPr lang="de-CH" dirty="0"/>
              <a:t> 50 </a:t>
            </a:r>
            <a:r>
              <a:rPr lang="en-US" dirty="0"/>
              <a:t>different process signals with a sampling frequency of 200 Hz</a:t>
            </a:r>
          </a:p>
          <a:p>
            <a:pPr lvl="1"/>
            <a:r>
              <a:rPr lang="de-CH" dirty="0" err="1"/>
              <a:t>setting</a:t>
            </a:r>
            <a:r>
              <a:rPr lang="de-CH" dirty="0"/>
              <a:t> </a:t>
            </a:r>
            <a:r>
              <a:rPr lang="de-CH" dirty="0" err="1"/>
              <a:t>parameters</a:t>
            </a:r>
            <a:r>
              <a:rPr lang="de-CH" dirty="0"/>
              <a:t> </a:t>
            </a:r>
            <a:r>
              <a:rPr lang="de-CH" dirty="0" err="1"/>
              <a:t>of</a:t>
            </a:r>
            <a:r>
              <a:rPr lang="de-CH" dirty="0"/>
              <a:t> </a:t>
            </a:r>
            <a:r>
              <a:rPr lang="de-CH" dirty="0" err="1"/>
              <a:t>the</a:t>
            </a:r>
            <a:r>
              <a:rPr lang="de-CH" dirty="0"/>
              <a:t> </a:t>
            </a:r>
            <a:r>
              <a:rPr lang="de-CH" dirty="0" err="1"/>
              <a:t>injection</a:t>
            </a:r>
            <a:r>
              <a:rPr lang="de-CH" dirty="0"/>
              <a:t> </a:t>
            </a:r>
            <a:r>
              <a:rPr lang="de-CH" dirty="0" err="1"/>
              <a:t>moulding</a:t>
            </a:r>
            <a:r>
              <a:rPr lang="de-CH" dirty="0"/>
              <a:t> </a:t>
            </a:r>
            <a:r>
              <a:rPr lang="de-CH" dirty="0" err="1"/>
              <a:t>machine</a:t>
            </a:r>
            <a:r>
              <a:rPr lang="de-CH" dirty="0"/>
              <a:t> </a:t>
            </a:r>
            <a:r>
              <a:rPr lang="en-US" dirty="0"/>
              <a:t>with a sampling frequency of 0.6 Hz</a:t>
            </a:r>
          </a:p>
          <a:p>
            <a:pPr lvl="1"/>
            <a:endParaRPr lang="de-CH" dirty="0"/>
          </a:p>
        </p:txBody>
      </p:sp>
      <p:sp>
        <p:nvSpPr>
          <p:cNvPr id="14" name="Text Placeholder 13"/>
          <p:cNvSpPr>
            <a:spLocks noGrp="1"/>
          </p:cNvSpPr>
          <p:nvPr>
            <p:ph type="body" sz="quarter" idx="24"/>
          </p:nvPr>
        </p:nvSpPr>
        <p:spPr/>
        <p:txBody>
          <a:bodyPr/>
          <a:lstStyle/>
          <a:p>
            <a:r>
              <a:rPr lang="en-US" dirty="0"/>
              <a:t>Use cases for injection </a:t>
            </a:r>
            <a:r>
              <a:rPr lang="en-US" dirty="0" err="1"/>
              <a:t>moulding</a:t>
            </a:r>
            <a:endParaRPr lang="de-CH" dirty="0"/>
          </a:p>
        </p:txBody>
      </p:sp>
      <p:pic>
        <p:nvPicPr>
          <p:cNvPr id="7"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1846" y="1275443"/>
            <a:ext cx="5828090" cy="4363661"/>
          </a:xfrm>
          <a:prstGeom prst="rect">
            <a:avLst/>
          </a:prstGeom>
        </p:spPr>
      </p:pic>
      <p:sp>
        <p:nvSpPr>
          <p:cNvPr id="15" name="Date Placeholder 14"/>
          <p:cNvSpPr>
            <a:spLocks noGrp="1"/>
          </p:cNvSpPr>
          <p:nvPr>
            <p:ph type="dt" sz="half" idx="16"/>
          </p:nvPr>
        </p:nvSpPr>
        <p:spPr/>
        <p:txBody>
          <a:bodyPr/>
          <a:lstStyle/>
          <a:p>
            <a:fld id="{7596B209-D229-4CB2-B4AB-A9E6CF307505}" type="datetime4">
              <a:rPr lang="de-CH" smtClean="0"/>
              <a:t>14. März 2023</a:t>
            </a:fld>
            <a:endParaRPr lang="de-CH" dirty="0"/>
          </a:p>
        </p:txBody>
      </p:sp>
    </p:spTree>
    <p:extLst>
      <p:ext uri="{BB962C8B-B14F-4D97-AF65-F5344CB8AC3E}">
        <p14:creationId xmlns:p14="http://schemas.microsoft.com/office/powerpoint/2010/main" val="1682161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6"/>
          </p:nvPr>
        </p:nvSpPr>
        <p:spPr/>
        <p:txBody>
          <a:bodyPr/>
          <a:lstStyle/>
          <a:p>
            <a:fld id="{FDA0492D-6F10-4AFB-9895-FA58049601C0}" type="datetime4">
              <a:rPr lang="de-CH" smtClean="0"/>
              <a:t>14. März 2023</a:t>
            </a:fld>
            <a:endParaRPr lang="de-CH" dirty="0"/>
          </a:p>
        </p:txBody>
      </p:sp>
      <p:sp>
        <p:nvSpPr>
          <p:cNvPr id="4" name="Footer Placeholder 3"/>
          <p:cNvSpPr>
            <a:spLocks noGrp="1"/>
          </p:cNvSpPr>
          <p:nvPr>
            <p:ph type="ftr" sz="quarter" idx="17"/>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8"/>
          </p:nvPr>
        </p:nvSpPr>
        <p:spPr/>
        <p:txBody>
          <a:bodyPr/>
          <a:lstStyle/>
          <a:p>
            <a:fld id="{4EAC321B-7500-4259-A00F-915439A35E15}" type="slidenum">
              <a:rPr lang="de-CH" smtClean="0"/>
              <a:pPr/>
              <a:t>16</a:t>
            </a:fld>
            <a:endParaRPr lang="de-CH" dirty="0"/>
          </a:p>
        </p:txBody>
      </p:sp>
      <p:sp>
        <p:nvSpPr>
          <p:cNvPr id="13" name="Title 12"/>
          <p:cNvSpPr>
            <a:spLocks noGrp="1"/>
          </p:cNvSpPr>
          <p:nvPr>
            <p:ph type="title"/>
          </p:nvPr>
        </p:nvSpPr>
        <p:spPr/>
        <p:txBody>
          <a:bodyPr>
            <a:normAutofit fontScale="90000"/>
          </a:bodyPr>
          <a:lstStyle/>
          <a:p>
            <a:r>
              <a:rPr lang="en-US" dirty="0"/>
              <a:t>Possible application: Fully connected production cell for automated process setup</a:t>
            </a:r>
            <a:endParaRPr lang="de-CH" dirty="0"/>
          </a:p>
        </p:txBody>
      </p:sp>
      <p:sp>
        <p:nvSpPr>
          <p:cNvPr id="15" name="Text Placeholder 14"/>
          <p:cNvSpPr>
            <a:spLocks noGrp="1"/>
          </p:cNvSpPr>
          <p:nvPr>
            <p:ph type="body" sz="quarter" idx="24"/>
          </p:nvPr>
        </p:nvSpPr>
        <p:spPr/>
        <p:txBody>
          <a:bodyPr/>
          <a:lstStyle/>
          <a:p>
            <a:r>
              <a:rPr lang="en-US" dirty="0"/>
              <a:t>Use cases for injection </a:t>
            </a:r>
            <a:r>
              <a:rPr lang="en-US" dirty="0" err="1"/>
              <a:t>moulding</a:t>
            </a:r>
            <a:endParaRPr lang="de-CH" dirty="0"/>
          </a:p>
        </p:txBody>
      </p:sp>
      <p:pic>
        <p:nvPicPr>
          <p:cNvPr id="16" name="Picture 15"/>
          <p:cNvPicPr>
            <a:picLocks noChangeAspect="1"/>
          </p:cNvPicPr>
          <p:nvPr/>
        </p:nvPicPr>
        <p:blipFill>
          <a:blip r:embed="rId2"/>
          <a:stretch>
            <a:fillRect/>
          </a:stretch>
        </p:blipFill>
        <p:spPr>
          <a:xfrm>
            <a:off x="2695395" y="1749176"/>
            <a:ext cx="7275871" cy="4100052"/>
          </a:xfrm>
          <a:prstGeom prst="rect">
            <a:avLst/>
          </a:prstGeom>
        </p:spPr>
      </p:pic>
      <p:sp>
        <p:nvSpPr>
          <p:cNvPr id="9" name="TextBox 8"/>
          <p:cNvSpPr txBox="1"/>
          <p:nvPr/>
        </p:nvSpPr>
        <p:spPr>
          <a:xfrm>
            <a:off x="9723437" y="5765728"/>
            <a:ext cx="1646605" cy="276999"/>
          </a:xfrm>
          <a:prstGeom prst="rect">
            <a:avLst/>
          </a:prstGeom>
          <a:noFill/>
        </p:spPr>
        <p:txBody>
          <a:bodyPr wrap="none" rtlCol="0">
            <a:spAutoFit/>
          </a:bodyPr>
          <a:lstStyle/>
          <a:p>
            <a:pPr>
              <a:buClr>
                <a:schemeClr val="tx2"/>
              </a:buClr>
              <a:buSzPct val="90000"/>
            </a:pPr>
            <a:r>
              <a:rPr lang="de-CH" sz="1200" dirty="0"/>
              <a:t>[Plastics </a:t>
            </a:r>
            <a:r>
              <a:rPr lang="de-CH" sz="1200" dirty="0" err="1"/>
              <a:t>Industry</a:t>
            </a:r>
            <a:r>
              <a:rPr lang="de-CH" sz="1200" dirty="0"/>
              <a:t> 4.0]</a:t>
            </a:r>
          </a:p>
        </p:txBody>
      </p:sp>
    </p:spTree>
    <p:extLst>
      <p:ext uri="{BB962C8B-B14F-4D97-AF65-F5344CB8AC3E}">
        <p14:creationId xmlns:p14="http://schemas.microsoft.com/office/powerpoint/2010/main" val="1997450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p:txBody>
      </p:sp>
      <p:sp>
        <p:nvSpPr>
          <p:cNvPr id="9" name="Text Placeholder 8"/>
          <p:cNvSpPr>
            <a:spLocks noGrp="1"/>
          </p:cNvSpPr>
          <p:nvPr>
            <p:ph type="body" sz="quarter" idx="19"/>
          </p:nvPr>
        </p:nvSpPr>
        <p:spPr/>
        <p:txBody>
          <a:bodyPr/>
          <a:lstStyle/>
          <a:p>
            <a:endParaRPr lang="de-CH" dirty="0"/>
          </a:p>
        </p:txBody>
      </p:sp>
      <p:sp>
        <p:nvSpPr>
          <p:cNvPr id="2" name="Date Placeholder 1"/>
          <p:cNvSpPr>
            <a:spLocks noGrp="1"/>
          </p:cNvSpPr>
          <p:nvPr>
            <p:ph type="dt" sz="half" idx="4294967295"/>
          </p:nvPr>
        </p:nvSpPr>
        <p:spPr>
          <a:xfrm>
            <a:off x="6494463" y="6442075"/>
            <a:ext cx="3376612" cy="179387"/>
          </a:xfrm>
        </p:spPr>
        <p:txBody>
          <a:bodyPr/>
          <a:lstStyle/>
          <a:p>
            <a:fld id="{1B174C6B-3878-43D9-A1E3-458206F83D6D}" type="datetime4">
              <a:rPr lang="de-CH" smtClean="0"/>
              <a:t>14. März 2023</a:t>
            </a:fld>
            <a:endParaRPr lang="de-CH" dirty="0"/>
          </a:p>
        </p:txBody>
      </p:sp>
      <p:sp>
        <p:nvSpPr>
          <p:cNvPr id="3" name="Footer Placeholder 2"/>
          <p:cNvSpPr>
            <a:spLocks noGrp="1"/>
          </p:cNvSpPr>
          <p:nvPr>
            <p:ph type="ftr" sz="quarter" idx="4294967295"/>
          </p:nvPr>
        </p:nvSpPr>
        <p:spPr>
          <a:xfrm>
            <a:off x="806450" y="6454775"/>
            <a:ext cx="4557713" cy="333375"/>
          </a:xfrm>
        </p:spPr>
        <p:txBody>
          <a:bodyPr/>
          <a:lstStyle/>
          <a:p>
            <a:r>
              <a:rPr lang="en-US"/>
              <a:t>DigInd - L04 - Process monitoring injection moulding</a:t>
            </a:r>
            <a:endParaRPr lang="de-CH" dirty="0"/>
          </a:p>
        </p:txBody>
      </p:sp>
      <p:sp>
        <p:nvSpPr>
          <p:cNvPr id="4" name="Slide Number Placeholder 3"/>
          <p:cNvSpPr>
            <a:spLocks noGrp="1"/>
          </p:cNvSpPr>
          <p:nvPr>
            <p:ph type="sldNum" sz="quarter" idx="4294967295"/>
          </p:nvPr>
        </p:nvSpPr>
        <p:spPr>
          <a:xfrm>
            <a:off x="0" y="6453188"/>
            <a:ext cx="806450" cy="179387"/>
          </a:xfrm>
        </p:spPr>
        <p:txBody>
          <a:bodyPr/>
          <a:lstStyle/>
          <a:p>
            <a:fld id="{4EAC321B-7500-4259-A00F-915439A35E15}" type="slidenum">
              <a:rPr lang="de-CH" smtClean="0"/>
              <a:pPr/>
              <a:t>17</a:t>
            </a:fld>
            <a:endParaRPr lang="de-CH"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7011" y="333375"/>
            <a:ext cx="3453202" cy="2583368"/>
          </a:xfrm>
          <a:prstGeom prst="rect">
            <a:avLst/>
          </a:prstGeom>
        </p:spPr>
      </p:pic>
    </p:spTree>
    <p:extLst>
      <p:ext uri="{BB962C8B-B14F-4D97-AF65-F5344CB8AC3E}">
        <p14:creationId xmlns:p14="http://schemas.microsoft.com/office/powerpoint/2010/main" val="391746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F9B1DEBF-41AB-4CEF-A9FA-4D864F3C0E2B}"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18</a:t>
            </a:fld>
            <a:endParaRPr lang="de-CH" dirty="0"/>
          </a:p>
        </p:txBody>
      </p:sp>
      <p:sp>
        <p:nvSpPr>
          <p:cNvPr id="5" name="Title 4"/>
          <p:cNvSpPr>
            <a:spLocks noGrp="1"/>
          </p:cNvSpPr>
          <p:nvPr>
            <p:ph type="title"/>
          </p:nvPr>
        </p:nvSpPr>
        <p:spPr/>
        <p:txBody>
          <a:bodyPr/>
          <a:lstStyle/>
          <a:p>
            <a:r>
              <a:rPr lang="en-US" dirty="0"/>
              <a:t>Which data do I need? - Injection </a:t>
            </a:r>
            <a:r>
              <a:rPr lang="en-US" dirty="0" err="1"/>
              <a:t>moulding</a:t>
            </a:r>
            <a:r>
              <a:rPr lang="en-US" dirty="0"/>
              <a:t> process database</a:t>
            </a:r>
            <a:endParaRPr lang="de-CH" dirty="0"/>
          </a:p>
        </p:txBody>
      </p:sp>
      <p:sp>
        <p:nvSpPr>
          <p:cNvPr id="6" name="Content Placeholder 5"/>
          <p:cNvSpPr>
            <a:spLocks noGrp="1"/>
          </p:cNvSpPr>
          <p:nvPr>
            <p:ph sz="quarter" idx="21"/>
          </p:nvPr>
        </p:nvSpPr>
        <p:spPr/>
        <p:txBody>
          <a:bodyPr/>
          <a:lstStyle/>
          <a:p>
            <a:endParaRPr lang="de-CH"/>
          </a:p>
        </p:txBody>
      </p:sp>
      <p:sp>
        <p:nvSpPr>
          <p:cNvPr id="7" name="Text Placeholder 6"/>
          <p:cNvSpPr>
            <a:spLocks noGrp="1"/>
          </p:cNvSpPr>
          <p:nvPr>
            <p:ph type="body" sz="quarter" idx="24"/>
          </p:nvPr>
        </p:nvSpPr>
        <p:spPr/>
        <p:txBody>
          <a:bodyPr/>
          <a:lstStyle/>
          <a:p>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p:txBody>
      </p:sp>
      <p:sp>
        <p:nvSpPr>
          <p:cNvPr id="11" name="TextBox 10"/>
          <p:cNvSpPr txBox="1"/>
          <p:nvPr/>
        </p:nvSpPr>
        <p:spPr>
          <a:xfrm>
            <a:off x="736463" y="5976295"/>
            <a:ext cx="4230645" cy="276999"/>
          </a:xfrm>
          <a:prstGeom prst="rect">
            <a:avLst/>
          </a:prstGeom>
          <a:noFill/>
        </p:spPr>
        <p:txBody>
          <a:bodyPr wrap="none" rtlCol="0">
            <a:spAutoFit/>
          </a:bodyPr>
          <a:lstStyle/>
          <a:p>
            <a:pPr>
              <a:buClr>
                <a:schemeClr val="tx2"/>
              </a:buClr>
              <a:buSzPct val="90000"/>
            </a:pPr>
            <a:r>
              <a:rPr lang="de-CH" sz="1200" dirty="0"/>
              <a:t>[VDI-Statusreport – Industrie 4.0 in Spritzgießunternehmen]</a:t>
            </a:r>
          </a:p>
        </p:txBody>
      </p:sp>
      <p:pic>
        <p:nvPicPr>
          <p:cNvPr id="12"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0" y="2000425"/>
            <a:ext cx="9509658" cy="3436623"/>
          </a:xfrm>
          <a:prstGeom prst="rect">
            <a:avLst/>
          </a:prstGeom>
        </p:spPr>
      </p:pic>
      <p:pic>
        <p:nvPicPr>
          <p:cNvPr id="13" name="Picture 12"/>
          <p:cNvPicPr>
            <a:picLocks noChangeAspect="1"/>
          </p:cNvPicPr>
          <p:nvPr/>
        </p:nvPicPr>
        <p:blipFill>
          <a:blip r:embed="rId3"/>
          <a:stretch>
            <a:fillRect/>
          </a:stretch>
        </p:blipFill>
        <p:spPr>
          <a:xfrm>
            <a:off x="10599489" y="1449388"/>
            <a:ext cx="1330711" cy="4530080"/>
          </a:xfrm>
          <a:prstGeom prst="rect">
            <a:avLst/>
          </a:prstGeom>
        </p:spPr>
      </p:pic>
    </p:spTree>
    <p:extLst>
      <p:ext uri="{BB962C8B-B14F-4D97-AF65-F5344CB8AC3E}">
        <p14:creationId xmlns:p14="http://schemas.microsoft.com/office/powerpoint/2010/main" val="771884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AD06F739-8BDA-42DC-A7B7-79D8D1FF056D}"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19</a:t>
            </a:fld>
            <a:endParaRPr lang="de-CH" dirty="0"/>
          </a:p>
        </p:txBody>
      </p:sp>
      <p:sp>
        <p:nvSpPr>
          <p:cNvPr id="5" name="Title 4"/>
          <p:cNvSpPr>
            <a:spLocks noGrp="1"/>
          </p:cNvSpPr>
          <p:nvPr>
            <p:ph type="title"/>
          </p:nvPr>
        </p:nvSpPr>
        <p:spPr/>
        <p:txBody>
          <a:bodyPr/>
          <a:lstStyle/>
          <a:p>
            <a:r>
              <a:rPr lang="en-US" dirty="0"/>
              <a:t>What data quality do I actually need?</a:t>
            </a:r>
            <a:endParaRPr lang="de-CH" dirty="0"/>
          </a:p>
        </p:txBody>
      </p:sp>
      <p:sp>
        <p:nvSpPr>
          <p:cNvPr id="6" name="Content Placeholder 5"/>
          <p:cNvSpPr>
            <a:spLocks noGrp="1"/>
          </p:cNvSpPr>
          <p:nvPr>
            <p:ph sz="quarter" idx="21"/>
          </p:nvPr>
        </p:nvSpPr>
        <p:spPr/>
        <p:txBody>
          <a:bodyPr/>
          <a:lstStyle/>
          <a:p>
            <a:r>
              <a:rPr lang="en-US" dirty="0"/>
              <a:t>High-frequency signals vs. slow signals</a:t>
            </a:r>
          </a:p>
          <a:p>
            <a:pPr lvl="1"/>
            <a:r>
              <a:rPr lang="de-CH" dirty="0" err="1">
                <a:solidFill>
                  <a:srgbClr val="0073B0"/>
                </a:solidFill>
              </a:rPr>
              <a:t>Injection</a:t>
            </a:r>
            <a:r>
              <a:rPr lang="de-CH" dirty="0">
                <a:solidFill>
                  <a:srgbClr val="0073B0"/>
                </a:solidFill>
              </a:rPr>
              <a:t> </a:t>
            </a:r>
            <a:r>
              <a:rPr lang="de-CH" dirty="0" err="1">
                <a:solidFill>
                  <a:srgbClr val="0073B0"/>
                </a:solidFill>
              </a:rPr>
              <a:t>pressure</a:t>
            </a:r>
            <a:r>
              <a:rPr lang="de-CH" dirty="0">
                <a:solidFill>
                  <a:srgbClr val="0073B0"/>
                </a:solidFill>
              </a:rPr>
              <a:t> [bar]</a:t>
            </a:r>
          </a:p>
          <a:p>
            <a:pPr lvl="1"/>
            <a:r>
              <a:rPr lang="de-CH" dirty="0" err="1">
                <a:solidFill>
                  <a:srgbClr val="E84E0F"/>
                </a:solidFill>
              </a:rPr>
              <a:t>Nozzle</a:t>
            </a:r>
            <a:r>
              <a:rPr lang="de-CH" dirty="0">
                <a:solidFill>
                  <a:srgbClr val="E84E0F"/>
                </a:solidFill>
              </a:rPr>
              <a:t> </a:t>
            </a:r>
            <a:r>
              <a:rPr lang="de-CH" dirty="0" err="1">
                <a:solidFill>
                  <a:srgbClr val="E84E0F"/>
                </a:solidFill>
              </a:rPr>
              <a:t>temperature</a:t>
            </a:r>
            <a:r>
              <a:rPr lang="de-CH" dirty="0">
                <a:solidFill>
                  <a:srgbClr val="E84E0F"/>
                </a:solidFill>
              </a:rPr>
              <a:t> [°C]</a:t>
            </a: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pPr lvl="1"/>
            <a:endParaRPr lang="de-CH" dirty="0">
              <a:solidFill>
                <a:srgbClr val="E84E0F"/>
              </a:solidFill>
            </a:endParaRPr>
          </a:p>
          <a:p>
            <a:r>
              <a:rPr lang="en-US" dirty="0"/>
              <a:t>If, for example, the injection pressure can only be recorded at low frequency, valuable information is lost (e.g. maximum)</a:t>
            </a:r>
            <a:endParaRPr lang="de-CH" dirty="0"/>
          </a:p>
        </p:txBody>
      </p:sp>
      <p:sp>
        <p:nvSpPr>
          <p:cNvPr id="7" name="Text Placeholder 6"/>
          <p:cNvSpPr>
            <a:spLocks noGrp="1"/>
          </p:cNvSpPr>
          <p:nvPr>
            <p:ph type="body" sz="quarter" idx="24"/>
          </p:nvPr>
        </p:nvSpPr>
        <p:spPr/>
        <p:txBody>
          <a:bodyPr/>
          <a:lstStyle/>
          <a:p>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p:txBody>
      </p:sp>
      <p:pic>
        <p:nvPicPr>
          <p:cNvPr id="11" name="Picture 10"/>
          <p:cNvPicPr>
            <a:picLocks noChangeAspect="1"/>
          </p:cNvPicPr>
          <p:nvPr/>
        </p:nvPicPr>
        <p:blipFill>
          <a:blip r:embed="rId2"/>
          <a:stretch>
            <a:fillRect/>
          </a:stretch>
        </p:blipFill>
        <p:spPr>
          <a:xfrm>
            <a:off x="1064294" y="2619192"/>
            <a:ext cx="9270151" cy="2460558"/>
          </a:xfrm>
          <a:prstGeom prst="rect">
            <a:avLst/>
          </a:prstGeom>
        </p:spPr>
      </p:pic>
    </p:spTree>
    <p:extLst>
      <p:ext uri="{BB962C8B-B14F-4D97-AF65-F5344CB8AC3E}">
        <p14:creationId xmlns:p14="http://schemas.microsoft.com/office/powerpoint/2010/main" val="830612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1" imgH="470" progId="TCLayout.ActiveDocument.1">
                  <p:embed/>
                </p:oleObj>
              </mc:Choice>
              <mc:Fallback>
                <p:oleObj name="think-cell Folie" r:id="rId4" imgW="471" imgH="470"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p:cNvSpPr/>
          <p:nvPr>
            <p:custDataLst>
              <p:tags r:id="rId2"/>
            </p:custDataLst>
          </p:nvPr>
        </p:nvSpPr>
        <p:spPr>
          <a:xfrm>
            <a:off x="0" y="0"/>
            <a:ext cx="158750" cy="158750"/>
          </a:xfrm>
          <a:prstGeom prst="rect">
            <a:avLst/>
          </a:prstGeom>
          <a:noFill/>
          <a:ln w="28575"/>
          <a:effectLst/>
        </p:spPr>
        <p:style>
          <a:lnRef idx="1">
            <a:schemeClr val="accent1"/>
          </a:lnRef>
          <a:fillRef idx="3">
            <a:schemeClr val="accent1"/>
          </a:fillRef>
          <a:effectRef idx="2">
            <a:schemeClr val="accent1"/>
          </a:effectRef>
          <a:fontRef idx="minor">
            <a:schemeClr val="lt1"/>
          </a:fontRef>
        </p:style>
        <p:txBody>
          <a:bodyPr wrap="none" lIns="0" tIns="0" rIns="0" bIns="0" rtlCol="0" anchor="t"/>
          <a:lstStyle/>
          <a:p>
            <a:endParaRPr lang="de-CH" sz="3200" b="1" dirty="0">
              <a:solidFill>
                <a:schemeClr val="tx1"/>
              </a:solidFill>
              <a:latin typeface="Arial" panose="020B0604020202020204" pitchFamily="34" charset="0"/>
              <a:ea typeface="+mj-ea"/>
              <a:cs typeface="+mj-cs"/>
              <a:sym typeface="Arial" panose="020B0604020202020204" pitchFamily="34" charset="0"/>
            </a:endParaRPr>
          </a:p>
        </p:txBody>
      </p:sp>
      <p:sp>
        <p:nvSpPr>
          <p:cNvPr id="2" name="Date Placeholder 1"/>
          <p:cNvSpPr>
            <a:spLocks noGrp="1"/>
          </p:cNvSpPr>
          <p:nvPr>
            <p:ph type="dt" sz="half" idx="16"/>
          </p:nvPr>
        </p:nvSpPr>
        <p:spPr/>
        <p:txBody>
          <a:bodyPr/>
          <a:lstStyle/>
          <a:p>
            <a:fld id="{825538FE-8A0E-4657-8618-E25B229942F2}"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a:t>
            </a:fld>
            <a:endParaRPr lang="de-CH" dirty="0"/>
          </a:p>
        </p:txBody>
      </p:sp>
      <p:sp>
        <p:nvSpPr>
          <p:cNvPr id="5" name="Title 4"/>
          <p:cNvSpPr>
            <a:spLocks noGrp="1"/>
          </p:cNvSpPr>
          <p:nvPr>
            <p:ph type="title"/>
          </p:nvPr>
        </p:nvSpPr>
        <p:spPr/>
        <p:txBody>
          <a:bodyPr/>
          <a:lstStyle/>
          <a:p>
            <a:r>
              <a:rPr lang="de-CH" dirty="0"/>
              <a:t>Time Table – </a:t>
            </a:r>
            <a:r>
              <a:rPr lang="de-CH" dirty="0" err="1"/>
              <a:t>Lecture</a:t>
            </a:r>
            <a:r>
              <a:rPr lang="de-CH" dirty="0"/>
              <a:t> </a:t>
            </a:r>
            <a:r>
              <a:rPr lang="de-CH" dirty="0" err="1"/>
              <a:t>schedule</a:t>
            </a:r>
            <a:endParaRPr lang="de-CH" dirty="0"/>
          </a:p>
        </p:txBody>
      </p:sp>
      <p:sp>
        <p:nvSpPr>
          <p:cNvPr id="7" name="Text Placeholder 6"/>
          <p:cNvSpPr>
            <a:spLocks noGrp="1"/>
          </p:cNvSpPr>
          <p:nvPr>
            <p:ph type="body" sz="quarter" idx="24"/>
          </p:nvPr>
        </p:nvSpPr>
        <p:spPr/>
        <p:txBody>
          <a:bodyPr/>
          <a:lstStyle/>
          <a:p>
            <a:r>
              <a:rPr lang="de-CH"/>
              <a:t>Angewandte Digitalisierung in der Industrie</a:t>
            </a:r>
            <a:endParaRPr lang="de-CH" dirty="0"/>
          </a:p>
        </p:txBody>
      </p:sp>
      <p:graphicFrame>
        <p:nvGraphicFramePr>
          <p:cNvPr id="30" name="Content Placeholder 29"/>
          <p:cNvGraphicFramePr>
            <a:graphicFrameLocks noGrp="1"/>
          </p:cNvGraphicFramePr>
          <p:nvPr>
            <p:ph sz="quarter" idx="21"/>
          </p:nvPr>
        </p:nvGraphicFramePr>
        <p:xfrm>
          <a:off x="806450" y="1449388"/>
          <a:ext cx="8530426" cy="4751385"/>
        </p:xfrm>
        <a:graphic>
          <a:graphicData uri="http://schemas.openxmlformats.org/drawingml/2006/table">
            <a:tbl>
              <a:tblPr>
                <a:tableStyleId>{9DCAF9ED-07DC-4A11-8D7F-57B35C25682E}</a:tableStyleId>
              </a:tblPr>
              <a:tblGrid>
                <a:gridCol w="1117437">
                  <a:extLst>
                    <a:ext uri="{9D8B030D-6E8A-4147-A177-3AD203B41FA5}">
                      <a16:colId xmlns:a16="http://schemas.microsoft.com/office/drawing/2014/main" val="3530721799"/>
                    </a:ext>
                  </a:extLst>
                </a:gridCol>
                <a:gridCol w="2045897">
                  <a:extLst>
                    <a:ext uri="{9D8B030D-6E8A-4147-A177-3AD203B41FA5}">
                      <a16:colId xmlns:a16="http://schemas.microsoft.com/office/drawing/2014/main" val="3508902880"/>
                    </a:ext>
                  </a:extLst>
                </a:gridCol>
                <a:gridCol w="1540710">
                  <a:extLst>
                    <a:ext uri="{9D8B030D-6E8A-4147-A177-3AD203B41FA5}">
                      <a16:colId xmlns:a16="http://schemas.microsoft.com/office/drawing/2014/main" val="852018170"/>
                    </a:ext>
                  </a:extLst>
                </a:gridCol>
                <a:gridCol w="1659227">
                  <a:extLst>
                    <a:ext uri="{9D8B030D-6E8A-4147-A177-3AD203B41FA5}">
                      <a16:colId xmlns:a16="http://schemas.microsoft.com/office/drawing/2014/main" val="1043068669"/>
                    </a:ext>
                  </a:extLst>
                </a:gridCol>
                <a:gridCol w="2167155">
                  <a:extLst>
                    <a:ext uri="{9D8B030D-6E8A-4147-A177-3AD203B41FA5}">
                      <a16:colId xmlns:a16="http://schemas.microsoft.com/office/drawing/2014/main" val="2775298581"/>
                    </a:ext>
                  </a:extLst>
                </a:gridCol>
              </a:tblGrid>
              <a:tr h="326391">
                <a:tc>
                  <a:txBody>
                    <a:bodyPr/>
                    <a:lstStyle/>
                    <a:p>
                      <a:pPr algn="l" fontAlgn="b"/>
                      <a:r>
                        <a:rPr lang="de-CH" sz="1050" b="1" u="none" strike="noStrike" dirty="0">
                          <a:effectLst/>
                        </a:rPr>
                        <a:t>Datum</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algn="l" fontAlgn="b"/>
                      <a:r>
                        <a:rPr lang="de-CH" sz="1050" b="1" u="none" strike="noStrike" dirty="0">
                          <a:effectLst/>
                        </a:rPr>
                        <a:t>Thema</a:t>
                      </a:r>
                      <a:endParaRPr lang="de-CH" sz="1050" b="1" i="0" u="none" strike="noStrike" dirty="0">
                        <a:solidFill>
                          <a:srgbClr val="000000"/>
                        </a:solidFill>
                        <a:effectLst/>
                        <a:latin typeface="+mn-lt"/>
                      </a:endParaRPr>
                    </a:p>
                  </a:txBody>
                  <a:tcPr marL="6350" marR="6350" marT="6350" marB="0" anchor="ctr"/>
                </a:tc>
                <a:tc>
                  <a:txBody>
                    <a:bodyPr/>
                    <a:lstStyle/>
                    <a:p>
                      <a:pPr algn="l" fontAlgn="b"/>
                      <a:r>
                        <a:rPr lang="de-CH" sz="1050" b="1" u="none" strike="noStrike" dirty="0">
                          <a:effectLst/>
                        </a:rPr>
                        <a:t>Vorlesung</a:t>
                      </a:r>
                    </a:p>
                    <a:p>
                      <a:pPr marL="0" marR="0" lvl="0" indent="0" algn="l" defTabSz="609768" rtl="0" eaLnBrk="1" fontAlgn="b" latinLnBrk="0" hangingPunct="1">
                        <a:lnSpc>
                          <a:spcPct val="100000"/>
                        </a:lnSpc>
                        <a:spcBef>
                          <a:spcPts val="0"/>
                        </a:spcBef>
                        <a:spcAft>
                          <a:spcPts val="0"/>
                        </a:spcAft>
                        <a:buClrTx/>
                        <a:buSzTx/>
                        <a:buFontTx/>
                        <a:buNone/>
                        <a:tabLst/>
                        <a:defRPr/>
                      </a:pPr>
                      <a:r>
                        <a:rPr lang="de-CH" sz="900" b="0" dirty="0"/>
                        <a:t>v1:</a:t>
                      </a:r>
                      <a:r>
                        <a:rPr lang="de-CH" sz="900" b="0" baseline="0" dirty="0"/>
                        <a:t> 15:10 - 16:50 Uhr</a:t>
                      </a:r>
                      <a:endParaRPr lang="de-CH" sz="900" b="0" dirty="0"/>
                    </a:p>
                  </a:txBody>
                  <a:tcPr marL="6350" marR="6350" marT="6350" marB="0" anchor="ctr"/>
                </a:tc>
                <a:tc>
                  <a:txBody>
                    <a:bodyPr/>
                    <a:lstStyle/>
                    <a:p>
                      <a:pPr algn="l" fontAlgn="b"/>
                      <a:r>
                        <a:rPr lang="de-CH" sz="1050" b="1" u="none" strike="noStrike" dirty="0">
                          <a:effectLst/>
                        </a:rPr>
                        <a:t>Praktika 1</a:t>
                      </a:r>
                    </a:p>
                    <a:p>
                      <a:pPr marL="0" marR="0" lvl="0" indent="0" algn="l" defTabSz="609768" rtl="0" eaLnBrk="1" fontAlgn="b" latinLnBrk="0" hangingPunct="1">
                        <a:lnSpc>
                          <a:spcPct val="100000"/>
                        </a:lnSpc>
                        <a:spcBef>
                          <a:spcPts val="0"/>
                        </a:spcBef>
                        <a:spcAft>
                          <a:spcPts val="0"/>
                        </a:spcAft>
                        <a:buClrTx/>
                        <a:buSzTx/>
                        <a:buFontTx/>
                        <a:buNone/>
                        <a:tabLst/>
                        <a:defRPr/>
                      </a:pPr>
                      <a:r>
                        <a:rPr lang="de-CH" sz="900" b="0" dirty="0"/>
                        <a:t>p11:</a:t>
                      </a:r>
                      <a:r>
                        <a:rPr lang="de-CH" sz="900" b="0" baseline="0" dirty="0"/>
                        <a:t> 17:00 - 18:40 Uhr</a:t>
                      </a:r>
                      <a:endParaRPr lang="de-CH" sz="900" b="0" dirty="0"/>
                    </a:p>
                  </a:txBody>
                  <a:tcPr marL="6350" marR="6350" marT="6350" marB="0" anchor="ctr"/>
                </a:tc>
                <a:tc>
                  <a:txBody>
                    <a:bodyPr/>
                    <a:lstStyle/>
                    <a:p>
                      <a:pPr algn="l" fontAlgn="b"/>
                      <a:r>
                        <a:rPr lang="de-CH" sz="1050" b="1" u="none" strike="noStrike" dirty="0">
                          <a:effectLst/>
                        </a:rPr>
                        <a:t>Durchführung</a:t>
                      </a:r>
                      <a:endParaRPr lang="de-CH" sz="1050" b="1"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4169091252"/>
                  </a:ext>
                </a:extLst>
              </a:tr>
              <a:tr h="272723">
                <a:tc>
                  <a:txBody>
                    <a:bodyPr/>
                    <a:lstStyle/>
                    <a:p>
                      <a:pPr algn="l" fontAlgn="b"/>
                      <a:r>
                        <a:rPr lang="de-CH" sz="1050" u="none" strike="noStrike" dirty="0">
                          <a:effectLst/>
                        </a:rPr>
                        <a:t>22.02.2022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algn="l" fontAlgn="b"/>
                      <a:r>
                        <a:rPr lang="de-CH" sz="1050" u="none" strike="noStrike" dirty="0">
                          <a:effectLst/>
                        </a:rPr>
                        <a:t>Einführung &amp; Strategie</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a:effectLst/>
                        </a:rPr>
                        <a:t>Roman Hänggi</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a:effectLst/>
                        </a:rPr>
                        <a:t>Roman Hänggi</a:t>
                      </a:r>
                      <a:endParaRPr lang="de-CH" sz="1050" b="0" i="0" u="none" strike="noStrike">
                        <a:solidFill>
                          <a:srgbClr val="000000"/>
                        </a:solidFill>
                        <a:effectLst/>
                        <a:latin typeface="+mn-lt"/>
                      </a:endParaRPr>
                    </a:p>
                  </a:txBody>
                  <a:tcPr marL="6350" marR="6350" marT="6350" marB="0" anchor="ctr"/>
                </a:tc>
                <a:tc>
                  <a:txBody>
                    <a:bodyPr/>
                    <a:lstStyle/>
                    <a:p>
                      <a:pPr algn="l" fontAlgn="b"/>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304562687"/>
                  </a:ext>
                </a:extLst>
              </a:tr>
              <a:tr h="272723">
                <a:tc>
                  <a:txBody>
                    <a:bodyPr/>
                    <a:lstStyle/>
                    <a:p>
                      <a:pPr algn="l" fontAlgn="b"/>
                      <a:r>
                        <a:rPr lang="de-CH" sz="1050" u="none" strike="noStrike" dirty="0">
                          <a:effectLst/>
                        </a:rPr>
                        <a:t>01.03.2022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Smarte Fabrik: </a:t>
                      </a:r>
                      <a:r>
                        <a:rPr lang="de-CH" sz="1050" u="none" strike="noStrike" dirty="0" err="1">
                          <a:effectLst/>
                        </a:rPr>
                        <a:t>Prod</a:t>
                      </a:r>
                      <a:r>
                        <a:rPr lang="de-CH" sz="1050" u="none" strike="noStrike" dirty="0">
                          <a:effectLst/>
                        </a:rPr>
                        <a:t>. Techn.</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Curdin Wick</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Curdin Wick</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088477364"/>
                  </a:ext>
                </a:extLst>
              </a:tr>
              <a:tr h="272723">
                <a:tc>
                  <a:txBody>
                    <a:bodyPr/>
                    <a:lstStyle/>
                    <a:p>
                      <a:pPr algn="l" fontAlgn="b"/>
                      <a:r>
                        <a:rPr lang="de-CH" sz="1050" u="none" strike="noStrike" dirty="0">
                          <a:effectLst/>
                        </a:rPr>
                        <a:t>08.03.2022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Smarte Fabrik: </a:t>
                      </a:r>
                      <a:r>
                        <a:rPr lang="de-CH" sz="1050" u="none" strike="noStrike" dirty="0" err="1">
                          <a:effectLst/>
                        </a:rPr>
                        <a:t>Prod</a:t>
                      </a:r>
                      <a:r>
                        <a:rPr lang="de-CH" sz="1050" u="none" strike="noStrike" dirty="0">
                          <a:effectLst/>
                        </a:rPr>
                        <a:t>. Techn.</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Curdin Wick</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Curdin Wick</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2084643987"/>
                  </a:ext>
                </a:extLst>
              </a:tr>
              <a:tr h="272723">
                <a:tc>
                  <a:txBody>
                    <a:bodyPr/>
                    <a:lstStyle/>
                    <a:p>
                      <a:pPr algn="l" fontAlgn="b"/>
                      <a:r>
                        <a:rPr lang="de-CH" sz="1050" u="none" strike="noStrike" dirty="0">
                          <a:effectLst/>
                        </a:rPr>
                        <a:t>15.03.2022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algn="l" fontAlgn="b"/>
                      <a:r>
                        <a:rPr lang="de-CH" sz="1050" u="none" strike="noStrike" dirty="0">
                          <a:effectLst/>
                        </a:rPr>
                        <a:t>Smarte Fabrik: </a:t>
                      </a:r>
                      <a:r>
                        <a:rPr lang="de-CH" sz="1050" u="none" strike="noStrike" dirty="0" err="1">
                          <a:effectLst/>
                        </a:rPr>
                        <a:t>Prod</a:t>
                      </a:r>
                      <a:r>
                        <a:rPr lang="de-CH" sz="1050" u="none" strike="noStrike" dirty="0">
                          <a:effectLst/>
                        </a:rPr>
                        <a:t>. Techn.</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Curdin Wick</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Curdin Wick</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165875290"/>
                  </a:ext>
                </a:extLst>
              </a:tr>
              <a:tr h="272723">
                <a:tc>
                  <a:txBody>
                    <a:bodyPr/>
                    <a:lstStyle/>
                    <a:p>
                      <a:pPr algn="l" fontAlgn="b"/>
                      <a:r>
                        <a:rPr lang="de-CH" sz="1050" u="none" strike="noStrike" dirty="0">
                          <a:effectLst/>
                        </a:rPr>
                        <a:t>22.03.2022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Diskrete Event Simulation</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Lukas Kretschmar</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Lukas Kretschmar</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2276973275"/>
                  </a:ext>
                </a:extLst>
              </a:tr>
              <a:tr h="272723">
                <a:tc>
                  <a:txBody>
                    <a:bodyPr/>
                    <a:lstStyle/>
                    <a:p>
                      <a:pPr algn="l" fontAlgn="b"/>
                      <a:r>
                        <a:rPr lang="de-CH" sz="1050" u="none" strike="noStrike" dirty="0">
                          <a:effectLst/>
                        </a:rPr>
                        <a:t>29.03.2022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Diskrete Event Simulation</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Lukas Kretschmar</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Lukas Kretschmar</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704724902"/>
                  </a:ext>
                </a:extLst>
              </a:tr>
              <a:tr h="272723">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05.04.2022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IT Architektur - </a:t>
                      </a:r>
                      <a:r>
                        <a:rPr lang="de-CH" sz="1050" u="none" strike="noStrike" dirty="0" err="1">
                          <a:effectLst/>
                        </a:rPr>
                        <a:t>IoT</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Felix Nyffenegger</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b="0" i="0" u="none" strike="noStrike" dirty="0">
                          <a:solidFill>
                            <a:schemeClr val="dk1"/>
                          </a:solidFill>
                          <a:effectLst/>
                          <a:latin typeface="+mn-lt"/>
                        </a:rPr>
                        <a:t>Samuel</a:t>
                      </a:r>
                      <a:r>
                        <a:rPr lang="de-CH" sz="1050" b="0" i="0" u="none" strike="noStrike" baseline="0" dirty="0">
                          <a:solidFill>
                            <a:schemeClr val="dk1"/>
                          </a:solidFill>
                          <a:effectLst/>
                          <a:latin typeface="+mn-lt"/>
                        </a:rPr>
                        <a:t> Helbling</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036592890"/>
                  </a:ext>
                </a:extLst>
              </a:tr>
              <a:tr h="303436">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a:effectLst/>
                        </a:rPr>
                        <a:t>12.04.2022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gridSpan="4">
                  <a:txBody>
                    <a:bodyPr/>
                    <a:lstStyle/>
                    <a:p>
                      <a:pPr algn="ctr" fontAlgn="b"/>
                      <a:r>
                        <a:rPr lang="de-CH" sz="1050" u="none" strike="noStrike" dirty="0">
                          <a:effectLst/>
                        </a:rPr>
                        <a:t>Frühlingsferien</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tc hMerge="1">
                  <a:txBody>
                    <a:bodyPr/>
                    <a:lstStyle/>
                    <a:p>
                      <a:pPr algn="ctr" fontAlgn="b"/>
                      <a:endParaRPr lang="de-CH" sz="1050" b="0" i="0" u="none" strike="noStrike" dirty="0">
                        <a:solidFill>
                          <a:srgbClr val="000000"/>
                        </a:solidFill>
                        <a:effectLst/>
                        <a:latin typeface="+mn-lt"/>
                      </a:endParaRPr>
                    </a:p>
                  </a:txBody>
                  <a:tcPr marL="6350" marR="6350" marT="6350" marB="0" anchor="ctr"/>
                </a:tc>
                <a:tc hMerge="1">
                  <a:txBody>
                    <a:bodyPr/>
                    <a:lstStyle/>
                    <a:p>
                      <a:endParaRPr lang="de-CH"/>
                    </a:p>
                  </a:txBody>
                  <a:tcPr/>
                </a:tc>
                <a:tc hMerge="1">
                  <a:txBody>
                    <a:bodyPr/>
                    <a:lstStyle/>
                    <a:p>
                      <a:pPr algn="l" fontAlgn="b"/>
                      <a:endParaRPr lang="de-CH" sz="1100" b="0" i="0" u="none" strike="noStrike" dirty="0">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088900"/>
                  </a:ext>
                </a:extLst>
              </a:tr>
              <a:tr h="303436">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en-US" sz="1050" b="0" i="0" u="none" strike="noStrike" dirty="0">
                          <a:solidFill>
                            <a:srgbClr val="000000"/>
                          </a:solidFill>
                          <a:effectLst/>
                          <a:latin typeface="+mn-lt"/>
                        </a:rPr>
                        <a:t>19.04.2022</a:t>
                      </a:r>
                      <a:endParaRPr lang="de-CH" sz="1050" b="0"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gridSpan="4">
                  <a:txBody>
                    <a:bodyPr/>
                    <a:lstStyle/>
                    <a:p>
                      <a:pPr algn="ctr" fontAlgn="b"/>
                      <a:r>
                        <a:rPr lang="en-US" sz="1050" b="0" i="0" u="none" strike="noStrike" dirty="0" err="1">
                          <a:solidFill>
                            <a:srgbClr val="000000"/>
                          </a:solidFill>
                          <a:effectLst/>
                          <a:latin typeface="+mn-lt"/>
                        </a:rPr>
                        <a:t>Unterrichtsfrei</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808012204"/>
                  </a:ext>
                </a:extLst>
              </a:tr>
              <a:tr h="272723">
                <a:tc>
                  <a:txBody>
                    <a:bodyPr/>
                    <a:lstStyle/>
                    <a:p>
                      <a:pPr algn="l" fontAlgn="b"/>
                      <a:r>
                        <a:rPr lang="de-CH" sz="1050" u="none" strike="noStrike" dirty="0">
                          <a:effectLst/>
                        </a:rPr>
                        <a:t>26.04.2022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algn="l" fontAlgn="b"/>
                      <a:r>
                        <a:rPr lang="de-CH" sz="1050" u="none" strike="noStrike" dirty="0">
                          <a:effectLst/>
                        </a:rPr>
                        <a:t>IT Architektur - </a:t>
                      </a:r>
                      <a:r>
                        <a:rPr lang="de-CH" sz="1050" u="none" strike="noStrike" dirty="0" err="1">
                          <a:effectLst/>
                        </a:rPr>
                        <a:t>IoT</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a:effectLst/>
                        </a:rPr>
                        <a:t>Felix Nyffenegger</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kumimoji="0" lang="de-CH" sz="1050" b="0" i="0" u="none" strike="noStrike" kern="1200" cap="none" spc="0" normalizeH="0" baseline="0" noProof="0">
                          <a:ln>
                            <a:noFill/>
                          </a:ln>
                          <a:solidFill>
                            <a:srgbClr val="191919"/>
                          </a:solidFill>
                          <a:effectLst/>
                          <a:uLnTx/>
                          <a:uFillTx/>
                          <a:latin typeface="Arial" panose="020B0604020202020204"/>
                          <a:ea typeface="+mn-ea"/>
                          <a:cs typeface="+mn-cs"/>
                        </a:rPr>
                        <a:t>Samuel Helbling</a:t>
                      </a:r>
                      <a:endParaRPr kumimoji="0" lang="de-CH" sz="1050" b="0" i="0" u="none" strike="noStrike" kern="1200" cap="none" spc="0" normalizeH="0" baseline="0" noProof="0" dirty="0">
                        <a:ln>
                          <a:noFill/>
                        </a:ln>
                        <a:solidFill>
                          <a:srgbClr val="000000"/>
                        </a:solidFill>
                        <a:effectLst/>
                        <a:uLnTx/>
                        <a:uFillTx/>
                        <a:latin typeface="Arial" panose="020B0604020202020204"/>
                        <a:ea typeface="+mn-ea"/>
                        <a:cs typeface="+mn-cs"/>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789682100"/>
                  </a:ext>
                </a:extLst>
              </a:tr>
              <a:tr h="272723">
                <a:tc>
                  <a:txBody>
                    <a:bodyPr/>
                    <a:lstStyle/>
                    <a:p>
                      <a:pPr algn="l" fontAlgn="b"/>
                      <a:r>
                        <a:rPr lang="de-CH" sz="1050" u="none" strike="noStrike" dirty="0">
                          <a:effectLst/>
                        </a:rPr>
                        <a:t>03.05.2022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algn="l" fontAlgn="b"/>
                      <a:r>
                        <a:rPr lang="de-CH" sz="1050" u="none" strike="noStrike" dirty="0">
                          <a:effectLst/>
                        </a:rPr>
                        <a:t>IT Architektur - </a:t>
                      </a:r>
                      <a:r>
                        <a:rPr lang="de-CH" sz="1050" u="none" strike="noStrike" dirty="0" err="1">
                          <a:effectLst/>
                        </a:rPr>
                        <a:t>IoT</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a:effectLst/>
                        </a:rPr>
                        <a:t>Felix Nyffenegger</a:t>
                      </a:r>
                      <a:endParaRPr lang="de-CH" sz="1050" b="0" i="0" u="none" strike="noStrike">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kumimoji="0" lang="de-CH" sz="1050" b="0" i="0" u="none" strike="noStrike" kern="1200" cap="none" spc="0" normalizeH="0" baseline="0" noProof="0" dirty="0">
                          <a:ln>
                            <a:noFill/>
                          </a:ln>
                          <a:solidFill>
                            <a:srgbClr val="191919"/>
                          </a:solidFill>
                          <a:effectLst/>
                          <a:uLnTx/>
                          <a:uFillTx/>
                          <a:latin typeface="Arial" panose="020B0604020202020204"/>
                          <a:ea typeface="+mn-ea"/>
                          <a:cs typeface="+mn-cs"/>
                        </a:rPr>
                        <a:t>Samuel Helbling</a:t>
                      </a:r>
                      <a:endParaRPr kumimoji="0" lang="de-CH" sz="1050" b="0" i="0" u="none" strike="noStrike" kern="1200" cap="none" spc="0" normalizeH="0" baseline="0" noProof="0" dirty="0">
                        <a:ln>
                          <a:noFill/>
                        </a:ln>
                        <a:solidFill>
                          <a:srgbClr val="000000"/>
                        </a:solidFill>
                        <a:effectLst/>
                        <a:uLnTx/>
                        <a:uFillTx/>
                        <a:latin typeface="Arial" panose="020B0604020202020204"/>
                        <a:ea typeface="+mn-ea"/>
                        <a:cs typeface="+mn-cs"/>
                      </a:endParaRPr>
                    </a:p>
                  </a:txBody>
                  <a:tcPr marL="6350" marR="6350" marT="6350" marB="0" anchor="ctr"/>
                </a:tc>
                <a:tc>
                  <a:txBody>
                    <a:bodyPr/>
                    <a:lstStyle/>
                    <a:p>
                      <a:pPr algn="l" fontAlgn="b"/>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090476834"/>
                  </a:ext>
                </a:extLst>
              </a:tr>
              <a:tr h="272723">
                <a:tc>
                  <a:txBody>
                    <a:bodyPr/>
                    <a:lstStyle/>
                    <a:p>
                      <a:pPr algn="l" fontAlgn="b"/>
                      <a:r>
                        <a:rPr lang="de-CH" sz="1050" u="none" strike="noStrike" dirty="0">
                          <a:effectLst/>
                        </a:rPr>
                        <a:t>10.05.2022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algn="l" fontAlgn="b"/>
                      <a:r>
                        <a:rPr lang="de-CH" sz="1050" u="none" strike="noStrike" dirty="0" err="1">
                          <a:effectLst/>
                        </a:rPr>
                        <a:t>Machine</a:t>
                      </a:r>
                      <a:r>
                        <a:rPr lang="de-CH" sz="1050" u="none" strike="noStrike" dirty="0">
                          <a:effectLst/>
                        </a:rPr>
                        <a:t> Learning</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a:effectLst/>
                        </a:rPr>
                        <a:t>Dejan Šeatović</a:t>
                      </a:r>
                      <a:endParaRPr lang="de-CH" sz="1050" b="0" i="0" u="none" strike="noStrike">
                        <a:solidFill>
                          <a:srgbClr val="000000"/>
                        </a:solidFill>
                        <a:effectLst/>
                        <a:latin typeface="+mn-lt"/>
                      </a:endParaRPr>
                    </a:p>
                  </a:txBody>
                  <a:tcPr marL="6350" marR="6350" marT="6350" marB="0" anchor="ctr"/>
                </a:tc>
                <a:tc>
                  <a:txBody>
                    <a:bodyPr/>
                    <a:lstStyle/>
                    <a:p>
                      <a:pPr algn="l" fontAlgn="b"/>
                      <a:r>
                        <a:rPr lang="de-CH" sz="1050" u="none" strike="noStrike" dirty="0">
                          <a:effectLst/>
                        </a:rPr>
                        <a:t>Dejan Šeatović</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378492508"/>
                  </a:ext>
                </a:extLst>
              </a:tr>
              <a:tr h="272723">
                <a:tc>
                  <a:txBody>
                    <a:bodyPr/>
                    <a:lstStyle/>
                    <a:p>
                      <a:pPr algn="l" fontAlgn="b"/>
                      <a:r>
                        <a:rPr lang="de-CH" sz="1050" u="none" strike="noStrike" dirty="0">
                          <a:effectLst/>
                        </a:rPr>
                        <a:t>17.05.2022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algn="l" fontAlgn="b"/>
                      <a:r>
                        <a:rPr lang="de-CH" sz="1050" u="none" strike="noStrike" dirty="0" err="1">
                          <a:effectLst/>
                        </a:rPr>
                        <a:t>Machine</a:t>
                      </a:r>
                      <a:r>
                        <a:rPr lang="de-CH" sz="1050" u="none" strike="noStrike" dirty="0">
                          <a:effectLst/>
                        </a:rPr>
                        <a:t> Learning</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Dejan Šeatović</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Dejan Šeatović</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2194700872"/>
                  </a:ext>
                </a:extLst>
              </a:tr>
              <a:tr h="272723">
                <a:tc>
                  <a:txBody>
                    <a:bodyPr/>
                    <a:lstStyle/>
                    <a:p>
                      <a:pPr algn="l" fontAlgn="b"/>
                      <a:r>
                        <a:rPr lang="de-CH" sz="1050" u="none" strike="noStrike" dirty="0">
                          <a:effectLst/>
                        </a:rPr>
                        <a:t>24.05.2022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algn="l" fontAlgn="b"/>
                      <a:r>
                        <a:rPr lang="de-CH" sz="1050" u="none" strike="noStrike" dirty="0" err="1">
                          <a:effectLst/>
                        </a:rPr>
                        <a:t>Machine</a:t>
                      </a:r>
                      <a:r>
                        <a:rPr lang="de-CH" sz="1050" u="none" strike="noStrike" dirty="0">
                          <a:effectLst/>
                        </a:rPr>
                        <a:t> Learning</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Dejan Šeatović</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Dejan Šeatović</a:t>
                      </a:r>
                      <a:endParaRPr lang="de-CH" sz="1050" b="0" i="0" u="none" strike="noStrike" dirty="0">
                        <a:solidFill>
                          <a:srgbClr val="000000"/>
                        </a:solidFill>
                        <a:effectLst/>
                        <a:latin typeface="+mn-lt"/>
                      </a:endParaRPr>
                    </a:p>
                  </a:txBody>
                  <a:tcPr marL="6350" marR="6350" marT="6350" marB="0" anchor="ctr"/>
                </a:tc>
                <a:tc>
                  <a:txBody>
                    <a:bodyPr/>
                    <a:lstStyle/>
                    <a:p>
                      <a:pPr marL="0" marR="0" lvl="0" indent="0" algn="l" defTabSz="609768" rtl="0" eaLnBrk="1" fontAlgn="b" latinLnBrk="0" hangingPunct="1">
                        <a:lnSpc>
                          <a:spcPct val="100000"/>
                        </a:lnSpc>
                        <a:spcBef>
                          <a:spcPts val="0"/>
                        </a:spcBef>
                        <a:spcAft>
                          <a:spcPts val="0"/>
                        </a:spcAft>
                        <a:buClrTx/>
                        <a:buSzTx/>
                        <a:buFontTx/>
                        <a:buNone/>
                        <a:tabLst/>
                        <a:defRPr/>
                      </a:pPr>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114221382"/>
                  </a:ext>
                </a:extLst>
              </a:tr>
              <a:tr h="272723">
                <a:tc>
                  <a:txBody>
                    <a:bodyPr/>
                    <a:lstStyle/>
                    <a:p>
                      <a:pPr algn="l" fontAlgn="b"/>
                      <a:r>
                        <a:rPr lang="de-CH" sz="1050" u="none" strike="noStrike" dirty="0">
                          <a:effectLst/>
                        </a:rPr>
                        <a:t>31.05.2022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algn="l" fontAlgn="b"/>
                      <a:r>
                        <a:rPr lang="de-CH" sz="1050" u="none" strike="noStrike" dirty="0">
                          <a:effectLst/>
                        </a:rPr>
                        <a:t>Real World bei Geberit</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Roman Hänggi</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Curdin Wick</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Geberit</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3461537330"/>
                  </a:ext>
                </a:extLst>
              </a:tr>
              <a:tr h="272723">
                <a:tc>
                  <a:txBody>
                    <a:bodyPr/>
                    <a:lstStyle/>
                    <a:p>
                      <a:pPr algn="l" fontAlgn="b"/>
                      <a:r>
                        <a:rPr lang="de-CH" sz="1050" u="none" strike="noStrike" dirty="0">
                          <a:effectLst/>
                        </a:rPr>
                        <a:t>07.06.2022</a:t>
                      </a:r>
                      <a:endParaRPr lang="de-CH" sz="1050" b="1" i="0" u="none" strike="noStrike" dirty="0">
                        <a:solidFill>
                          <a:srgbClr val="000000"/>
                        </a:solidFill>
                        <a:effectLst/>
                        <a:latin typeface="+mn-lt"/>
                      </a:endParaRPr>
                    </a:p>
                  </a:txBody>
                  <a:tcPr marL="6350" marR="6350" marT="6350" marB="0" anchor="ctr">
                    <a:lnL w="12700" cap="flat" cmpd="sng" algn="ctr">
                      <a:noFill/>
                      <a:prstDash val="solid"/>
                      <a:round/>
                      <a:headEnd type="none" w="med" len="med"/>
                      <a:tailEnd type="none" w="med" len="med"/>
                    </a:lnL>
                  </a:tcPr>
                </a:tc>
                <a:tc>
                  <a:txBody>
                    <a:bodyPr/>
                    <a:lstStyle/>
                    <a:p>
                      <a:pPr algn="l" fontAlgn="b"/>
                      <a:r>
                        <a:rPr lang="de-CH" sz="1050" u="none" strike="noStrike" dirty="0">
                          <a:effectLst/>
                        </a:rPr>
                        <a:t>Zusammenfassung </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Roman Hänggi</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a:effectLst/>
                        </a:rPr>
                        <a:t>Curdin Wick</a:t>
                      </a:r>
                      <a:endParaRPr lang="de-CH" sz="1050" b="0" i="0" u="none" strike="noStrike" dirty="0">
                        <a:solidFill>
                          <a:srgbClr val="000000"/>
                        </a:solidFill>
                        <a:effectLst/>
                        <a:latin typeface="+mn-lt"/>
                      </a:endParaRPr>
                    </a:p>
                  </a:txBody>
                  <a:tcPr marL="6350" marR="6350" marT="6350" marB="0" anchor="ctr"/>
                </a:tc>
                <a:tc>
                  <a:txBody>
                    <a:bodyPr/>
                    <a:lstStyle/>
                    <a:p>
                      <a:pPr algn="l" fontAlgn="b"/>
                      <a:r>
                        <a:rPr lang="de-CH" sz="1050" u="none" strike="noStrike" dirty="0" err="1">
                          <a:effectLst/>
                        </a:rPr>
                        <a:t>Techpark</a:t>
                      </a:r>
                      <a:endParaRPr lang="de-CH" sz="1050" b="0" i="0" u="none" strike="noStrike" dirty="0">
                        <a:solidFill>
                          <a:srgbClr val="000000"/>
                        </a:solidFill>
                        <a:effectLst/>
                        <a:latin typeface="+mn-lt"/>
                      </a:endParaRPr>
                    </a:p>
                  </a:txBody>
                  <a:tcPr marL="6350" marR="6350" marT="6350" marB="0" anchor="ctr">
                    <a:lnR w="12700" cap="flat" cmpd="sng" algn="ctr">
                      <a:noFill/>
                      <a:prstDash val="solid"/>
                      <a:round/>
                      <a:headEnd type="none" w="med" len="med"/>
                      <a:tailEnd type="none" w="med" len="med"/>
                    </a:lnR>
                  </a:tcPr>
                </a:tc>
                <a:extLst>
                  <a:ext uri="{0D108BD9-81ED-4DB2-BD59-A6C34878D82A}">
                    <a16:rowId xmlns:a16="http://schemas.microsoft.com/office/drawing/2014/main" val="1868400819"/>
                  </a:ext>
                </a:extLst>
              </a:tr>
            </a:tbl>
          </a:graphicData>
        </a:graphic>
      </p:graphicFrame>
      <p:sp>
        <p:nvSpPr>
          <p:cNvPr id="6" name="Right Arrow 5"/>
          <p:cNvSpPr/>
          <p:nvPr/>
        </p:nvSpPr>
        <p:spPr>
          <a:xfrm>
            <a:off x="210188" y="2534589"/>
            <a:ext cx="389765" cy="432620"/>
          </a:xfrm>
          <a:prstGeom prst="rightArrow">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Tree>
    <p:extLst>
      <p:ext uri="{BB962C8B-B14F-4D97-AF65-F5344CB8AC3E}">
        <p14:creationId xmlns:p14="http://schemas.microsoft.com/office/powerpoint/2010/main" val="1958408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B009F245-1CB8-40E7-8669-1674CDAA8460}"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20</a:t>
            </a:fld>
            <a:endParaRPr lang="de-CH" dirty="0"/>
          </a:p>
        </p:txBody>
      </p:sp>
      <p:sp>
        <p:nvSpPr>
          <p:cNvPr id="5" name="Title 4"/>
          <p:cNvSpPr>
            <a:spLocks noGrp="1"/>
          </p:cNvSpPr>
          <p:nvPr>
            <p:ph type="title"/>
          </p:nvPr>
        </p:nvSpPr>
        <p:spPr/>
        <p:txBody>
          <a:bodyPr/>
          <a:lstStyle/>
          <a:p>
            <a:r>
              <a:rPr lang="en-US" dirty="0"/>
              <a:t>What data quality do I actually need?</a:t>
            </a:r>
            <a:endParaRPr lang="de-CH" dirty="0"/>
          </a:p>
        </p:txBody>
      </p:sp>
      <p:sp>
        <p:nvSpPr>
          <p:cNvPr id="6" name="Content Placeholder 5"/>
          <p:cNvSpPr>
            <a:spLocks noGrp="1"/>
          </p:cNvSpPr>
          <p:nvPr>
            <p:ph sz="quarter" idx="21"/>
          </p:nvPr>
        </p:nvSpPr>
        <p:spPr/>
        <p:txBody>
          <a:bodyPr>
            <a:normAutofit/>
          </a:bodyPr>
          <a:lstStyle/>
          <a:p>
            <a:r>
              <a:rPr lang="en-US" dirty="0"/>
              <a:t>The data recorded by the injection </a:t>
            </a:r>
            <a:r>
              <a:rPr lang="en-US" dirty="0" err="1"/>
              <a:t>moulding</a:t>
            </a:r>
            <a:r>
              <a:rPr lang="en-US" dirty="0"/>
              <a:t> machines is used for machine learning purposes.</a:t>
            </a:r>
          </a:p>
          <a:p>
            <a:r>
              <a:rPr lang="en-US" dirty="0"/>
              <a:t>In a first step, therefore, as much data as possible should be recorded, recommendation for machine learning: curve data of various process signals</a:t>
            </a:r>
          </a:p>
          <a:p>
            <a:pPr lvl="1"/>
            <a:r>
              <a:rPr lang="en-US" dirty="0"/>
              <a:t>with 100-200Hz sampling frequency: injection pressure, screw position, plasticizing torque, screw speed, </a:t>
            </a:r>
            <a:r>
              <a:rPr lang="en-US" dirty="0" err="1"/>
              <a:t>mould</a:t>
            </a:r>
            <a:r>
              <a:rPr lang="en-US" dirty="0"/>
              <a:t> position, ejector position and force, WID signals, trigger signals for process phases (injection, holding pressure, etc.)</a:t>
            </a:r>
          </a:p>
          <a:p>
            <a:pPr lvl="1"/>
            <a:r>
              <a:rPr lang="de-CH" dirty="0" err="1"/>
              <a:t>with</a:t>
            </a:r>
            <a:r>
              <a:rPr lang="de-CH" dirty="0"/>
              <a:t> 1Hz </a:t>
            </a:r>
            <a:r>
              <a:rPr lang="de-CH" dirty="0" err="1"/>
              <a:t>sampling</a:t>
            </a:r>
            <a:r>
              <a:rPr lang="de-CH" dirty="0"/>
              <a:t> </a:t>
            </a:r>
            <a:r>
              <a:rPr lang="de-CH" dirty="0" err="1"/>
              <a:t>frequency</a:t>
            </a:r>
            <a:r>
              <a:rPr lang="de-CH" dirty="0"/>
              <a:t>: </a:t>
            </a:r>
            <a:r>
              <a:rPr lang="de-CH" dirty="0" err="1"/>
              <a:t>cylinder</a:t>
            </a:r>
            <a:r>
              <a:rPr lang="de-CH" dirty="0"/>
              <a:t> </a:t>
            </a:r>
            <a:r>
              <a:rPr lang="de-CH" dirty="0" err="1"/>
              <a:t>temperatures</a:t>
            </a:r>
            <a:r>
              <a:rPr lang="de-CH" dirty="0"/>
              <a:t> </a:t>
            </a:r>
            <a:r>
              <a:rPr lang="de-CH" dirty="0" err="1"/>
              <a:t>and</a:t>
            </a:r>
            <a:r>
              <a:rPr lang="de-CH" dirty="0"/>
              <a:t> power </a:t>
            </a:r>
            <a:r>
              <a:rPr lang="de-CH" dirty="0" err="1"/>
              <a:t>consumption</a:t>
            </a:r>
            <a:r>
              <a:rPr lang="de-CH" dirty="0"/>
              <a:t> (per </a:t>
            </a:r>
            <a:r>
              <a:rPr lang="de-CH" dirty="0" err="1"/>
              <a:t>zone</a:t>
            </a:r>
            <a:r>
              <a:rPr lang="de-CH" dirty="0"/>
              <a:t>), </a:t>
            </a:r>
            <a:r>
              <a:rPr lang="de-CH" dirty="0" err="1"/>
              <a:t>temperatures</a:t>
            </a:r>
            <a:r>
              <a:rPr lang="de-CH" dirty="0"/>
              <a:t> </a:t>
            </a:r>
            <a:r>
              <a:rPr lang="de-CH" dirty="0" err="1"/>
              <a:t>and</a:t>
            </a:r>
            <a:r>
              <a:rPr lang="de-CH" dirty="0"/>
              <a:t> </a:t>
            </a:r>
            <a:r>
              <a:rPr lang="de-CH" dirty="0" err="1"/>
              <a:t>mould</a:t>
            </a:r>
            <a:r>
              <a:rPr lang="de-CH" dirty="0"/>
              <a:t> </a:t>
            </a:r>
            <a:r>
              <a:rPr lang="de-CH" dirty="0" err="1"/>
              <a:t>heating</a:t>
            </a:r>
            <a:r>
              <a:rPr lang="de-CH" dirty="0"/>
              <a:t> (per </a:t>
            </a:r>
            <a:r>
              <a:rPr lang="de-CH" dirty="0" err="1"/>
              <a:t>zone</a:t>
            </a:r>
            <a:r>
              <a:rPr lang="de-CH" dirty="0"/>
              <a:t>), </a:t>
            </a:r>
            <a:r>
              <a:rPr lang="de-CH" dirty="0" err="1"/>
              <a:t>data</a:t>
            </a:r>
            <a:r>
              <a:rPr lang="de-CH" dirty="0"/>
              <a:t> </a:t>
            </a:r>
            <a:r>
              <a:rPr lang="de-CH" dirty="0" err="1"/>
              <a:t>temperature</a:t>
            </a:r>
            <a:r>
              <a:rPr lang="de-CH" dirty="0"/>
              <a:t> </a:t>
            </a:r>
            <a:r>
              <a:rPr lang="de-CH" dirty="0" err="1"/>
              <a:t>control</a:t>
            </a:r>
            <a:r>
              <a:rPr lang="de-CH" dirty="0"/>
              <a:t> </a:t>
            </a:r>
            <a:r>
              <a:rPr lang="de-CH" dirty="0" err="1"/>
              <a:t>units</a:t>
            </a:r>
            <a:r>
              <a:rPr lang="de-CH" dirty="0"/>
              <a:t> (</a:t>
            </a:r>
            <a:r>
              <a:rPr lang="de-CH" dirty="0" err="1"/>
              <a:t>temperatures</a:t>
            </a:r>
            <a:r>
              <a:rPr lang="de-CH" dirty="0"/>
              <a:t>, </a:t>
            </a:r>
            <a:r>
              <a:rPr lang="de-CH" dirty="0" err="1"/>
              <a:t>flow</a:t>
            </a:r>
            <a:r>
              <a:rPr lang="de-CH" dirty="0"/>
              <a:t>), </a:t>
            </a:r>
            <a:r>
              <a:rPr lang="de-CH" dirty="0" err="1"/>
              <a:t>ambient</a:t>
            </a:r>
            <a:r>
              <a:rPr lang="de-CH" dirty="0"/>
              <a:t> </a:t>
            </a:r>
            <a:r>
              <a:rPr lang="de-CH" dirty="0" err="1"/>
              <a:t>conditions</a:t>
            </a:r>
            <a:endParaRPr lang="de-CH" dirty="0"/>
          </a:p>
          <a:p>
            <a:endParaRPr lang="en-US" dirty="0"/>
          </a:p>
          <a:p>
            <a:r>
              <a:rPr lang="en-US" dirty="0"/>
              <a:t>In addition to the process parameters, the setting parameters should also be exported, so that direct changes to the process can also be detected.</a:t>
            </a:r>
          </a:p>
        </p:txBody>
      </p:sp>
      <p:sp>
        <p:nvSpPr>
          <p:cNvPr id="7" name="Text Placeholder 6"/>
          <p:cNvSpPr>
            <a:spLocks noGrp="1"/>
          </p:cNvSpPr>
          <p:nvPr>
            <p:ph type="body" sz="quarter" idx="24"/>
          </p:nvPr>
        </p:nvSpPr>
        <p:spPr/>
        <p:txBody>
          <a:bodyPr/>
          <a:lstStyle/>
          <a:p>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p:txBody>
      </p:sp>
    </p:spTree>
    <p:extLst>
      <p:ext uri="{BB962C8B-B14F-4D97-AF65-F5344CB8AC3E}">
        <p14:creationId xmlns:p14="http://schemas.microsoft.com/office/powerpoint/2010/main" val="3910012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A74B6FFB-C2C7-4C9E-8E4D-11E4F0D14CB3}"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21</a:t>
            </a:fld>
            <a:endParaRPr lang="de-CH" dirty="0"/>
          </a:p>
        </p:txBody>
      </p:sp>
      <p:sp>
        <p:nvSpPr>
          <p:cNvPr id="5" name="Title 4"/>
          <p:cNvSpPr>
            <a:spLocks noGrp="1"/>
          </p:cNvSpPr>
          <p:nvPr>
            <p:ph type="title"/>
          </p:nvPr>
        </p:nvSpPr>
        <p:spPr/>
        <p:txBody>
          <a:bodyPr/>
          <a:lstStyle/>
          <a:p>
            <a:r>
              <a:rPr lang="en-US" dirty="0"/>
              <a:t>Data preparation</a:t>
            </a:r>
            <a:endParaRPr lang="de-CH" dirty="0"/>
          </a:p>
        </p:txBody>
      </p:sp>
      <p:sp>
        <p:nvSpPr>
          <p:cNvPr id="6" name="Content Placeholder 5"/>
          <p:cNvSpPr>
            <a:spLocks noGrp="1"/>
          </p:cNvSpPr>
          <p:nvPr>
            <p:ph sz="quarter" idx="21"/>
          </p:nvPr>
        </p:nvSpPr>
        <p:spPr/>
        <p:txBody>
          <a:bodyPr>
            <a:normAutofit/>
          </a:bodyPr>
          <a:lstStyle/>
          <a:p>
            <a:r>
              <a:rPr lang="en-US" dirty="0"/>
              <a:t>For machine learning you can either work directly with these data curves, means with curve-based methods, or with feature-based methods. </a:t>
            </a:r>
          </a:p>
        </p:txBody>
      </p:sp>
      <p:sp>
        <p:nvSpPr>
          <p:cNvPr id="7" name="Text Placeholder 6"/>
          <p:cNvSpPr>
            <a:spLocks noGrp="1"/>
          </p:cNvSpPr>
          <p:nvPr>
            <p:ph type="body" sz="quarter" idx="24"/>
          </p:nvPr>
        </p:nvSpPr>
        <p:spPr/>
        <p:txBody>
          <a:bodyPr/>
          <a:lstStyle/>
          <a:p>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p:txBody>
      </p:sp>
      <p:pic>
        <p:nvPicPr>
          <p:cNvPr id="9" name="Picture 8"/>
          <p:cNvPicPr>
            <a:picLocks noChangeAspect="1"/>
          </p:cNvPicPr>
          <p:nvPr/>
        </p:nvPicPr>
        <p:blipFill>
          <a:blip r:embed="rId2"/>
          <a:stretch>
            <a:fillRect/>
          </a:stretch>
        </p:blipFill>
        <p:spPr>
          <a:xfrm>
            <a:off x="2372265" y="2366984"/>
            <a:ext cx="6184720" cy="3722096"/>
          </a:xfrm>
          <a:prstGeom prst="rect">
            <a:avLst/>
          </a:prstGeom>
        </p:spPr>
      </p:pic>
      <p:sp>
        <p:nvSpPr>
          <p:cNvPr id="10" name="TextBox 9"/>
          <p:cNvSpPr txBox="1"/>
          <p:nvPr/>
        </p:nvSpPr>
        <p:spPr>
          <a:xfrm>
            <a:off x="8529753" y="5768074"/>
            <a:ext cx="2240293" cy="276999"/>
          </a:xfrm>
          <a:prstGeom prst="rect">
            <a:avLst/>
          </a:prstGeom>
          <a:noFill/>
        </p:spPr>
        <p:txBody>
          <a:bodyPr wrap="none" rtlCol="0">
            <a:spAutoFit/>
          </a:bodyPr>
          <a:lstStyle/>
          <a:p>
            <a:pPr>
              <a:buClr>
                <a:schemeClr val="tx2"/>
              </a:buClr>
              <a:buSzPct val="90000"/>
            </a:pPr>
            <a:r>
              <a:rPr lang="de-CH" sz="1200" dirty="0"/>
              <a:t>[</a:t>
            </a:r>
            <a:r>
              <a:rPr lang="de-CH" sz="1200" dirty="0" err="1"/>
              <a:t>Deep</a:t>
            </a:r>
            <a:r>
              <a:rPr lang="de-CH" sz="1200" dirty="0"/>
              <a:t> Learning </a:t>
            </a:r>
            <a:r>
              <a:rPr lang="de-CH" sz="1200" dirty="0" err="1"/>
              <a:t>with</a:t>
            </a:r>
            <a:r>
              <a:rPr lang="de-CH" sz="1200" dirty="0"/>
              <a:t> </a:t>
            </a:r>
            <a:r>
              <a:rPr lang="de-CH" sz="1200" dirty="0" err="1"/>
              <a:t>Py-Torch</a:t>
            </a:r>
            <a:r>
              <a:rPr lang="de-CH" sz="1200" dirty="0"/>
              <a:t>]</a:t>
            </a:r>
          </a:p>
        </p:txBody>
      </p:sp>
    </p:spTree>
    <p:extLst>
      <p:ext uri="{BB962C8B-B14F-4D97-AF65-F5344CB8AC3E}">
        <p14:creationId xmlns:p14="http://schemas.microsoft.com/office/powerpoint/2010/main" val="4256565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2E4CD23D-8224-4AF7-91F9-50B8152FBD04}"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22</a:t>
            </a:fld>
            <a:endParaRPr lang="de-CH" dirty="0"/>
          </a:p>
        </p:txBody>
      </p:sp>
      <p:sp>
        <p:nvSpPr>
          <p:cNvPr id="5" name="Title 4"/>
          <p:cNvSpPr>
            <a:spLocks noGrp="1"/>
          </p:cNvSpPr>
          <p:nvPr>
            <p:ph type="title"/>
          </p:nvPr>
        </p:nvSpPr>
        <p:spPr/>
        <p:txBody>
          <a:bodyPr/>
          <a:lstStyle/>
          <a:p>
            <a:r>
              <a:rPr lang="en-US" dirty="0"/>
              <a:t>Data preparation</a:t>
            </a:r>
            <a:endParaRPr lang="de-CH" dirty="0"/>
          </a:p>
        </p:txBody>
      </p:sp>
      <p:sp>
        <p:nvSpPr>
          <p:cNvPr id="6" name="Content Placeholder 5"/>
          <p:cNvSpPr>
            <a:spLocks noGrp="1"/>
          </p:cNvSpPr>
          <p:nvPr>
            <p:ph sz="quarter" idx="21"/>
          </p:nvPr>
        </p:nvSpPr>
        <p:spPr>
          <a:xfrm>
            <a:off x="806451" y="1449388"/>
            <a:ext cx="7207490" cy="4751387"/>
          </a:xfrm>
        </p:spPr>
        <p:txBody>
          <a:bodyPr>
            <a:normAutofit/>
          </a:bodyPr>
          <a:lstStyle/>
          <a:p>
            <a:pPr marL="0" indent="0">
              <a:buNone/>
            </a:pPr>
            <a:r>
              <a:rPr lang="en-US" dirty="0"/>
              <a:t>The large amounts of data (Big Data) can be reduced by feature building to work with feature-based methods for machine learning.</a:t>
            </a:r>
          </a:p>
          <a:p>
            <a:pPr marL="0" indent="0">
              <a:buNone/>
            </a:pPr>
            <a:endParaRPr lang="de-CH" dirty="0"/>
          </a:p>
          <a:p>
            <a:pPr marL="0" indent="0">
              <a:buNone/>
            </a:pPr>
            <a:r>
              <a:rPr lang="de-CH" dirty="0"/>
              <a:t>The </a:t>
            </a:r>
            <a:r>
              <a:rPr lang="de-CH" dirty="0" err="1"/>
              <a:t>goal</a:t>
            </a:r>
            <a:r>
              <a:rPr lang="de-CH" dirty="0"/>
              <a:t> </a:t>
            </a:r>
            <a:r>
              <a:rPr lang="de-CH" dirty="0" err="1"/>
              <a:t>is</a:t>
            </a:r>
            <a:r>
              <a:rPr lang="de-CH" dirty="0"/>
              <a:t> </a:t>
            </a:r>
            <a:r>
              <a:rPr lang="en-US" dirty="0"/>
              <a:t>to reduce curve data (or image data) to as few features as possible while retaining as much information as possible.</a:t>
            </a:r>
          </a:p>
          <a:p>
            <a:pPr marL="0" indent="0">
              <a:buNone/>
            </a:pPr>
            <a:endParaRPr lang="en-US" dirty="0"/>
          </a:p>
          <a:p>
            <a:pPr marL="0" indent="0">
              <a:buNone/>
            </a:pPr>
            <a:r>
              <a:rPr lang="en-US" dirty="0"/>
              <a:t>Possible methods:</a:t>
            </a:r>
            <a:endParaRPr lang="de-CH" dirty="0"/>
          </a:p>
          <a:p>
            <a:r>
              <a:rPr lang="en-US" dirty="0"/>
              <a:t>Statistical feature building (local and global features) </a:t>
            </a:r>
          </a:p>
          <a:p>
            <a:r>
              <a:rPr lang="en-US" dirty="0"/>
              <a:t>KPI based on expert knowledge</a:t>
            </a:r>
          </a:p>
          <a:p>
            <a:pPr marL="0" indent="0">
              <a:buNone/>
            </a:pPr>
            <a:endParaRPr lang="en-US" dirty="0"/>
          </a:p>
          <a:p>
            <a:pPr marL="0" indent="0">
              <a:buNone/>
            </a:pPr>
            <a:r>
              <a:rPr lang="en-US" dirty="0"/>
              <a:t>Feature based-methods are easier for implementation und better understandable. </a:t>
            </a:r>
          </a:p>
        </p:txBody>
      </p:sp>
      <p:sp>
        <p:nvSpPr>
          <p:cNvPr id="7" name="Text Placeholder 6"/>
          <p:cNvSpPr>
            <a:spLocks noGrp="1"/>
          </p:cNvSpPr>
          <p:nvPr>
            <p:ph type="body" sz="quarter" idx="24"/>
          </p:nvPr>
        </p:nvSpPr>
        <p:spPr/>
        <p:txBody>
          <a:bodyPr/>
          <a:lstStyle/>
          <a:p>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p:txBody>
      </p:sp>
      <p:pic>
        <p:nvPicPr>
          <p:cNvPr id="8" name="Picture 7"/>
          <p:cNvPicPr>
            <a:picLocks noChangeAspect="1"/>
          </p:cNvPicPr>
          <p:nvPr/>
        </p:nvPicPr>
        <p:blipFill rotWithShape="1">
          <a:blip r:embed="rId2"/>
          <a:srcRect l="54382" b="22449"/>
          <a:stretch/>
        </p:blipFill>
        <p:spPr>
          <a:xfrm>
            <a:off x="8460483" y="1376363"/>
            <a:ext cx="2821261" cy="2886503"/>
          </a:xfrm>
          <a:prstGeom prst="rect">
            <a:avLst/>
          </a:prstGeom>
        </p:spPr>
      </p:pic>
      <p:sp>
        <p:nvSpPr>
          <p:cNvPr id="9" name="TextBox 8"/>
          <p:cNvSpPr txBox="1"/>
          <p:nvPr/>
        </p:nvSpPr>
        <p:spPr>
          <a:xfrm>
            <a:off x="9177491" y="4376778"/>
            <a:ext cx="2240293" cy="276999"/>
          </a:xfrm>
          <a:prstGeom prst="rect">
            <a:avLst/>
          </a:prstGeom>
          <a:noFill/>
        </p:spPr>
        <p:txBody>
          <a:bodyPr wrap="none" rtlCol="0">
            <a:spAutoFit/>
          </a:bodyPr>
          <a:lstStyle/>
          <a:p>
            <a:pPr>
              <a:buClr>
                <a:schemeClr val="tx2"/>
              </a:buClr>
              <a:buSzPct val="90000"/>
            </a:pPr>
            <a:r>
              <a:rPr lang="de-CH" sz="1200" dirty="0"/>
              <a:t>[</a:t>
            </a:r>
            <a:r>
              <a:rPr lang="de-CH" sz="1200" dirty="0" err="1"/>
              <a:t>Deep</a:t>
            </a:r>
            <a:r>
              <a:rPr lang="de-CH" sz="1200" dirty="0"/>
              <a:t> Learning </a:t>
            </a:r>
            <a:r>
              <a:rPr lang="de-CH" sz="1200" dirty="0" err="1"/>
              <a:t>with</a:t>
            </a:r>
            <a:r>
              <a:rPr lang="de-CH" sz="1200" dirty="0"/>
              <a:t> </a:t>
            </a:r>
            <a:r>
              <a:rPr lang="de-CH" sz="1200" dirty="0" err="1"/>
              <a:t>Py-Torch</a:t>
            </a:r>
            <a:r>
              <a:rPr lang="de-CH" sz="1200" dirty="0"/>
              <a:t>]</a:t>
            </a:r>
          </a:p>
        </p:txBody>
      </p:sp>
    </p:spTree>
    <p:extLst>
      <p:ext uri="{BB962C8B-B14F-4D97-AF65-F5344CB8AC3E}">
        <p14:creationId xmlns:p14="http://schemas.microsoft.com/office/powerpoint/2010/main" val="3104353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23</a:t>
            </a:fld>
            <a:endParaRPr lang="de-CH"/>
          </a:p>
        </p:txBody>
      </p:sp>
      <p:sp>
        <p:nvSpPr>
          <p:cNvPr id="2" name="Title 1"/>
          <p:cNvSpPr>
            <a:spLocks noGrp="1"/>
          </p:cNvSpPr>
          <p:nvPr>
            <p:ph type="title"/>
          </p:nvPr>
        </p:nvSpPr>
        <p:spPr/>
        <p:txBody>
          <a:bodyPr/>
          <a:lstStyle/>
          <a:p>
            <a:r>
              <a:rPr lang="de-CH" dirty="0"/>
              <a:t>Feature </a:t>
            </a:r>
            <a:r>
              <a:rPr lang="de-CH" dirty="0" err="1"/>
              <a:t>building</a:t>
            </a:r>
            <a:r>
              <a:rPr lang="de-CH" dirty="0"/>
              <a:t>: Statistical Features</a:t>
            </a:r>
          </a:p>
        </p:txBody>
      </p:sp>
      <mc:AlternateContent xmlns:mc="http://schemas.openxmlformats.org/markup-compatibility/2006" xmlns:a14="http://schemas.microsoft.com/office/drawing/2010/main">
        <mc:Choice Requires="a14">
          <p:sp>
            <p:nvSpPr>
              <p:cNvPr id="3" name="Content Placeholder 2"/>
              <p:cNvSpPr>
                <a:spLocks noGrp="1"/>
              </p:cNvSpPr>
              <p:nvPr>
                <p:ph sz="quarter" idx="21"/>
              </p:nvPr>
            </p:nvSpPr>
            <p:spPr/>
            <p:txBody>
              <a:bodyPr/>
              <a:lstStyle/>
              <a:p>
                <a:r>
                  <a:rPr lang="de-CH" dirty="0"/>
                  <a:t>Global </a:t>
                </a:r>
                <a:r>
                  <a:rPr lang="de-CH" dirty="0" err="1"/>
                  <a:t>features</a:t>
                </a:r>
                <a:r>
                  <a:rPr lang="de-CH" dirty="0"/>
                  <a:t> (</a:t>
                </a:r>
                <a:r>
                  <a:rPr lang="de-CH" dirty="0" err="1"/>
                  <a:t>applied</a:t>
                </a:r>
                <a:r>
                  <a:rPr lang="de-CH" dirty="0"/>
                  <a:t> </a:t>
                </a:r>
                <a:r>
                  <a:rPr lang="en-US" dirty="0"/>
                  <a:t>to the whole time signal)</a:t>
                </a:r>
                <a:endParaRPr lang="de-CH" dirty="0"/>
              </a:p>
              <a:p>
                <a:pPr lvl="1"/>
                <a:r>
                  <a:rPr lang="pt-BR" dirty="0"/>
                  <a:t>Global maximum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𝑚𝑎𝑥</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r>
                      <a:rPr lang="de-CH">
                        <a:latin typeface="Cambria Math" panose="02040503050406030204" pitchFamily="18" charset="0"/>
                      </a:rPr>
                      <m:t>𝑚𝑎𝑥</m:t>
                    </m:r>
                    <m:d>
                      <m:dPr>
                        <m:ctrlPr>
                          <a:rPr lang="de-CH" i="1">
                            <a:latin typeface="Cambria Math" panose="02040503050406030204" pitchFamily="18" charset="0"/>
                          </a:rPr>
                        </m:ctrlPr>
                      </m:dPr>
                      <m:e>
                        <m:sSub>
                          <m:sSubPr>
                            <m:ctrlPr>
                              <a:rPr lang="de-CH" i="1">
                                <a:latin typeface="Cambria Math" panose="02040503050406030204" pitchFamily="18" charset="0"/>
                              </a:rPr>
                            </m:ctrlPr>
                          </m:sSubPr>
                          <m:e>
                            <m:r>
                              <a:rPr lang="de-CH">
                                <a:latin typeface="Cambria Math" panose="02040503050406030204" pitchFamily="18" charset="0"/>
                              </a:rPr>
                              <m:t>𝑠</m:t>
                            </m:r>
                          </m:e>
                          <m:sub>
                            <m:r>
                              <a:rPr lang="de-CH">
                                <a:latin typeface="Cambria Math" panose="02040503050406030204" pitchFamily="18" charset="0"/>
                              </a:rPr>
                              <m:t>𝑗</m:t>
                            </m:r>
                          </m:sub>
                        </m:sSub>
                        <m:d>
                          <m:dPr>
                            <m:ctrlPr>
                              <a:rPr lang="de-CH" i="1">
                                <a:latin typeface="Cambria Math" panose="02040503050406030204" pitchFamily="18" charset="0"/>
                              </a:rPr>
                            </m:ctrlPr>
                          </m:dPr>
                          <m:e>
                            <m:r>
                              <a:rPr lang="de-CH">
                                <a:latin typeface="Cambria Math" panose="02040503050406030204" pitchFamily="18" charset="0"/>
                              </a:rPr>
                              <m:t>𝑜</m:t>
                            </m:r>
                            <m:r>
                              <a:rPr lang="de-CH">
                                <a:latin typeface="Cambria Math" panose="02040503050406030204" pitchFamily="18" charset="0"/>
                              </a:rPr>
                              <m:t>, </m:t>
                            </m:r>
                            <m:r>
                              <a:rPr lang="de-CH">
                                <a:latin typeface="Cambria Math" panose="02040503050406030204" pitchFamily="18" charset="0"/>
                              </a:rPr>
                              <m:t>𝑘𝑇</m:t>
                            </m:r>
                          </m:e>
                        </m:d>
                      </m:e>
                    </m:d>
                  </m:oMath>
                </a14:m>
                <a:r>
                  <a:rPr lang="pt-BR" dirty="0"/>
                  <a:t> </a:t>
                </a:r>
                <a:endParaRPr lang="de-CH" dirty="0"/>
              </a:p>
              <a:p>
                <a:pPr lvl="1"/>
                <a:r>
                  <a:rPr lang="de-CH" dirty="0"/>
                  <a:t>Global </a:t>
                </a:r>
                <a:r>
                  <a:rPr lang="de-CH" dirty="0" err="1"/>
                  <a:t>minimum</a:t>
                </a:r>
                <a:r>
                  <a:rPr lang="de-CH" dirty="0"/>
                  <a:t>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𝑚𝑖𝑛</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r>
                      <a:rPr lang="de-CH">
                        <a:latin typeface="Cambria Math" panose="02040503050406030204" pitchFamily="18" charset="0"/>
                      </a:rPr>
                      <m:t>𝑚𝑖𝑛</m:t>
                    </m:r>
                    <m:d>
                      <m:dPr>
                        <m:ctrlPr>
                          <a:rPr lang="de-CH" i="1">
                            <a:latin typeface="Cambria Math" panose="02040503050406030204" pitchFamily="18" charset="0"/>
                          </a:rPr>
                        </m:ctrlPr>
                      </m:dPr>
                      <m:e>
                        <m:sSub>
                          <m:sSubPr>
                            <m:ctrlPr>
                              <a:rPr lang="de-CH" i="1">
                                <a:latin typeface="Cambria Math" panose="02040503050406030204" pitchFamily="18" charset="0"/>
                              </a:rPr>
                            </m:ctrlPr>
                          </m:sSubPr>
                          <m:e>
                            <m:r>
                              <a:rPr lang="de-CH">
                                <a:latin typeface="Cambria Math" panose="02040503050406030204" pitchFamily="18" charset="0"/>
                              </a:rPr>
                              <m:t>𝑠</m:t>
                            </m:r>
                          </m:e>
                          <m:sub>
                            <m:r>
                              <a:rPr lang="de-CH">
                                <a:latin typeface="Cambria Math" panose="02040503050406030204" pitchFamily="18" charset="0"/>
                              </a:rPr>
                              <m:t>𝑗</m:t>
                            </m:r>
                          </m:sub>
                        </m:sSub>
                        <m:d>
                          <m:dPr>
                            <m:ctrlPr>
                              <a:rPr lang="de-CH" i="1">
                                <a:latin typeface="Cambria Math" panose="02040503050406030204" pitchFamily="18" charset="0"/>
                              </a:rPr>
                            </m:ctrlPr>
                          </m:dPr>
                          <m:e>
                            <m:r>
                              <a:rPr lang="de-CH">
                                <a:latin typeface="Cambria Math" panose="02040503050406030204" pitchFamily="18" charset="0"/>
                              </a:rPr>
                              <m:t>𝑜</m:t>
                            </m:r>
                            <m:r>
                              <a:rPr lang="de-CH">
                                <a:latin typeface="Cambria Math" panose="02040503050406030204" pitchFamily="18" charset="0"/>
                              </a:rPr>
                              <m:t>, </m:t>
                            </m:r>
                            <m:r>
                              <a:rPr lang="de-CH">
                                <a:latin typeface="Cambria Math" panose="02040503050406030204" pitchFamily="18" charset="0"/>
                              </a:rPr>
                              <m:t>𝑘𝑇</m:t>
                            </m:r>
                          </m:e>
                        </m:d>
                      </m:e>
                    </m:d>
                  </m:oMath>
                </a14:m>
                <a:endParaRPr lang="de-CH" dirty="0"/>
              </a:p>
              <a:p>
                <a:pPr lvl="1"/>
                <a:r>
                  <a:rPr lang="de-CH" dirty="0" err="1"/>
                  <a:t>Mean</a:t>
                </a:r>
                <a:r>
                  <a:rPr lang="de-CH" dirty="0"/>
                  <a:t>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𝑚𝑒𝑎𝑛</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f>
                      <m:fPr>
                        <m:ctrlPr>
                          <a:rPr lang="de-CH" i="1">
                            <a:latin typeface="Cambria Math" panose="02040503050406030204" pitchFamily="18" charset="0"/>
                          </a:rPr>
                        </m:ctrlPr>
                      </m:fPr>
                      <m:num>
                        <m:r>
                          <a:rPr lang="de-CH">
                            <a:latin typeface="Cambria Math" panose="02040503050406030204" pitchFamily="18" charset="0"/>
                          </a:rPr>
                          <m:t>1</m:t>
                        </m:r>
                      </m:num>
                      <m:den>
                        <m:r>
                          <a:rPr lang="de-CH">
                            <a:latin typeface="Cambria Math" panose="02040503050406030204" pitchFamily="18" charset="0"/>
                          </a:rPr>
                          <m:t>𝑛</m:t>
                        </m:r>
                      </m:den>
                    </m:f>
                    <m:nary>
                      <m:naryPr>
                        <m:chr m:val="∑"/>
                        <m:limLoc m:val="subSup"/>
                        <m:ctrlPr>
                          <a:rPr lang="de-CH" i="1">
                            <a:latin typeface="Cambria Math" panose="02040503050406030204" pitchFamily="18" charset="0"/>
                          </a:rPr>
                        </m:ctrlPr>
                      </m:naryPr>
                      <m:sub>
                        <m:r>
                          <m:rPr>
                            <m:brk m:alnAt="25"/>
                          </m:rPr>
                          <a:rPr lang="de-CH">
                            <a:latin typeface="Cambria Math" panose="02040503050406030204" pitchFamily="18" charset="0"/>
                          </a:rPr>
                          <m:t>𝑘</m:t>
                        </m:r>
                        <m:r>
                          <a:rPr lang="de-CH">
                            <a:latin typeface="Cambria Math" panose="02040503050406030204" pitchFamily="18" charset="0"/>
                          </a:rPr>
                          <m:t>=0</m:t>
                        </m:r>
                      </m:sub>
                      <m:sup>
                        <m:r>
                          <a:rPr lang="de-CH">
                            <a:latin typeface="Cambria Math" panose="02040503050406030204" pitchFamily="18" charset="0"/>
                          </a:rPr>
                          <m:t>𝑛</m:t>
                        </m:r>
                        <m:r>
                          <a:rPr lang="de-CH">
                            <a:latin typeface="Cambria Math" panose="02040503050406030204" pitchFamily="18" charset="0"/>
                          </a:rPr>
                          <m:t>−1</m:t>
                        </m:r>
                      </m:sup>
                      <m:e>
                        <m:d>
                          <m:dPr>
                            <m:ctrlPr>
                              <a:rPr lang="de-CH" i="1">
                                <a:latin typeface="Cambria Math" panose="02040503050406030204" pitchFamily="18" charset="0"/>
                              </a:rPr>
                            </m:ctrlPr>
                          </m:dPr>
                          <m:e>
                            <m:sSub>
                              <m:sSubPr>
                                <m:ctrlPr>
                                  <a:rPr lang="de-CH" i="1">
                                    <a:latin typeface="Cambria Math" panose="02040503050406030204" pitchFamily="18" charset="0"/>
                                  </a:rPr>
                                </m:ctrlPr>
                              </m:sSubPr>
                              <m:e>
                                <m:r>
                                  <a:rPr lang="de-CH">
                                    <a:latin typeface="Cambria Math" panose="02040503050406030204" pitchFamily="18" charset="0"/>
                                  </a:rPr>
                                  <m:t>𝑠</m:t>
                                </m:r>
                              </m:e>
                              <m:sub>
                                <m:r>
                                  <a:rPr lang="de-CH">
                                    <a:latin typeface="Cambria Math" panose="02040503050406030204" pitchFamily="18" charset="0"/>
                                  </a:rPr>
                                  <m:t>𝑗</m:t>
                                </m:r>
                              </m:sub>
                            </m:sSub>
                            <m:d>
                              <m:dPr>
                                <m:ctrlPr>
                                  <a:rPr lang="de-CH" i="1">
                                    <a:latin typeface="Cambria Math" panose="02040503050406030204" pitchFamily="18" charset="0"/>
                                  </a:rPr>
                                </m:ctrlPr>
                              </m:dPr>
                              <m:e>
                                <m:r>
                                  <a:rPr lang="de-CH">
                                    <a:latin typeface="Cambria Math" panose="02040503050406030204" pitchFamily="18" charset="0"/>
                                  </a:rPr>
                                  <m:t>𝑜</m:t>
                                </m:r>
                                <m:r>
                                  <a:rPr lang="de-CH">
                                    <a:latin typeface="Cambria Math" panose="02040503050406030204" pitchFamily="18" charset="0"/>
                                  </a:rPr>
                                  <m:t>, </m:t>
                                </m:r>
                                <m:r>
                                  <a:rPr lang="de-CH">
                                    <a:latin typeface="Cambria Math" panose="02040503050406030204" pitchFamily="18" charset="0"/>
                                  </a:rPr>
                                  <m:t>𝑘𝑇</m:t>
                                </m:r>
                              </m:e>
                            </m:d>
                          </m:e>
                        </m:d>
                      </m:e>
                    </m:nary>
                  </m:oMath>
                </a14:m>
                <a:endParaRPr lang="de-CH" dirty="0"/>
              </a:p>
              <a:p>
                <a:pPr lvl="1"/>
                <a:r>
                  <a:rPr lang="de-CH" dirty="0"/>
                  <a:t>RMS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𝑟𝑚𝑠</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rad>
                      <m:radPr>
                        <m:degHide m:val="on"/>
                        <m:ctrlPr>
                          <a:rPr lang="de-CH" i="1">
                            <a:latin typeface="Cambria Math" panose="02040503050406030204" pitchFamily="18" charset="0"/>
                          </a:rPr>
                        </m:ctrlPr>
                      </m:radPr>
                      <m:deg/>
                      <m:e>
                        <m:f>
                          <m:fPr>
                            <m:ctrlPr>
                              <a:rPr lang="de-CH" i="1">
                                <a:latin typeface="Cambria Math" panose="02040503050406030204" pitchFamily="18" charset="0"/>
                              </a:rPr>
                            </m:ctrlPr>
                          </m:fPr>
                          <m:num>
                            <m:r>
                              <a:rPr lang="de-CH">
                                <a:latin typeface="Cambria Math" panose="02040503050406030204" pitchFamily="18" charset="0"/>
                              </a:rPr>
                              <m:t>1</m:t>
                            </m:r>
                          </m:num>
                          <m:den>
                            <m:r>
                              <a:rPr lang="de-CH">
                                <a:latin typeface="Cambria Math" panose="02040503050406030204" pitchFamily="18" charset="0"/>
                              </a:rPr>
                              <m:t>𝑛</m:t>
                            </m:r>
                          </m:den>
                        </m:f>
                        <m:nary>
                          <m:naryPr>
                            <m:chr m:val="∑"/>
                            <m:limLoc m:val="subSup"/>
                            <m:ctrlPr>
                              <a:rPr lang="de-CH" i="1">
                                <a:latin typeface="Cambria Math" panose="02040503050406030204" pitchFamily="18" charset="0"/>
                              </a:rPr>
                            </m:ctrlPr>
                          </m:naryPr>
                          <m:sub>
                            <m:r>
                              <m:rPr>
                                <m:brk m:alnAt="25"/>
                              </m:rPr>
                              <a:rPr lang="de-CH">
                                <a:latin typeface="Cambria Math" panose="02040503050406030204" pitchFamily="18" charset="0"/>
                              </a:rPr>
                              <m:t>𝑘</m:t>
                            </m:r>
                            <m:r>
                              <a:rPr lang="de-CH">
                                <a:latin typeface="Cambria Math" panose="02040503050406030204" pitchFamily="18" charset="0"/>
                              </a:rPr>
                              <m:t>=0</m:t>
                            </m:r>
                          </m:sub>
                          <m:sup>
                            <m:r>
                              <a:rPr lang="de-CH">
                                <a:latin typeface="Cambria Math" panose="02040503050406030204" pitchFamily="18" charset="0"/>
                              </a:rPr>
                              <m:t>𝑛</m:t>
                            </m:r>
                            <m:r>
                              <a:rPr lang="de-CH">
                                <a:latin typeface="Cambria Math" panose="02040503050406030204" pitchFamily="18" charset="0"/>
                              </a:rPr>
                              <m:t>−1</m:t>
                            </m:r>
                          </m:sup>
                          <m:e>
                            <m:d>
                              <m:dPr>
                                <m:ctrlPr>
                                  <a:rPr lang="de-CH" i="1">
                                    <a:latin typeface="Cambria Math" panose="02040503050406030204" pitchFamily="18" charset="0"/>
                                  </a:rPr>
                                </m:ctrlPr>
                              </m:dPr>
                              <m:e>
                                <m:sSub>
                                  <m:sSubPr>
                                    <m:ctrlPr>
                                      <a:rPr lang="de-CH" i="1">
                                        <a:latin typeface="Cambria Math" panose="02040503050406030204" pitchFamily="18" charset="0"/>
                                      </a:rPr>
                                    </m:ctrlPr>
                                  </m:sSubPr>
                                  <m:e>
                                    <m:r>
                                      <a:rPr lang="de-CH">
                                        <a:latin typeface="Cambria Math" panose="02040503050406030204" pitchFamily="18" charset="0"/>
                                      </a:rPr>
                                      <m:t>𝑠</m:t>
                                    </m:r>
                                  </m:e>
                                  <m:sub>
                                    <m:r>
                                      <a:rPr lang="de-CH">
                                        <a:latin typeface="Cambria Math" panose="02040503050406030204" pitchFamily="18" charset="0"/>
                                      </a:rPr>
                                      <m:t>𝑗</m:t>
                                    </m:r>
                                  </m:sub>
                                </m:sSub>
                                <m:sSup>
                                  <m:sSupPr>
                                    <m:ctrlPr>
                                      <a:rPr lang="de-CH" i="1">
                                        <a:latin typeface="Cambria Math" panose="02040503050406030204" pitchFamily="18" charset="0"/>
                                      </a:rPr>
                                    </m:ctrlPr>
                                  </m:sSupPr>
                                  <m:e>
                                    <m:d>
                                      <m:dPr>
                                        <m:ctrlPr>
                                          <a:rPr lang="de-CH" i="1">
                                            <a:latin typeface="Cambria Math" panose="02040503050406030204" pitchFamily="18" charset="0"/>
                                          </a:rPr>
                                        </m:ctrlPr>
                                      </m:dPr>
                                      <m:e>
                                        <m:r>
                                          <a:rPr lang="de-CH">
                                            <a:latin typeface="Cambria Math" panose="02040503050406030204" pitchFamily="18" charset="0"/>
                                          </a:rPr>
                                          <m:t>𝑜</m:t>
                                        </m:r>
                                        <m:r>
                                          <a:rPr lang="de-CH">
                                            <a:latin typeface="Cambria Math" panose="02040503050406030204" pitchFamily="18" charset="0"/>
                                          </a:rPr>
                                          <m:t>, </m:t>
                                        </m:r>
                                        <m:r>
                                          <a:rPr lang="de-CH">
                                            <a:latin typeface="Cambria Math" panose="02040503050406030204" pitchFamily="18" charset="0"/>
                                          </a:rPr>
                                          <m:t>𝑘𝑇</m:t>
                                        </m:r>
                                      </m:e>
                                    </m:d>
                                  </m:e>
                                  <m:sup>
                                    <m:r>
                                      <a:rPr lang="de-CH">
                                        <a:latin typeface="Cambria Math" panose="02040503050406030204" pitchFamily="18" charset="0"/>
                                      </a:rPr>
                                      <m:t>2</m:t>
                                    </m:r>
                                  </m:sup>
                                </m:sSup>
                              </m:e>
                            </m:d>
                          </m:e>
                        </m:nary>
                      </m:e>
                    </m:rad>
                  </m:oMath>
                </a14:m>
                <a:endParaRPr lang="de-CH" dirty="0"/>
              </a:p>
              <a:p>
                <a:pPr lvl="1"/>
                <a:r>
                  <a:rPr lang="de-CH" dirty="0" err="1"/>
                  <a:t>Variance</a:t>
                </a:r>
                <a:r>
                  <a:rPr lang="de-CH" dirty="0"/>
                  <a:t>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𝑣𝑎𝑟</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r>
                      <a:rPr lang="de-CH">
                        <a:latin typeface="Cambria Math" panose="02040503050406030204" pitchFamily="18" charset="0"/>
                      </a:rPr>
                      <m:t>𝑉𝑎𝑟</m:t>
                    </m:r>
                    <m:d>
                      <m:dPr>
                        <m:ctrlPr>
                          <a:rPr lang="de-CH" i="1">
                            <a:latin typeface="Cambria Math" panose="02040503050406030204" pitchFamily="18" charset="0"/>
                          </a:rPr>
                        </m:ctrlPr>
                      </m:dPr>
                      <m:e>
                        <m:sSub>
                          <m:sSubPr>
                            <m:ctrlPr>
                              <a:rPr lang="de-CH" i="1">
                                <a:latin typeface="Cambria Math" panose="02040503050406030204" pitchFamily="18" charset="0"/>
                              </a:rPr>
                            </m:ctrlPr>
                          </m:sSubPr>
                          <m:e>
                            <m:r>
                              <a:rPr lang="de-CH">
                                <a:latin typeface="Cambria Math" panose="02040503050406030204" pitchFamily="18" charset="0"/>
                              </a:rPr>
                              <m:t>𝑠</m:t>
                            </m:r>
                          </m:e>
                          <m:sub>
                            <m:r>
                              <a:rPr lang="de-CH">
                                <a:latin typeface="Cambria Math" panose="02040503050406030204" pitchFamily="18" charset="0"/>
                              </a:rPr>
                              <m:t>𝑗</m:t>
                            </m:r>
                          </m:sub>
                        </m:sSub>
                        <m:d>
                          <m:dPr>
                            <m:ctrlPr>
                              <a:rPr lang="de-CH" i="1">
                                <a:latin typeface="Cambria Math" panose="02040503050406030204" pitchFamily="18" charset="0"/>
                              </a:rPr>
                            </m:ctrlPr>
                          </m:dPr>
                          <m:e>
                            <m:r>
                              <a:rPr lang="de-CH">
                                <a:latin typeface="Cambria Math" panose="02040503050406030204" pitchFamily="18" charset="0"/>
                              </a:rPr>
                              <m:t>𝑜</m:t>
                            </m:r>
                            <m:r>
                              <a:rPr lang="de-CH">
                                <a:latin typeface="Cambria Math" panose="02040503050406030204" pitchFamily="18" charset="0"/>
                              </a:rPr>
                              <m:t>, </m:t>
                            </m:r>
                            <m:r>
                              <a:rPr lang="de-CH">
                                <a:latin typeface="Cambria Math" panose="02040503050406030204" pitchFamily="18" charset="0"/>
                              </a:rPr>
                              <m:t>𝑘𝑇</m:t>
                            </m:r>
                          </m:e>
                        </m:d>
                      </m:e>
                    </m:d>
                  </m:oMath>
                </a14:m>
                <a:endParaRPr lang="de-CH" dirty="0"/>
              </a:p>
              <a:p>
                <a:pPr lvl="1"/>
                <a:r>
                  <a:rPr lang="de-CH" dirty="0" err="1"/>
                  <a:t>Crest</a:t>
                </a:r>
                <a:r>
                  <a:rPr lang="de-CH" dirty="0"/>
                  <a:t> </a:t>
                </a:r>
                <a:r>
                  <a:rPr lang="de-CH" dirty="0" err="1"/>
                  <a:t>factor</a:t>
                </a:r>
                <a:r>
                  <a:rPr lang="de-CH" dirty="0"/>
                  <a:t>			</a:t>
                </a:r>
                <a14:m>
                  <m:oMath xmlns:m="http://schemas.openxmlformats.org/officeDocument/2006/math">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𝑣𝑎𝑟</m:t>
                            </m:r>
                          </m:sub>
                        </m:sSub>
                      </m:sub>
                    </m:sSub>
                    <m:d>
                      <m:dPr>
                        <m:ctrlPr>
                          <a:rPr lang="de-CH" i="1">
                            <a:latin typeface="Cambria Math" panose="02040503050406030204" pitchFamily="18" charset="0"/>
                          </a:rPr>
                        </m:ctrlPr>
                      </m:dPr>
                      <m:e>
                        <m:r>
                          <a:rPr lang="de-CH">
                            <a:latin typeface="Cambria Math" panose="02040503050406030204" pitchFamily="18" charset="0"/>
                          </a:rPr>
                          <m:t>𝑜</m:t>
                        </m:r>
                      </m:e>
                    </m:d>
                    <m:r>
                      <a:rPr lang="de-CH">
                        <a:latin typeface="Cambria Math" panose="02040503050406030204" pitchFamily="18" charset="0"/>
                      </a:rPr>
                      <m:t>=</m:t>
                    </m:r>
                    <m:f>
                      <m:fPr>
                        <m:ctrlPr>
                          <a:rPr lang="de-CH" i="1">
                            <a:latin typeface="Cambria Math" panose="02040503050406030204" pitchFamily="18" charset="0"/>
                          </a:rPr>
                        </m:ctrlPr>
                      </m:fPr>
                      <m:num>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𝑚𝑎𝑥</m:t>
                                </m:r>
                              </m:sub>
                            </m:sSub>
                          </m:sub>
                        </m:sSub>
                        <m:d>
                          <m:dPr>
                            <m:ctrlPr>
                              <a:rPr lang="de-CH" i="1">
                                <a:latin typeface="Cambria Math" panose="02040503050406030204" pitchFamily="18" charset="0"/>
                              </a:rPr>
                            </m:ctrlPr>
                          </m:dPr>
                          <m:e>
                            <m:r>
                              <a:rPr lang="de-CH">
                                <a:latin typeface="Cambria Math" panose="02040503050406030204" pitchFamily="18" charset="0"/>
                              </a:rPr>
                              <m:t>𝑜</m:t>
                            </m:r>
                          </m:e>
                        </m:d>
                      </m:num>
                      <m:den>
                        <m:sSub>
                          <m:sSubPr>
                            <m:ctrlPr>
                              <a:rPr lang="de-CH" i="1">
                                <a:latin typeface="Cambria Math" panose="02040503050406030204" pitchFamily="18" charset="0"/>
                              </a:rPr>
                            </m:ctrlPr>
                          </m:sSubPr>
                          <m:e>
                            <m:r>
                              <a:rPr lang="de-CH">
                                <a:latin typeface="Cambria Math" panose="02040503050406030204" pitchFamily="18" charset="0"/>
                              </a:rPr>
                              <m:t>𝑠</m:t>
                            </m:r>
                          </m:e>
                          <m:sub>
                            <m:sSub>
                              <m:sSubPr>
                                <m:ctrlPr>
                                  <a:rPr lang="de-CH" i="1">
                                    <a:latin typeface="Cambria Math" panose="02040503050406030204" pitchFamily="18" charset="0"/>
                                  </a:rPr>
                                </m:ctrlPr>
                              </m:sSubPr>
                              <m:e>
                                <m:r>
                                  <a:rPr lang="de-CH">
                                    <a:latin typeface="Cambria Math" panose="02040503050406030204" pitchFamily="18" charset="0"/>
                                  </a:rPr>
                                  <m:t>𝑗</m:t>
                                </m:r>
                              </m:e>
                              <m:sub>
                                <m:r>
                                  <a:rPr lang="de-CH">
                                    <a:latin typeface="Cambria Math" panose="02040503050406030204" pitchFamily="18" charset="0"/>
                                  </a:rPr>
                                  <m:t>𝑟𝑚𝑠</m:t>
                                </m:r>
                              </m:sub>
                            </m:sSub>
                          </m:sub>
                        </m:sSub>
                        <m:d>
                          <m:dPr>
                            <m:ctrlPr>
                              <a:rPr lang="de-CH" i="1">
                                <a:latin typeface="Cambria Math" panose="02040503050406030204" pitchFamily="18" charset="0"/>
                              </a:rPr>
                            </m:ctrlPr>
                          </m:dPr>
                          <m:e>
                            <m:r>
                              <a:rPr lang="de-CH">
                                <a:latin typeface="Cambria Math" panose="02040503050406030204" pitchFamily="18" charset="0"/>
                              </a:rPr>
                              <m:t>𝑜</m:t>
                            </m:r>
                          </m:e>
                        </m:d>
                      </m:den>
                    </m:f>
                  </m:oMath>
                </a14:m>
                <a:endParaRPr lang="de-CH" dirty="0"/>
              </a:p>
              <a:p>
                <a:pPr lvl="1"/>
                <a:endParaRPr lang="de-CH" dirty="0"/>
              </a:p>
              <a:p>
                <a:r>
                  <a:rPr lang="de-CH" dirty="0" err="1"/>
                  <a:t>Local</a:t>
                </a:r>
                <a:r>
                  <a:rPr lang="de-CH" dirty="0"/>
                  <a:t> </a:t>
                </a:r>
                <a:r>
                  <a:rPr lang="de-CH" dirty="0" err="1"/>
                  <a:t>features</a:t>
                </a:r>
                <a:r>
                  <a:rPr lang="de-CH" dirty="0"/>
                  <a:t> (</a:t>
                </a:r>
                <a:r>
                  <a:rPr lang="de-CH" dirty="0" err="1"/>
                  <a:t>applied</a:t>
                </a:r>
                <a:r>
                  <a:rPr lang="de-CH" dirty="0"/>
                  <a:t> on </a:t>
                </a:r>
                <a:r>
                  <a:rPr lang="de-CH" dirty="0" err="1"/>
                  <a:t>on</a:t>
                </a:r>
                <a:r>
                  <a:rPr lang="de-CH" dirty="0"/>
                  <a:t> limited time </a:t>
                </a:r>
                <a:r>
                  <a:rPr lang="de-CH" dirty="0" err="1"/>
                  <a:t>intervals</a:t>
                </a:r>
                <a:r>
                  <a:rPr lang="de-CH" dirty="0"/>
                  <a:t>, e.g. </a:t>
                </a:r>
                <a:r>
                  <a:rPr lang="de-CH" dirty="0" err="1"/>
                  <a:t>injection</a:t>
                </a:r>
                <a:r>
                  <a:rPr lang="de-CH" dirty="0"/>
                  <a:t> </a:t>
                </a:r>
                <a:r>
                  <a:rPr lang="de-CH" dirty="0" err="1"/>
                  <a:t>phase</a:t>
                </a:r>
                <a:r>
                  <a:rPr lang="de-CH" dirty="0"/>
                  <a:t>)</a:t>
                </a:r>
              </a:p>
              <a:p>
                <a:pPr lvl="1"/>
                <a:r>
                  <a:rPr lang="de-CH" dirty="0"/>
                  <a:t>Same </a:t>
                </a:r>
                <a:r>
                  <a:rPr lang="de-CH" dirty="0" err="1"/>
                  <a:t>calculations</a:t>
                </a:r>
                <a:r>
                  <a:rPr lang="de-CH" dirty="0"/>
                  <a:t> </a:t>
                </a:r>
                <a:r>
                  <a:rPr lang="de-CH" dirty="0" err="1"/>
                  <a:t>methods</a:t>
                </a:r>
                <a:r>
                  <a:rPr lang="de-CH" dirty="0"/>
                  <a:t> </a:t>
                </a:r>
                <a:r>
                  <a:rPr lang="de-CH" dirty="0" err="1"/>
                  <a:t>as</a:t>
                </a:r>
                <a:r>
                  <a:rPr lang="de-CH" dirty="0"/>
                  <a:t> </a:t>
                </a:r>
                <a:r>
                  <a:rPr lang="de-CH" dirty="0" err="1"/>
                  <a:t>for</a:t>
                </a:r>
                <a:r>
                  <a:rPr lang="de-CH" dirty="0"/>
                  <a:t> global </a:t>
                </a:r>
                <a:r>
                  <a:rPr lang="de-CH" dirty="0" err="1"/>
                  <a:t>features</a:t>
                </a:r>
                <a:endParaRPr lang="de-CH" dirty="0"/>
              </a:p>
            </p:txBody>
          </p:sp>
        </mc:Choice>
        <mc:Fallback xmlns="">
          <p:sp>
            <p:nvSpPr>
              <p:cNvPr id="3" name="Content Placeholder 2"/>
              <p:cNvSpPr>
                <a:spLocks noGrp="1" noRot="1" noChangeAspect="1" noMove="1" noResize="1" noEditPoints="1" noAdjustHandles="1" noChangeArrowheads="1" noChangeShapeType="1" noTextEdit="1"/>
              </p:cNvSpPr>
              <p:nvPr>
                <p:ph sz="quarter" idx="21"/>
              </p:nvPr>
            </p:nvSpPr>
            <p:spPr>
              <a:blipFill>
                <a:blip r:embed="rId3"/>
                <a:stretch>
                  <a:fillRect l="-1158" t="-1669"/>
                </a:stretch>
              </a:blipFill>
            </p:spPr>
            <p:txBody>
              <a:bodyPr/>
              <a:lstStyle/>
              <a:p>
                <a:r>
                  <a:rPr lang="de-CH">
                    <a:noFill/>
                  </a:rPr>
                  <a:t> </a:t>
                </a:r>
              </a:p>
            </p:txBody>
          </p:sp>
        </mc:Fallback>
      </mc:AlternateContent>
      <p:sp>
        <p:nvSpPr>
          <p:cNvPr id="13" name="Text Placeholder 12"/>
          <p:cNvSpPr>
            <a:spLocks noGrp="1"/>
          </p:cNvSpPr>
          <p:nvPr>
            <p:ph type="body" sz="quarter" idx="24"/>
          </p:nvPr>
        </p:nvSpPr>
        <p:spPr/>
        <p:txBody>
          <a:bodyPr/>
          <a:lstStyle/>
          <a:p>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p:txBody>
      </p:sp>
      <p:sp>
        <p:nvSpPr>
          <p:cNvPr id="14" name="Date Placeholder 13"/>
          <p:cNvSpPr>
            <a:spLocks noGrp="1"/>
          </p:cNvSpPr>
          <p:nvPr>
            <p:ph type="dt" sz="half" idx="16"/>
          </p:nvPr>
        </p:nvSpPr>
        <p:spPr/>
        <p:txBody>
          <a:bodyPr/>
          <a:lstStyle/>
          <a:p>
            <a:fld id="{401B7563-7BC6-43AD-8715-7C2EAD9DC461}" type="datetime4">
              <a:rPr lang="de-CH" smtClean="0"/>
              <a:t>14. März 2023</a:t>
            </a:fld>
            <a:endParaRPr lang="de-CH" dirty="0"/>
          </a:p>
        </p:txBody>
      </p:sp>
    </p:spTree>
    <p:extLst>
      <p:ext uri="{BB962C8B-B14F-4D97-AF65-F5344CB8AC3E}">
        <p14:creationId xmlns:p14="http://schemas.microsoft.com/office/powerpoint/2010/main" val="38897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5467EE37-5B0C-46D0-B2A3-72A1140EFDCE}"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24</a:t>
            </a:fld>
            <a:endParaRPr lang="de-CH" dirty="0"/>
          </a:p>
        </p:txBody>
      </p:sp>
      <p:sp>
        <p:nvSpPr>
          <p:cNvPr id="5" name="Title 4"/>
          <p:cNvSpPr>
            <a:spLocks noGrp="1"/>
          </p:cNvSpPr>
          <p:nvPr>
            <p:ph type="title"/>
          </p:nvPr>
        </p:nvSpPr>
        <p:spPr/>
        <p:txBody>
          <a:bodyPr>
            <a:normAutofit/>
          </a:bodyPr>
          <a:lstStyle/>
          <a:p>
            <a:r>
              <a:rPr lang="de-CH" dirty="0"/>
              <a:t>Feature </a:t>
            </a:r>
            <a:r>
              <a:rPr lang="de-CH" dirty="0" err="1"/>
              <a:t>building</a:t>
            </a:r>
            <a:r>
              <a:rPr lang="de-CH" dirty="0"/>
              <a:t>: </a:t>
            </a:r>
            <a:r>
              <a:rPr lang="en-US" dirty="0"/>
              <a:t>KPI based on expert knowledge</a:t>
            </a:r>
            <a:r>
              <a:rPr lang="de-CH" dirty="0"/>
              <a:t> </a:t>
            </a:r>
          </a:p>
        </p:txBody>
      </p:sp>
      <p:sp>
        <p:nvSpPr>
          <p:cNvPr id="6" name="Content Placeholder 5"/>
          <p:cNvSpPr>
            <a:spLocks noGrp="1"/>
          </p:cNvSpPr>
          <p:nvPr>
            <p:ph sz="quarter" idx="21"/>
          </p:nvPr>
        </p:nvSpPr>
        <p:spPr/>
        <p:txBody>
          <a:bodyPr>
            <a:normAutofit/>
          </a:bodyPr>
          <a:lstStyle/>
          <a:p>
            <a:r>
              <a:rPr lang="en-US" dirty="0"/>
              <a:t>Another approach is to work directly with process </a:t>
            </a:r>
            <a:br>
              <a:rPr lang="en-US" dirty="0"/>
            </a:br>
            <a:r>
              <a:rPr lang="en-US" dirty="0"/>
              <a:t>parameters (e.g. injection work, flow coefficient, integral WID, </a:t>
            </a:r>
            <a:br>
              <a:rPr lang="en-US" dirty="0"/>
            </a:br>
            <a:r>
              <a:rPr lang="en-US" dirty="0"/>
              <a:t>changeover pressure, etc.). </a:t>
            </a:r>
          </a:p>
          <a:p>
            <a:r>
              <a:rPr lang="en-US" dirty="0"/>
              <a:t>These parameters are based on expert knowledge from </a:t>
            </a:r>
            <a:br>
              <a:rPr lang="en-US" dirty="0"/>
            </a:br>
            <a:r>
              <a:rPr lang="en-US" dirty="0"/>
              <a:t>the plastics industry and can often be calculated and recorded </a:t>
            </a:r>
            <a:br>
              <a:rPr lang="en-US" dirty="0"/>
            </a:br>
            <a:r>
              <a:rPr lang="en-US" dirty="0"/>
              <a:t>directly by the machines. These process parameters can also </a:t>
            </a:r>
            <a:br>
              <a:rPr lang="en-US" dirty="0"/>
            </a:br>
            <a:r>
              <a:rPr lang="en-US" dirty="0"/>
              <a:t>be calculated from the curve data described above, if they can </a:t>
            </a:r>
            <a:br>
              <a:rPr lang="en-US" dirty="0"/>
            </a:br>
            <a:r>
              <a:rPr lang="en-US" dirty="0"/>
              <a:t>be recorded.</a:t>
            </a:r>
          </a:p>
          <a:p>
            <a:endParaRPr lang="de-CH" dirty="0"/>
          </a:p>
          <a:p>
            <a:endParaRPr lang="de-CH" dirty="0"/>
          </a:p>
          <a:p>
            <a:endParaRPr lang="de-CH" dirty="0"/>
          </a:p>
        </p:txBody>
      </p:sp>
      <p:sp>
        <p:nvSpPr>
          <p:cNvPr id="7" name="Text Placeholder 6"/>
          <p:cNvSpPr>
            <a:spLocks noGrp="1"/>
          </p:cNvSpPr>
          <p:nvPr>
            <p:ph type="body" sz="quarter" idx="24"/>
          </p:nvPr>
        </p:nvSpPr>
        <p:spPr/>
        <p:txBody>
          <a:bodyPr/>
          <a:lstStyle/>
          <a:p>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p:txBody>
      </p:sp>
      <p:pic>
        <p:nvPicPr>
          <p:cNvPr id="8" name="Picture 7"/>
          <p:cNvPicPr>
            <a:picLocks noChangeAspect="1"/>
          </p:cNvPicPr>
          <p:nvPr/>
        </p:nvPicPr>
        <p:blipFill>
          <a:blip r:embed="rId2"/>
          <a:stretch>
            <a:fillRect/>
          </a:stretch>
        </p:blipFill>
        <p:spPr>
          <a:xfrm>
            <a:off x="7980315" y="1449388"/>
            <a:ext cx="3879898" cy="3709208"/>
          </a:xfrm>
          <a:prstGeom prst="rect">
            <a:avLst/>
          </a:prstGeom>
        </p:spPr>
      </p:pic>
      <p:sp>
        <p:nvSpPr>
          <p:cNvPr id="9" name="Text Box 7"/>
          <p:cNvSpPr txBox="1">
            <a:spLocks noChangeArrowheads="1"/>
          </p:cNvSpPr>
          <p:nvPr/>
        </p:nvSpPr>
        <p:spPr bwMode="auto">
          <a:xfrm>
            <a:off x="9920264" y="5212774"/>
            <a:ext cx="19319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en-GB" altLang="de-DE" sz="1200" dirty="0"/>
              <a:t>[</a:t>
            </a:r>
            <a:r>
              <a:rPr lang="en-GB" altLang="de-DE" sz="1200" dirty="0" err="1"/>
              <a:t>Handbuch</a:t>
            </a:r>
            <a:r>
              <a:rPr lang="en-GB" altLang="de-DE" sz="1200" dirty="0"/>
              <a:t> </a:t>
            </a:r>
            <a:r>
              <a:rPr lang="en-GB" altLang="de-DE" sz="1200" dirty="0" err="1"/>
              <a:t>Spritzgiessen</a:t>
            </a:r>
            <a:r>
              <a:rPr lang="en-GB" altLang="de-DE" sz="1200" dirty="0"/>
              <a:t>]</a:t>
            </a:r>
          </a:p>
        </p:txBody>
      </p:sp>
    </p:spTree>
    <p:extLst>
      <p:ext uri="{BB962C8B-B14F-4D97-AF65-F5344CB8AC3E}">
        <p14:creationId xmlns:p14="http://schemas.microsoft.com/office/powerpoint/2010/main" val="4248123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A9FCF528-92C5-4B82-A717-581B349722CB}"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25</a:t>
            </a:fld>
            <a:endParaRPr lang="de-CH" dirty="0"/>
          </a:p>
        </p:txBody>
      </p:sp>
      <p:sp>
        <p:nvSpPr>
          <p:cNvPr id="5" name="Title 4"/>
          <p:cNvSpPr>
            <a:spLocks noGrp="1"/>
          </p:cNvSpPr>
          <p:nvPr>
            <p:ph type="title"/>
          </p:nvPr>
        </p:nvSpPr>
        <p:spPr/>
        <p:txBody>
          <a:bodyPr/>
          <a:lstStyle/>
          <a:p>
            <a:r>
              <a:rPr lang="de-CH"/>
              <a:t>Feature building: </a:t>
            </a:r>
            <a:r>
              <a:rPr lang="en-US"/>
              <a:t>KPI based on expert knowledge</a:t>
            </a:r>
            <a:r>
              <a:rPr lang="de-CH"/>
              <a:t> </a:t>
            </a:r>
            <a:endParaRPr lang="de-CH" dirty="0"/>
          </a:p>
        </p:txBody>
      </p:sp>
      <p:sp>
        <p:nvSpPr>
          <p:cNvPr id="7" name="Text Placeholder 6"/>
          <p:cNvSpPr>
            <a:spLocks noGrp="1"/>
          </p:cNvSpPr>
          <p:nvPr>
            <p:ph type="body" sz="quarter" idx="24"/>
          </p:nvPr>
        </p:nvSpPr>
        <p:spPr/>
        <p:txBody>
          <a:bodyPr/>
          <a:lstStyle/>
          <a:p>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p:txBody>
      </p:sp>
      <p:graphicFrame>
        <p:nvGraphicFramePr>
          <p:cNvPr id="10" name="Content Placeholder 9"/>
          <p:cNvGraphicFramePr>
            <a:graphicFrameLocks noGrp="1"/>
          </p:cNvGraphicFramePr>
          <p:nvPr>
            <p:ph sz="quarter" idx="21"/>
            <p:extLst>
              <p:ext uri="{D42A27DB-BD31-4B8C-83A1-F6EECF244321}">
                <p14:modId xmlns:p14="http://schemas.microsoft.com/office/powerpoint/2010/main" val="3893271957"/>
              </p:ext>
            </p:extLst>
          </p:nvPr>
        </p:nvGraphicFramePr>
        <p:xfrm>
          <a:off x="806450" y="1449380"/>
          <a:ext cx="7493925" cy="4675374"/>
        </p:xfrm>
        <a:graphic>
          <a:graphicData uri="http://schemas.openxmlformats.org/drawingml/2006/table">
            <a:tbl>
              <a:tblPr/>
              <a:tblGrid>
                <a:gridCol w="2369920">
                  <a:extLst>
                    <a:ext uri="{9D8B030D-6E8A-4147-A177-3AD203B41FA5}">
                      <a16:colId xmlns:a16="http://schemas.microsoft.com/office/drawing/2014/main" val="3364943656"/>
                    </a:ext>
                  </a:extLst>
                </a:gridCol>
                <a:gridCol w="608712">
                  <a:extLst>
                    <a:ext uri="{9D8B030D-6E8A-4147-A177-3AD203B41FA5}">
                      <a16:colId xmlns:a16="http://schemas.microsoft.com/office/drawing/2014/main" val="1731319913"/>
                    </a:ext>
                  </a:extLst>
                </a:gridCol>
                <a:gridCol w="2751380">
                  <a:extLst>
                    <a:ext uri="{9D8B030D-6E8A-4147-A177-3AD203B41FA5}">
                      <a16:colId xmlns:a16="http://schemas.microsoft.com/office/drawing/2014/main" val="121395554"/>
                    </a:ext>
                  </a:extLst>
                </a:gridCol>
                <a:gridCol w="1763913">
                  <a:extLst>
                    <a:ext uri="{9D8B030D-6E8A-4147-A177-3AD203B41FA5}">
                      <a16:colId xmlns:a16="http://schemas.microsoft.com/office/drawing/2014/main" val="3252394381"/>
                    </a:ext>
                  </a:extLst>
                </a:gridCol>
              </a:tblGrid>
              <a:tr h="173162">
                <a:tc>
                  <a:txBody>
                    <a:bodyPr/>
                    <a:lstStyle/>
                    <a:p>
                      <a:pPr algn="l" fontAlgn="b"/>
                      <a:r>
                        <a:rPr lang="de-CH" sz="800" b="1" i="0" u="none" strike="noStrike">
                          <a:solidFill>
                            <a:srgbClr val="FFFFFF"/>
                          </a:solidFill>
                          <a:effectLst/>
                          <a:latin typeface="Arial" panose="020B0604020202020204" pitchFamily="34" charset="0"/>
                        </a:rPr>
                        <a:t>Beschreibung</a:t>
                      </a:r>
                    </a:p>
                  </a:txBody>
                  <a:tcPr marL="8122" marR="8122" marT="8122" marB="38986" anchor="b">
                    <a:lnL>
                      <a:noFill/>
                    </a:lnL>
                    <a:lnR>
                      <a:noFill/>
                    </a:lnR>
                    <a:lnT>
                      <a:noFill/>
                    </a:lnT>
                    <a:lnB>
                      <a:noFill/>
                    </a:lnB>
                    <a:solidFill>
                      <a:srgbClr val="000000"/>
                    </a:solidFill>
                  </a:tcPr>
                </a:tc>
                <a:tc>
                  <a:txBody>
                    <a:bodyPr/>
                    <a:lstStyle/>
                    <a:p>
                      <a:pPr algn="l" fontAlgn="b"/>
                      <a:r>
                        <a:rPr lang="de-CH" sz="800" b="1" i="0" u="none" strike="noStrike">
                          <a:solidFill>
                            <a:srgbClr val="FFFFFF"/>
                          </a:solidFill>
                          <a:effectLst/>
                          <a:latin typeface="Arial" panose="020B0604020202020204" pitchFamily="34" charset="0"/>
                        </a:rPr>
                        <a:t>Einheit</a:t>
                      </a:r>
                    </a:p>
                  </a:txBody>
                  <a:tcPr marL="8122" marR="8122" marT="8122" marB="38986" anchor="b">
                    <a:lnL>
                      <a:noFill/>
                    </a:lnL>
                    <a:lnR>
                      <a:noFill/>
                    </a:lnR>
                    <a:lnT>
                      <a:noFill/>
                    </a:lnT>
                    <a:lnB>
                      <a:noFill/>
                    </a:lnB>
                    <a:solidFill>
                      <a:srgbClr val="000000"/>
                    </a:solidFill>
                  </a:tcPr>
                </a:tc>
                <a:tc>
                  <a:txBody>
                    <a:bodyPr/>
                    <a:lstStyle/>
                    <a:p>
                      <a:pPr algn="l" fontAlgn="b"/>
                      <a:r>
                        <a:rPr lang="de-CH" sz="800" b="1" i="0" u="none" strike="noStrike">
                          <a:solidFill>
                            <a:srgbClr val="FFFFFF"/>
                          </a:solidFill>
                          <a:effectLst/>
                          <a:latin typeface="Arial" panose="020B0604020202020204" pitchFamily="34" charset="0"/>
                        </a:rPr>
                        <a:t>Berechnung</a:t>
                      </a:r>
                    </a:p>
                  </a:txBody>
                  <a:tcPr marL="8122" marR="8122" marT="8122" marB="38986" anchor="b">
                    <a:lnL>
                      <a:noFill/>
                    </a:lnL>
                    <a:lnR>
                      <a:noFill/>
                    </a:lnR>
                    <a:lnT>
                      <a:noFill/>
                    </a:lnT>
                    <a:lnB>
                      <a:noFill/>
                    </a:lnB>
                    <a:solidFill>
                      <a:srgbClr val="000000"/>
                    </a:solidFill>
                  </a:tcPr>
                </a:tc>
                <a:tc>
                  <a:txBody>
                    <a:bodyPr/>
                    <a:lstStyle/>
                    <a:p>
                      <a:pPr algn="l" fontAlgn="b"/>
                      <a:r>
                        <a:rPr lang="de-CH" sz="800" b="1" i="0" u="none" strike="noStrike">
                          <a:solidFill>
                            <a:srgbClr val="FFFFFF"/>
                          </a:solidFill>
                          <a:effectLst/>
                          <a:latin typeface="Arial" panose="020B0604020202020204" pitchFamily="34" charset="0"/>
                        </a:rPr>
                        <a:t>Anzahl Werte pro Zyklus</a:t>
                      </a:r>
                    </a:p>
                  </a:txBody>
                  <a:tcPr marL="8122" marR="8122" marT="8122" marB="38986" anchor="b">
                    <a:lnL>
                      <a:noFill/>
                    </a:lnL>
                    <a:lnR>
                      <a:noFill/>
                    </a:lnR>
                    <a:lnT>
                      <a:noFill/>
                    </a:lnT>
                    <a:lnB>
                      <a:noFill/>
                    </a:lnB>
                    <a:solidFill>
                      <a:srgbClr val="000000"/>
                    </a:solidFill>
                  </a:tcPr>
                </a:tc>
                <a:extLst>
                  <a:ext uri="{0D108BD9-81ED-4DB2-BD59-A6C34878D82A}">
                    <a16:rowId xmlns:a16="http://schemas.microsoft.com/office/drawing/2014/main" val="3636892016"/>
                  </a:ext>
                </a:extLst>
              </a:tr>
              <a:tr h="173162">
                <a:tc>
                  <a:txBody>
                    <a:bodyPr/>
                    <a:lstStyle/>
                    <a:p>
                      <a:pPr algn="l" fontAlgn="ctr"/>
                      <a:r>
                        <a:rPr lang="de-CH" sz="800" b="0" i="0" u="none" strike="noStrike">
                          <a:solidFill>
                            <a:srgbClr val="000000"/>
                          </a:solidFill>
                          <a:effectLst/>
                          <a:latin typeface="Arial" panose="020B0604020202020204" pitchFamily="34" charset="0"/>
                        </a:rPr>
                        <a:t>Fliesszahl</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[bar*s]</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Integral Massedruck über Einspritzzeit</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1382944752"/>
                  </a:ext>
                </a:extLst>
              </a:tr>
              <a:tr h="173162">
                <a:tc>
                  <a:txBody>
                    <a:bodyPr/>
                    <a:lstStyle/>
                    <a:p>
                      <a:pPr algn="l" fontAlgn="ctr"/>
                      <a:r>
                        <a:rPr lang="de-CH" sz="800" b="0" i="0" u="none" strike="noStrike">
                          <a:solidFill>
                            <a:srgbClr val="000000"/>
                          </a:solidFill>
                          <a:effectLst/>
                          <a:latin typeface="Arial" panose="020B0604020202020204" pitchFamily="34" charset="0"/>
                        </a:rPr>
                        <a:t>Einspritzarbeit</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[J]</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Integral Massedruck über Einspritzweg</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2400002419"/>
                  </a:ext>
                </a:extLst>
              </a:tr>
              <a:tr h="173162">
                <a:tc>
                  <a:txBody>
                    <a:bodyPr/>
                    <a:lstStyle/>
                    <a:p>
                      <a:pPr algn="l" fontAlgn="ctr"/>
                      <a:r>
                        <a:rPr lang="de-CH" sz="800" b="0" i="0" u="none" strike="noStrike">
                          <a:solidFill>
                            <a:srgbClr val="000000"/>
                          </a:solidFill>
                          <a:effectLst/>
                          <a:latin typeface="Arial" panose="020B0604020202020204" pitchFamily="34" charset="0"/>
                        </a:rPr>
                        <a:t>Nachdruckarbeit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[J]</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Integral Massedruck über Nachdrucksweg</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626136639"/>
                  </a:ext>
                </a:extLst>
              </a:tr>
              <a:tr h="173162">
                <a:tc>
                  <a:txBody>
                    <a:bodyPr/>
                    <a:lstStyle/>
                    <a:p>
                      <a:pPr algn="l" fontAlgn="ctr"/>
                      <a:r>
                        <a:rPr lang="de-CH" sz="800" b="0" i="0" u="none" strike="noStrike">
                          <a:solidFill>
                            <a:srgbClr val="000000"/>
                          </a:solidFill>
                          <a:effectLst/>
                          <a:latin typeface="Arial" panose="020B0604020202020204" pitchFamily="34" charset="0"/>
                        </a:rPr>
                        <a:t>Maximaler Einspritzdruck</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[bar]</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Max Einspritzdruck während Einspritzphase</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3277435590"/>
                  </a:ext>
                </a:extLst>
              </a:tr>
              <a:tr h="173162">
                <a:tc>
                  <a:txBody>
                    <a:bodyPr/>
                    <a:lstStyle/>
                    <a:p>
                      <a:pPr algn="l" fontAlgn="ctr"/>
                      <a:r>
                        <a:rPr lang="de-CH" sz="800" b="0" i="0" u="none" strike="noStrike">
                          <a:solidFill>
                            <a:srgbClr val="000000"/>
                          </a:solidFill>
                          <a:effectLst/>
                          <a:latin typeface="Arial" panose="020B0604020202020204" pitchFamily="34" charset="0"/>
                        </a:rPr>
                        <a:t>Umschaltdruck</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[bar]</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Druck bei Ende Einspritzen</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1280065928"/>
                  </a:ext>
                </a:extLst>
              </a:tr>
              <a:tr h="173162">
                <a:tc>
                  <a:txBody>
                    <a:bodyPr/>
                    <a:lstStyle/>
                    <a:p>
                      <a:pPr algn="l" fontAlgn="ctr"/>
                      <a:r>
                        <a:rPr lang="de-CH" sz="800" b="0" i="0" u="none" strike="noStrike" dirty="0">
                          <a:solidFill>
                            <a:srgbClr val="000000"/>
                          </a:solidFill>
                          <a:effectLst/>
                          <a:latin typeface="Arial" panose="020B0604020202020204" pitchFamily="34" charset="0"/>
                        </a:rPr>
                        <a:t>Umschaltpunkt</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[mm]</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Schneckenposition bei Ende Einspritzen</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1256761154"/>
                  </a:ext>
                </a:extLst>
              </a:tr>
              <a:tr h="173162">
                <a:tc>
                  <a:txBody>
                    <a:bodyPr/>
                    <a:lstStyle/>
                    <a:p>
                      <a:pPr algn="l" fontAlgn="ctr"/>
                      <a:r>
                        <a:rPr lang="de-CH" sz="800" b="0" i="0" u="none" strike="noStrike">
                          <a:solidFill>
                            <a:srgbClr val="000000"/>
                          </a:solidFill>
                          <a:effectLst/>
                          <a:latin typeface="Arial" panose="020B0604020202020204" pitchFamily="34" charset="0"/>
                        </a:rPr>
                        <a:t>Massepolster</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[mm]</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Schneckenposition bei Ende Nachdruck</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1964760757"/>
                  </a:ext>
                </a:extLst>
              </a:tr>
              <a:tr h="173162">
                <a:tc>
                  <a:txBody>
                    <a:bodyPr/>
                    <a:lstStyle/>
                    <a:p>
                      <a:pPr algn="l" fontAlgn="ctr"/>
                      <a:r>
                        <a:rPr lang="de-CH" sz="800" b="0" i="0" u="none" strike="noStrike">
                          <a:solidFill>
                            <a:srgbClr val="000000"/>
                          </a:solidFill>
                          <a:effectLst/>
                          <a:latin typeface="Arial" panose="020B0604020202020204" pitchFamily="34" charset="0"/>
                        </a:rPr>
                        <a:t>Massedruck beim Nachdruck</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[bar]</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Mittelwert Massedruck während Nachdruckphase</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2594355835"/>
                  </a:ext>
                </a:extLst>
              </a:tr>
              <a:tr h="173162">
                <a:tc>
                  <a:txBody>
                    <a:bodyPr/>
                    <a:lstStyle/>
                    <a:p>
                      <a:pPr algn="l" fontAlgn="ctr"/>
                      <a:r>
                        <a:rPr lang="de-CH" sz="800" b="0" i="0" u="none" strike="noStrike">
                          <a:solidFill>
                            <a:srgbClr val="000000"/>
                          </a:solidFill>
                          <a:effectLst/>
                          <a:latin typeface="Arial" panose="020B0604020202020204" pitchFamily="34" charset="0"/>
                        </a:rPr>
                        <a:t>Einspritzzeit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[s]</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Sumvalid Trigger Einspritzen</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3708604948"/>
                  </a:ext>
                </a:extLst>
              </a:tr>
              <a:tr h="173162">
                <a:tc>
                  <a:txBody>
                    <a:bodyPr/>
                    <a:lstStyle/>
                    <a:p>
                      <a:pPr algn="l" fontAlgn="ctr"/>
                      <a:r>
                        <a:rPr lang="de-CH" sz="800" b="0" i="0" u="none" strike="noStrike">
                          <a:solidFill>
                            <a:srgbClr val="000000"/>
                          </a:solidFill>
                          <a:effectLst/>
                          <a:latin typeface="Arial" panose="020B0604020202020204" pitchFamily="34" charset="0"/>
                        </a:rPr>
                        <a:t>Dosierzeit</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[s]</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Sumvalid Trigger Plastifizieren</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2613053646"/>
                  </a:ext>
                </a:extLst>
              </a:tr>
              <a:tr h="173162">
                <a:tc>
                  <a:txBody>
                    <a:bodyPr/>
                    <a:lstStyle/>
                    <a:p>
                      <a:pPr algn="l" fontAlgn="ctr"/>
                      <a:r>
                        <a:rPr lang="de-CH" sz="800" b="0" i="0" u="none" strike="noStrike">
                          <a:solidFill>
                            <a:srgbClr val="000000"/>
                          </a:solidFill>
                          <a:effectLst/>
                          <a:latin typeface="Arial" panose="020B0604020202020204" pitchFamily="34" charset="0"/>
                        </a:rPr>
                        <a:t>Zykluszeit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[s]</a:t>
                      </a:r>
                    </a:p>
                  </a:txBody>
                  <a:tcPr marL="8122" marR="8122" marT="8122" marB="38986" anchor="ctr">
                    <a:lnL>
                      <a:noFill/>
                    </a:lnL>
                    <a:lnR>
                      <a:noFill/>
                    </a:lnR>
                    <a:lnT>
                      <a:noFill/>
                    </a:lnT>
                    <a:lnB>
                      <a:noFill/>
                    </a:lnB>
                    <a:solidFill>
                      <a:srgbClr val="D9D9D9"/>
                    </a:solidFill>
                  </a:tcPr>
                </a:tc>
                <a:tc>
                  <a:txBody>
                    <a:bodyPr/>
                    <a:lstStyle/>
                    <a:p>
                      <a:pPr algn="l" fontAlgn="ctr"/>
                      <a:endParaRPr lang="de-CH" sz="800" b="0" i="0" u="none" strike="noStrike">
                        <a:solidFill>
                          <a:srgbClr val="000000"/>
                        </a:solidFill>
                        <a:effectLst/>
                        <a:latin typeface="Arial" panose="020B0604020202020204" pitchFamily="34" charset="0"/>
                      </a:endParaRP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3446750285"/>
                  </a:ext>
                </a:extLst>
              </a:tr>
              <a:tr h="173162">
                <a:tc>
                  <a:txBody>
                    <a:bodyPr/>
                    <a:lstStyle/>
                    <a:p>
                      <a:pPr algn="l" fontAlgn="ctr"/>
                      <a:r>
                        <a:rPr lang="de-CH" sz="800" b="0" i="0" u="none" strike="noStrike">
                          <a:solidFill>
                            <a:srgbClr val="000000"/>
                          </a:solidFill>
                          <a:effectLst/>
                          <a:latin typeface="Arial" panose="020B0604020202020204" pitchFamily="34" charset="0"/>
                        </a:rPr>
                        <a:t>Drehzahl</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[1/min]</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Mittelwert Drehzahl beim Plastifizieren</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4165120629"/>
                  </a:ext>
                </a:extLst>
              </a:tr>
              <a:tr h="173162">
                <a:tc>
                  <a:txBody>
                    <a:bodyPr/>
                    <a:lstStyle/>
                    <a:p>
                      <a:pPr algn="l" fontAlgn="ctr"/>
                      <a:r>
                        <a:rPr lang="de-CH" sz="800" b="0" i="0" u="none" strike="noStrike">
                          <a:solidFill>
                            <a:srgbClr val="000000"/>
                          </a:solidFill>
                          <a:effectLst/>
                          <a:latin typeface="Arial" panose="020B0604020202020204" pitchFamily="34" charset="0"/>
                        </a:rPr>
                        <a:t>Drehmoment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[Nm]</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Mittelwert Drehmoment beim Plastifizieren</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1183570566"/>
                  </a:ext>
                </a:extLst>
              </a:tr>
              <a:tr h="173162">
                <a:tc>
                  <a:txBody>
                    <a:bodyPr/>
                    <a:lstStyle/>
                    <a:p>
                      <a:pPr algn="l" fontAlgn="ctr"/>
                      <a:r>
                        <a:rPr lang="de-CH" sz="800" b="0" i="0" u="none" strike="noStrike">
                          <a:solidFill>
                            <a:srgbClr val="000000"/>
                          </a:solidFill>
                          <a:effectLst/>
                          <a:latin typeface="Arial" panose="020B0604020202020204" pitchFamily="34" charset="0"/>
                        </a:rPr>
                        <a:t>Staudruck</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[bar]</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Mittelwert Massedruck beim Plastifizieren</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1</a:t>
                      </a:r>
                    </a:p>
                  </a:txBody>
                  <a:tcPr marL="8122" marR="8122" marT="8122" marB="38986" anchor="b">
                    <a:lnL>
                      <a:noFill/>
                    </a:lnL>
                    <a:lnR>
                      <a:noFill/>
                    </a:lnR>
                    <a:lnT>
                      <a:noFill/>
                    </a:lnT>
                    <a:lnB>
                      <a:noFill/>
                    </a:lnB>
                  </a:tcPr>
                </a:tc>
                <a:extLst>
                  <a:ext uri="{0D108BD9-81ED-4DB2-BD59-A6C34878D82A}">
                    <a16:rowId xmlns:a16="http://schemas.microsoft.com/office/drawing/2014/main" val="1016373263"/>
                  </a:ext>
                </a:extLst>
              </a:tr>
              <a:tr h="173162">
                <a:tc>
                  <a:txBody>
                    <a:bodyPr/>
                    <a:lstStyle/>
                    <a:p>
                      <a:pPr algn="l" fontAlgn="ctr"/>
                      <a:r>
                        <a:rPr lang="de-CH" sz="800" b="0" i="0" u="none" strike="noStrike">
                          <a:solidFill>
                            <a:srgbClr val="000000"/>
                          </a:solidFill>
                          <a:effectLst/>
                          <a:latin typeface="Arial" panose="020B0604020202020204" pitchFamily="34" charset="0"/>
                        </a:rPr>
                        <a:t>Maximaler Werkzeuginnendruck</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[bar]</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Maximaler Werkzeuginnendruck</a:t>
                      </a:r>
                    </a:p>
                  </a:txBody>
                  <a:tcPr marL="8122" marR="8122" marT="8122" marB="38986" anchor="ctr">
                    <a:lnL>
                      <a:noFill/>
                    </a:lnL>
                    <a:lnR>
                      <a:noFill/>
                    </a:lnR>
                    <a:lnT>
                      <a:noFill/>
                    </a:lnT>
                    <a:lnB>
                      <a:noFill/>
                    </a:lnB>
                    <a:solidFill>
                      <a:srgbClr val="D9D9D9"/>
                    </a:solidFill>
                  </a:tcPr>
                </a:tc>
                <a:tc>
                  <a:txBody>
                    <a:bodyPr/>
                    <a:lstStyle/>
                    <a:p>
                      <a:pPr algn="ctr" fontAlgn="ctr"/>
                      <a:r>
                        <a:rPr lang="de-CH" sz="800" b="0" i="0" u="none" strike="noStrike">
                          <a:solidFill>
                            <a:srgbClr val="000000"/>
                          </a:solidFill>
                          <a:effectLst/>
                          <a:latin typeface="Arial" panose="020B0604020202020204" pitchFamily="34" charset="0"/>
                        </a:rPr>
                        <a:t>Entspricht Anzahl Kavitäten</a:t>
                      </a:r>
                    </a:p>
                  </a:txBody>
                  <a:tcPr marL="8122" marR="8122" marT="8122" marB="38986" anchor="ctr">
                    <a:lnL>
                      <a:noFill/>
                    </a:lnL>
                    <a:lnR>
                      <a:noFill/>
                    </a:lnR>
                    <a:lnT>
                      <a:noFill/>
                    </a:lnT>
                    <a:lnB>
                      <a:noFill/>
                    </a:lnB>
                    <a:solidFill>
                      <a:srgbClr val="D9D9D9"/>
                    </a:solidFill>
                  </a:tcPr>
                </a:tc>
                <a:extLst>
                  <a:ext uri="{0D108BD9-81ED-4DB2-BD59-A6C34878D82A}">
                    <a16:rowId xmlns:a16="http://schemas.microsoft.com/office/drawing/2014/main" val="1246445045"/>
                  </a:ext>
                </a:extLst>
              </a:tr>
              <a:tr h="173162">
                <a:tc>
                  <a:txBody>
                    <a:bodyPr/>
                    <a:lstStyle/>
                    <a:p>
                      <a:pPr algn="l" fontAlgn="ctr"/>
                      <a:r>
                        <a:rPr lang="de-CH" sz="800" b="0" i="0" u="none" strike="noStrike">
                          <a:solidFill>
                            <a:srgbClr val="000000"/>
                          </a:solidFill>
                          <a:effectLst/>
                          <a:latin typeface="Arial" panose="020B0604020202020204" pitchFamily="34" charset="0"/>
                        </a:rPr>
                        <a:t>Werkzeuginnendruckintegral</a:t>
                      </a:r>
                    </a:p>
                  </a:txBody>
                  <a:tcPr marL="8122" marR="8122" marT="8122" marB="38986" anchor="ctr">
                    <a:lnL>
                      <a:noFill/>
                    </a:lnL>
                    <a:lnR>
                      <a:noFill/>
                    </a:lnR>
                    <a:lnT>
                      <a:noFill/>
                    </a:lnT>
                    <a:lnB>
                      <a:noFill/>
                    </a:lnB>
                  </a:tcPr>
                </a:tc>
                <a:tc>
                  <a:txBody>
                    <a:bodyPr/>
                    <a:lstStyle/>
                    <a:p>
                      <a:pPr algn="l" fontAlgn="ctr"/>
                      <a:endParaRPr lang="de-CH" sz="800" b="0" i="0" u="none" strike="noStrike">
                        <a:solidFill>
                          <a:srgbClr val="000000"/>
                        </a:solidFill>
                        <a:effectLst/>
                        <a:latin typeface="Arial" panose="020B0604020202020204" pitchFamily="34" charset="0"/>
                      </a:endParaRP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Integral Werkzeuginnendruck</a:t>
                      </a:r>
                    </a:p>
                  </a:txBody>
                  <a:tcPr marL="8122" marR="8122" marT="8122" marB="38986" anchor="ctr">
                    <a:lnL>
                      <a:noFill/>
                    </a:lnL>
                    <a:lnR>
                      <a:noFill/>
                    </a:lnR>
                    <a:lnT>
                      <a:noFill/>
                    </a:lnT>
                    <a:lnB>
                      <a:noFill/>
                    </a:lnB>
                  </a:tcPr>
                </a:tc>
                <a:tc>
                  <a:txBody>
                    <a:bodyPr/>
                    <a:lstStyle/>
                    <a:p>
                      <a:pPr algn="ctr" fontAlgn="ctr"/>
                      <a:r>
                        <a:rPr lang="de-CH" sz="800" b="0" i="0" u="none" strike="noStrike">
                          <a:solidFill>
                            <a:srgbClr val="000000"/>
                          </a:solidFill>
                          <a:effectLst/>
                          <a:latin typeface="Arial" panose="020B0604020202020204" pitchFamily="34" charset="0"/>
                        </a:rPr>
                        <a:t>Entspricht Anzahl Kavitäten</a:t>
                      </a:r>
                    </a:p>
                  </a:txBody>
                  <a:tcPr marL="8122" marR="8122" marT="8122" marB="38986" anchor="ctr">
                    <a:lnL>
                      <a:noFill/>
                    </a:lnL>
                    <a:lnR>
                      <a:noFill/>
                    </a:lnR>
                    <a:lnT>
                      <a:noFill/>
                    </a:lnT>
                    <a:lnB>
                      <a:noFill/>
                    </a:lnB>
                  </a:tcPr>
                </a:tc>
                <a:extLst>
                  <a:ext uri="{0D108BD9-81ED-4DB2-BD59-A6C34878D82A}">
                    <a16:rowId xmlns:a16="http://schemas.microsoft.com/office/drawing/2014/main" val="135285783"/>
                  </a:ext>
                </a:extLst>
              </a:tr>
              <a:tr h="173162">
                <a:tc>
                  <a:txBody>
                    <a:bodyPr/>
                    <a:lstStyle/>
                    <a:p>
                      <a:pPr algn="l" fontAlgn="ctr"/>
                      <a:r>
                        <a:rPr lang="de-CH" sz="800" b="0" i="0" u="none" strike="noStrike">
                          <a:solidFill>
                            <a:srgbClr val="000000"/>
                          </a:solidFill>
                          <a:effectLst/>
                          <a:latin typeface="Arial" panose="020B0604020202020204" pitchFamily="34" charset="0"/>
                        </a:rPr>
                        <a:t>Einschaltdauer jeder Zylinderheizung</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Mittelwert Ansteuerung Zylinderheizung</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5</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2947346394"/>
                  </a:ext>
                </a:extLst>
              </a:tr>
              <a:tr h="173162">
                <a:tc>
                  <a:txBody>
                    <a:bodyPr/>
                    <a:lstStyle/>
                    <a:p>
                      <a:pPr algn="l" fontAlgn="ctr"/>
                      <a:r>
                        <a:rPr lang="de-CH" sz="800" b="0" i="0" u="none" strike="noStrike">
                          <a:solidFill>
                            <a:srgbClr val="000000"/>
                          </a:solidFill>
                          <a:effectLst/>
                          <a:latin typeface="Arial" panose="020B0604020202020204" pitchFamily="34" charset="0"/>
                        </a:rPr>
                        <a:t>Temperatur jeder Zylinderheizung</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[°C]</a:t>
                      </a:r>
                    </a:p>
                  </a:txBody>
                  <a:tcPr marL="8122" marR="8122" marT="8122" marB="38986" anchor="ctr">
                    <a:lnL>
                      <a:noFill/>
                    </a:lnL>
                    <a:lnR>
                      <a:noFill/>
                    </a:lnR>
                    <a:lnT>
                      <a:noFill/>
                    </a:lnT>
                    <a:lnB>
                      <a:noFill/>
                    </a:lnB>
                  </a:tcPr>
                </a:tc>
                <a:tc>
                  <a:txBody>
                    <a:bodyPr/>
                    <a:lstStyle/>
                    <a:p>
                      <a:pPr algn="l" fontAlgn="ctr"/>
                      <a:r>
                        <a:rPr lang="de-CH" sz="800" b="0" i="0" u="none" strike="noStrike" dirty="0">
                          <a:solidFill>
                            <a:srgbClr val="000000"/>
                          </a:solidFill>
                          <a:effectLst/>
                          <a:latin typeface="Arial" panose="020B0604020202020204" pitchFamily="34" charset="0"/>
                        </a:rPr>
                        <a:t>Mittelwert Zylindertemperatur</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5</a:t>
                      </a:r>
                    </a:p>
                  </a:txBody>
                  <a:tcPr marL="8122" marR="8122" marT="8122" marB="38986" anchor="b">
                    <a:lnL>
                      <a:noFill/>
                    </a:lnL>
                    <a:lnR>
                      <a:noFill/>
                    </a:lnR>
                    <a:lnT>
                      <a:noFill/>
                    </a:lnT>
                    <a:lnB>
                      <a:noFill/>
                    </a:lnB>
                  </a:tcPr>
                </a:tc>
                <a:extLst>
                  <a:ext uri="{0D108BD9-81ED-4DB2-BD59-A6C34878D82A}">
                    <a16:rowId xmlns:a16="http://schemas.microsoft.com/office/drawing/2014/main" val="104473562"/>
                  </a:ext>
                </a:extLst>
              </a:tr>
              <a:tr h="173162">
                <a:tc>
                  <a:txBody>
                    <a:bodyPr/>
                    <a:lstStyle/>
                    <a:p>
                      <a:pPr algn="l" fontAlgn="ctr"/>
                      <a:r>
                        <a:rPr lang="de-CH" sz="800" b="0" i="0" u="none" strike="noStrike">
                          <a:solidFill>
                            <a:srgbClr val="000000"/>
                          </a:solidFill>
                          <a:effectLst/>
                          <a:latin typeface="Arial" panose="020B0604020202020204" pitchFamily="34" charset="0"/>
                        </a:rPr>
                        <a:t>Einschaltdauer Heisskanal</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Mittelwert Ansteuerung Werkzeugheizung</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6</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3437284665"/>
                  </a:ext>
                </a:extLst>
              </a:tr>
              <a:tr h="173162">
                <a:tc>
                  <a:txBody>
                    <a:bodyPr/>
                    <a:lstStyle/>
                    <a:p>
                      <a:pPr algn="l" fontAlgn="ctr"/>
                      <a:r>
                        <a:rPr lang="de-CH" sz="800" b="0" i="0" u="none" strike="noStrike">
                          <a:solidFill>
                            <a:srgbClr val="000000"/>
                          </a:solidFill>
                          <a:effectLst/>
                          <a:latin typeface="Arial" panose="020B0604020202020204" pitchFamily="34" charset="0"/>
                        </a:rPr>
                        <a:t>Temperatur Werkzeugheizung</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[°C]</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Mittelwert Temperatur Werkzeugheizung</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6</a:t>
                      </a:r>
                    </a:p>
                  </a:txBody>
                  <a:tcPr marL="8122" marR="8122" marT="8122" marB="38986" anchor="b">
                    <a:lnL>
                      <a:noFill/>
                    </a:lnL>
                    <a:lnR>
                      <a:noFill/>
                    </a:lnR>
                    <a:lnT>
                      <a:noFill/>
                    </a:lnT>
                    <a:lnB>
                      <a:noFill/>
                    </a:lnB>
                  </a:tcPr>
                </a:tc>
                <a:extLst>
                  <a:ext uri="{0D108BD9-81ED-4DB2-BD59-A6C34878D82A}">
                    <a16:rowId xmlns:a16="http://schemas.microsoft.com/office/drawing/2014/main" val="925566993"/>
                  </a:ext>
                </a:extLst>
              </a:tr>
              <a:tr h="173162">
                <a:tc>
                  <a:txBody>
                    <a:bodyPr/>
                    <a:lstStyle/>
                    <a:p>
                      <a:pPr algn="l" fontAlgn="ctr"/>
                      <a:r>
                        <a:rPr lang="de-CH" sz="800" b="0" i="0" u="none" strike="noStrike">
                          <a:solidFill>
                            <a:srgbClr val="000000"/>
                          </a:solidFill>
                          <a:effectLst/>
                          <a:latin typeface="Arial" panose="020B0604020202020204" pitchFamily="34" charset="0"/>
                        </a:rPr>
                        <a:t>Temperatur Temperiergeräte</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[°C]</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a:solidFill>
                            <a:srgbClr val="000000"/>
                          </a:solidFill>
                          <a:effectLst/>
                          <a:latin typeface="Arial" panose="020B0604020202020204" pitchFamily="34" charset="0"/>
                        </a:rPr>
                        <a:t>Mittelwert Temperatur Temperiergeräte</a:t>
                      </a:r>
                    </a:p>
                  </a:txBody>
                  <a:tcPr marL="8122" marR="8122" marT="8122" marB="38986" anchor="ctr">
                    <a:lnL>
                      <a:noFill/>
                    </a:lnL>
                    <a:lnR>
                      <a:noFill/>
                    </a:lnR>
                    <a:lnT>
                      <a:noFill/>
                    </a:lnT>
                    <a:lnB>
                      <a:noFill/>
                    </a:lnB>
                    <a:solidFill>
                      <a:srgbClr val="D9D9D9"/>
                    </a:solidFill>
                  </a:tcPr>
                </a:tc>
                <a:tc>
                  <a:txBody>
                    <a:bodyPr/>
                    <a:lstStyle/>
                    <a:p>
                      <a:pPr algn="ctr" fontAlgn="b"/>
                      <a:r>
                        <a:rPr lang="de-CH" sz="800" b="0" i="0" u="none" strike="noStrike">
                          <a:solidFill>
                            <a:srgbClr val="000000"/>
                          </a:solidFill>
                          <a:effectLst/>
                          <a:latin typeface="Arial" panose="020B0604020202020204" pitchFamily="34" charset="0"/>
                        </a:rPr>
                        <a:t>2</a:t>
                      </a:r>
                    </a:p>
                  </a:txBody>
                  <a:tcPr marL="8122" marR="8122" marT="8122" marB="38986" anchor="b">
                    <a:lnL>
                      <a:noFill/>
                    </a:lnL>
                    <a:lnR>
                      <a:noFill/>
                    </a:lnR>
                    <a:lnT>
                      <a:noFill/>
                    </a:lnT>
                    <a:lnB>
                      <a:noFill/>
                    </a:lnB>
                    <a:solidFill>
                      <a:srgbClr val="D9D9D9"/>
                    </a:solidFill>
                  </a:tcPr>
                </a:tc>
                <a:extLst>
                  <a:ext uri="{0D108BD9-81ED-4DB2-BD59-A6C34878D82A}">
                    <a16:rowId xmlns:a16="http://schemas.microsoft.com/office/drawing/2014/main" val="2949702752"/>
                  </a:ext>
                </a:extLst>
              </a:tr>
              <a:tr h="173162">
                <a:tc>
                  <a:txBody>
                    <a:bodyPr/>
                    <a:lstStyle/>
                    <a:p>
                      <a:pPr algn="l" fontAlgn="ctr"/>
                      <a:r>
                        <a:rPr lang="de-CH" sz="800" b="0" i="0" u="none" strike="noStrike">
                          <a:solidFill>
                            <a:srgbClr val="000000"/>
                          </a:solidFill>
                          <a:effectLst/>
                          <a:latin typeface="Arial" panose="020B0604020202020204" pitchFamily="34" charset="0"/>
                        </a:rPr>
                        <a:t>Durchfluss Temperiergeräte</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[l/min]</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Mittelwert Durchluss Temperiergeräte</a:t>
                      </a:r>
                    </a:p>
                  </a:txBody>
                  <a:tcPr marL="8122" marR="8122" marT="8122" marB="38986" anchor="ctr">
                    <a:lnL>
                      <a:noFill/>
                    </a:lnL>
                    <a:lnR>
                      <a:noFill/>
                    </a:lnR>
                    <a:lnT>
                      <a:noFill/>
                    </a:lnT>
                    <a:lnB>
                      <a:noFill/>
                    </a:lnB>
                  </a:tcPr>
                </a:tc>
                <a:tc>
                  <a:txBody>
                    <a:bodyPr/>
                    <a:lstStyle/>
                    <a:p>
                      <a:pPr algn="ctr" fontAlgn="b"/>
                      <a:r>
                        <a:rPr lang="de-CH" sz="800" b="0" i="0" u="none" strike="noStrike">
                          <a:solidFill>
                            <a:srgbClr val="000000"/>
                          </a:solidFill>
                          <a:effectLst/>
                          <a:latin typeface="Arial" panose="020B0604020202020204" pitchFamily="34" charset="0"/>
                        </a:rPr>
                        <a:t>2</a:t>
                      </a:r>
                    </a:p>
                  </a:txBody>
                  <a:tcPr marL="8122" marR="8122" marT="8122" marB="38986" anchor="b">
                    <a:lnL>
                      <a:noFill/>
                    </a:lnL>
                    <a:lnR>
                      <a:noFill/>
                    </a:lnR>
                    <a:lnT>
                      <a:noFill/>
                    </a:lnT>
                    <a:lnB>
                      <a:noFill/>
                    </a:lnB>
                  </a:tcPr>
                </a:tc>
                <a:extLst>
                  <a:ext uri="{0D108BD9-81ED-4DB2-BD59-A6C34878D82A}">
                    <a16:rowId xmlns:a16="http://schemas.microsoft.com/office/drawing/2014/main" val="3650925428"/>
                  </a:ext>
                </a:extLst>
              </a:tr>
              <a:tr h="173162">
                <a:tc>
                  <a:txBody>
                    <a:bodyPr/>
                    <a:lstStyle/>
                    <a:p>
                      <a:pPr algn="l" fontAlgn="ctr"/>
                      <a:r>
                        <a:rPr lang="de-CH" sz="800" b="0" i="0" u="none" strike="noStrike" dirty="0" err="1">
                          <a:solidFill>
                            <a:srgbClr val="000000"/>
                          </a:solidFill>
                          <a:effectLst/>
                          <a:latin typeface="Arial" panose="020B0604020202020204" pitchFamily="34" charset="0"/>
                        </a:rPr>
                        <a:t>Maxmimale</a:t>
                      </a:r>
                      <a:r>
                        <a:rPr lang="de-CH" sz="800" b="0" i="0" u="none" strike="noStrike" dirty="0">
                          <a:solidFill>
                            <a:srgbClr val="000000"/>
                          </a:solidFill>
                          <a:effectLst/>
                          <a:latin typeface="Arial" panose="020B0604020202020204" pitchFamily="34" charset="0"/>
                        </a:rPr>
                        <a:t> Werkzeugtemperatur</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dirty="0">
                          <a:solidFill>
                            <a:srgbClr val="000000"/>
                          </a:solidFill>
                          <a:effectLst/>
                          <a:latin typeface="Arial" panose="020B0604020202020204" pitchFamily="34" charset="0"/>
                        </a:rPr>
                        <a:t>[°C]</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dirty="0">
                          <a:solidFill>
                            <a:srgbClr val="000000"/>
                          </a:solidFill>
                          <a:effectLst/>
                          <a:latin typeface="Arial" panose="020B0604020202020204" pitchFamily="34" charset="0"/>
                        </a:rPr>
                        <a:t>Maximum der </a:t>
                      </a:r>
                      <a:r>
                        <a:rPr lang="de-CH" sz="800" b="0" i="0" u="none" strike="noStrike" dirty="0" err="1">
                          <a:solidFill>
                            <a:srgbClr val="000000"/>
                          </a:solidFill>
                          <a:effectLst/>
                          <a:latin typeface="Arial" panose="020B0604020202020204" pitchFamily="34" charset="0"/>
                        </a:rPr>
                        <a:t>Werkzeugtemp</a:t>
                      </a:r>
                      <a:endParaRPr lang="de-CH" sz="800" b="0" i="0" u="none" strike="noStrike" dirty="0">
                        <a:solidFill>
                          <a:srgbClr val="000000"/>
                        </a:solidFill>
                        <a:effectLst/>
                        <a:latin typeface="Arial" panose="020B0604020202020204" pitchFamily="34" charset="0"/>
                      </a:endParaRPr>
                    </a:p>
                  </a:txBody>
                  <a:tcPr marL="8122" marR="8122" marT="8122" marB="38986" anchor="ctr">
                    <a:lnL>
                      <a:noFill/>
                    </a:lnL>
                    <a:lnR>
                      <a:noFill/>
                    </a:lnR>
                    <a:lnT>
                      <a:noFill/>
                    </a:lnT>
                    <a:lnB>
                      <a:noFill/>
                    </a:lnB>
                    <a:solidFill>
                      <a:srgbClr val="D9D9D9"/>
                    </a:solidFill>
                  </a:tcPr>
                </a:tc>
                <a:tc>
                  <a:txBody>
                    <a:bodyPr/>
                    <a:lstStyle/>
                    <a:p>
                      <a:pPr algn="ctr" fontAlgn="ctr"/>
                      <a:r>
                        <a:rPr lang="de-CH" sz="800" b="0" i="0" u="none" strike="noStrike" dirty="0">
                          <a:solidFill>
                            <a:srgbClr val="000000"/>
                          </a:solidFill>
                          <a:effectLst/>
                          <a:latin typeface="Arial" panose="020B0604020202020204" pitchFamily="34" charset="0"/>
                        </a:rPr>
                        <a:t>Entspricht Anzahl Kavitäten</a:t>
                      </a:r>
                    </a:p>
                  </a:txBody>
                  <a:tcPr marL="8122" marR="8122" marT="8122" marB="38986" anchor="ctr">
                    <a:lnL>
                      <a:noFill/>
                    </a:lnL>
                    <a:lnR>
                      <a:noFill/>
                    </a:lnR>
                    <a:lnT>
                      <a:noFill/>
                    </a:lnT>
                    <a:lnB>
                      <a:noFill/>
                    </a:lnB>
                    <a:solidFill>
                      <a:srgbClr val="D9D9D9"/>
                    </a:solidFill>
                  </a:tcPr>
                </a:tc>
                <a:extLst>
                  <a:ext uri="{0D108BD9-81ED-4DB2-BD59-A6C34878D82A}">
                    <a16:rowId xmlns:a16="http://schemas.microsoft.com/office/drawing/2014/main" val="671263409"/>
                  </a:ext>
                </a:extLst>
              </a:tr>
              <a:tr h="173162">
                <a:tc>
                  <a:txBody>
                    <a:bodyPr/>
                    <a:lstStyle/>
                    <a:p>
                      <a:pPr algn="l" fontAlgn="ctr"/>
                      <a:r>
                        <a:rPr lang="de-CH" sz="800" b="0" i="0" u="none" strike="noStrike" dirty="0">
                          <a:solidFill>
                            <a:srgbClr val="000000"/>
                          </a:solidFill>
                          <a:effectLst/>
                          <a:latin typeface="Arial" panose="020B0604020202020204" pitchFamily="34" charset="0"/>
                        </a:rPr>
                        <a:t>Werkzeugtemperatur Einspritzphase</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[°C]</a:t>
                      </a:r>
                    </a:p>
                  </a:txBody>
                  <a:tcPr marL="8122" marR="8122" marT="8122" marB="38986" anchor="ctr">
                    <a:lnL>
                      <a:noFill/>
                    </a:lnL>
                    <a:lnR>
                      <a:noFill/>
                    </a:lnR>
                    <a:lnT>
                      <a:noFill/>
                    </a:lnT>
                    <a:lnB>
                      <a:noFill/>
                    </a:lnB>
                  </a:tcPr>
                </a:tc>
                <a:tc>
                  <a:txBody>
                    <a:bodyPr/>
                    <a:lstStyle/>
                    <a:p>
                      <a:pPr algn="l" fontAlgn="ctr"/>
                      <a:r>
                        <a:rPr lang="de-CH" sz="800" b="0" i="0" u="none" strike="noStrike">
                          <a:solidFill>
                            <a:srgbClr val="000000"/>
                          </a:solidFill>
                          <a:effectLst/>
                          <a:latin typeface="Arial" panose="020B0604020202020204" pitchFamily="34" charset="0"/>
                        </a:rPr>
                        <a:t>Werkzeugtemp zum Start der Einspritzphase</a:t>
                      </a:r>
                    </a:p>
                  </a:txBody>
                  <a:tcPr marL="8122" marR="8122" marT="8122" marB="38986" anchor="ctr">
                    <a:lnL>
                      <a:noFill/>
                    </a:lnL>
                    <a:lnR>
                      <a:noFill/>
                    </a:lnR>
                    <a:lnT>
                      <a:noFill/>
                    </a:lnT>
                    <a:lnB>
                      <a:noFill/>
                    </a:lnB>
                  </a:tcPr>
                </a:tc>
                <a:tc>
                  <a:txBody>
                    <a:bodyPr/>
                    <a:lstStyle/>
                    <a:p>
                      <a:pPr algn="ctr" fontAlgn="ctr"/>
                      <a:r>
                        <a:rPr lang="de-CH" sz="800" b="0" i="0" u="none" strike="noStrike" dirty="0">
                          <a:solidFill>
                            <a:srgbClr val="000000"/>
                          </a:solidFill>
                          <a:effectLst/>
                          <a:latin typeface="Arial" panose="020B0604020202020204" pitchFamily="34" charset="0"/>
                        </a:rPr>
                        <a:t>Entspricht Anzahl Kavitäten</a:t>
                      </a:r>
                    </a:p>
                  </a:txBody>
                  <a:tcPr marL="8122" marR="8122" marT="8122" marB="38986" anchor="ctr">
                    <a:lnL>
                      <a:noFill/>
                    </a:lnL>
                    <a:lnR>
                      <a:noFill/>
                    </a:lnR>
                    <a:lnT>
                      <a:noFill/>
                    </a:lnT>
                    <a:lnB>
                      <a:noFill/>
                    </a:lnB>
                  </a:tcPr>
                </a:tc>
                <a:extLst>
                  <a:ext uri="{0D108BD9-81ED-4DB2-BD59-A6C34878D82A}">
                    <a16:rowId xmlns:a16="http://schemas.microsoft.com/office/drawing/2014/main" val="3061909497"/>
                  </a:ext>
                </a:extLst>
              </a:tr>
              <a:tr h="173162">
                <a:tc>
                  <a:txBody>
                    <a:bodyPr/>
                    <a:lstStyle/>
                    <a:p>
                      <a:pPr algn="l" fontAlgn="ctr"/>
                      <a:r>
                        <a:rPr lang="de-CH" sz="800" b="0" i="0" u="none" strike="noStrike" dirty="0">
                          <a:solidFill>
                            <a:srgbClr val="000000"/>
                          </a:solidFill>
                          <a:effectLst/>
                          <a:latin typeface="Arial" panose="020B0604020202020204" pitchFamily="34" charset="0"/>
                        </a:rPr>
                        <a:t>Umgebungstemperatur</a:t>
                      </a:r>
                    </a:p>
                  </a:txBody>
                  <a:tcPr marL="8122" marR="8122" marT="8122" marB="38986" anchor="ctr">
                    <a:lnL>
                      <a:noFill/>
                    </a:lnL>
                    <a:lnR>
                      <a:noFill/>
                    </a:lnR>
                    <a:lnT>
                      <a:noFill/>
                    </a:lnT>
                    <a:lnB>
                      <a:noFill/>
                    </a:lnB>
                    <a:solidFill>
                      <a:srgbClr val="D9D9D9"/>
                    </a:solidFill>
                  </a:tcPr>
                </a:tc>
                <a:tc>
                  <a:txBody>
                    <a:bodyPr/>
                    <a:lstStyle/>
                    <a:p>
                      <a:pPr algn="l" fontAlgn="ctr"/>
                      <a:r>
                        <a:rPr lang="de-CH" sz="800" b="0" i="0" u="none" strike="noStrike" dirty="0">
                          <a:solidFill>
                            <a:srgbClr val="000000"/>
                          </a:solidFill>
                          <a:effectLst/>
                          <a:latin typeface="Arial" panose="020B0604020202020204" pitchFamily="34" charset="0"/>
                        </a:rPr>
                        <a:t>[°C]</a:t>
                      </a:r>
                    </a:p>
                  </a:txBody>
                  <a:tcPr marL="8122" marR="8122" marT="8122" marB="38986" anchor="ctr">
                    <a:lnL>
                      <a:noFill/>
                    </a:lnL>
                    <a:lnR>
                      <a:noFill/>
                    </a:lnR>
                    <a:lnT>
                      <a:noFill/>
                    </a:lnT>
                    <a:lnB>
                      <a:noFill/>
                    </a:lnB>
                    <a:solidFill>
                      <a:srgbClr val="D9D9D9"/>
                    </a:solidFill>
                  </a:tcPr>
                </a:tc>
                <a:tc>
                  <a:txBody>
                    <a:bodyPr/>
                    <a:lstStyle/>
                    <a:p>
                      <a:pPr algn="l" fontAlgn="ctr"/>
                      <a:endParaRPr lang="de-CH" sz="800" b="0" i="0" u="none" strike="noStrike" dirty="0">
                        <a:solidFill>
                          <a:srgbClr val="000000"/>
                        </a:solidFill>
                        <a:effectLst/>
                        <a:latin typeface="Arial" panose="020B0604020202020204" pitchFamily="34" charset="0"/>
                      </a:endParaRPr>
                    </a:p>
                  </a:txBody>
                  <a:tcPr marL="8122" marR="8122" marT="8122" marB="38986" anchor="ctr">
                    <a:lnL>
                      <a:noFill/>
                    </a:lnL>
                    <a:lnR>
                      <a:noFill/>
                    </a:lnR>
                    <a:lnT>
                      <a:noFill/>
                    </a:lnT>
                    <a:lnB>
                      <a:noFill/>
                    </a:lnB>
                    <a:solidFill>
                      <a:srgbClr val="D9D9D9"/>
                    </a:solidFill>
                  </a:tcPr>
                </a:tc>
                <a:tc>
                  <a:txBody>
                    <a:bodyPr/>
                    <a:lstStyle/>
                    <a:p>
                      <a:pPr algn="ctr" fontAlgn="ctr"/>
                      <a:r>
                        <a:rPr lang="de-CH" sz="800" b="0" i="0" u="none" strike="noStrike" dirty="0">
                          <a:solidFill>
                            <a:srgbClr val="000000"/>
                          </a:solidFill>
                          <a:effectLst/>
                          <a:latin typeface="Arial" panose="020B0604020202020204" pitchFamily="34" charset="0"/>
                        </a:rPr>
                        <a:t>1</a:t>
                      </a:r>
                    </a:p>
                  </a:txBody>
                  <a:tcPr marL="8122" marR="8122" marT="8122" marB="38986" anchor="ctr">
                    <a:lnL>
                      <a:noFill/>
                    </a:lnL>
                    <a:lnR>
                      <a:noFill/>
                    </a:lnR>
                    <a:lnT>
                      <a:noFill/>
                    </a:lnT>
                    <a:lnB>
                      <a:noFill/>
                    </a:lnB>
                    <a:solidFill>
                      <a:srgbClr val="D9D9D9"/>
                    </a:solidFill>
                  </a:tcPr>
                </a:tc>
                <a:extLst>
                  <a:ext uri="{0D108BD9-81ED-4DB2-BD59-A6C34878D82A}">
                    <a16:rowId xmlns:a16="http://schemas.microsoft.com/office/drawing/2014/main" val="2229777025"/>
                  </a:ext>
                </a:extLst>
              </a:tr>
              <a:tr h="173162">
                <a:tc>
                  <a:txBody>
                    <a:bodyPr/>
                    <a:lstStyle/>
                    <a:p>
                      <a:pPr algn="l" fontAlgn="ctr"/>
                      <a:r>
                        <a:rPr lang="de-CH" sz="800" b="0" i="0" u="none" strike="noStrike" dirty="0">
                          <a:solidFill>
                            <a:srgbClr val="000000"/>
                          </a:solidFill>
                          <a:effectLst/>
                          <a:latin typeface="Arial" panose="020B0604020202020204" pitchFamily="34" charset="0"/>
                        </a:rPr>
                        <a:t>Luftfeuchtigkeit Umgebung</a:t>
                      </a:r>
                    </a:p>
                  </a:txBody>
                  <a:tcPr marL="8122" marR="8122" marT="8122" marB="38986" anchor="ctr">
                    <a:lnL>
                      <a:noFill/>
                    </a:lnL>
                    <a:lnR>
                      <a:noFill/>
                    </a:lnR>
                    <a:lnT>
                      <a:noFill/>
                    </a:lnT>
                    <a:lnB>
                      <a:noFill/>
                    </a:lnB>
                  </a:tcPr>
                </a:tc>
                <a:tc>
                  <a:txBody>
                    <a:bodyPr/>
                    <a:lstStyle/>
                    <a:p>
                      <a:pPr algn="l" fontAlgn="ctr"/>
                      <a:r>
                        <a:rPr lang="de-CH" sz="800" b="0" i="0" u="none" strike="noStrike" dirty="0">
                          <a:solidFill>
                            <a:srgbClr val="000000"/>
                          </a:solidFill>
                          <a:effectLst/>
                          <a:latin typeface="Arial" panose="020B0604020202020204" pitchFamily="34" charset="0"/>
                        </a:rPr>
                        <a:t>[%]</a:t>
                      </a:r>
                    </a:p>
                  </a:txBody>
                  <a:tcPr marL="8122" marR="8122" marT="8122" marB="38986" anchor="ctr">
                    <a:lnL>
                      <a:noFill/>
                    </a:lnL>
                    <a:lnR>
                      <a:noFill/>
                    </a:lnR>
                    <a:lnT>
                      <a:noFill/>
                    </a:lnT>
                    <a:lnB>
                      <a:noFill/>
                    </a:lnB>
                  </a:tcPr>
                </a:tc>
                <a:tc>
                  <a:txBody>
                    <a:bodyPr/>
                    <a:lstStyle/>
                    <a:p>
                      <a:pPr algn="l" fontAlgn="ctr"/>
                      <a:endParaRPr lang="de-CH" sz="800" b="0" i="0" u="none" strike="noStrike" dirty="0">
                        <a:solidFill>
                          <a:srgbClr val="000000"/>
                        </a:solidFill>
                        <a:effectLst/>
                        <a:latin typeface="Arial" panose="020B0604020202020204" pitchFamily="34" charset="0"/>
                      </a:endParaRPr>
                    </a:p>
                  </a:txBody>
                  <a:tcPr marL="8122" marR="8122" marT="8122" marB="38986" anchor="ctr">
                    <a:lnL>
                      <a:noFill/>
                    </a:lnL>
                    <a:lnR>
                      <a:noFill/>
                    </a:lnR>
                    <a:lnT>
                      <a:noFill/>
                    </a:lnT>
                    <a:lnB>
                      <a:noFill/>
                    </a:lnB>
                  </a:tcPr>
                </a:tc>
                <a:tc>
                  <a:txBody>
                    <a:bodyPr/>
                    <a:lstStyle/>
                    <a:p>
                      <a:pPr algn="ctr" fontAlgn="ctr"/>
                      <a:r>
                        <a:rPr lang="de-CH" sz="800" b="0" i="0" u="none" strike="noStrike" dirty="0">
                          <a:solidFill>
                            <a:srgbClr val="000000"/>
                          </a:solidFill>
                          <a:effectLst/>
                          <a:latin typeface="Arial" panose="020B0604020202020204" pitchFamily="34" charset="0"/>
                        </a:rPr>
                        <a:t>1</a:t>
                      </a:r>
                    </a:p>
                  </a:txBody>
                  <a:tcPr marL="8122" marR="8122" marT="8122" marB="38986" anchor="ctr">
                    <a:lnL>
                      <a:noFill/>
                    </a:lnL>
                    <a:lnR>
                      <a:noFill/>
                    </a:lnR>
                    <a:lnT>
                      <a:noFill/>
                    </a:lnT>
                    <a:lnB>
                      <a:noFill/>
                    </a:lnB>
                  </a:tcPr>
                </a:tc>
                <a:extLst>
                  <a:ext uri="{0D108BD9-81ED-4DB2-BD59-A6C34878D82A}">
                    <a16:rowId xmlns:a16="http://schemas.microsoft.com/office/drawing/2014/main" val="865487423"/>
                  </a:ext>
                </a:extLst>
              </a:tr>
            </a:tbl>
          </a:graphicData>
        </a:graphic>
      </p:graphicFrame>
    </p:spTree>
    <p:extLst>
      <p:ext uri="{BB962C8B-B14F-4D97-AF65-F5344CB8AC3E}">
        <p14:creationId xmlns:p14="http://schemas.microsoft.com/office/powerpoint/2010/main" val="1000204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28417A19-81E6-4916-91BD-785CF187BAAA}"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26</a:t>
            </a:fld>
            <a:endParaRPr lang="de-CH" dirty="0"/>
          </a:p>
        </p:txBody>
      </p:sp>
      <p:sp>
        <p:nvSpPr>
          <p:cNvPr id="5" name="Title 4"/>
          <p:cNvSpPr>
            <a:spLocks noGrp="1"/>
          </p:cNvSpPr>
          <p:nvPr>
            <p:ph type="title"/>
          </p:nvPr>
        </p:nvSpPr>
        <p:spPr/>
        <p:txBody>
          <a:bodyPr/>
          <a:lstStyle/>
          <a:p>
            <a:r>
              <a:rPr lang="de-CH" dirty="0"/>
              <a:t>Data </a:t>
            </a:r>
            <a:r>
              <a:rPr lang="de-CH" dirty="0" err="1"/>
              <a:t>preparation</a:t>
            </a:r>
            <a:endParaRPr lang="de-CH" dirty="0"/>
          </a:p>
        </p:txBody>
      </p:sp>
      <p:sp>
        <p:nvSpPr>
          <p:cNvPr id="6" name="Content Placeholder 5"/>
          <p:cNvSpPr>
            <a:spLocks noGrp="1"/>
          </p:cNvSpPr>
          <p:nvPr>
            <p:ph sz="quarter" idx="21"/>
          </p:nvPr>
        </p:nvSpPr>
        <p:spPr>
          <a:xfrm>
            <a:off x="806450" y="1449388"/>
            <a:ext cx="7190237" cy="4751387"/>
          </a:xfrm>
        </p:spPr>
        <p:txBody>
          <a:bodyPr/>
          <a:lstStyle/>
          <a:p>
            <a:pPr marL="0" indent="0">
              <a:buNone/>
            </a:pPr>
            <a:r>
              <a:rPr lang="de-CH" dirty="0"/>
              <a:t>The </a:t>
            </a:r>
            <a:r>
              <a:rPr lang="de-CH" dirty="0" err="1"/>
              <a:t>other</a:t>
            </a:r>
            <a:r>
              <a:rPr lang="de-CH" dirty="0"/>
              <a:t> </a:t>
            </a:r>
            <a:r>
              <a:rPr lang="de-CH" dirty="0" err="1"/>
              <a:t>approach</a:t>
            </a:r>
            <a:r>
              <a:rPr lang="de-CH" dirty="0"/>
              <a:t> </a:t>
            </a:r>
            <a:r>
              <a:rPr lang="de-CH" dirty="0" err="1"/>
              <a:t>is</a:t>
            </a:r>
            <a:r>
              <a:rPr lang="de-CH" dirty="0"/>
              <a:t> </a:t>
            </a:r>
            <a:r>
              <a:rPr lang="de-CH" dirty="0" err="1"/>
              <a:t>to</a:t>
            </a:r>
            <a:r>
              <a:rPr lang="de-CH" dirty="0"/>
              <a:t> </a:t>
            </a:r>
            <a:r>
              <a:rPr lang="de-CH" dirty="0" err="1"/>
              <a:t>work</a:t>
            </a:r>
            <a:r>
              <a:rPr lang="de-CH" dirty="0"/>
              <a:t> </a:t>
            </a:r>
            <a:r>
              <a:rPr lang="de-CH" dirty="0" err="1"/>
              <a:t>directly</a:t>
            </a:r>
            <a:r>
              <a:rPr lang="de-CH" dirty="0"/>
              <a:t> </a:t>
            </a:r>
            <a:r>
              <a:rPr lang="de-CH" dirty="0" err="1"/>
              <a:t>with</a:t>
            </a:r>
            <a:r>
              <a:rPr lang="de-CH" dirty="0"/>
              <a:t> </a:t>
            </a:r>
            <a:r>
              <a:rPr lang="de-CH" dirty="0" err="1"/>
              <a:t>curve</a:t>
            </a:r>
            <a:r>
              <a:rPr lang="de-CH" dirty="0"/>
              <a:t> </a:t>
            </a:r>
            <a:r>
              <a:rPr lang="de-CH" dirty="0" err="1"/>
              <a:t>data</a:t>
            </a:r>
            <a:r>
              <a:rPr lang="de-CH" dirty="0"/>
              <a:t>.</a:t>
            </a:r>
          </a:p>
          <a:p>
            <a:r>
              <a:rPr lang="en-US" dirty="0"/>
              <a:t>A big advantage of curve-based models is that the features do not have to be found by the user, but are learned implicitly by the network.</a:t>
            </a:r>
          </a:p>
          <a:p>
            <a:r>
              <a:rPr lang="en-US" dirty="0"/>
              <a:t>Thus, for example, curve progressions (or correlations) that can only be represented by complicated features can also be taken into account quite simply. </a:t>
            </a:r>
          </a:p>
          <a:p>
            <a:r>
              <a:rPr lang="en-US" dirty="0"/>
              <a:t>Disadvantage of these models is the depending upon enormous memory and computation effort which is needed. In addition, the debugging of a non-functioning model is also very difficult.</a:t>
            </a:r>
          </a:p>
          <a:p>
            <a:r>
              <a:rPr lang="en-US" dirty="0"/>
              <a:t>The most well-known applications for curve-based models are language models (since information is to have influence partly over sentences) or for example temperature or stock price forecasts.</a:t>
            </a:r>
          </a:p>
          <a:p>
            <a:pPr marL="0" indent="0">
              <a:buNone/>
            </a:pPr>
            <a:endParaRPr lang="de-CH" dirty="0"/>
          </a:p>
        </p:txBody>
      </p:sp>
      <p:sp>
        <p:nvSpPr>
          <p:cNvPr id="7" name="Text Placeholder 6"/>
          <p:cNvSpPr>
            <a:spLocks noGrp="1"/>
          </p:cNvSpPr>
          <p:nvPr>
            <p:ph type="body" sz="quarter" idx="24"/>
          </p:nvPr>
        </p:nvSpPr>
        <p:spPr/>
        <p:txBody>
          <a:bodyPr/>
          <a:lstStyle/>
          <a:p>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p:txBody>
      </p:sp>
      <p:pic>
        <p:nvPicPr>
          <p:cNvPr id="8" name="Picture 7"/>
          <p:cNvPicPr>
            <a:picLocks noChangeAspect="1"/>
          </p:cNvPicPr>
          <p:nvPr/>
        </p:nvPicPr>
        <p:blipFill rotWithShape="1">
          <a:blip r:embed="rId2"/>
          <a:srcRect r="46998"/>
          <a:stretch/>
        </p:blipFill>
        <p:spPr>
          <a:xfrm>
            <a:off x="7996687" y="1376363"/>
            <a:ext cx="3278037" cy="3722096"/>
          </a:xfrm>
          <a:prstGeom prst="rect">
            <a:avLst/>
          </a:prstGeom>
        </p:spPr>
      </p:pic>
      <p:sp>
        <p:nvSpPr>
          <p:cNvPr id="9" name="TextBox 8"/>
          <p:cNvSpPr txBox="1"/>
          <p:nvPr/>
        </p:nvSpPr>
        <p:spPr>
          <a:xfrm>
            <a:off x="9177491" y="4959959"/>
            <a:ext cx="2240293" cy="276999"/>
          </a:xfrm>
          <a:prstGeom prst="rect">
            <a:avLst/>
          </a:prstGeom>
          <a:noFill/>
        </p:spPr>
        <p:txBody>
          <a:bodyPr wrap="none" rtlCol="0">
            <a:spAutoFit/>
          </a:bodyPr>
          <a:lstStyle/>
          <a:p>
            <a:pPr>
              <a:buClr>
                <a:schemeClr val="tx2"/>
              </a:buClr>
              <a:buSzPct val="90000"/>
            </a:pPr>
            <a:r>
              <a:rPr lang="de-CH" sz="1200" dirty="0"/>
              <a:t>[</a:t>
            </a:r>
            <a:r>
              <a:rPr lang="de-CH" sz="1200" dirty="0" err="1"/>
              <a:t>Deep</a:t>
            </a:r>
            <a:r>
              <a:rPr lang="de-CH" sz="1200" dirty="0"/>
              <a:t> Learning </a:t>
            </a:r>
            <a:r>
              <a:rPr lang="de-CH" sz="1200" dirty="0" err="1"/>
              <a:t>with</a:t>
            </a:r>
            <a:r>
              <a:rPr lang="de-CH" sz="1200" dirty="0"/>
              <a:t> </a:t>
            </a:r>
            <a:r>
              <a:rPr lang="de-CH" sz="1200" dirty="0" err="1"/>
              <a:t>Py-Torch</a:t>
            </a:r>
            <a:r>
              <a:rPr lang="de-CH" sz="1200" dirty="0"/>
              <a:t>]</a:t>
            </a:r>
          </a:p>
        </p:txBody>
      </p:sp>
    </p:spTree>
    <p:extLst>
      <p:ext uri="{BB962C8B-B14F-4D97-AF65-F5344CB8AC3E}">
        <p14:creationId xmlns:p14="http://schemas.microsoft.com/office/powerpoint/2010/main" val="2033002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CH"/>
              <a:t>Data acquisition in injection moulding</a:t>
            </a:r>
            <a:endParaRPr lang="de-CH" dirty="0"/>
          </a:p>
        </p:txBody>
      </p:sp>
      <p:sp>
        <p:nvSpPr>
          <p:cNvPr id="2" name="Date Placeholder 1"/>
          <p:cNvSpPr>
            <a:spLocks noGrp="1"/>
          </p:cNvSpPr>
          <p:nvPr>
            <p:ph type="dt" sz="half" idx="10"/>
          </p:nvPr>
        </p:nvSpPr>
        <p:spPr/>
        <p:txBody>
          <a:bodyPr/>
          <a:lstStyle/>
          <a:p>
            <a:fld id="{F9CE8A33-8DBB-44BD-8824-4F1A59101B09}" type="datetime4">
              <a:rPr lang="de-CH" smtClean="0"/>
              <a:t>14. März 2023</a:t>
            </a:fld>
            <a:endParaRPr lang="de-CH" dirty="0"/>
          </a:p>
        </p:txBody>
      </p:sp>
      <p:sp>
        <p:nvSpPr>
          <p:cNvPr id="3" name="Footer Placeholder 2"/>
          <p:cNvSpPr>
            <a:spLocks noGrp="1"/>
          </p:cNvSpPr>
          <p:nvPr>
            <p:ph type="ftr" sz="quarter" idx="11"/>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2"/>
          </p:nvPr>
        </p:nvSpPr>
        <p:spPr/>
        <p:txBody>
          <a:bodyPr/>
          <a:lstStyle/>
          <a:p>
            <a:fld id="{4EAC321B-7500-4259-A00F-915439A35E15}" type="slidenum">
              <a:rPr lang="de-CH" smtClean="0"/>
              <a:pPr/>
              <a:t>27</a:t>
            </a:fld>
            <a:endParaRPr lang="de-CH" dirty="0"/>
          </a:p>
        </p:txBody>
      </p:sp>
      <p:sp>
        <p:nvSpPr>
          <p:cNvPr id="14" name="Text Placeholder 13"/>
          <p:cNvSpPr>
            <a:spLocks noGrp="1"/>
          </p:cNvSpPr>
          <p:nvPr>
            <p:ph type="body" sz="quarter" idx="19"/>
          </p:nvPr>
        </p:nvSpPr>
        <p:spPr/>
        <p:txBody>
          <a:bodyPr/>
          <a:lstStyle/>
          <a:p>
            <a:endParaRPr lang="de-CH"/>
          </a:p>
        </p:txBody>
      </p:sp>
      <p:pic>
        <p:nvPicPr>
          <p:cNvPr id="7" name="Picture 2" descr="OPC UA | Industrielle Kommunikation | Globa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7662" y="554597"/>
            <a:ext cx="2223849" cy="1249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elcome to EUROMAP | EUROMAP - European Plastics and Rubber Machinery"/>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752" b="28808"/>
          <a:stretch/>
        </p:blipFill>
        <p:spPr bwMode="auto">
          <a:xfrm>
            <a:off x="8957259" y="1484214"/>
            <a:ext cx="2524654" cy="57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7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B92A39D8-BB49-4642-BD5B-E4E66B05698F}"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28</a:t>
            </a:fld>
            <a:endParaRPr lang="de-CH" dirty="0"/>
          </a:p>
        </p:txBody>
      </p:sp>
      <p:sp>
        <p:nvSpPr>
          <p:cNvPr id="5" name="Title 4"/>
          <p:cNvSpPr>
            <a:spLocks noGrp="1"/>
          </p:cNvSpPr>
          <p:nvPr>
            <p:ph type="title"/>
          </p:nvPr>
        </p:nvSpPr>
        <p:spPr/>
        <p:txBody>
          <a:bodyPr/>
          <a:lstStyle/>
          <a:p>
            <a:r>
              <a:rPr lang="en-US" dirty="0"/>
              <a:t>How do I get the data out of my machine?</a:t>
            </a:r>
            <a:endParaRPr lang="de-CH" dirty="0"/>
          </a:p>
        </p:txBody>
      </p:sp>
      <p:sp>
        <p:nvSpPr>
          <p:cNvPr id="6" name="Content Placeholder 5"/>
          <p:cNvSpPr>
            <a:spLocks noGrp="1"/>
          </p:cNvSpPr>
          <p:nvPr>
            <p:ph sz="quarter" idx="21"/>
          </p:nvPr>
        </p:nvSpPr>
        <p:spPr/>
        <p:txBody>
          <a:bodyPr>
            <a:normAutofit/>
          </a:bodyPr>
          <a:lstStyle/>
          <a:p>
            <a:pPr marL="0" indent="0">
              <a:buNone/>
            </a:pPr>
            <a:r>
              <a:rPr lang="en-US" dirty="0"/>
              <a:t>In the field of injection </a:t>
            </a:r>
            <a:r>
              <a:rPr lang="en-US" dirty="0" err="1"/>
              <a:t>moulding</a:t>
            </a:r>
            <a:r>
              <a:rPr lang="en-US" dirty="0"/>
              <a:t>, </a:t>
            </a:r>
            <a:r>
              <a:rPr lang="en-US" dirty="0" err="1"/>
              <a:t>standardised</a:t>
            </a:r>
            <a:r>
              <a:rPr lang="en-US" dirty="0"/>
              <a:t> interfaces / communication protocols offer a possibility for "simple" data export:</a:t>
            </a:r>
          </a:p>
          <a:p>
            <a:r>
              <a:rPr lang="de-CH" dirty="0" err="1"/>
              <a:t>Euromap</a:t>
            </a:r>
            <a:r>
              <a:rPr lang="de-CH" dirty="0"/>
              <a:t> 77 (OPC UA) </a:t>
            </a:r>
          </a:p>
          <a:p>
            <a:pPr lvl="1"/>
            <a:r>
              <a:rPr lang="en-US" dirty="0"/>
              <a:t>simple </a:t>
            </a:r>
            <a:r>
              <a:rPr lang="en-US" dirty="0" err="1"/>
              <a:t>standardised</a:t>
            </a:r>
            <a:r>
              <a:rPr lang="en-US" dirty="0"/>
              <a:t> data exchange, but the sampling frequency is limited to approx. 2 Hz (depending on the subscription the machine or device allows)</a:t>
            </a:r>
          </a:p>
          <a:p>
            <a:pPr lvl="1"/>
            <a:r>
              <a:rPr lang="en-US" dirty="0"/>
              <a:t>currently only available on very new machines</a:t>
            </a:r>
          </a:p>
          <a:p>
            <a:pPr lvl="1"/>
            <a:r>
              <a:rPr lang="en-US" dirty="0"/>
              <a:t>developed for the cyclic export of process parameters</a:t>
            </a:r>
          </a:p>
          <a:p>
            <a:r>
              <a:rPr lang="de-CH" dirty="0" err="1"/>
              <a:t>Euromap</a:t>
            </a:r>
            <a:r>
              <a:rPr lang="de-CH" dirty="0"/>
              <a:t> 63</a:t>
            </a:r>
          </a:p>
          <a:p>
            <a:pPr lvl="1"/>
            <a:r>
              <a:rPr lang="en-US" dirty="0"/>
              <a:t>less </a:t>
            </a:r>
            <a:r>
              <a:rPr lang="en-US" dirty="0" err="1"/>
              <a:t>standardised</a:t>
            </a:r>
            <a:r>
              <a:rPr lang="en-US" dirty="0"/>
              <a:t> and the sampling frequency is also limited (maximum is approx. 1 Hz)</a:t>
            </a:r>
          </a:p>
          <a:p>
            <a:pPr lvl="1"/>
            <a:r>
              <a:rPr lang="en-US" dirty="0"/>
              <a:t>widely used on newer machines</a:t>
            </a:r>
          </a:p>
          <a:p>
            <a:pPr lvl="1"/>
            <a:r>
              <a:rPr lang="en-US" dirty="0"/>
              <a:t>also developed for the cyclic export of process parameters</a:t>
            </a:r>
            <a:endParaRPr lang="de-CH" dirty="0"/>
          </a:p>
          <a:p>
            <a:endParaRPr lang="de-CH" dirty="0"/>
          </a:p>
        </p:txBody>
      </p:sp>
      <p:sp>
        <p:nvSpPr>
          <p:cNvPr id="7" name="Text Placeholder 6"/>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pic>
        <p:nvPicPr>
          <p:cNvPr id="8" name="Picture 2" descr="OPC UA | Industrielle Kommunikation | Globa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5217" y="5092091"/>
            <a:ext cx="2223849" cy="1249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elcome to EUROMAP | EUROMAP - European Plastics and Rubber Machinery"/>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752" b="28808"/>
          <a:stretch/>
        </p:blipFill>
        <p:spPr bwMode="auto">
          <a:xfrm>
            <a:off x="537724" y="5403687"/>
            <a:ext cx="2524654" cy="57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285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CH" dirty="0"/>
              <a:t>Data </a:t>
            </a:r>
            <a:r>
              <a:rPr lang="de-CH" dirty="0" err="1"/>
              <a:t>storage</a:t>
            </a:r>
            <a:r>
              <a:rPr lang="de-CH" dirty="0"/>
              <a:t> / </a:t>
            </a:r>
            <a:r>
              <a:rPr lang="de-CH" dirty="0" err="1"/>
              <a:t>upload</a:t>
            </a:r>
            <a:endParaRPr lang="de-CH" dirty="0"/>
          </a:p>
        </p:txBody>
      </p:sp>
      <p:sp>
        <p:nvSpPr>
          <p:cNvPr id="8" name="Content Placeholder 7"/>
          <p:cNvSpPr>
            <a:spLocks noGrp="1"/>
          </p:cNvSpPr>
          <p:nvPr>
            <p:ph sz="quarter" idx="21"/>
          </p:nvPr>
        </p:nvSpPr>
        <p:spPr/>
        <p:txBody>
          <a:bodyPr/>
          <a:lstStyle/>
          <a:p>
            <a:pPr marL="0" indent="0">
              <a:buNone/>
            </a:pPr>
            <a:r>
              <a:rPr lang="en-US" dirty="0"/>
              <a:t>To ensure that the data can be recorded and exported in the desired quality, device-specific solutions must often still be implemented. Thus, there is a different solution for data recording for each injection </a:t>
            </a:r>
            <a:r>
              <a:rPr lang="en-US" dirty="0" err="1"/>
              <a:t>moulding</a:t>
            </a:r>
            <a:r>
              <a:rPr lang="en-US" dirty="0"/>
              <a:t> machine at the IWK.</a:t>
            </a:r>
          </a:p>
          <a:p>
            <a:pPr marL="0" indent="0">
              <a:buNone/>
            </a:pPr>
            <a:r>
              <a:rPr lang="en-US" dirty="0"/>
              <a:t>IPCs from Siemens and a DAQ-C system from </a:t>
            </a:r>
            <a:r>
              <a:rPr lang="en-US" dirty="0" err="1"/>
              <a:t>iba</a:t>
            </a:r>
            <a:r>
              <a:rPr lang="en-US" dirty="0"/>
              <a:t> are used for data storage and upload. </a:t>
            </a:r>
            <a:endParaRPr lang="de-CH" dirty="0"/>
          </a:p>
        </p:txBody>
      </p:sp>
      <p:sp>
        <p:nvSpPr>
          <p:cNvPr id="9" name="Text Placeholder 8"/>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sp>
        <p:nvSpPr>
          <p:cNvPr id="4" name="Footer Placeholder 3"/>
          <p:cNvSpPr>
            <a:spLocks noGrp="1"/>
          </p:cNvSpPr>
          <p:nvPr>
            <p:ph type="ftr" sz="quarter" idx="4294967295"/>
          </p:nvPr>
        </p:nvSpPr>
        <p:spPr>
          <a:xfrm>
            <a:off x="806450" y="6454775"/>
            <a:ext cx="4557713" cy="333375"/>
          </a:xfrm>
        </p:spPr>
        <p:txBody>
          <a:bodyPr/>
          <a:lstStyle/>
          <a:p>
            <a:r>
              <a:rPr lang="en-US"/>
              <a:t>DigInd - L04 - Process monitoring injection moulding</a:t>
            </a:r>
            <a:endParaRPr lang="de-CH" dirty="0"/>
          </a:p>
        </p:txBody>
      </p:sp>
      <p:sp>
        <p:nvSpPr>
          <p:cNvPr id="5" name="Slide Number Placeholder 4"/>
          <p:cNvSpPr>
            <a:spLocks noGrp="1"/>
          </p:cNvSpPr>
          <p:nvPr>
            <p:ph type="sldNum" sz="quarter" idx="4294967295"/>
          </p:nvPr>
        </p:nvSpPr>
        <p:spPr>
          <a:xfrm>
            <a:off x="0" y="6454775"/>
            <a:ext cx="806449" cy="177800"/>
          </a:xfrm>
        </p:spPr>
        <p:txBody>
          <a:bodyPr/>
          <a:lstStyle/>
          <a:p>
            <a:fld id="{4EAC321B-7500-4259-A00F-915439A35E15}" type="slidenum">
              <a:rPr lang="de-CH" smtClean="0"/>
              <a:pPr/>
              <a:t>29</a:t>
            </a:fld>
            <a:endParaRPr lang="de-CH" dirty="0"/>
          </a:p>
        </p:txBody>
      </p:sp>
      <p:graphicFrame>
        <p:nvGraphicFramePr>
          <p:cNvPr id="2" name="Table 1"/>
          <p:cNvGraphicFramePr>
            <a:graphicFrameLocks noGrp="1"/>
          </p:cNvGraphicFramePr>
          <p:nvPr>
            <p:extLst>
              <p:ext uri="{D42A27DB-BD31-4B8C-83A1-F6EECF244321}">
                <p14:modId xmlns:p14="http://schemas.microsoft.com/office/powerpoint/2010/main" val="3829042517"/>
              </p:ext>
            </p:extLst>
          </p:nvPr>
        </p:nvGraphicFramePr>
        <p:xfrm>
          <a:off x="806448" y="3323908"/>
          <a:ext cx="11053764" cy="2722921"/>
        </p:xfrm>
        <a:graphic>
          <a:graphicData uri="http://schemas.openxmlformats.org/drawingml/2006/table">
            <a:tbl>
              <a:tblPr firstRow="1" bandRow="1">
                <a:tableStyleId>{17292A2E-F333-43FB-9621-5CBBE7FDCDCB}</a:tableStyleId>
              </a:tblPr>
              <a:tblGrid>
                <a:gridCol w="2763441">
                  <a:extLst>
                    <a:ext uri="{9D8B030D-6E8A-4147-A177-3AD203B41FA5}">
                      <a16:colId xmlns:a16="http://schemas.microsoft.com/office/drawing/2014/main" val="1353791502"/>
                    </a:ext>
                  </a:extLst>
                </a:gridCol>
                <a:gridCol w="2763441">
                  <a:extLst>
                    <a:ext uri="{9D8B030D-6E8A-4147-A177-3AD203B41FA5}">
                      <a16:colId xmlns:a16="http://schemas.microsoft.com/office/drawing/2014/main" val="1907141817"/>
                    </a:ext>
                  </a:extLst>
                </a:gridCol>
                <a:gridCol w="2763441">
                  <a:extLst>
                    <a:ext uri="{9D8B030D-6E8A-4147-A177-3AD203B41FA5}">
                      <a16:colId xmlns:a16="http://schemas.microsoft.com/office/drawing/2014/main" val="2165573535"/>
                    </a:ext>
                  </a:extLst>
                </a:gridCol>
                <a:gridCol w="2763441">
                  <a:extLst>
                    <a:ext uri="{9D8B030D-6E8A-4147-A177-3AD203B41FA5}">
                      <a16:colId xmlns:a16="http://schemas.microsoft.com/office/drawing/2014/main" val="1782199314"/>
                    </a:ext>
                  </a:extLst>
                </a:gridCol>
              </a:tblGrid>
              <a:tr h="370840">
                <a:tc>
                  <a:txBody>
                    <a:bodyPr/>
                    <a:lstStyle/>
                    <a:p>
                      <a:r>
                        <a:rPr lang="de-CH" sz="1200" dirty="0"/>
                        <a:t>System</a:t>
                      </a:r>
                    </a:p>
                  </a:txBody>
                  <a:tcPr/>
                </a:tc>
                <a:tc>
                  <a:txBody>
                    <a:bodyPr/>
                    <a:lstStyle/>
                    <a:p>
                      <a:r>
                        <a:rPr lang="de-CH" sz="1200" dirty="0"/>
                        <a:t>Siemens IPC</a:t>
                      </a:r>
                    </a:p>
                  </a:txBody>
                  <a:tcPr/>
                </a:tc>
                <a:tc>
                  <a:txBody>
                    <a:bodyPr/>
                    <a:lstStyle/>
                    <a:p>
                      <a:r>
                        <a:rPr lang="de-CH" sz="1200" dirty="0" err="1"/>
                        <a:t>iba</a:t>
                      </a:r>
                      <a:r>
                        <a:rPr lang="de-CH" sz="1200" dirty="0"/>
                        <a:t> DAQ-C</a:t>
                      </a:r>
                    </a:p>
                  </a:txBody>
                  <a:tcPr/>
                </a:tc>
                <a:tc>
                  <a:txBody>
                    <a:bodyPr/>
                    <a:lstStyle/>
                    <a:p>
                      <a:r>
                        <a:rPr lang="de-CH" sz="1200" dirty="0" err="1"/>
                        <a:t>Raspberry</a:t>
                      </a:r>
                      <a:r>
                        <a:rPr lang="de-CH" sz="1200" dirty="0"/>
                        <a:t> Pi</a:t>
                      </a:r>
                    </a:p>
                  </a:txBody>
                  <a:tcPr/>
                </a:tc>
                <a:extLst>
                  <a:ext uri="{0D108BD9-81ED-4DB2-BD59-A6C34878D82A}">
                    <a16:rowId xmlns:a16="http://schemas.microsoft.com/office/drawing/2014/main" val="3959595976"/>
                  </a:ext>
                </a:extLst>
              </a:tr>
              <a:tr h="1239561">
                <a:tc>
                  <a:txBody>
                    <a:bodyPr/>
                    <a:lstStyle/>
                    <a:p>
                      <a:endParaRPr lang="de-CH" sz="1200" dirty="0"/>
                    </a:p>
                  </a:txBody>
                  <a:tcPr/>
                </a:tc>
                <a:tc>
                  <a:txBody>
                    <a:bodyPr/>
                    <a:lstStyle/>
                    <a:p>
                      <a:endParaRPr lang="de-CH" sz="1200" dirty="0"/>
                    </a:p>
                  </a:txBody>
                  <a:tcPr/>
                </a:tc>
                <a:tc>
                  <a:txBody>
                    <a:bodyPr/>
                    <a:lstStyle/>
                    <a:p>
                      <a:endParaRPr lang="de-CH" sz="1200" dirty="0"/>
                    </a:p>
                  </a:txBody>
                  <a:tcPr/>
                </a:tc>
                <a:tc>
                  <a:txBody>
                    <a:bodyPr/>
                    <a:lstStyle/>
                    <a:p>
                      <a:endParaRPr lang="de-CH" sz="1200" dirty="0"/>
                    </a:p>
                  </a:txBody>
                  <a:tcPr/>
                </a:tc>
                <a:extLst>
                  <a:ext uri="{0D108BD9-81ED-4DB2-BD59-A6C34878D82A}">
                    <a16:rowId xmlns:a16="http://schemas.microsoft.com/office/drawing/2014/main" val="222871147"/>
                  </a:ext>
                </a:extLst>
              </a:tr>
              <a:tr h="370840">
                <a:tc>
                  <a:txBody>
                    <a:bodyPr/>
                    <a:lstStyle/>
                    <a:p>
                      <a:r>
                        <a:rPr lang="de-CH" sz="1200" dirty="0"/>
                        <a:t>Data</a:t>
                      </a:r>
                      <a:r>
                        <a:rPr lang="de-CH" sz="1200" baseline="0" dirty="0"/>
                        <a:t> </a:t>
                      </a:r>
                      <a:r>
                        <a:rPr lang="de-CH" sz="1200" baseline="0" dirty="0" err="1"/>
                        <a:t>recording</a:t>
                      </a:r>
                      <a:endParaRPr lang="de-CH" sz="1200" dirty="0"/>
                    </a:p>
                  </a:txBody>
                  <a:tcPr/>
                </a:tc>
                <a:tc>
                  <a:txBody>
                    <a:bodyPr/>
                    <a:lstStyle/>
                    <a:p>
                      <a:r>
                        <a:rPr lang="de-CH" sz="1200" dirty="0" err="1"/>
                        <a:t>no</a:t>
                      </a:r>
                      <a:endParaRPr lang="de-CH" sz="1200" dirty="0"/>
                    </a:p>
                  </a:txBody>
                  <a:tcPr/>
                </a:tc>
                <a:tc>
                  <a:txBody>
                    <a:bodyPr/>
                    <a:lstStyle/>
                    <a:p>
                      <a:r>
                        <a:rPr lang="de-CH" sz="1200" dirty="0" err="1"/>
                        <a:t>yes</a:t>
                      </a:r>
                      <a:endParaRPr lang="de-CH" sz="1200" dirty="0"/>
                    </a:p>
                  </a:txBody>
                  <a:tcPr/>
                </a:tc>
                <a:tc>
                  <a:txBody>
                    <a:bodyPr/>
                    <a:lstStyle/>
                    <a:p>
                      <a:r>
                        <a:rPr lang="de-CH" sz="1200" dirty="0" err="1"/>
                        <a:t>yes</a:t>
                      </a:r>
                      <a:endParaRPr lang="de-CH" sz="1200" dirty="0"/>
                    </a:p>
                  </a:txBody>
                  <a:tcPr/>
                </a:tc>
                <a:extLst>
                  <a:ext uri="{0D108BD9-81ED-4DB2-BD59-A6C34878D82A}">
                    <a16:rowId xmlns:a16="http://schemas.microsoft.com/office/drawing/2014/main" val="3603687636"/>
                  </a:ext>
                </a:extLst>
              </a:tr>
              <a:tr h="370840">
                <a:tc>
                  <a:txBody>
                    <a:bodyPr/>
                    <a:lstStyle/>
                    <a:p>
                      <a:r>
                        <a:rPr lang="de-CH" sz="1200" dirty="0"/>
                        <a:t>Data </a:t>
                      </a:r>
                      <a:r>
                        <a:rPr lang="de-CH" sz="1200" dirty="0" err="1"/>
                        <a:t>upload</a:t>
                      </a:r>
                      <a:endParaRPr lang="de-CH" sz="1200" dirty="0"/>
                    </a:p>
                  </a:txBody>
                  <a:tcPr/>
                </a:tc>
                <a:tc>
                  <a:txBody>
                    <a:bodyPr/>
                    <a:lstStyle/>
                    <a:p>
                      <a:r>
                        <a:rPr lang="de-CH" sz="1200" dirty="0" err="1"/>
                        <a:t>yes</a:t>
                      </a:r>
                      <a:r>
                        <a:rPr lang="de-CH" sz="1200" dirty="0"/>
                        <a:t>, </a:t>
                      </a:r>
                      <a:r>
                        <a:rPr lang="de-CH" sz="1200" dirty="0" err="1"/>
                        <a:t>manual</a:t>
                      </a:r>
                      <a:r>
                        <a:rPr lang="de-CH" sz="1200" dirty="0"/>
                        <a:t> </a:t>
                      </a:r>
                      <a:r>
                        <a:rPr lang="de-CH" sz="1200" dirty="0" err="1"/>
                        <a:t>programming</a:t>
                      </a:r>
                      <a:endParaRPr lang="de-CH" sz="1200" dirty="0"/>
                    </a:p>
                  </a:txBody>
                  <a:tcPr/>
                </a:tc>
                <a:tc>
                  <a:txBody>
                    <a:bodyPr/>
                    <a:lstStyle/>
                    <a:p>
                      <a:r>
                        <a:rPr lang="de-CH" sz="1200" dirty="0" err="1"/>
                        <a:t>yes</a:t>
                      </a:r>
                      <a:r>
                        <a:rPr lang="de-CH" sz="1200" dirty="0"/>
                        <a:t>, </a:t>
                      </a:r>
                      <a:r>
                        <a:rPr lang="de-CH" sz="1200" dirty="0" err="1"/>
                        <a:t>through</a:t>
                      </a:r>
                      <a:r>
                        <a:rPr lang="de-CH" sz="1200" dirty="0"/>
                        <a:t> </a:t>
                      </a:r>
                      <a:r>
                        <a:rPr lang="de-CH" sz="1200" dirty="0" err="1"/>
                        <a:t>ibaPDA</a:t>
                      </a:r>
                      <a:endParaRPr lang="de-CH" sz="1200" dirty="0"/>
                    </a:p>
                  </a:txBody>
                  <a:tcPr/>
                </a:tc>
                <a:tc>
                  <a:txBody>
                    <a:bodyPr/>
                    <a:lstStyle/>
                    <a:p>
                      <a:r>
                        <a:rPr lang="de-CH" sz="1200" dirty="0" err="1"/>
                        <a:t>yes</a:t>
                      </a:r>
                      <a:r>
                        <a:rPr lang="de-CH" sz="1200" dirty="0"/>
                        <a:t>, </a:t>
                      </a:r>
                      <a:r>
                        <a:rPr lang="de-CH" sz="1200" dirty="0" err="1"/>
                        <a:t>manual</a:t>
                      </a:r>
                      <a:r>
                        <a:rPr lang="de-CH" sz="1200" dirty="0"/>
                        <a:t> </a:t>
                      </a:r>
                      <a:r>
                        <a:rPr lang="de-CH" sz="1200" dirty="0" err="1"/>
                        <a:t>programming</a:t>
                      </a:r>
                      <a:endParaRPr lang="de-CH" sz="1200" dirty="0"/>
                    </a:p>
                  </a:txBody>
                  <a:tcPr/>
                </a:tc>
                <a:extLst>
                  <a:ext uri="{0D108BD9-81ED-4DB2-BD59-A6C34878D82A}">
                    <a16:rowId xmlns:a16="http://schemas.microsoft.com/office/drawing/2014/main" val="3996677964"/>
                  </a:ext>
                </a:extLst>
              </a:tr>
              <a:tr h="370840">
                <a:tc>
                  <a:txBody>
                    <a:bodyPr/>
                    <a:lstStyle/>
                    <a:p>
                      <a:r>
                        <a:rPr lang="de-CH" sz="1200" dirty="0" err="1"/>
                        <a:t>timestamp</a:t>
                      </a:r>
                      <a:endParaRPr lang="de-CH" sz="1200" dirty="0"/>
                    </a:p>
                  </a:txBody>
                  <a:tcPr/>
                </a:tc>
                <a:tc>
                  <a:txBody>
                    <a:bodyPr/>
                    <a:lstStyle/>
                    <a:p>
                      <a:r>
                        <a:rPr lang="de-CH" sz="1200" dirty="0" err="1"/>
                        <a:t>from</a:t>
                      </a:r>
                      <a:r>
                        <a:rPr lang="de-CH" sz="1200" dirty="0"/>
                        <a:t> </a:t>
                      </a:r>
                      <a:r>
                        <a:rPr lang="de-CH" sz="1200" dirty="0" err="1"/>
                        <a:t>machine</a:t>
                      </a:r>
                      <a:endParaRPr lang="de-CH" sz="1200" dirty="0"/>
                    </a:p>
                  </a:txBody>
                  <a:tcPr/>
                </a:tc>
                <a:tc>
                  <a:txBody>
                    <a:bodyPr/>
                    <a:lstStyle/>
                    <a:p>
                      <a:r>
                        <a:rPr lang="de-CH" sz="1200" dirty="0" err="1"/>
                        <a:t>from</a:t>
                      </a:r>
                      <a:r>
                        <a:rPr lang="de-CH" sz="1200" dirty="0"/>
                        <a:t> </a:t>
                      </a:r>
                      <a:r>
                        <a:rPr lang="de-CH" sz="1200" baseline="0" dirty="0"/>
                        <a:t>DAQ-C </a:t>
                      </a:r>
                      <a:r>
                        <a:rPr lang="de-CH" sz="1200" baseline="0" dirty="0" err="1"/>
                        <a:t>for</a:t>
                      </a:r>
                      <a:r>
                        <a:rPr lang="de-CH" sz="1200" baseline="0" dirty="0"/>
                        <a:t> all </a:t>
                      </a:r>
                      <a:r>
                        <a:rPr lang="de-CH" sz="1200" baseline="0" dirty="0" err="1"/>
                        <a:t>devices</a:t>
                      </a:r>
                      <a:endParaRPr lang="de-CH" sz="1200" dirty="0"/>
                    </a:p>
                  </a:txBody>
                  <a:tcPr/>
                </a:tc>
                <a:tc>
                  <a:txBody>
                    <a:bodyPr/>
                    <a:lstStyle/>
                    <a:p>
                      <a:r>
                        <a:rPr lang="de-CH" sz="1200" dirty="0" err="1"/>
                        <a:t>from</a:t>
                      </a:r>
                      <a:r>
                        <a:rPr lang="de-CH" sz="1200" dirty="0"/>
                        <a:t> </a:t>
                      </a:r>
                      <a:r>
                        <a:rPr lang="de-CH" sz="1200" dirty="0" err="1"/>
                        <a:t>Raspberry</a:t>
                      </a:r>
                      <a:r>
                        <a:rPr lang="de-CH" sz="1200" dirty="0"/>
                        <a:t> Pi</a:t>
                      </a:r>
                    </a:p>
                  </a:txBody>
                  <a:tcPr/>
                </a:tc>
                <a:extLst>
                  <a:ext uri="{0D108BD9-81ED-4DB2-BD59-A6C34878D82A}">
                    <a16:rowId xmlns:a16="http://schemas.microsoft.com/office/drawing/2014/main" val="2857812416"/>
                  </a:ext>
                </a:extLst>
              </a:tr>
            </a:tbl>
          </a:graphicData>
        </a:graphic>
      </p:graphicFrame>
      <p:pic>
        <p:nvPicPr>
          <p:cNvPr id="10" name="Picture 14" descr="Mehrkanal-Datenerfassungsmodul - ibaDAQ series - iba AG - DIN-Schienen /  USB / modula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3333" l="76667" r="100000"/>
                    </a14:imgEffect>
                  </a14:imgLayer>
                </a14:imgProps>
              </a:ext>
              <a:ext uri="{28A0092B-C50C-407E-A947-70E740481C1C}">
                <a14:useLocalDpi xmlns:a14="http://schemas.microsoft.com/office/drawing/2010/main" val="0"/>
              </a:ext>
            </a:extLst>
          </a:blip>
          <a:srcRect l="74155"/>
          <a:stretch/>
        </p:blipFill>
        <p:spPr bwMode="auto">
          <a:xfrm>
            <a:off x="7127778" y="3636751"/>
            <a:ext cx="342698" cy="1325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SIMATIC IPC127E | SIMATIC IOT Gateways | Global"/>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90" b="97943" l="9956" r="98578">
                        <a14:foregroundMark x1="25778" y1="28797" x2="63289" y2="35918"/>
                        <a14:foregroundMark x1="67644" y1="51582" x2="36356" y2="29589"/>
                        <a14:foregroundMark x1="50044" y1="59335" x2="50933" y2="35127"/>
                      </a14:backgroundRemoval>
                    </a14:imgEffect>
                  </a14:imgLayer>
                </a14:imgProps>
              </a:ext>
              <a:ext uri="{28A0092B-C50C-407E-A947-70E740481C1C}">
                <a14:useLocalDpi xmlns:a14="http://schemas.microsoft.com/office/drawing/2010/main" val="0"/>
              </a:ext>
            </a:extLst>
          </a:blip>
          <a:srcRect/>
          <a:stretch>
            <a:fillRect/>
          </a:stretch>
        </p:blipFill>
        <p:spPr bwMode="auto">
          <a:xfrm>
            <a:off x="3524635" y="3991369"/>
            <a:ext cx="1319150" cy="7410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Raspberry Pi 3 Model B + (ARMv8)"/>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93" b="100000" l="0" r="100000">
                        <a14:foregroundMark x1="46101" y1="56119" x2="10092" y2="48358"/>
                        <a14:foregroundMark x1="31422" y1="86269" x2="74771" y2="53433"/>
                        <a14:foregroundMark x1="91514" y1="32836" x2="64450" y2="9254"/>
                        <a14:foregroundMark x1="67890" y1="7761" x2="56422" y2="11642"/>
                        <a14:foregroundMark x1="96560" y1="29552" x2="83716" y2="20597"/>
                      </a14:backgroundRemoval>
                    </a14:imgEffect>
                  </a14:imgLayer>
                </a14:imgProps>
              </a:ext>
              <a:ext uri="{28A0092B-C50C-407E-A947-70E740481C1C}">
                <a14:useLocalDpi xmlns:a14="http://schemas.microsoft.com/office/drawing/2010/main" val="0"/>
              </a:ext>
            </a:extLst>
          </a:blip>
          <a:srcRect/>
          <a:stretch>
            <a:fillRect/>
          </a:stretch>
        </p:blipFill>
        <p:spPr bwMode="auto">
          <a:xfrm>
            <a:off x="9478422" y="3920400"/>
            <a:ext cx="1175200" cy="902962"/>
          </a:xfrm>
          <a:prstGeom prst="rect">
            <a:avLst/>
          </a:prstGeom>
          <a:noFill/>
          <a:extLst>
            <a:ext uri="{909E8E84-426E-40DD-AFC4-6F175D3DCCD1}">
              <a14:hiddenFill xmlns:a14="http://schemas.microsoft.com/office/drawing/2010/main">
                <a:solidFill>
                  <a:srgbClr val="FFFFFF"/>
                </a:solidFill>
              </a14:hiddenFill>
            </a:ext>
          </a:extLst>
        </p:spPr>
      </p:pic>
      <p:sp>
        <p:nvSpPr>
          <p:cNvPr id="13" name="Date Placeholder 1"/>
          <p:cNvSpPr>
            <a:spLocks noGrp="1"/>
          </p:cNvSpPr>
          <p:nvPr>
            <p:ph type="dt" sz="half" idx="16"/>
          </p:nvPr>
        </p:nvSpPr>
        <p:spPr>
          <a:xfrm>
            <a:off x="6494464" y="6453187"/>
            <a:ext cx="3376650" cy="179388"/>
          </a:xfrm>
        </p:spPr>
        <p:txBody>
          <a:bodyPr/>
          <a:lstStyle/>
          <a:p>
            <a:fld id="{72FA0D68-DB57-4F4A-9F47-52F7A028A221}" type="datetime4">
              <a:rPr lang="de-CH" smtClean="0"/>
              <a:t>14. März 2023</a:t>
            </a:fld>
            <a:endParaRPr lang="de-CH" dirty="0"/>
          </a:p>
        </p:txBody>
      </p:sp>
    </p:spTree>
    <p:extLst>
      <p:ext uri="{BB962C8B-B14F-4D97-AF65-F5344CB8AC3E}">
        <p14:creationId xmlns:p14="http://schemas.microsoft.com/office/powerpoint/2010/main" val="3267763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7BAB6515-E2D1-4201-8E0A-B41913914DC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kt 8" hidden="1">
                        <a:extLst>
                          <a:ext uri="{FF2B5EF4-FFF2-40B4-BE49-F238E27FC236}">
                            <a16:creationId xmlns:a16="http://schemas.microsoft.com/office/drawing/2014/main" id="{7BAB6515-E2D1-4201-8E0A-B41913914D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umsplatzhalter 1">
            <a:extLst>
              <a:ext uri="{FF2B5EF4-FFF2-40B4-BE49-F238E27FC236}">
                <a16:creationId xmlns:a16="http://schemas.microsoft.com/office/drawing/2014/main" id="{8EA69579-599B-4DA5-B530-A89ED524D8A1}"/>
              </a:ext>
            </a:extLst>
          </p:cNvPr>
          <p:cNvSpPr>
            <a:spLocks noGrp="1"/>
          </p:cNvSpPr>
          <p:nvPr>
            <p:ph type="dt" sz="half" idx="16"/>
          </p:nvPr>
        </p:nvSpPr>
        <p:spPr/>
        <p:txBody>
          <a:bodyPr/>
          <a:lstStyle/>
          <a:p>
            <a:fld id="{83BEB2C5-4884-4CA0-B99A-45418C20F99C}" type="datetime4">
              <a:rPr lang="de-CH" smtClean="0"/>
              <a:t>14. März 2023</a:t>
            </a:fld>
            <a:endParaRPr lang="de-CH" dirty="0"/>
          </a:p>
        </p:txBody>
      </p:sp>
      <p:sp>
        <p:nvSpPr>
          <p:cNvPr id="3" name="Fußzeilenplatzhalter 2">
            <a:extLst>
              <a:ext uri="{FF2B5EF4-FFF2-40B4-BE49-F238E27FC236}">
                <a16:creationId xmlns:a16="http://schemas.microsoft.com/office/drawing/2014/main" id="{BFD06C77-50EA-4118-B3BC-1903C58C7923}"/>
              </a:ext>
            </a:extLst>
          </p:cNvPr>
          <p:cNvSpPr>
            <a:spLocks noGrp="1"/>
          </p:cNvSpPr>
          <p:nvPr>
            <p:ph type="ftr" sz="quarter" idx="17"/>
          </p:nvPr>
        </p:nvSpPr>
        <p:spPr/>
        <p:txBody>
          <a:bodyPr/>
          <a:lstStyle/>
          <a:p>
            <a:r>
              <a:rPr lang="en-US"/>
              <a:t>DigInd - L04 - Process monitoring injection moulding</a:t>
            </a:r>
            <a:endParaRPr lang="de-CH" dirty="0"/>
          </a:p>
        </p:txBody>
      </p:sp>
      <p:sp>
        <p:nvSpPr>
          <p:cNvPr id="4" name="Foliennummernplatzhalter 3">
            <a:extLst>
              <a:ext uri="{FF2B5EF4-FFF2-40B4-BE49-F238E27FC236}">
                <a16:creationId xmlns:a16="http://schemas.microsoft.com/office/drawing/2014/main" id="{652BDD40-E4B1-4D1D-9605-A488FC4D3C96}"/>
              </a:ext>
            </a:extLst>
          </p:cNvPr>
          <p:cNvSpPr>
            <a:spLocks noGrp="1"/>
          </p:cNvSpPr>
          <p:nvPr>
            <p:ph type="sldNum" sz="quarter" idx="18"/>
          </p:nvPr>
        </p:nvSpPr>
        <p:spPr/>
        <p:txBody>
          <a:bodyPr/>
          <a:lstStyle/>
          <a:p>
            <a:fld id="{4EAC321B-7500-4259-A00F-915439A35E15}" type="slidenum">
              <a:rPr lang="de-CH" smtClean="0"/>
              <a:pPr/>
              <a:t>3</a:t>
            </a:fld>
            <a:endParaRPr lang="de-CH" dirty="0"/>
          </a:p>
        </p:txBody>
      </p:sp>
      <p:sp>
        <p:nvSpPr>
          <p:cNvPr id="5" name="Titel 4">
            <a:extLst>
              <a:ext uri="{FF2B5EF4-FFF2-40B4-BE49-F238E27FC236}">
                <a16:creationId xmlns:a16="http://schemas.microsoft.com/office/drawing/2014/main" id="{488634A4-BD53-4CE5-984E-EB0201FADF04}"/>
              </a:ext>
            </a:extLst>
          </p:cNvPr>
          <p:cNvSpPr>
            <a:spLocks noGrp="1"/>
          </p:cNvSpPr>
          <p:nvPr>
            <p:ph type="title"/>
          </p:nvPr>
        </p:nvSpPr>
        <p:spPr/>
        <p:txBody>
          <a:bodyPr vert="horz"/>
          <a:lstStyle/>
          <a:p>
            <a:r>
              <a:rPr lang="de-CH" dirty="0" err="1"/>
              <a:t>Complexity</a:t>
            </a:r>
            <a:r>
              <a:rPr lang="de-CH" dirty="0"/>
              <a:t> </a:t>
            </a:r>
            <a:r>
              <a:rPr lang="de-CH" dirty="0" err="1"/>
              <a:t>needs</a:t>
            </a:r>
            <a:r>
              <a:rPr lang="de-CH" dirty="0"/>
              <a:t> </a:t>
            </a:r>
            <a:r>
              <a:rPr lang="de-CH" dirty="0" err="1"/>
              <a:t>to</a:t>
            </a:r>
            <a:r>
              <a:rPr lang="de-CH" dirty="0"/>
              <a:t> </a:t>
            </a:r>
            <a:r>
              <a:rPr lang="de-CH" dirty="0" err="1"/>
              <a:t>be</a:t>
            </a:r>
            <a:r>
              <a:rPr lang="de-CH" dirty="0"/>
              <a:t> </a:t>
            </a:r>
            <a:r>
              <a:rPr lang="de-CH" dirty="0" err="1"/>
              <a:t>managed</a:t>
            </a:r>
            <a:endParaRPr lang="de-CH" dirty="0"/>
          </a:p>
        </p:txBody>
      </p:sp>
      <p:sp>
        <p:nvSpPr>
          <p:cNvPr id="7" name="Textplatzhalter 6">
            <a:extLst>
              <a:ext uri="{FF2B5EF4-FFF2-40B4-BE49-F238E27FC236}">
                <a16:creationId xmlns:a16="http://schemas.microsoft.com/office/drawing/2014/main" id="{4BB973C7-F625-4D38-BD87-6788809307D9}"/>
              </a:ext>
            </a:extLst>
          </p:cNvPr>
          <p:cNvSpPr>
            <a:spLocks noGrp="1"/>
          </p:cNvSpPr>
          <p:nvPr>
            <p:ph type="body" sz="quarter" idx="24"/>
          </p:nvPr>
        </p:nvSpPr>
        <p:spPr>
          <a:xfrm>
            <a:off x="806449" y="338233"/>
            <a:ext cx="11053764" cy="286673"/>
          </a:xfrm>
        </p:spPr>
        <p:txBody>
          <a:bodyPr>
            <a:normAutofit/>
          </a:bodyPr>
          <a:lstStyle/>
          <a:p>
            <a:r>
              <a:rPr lang="de-CH" dirty="0"/>
              <a:t>Angewandte Digitalisierung in der Industrie</a:t>
            </a:r>
          </a:p>
        </p:txBody>
      </p:sp>
      <p:pic>
        <p:nvPicPr>
          <p:cNvPr id="8" name="Grafik 7">
            <a:extLst>
              <a:ext uri="{FF2B5EF4-FFF2-40B4-BE49-F238E27FC236}">
                <a16:creationId xmlns:a16="http://schemas.microsoft.com/office/drawing/2014/main" id="{96E9E425-6F79-4C5F-8CC1-DD4C97758208}"/>
              </a:ext>
            </a:extLst>
          </p:cNvPr>
          <p:cNvPicPr>
            <a:picLocks noChangeAspect="1"/>
          </p:cNvPicPr>
          <p:nvPr/>
        </p:nvPicPr>
        <p:blipFill>
          <a:blip r:embed="rId5"/>
          <a:stretch>
            <a:fillRect/>
          </a:stretch>
        </p:blipFill>
        <p:spPr>
          <a:xfrm>
            <a:off x="1384474" y="1483723"/>
            <a:ext cx="9572277" cy="4609460"/>
          </a:xfrm>
          <a:prstGeom prst="rect">
            <a:avLst/>
          </a:prstGeom>
        </p:spPr>
      </p:pic>
      <p:sp>
        <p:nvSpPr>
          <p:cNvPr id="6" name="Rechteck 5">
            <a:extLst>
              <a:ext uri="{FF2B5EF4-FFF2-40B4-BE49-F238E27FC236}">
                <a16:creationId xmlns:a16="http://schemas.microsoft.com/office/drawing/2014/main" id="{4B620A85-BA1B-40DF-9A9C-D459477E4336}"/>
              </a:ext>
            </a:extLst>
          </p:cNvPr>
          <p:cNvSpPr/>
          <p:nvPr/>
        </p:nvSpPr>
        <p:spPr>
          <a:xfrm>
            <a:off x="268996" y="5963283"/>
            <a:ext cx="2730068" cy="339993"/>
          </a:xfrm>
          <a:prstGeom prst="rect">
            <a:avLst/>
          </a:prstGeom>
          <a:solidFill>
            <a:schemeClr val="tx2">
              <a:lumMod val="20000"/>
              <a:lumOff val="80000"/>
            </a:schemeClr>
          </a:solid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r>
              <a:rPr lang="de-CH" sz="1400" dirty="0">
                <a:solidFill>
                  <a:schemeClr val="tx1"/>
                </a:solidFill>
              </a:rPr>
              <a:t>Roman Hänggi, </a:t>
            </a:r>
            <a:r>
              <a:rPr lang="de-CH" sz="1400" dirty="0" err="1">
                <a:solidFill>
                  <a:schemeClr val="tx1"/>
                </a:solidFill>
              </a:rPr>
              <a:t>week</a:t>
            </a:r>
            <a:r>
              <a:rPr lang="de-CH" sz="1400" dirty="0">
                <a:solidFill>
                  <a:schemeClr val="tx1"/>
                </a:solidFill>
              </a:rPr>
              <a:t> 1, 13, 14</a:t>
            </a:r>
          </a:p>
        </p:txBody>
      </p:sp>
      <p:sp>
        <p:nvSpPr>
          <p:cNvPr id="10" name="Rechteck 9">
            <a:extLst>
              <a:ext uri="{FF2B5EF4-FFF2-40B4-BE49-F238E27FC236}">
                <a16:creationId xmlns:a16="http://schemas.microsoft.com/office/drawing/2014/main" id="{8F9E997B-0F79-47BA-B99D-AF108075C740}"/>
              </a:ext>
            </a:extLst>
          </p:cNvPr>
          <p:cNvSpPr/>
          <p:nvPr/>
        </p:nvSpPr>
        <p:spPr>
          <a:xfrm>
            <a:off x="961088" y="2548963"/>
            <a:ext cx="2730068" cy="339993"/>
          </a:xfrm>
          <a:prstGeom prst="rect">
            <a:avLst/>
          </a:prstGeom>
          <a:solidFill>
            <a:schemeClr val="tx2">
              <a:lumMod val="20000"/>
              <a:lumOff val="80000"/>
            </a:schemeClr>
          </a:solid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r>
              <a:rPr lang="de-CH" sz="1400" dirty="0">
                <a:solidFill>
                  <a:schemeClr val="tx1"/>
                </a:solidFill>
              </a:rPr>
              <a:t>Lukas Kretschmar, </a:t>
            </a:r>
            <a:r>
              <a:rPr lang="de-CH" sz="1400" dirty="0" err="1">
                <a:solidFill>
                  <a:schemeClr val="tx1"/>
                </a:solidFill>
              </a:rPr>
              <a:t>week</a:t>
            </a:r>
            <a:r>
              <a:rPr lang="de-CH" sz="1400" dirty="0">
                <a:solidFill>
                  <a:schemeClr val="tx1"/>
                </a:solidFill>
              </a:rPr>
              <a:t> 5, 6</a:t>
            </a:r>
          </a:p>
        </p:txBody>
      </p:sp>
      <p:sp>
        <p:nvSpPr>
          <p:cNvPr id="11" name="Rechteck 10">
            <a:extLst>
              <a:ext uri="{FF2B5EF4-FFF2-40B4-BE49-F238E27FC236}">
                <a16:creationId xmlns:a16="http://schemas.microsoft.com/office/drawing/2014/main" id="{C54000DD-5B18-4B89-A7D4-5C0F17AD26E9}"/>
              </a:ext>
            </a:extLst>
          </p:cNvPr>
          <p:cNvSpPr/>
          <p:nvPr/>
        </p:nvSpPr>
        <p:spPr>
          <a:xfrm>
            <a:off x="5452721" y="2496460"/>
            <a:ext cx="2730068" cy="339993"/>
          </a:xfrm>
          <a:prstGeom prst="rect">
            <a:avLst/>
          </a:prstGeom>
          <a:solidFill>
            <a:schemeClr val="tx2">
              <a:lumMod val="20000"/>
              <a:lumOff val="80000"/>
            </a:schemeClr>
          </a:solid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r>
              <a:rPr lang="de-CH" sz="1400" dirty="0">
                <a:solidFill>
                  <a:schemeClr val="tx1"/>
                </a:solidFill>
              </a:rPr>
              <a:t>Felix Nyffenegger, </a:t>
            </a:r>
            <a:r>
              <a:rPr lang="de-CH" sz="1400" dirty="0" err="1">
                <a:solidFill>
                  <a:schemeClr val="tx1"/>
                </a:solidFill>
              </a:rPr>
              <a:t>week</a:t>
            </a:r>
            <a:r>
              <a:rPr lang="de-CH" sz="1400" dirty="0">
                <a:solidFill>
                  <a:schemeClr val="tx1"/>
                </a:solidFill>
              </a:rPr>
              <a:t> 7, 8, 9</a:t>
            </a:r>
          </a:p>
        </p:txBody>
      </p:sp>
      <p:sp>
        <p:nvSpPr>
          <p:cNvPr id="14" name="Rechteck 13">
            <a:extLst>
              <a:ext uri="{FF2B5EF4-FFF2-40B4-BE49-F238E27FC236}">
                <a16:creationId xmlns:a16="http://schemas.microsoft.com/office/drawing/2014/main" id="{B0DB8B5D-1389-48BB-B731-AD017DB75EA7}"/>
              </a:ext>
            </a:extLst>
          </p:cNvPr>
          <p:cNvSpPr/>
          <p:nvPr/>
        </p:nvSpPr>
        <p:spPr>
          <a:xfrm>
            <a:off x="4968297" y="3385693"/>
            <a:ext cx="2730068" cy="339993"/>
          </a:xfrm>
          <a:prstGeom prst="rect">
            <a:avLst/>
          </a:prstGeom>
          <a:solidFill>
            <a:schemeClr val="tx2">
              <a:lumMod val="20000"/>
              <a:lumOff val="80000"/>
            </a:schemeClr>
          </a:solid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r>
              <a:rPr lang="de-CH" sz="1400" dirty="0">
                <a:solidFill>
                  <a:schemeClr val="tx1"/>
                </a:solidFill>
              </a:rPr>
              <a:t>Curdin Wick, </a:t>
            </a:r>
            <a:r>
              <a:rPr lang="de-CH" sz="1400" dirty="0" err="1">
                <a:solidFill>
                  <a:schemeClr val="tx1"/>
                </a:solidFill>
              </a:rPr>
              <a:t>week</a:t>
            </a:r>
            <a:r>
              <a:rPr lang="de-CH" sz="1400" dirty="0">
                <a:solidFill>
                  <a:schemeClr val="tx1"/>
                </a:solidFill>
              </a:rPr>
              <a:t> 2, 3, 4</a:t>
            </a:r>
          </a:p>
        </p:txBody>
      </p:sp>
      <p:sp>
        <p:nvSpPr>
          <p:cNvPr id="15" name="Rechteck 14">
            <a:extLst>
              <a:ext uri="{FF2B5EF4-FFF2-40B4-BE49-F238E27FC236}">
                <a16:creationId xmlns:a16="http://schemas.microsoft.com/office/drawing/2014/main" id="{B104EBAF-5A39-4DE5-A299-8A046B39E008}"/>
              </a:ext>
            </a:extLst>
          </p:cNvPr>
          <p:cNvSpPr/>
          <p:nvPr/>
        </p:nvSpPr>
        <p:spPr>
          <a:xfrm>
            <a:off x="7849915" y="1273630"/>
            <a:ext cx="3311637" cy="339993"/>
          </a:xfrm>
          <a:prstGeom prst="rect">
            <a:avLst/>
          </a:prstGeom>
          <a:solidFill>
            <a:schemeClr val="tx2">
              <a:lumMod val="20000"/>
              <a:lumOff val="80000"/>
            </a:schemeClr>
          </a:solidFill>
          <a:ln w="28575"/>
          <a:effectLst/>
        </p:spPr>
        <p:style>
          <a:lnRef idx="1">
            <a:schemeClr val="accent1"/>
          </a:lnRef>
          <a:fillRef idx="3">
            <a:schemeClr val="accent1"/>
          </a:fillRef>
          <a:effectRef idx="2">
            <a:schemeClr val="accent1"/>
          </a:effectRef>
          <a:fontRef idx="minor">
            <a:schemeClr val="lt1"/>
          </a:fontRef>
        </p:style>
        <p:txBody>
          <a:bodyPr rtlCol="0" anchor="t"/>
          <a:lstStyle/>
          <a:p>
            <a:r>
              <a:rPr lang="de-CH" sz="1400" b="0" i="0" u="none" strike="noStrike" dirty="0">
                <a:solidFill>
                  <a:srgbClr val="000000"/>
                </a:solidFill>
                <a:effectLst/>
              </a:rPr>
              <a:t>Dejan Šeatović</a:t>
            </a:r>
            <a:r>
              <a:rPr lang="de-CH" sz="1400" dirty="0">
                <a:solidFill>
                  <a:schemeClr val="tx1"/>
                </a:solidFill>
              </a:rPr>
              <a:t>, </a:t>
            </a:r>
            <a:r>
              <a:rPr lang="de-CH" sz="1400" dirty="0" err="1">
                <a:solidFill>
                  <a:schemeClr val="tx1"/>
                </a:solidFill>
              </a:rPr>
              <a:t>week</a:t>
            </a:r>
            <a:r>
              <a:rPr lang="de-CH" sz="1400" dirty="0">
                <a:solidFill>
                  <a:schemeClr val="tx1"/>
                </a:solidFill>
              </a:rPr>
              <a:t> 10, 11, 12</a:t>
            </a:r>
          </a:p>
        </p:txBody>
      </p:sp>
    </p:spTree>
    <p:extLst>
      <p:ext uri="{BB962C8B-B14F-4D97-AF65-F5344CB8AC3E}">
        <p14:creationId xmlns:p14="http://schemas.microsoft.com/office/powerpoint/2010/main" val="3655799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Implementation: Cloud &amp; platform solution and specific DB solution</a:t>
            </a:r>
            <a:endParaRPr lang="de-CH" dirty="0"/>
          </a:p>
        </p:txBody>
      </p:sp>
      <p:sp>
        <p:nvSpPr>
          <p:cNvPr id="8" name="Content Placeholder 7"/>
          <p:cNvSpPr>
            <a:spLocks noGrp="1"/>
          </p:cNvSpPr>
          <p:nvPr>
            <p:ph sz="quarter" idx="21"/>
          </p:nvPr>
        </p:nvSpPr>
        <p:spPr/>
        <p:txBody>
          <a:bodyPr/>
          <a:lstStyle/>
          <a:p>
            <a:pPr marL="0" indent="0">
              <a:buNone/>
            </a:pPr>
            <a:r>
              <a:rPr lang="en-US" dirty="0"/>
              <a:t>Different data export / connectivity options as well as different data storage solutions will be demonstrated. Therefore, the following two main solution variants will be developed:</a:t>
            </a:r>
          </a:p>
          <a:p>
            <a:endParaRPr lang="de-CH" dirty="0"/>
          </a:p>
        </p:txBody>
      </p:sp>
      <p:sp>
        <p:nvSpPr>
          <p:cNvPr id="9" name="Text Placeholder 8"/>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sp>
        <p:nvSpPr>
          <p:cNvPr id="10" name="Footer Placeholder 9"/>
          <p:cNvSpPr>
            <a:spLocks noGrp="1"/>
          </p:cNvSpPr>
          <p:nvPr>
            <p:ph type="ftr" sz="quarter" idx="17"/>
          </p:nvPr>
        </p:nvSpPr>
        <p:spPr/>
        <p:txBody>
          <a:bodyPr/>
          <a:lstStyle/>
          <a:p>
            <a:r>
              <a:rPr lang="en-US"/>
              <a:t>DigInd - L04 - Process monitoring injection moulding</a:t>
            </a:r>
            <a:endParaRPr lang="de-CH" dirty="0"/>
          </a:p>
        </p:txBody>
      </p:sp>
      <p:sp>
        <p:nvSpPr>
          <p:cNvPr id="11" name="Slide Number Placeholder 10"/>
          <p:cNvSpPr>
            <a:spLocks noGrp="1"/>
          </p:cNvSpPr>
          <p:nvPr>
            <p:ph type="sldNum" sz="quarter" idx="18"/>
          </p:nvPr>
        </p:nvSpPr>
        <p:spPr/>
        <p:txBody>
          <a:bodyPr/>
          <a:lstStyle/>
          <a:p>
            <a:fld id="{4EAC321B-7500-4259-A00F-915439A35E15}" type="slidenum">
              <a:rPr lang="de-CH" smtClean="0"/>
              <a:pPr/>
              <a:t>30</a:t>
            </a:fld>
            <a:endParaRPr lang="de-CH" dirty="0"/>
          </a:p>
        </p:txBody>
      </p:sp>
      <p:sp>
        <p:nvSpPr>
          <p:cNvPr id="12" name="Content Placeholder 6"/>
          <p:cNvSpPr txBox="1">
            <a:spLocks/>
          </p:cNvSpPr>
          <p:nvPr/>
        </p:nvSpPr>
        <p:spPr>
          <a:xfrm>
            <a:off x="711200" y="2655040"/>
            <a:ext cx="5384800" cy="3797317"/>
          </a:xfrm>
          <a:prstGeom prst="rect">
            <a:avLst/>
          </a:prstGeom>
        </p:spPr>
        <p:txBody>
          <a:bodyPr/>
          <a:lstStyle>
            <a:lvl1pPr marL="252000" indent="-252000" algn="l" defTabSz="609768" rtl="0" eaLnBrk="1" latinLnBrk="0" hangingPunct="1">
              <a:spcBef>
                <a:spcPts val="1200"/>
              </a:spcBef>
              <a:buClr>
                <a:schemeClr val="tx2"/>
              </a:buClr>
              <a:buFont typeface="Arial" panose="020B0604020202020204" pitchFamily="34" charset="0"/>
              <a:buChar char="•"/>
              <a:defRPr sz="1800" kern="1200">
                <a:solidFill>
                  <a:schemeClr val="tx1"/>
                </a:solidFill>
                <a:latin typeface="+mn-lt"/>
                <a:ea typeface="+mn-ea"/>
                <a:cs typeface="+mn-cs"/>
              </a:defRPr>
            </a:lvl1pPr>
            <a:lvl2pPr marL="504000" indent="-252000" algn="l" defTabSz="609768" rtl="0" eaLnBrk="1" latinLnBrk="0" hangingPunct="1">
              <a:spcBef>
                <a:spcPts val="600"/>
              </a:spcBef>
              <a:buClr>
                <a:schemeClr val="tx1"/>
              </a:buClr>
              <a:buSzPct val="80000"/>
              <a:buFont typeface="Arial" panose="020B0604020202020204" pitchFamily="34" charset="0"/>
              <a:buChar char="•"/>
              <a:defRPr sz="1600" kern="1200">
                <a:solidFill>
                  <a:schemeClr val="tx1"/>
                </a:solidFill>
                <a:latin typeface="+mn-lt"/>
                <a:ea typeface="+mn-ea"/>
                <a:cs typeface="+mn-cs"/>
              </a:defRPr>
            </a:lvl2pPr>
            <a:lvl3pPr marL="756000" indent="-252000" algn="l" defTabSz="609768" rtl="0" eaLnBrk="1" latinLnBrk="0" hangingPunct="1">
              <a:spcBef>
                <a:spcPts val="600"/>
              </a:spcBef>
              <a:buSzPct val="90000"/>
              <a:buFont typeface="Symbol" panose="05050102010706020507" pitchFamily="18" charset="2"/>
              <a:buChar char="-"/>
              <a:defRPr sz="1400" kern="1200">
                <a:solidFill>
                  <a:schemeClr val="tx1"/>
                </a:solidFill>
                <a:latin typeface="+mn-lt"/>
                <a:ea typeface="+mn-ea"/>
                <a:cs typeface="+mn-cs"/>
              </a:defRPr>
            </a:lvl3pPr>
            <a:lvl4pPr marL="1008000" indent="-252000" algn="l" defTabSz="609768" rtl="0" eaLnBrk="1" latinLnBrk="0" hangingPunct="1">
              <a:spcBef>
                <a:spcPts val="600"/>
              </a:spcBef>
              <a:buFont typeface="Symbol" panose="05050102010706020507" pitchFamily="18" charset="2"/>
              <a:buChar char="-"/>
              <a:defRPr sz="1400" kern="1200">
                <a:solidFill>
                  <a:schemeClr val="tx1"/>
                </a:solidFill>
                <a:latin typeface="+mn-lt"/>
                <a:ea typeface="+mn-ea"/>
                <a:cs typeface="+mn-cs"/>
              </a:defRPr>
            </a:lvl4pPr>
            <a:lvl5pPr marL="1260000" marR="0" indent="-252000" algn="l" defTabSz="609768" rtl="0" eaLnBrk="1" fontAlgn="auto" latinLnBrk="0" hangingPunct="1">
              <a:lnSpc>
                <a:spcPct val="120000"/>
              </a:lnSpc>
              <a:spcBef>
                <a:spcPts val="600"/>
              </a:spcBef>
              <a:spcAft>
                <a:spcPts val="0"/>
              </a:spcAft>
              <a:buClrTx/>
              <a:buSzTx/>
              <a:buFont typeface="Symbol" panose="05050102010706020507" pitchFamily="18" charset="2"/>
              <a:buChar char="-"/>
              <a:tabLst/>
              <a:defRPr sz="1400" kern="1200">
                <a:solidFill>
                  <a:schemeClr val="tx1"/>
                </a:solidFill>
                <a:latin typeface="+mn-lt"/>
                <a:ea typeface="+mn-ea"/>
                <a:cs typeface="+mn-cs"/>
              </a:defRPr>
            </a:lvl5pPr>
            <a:lvl6pPr marL="1512000" indent="-252000" algn="l" defTabSz="611188" rtl="0" eaLnBrk="1" latinLnBrk="0" hangingPunct="1">
              <a:lnSpc>
                <a:spcPct val="120000"/>
              </a:lnSpc>
              <a:spcBef>
                <a:spcPts val="600"/>
              </a:spcBef>
              <a:buFont typeface="Symbol" panose="05050102010706020507" pitchFamily="18" charset="2"/>
              <a:buChar char="-"/>
              <a:defRPr sz="1400" kern="1200" baseline="0">
                <a:solidFill>
                  <a:schemeClr val="tx1"/>
                </a:solidFill>
                <a:latin typeface="+mn-lt"/>
                <a:ea typeface="+mn-ea"/>
                <a:cs typeface="+mn-cs"/>
              </a:defRPr>
            </a:lvl6pPr>
            <a:lvl7pPr marL="1764000" indent="-252000" algn="l" defTabSz="609768" rtl="0" eaLnBrk="1" latinLnBrk="0" hangingPunct="1">
              <a:lnSpc>
                <a:spcPct val="120000"/>
              </a:lnSpc>
              <a:spcBef>
                <a:spcPts val="600"/>
              </a:spcBef>
              <a:buFont typeface="Symbol" panose="05050102010706020507" pitchFamily="18" charset="2"/>
              <a:buChar char="-"/>
              <a:defRPr sz="14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de-CH" b="1" dirty="0"/>
              <a:t>Variant 1 (Cloud- &amp; Plattformlösung)</a:t>
            </a:r>
          </a:p>
          <a:p>
            <a:pPr lvl="1"/>
            <a:r>
              <a:rPr lang="de-CH" dirty="0"/>
              <a:t>Siemens </a:t>
            </a:r>
            <a:r>
              <a:rPr lang="de-CH" dirty="0" err="1"/>
              <a:t>Mindsphere</a:t>
            </a:r>
            <a:endParaRPr lang="de-CH" dirty="0"/>
          </a:p>
          <a:p>
            <a:pPr lvl="1"/>
            <a:endParaRPr lang="de-CH" dirty="0"/>
          </a:p>
          <a:p>
            <a:pPr lvl="1"/>
            <a:endParaRPr lang="de-CH" dirty="0"/>
          </a:p>
          <a:p>
            <a:pPr lvl="1"/>
            <a:endParaRPr lang="de-CH" dirty="0"/>
          </a:p>
          <a:p>
            <a:pPr lvl="1"/>
            <a:endParaRPr lang="de-CH" dirty="0"/>
          </a:p>
          <a:p>
            <a:pPr lvl="1"/>
            <a:endParaRPr lang="de-CH" dirty="0"/>
          </a:p>
          <a:p>
            <a:pPr lvl="1"/>
            <a:r>
              <a:rPr lang="en-US" dirty="0"/>
              <a:t>All process data as "raw data" in the cloud</a:t>
            </a:r>
          </a:p>
          <a:p>
            <a:pPr lvl="1"/>
            <a:r>
              <a:rPr lang="en-US" dirty="0" err="1"/>
              <a:t>Visualisation</a:t>
            </a:r>
            <a:r>
              <a:rPr lang="en-US" dirty="0"/>
              <a:t> of process parameters</a:t>
            </a:r>
            <a:endParaRPr lang="de-CH" dirty="0"/>
          </a:p>
        </p:txBody>
      </p:sp>
      <p:sp>
        <p:nvSpPr>
          <p:cNvPr id="13" name="Content Placeholder 7"/>
          <p:cNvSpPr txBox="1">
            <a:spLocks/>
          </p:cNvSpPr>
          <p:nvPr/>
        </p:nvSpPr>
        <p:spPr>
          <a:xfrm>
            <a:off x="6327824" y="2655040"/>
            <a:ext cx="5688632" cy="3797318"/>
          </a:xfrm>
          <a:prstGeom prst="rect">
            <a:avLst/>
          </a:prstGeom>
        </p:spPr>
        <p:txBody>
          <a:bodyPr/>
          <a:lstStyle>
            <a:lvl1pPr marL="252000" indent="-252000" algn="l" defTabSz="609768" rtl="0" eaLnBrk="1" latinLnBrk="0" hangingPunct="1">
              <a:spcBef>
                <a:spcPts val="1200"/>
              </a:spcBef>
              <a:buClr>
                <a:schemeClr val="tx2"/>
              </a:buClr>
              <a:buFont typeface="Arial" panose="020B0604020202020204" pitchFamily="34" charset="0"/>
              <a:buChar char="•"/>
              <a:defRPr sz="1800" kern="1200">
                <a:solidFill>
                  <a:schemeClr val="tx1"/>
                </a:solidFill>
                <a:latin typeface="+mn-lt"/>
                <a:ea typeface="+mn-ea"/>
                <a:cs typeface="+mn-cs"/>
              </a:defRPr>
            </a:lvl1pPr>
            <a:lvl2pPr marL="504000" indent="-252000" algn="l" defTabSz="609768" rtl="0" eaLnBrk="1" latinLnBrk="0" hangingPunct="1">
              <a:spcBef>
                <a:spcPts val="600"/>
              </a:spcBef>
              <a:buClr>
                <a:schemeClr val="tx1"/>
              </a:buClr>
              <a:buSzPct val="80000"/>
              <a:buFont typeface="Arial" panose="020B0604020202020204" pitchFamily="34" charset="0"/>
              <a:buChar char="•"/>
              <a:defRPr sz="1600" kern="1200">
                <a:solidFill>
                  <a:schemeClr val="tx1"/>
                </a:solidFill>
                <a:latin typeface="+mn-lt"/>
                <a:ea typeface="+mn-ea"/>
                <a:cs typeface="+mn-cs"/>
              </a:defRPr>
            </a:lvl2pPr>
            <a:lvl3pPr marL="756000" indent="-252000" algn="l" defTabSz="609768" rtl="0" eaLnBrk="1" latinLnBrk="0" hangingPunct="1">
              <a:spcBef>
                <a:spcPts val="600"/>
              </a:spcBef>
              <a:buSzPct val="90000"/>
              <a:buFont typeface="Symbol" panose="05050102010706020507" pitchFamily="18" charset="2"/>
              <a:buChar char="-"/>
              <a:defRPr sz="1400" kern="1200">
                <a:solidFill>
                  <a:schemeClr val="tx1"/>
                </a:solidFill>
                <a:latin typeface="+mn-lt"/>
                <a:ea typeface="+mn-ea"/>
                <a:cs typeface="+mn-cs"/>
              </a:defRPr>
            </a:lvl3pPr>
            <a:lvl4pPr marL="1008000" indent="-252000" algn="l" defTabSz="609768" rtl="0" eaLnBrk="1" latinLnBrk="0" hangingPunct="1">
              <a:spcBef>
                <a:spcPts val="600"/>
              </a:spcBef>
              <a:buFont typeface="Symbol" panose="05050102010706020507" pitchFamily="18" charset="2"/>
              <a:buChar char="-"/>
              <a:defRPr sz="1400" kern="1200">
                <a:solidFill>
                  <a:schemeClr val="tx1"/>
                </a:solidFill>
                <a:latin typeface="+mn-lt"/>
                <a:ea typeface="+mn-ea"/>
                <a:cs typeface="+mn-cs"/>
              </a:defRPr>
            </a:lvl4pPr>
            <a:lvl5pPr marL="1260000" marR="0" indent="-252000" algn="l" defTabSz="609768" rtl="0" eaLnBrk="1" fontAlgn="auto" latinLnBrk="0" hangingPunct="1">
              <a:lnSpc>
                <a:spcPct val="120000"/>
              </a:lnSpc>
              <a:spcBef>
                <a:spcPts val="600"/>
              </a:spcBef>
              <a:spcAft>
                <a:spcPts val="0"/>
              </a:spcAft>
              <a:buClrTx/>
              <a:buSzTx/>
              <a:buFont typeface="Symbol" panose="05050102010706020507" pitchFamily="18" charset="2"/>
              <a:buChar char="-"/>
              <a:tabLst/>
              <a:defRPr sz="1400" kern="1200">
                <a:solidFill>
                  <a:schemeClr val="tx1"/>
                </a:solidFill>
                <a:latin typeface="+mn-lt"/>
                <a:ea typeface="+mn-ea"/>
                <a:cs typeface="+mn-cs"/>
              </a:defRPr>
            </a:lvl5pPr>
            <a:lvl6pPr marL="1512000" indent="-252000" algn="l" defTabSz="611188" rtl="0" eaLnBrk="1" latinLnBrk="0" hangingPunct="1">
              <a:lnSpc>
                <a:spcPct val="120000"/>
              </a:lnSpc>
              <a:spcBef>
                <a:spcPts val="600"/>
              </a:spcBef>
              <a:buFont typeface="Symbol" panose="05050102010706020507" pitchFamily="18" charset="2"/>
              <a:buChar char="-"/>
              <a:defRPr sz="1400" kern="1200" baseline="0">
                <a:solidFill>
                  <a:schemeClr val="tx1"/>
                </a:solidFill>
                <a:latin typeface="+mn-lt"/>
                <a:ea typeface="+mn-ea"/>
                <a:cs typeface="+mn-cs"/>
              </a:defRPr>
            </a:lvl6pPr>
            <a:lvl7pPr marL="1764000" indent="-252000" algn="l" defTabSz="609768" rtl="0" eaLnBrk="1" latinLnBrk="0" hangingPunct="1">
              <a:lnSpc>
                <a:spcPct val="120000"/>
              </a:lnSpc>
              <a:spcBef>
                <a:spcPts val="600"/>
              </a:spcBef>
              <a:buFont typeface="Symbol" panose="05050102010706020507" pitchFamily="18" charset="2"/>
              <a:buChar char="-"/>
              <a:defRPr sz="14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de-CH" b="1" dirty="0"/>
              <a:t>Variant 2 (</a:t>
            </a:r>
            <a:r>
              <a:rPr lang="de-CH" b="1" dirty="0" err="1"/>
              <a:t>specific</a:t>
            </a:r>
            <a:r>
              <a:rPr lang="de-CH" b="1" dirty="0"/>
              <a:t> </a:t>
            </a:r>
            <a:r>
              <a:rPr lang="de-CH" b="1" dirty="0" err="1"/>
              <a:t>local</a:t>
            </a:r>
            <a:r>
              <a:rPr lang="de-CH" b="1" dirty="0"/>
              <a:t> </a:t>
            </a:r>
            <a:r>
              <a:rPr lang="de-CH" b="1" dirty="0" err="1"/>
              <a:t>database</a:t>
            </a:r>
            <a:r>
              <a:rPr lang="de-CH" b="1" dirty="0"/>
              <a:t> </a:t>
            </a:r>
            <a:r>
              <a:rPr lang="de-CH" b="1" dirty="0" err="1"/>
              <a:t>solution</a:t>
            </a:r>
            <a:r>
              <a:rPr lang="de-CH" b="1" dirty="0"/>
              <a:t>)</a:t>
            </a:r>
          </a:p>
          <a:p>
            <a:pPr lvl="1"/>
            <a:r>
              <a:rPr lang="de-CH" dirty="0"/>
              <a:t>Solution </a:t>
            </a:r>
            <a:r>
              <a:rPr lang="de-CH" dirty="0" err="1"/>
              <a:t>from</a:t>
            </a:r>
            <a:r>
              <a:rPr lang="de-CH" dirty="0"/>
              <a:t> </a:t>
            </a:r>
            <a:r>
              <a:rPr lang="de-CH" dirty="0" err="1"/>
              <a:t>the</a:t>
            </a:r>
            <a:r>
              <a:rPr lang="de-CH" dirty="0"/>
              <a:t> </a:t>
            </a:r>
            <a:r>
              <a:rPr lang="de-CH" dirty="0" err="1"/>
              <a:t>company</a:t>
            </a:r>
            <a:r>
              <a:rPr lang="de-CH" dirty="0"/>
              <a:t> </a:t>
            </a:r>
            <a:r>
              <a:rPr lang="de-CH" dirty="0" err="1"/>
              <a:t>iba</a:t>
            </a:r>
            <a:endParaRPr lang="de-CH" dirty="0"/>
          </a:p>
          <a:p>
            <a:pPr lvl="1"/>
            <a:endParaRPr lang="de-CH" dirty="0"/>
          </a:p>
          <a:p>
            <a:pPr lvl="1"/>
            <a:endParaRPr lang="de-CH" dirty="0"/>
          </a:p>
          <a:p>
            <a:pPr lvl="1"/>
            <a:endParaRPr lang="de-CH" dirty="0"/>
          </a:p>
          <a:p>
            <a:pPr lvl="1"/>
            <a:endParaRPr lang="de-CH" dirty="0"/>
          </a:p>
          <a:p>
            <a:pPr lvl="1"/>
            <a:endParaRPr lang="de-CH" dirty="0"/>
          </a:p>
          <a:p>
            <a:pPr lvl="1"/>
            <a:r>
              <a:rPr lang="en-US" dirty="0"/>
              <a:t>All process data as "raw data" and calculated process parameters in a database</a:t>
            </a:r>
          </a:p>
          <a:p>
            <a:pPr lvl="1"/>
            <a:r>
              <a:rPr lang="en-US" dirty="0" err="1"/>
              <a:t>Visualisation</a:t>
            </a:r>
            <a:r>
              <a:rPr lang="en-US" dirty="0"/>
              <a:t> of process parameters with </a:t>
            </a:r>
            <a:r>
              <a:rPr lang="en-US" dirty="0" err="1"/>
              <a:t>ibaDaVIS</a:t>
            </a:r>
            <a:endParaRPr lang="de-CH"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72" y="3290206"/>
            <a:ext cx="2664296" cy="149860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523" y="3661097"/>
            <a:ext cx="1119900" cy="9223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2675" y="3661097"/>
            <a:ext cx="1059008" cy="852892"/>
          </a:xfrm>
          <a:prstGeom prst="rect">
            <a:avLst/>
          </a:prstGeom>
        </p:spPr>
      </p:pic>
      <p:sp>
        <p:nvSpPr>
          <p:cNvPr id="17" name="Cross 16"/>
          <p:cNvSpPr/>
          <p:nvPr/>
        </p:nvSpPr>
        <p:spPr>
          <a:xfrm>
            <a:off x="8056507" y="3943543"/>
            <a:ext cx="288000" cy="288000"/>
          </a:xfrm>
          <a:prstGeom prst="plus">
            <a:avLst>
              <a:gd name="adj" fmla="val 34459"/>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a:p>
        </p:txBody>
      </p:sp>
      <p:pic>
        <p:nvPicPr>
          <p:cNvPr id="18" name="Graphic 38" descr="Paper">
            <a:extLst>
              <a:ext uri="{FF2B5EF4-FFF2-40B4-BE49-F238E27FC236}">
                <a16:creationId xmlns:a16="http://schemas.microsoft.com/office/drawing/2014/main" id="{DC618F71-F697-471E-8EE0-DC36D3DD3D6B}"/>
              </a:ext>
            </a:extLst>
          </p:cNvPr>
          <p:cNvPicPr>
            <a:picLocks noChangeAspect="1"/>
          </p:cNvPicPr>
          <p:nvPr/>
        </p:nvPicPr>
        <p:blipFill>
          <a:blip/>
          <a:stretch>
            <a:fillRect/>
          </a:stretch>
        </p:blipFill>
        <p:spPr>
          <a:xfrm>
            <a:off x="10642731" y="3793641"/>
            <a:ext cx="751738" cy="751738"/>
          </a:xfrm>
          <a:prstGeom prst="rect">
            <a:avLst/>
          </a:prstGeom>
        </p:spPr>
      </p:pic>
      <p:pic>
        <p:nvPicPr>
          <p:cNvPr id="19" name="Graphic 20" descr="Upload">
            <a:extLst>
              <a:ext uri="{FF2B5EF4-FFF2-40B4-BE49-F238E27FC236}">
                <a16:creationId xmlns:a16="http://schemas.microsoft.com/office/drawing/2014/main" id="{A0F26040-F5D7-4FC6-A707-E81E3B8209DD}"/>
              </a:ext>
            </a:extLst>
          </p:cNvPr>
          <p:cNvPicPr>
            <a:picLocks noChangeAspect="1"/>
          </p:cNvPicPr>
          <p:nvPr/>
        </p:nvPicPr>
        <p:blipFill>
          <a:blip/>
          <a:stretch>
            <a:fillRect/>
          </a:stretch>
        </p:blipFill>
        <p:spPr>
          <a:xfrm>
            <a:off x="4474139" y="3699936"/>
            <a:ext cx="876368" cy="876368"/>
          </a:xfrm>
          <a:prstGeom prst="rect">
            <a:avLst/>
          </a:prstGeom>
        </p:spPr>
      </p:pic>
      <p:sp>
        <p:nvSpPr>
          <p:cNvPr id="20" name="Date Placeholder 1"/>
          <p:cNvSpPr>
            <a:spLocks noGrp="1"/>
          </p:cNvSpPr>
          <p:nvPr>
            <p:ph type="dt" sz="half" idx="16"/>
          </p:nvPr>
        </p:nvSpPr>
        <p:spPr>
          <a:xfrm>
            <a:off x="6494464" y="6453187"/>
            <a:ext cx="3376650" cy="179388"/>
          </a:xfrm>
        </p:spPr>
        <p:txBody>
          <a:bodyPr/>
          <a:lstStyle/>
          <a:p>
            <a:fld id="{804AB493-4E2F-4CCB-B472-17B3160CF9F1}" type="datetime4">
              <a:rPr lang="de-CH" smtClean="0"/>
              <a:t>14. März 2023</a:t>
            </a:fld>
            <a:endParaRPr lang="de-CH" dirty="0"/>
          </a:p>
        </p:txBody>
      </p:sp>
    </p:spTree>
    <p:extLst>
      <p:ext uri="{BB962C8B-B14F-4D97-AF65-F5344CB8AC3E}">
        <p14:creationId xmlns:p14="http://schemas.microsoft.com/office/powerpoint/2010/main" val="2996445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5479671" y="4103573"/>
            <a:ext cx="169938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80" name="Rectangle 79"/>
          <p:cNvSpPr/>
          <p:nvPr/>
        </p:nvSpPr>
        <p:spPr>
          <a:xfrm>
            <a:off x="7871407" y="3410874"/>
            <a:ext cx="169938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47" name="Content Placeholder 46"/>
          <p:cNvSpPr>
            <a:spLocks noGrp="1"/>
          </p:cNvSpPr>
          <p:nvPr>
            <p:ph sz="quarter" idx="21"/>
          </p:nvPr>
        </p:nvSpPr>
        <p:spPr/>
        <p:txBody>
          <a:bodyPr/>
          <a:lstStyle/>
          <a:p>
            <a:pPr marL="0" indent="0">
              <a:buNone/>
            </a:pPr>
            <a:r>
              <a:rPr lang="de-CH" dirty="0" err="1"/>
              <a:t>Machine</a:t>
            </a:r>
            <a:r>
              <a:rPr lang="de-CH" dirty="0"/>
              <a:t> hall </a:t>
            </a:r>
            <a:r>
              <a:rPr lang="de-CH" dirty="0" err="1"/>
              <a:t>injection</a:t>
            </a:r>
            <a:r>
              <a:rPr lang="de-CH" dirty="0"/>
              <a:t> </a:t>
            </a:r>
            <a:r>
              <a:rPr lang="de-CH" dirty="0" err="1"/>
              <a:t>moulding</a:t>
            </a:r>
            <a:endParaRPr lang="de-CH" dirty="0"/>
          </a:p>
        </p:txBody>
      </p:sp>
      <p:sp>
        <p:nvSpPr>
          <p:cNvPr id="160" name="Rectangle 159"/>
          <p:cNvSpPr/>
          <p:nvPr/>
        </p:nvSpPr>
        <p:spPr>
          <a:xfrm>
            <a:off x="10164516" y="4865533"/>
            <a:ext cx="1695697"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61" name="Rectangle 160"/>
          <p:cNvSpPr/>
          <p:nvPr/>
        </p:nvSpPr>
        <p:spPr>
          <a:xfrm>
            <a:off x="10164515" y="5533154"/>
            <a:ext cx="1695697"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53" name="Rectangle 152"/>
          <p:cNvSpPr/>
          <p:nvPr/>
        </p:nvSpPr>
        <p:spPr>
          <a:xfrm>
            <a:off x="884012" y="4030981"/>
            <a:ext cx="1699384" cy="806959"/>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54" name="Rectangle 153"/>
          <p:cNvSpPr/>
          <p:nvPr/>
        </p:nvSpPr>
        <p:spPr>
          <a:xfrm>
            <a:off x="10164516" y="3410874"/>
            <a:ext cx="169938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3" name="Date Placeholder 2"/>
          <p:cNvSpPr>
            <a:spLocks noGrp="1"/>
          </p:cNvSpPr>
          <p:nvPr>
            <p:ph type="dt" sz="half" idx="16"/>
          </p:nvPr>
        </p:nvSpPr>
        <p:spPr/>
        <p:txBody>
          <a:bodyPr/>
          <a:lstStyle/>
          <a:p>
            <a:fld id="{287AB7E7-B996-465E-82AB-381901C72E22}" type="datetime4">
              <a:rPr lang="de-CH" smtClean="0"/>
              <a:t>14. März 2023</a:t>
            </a:fld>
            <a:endParaRPr lang="de-CH" dirty="0"/>
          </a:p>
        </p:txBody>
      </p:sp>
      <p:sp>
        <p:nvSpPr>
          <p:cNvPr id="7" name="Title 6"/>
          <p:cNvSpPr>
            <a:spLocks noGrp="1"/>
          </p:cNvSpPr>
          <p:nvPr>
            <p:ph type="title"/>
          </p:nvPr>
        </p:nvSpPr>
        <p:spPr/>
        <p:txBody>
          <a:bodyPr/>
          <a:lstStyle/>
          <a:p>
            <a:r>
              <a:rPr lang="de-CH" dirty="0"/>
              <a:t>Networkplan – OST-network</a:t>
            </a:r>
          </a:p>
        </p:txBody>
      </p:sp>
      <p:sp>
        <p:nvSpPr>
          <p:cNvPr id="9" name="Text Placeholder 8"/>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pic>
        <p:nvPicPr>
          <p:cNvPr id="1026" name="Picture 2" descr="EDS-208 | kaufen Netzwerk-Switch, 8x 10/100 | Moxa"/>
          <p:cNvPicPr>
            <a:picLocks noChangeAspect="1" noChangeArrowheads="1"/>
          </p:cNvPicPr>
          <p:nvPr/>
        </p:nvPicPr>
        <p:blipFill rotWithShape="1">
          <a:blip r:embed="rId2">
            <a:extLst>
              <a:ext uri="{28A0092B-C50C-407E-A947-70E740481C1C}">
                <a14:useLocalDpi xmlns:a14="http://schemas.microsoft.com/office/drawing/2010/main" val="0"/>
              </a:ext>
            </a:extLst>
          </a:blip>
          <a:srcRect l="33737" r="33765"/>
          <a:stretch/>
        </p:blipFill>
        <p:spPr bwMode="auto">
          <a:xfrm>
            <a:off x="5475413" y="2475772"/>
            <a:ext cx="376831"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S-205 | kaufen Netzwerk-Switch, 5x 10/100 | Moxa"/>
          <p:cNvPicPr>
            <a:picLocks noChangeAspect="1" noChangeArrowheads="1"/>
          </p:cNvPicPr>
          <p:nvPr/>
        </p:nvPicPr>
        <p:blipFill rotWithShape="1">
          <a:blip r:embed="rId3">
            <a:extLst>
              <a:ext uri="{28A0092B-C50C-407E-A947-70E740481C1C}">
                <a14:useLocalDpi xmlns:a14="http://schemas.microsoft.com/office/drawing/2010/main" val="0"/>
              </a:ext>
            </a:extLst>
          </a:blip>
          <a:srcRect l="37733" r="37051"/>
          <a:stretch/>
        </p:blipFill>
        <p:spPr bwMode="auto">
          <a:xfrm>
            <a:off x="3185303" y="2475772"/>
            <a:ext cx="292405" cy="64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cstate="print">
            <a:clrChange>
              <a:clrFrom>
                <a:srgbClr val="2F2D32"/>
              </a:clrFrom>
              <a:clrTo>
                <a:srgbClr val="2F2D32">
                  <a:alpha val="0"/>
                </a:srgbClr>
              </a:clrTo>
            </a:clrChange>
            <a:extLst>
              <a:ext uri="{28A0092B-C50C-407E-A947-70E740481C1C}">
                <a14:useLocalDpi xmlns:a14="http://schemas.microsoft.com/office/drawing/2010/main" val="0"/>
              </a:ext>
            </a:extLst>
          </a:blip>
          <a:stretch>
            <a:fillRect/>
          </a:stretch>
        </p:blipFill>
        <p:spPr>
          <a:xfrm>
            <a:off x="7852357" y="3556437"/>
            <a:ext cx="789424" cy="40855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011" y="3502522"/>
            <a:ext cx="834853" cy="408475"/>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1908" y="3442556"/>
            <a:ext cx="655005" cy="43688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7990" y="3474621"/>
            <a:ext cx="795208" cy="372754"/>
          </a:xfrm>
          <a:prstGeom prst="rect">
            <a:avLst/>
          </a:prstGeom>
        </p:spPr>
      </p:pic>
      <p:pic>
        <p:nvPicPr>
          <p:cNvPr id="1030" name="Picture 6" descr="HB-Therm variotherme Temperieru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9241" y="4922921"/>
            <a:ext cx="583095" cy="4413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Mit Wasser bis 230 °C temperieren - HB-Ther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9011" y="4771339"/>
            <a:ext cx="782609" cy="72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Mit Wasser bis 230 °C temperieren - HB-Ther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3262" y="4052077"/>
            <a:ext cx="78260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moNeo - Prozessüberwachungssyste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98806" y="4926840"/>
            <a:ext cx="565901" cy="565901"/>
          </a:xfrm>
          <a:prstGeom prst="rect">
            <a:avLst/>
          </a:prstGeom>
          <a:noFill/>
          <a:extLst>
            <a:ext uri="{909E8E84-426E-40DD-AFC4-6F175D3DCCD1}">
              <a14:hiddenFill xmlns:a14="http://schemas.microsoft.com/office/drawing/2010/main">
                <a:solidFill>
                  <a:srgbClr val="FFFFFF"/>
                </a:solidFill>
              </a14:hiddenFill>
            </a:ext>
          </a:extLst>
        </p:spPr>
      </p:pic>
      <p:sp>
        <p:nvSpPr>
          <p:cNvPr id="1039" name="Freeform 1038"/>
          <p:cNvSpPr/>
          <p:nvPr/>
        </p:nvSpPr>
        <p:spPr>
          <a:xfrm>
            <a:off x="625337" y="3061883"/>
            <a:ext cx="153048" cy="639369"/>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53" name="Freeform 52"/>
          <p:cNvSpPr/>
          <p:nvPr/>
        </p:nvSpPr>
        <p:spPr>
          <a:xfrm>
            <a:off x="441905" y="2199139"/>
            <a:ext cx="336480" cy="492944"/>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0 w 728662"/>
              <a:gd name="connsiteY0" fmla="*/ 0 h 654844"/>
              <a:gd name="connsiteX1" fmla="*/ 0 w 728662"/>
              <a:gd name="connsiteY1" fmla="*/ 654844 h 654844"/>
              <a:gd name="connsiteX2" fmla="*/ 728662 w 728662"/>
              <a:gd name="connsiteY2" fmla="*/ 654844 h 654844"/>
            </a:gdLst>
            <a:ahLst/>
            <a:cxnLst>
              <a:cxn ang="0">
                <a:pos x="connsiteX0" y="connsiteY0"/>
              </a:cxn>
              <a:cxn ang="0">
                <a:pos x="connsiteX1" y="connsiteY1"/>
              </a:cxn>
              <a:cxn ang="0">
                <a:pos x="connsiteX2" y="connsiteY2"/>
              </a:cxn>
            </a:cxnLst>
            <a:rect l="l" t="t" r="r" b="b"/>
            <a:pathLst>
              <a:path w="728662" h="654844">
                <a:moveTo>
                  <a:pt x="0" y="0"/>
                </a:move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54" name="Freeform 53"/>
          <p:cNvSpPr/>
          <p:nvPr/>
        </p:nvSpPr>
        <p:spPr>
          <a:xfrm>
            <a:off x="564661" y="2980981"/>
            <a:ext cx="213724" cy="1422475"/>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55" name="Freeform 54"/>
          <p:cNvSpPr/>
          <p:nvPr/>
        </p:nvSpPr>
        <p:spPr>
          <a:xfrm>
            <a:off x="499747" y="2881559"/>
            <a:ext cx="278638" cy="2262041"/>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59" name="Freeform 58"/>
          <p:cNvSpPr/>
          <p:nvPr/>
        </p:nvSpPr>
        <p:spPr>
          <a:xfrm>
            <a:off x="2962839" y="3061883"/>
            <a:ext cx="153048" cy="639369"/>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60" name="Freeform 59"/>
          <p:cNvSpPr/>
          <p:nvPr/>
        </p:nvSpPr>
        <p:spPr>
          <a:xfrm>
            <a:off x="2902163" y="2980981"/>
            <a:ext cx="213724" cy="1422475"/>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61" name="Freeform 60"/>
          <p:cNvSpPr/>
          <p:nvPr/>
        </p:nvSpPr>
        <p:spPr>
          <a:xfrm>
            <a:off x="2837249" y="2881560"/>
            <a:ext cx="278638" cy="2262040"/>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62" name="Freeform 61"/>
          <p:cNvSpPr/>
          <p:nvPr/>
        </p:nvSpPr>
        <p:spPr>
          <a:xfrm>
            <a:off x="2780817" y="2786310"/>
            <a:ext cx="335070" cy="3077290"/>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2" name="Freeform 71"/>
          <p:cNvSpPr/>
          <p:nvPr/>
        </p:nvSpPr>
        <p:spPr>
          <a:xfrm>
            <a:off x="5294917" y="3061883"/>
            <a:ext cx="153048" cy="639369"/>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3" name="Freeform 72"/>
          <p:cNvSpPr/>
          <p:nvPr/>
        </p:nvSpPr>
        <p:spPr>
          <a:xfrm>
            <a:off x="5111485" y="2199139"/>
            <a:ext cx="336480" cy="492944"/>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0 w 728662"/>
              <a:gd name="connsiteY0" fmla="*/ 0 h 654844"/>
              <a:gd name="connsiteX1" fmla="*/ 0 w 728662"/>
              <a:gd name="connsiteY1" fmla="*/ 654844 h 654844"/>
              <a:gd name="connsiteX2" fmla="*/ 728662 w 728662"/>
              <a:gd name="connsiteY2" fmla="*/ 654844 h 654844"/>
            </a:gdLst>
            <a:ahLst/>
            <a:cxnLst>
              <a:cxn ang="0">
                <a:pos x="connsiteX0" y="connsiteY0"/>
              </a:cxn>
              <a:cxn ang="0">
                <a:pos x="connsiteX1" y="connsiteY1"/>
              </a:cxn>
              <a:cxn ang="0">
                <a:pos x="connsiteX2" y="connsiteY2"/>
              </a:cxn>
            </a:cxnLst>
            <a:rect l="l" t="t" r="r" b="b"/>
            <a:pathLst>
              <a:path w="728662" h="654844">
                <a:moveTo>
                  <a:pt x="0" y="0"/>
                </a:move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4" name="Freeform 73"/>
          <p:cNvSpPr/>
          <p:nvPr/>
        </p:nvSpPr>
        <p:spPr>
          <a:xfrm>
            <a:off x="5234241" y="2980981"/>
            <a:ext cx="213724" cy="1422475"/>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5" name="Freeform 74"/>
          <p:cNvSpPr/>
          <p:nvPr/>
        </p:nvSpPr>
        <p:spPr>
          <a:xfrm>
            <a:off x="5169327" y="2881560"/>
            <a:ext cx="278638" cy="2262040"/>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76" name="Freeform 75"/>
          <p:cNvSpPr/>
          <p:nvPr/>
        </p:nvSpPr>
        <p:spPr>
          <a:xfrm>
            <a:off x="5112895" y="2786310"/>
            <a:ext cx="335070" cy="3077290"/>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86" name="Freeform 85"/>
          <p:cNvSpPr/>
          <p:nvPr/>
        </p:nvSpPr>
        <p:spPr>
          <a:xfrm>
            <a:off x="7596959" y="3056891"/>
            <a:ext cx="172639" cy="647447"/>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87" name="Freeform 86"/>
          <p:cNvSpPr/>
          <p:nvPr/>
        </p:nvSpPr>
        <p:spPr>
          <a:xfrm>
            <a:off x="7390046" y="2194147"/>
            <a:ext cx="379552" cy="499172"/>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0 w 728662"/>
              <a:gd name="connsiteY0" fmla="*/ 0 h 654844"/>
              <a:gd name="connsiteX1" fmla="*/ 0 w 728662"/>
              <a:gd name="connsiteY1" fmla="*/ 654844 h 654844"/>
              <a:gd name="connsiteX2" fmla="*/ 728662 w 728662"/>
              <a:gd name="connsiteY2" fmla="*/ 654844 h 654844"/>
            </a:gdLst>
            <a:ahLst/>
            <a:cxnLst>
              <a:cxn ang="0">
                <a:pos x="connsiteX0" y="connsiteY0"/>
              </a:cxn>
              <a:cxn ang="0">
                <a:pos x="connsiteX1" y="connsiteY1"/>
              </a:cxn>
              <a:cxn ang="0">
                <a:pos x="connsiteX2" y="connsiteY2"/>
              </a:cxn>
            </a:cxnLst>
            <a:rect l="l" t="t" r="r" b="b"/>
            <a:pathLst>
              <a:path w="728662" h="654844">
                <a:moveTo>
                  <a:pt x="0" y="0"/>
                </a:move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88" name="Freeform 87"/>
          <p:cNvSpPr/>
          <p:nvPr/>
        </p:nvSpPr>
        <p:spPr>
          <a:xfrm>
            <a:off x="7528516" y="2975989"/>
            <a:ext cx="241082" cy="1424565"/>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89" name="Freeform 88"/>
          <p:cNvSpPr/>
          <p:nvPr/>
        </p:nvSpPr>
        <p:spPr>
          <a:xfrm>
            <a:off x="7455292" y="2876568"/>
            <a:ext cx="314306" cy="2267032"/>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90" name="Freeform 89"/>
          <p:cNvSpPr/>
          <p:nvPr/>
        </p:nvSpPr>
        <p:spPr>
          <a:xfrm>
            <a:off x="7391636" y="2781318"/>
            <a:ext cx="377962" cy="3082282"/>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Lst>
            <a:ahLst/>
            <a:cxnLst>
              <a:cxn ang="0">
                <a:pos x="connsiteX0" y="connsiteY0"/>
              </a:cxn>
              <a:cxn ang="0">
                <a:pos x="connsiteX1" y="connsiteY1"/>
              </a:cxn>
              <a:cxn ang="0">
                <a:pos x="connsiteX2" y="connsiteY2"/>
              </a:cxn>
              <a:cxn ang="0">
                <a:pos x="connsiteX3" y="connsiteY3"/>
              </a:cxn>
            </a:cxnLst>
            <a:rect l="l" t="t" r="r" b="b"/>
            <a:pathLst>
              <a:path w="728662" h="654844">
                <a:moveTo>
                  <a:pt x="723439" y="0"/>
                </a:moveTo>
                <a:lnTo>
                  <a:pt x="0" y="0"/>
                </a:ln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96" name="Freeform 95"/>
          <p:cNvSpPr/>
          <p:nvPr/>
        </p:nvSpPr>
        <p:spPr>
          <a:xfrm>
            <a:off x="9704872" y="2191244"/>
            <a:ext cx="379552" cy="1510007"/>
          </a:xfrm>
          <a:custGeom>
            <a:avLst/>
            <a:gdLst>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23900 w 731044"/>
              <a:gd name="connsiteY4" fmla="*/ 650082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4" fmla="*/ 704850 w 731044"/>
              <a:gd name="connsiteY4" fmla="*/ 416719 h 654844"/>
              <a:gd name="connsiteX0" fmla="*/ 695325 w 731044"/>
              <a:gd name="connsiteY0" fmla="*/ 0 h 654844"/>
              <a:gd name="connsiteX1" fmla="*/ 0 w 731044"/>
              <a:gd name="connsiteY1" fmla="*/ 0 h 654844"/>
              <a:gd name="connsiteX2" fmla="*/ 2382 w 731044"/>
              <a:gd name="connsiteY2" fmla="*/ 654844 h 654844"/>
              <a:gd name="connsiteX3" fmla="*/ 731044 w 731044"/>
              <a:gd name="connsiteY3" fmla="*/ 654844 h 654844"/>
              <a:gd name="connsiteX0" fmla="*/ 692943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723439 w 728662"/>
              <a:gd name="connsiteY0" fmla="*/ 0 h 654844"/>
              <a:gd name="connsiteX1" fmla="*/ 0 w 728662"/>
              <a:gd name="connsiteY1" fmla="*/ 0 h 654844"/>
              <a:gd name="connsiteX2" fmla="*/ 0 w 728662"/>
              <a:gd name="connsiteY2" fmla="*/ 654844 h 654844"/>
              <a:gd name="connsiteX3" fmla="*/ 728662 w 728662"/>
              <a:gd name="connsiteY3" fmla="*/ 654844 h 654844"/>
              <a:gd name="connsiteX0" fmla="*/ 0 w 728662"/>
              <a:gd name="connsiteY0" fmla="*/ 0 h 654844"/>
              <a:gd name="connsiteX1" fmla="*/ 0 w 728662"/>
              <a:gd name="connsiteY1" fmla="*/ 654844 h 654844"/>
              <a:gd name="connsiteX2" fmla="*/ 728662 w 728662"/>
              <a:gd name="connsiteY2" fmla="*/ 654844 h 654844"/>
            </a:gdLst>
            <a:ahLst/>
            <a:cxnLst>
              <a:cxn ang="0">
                <a:pos x="connsiteX0" y="connsiteY0"/>
              </a:cxn>
              <a:cxn ang="0">
                <a:pos x="connsiteX1" y="connsiteY1"/>
              </a:cxn>
              <a:cxn ang="0">
                <a:pos x="connsiteX2" y="connsiteY2"/>
              </a:cxn>
            </a:cxnLst>
            <a:rect l="l" t="t" r="r" b="b"/>
            <a:pathLst>
              <a:path w="728662" h="654844">
                <a:moveTo>
                  <a:pt x="0" y="0"/>
                </a:moveTo>
                <a:lnTo>
                  <a:pt x="0" y="654844"/>
                </a:lnTo>
                <a:lnTo>
                  <a:pt x="728662" y="654844"/>
                </a:lnTo>
              </a:path>
            </a:pathLst>
          </a:cu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1052" name="Rectangle 1051"/>
          <p:cNvSpPr/>
          <p:nvPr/>
        </p:nvSpPr>
        <p:spPr>
          <a:xfrm>
            <a:off x="1639175" y="3545271"/>
            <a:ext cx="997389" cy="276999"/>
          </a:xfrm>
          <a:prstGeom prst="rect">
            <a:avLst/>
          </a:prstGeom>
        </p:spPr>
        <p:txBody>
          <a:bodyPr wrap="none">
            <a:spAutoFit/>
          </a:bodyPr>
          <a:lstStyle/>
          <a:p>
            <a:r>
              <a:rPr lang="de-CH" sz="600" b="1" dirty="0" err="1"/>
              <a:t>Arburg</a:t>
            </a:r>
            <a:r>
              <a:rPr lang="de-CH" sz="600" b="1" dirty="0"/>
              <a:t> 570H 2000-800</a:t>
            </a:r>
          </a:p>
          <a:p>
            <a:endParaRPr lang="de-CH" sz="600" dirty="0"/>
          </a:p>
        </p:txBody>
      </p:sp>
      <p:sp>
        <p:nvSpPr>
          <p:cNvPr id="102" name="Rectangle 101"/>
          <p:cNvSpPr/>
          <p:nvPr/>
        </p:nvSpPr>
        <p:spPr>
          <a:xfrm>
            <a:off x="1639175" y="4260368"/>
            <a:ext cx="569387" cy="276999"/>
          </a:xfrm>
          <a:prstGeom prst="rect">
            <a:avLst/>
          </a:prstGeom>
        </p:spPr>
        <p:txBody>
          <a:bodyPr wrap="none">
            <a:spAutoFit/>
          </a:bodyPr>
          <a:lstStyle/>
          <a:p>
            <a:r>
              <a:rPr lang="de-CH" sz="600" b="1" dirty="0" err="1"/>
              <a:t>iba</a:t>
            </a:r>
            <a:r>
              <a:rPr lang="de-CH" sz="600" b="1" dirty="0"/>
              <a:t> DAQ-C</a:t>
            </a:r>
          </a:p>
          <a:p>
            <a:endParaRPr lang="de-CH" sz="600" dirty="0"/>
          </a:p>
        </p:txBody>
      </p:sp>
      <p:sp>
        <p:nvSpPr>
          <p:cNvPr id="107" name="Rectangle 106"/>
          <p:cNvSpPr/>
          <p:nvPr/>
        </p:nvSpPr>
        <p:spPr>
          <a:xfrm>
            <a:off x="3970662" y="3545271"/>
            <a:ext cx="1140056" cy="276999"/>
          </a:xfrm>
          <a:prstGeom prst="rect">
            <a:avLst/>
          </a:prstGeom>
        </p:spPr>
        <p:txBody>
          <a:bodyPr wrap="none">
            <a:spAutoFit/>
          </a:bodyPr>
          <a:lstStyle/>
          <a:p>
            <a:r>
              <a:rPr lang="de-CH" sz="600" b="1" dirty="0" err="1"/>
              <a:t>Fanuc</a:t>
            </a:r>
            <a:r>
              <a:rPr lang="de-CH" sz="600" b="1" dirty="0"/>
              <a:t> </a:t>
            </a:r>
            <a:r>
              <a:rPr lang="de-CH" sz="600" b="1" dirty="0" err="1"/>
              <a:t>Roboshot</a:t>
            </a:r>
            <a:r>
              <a:rPr lang="de-CH" sz="600" b="1" dirty="0"/>
              <a:t> ɑ s-150ia</a:t>
            </a:r>
          </a:p>
          <a:p>
            <a:endParaRPr lang="de-CH" sz="600" dirty="0"/>
          </a:p>
        </p:txBody>
      </p:sp>
      <p:sp>
        <p:nvSpPr>
          <p:cNvPr id="108" name="Rectangle 107"/>
          <p:cNvSpPr/>
          <p:nvPr/>
        </p:nvSpPr>
        <p:spPr>
          <a:xfrm>
            <a:off x="6156913" y="3545271"/>
            <a:ext cx="893193" cy="276999"/>
          </a:xfrm>
          <a:prstGeom prst="rect">
            <a:avLst/>
          </a:prstGeom>
        </p:spPr>
        <p:txBody>
          <a:bodyPr wrap="none">
            <a:spAutoFit/>
          </a:bodyPr>
          <a:lstStyle/>
          <a:p>
            <a:r>
              <a:rPr lang="de-CH" sz="600" b="1" dirty="0" err="1"/>
              <a:t>SmartPower</a:t>
            </a:r>
            <a:r>
              <a:rPr lang="de-CH" sz="600" b="1" dirty="0"/>
              <a:t> 60/210</a:t>
            </a:r>
          </a:p>
          <a:p>
            <a:endParaRPr lang="de-CH" sz="600" dirty="0"/>
          </a:p>
        </p:txBody>
      </p:sp>
      <p:sp>
        <p:nvSpPr>
          <p:cNvPr id="109" name="Rectangle 108"/>
          <p:cNvSpPr/>
          <p:nvPr/>
        </p:nvSpPr>
        <p:spPr>
          <a:xfrm>
            <a:off x="8573447" y="3545271"/>
            <a:ext cx="1079142" cy="276999"/>
          </a:xfrm>
          <a:prstGeom prst="rect">
            <a:avLst/>
          </a:prstGeom>
        </p:spPr>
        <p:txBody>
          <a:bodyPr wrap="none">
            <a:spAutoFit/>
          </a:bodyPr>
          <a:lstStyle/>
          <a:p>
            <a:r>
              <a:rPr lang="de-CH" sz="600" b="1" dirty="0" err="1"/>
              <a:t>KraussMaffei</a:t>
            </a:r>
            <a:r>
              <a:rPr lang="de-CH" sz="600" b="1" dirty="0"/>
              <a:t> PX120-380</a:t>
            </a:r>
          </a:p>
          <a:p>
            <a:endParaRPr lang="de-CH" sz="600" dirty="0"/>
          </a:p>
        </p:txBody>
      </p:sp>
      <p:sp>
        <p:nvSpPr>
          <p:cNvPr id="113" name="Rectangle 112"/>
          <p:cNvSpPr/>
          <p:nvPr/>
        </p:nvSpPr>
        <p:spPr>
          <a:xfrm>
            <a:off x="3985959" y="4260368"/>
            <a:ext cx="832279" cy="276999"/>
          </a:xfrm>
          <a:prstGeom prst="rect">
            <a:avLst/>
          </a:prstGeom>
        </p:spPr>
        <p:txBody>
          <a:bodyPr wrap="none">
            <a:spAutoFit/>
          </a:bodyPr>
          <a:lstStyle/>
          <a:p>
            <a:r>
              <a:rPr lang="de-CH" sz="600" b="1" dirty="0"/>
              <a:t>Single Smart Line</a:t>
            </a:r>
          </a:p>
          <a:p>
            <a:endParaRPr lang="de-CH" sz="600" dirty="0"/>
          </a:p>
        </p:txBody>
      </p:sp>
      <p:sp>
        <p:nvSpPr>
          <p:cNvPr id="114" name="Rectangle 113"/>
          <p:cNvSpPr/>
          <p:nvPr/>
        </p:nvSpPr>
        <p:spPr>
          <a:xfrm>
            <a:off x="3985958" y="4975465"/>
            <a:ext cx="832279" cy="276999"/>
          </a:xfrm>
          <a:prstGeom prst="rect">
            <a:avLst/>
          </a:prstGeom>
        </p:spPr>
        <p:txBody>
          <a:bodyPr wrap="none">
            <a:spAutoFit/>
          </a:bodyPr>
          <a:lstStyle/>
          <a:p>
            <a:r>
              <a:rPr lang="de-CH" sz="600" b="1" dirty="0"/>
              <a:t>Single Smart Line</a:t>
            </a:r>
          </a:p>
          <a:p>
            <a:endParaRPr lang="de-CH" sz="600" dirty="0"/>
          </a:p>
        </p:txBody>
      </p:sp>
      <p:sp>
        <p:nvSpPr>
          <p:cNvPr id="116" name="Rectangle 115"/>
          <p:cNvSpPr/>
          <p:nvPr/>
        </p:nvSpPr>
        <p:spPr>
          <a:xfrm>
            <a:off x="6157855" y="4260368"/>
            <a:ext cx="1058303" cy="276999"/>
          </a:xfrm>
          <a:prstGeom prst="rect">
            <a:avLst/>
          </a:prstGeom>
        </p:spPr>
        <p:txBody>
          <a:bodyPr wrap="none">
            <a:spAutoFit/>
          </a:bodyPr>
          <a:lstStyle/>
          <a:p>
            <a:r>
              <a:rPr lang="de-CH" sz="600" b="1" dirty="0" err="1"/>
              <a:t>Raspberry</a:t>
            </a:r>
            <a:r>
              <a:rPr lang="de-CH" sz="600" b="1" dirty="0"/>
              <a:t> Pi </a:t>
            </a:r>
            <a:r>
              <a:rPr lang="de-CH" sz="600" b="1" dirty="0" err="1"/>
              <a:t>Battenfeld</a:t>
            </a:r>
            <a:endParaRPr lang="de-CH" sz="600" b="1" dirty="0"/>
          </a:p>
          <a:p>
            <a:endParaRPr lang="de-CH" sz="600" dirty="0"/>
          </a:p>
        </p:txBody>
      </p:sp>
      <p:sp>
        <p:nvSpPr>
          <p:cNvPr id="117" name="Rectangle 116"/>
          <p:cNvSpPr/>
          <p:nvPr/>
        </p:nvSpPr>
        <p:spPr>
          <a:xfrm>
            <a:off x="6157854" y="4975465"/>
            <a:ext cx="583814" cy="184666"/>
          </a:xfrm>
          <a:prstGeom prst="rect">
            <a:avLst/>
          </a:prstGeom>
        </p:spPr>
        <p:txBody>
          <a:bodyPr wrap="none">
            <a:spAutoFit/>
          </a:bodyPr>
          <a:lstStyle/>
          <a:p>
            <a:r>
              <a:rPr lang="de-CH" sz="600" b="1" dirty="0"/>
              <a:t>HB-Vario-5</a:t>
            </a:r>
          </a:p>
        </p:txBody>
      </p:sp>
      <p:sp>
        <p:nvSpPr>
          <p:cNvPr id="118" name="Rectangle 117"/>
          <p:cNvSpPr/>
          <p:nvPr/>
        </p:nvSpPr>
        <p:spPr>
          <a:xfrm>
            <a:off x="6157853" y="5690562"/>
            <a:ext cx="583814" cy="276999"/>
          </a:xfrm>
          <a:prstGeom prst="rect">
            <a:avLst/>
          </a:prstGeom>
        </p:spPr>
        <p:txBody>
          <a:bodyPr wrap="none">
            <a:spAutoFit/>
          </a:bodyPr>
          <a:lstStyle/>
          <a:p>
            <a:r>
              <a:rPr lang="de-CH" sz="600" b="1" dirty="0"/>
              <a:t>HB-Vario-5</a:t>
            </a:r>
          </a:p>
          <a:p>
            <a:endParaRPr lang="de-CH" sz="600" dirty="0"/>
          </a:p>
        </p:txBody>
      </p:sp>
      <p:sp>
        <p:nvSpPr>
          <p:cNvPr id="119" name="Rectangle 118"/>
          <p:cNvSpPr/>
          <p:nvPr/>
        </p:nvSpPr>
        <p:spPr>
          <a:xfrm>
            <a:off x="8573449" y="4260368"/>
            <a:ext cx="562975" cy="276999"/>
          </a:xfrm>
          <a:prstGeom prst="rect">
            <a:avLst/>
          </a:prstGeom>
        </p:spPr>
        <p:txBody>
          <a:bodyPr wrap="none">
            <a:spAutoFit/>
          </a:bodyPr>
          <a:lstStyle/>
          <a:p>
            <a:r>
              <a:rPr lang="de-CH" sz="600" b="1" dirty="0"/>
              <a:t>HB-160Z1 </a:t>
            </a:r>
          </a:p>
          <a:p>
            <a:endParaRPr lang="de-CH" sz="600" dirty="0"/>
          </a:p>
        </p:txBody>
      </p:sp>
      <p:sp>
        <p:nvSpPr>
          <p:cNvPr id="120" name="Rectangle 119"/>
          <p:cNvSpPr/>
          <p:nvPr/>
        </p:nvSpPr>
        <p:spPr>
          <a:xfrm>
            <a:off x="8573448" y="4975465"/>
            <a:ext cx="562975" cy="184666"/>
          </a:xfrm>
          <a:prstGeom prst="rect">
            <a:avLst/>
          </a:prstGeom>
        </p:spPr>
        <p:txBody>
          <a:bodyPr wrap="none">
            <a:spAutoFit/>
          </a:bodyPr>
          <a:lstStyle/>
          <a:p>
            <a:r>
              <a:rPr lang="de-CH" sz="600" b="1" dirty="0"/>
              <a:t>HB-160Z1 </a:t>
            </a:r>
          </a:p>
        </p:txBody>
      </p:sp>
      <p:pic>
        <p:nvPicPr>
          <p:cNvPr id="125" name="Picture 6" descr="HB-Therm variotherme Temperieru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6324" y="5660568"/>
            <a:ext cx="583095" cy="441358"/>
          </a:xfrm>
          <a:prstGeom prst="rect">
            <a:avLst/>
          </a:prstGeom>
          <a:noFill/>
          <a:extLst>
            <a:ext uri="{909E8E84-426E-40DD-AFC4-6F175D3DCCD1}">
              <a14:hiddenFill xmlns:a14="http://schemas.microsoft.com/office/drawing/2010/main">
                <a:solidFill>
                  <a:srgbClr val="FFFFFF"/>
                </a:solidFill>
              </a14:hiddenFill>
            </a:ext>
          </a:extLst>
        </p:spPr>
      </p:pic>
      <p:sp>
        <p:nvSpPr>
          <p:cNvPr id="126" name="Rectangle 125"/>
          <p:cNvSpPr/>
          <p:nvPr/>
        </p:nvSpPr>
        <p:spPr>
          <a:xfrm>
            <a:off x="10906513" y="5001868"/>
            <a:ext cx="830677" cy="276999"/>
          </a:xfrm>
          <a:prstGeom prst="rect">
            <a:avLst/>
          </a:prstGeom>
        </p:spPr>
        <p:txBody>
          <a:bodyPr wrap="none">
            <a:spAutoFit/>
          </a:bodyPr>
          <a:lstStyle/>
          <a:p>
            <a:r>
              <a:rPr lang="de-CH" sz="600" b="1" dirty="0"/>
              <a:t>Kistler Como </a:t>
            </a:r>
            <a:r>
              <a:rPr lang="de-CH" sz="600" b="1" dirty="0" err="1"/>
              <a:t>Neo</a:t>
            </a:r>
            <a:endParaRPr lang="de-CH" sz="600" b="1" dirty="0"/>
          </a:p>
          <a:p>
            <a:endParaRPr lang="de-CH" sz="600" dirty="0"/>
          </a:p>
        </p:txBody>
      </p:sp>
      <p:sp>
        <p:nvSpPr>
          <p:cNvPr id="129" name="Rectangle 128"/>
          <p:cNvSpPr/>
          <p:nvPr/>
        </p:nvSpPr>
        <p:spPr>
          <a:xfrm>
            <a:off x="10906513" y="5606395"/>
            <a:ext cx="837089" cy="276999"/>
          </a:xfrm>
          <a:prstGeom prst="rect">
            <a:avLst/>
          </a:prstGeom>
        </p:spPr>
        <p:txBody>
          <a:bodyPr wrap="none">
            <a:spAutoFit/>
          </a:bodyPr>
          <a:lstStyle/>
          <a:p>
            <a:r>
              <a:rPr lang="de-CH" sz="600" b="1" dirty="0"/>
              <a:t>Smart Factory NB</a:t>
            </a:r>
          </a:p>
          <a:p>
            <a:endParaRPr lang="de-CH" sz="600" dirty="0"/>
          </a:p>
        </p:txBody>
      </p:sp>
      <p:sp>
        <p:nvSpPr>
          <p:cNvPr id="34" name="Rectangle 33"/>
          <p:cNvSpPr/>
          <p:nvPr/>
        </p:nvSpPr>
        <p:spPr>
          <a:xfrm>
            <a:off x="138584" y="1961368"/>
            <a:ext cx="609462" cy="215444"/>
          </a:xfrm>
          <a:prstGeom prst="rect">
            <a:avLst/>
          </a:prstGeom>
        </p:spPr>
        <p:txBody>
          <a:bodyPr wrap="none">
            <a:spAutoFit/>
          </a:bodyPr>
          <a:lstStyle/>
          <a:p>
            <a:pPr algn="ctr"/>
            <a:r>
              <a:rPr lang="de-CH" sz="800" dirty="0"/>
              <a:t>U1-14.14</a:t>
            </a:r>
            <a:endParaRPr lang="de-CH" dirty="0"/>
          </a:p>
        </p:txBody>
      </p:sp>
      <p:sp>
        <p:nvSpPr>
          <p:cNvPr id="131" name="Rectangle 130"/>
          <p:cNvSpPr/>
          <p:nvPr/>
        </p:nvSpPr>
        <p:spPr>
          <a:xfrm>
            <a:off x="4805987" y="1967264"/>
            <a:ext cx="609462" cy="215444"/>
          </a:xfrm>
          <a:prstGeom prst="rect">
            <a:avLst/>
          </a:prstGeom>
        </p:spPr>
        <p:txBody>
          <a:bodyPr wrap="none">
            <a:spAutoFit/>
          </a:bodyPr>
          <a:lstStyle/>
          <a:p>
            <a:pPr algn="ctr"/>
            <a:r>
              <a:rPr lang="de-CH" sz="800" dirty="0"/>
              <a:t>U1-14.15</a:t>
            </a:r>
            <a:endParaRPr lang="de-CH" dirty="0"/>
          </a:p>
        </p:txBody>
      </p:sp>
      <p:sp>
        <p:nvSpPr>
          <p:cNvPr id="132" name="Rectangle 131"/>
          <p:cNvSpPr/>
          <p:nvPr/>
        </p:nvSpPr>
        <p:spPr>
          <a:xfrm>
            <a:off x="7114169" y="1973160"/>
            <a:ext cx="551753" cy="215444"/>
          </a:xfrm>
          <a:prstGeom prst="rect">
            <a:avLst/>
          </a:prstGeom>
        </p:spPr>
        <p:txBody>
          <a:bodyPr wrap="none">
            <a:spAutoFit/>
          </a:bodyPr>
          <a:lstStyle/>
          <a:p>
            <a:pPr algn="ctr"/>
            <a:r>
              <a:rPr lang="de-CH" sz="800" dirty="0"/>
              <a:t>U1-14.1</a:t>
            </a:r>
            <a:endParaRPr lang="de-CH" dirty="0"/>
          </a:p>
        </p:txBody>
      </p:sp>
      <p:sp>
        <p:nvSpPr>
          <p:cNvPr id="133" name="Rectangle 132"/>
          <p:cNvSpPr/>
          <p:nvPr/>
        </p:nvSpPr>
        <p:spPr>
          <a:xfrm>
            <a:off x="9396479" y="1978703"/>
            <a:ext cx="551754" cy="215444"/>
          </a:xfrm>
          <a:prstGeom prst="rect">
            <a:avLst/>
          </a:prstGeom>
        </p:spPr>
        <p:txBody>
          <a:bodyPr wrap="none">
            <a:spAutoFit/>
          </a:bodyPr>
          <a:lstStyle/>
          <a:p>
            <a:pPr algn="ctr"/>
            <a:r>
              <a:rPr lang="de-CH" sz="800" dirty="0"/>
              <a:t>U1-14.2</a:t>
            </a:r>
            <a:endParaRPr lang="de-CH" dirty="0"/>
          </a:p>
        </p:txBody>
      </p:sp>
      <p:pic>
        <p:nvPicPr>
          <p:cNvPr id="35" name="Picture 16" descr="DELL Precision 3520-0KGC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457" y="5550864"/>
            <a:ext cx="722597" cy="541948"/>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p:cNvSpPr/>
          <p:nvPr/>
        </p:nvSpPr>
        <p:spPr>
          <a:xfrm>
            <a:off x="10906513" y="3545270"/>
            <a:ext cx="792205" cy="276999"/>
          </a:xfrm>
          <a:prstGeom prst="rect">
            <a:avLst/>
          </a:prstGeom>
        </p:spPr>
        <p:txBody>
          <a:bodyPr wrap="none">
            <a:spAutoFit/>
          </a:bodyPr>
          <a:lstStyle/>
          <a:p>
            <a:r>
              <a:rPr lang="de-CH" sz="600" b="1" dirty="0"/>
              <a:t>Siemens IPC KM</a:t>
            </a:r>
          </a:p>
          <a:p>
            <a:endParaRPr lang="de-CH" sz="600" dirty="0"/>
          </a:p>
        </p:txBody>
      </p:sp>
      <p:sp>
        <p:nvSpPr>
          <p:cNvPr id="48" name="Rectangle 47"/>
          <p:cNvSpPr/>
          <p:nvPr/>
        </p:nvSpPr>
        <p:spPr>
          <a:xfrm>
            <a:off x="10220457" y="4530163"/>
            <a:ext cx="1422184" cy="307777"/>
          </a:xfrm>
          <a:prstGeom prst="rect">
            <a:avLst/>
          </a:prstGeom>
        </p:spPr>
        <p:txBody>
          <a:bodyPr wrap="none">
            <a:spAutoFit/>
          </a:bodyPr>
          <a:lstStyle/>
          <a:p>
            <a:r>
              <a:rPr lang="de-CH" sz="800" b="1" dirty="0"/>
              <a:t>Weitere Geräte:</a:t>
            </a:r>
          </a:p>
          <a:p>
            <a:r>
              <a:rPr lang="de-CH" sz="600" dirty="0"/>
              <a:t>(Anschluss an freie Netzwerkdosen)</a:t>
            </a:r>
            <a:endParaRPr lang="de-CH" sz="1800" dirty="0"/>
          </a:p>
        </p:txBody>
      </p:sp>
      <p:sp>
        <p:nvSpPr>
          <p:cNvPr id="49" name="Footer Placeholder 48"/>
          <p:cNvSpPr>
            <a:spLocks noGrp="1"/>
          </p:cNvSpPr>
          <p:nvPr>
            <p:ph type="ftr" sz="quarter" idx="17"/>
          </p:nvPr>
        </p:nvSpPr>
        <p:spPr/>
        <p:txBody>
          <a:bodyPr/>
          <a:lstStyle/>
          <a:p>
            <a:r>
              <a:rPr lang="en-US"/>
              <a:t>DigInd - L04 - Process monitoring injection moulding</a:t>
            </a:r>
            <a:endParaRPr lang="de-CH" dirty="0"/>
          </a:p>
        </p:txBody>
      </p:sp>
      <p:sp>
        <p:nvSpPr>
          <p:cNvPr id="50" name="Slide Number Placeholder 49"/>
          <p:cNvSpPr>
            <a:spLocks noGrp="1"/>
          </p:cNvSpPr>
          <p:nvPr>
            <p:ph type="sldNum" sz="quarter" idx="18"/>
          </p:nvPr>
        </p:nvSpPr>
        <p:spPr/>
        <p:txBody>
          <a:bodyPr/>
          <a:lstStyle/>
          <a:p>
            <a:fld id="{4EAC321B-7500-4259-A00F-915439A35E15}" type="slidenum">
              <a:rPr lang="de-CH" smtClean="0"/>
              <a:pPr/>
              <a:t>31</a:t>
            </a:fld>
            <a:endParaRPr lang="de-CH" dirty="0"/>
          </a:p>
        </p:txBody>
      </p:sp>
      <p:pic>
        <p:nvPicPr>
          <p:cNvPr id="155" name="Picture 14" descr="Mehrkanal-Datenerfassungsmodul - ibaDAQ series - iba AG - DIN-Schienen /  USB / modular"/>
          <p:cNvPicPr>
            <a:picLocks noChangeAspect="1" noChangeArrowheads="1"/>
          </p:cNvPicPr>
          <p:nvPr/>
        </p:nvPicPr>
        <p:blipFill rotWithShape="1">
          <a:blip r:embed="rId12">
            <a:extLst>
              <a:ext uri="{28A0092B-C50C-407E-A947-70E740481C1C}">
                <a14:useLocalDpi xmlns:a14="http://schemas.microsoft.com/office/drawing/2010/main" val="0"/>
              </a:ext>
            </a:extLst>
          </a:blip>
          <a:srcRect l="74155"/>
          <a:stretch/>
        </p:blipFill>
        <p:spPr bwMode="auto">
          <a:xfrm>
            <a:off x="1080660" y="4030982"/>
            <a:ext cx="186250" cy="720642"/>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0" descr="SIMATIC IPC127E | SIMATIC IOT Gateways | Globa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76364" y="3544071"/>
            <a:ext cx="539900" cy="303304"/>
          </a:xfrm>
          <a:prstGeom prst="rect">
            <a:avLst/>
          </a:prstGeom>
          <a:noFill/>
          <a:extLst>
            <a:ext uri="{909E8E84-426E-40DD-AFC4-6F175D3DCCD1}">
              <a14:hiddenFill xmlns:a14="http://schemas.microsoft.com/office/drawing/2010/main">
                <a:solidFill>
                  <a:srgbClr val="FFFFFF"/>
                </a:solidFill>
              </a14:hiddenFill>
            </a:ext>
          </a:extLst>
        </p:spPr>
      </p:pic>
      <p:sp>
        <p:nvSpPr>
          <p:cNvPr id="157" name="Rectangle 156"/>
          <p:cNvSpPr/>
          <p:nvPr/>
        </p:nvSpPr>
        <p:spPr>
          <a:xfrm>
            <a:off x="10164516" y="820534"/>
            <a:ext cx="1695697" cy="432548"/>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59" name="Rectangle 158"/>
          <p:cNvSpPr/>
          <p:nvPr/>
        </p:nvSpPr>
        <p:spPr>
          <a:xfrm>
            <a:off x="10834406" y="856764"/>
            <a:ext cx="1016625" cy="338554"/>
          </a:xfrm>
          <a:prstGeom prst="rect">
            <a:avLst/>
          </a:prstGeom>
        </p:spPr>
        <p:txBody>
          <a:bodyPr wrap="none">
            <a:spAutoFit/>
          </a:bodyPr>
          <a:lstStyle/>
          <a:p>
            <a:r>
              <a:rPr lang="de-CH" sz="600" b="1" dirty="0"/>
              <a:t>Gerät für Daten-</a:t>
            </a:r>
            <a:br>
              <a:rPr lang="de-CH" sz="600" b="1" dirty="0"/>
            </a:br>
            <a:r>
              <a:rPr lang="de-CH" sz="600" b="1" dirty="0" err="1"/>
              <a:t>aufzeichnung</a:t>
            </a:r>
            <a:r>
              <a:rPr lang="de-CH" sz="600" b="1" dirty="0"/>
              <a:t> / -upload</a:t>
            </a:r>
          </a:p>
          <a:p>
            <a:r>
              <a:rPr lang="de-CH" sz="400" dirty="0"/>
              <a:t>(Datenbank / </a:t>
            </a:r>
            <a:r>
              <a:rPr lang="de-CH" sz="400" dirty="0" err="1"/>
              <a:t>Mindsphere</a:t>
            </a:r>
            <a:r>
              <a:rPr lang="de-CH" sz="400" dirty="0"/>
              <a:t>)</a:t>
            </a:r>
          </a:p>
        </p:txBody>
      </p:sp>
      <p:cxnSp>
        <p:nvCxnSpPr>
          <p:cNvPr id="77" name="Straight Connector 76"/>
          <p:cNvCxnSpPr/>
          <p:nvPr/>
        </p:nvCxnSpPr>
        <p:spPr>
          <a:xfrm>
            <a:off x="10164515" y="1446532"/>
            <a:ext cx="450145" cy="0"/>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10834406" y="1332246"/>
            <a:ext cx="603050" cy="261610"/>
          </a:xfrm>
          <a:prstGeom prst="rect">
            <a:avLst/>
          </a:prstGeom>
        </p:spPr>
        <p:txBody>
          <a:bodyPr wrap="none">
            <a:spAutoFit/>
          </a:bodyPr>
          <a:lstStyle/>
          <a:p>
            <a:r>
              <a:rPr lang="de-CH" sz="600" b="1" dirty="0"/>
              <a:t>Ethernet</a:t>
            </a:r>
            <a:br>
              <a:rPr lang="de-CH" sz="600" b="1" dirty="0"/>
            </a:br>
            <a:r>
              <a:rPr lang="de-CH" sz="500" dirty="0"/>
              <a:t>OST-Netzwerk</a:t>
            </a:r>
            <a:endParaRPr lang="de-CH" sz="300" dirty="0"/>
          </a:p>
        </p:txBody>
      </p:sp>
      <p:pic>
        <p:nvPicPr>
          <p:cNvPr id="3074" name="Picture 2" descr="Single – Smart Lin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60140" y="4182721"/>
            <a:ext cx="500843" cy="45370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Single – Smart Lin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55478" y="4910574"/>
            <a:ext cx="500843" cy="4537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8" descr="Raspberry Pi 3 Model B + (ARMv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6536" y="4239353"/>
            <a:ext cx="482883" cy="371022"/>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p:nvPr/>
        </p:nvSpPr>
        <p:spPr>
          <a:xfrm>
            <a:off x="1639174" y="4975465"/>
            <a:ext cx="889987" cy="276999"/>
          </a:xfrm>
          <a:prstGeom prst="rect">
            <a:avLst/>
          </a:prstGeom>
        </p:spPr>
        <p:txBody>
          <a:bodyPr wrap="none">
            <a:spAutoFit/>
          </a:bodyPr>
          <a:lstStyle/>
          <a:p>
            <a:r>
              <a:rPr lang="de-CH" sz="600" b="1" dirty="0" err="1"/>
              <a:t>RaspberryPi</a:t>
            </a:r>
            <a:r>
              <a:rPr lang="de-CH" sz="600" b="1" dirty="0"/>
              <a:t> Touch</a:t>
            </a:r>
          </a:p>
          <a:p>
            <a:endParaRPr lang="de-CH" sz="600" dirty="0"/>
          </a:p>
        </p:txBody>
      </p:sp>
      <p:sp>
        <p:nvSpPr>
          <p:cNvPr id="84" name="Rectangle 83"/>
          <p:cNvSpPr/>
          <p:nvPr/>
        </p:nvSpPr>
        <p:spPr>
          <a:xfrm>
            <a:off x="3985957" y="5690562"/>
            <a:ext cx="889987" cy="276999"/>
          </a:xfrm>
          <a:prstGeom prst="rect">
            <a:avLst/>
          </a:prstGeom>
        </p:spPr>
        <p:txBody>
          <a:bodyPr wrap="none">
            <a:spAutoFit/>
          </a:bodyPr>
          <a:lstStyle/>
          <a:p>
            <a:r>
              <a:rPr lang="de-CH" sz="600" b="1" dirty="0" err="1"/>
              <a:t>RaspberryPi</a:t>
            </a:r>
            <a:r>
              <a:rPr lang="de-CH" sz="600" b="1" dirty="0"/>
              <a:t> Touch</a:t>
            </a:r>
          </a:p>
          <a:p>
            <a:endParaRPr lang="de-CH" sz="600" dirty="0"/>
          </a:p>
        </p:txBody>
      </p:sp>
      <p:pic>
        <p:nvPicPr>
          <p:cNvPr id="91" name="Picture 2" descr="Raspberry Pi 7&quot;&quot; Touch-Display-Rahmen Noir&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32220" y="5699625"/>
            <a:ext cx="468458" cy="35134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Raspberry Pi 7&quot;&quot; Touch-Display-Rahmen Noir&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80124" y="4967928"/>
            <a:ext cx="468458" cy="351343"/>
          </a:xfrm>
          <a:prstGeom prst="rect">
            <a:avLst/>
          </a:prstGeom>
          <a:noFill/>
          <a:extLst>
            <a:ext uri="{909E8E84-426E-40DD-AFC4-6F175D3DCCD1}">
              <a14:hiddenFill xmlns:a14="http://schemas.microsoft.com/office/drawing/2010/main">
                <a:solidFill>
                  <a:srgbClr val="FFFFFF"/>
                </a:solidFill>
              </a14:hiddenFill>
            </a:ext>
          </a:extLst>
        </p:spPr>
      </p:pic>
      <p:sp>
        <p:nvSpPr>
          <p:cNvPr id="93" name="Rectangle 92"/>
          <p:cNvSpPr/>
          <p:nvPr/>
        </p:nvSpPr>
        <p:spPr>
          <a:xfrm>
            <a:off x="6180631" y="1469363"/>
            <a:ext cx="889987" cy="276999"/>
          </a:xfrm>
          <a:prstGeom prst="rect">
            <a:avLst/>
          </a:prstGeom>
        </p:spPr>
        <p:txBody>
          <a:bodyPr wrap="none">
            <a:spAutoFit/>
          </a:bodyPr>
          <a:lstStyle/>
          <a:p>
            <a:r>
              <a:rPr lang="de-CH" sz="600" b="1" dirty="0" err="1"/>
              <a:t>RaspberryPi</a:t>
            </a:r>
            <a:r>
              <a:rPr lang="de-CH" sz="600" b="1" dirty="0"/>
              <a:t> Touch</a:t>
            </a:r>
          </a:p>
          <a:p>
            <a:endParaRPr lang="de-CH" sz="600" dirty="0"/>
          </a:p>
        </p:txBody>
      </p:sp>
      <p:sp>
        <p:nvSpPr>
          <p:cNvPr id="94" name="Rectangle 93"/>
          <p:cNvSpPr/>
          <p:nvPr/>
        </p:nvSpPr>
        <p:spPr>
          <a:xfrm>
            <a:off x="6180631" y="2529479"/>
            <a:ext cx="434734" cy="430887"/>
          </a:xfrm>
          <a:prstGeom prst="rect">
            <a:avLst/>
          </a:prstGeom>
        </p:spPr>
        <p:txBody>
          <a:bodyPr wrap="none">
            <a:spAutoFit/>
          </a:bodyPr>
          <a:lstStyle/>
          <a:p>
            <a:r>
              <a:rPr lang="de-CH" sz="600" b="1" dirty="0"/>
              <a:t>1x </a:t>
            </a:r>
            <a:r>
              <a:rPr lang="de-CH" sz="600" b="1" dirty="0" err="1"/>
              <a:t>free</a:t>
            </a:r>
            <a:endParaRPr lang="de-CH" sz="600" b="1" dirty="0"/>
          </a:p>
          <a:p>
            <a:r>
              <a:rPr lang="de-CH" sz="400" dirty="0"/>
              <a:t>…</a:t>
            </a:r>
          </a:p>
          <a:p>
            <a:r>
              <a:rPr lang="de-CH" sz="600" dirty="0"/>
              <a:t>…</a:t>
            </a:r>
          </a:p>
          <a:p>
            <a:endParaRPr lang="de-CH" sz="600" dirty="0"/>
          </a:p>
        </p:txBody>
      </p:sp>
      <p:cxnSp>
        <p:nvCxnSpPr>
          <p:cNvPr id="95" name="Straight Connector 94"/>
          <p:cNvCxnSpPr/>
          <p:nvPr/>
        </p:nvCxnSpPr>
        <p:spPr>
          <a:xfrm flipV="1">
            <a:off x="5879692" y="2693579"/>
            <a:ext cx="334646" cy="1"/>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97" name="Elbow Connector 96"/>
          <p:cNvCxnSpPr/>
          <p:nvPr/>
        </p:nvCxnSpPr>
        <p:spPr>
          <a:xfrm rot="5400000" flipH="1" flipV="1">
            <a:off x="5552248" y="2066747"/>
            <a:ext cx="439026" cy="215865"/>
          </a:xfrm>
          <a:prstGeom prst="bentConnector3">
            <a:avLst>
              <a:gd name="adj1" fmla="val 50000"/>
            </a:avLst>
          </a:prstGeom>
          <a:ln w="19050"/>
        </p:spPr>
        <p:style>
          <a:lnRef idx="2">
            <a:schemeClr val="accent1"/>
          </a:lnRef>
          <a:fillRef idx="0">
            <a:schemeClr val="accent1"/>
          </a:fillRef>
          <a:effectRef idx="1">
            <a:schemeClr val="accent1"/>
          </a:effectRef>
          <a:fontRef idx="minor">
            <a:schemeClr val="tx1"/>
          </a:fontRef>
        </p:style>
      </p:cxnSp>
      <p:pic>
        <p:nvPicPr>
          <p:cNvPr id="98" name="Picture 2" descr="Raspberry Pi 7&quot;&quot; Touch-Display-Rahmen Noir&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80017" y="1516200"/>
            <a:ext cx="468458" cy="351343"/>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p:cNvSpPr/>
          <p:nvPr/>
        </p:nvSpPr>
        <p:spPr>
          <a:xfrm>
            <a:off x="6178994" y="2880702"/>
            <a:ext cx="1015021" cy="430887"/>
          </a:xfrm>
          <a:prstGeom prst="rect">
            <a:avLst/>
          </a:prstGeom>
        </p:spPr>
        <p:txBody>
          <a:bodyPr wrap="none">
            <a:spAutoFit/>
          </a:bodyPr>
          <a:lstStyle/>
          <a:p>
            <a:r>
              <a:rPr lang="de-CH" sz="600" b="1" dirty="0"/>
              <a:t>Switch Fertigungszelle</a:t>
            </a:r>
          </a:p>
          <a:p>
            <a:r>
              <a:rPr lang="de-CH" sz="400" dirty="0"/>
              <a:t>…</a:t>
            </a:r>
          </a:p>
          <a:p>
            <a:r>
              <a:rPr lang="de-CH" sz="600" dirty="0"/>
              <a:t>…</a:t>
            </a:r>
          </a:p>
          <a:p>
            <a:endParaRPr lang="de-CH" sz="600" dirty="0"/>
          </a:p>
        </p:txBody>
      </p:sp>
      <p:cxnSp>
        <p:nvCxnSpPr>
          <p:cNvPr id="100" name="Straight Connector 99"/>
          <p:cNvCxnSpPr/>
          <p:nvPr/>
        </p:nvCxnSpPr>
        <p:spPr>
          <a:xfrm flipV="1">
            <a:off x="5878055" y="3044802"/>
            <a:ext cx="334646" cy="1"/>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101" name="Elbow Connector 100"/>
          <p:cNvCxnSpPr/>
          <p:nvPr/>
        </p:nvCxnSpPr>
        <p:spPr>
          <a:xfrm flipV="1">
            <a:off x="1194807" y="2709091"/>
            <a:ext cx="1921080" cy="352792"/>
          </a:xfrm>
          <a:prstGeom prst="bentConnector3">
            <a:avLst>
              <a:gd name="adj1" fmla="val 78427"/>
            </a:avLst>
          </a:prstGeom>
          <a:ln w="19050"/>
        </p:spPr>
        <p:style>
          <a:lnRef idx="2">
            <a:schemeClr val="accent1"/>
          </a:lnRef>
          <a:fillRef idx="0">
            <a:schemeClr val="accent1"/>
          </a:fillRef>
          <a:effectRef idx="1">
            <a:schemeClr val="accent1"/>
          </a:effectRef>
          <a:fontRef idx="minor">
            <a:schemeClr val="tx1"/>
          </a:fontRef>
        </p:style>
      </p:cxnSp>
      <p:pic>
        <p:nvPicPr>
          <p:cNvPr id="103" name="Picture 2" descr="EDS-208 | kaufen Netzwerk-Switch, 8x 10/100 | Moxa"/>
          <p:cNvPicPr>
            <a:picLocks noChangeAspect="1" noChangeArrowheads="1"/>
          </p:cNvPicPr>
          <p:nvPr/>
        </p:nvPicPr>
        <p:blipFill rotWithShape="1">
          <a:blip r:embed="rId2">
            <a:extLst>
              <a:ext uri="{28A0092B-C50C-407E-A947-70E740481C1C}">
                <a14:useLocalDpi xmlns:a14="http://schemas.microsoft.com/office/drawing/2010/main" val="0"/>
              </a:ext>
            </a:extLst>
          </a:blip>
          <a:srcRect l="33737" r="33765"/>
          <a:stretch/>
        </p:blipFill>
        <p:spPr bwMode="auto">
          <a:xfrm>
            <a:off x="3142297" y="2475772"/>
            <a:ext cx="376831"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EDS-208 | kaufen Netzwerk-Switch, 8x 10/100 | Moxa"/>
          <p:cNvPicPr>
            <a:picLocks noChangeAspect="1" noChangeArrowheads="1"/>
          </p:cNvPicPr>
          <p:nvPr/>
        </p:nvPicPr>
        <p:blipFill rotWithShape="1">
          <a:blip r:embed="rId2">
            <a:extLst>
              <a:ext uri="{28A0092B-C50C-407E-A947-70E740481C1C}">
                <a14:useLocalDpi xmlns:a14="http://schemas.microsoft.com/office/drawing/2010/main" val="0"/>
              </a:ext>
            </a:extLst>
          </a:blip>
          <a:srcRect l="33737" r="33765"/>
          <a:stretch/>
        </p:blipFill>
        <p:spPr bwMode="auto">
          <a:xfrm>
            <a:off x="817976" y="2470779"/>
            <a:ext cx="376831" cy="648000"/>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p:cNvSpPr/>
          <p:nvPr/>
        </p:nvSpPr>
        <p:spPr>
          <a:xfrm>
            <a:off x="3981113" y="2630679"/>
            <a:ext cx="434734" cy="276999"/>
          </a:xfrm>
          <a:prstGeom prst="rect">
            <a:avLst/>
          </a:prstGeom>
        </p:spPr>
        <p:txBody>
          <a:bodyPr wrap="none">
            <a:spAutoFit/>
          </a:bodyPr>
          <a:lstStyle/>
          <a:p>
            <a:r>
              <a:rPr lang="de-CH" sz="600" b="1" dirty="0"/>
              <a:t>2x </a:t>
            </a:r>
            <a:r>
              <a:rPr lang="de-CH" sz="600" b="1" dirty="0" err="1"/>
              <a:t>free</a:t>
            </a:r>
            <a:endParaRPr lang="de-CH" sz="600" b="1" dirty="0"/>
          </a:p>
          <a:p>
            <a:endParaRPr lang="de-CH" sz="600" dirty="0"/>
          </a:p>
        </p:txBody>
      </p:sp>
      <p:sp>
        <p:nvSpPr>
          <p:cNvPr id="106" name="Rectangle 105"/>
          <p:cNvSpPr/>
          <p:nvPr/>
        </p:nvSpPr>
        <p:spPr>
          <a:xfrm>
            <a:off x="1639174" y="2626004"/>
            <a:ext cx="434734" cy="276999"/>
          </a:xfrm>
          <a:prstGeom prst="rect">
            <a:avLst/>
          </a:prstGeom>
        </p:spPr>
        <p:txBody>
          <a:bodyPr wrap="none">
            <a:spAutoFit/>
          </a:bodyPr>
          <a:lstStyle/>
          <a:p>
            <a:r>
              <a:rPr lang="de-CH" sz="600" b="1" dirty="0"/>
              <a:t>3x </a:t>
            </a:r>
            <a:r>
              <a:rPr lang="de-CH" sz="600" b="1" dirty="0" err="1"/>
              <a:t>free</a:t>
            </a:r>
            <a:endParaRPr lang="de-CH" sz="600" b="1" dirty="0"/>
          </a:p>
          <a:p>
            <a:endParaRPr lang="de-CH" sz="600" dirty="0"/>
          </a:p>
        </p:txBody>
      </p:sp>
      <p:cxnSp>
        <p:nvCxnSpPr>
          <p:cNvPr id="110" name="Straight Connector 109"/>
          <p:cNvCxnSpPr/>
          <p:nvPr/>
        </p:nvCxnSpPr>
        <p:spPr>
          <a:xfrm flipV="1">
            <a:off x="1236992" y="2718339"/>
            <a:ext cx="334646" cy="1"/>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3567766" y="2718340"/>
            <a:ext cx="334646" cy="1"/>
          </a:xfrm>
          <a:prstGeom prst="line">
            <a:avLst/>
          </a:prstGeom>
          <a:ln w="19050"/>
        </p:spPr>
        <p:style>
          <a:lnRef idx="2">
            <a:schemeClr val="accent1"/>
          </a:lnRef>
          <a:fillRef idx="0">
            <a:schemeClr val="accent1"/>
          </a:fillRef>
          <a:effectRef idx="1">
            <a:schemeClr val="accent1"/>
          </a:effectRef>
          <a:fontRef idx="minor">
            <a:schemeClr val="tx1"/>
          </a:fontRef>
        </p:style>
      </p:cxnSp>
      <p:pic>
        <p:nvPicPr>
          <p:cNvPr id="111" name="Picture 2" descr="EDS-208 | kaufen Netzwerk-Switch, 8x 10/100 | Moxa"/>
          <p:cNvPicPr>
            <a:picLocks noChangeAspect="1" noChangeArrowheads="1"/>
          </p:cNvPicPr>
          <p:nvPr/>
        </p:nvPicPr>
        <p:blipFill rotWithShape="1">
          <a:blip r:embed="rId2">
            <a:extLst>
              <a:ext uri="{28A0092B-C50C-407E-A947-70E740481C1C}">
                <a14:useLocalDpi xmlns:a14="http://schemas.microsoft.com/office/drawing/2010/main" val="0"/>
              </a:ext>
            </a:extLst>
          </a:blip>
          <a:srcRect l="33737" r="33765"/>
          <a:stretch/>
        </p:blipFill>
        <p:spPr bwMode="auto">
          <a:xfrm>
            <a:off x="7864369" y="2464766"/>
            <a:ext cx="376831" cy="648000"/>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114"/>
          <p:cNvSpPr/>
          <p:nvPr/>
        </p:nvSpPr>
        <p:spPr>
          <a:xfrm>
            <a:off x="8569587" y="2518473"/>
            <a:ext cx="434734" cy="430887"/>
          </a:xfrm>
          <a:prstGeom prst="rect">
            <a:avLst/>
          </a:prstGeom>
        </p:spPr>
        <p:txBody>
          <a:bodyPr wrap="none">
            <a:spAutoFit/>
          </a:bodyPr>
          <a:lstStyle/>
          <a:p>
            <a:r>
              <a:rPr lang="de-CH" sz="600" b="1" dirty="0"/>
              <a:t>1x </a:t>
            </a:r>
            <a:r>
              <a:rPr lang="de-CH" sz="600" b="1" dirty="0" err="1"/>
              <a:t>free</a:t>
            </a:r>
            <a:endParaRPr lang="de-CH" sz="600" b="1" dirty="0"/>
          </a:p>
          <a:p>
            <a:r>
              <a:rPr lang="de-CH" sz="400" dirty="0"/>
              <a:t>…</a:t>
            </a:r>
          </a:p>
          <a:p>
            <a:r>
              <a:rPr lang="de-CH" sz="600" dirty="0"/>
              <a:t>…</a:t>
            </a:r>
          </a:p>
          <a:p>
            <a:endParaRPr lang="de-CH" sz="600" dirty="0"/>
          </a:p>
        </p:txBody>
      </p:sp>
      <p:cxnSp>
        <p:nvCxnSpPr>
          <p:cNvPr id="122" name="Straight Connector 121"/>
          <p:cNvCxnSpPr/>
          <p:nvPr/>
        </p:nvCxnSpPr>
        <p:spPr>
          <a:xfrm flipV="1">
            <a:off x="8268648" y="2682573"/>
            <a:ext cx="334646" cy="1"/>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123" name="Rectangle 122"/>
          <p:cNvSpPr/>
          <p:nvPr/>
        </p:nvSpPr>
        <p:spPr>
          <a:xfrm>
            <a:off x="8552203" y="5696117"/>
            <a:ext cx="889987" cy="276999"/>
          </a:xfrm>
          <a:prstGeom prst="rect">
            <a:avLst/>
          </a:prstGeom>
        </p:spPr>
        <p:txBody>
          <a:bodyPr wrap="none">
            <a:spAutoFit/>
          </a:bodyPr>
          <a:lstStyle/>
          <a:p>
            <a:r>
              <a:rPr lang="de-CH" sz="600" b="1" dirty="0" err="1"/>
              <a:t>RaspberryPi</a:t>
            </a:r>
            <a:r>
              <a:rPr lang="de-CH" sz="600" b="1" dirty="0"/>
              <a:t> Touch</a:t>
            </a:r>
          </a:p>
          <a:p>
            <a:endParaRPr lang="de-CH" sz="600" dirty="0"/>
          </a:p>
        </p:txBody>
      </p:sp>
      <p:pic>
        <p:nvPicPr>
          <p:cNvPr id="124" name="Picture 2" descr="Raspberry Pi 7&quot;&quot; Touch-Display-Rahmen Noir&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98466" y="5705180"/>
            <a:ext cx="468458" cy="351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86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7229" y="4432612"/>
            <a:ext cx="939535" cy="756672"/>
          </a:xfrm>
          <a:prstGeom prst="rect">
            <a:avLst/>
          </a:prstGeom>
        </p:spPr>
      </p:pic>
      <p:sp>
        <p:nvSpPr>
          <p:cNvPr id="108" name="Rectangle 107"/>
          <p:cNvSpPr/>
          <p:nvPr/>
        </p:nvSpPr>
        <p:spPr>
          <a:xfrm>
            <a:off x="9575653" y="4442990"/>
            <a:ext cx="2284560" cy="1425739"/>
          </a:xfrm>
          <a:prstGeom prst="rect">
            <a:avLst/>
          </a:prstGeom>
          <a:solidFill>
            <a:schemeClr val="accent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83" name="Rectangle 82"/>
          <p:cNvSpPr/>
          <p:nvPr/>
        </p:nvSpPr>
        <p:spPr>
          <a:xfrm>
            <a:off x="812188" y="3332938"/>
            <a:ext cx="8674279"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70" name="Rectangle 69"/>
          <p:cNvSpPr/>
          <p:nvPr/>
        </p:nvSpPr>
        <p:spPr>
          <a:xfrm>
            <a:off x="807491" y="4210026"/>
            <a:ext cx="8700241" cy="806959"/>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67" name="Rectangle 66"/>
          <p:cNvSpPr/>
          <p:nvPr/>
        </p:nvSpPr>
        <p:spPr>
          <a:xfrm>
            <a:off x="812269" y="2447203"/>
            <a:ext cx="869546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61" name="Rectangle 60"/>
          <p:cNvSpPr/>
          <p:nvPr/>
        </p:nvSpPr>
        <p:spPr>
          <a:xfrm>
            <a:off x="812269" y="1614290"/>
            <a:ext cx="869546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65" name="Rectangle 64"/>
          <p:cNvSpPr/>
          <p:nvPr/>
        </p:nvSpPr>
        <p:spPr>
          <a:xfrm>
            <a:off x="9578867" y="1614290"/>
            <a:ext cx="2284560" cy="2742992"/>
          </a:xfrm>
          <a:prstGeom prst="rect">
            <a:avLst/>
          </a:prstGeom>
          <a:solidFill>
            <a:schemeClr val="accent4">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2" name="Date Placeholder 1"/>
          <p:cNvSpPr>
            <a:spLocks noGrp="1"/>
          </p:cNvSpPr>
          <p:nvPr>
            <p:ph type="dt" sz="half" idx="16"/>
          </p:nvPr>
        </p:nvSpPr>
        <p:spPr/>
        <p:txBody>
          <a:bodyPr/>
          <a:lstStyle/>
          <a:p>
            <a:fld id="{42B49837-200A-4D2F-A37B-88678832E013}"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32</a:t>
            </a:fld>
            <a:endParaRPr lang="de-CH" dirty="0"/>
          </a:p>
        </p:txBody>
      </p:sp>
      <p:sp>
        <p:nvSpPr>
          <p:cNvPr id="5" name="Title 4"/>
          <p:cNvSpPr>
            <a:spLocks noGrp="1"/>
          </p:cNvSpPr>
          <p:nvPr>
            <p:ph type="title"/>
          </p:nvPr>
        </p:nvSpPr>
        <p:spPr/>
        <p:txBody>
          <a:bodyPr/>
          <a:lstStyle/>
          <a:p>
            <a:r>
              <a:rPr lang="de-CH" dirty="0"/>
              <a:t>Data </a:t>
            </a:r>
            <a:r>
              <a:rPr lang="de-CH" dirty="0" err="1"/>
              <a:t>flow</a:t>
            </a:r>
            <a:r>
              <a:rPr lang="de-CH" dirty="0"/>
              <a:t> </a:t>
            </a:r>
            <a:r>
              <a:rPr lang="de-CH" dirty="0" err="1"/>
              <a:t>injection</a:t>
            </a:r>
            <a:r>
              <a:rPr lang="de-CH" dirty="0"/>
              <a:t> </a:t>
            </a:r>
            <a:r>
              <a:rPr lang="de-CH" dirty="0" err="1"/>
              <a:t>moulding</a:t>
            </a:r>
            <a:endParaRPr lang="de-CH" dirty="0"/>
          </a:p>
        </p:txBody>
      </p:sp>
      <p:sp>
        <p:nvSpPr>
          <p:cNvPr id="7" name="Text Placeholder 6"/>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sp>
        <p:nvSpPr>
          <p:cNvPr id="12" name="Right Arrow 11"/>
          <p:cNvSpPr/>
          <p:nvPr/>
        </p:nvSpPr>
        <p:spPr>
          <a:xfrm>
            <a:off x="2885475" y="1817044"/>
            <a:ext cx="287075"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5" name="Picture 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3571" y="1649572"/>
            <a:ext cx="546442" cy="546442"/>
          </a:xfrm>
          <a:prstGeom prst="rect">
            <a:avLst/>
          </a:prstGeom>
        </p:spPr>
      </p:pic>
      <p:sp>
        <p:nvSpPr>
          <p:cNvPr id="20" name="Rectangle 19"/>
          <p:cNvSpPr/>
          <p:nvPr/>
        </p:nvSpPr>
        <p:spPr>
          <a:xfrm>
            <a:off x="2763886" y="4734401"/>
            <a:ext cx="534121" cy="215444"/>
          </a:xfrm>
          <a:prstGeom prst="rect">
            <a:avLst/>
          </a:prstGeom>
        </p:spPr>
        <p:txBody>
          <a:bodyPr wrap="none">
            <a:spAutoFit/>
          </a:bodyPr>
          <a:lstStyle/>
          <a:p>
            <a:pPr algn="ctr"/>
            <a:r>
              <a:rPr lang="de-CH" sz="800" dirty="0" err="1"/>
              <a:t>ibaPDA</a:t>
            </a:r>
            <a:endParaRPr lang="de-CH" sz="800"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6677" y="2478169"/>
            <a:ext cx="565373" cy="565373"/>
          </a:xfrm>
          <a:prstGeom prst="rect">
            <a:avLst/>
          </a:prstGeom>
        </p:spPr>
      </p:pic>
      <p:pic>
        <p:nvPicPr>
          <p:cNvPr id="39" name="Picture 38"/>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15301" t="19431" r="22684" b="15904"/>
          <a:stretch/>
        </p:blipFill>
        <p:spPr>
          <a:xfrm>
            <a:off x="6154917" y="4327215"/>
            <a:ext cx="857484" cy="561448"/>
          </a:xfrm>
          <a:prstGeom prst="rect">
            <a:avLst/>
          </a:prstGeom>
        </p:spPr>
      </p:pic>
      <p:sp>
        <p:nvSpPr>
          <p:cNvPr id="50" name="Rectangle 49"/>
          <p:cNvSpPr/>
          <p:nvPr/>
        </p:nvSpPr>
        <p:spPr>
          <a:xfrm>
            <a:off x="8763004" y="2508970"/>
            <a:ext cx="763351" cy="215444"/>
          </a:xfrm>
          <a:prstGeom prst="rect">
            <a:avLst/>
          </a:prstGeom>
        </p:spPr>
        <p:txBody>
          <a:bodyPr wrap="none">
            <a:spAutoFit/>
          </a:bodyPr>
          <a:lstStyle/>
          <a:p>
            <a:pPr algn="r"/>
            <a:r>
              <a:rPr lang="de-CH" sz="800" dirty="0" err="1"/>
              <a:t>raw</a:t>
            </a:r>
            <a:r>
              <a:rPr lang="de-CH" sz="800" dirty="0"/>
              <a:t> </a:t>
            </a:r>
            <a:r>
              <a:rPr lang="de-CH" sz="800" dirty="0" err="1"/>
              <a:t>data</a:t>
            </a:r>
            <a:r>
              <a:rPr lang="de-CH" sz="800" dirty="0"/>
              <a:t> KM</a:t>
            </a:r>
          </a:p>
        </p:txBody>
      </p:sp>
      <p:sp>
        <p:nvSpPr>
          <p:cNvPr id="54" name="Rectangle 53"/>
          <p:cNvSpPr/>
          <p:nvPr/>
        </p:nvSpPr>
        <p:spPr>
          <a:xfrm>
            <a:off x="7657458" y="3844820"/>
            <a:ext cx="1845377" cy="215444"/>
          </a:xfrm>
          <a:prstGeom prst="rect">
            <a:avLst/>
          </a:prstGeom>
        </p:spPr>
        <p:txBody>
          <a:bodyPr wrap="none">
            <a:spAutoFit/>
          </a:bodyPr>
          <a:lstStyle/>
          <a:p>
            <a:pPr algn="r"/>
            <a:r>
              <a:rPr lang="de-CH" sz="800" dirty="0" err="1"/>
              <a:t>raw</a:t>
            </a:r>
            <a:r>
              <a:rPr lang="de-CH" sz="800" dirty="0"/>
              <a:t> </a:t>
            </a:r>
            <a:r>
              <a:rPr lang="de-CH" sz="800" dirty="0" err="1"/>
              <a:t>data</a:t>
            </a:r>
            <a:r>
              <a:rPr lang="de-CH" sz="800" dirty="0"/>
              <a:t> </a:t>
            </a:r>
            <a:r>
              <a:rPr lang="de-CH" sz="800" dirty="0" err="1"/>
              <a:t>Arburg</a:t>
            </a:r>
            <a:r>
              <a:rPr lang="de-CH" sz="800" dirty="0"/>
              <a:t> / </a:t>
            </a:r>
            <a:r>
              <a:rPr lang="de-CH" sz="800" dirty="0" err="1"/>
              <a:t>Fanuc</a:t>
            </a:r>
            <a:r>
              <a:rPr lang="de-CH" sz="800" dirty="0"/>
              <a:t> / </a:t>
            </a:r>
            <a:r>
              <a:rPr lang="de-CH" sz="800" dirty="0" err="1"/>
              <a:t>Battenfeld</a:t>
            </a:r>
            <a:endParaRPr lang="de-CH" sz="800" dirty="0"/>
          </a:p>
        </p:txBody>
      </p:sp>
      <p:pic>
        <p:nvPicPr>
          <p:cNvPr id="64" name="Picture 63"/>
          <p:cNvPicPr>
            <a:picLocks noChangeAspect="1"/>
          </p:cNvPicPr>
          <p:nvPr/>
        </p:nvPicPr>
        <p:blipFill>
          <a:blip r:embed="rId6" cstate="print">
            <a:clrChange>
              <a:clrFrom>
                <a:srgbClr val="2F2D32"/>
              </a:clrFrom>
              <a:clrTo>
                <a:srgbClr val="2F2D32">
                  <a:alpha val="0"/>
                </a:srgbClr>
              </a:clrTo>
            </a:clrChange>
            <a:extLst>
              <a:ext uri="{28A0092B-C50C-407E-A947-70E740481C1C}">
                <a14:useLocalDpi xmlns:a14="http://schemas.microsoft.com/office/drawing/2010/main" val="0"/>
              </a:ext>
            </a:extLst>
          </a:blip>
          <a:stretch>
            <a:fillRect/>
          </a:stretch>
        </p:blipFill>
        <p:spPr>
          <a:xfrm>
            <a:off x="793219" y="1759853"/>
            <a:ext cx="789424" cy="408552"/>
          </a:xfrm>
          <a:prstGeom prst="rect">
            <a:avLst/>
          </a:prstGeom>
        </p:spPr>
      </p:pic>
      <p:sp>
        <p:nvSpPr>
          <p:cNvPr id="66" name="Rectangle 65"/>
          <p:cNvSpPr/>
          <p:nvPr/>
        </p:nvSpPr>
        <p:spPr>
          <a:xfrm>
            <a:off x="1544350" y="1748687"/>
            <a:ext cx="1079142" cy="276999"/>
          </a:xfrm>
          <a:prstGeom prst="rect">
            <a:avLst/>
          </a:prstGeom>
        </p:spPr>
        <p:txBody>
          <a:bodyPr wrap="none">
            <a:spAutoFit/>
          </a:bodyPr>
          <a:lstStyle/>
          <a:p>
            <a:r>
              <a:rPr lang="de-CH" sz="600" b="1" dirty="0" err="1"/>
              <a:t>KraussMaffei</a:t>
            </a:r>
            <a:r>
              <a:rPr lang="de-CH" sz="600" b="1" dirty="0"/>
              <a:t> PX120-380</a:t>
            </a:r>
          </a:p>
          <a:p>
            <a:endParaRPr lang="de-CH" sz="600" dirty="0"/>
          </a:p>
        </p:txBody>
      </p:sp>
      <p:sp>
        <p:nvSpPr>
          <p:cNvPr id="68" name="Rectangle 67"/>
          <p:cNvSpPr/>
          <p:nvPr/>
        </p:nvSpPr>
        <p:spPr>
          <a:xfrm>
            <a:off x="1544350" y="2581599"/>
            <a:ext cx="792205" cy="276999"/>
          </a:xfrm>
          <a:prstGeom prst="rect">
            <a:avLst/>
          </a:prstGeom>
        </p:spPr>
        <p:txBody>
          <a:bodyPr wrap="none">
            <a:spAutoFit/>
          </a:bodyPr>
          <a:lstStyle/>
          <a:p>
            <a:r>
              <a:rPr lang="de-CH" sz="600" b="1" dirty="0"/>
              <a:t>Siemens IPC KM</a:t>
            </a:r>
          </a:p>
          <a:p>
            <a:endParaRPr lang="de-CH" sz="600" dirty="0"/>
          </a:p>
        </p:txBody>
      </p:sp>
      <p:pic>
        <p:nvPicPr>
          <p:cNvPr id="69" name="Picture 20" descr="SIMATIC IPC127E | SIMATIC IOT Gateways | Glob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117" y="2580400"/>
            <a:ext cx="539900" cy="303304"/>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p:nvPr/>
        </p:nvSpPr>
        <p:spPr>
          <a:xfrm>
            <a:off x="1544350" y="4439413"/>
            <a:ext cx="569387" cy="276999"/>
          </a:xfrm>
          <a:prstGeom prst="rect">
            <a:avLst/>
          </a:prstGeom>
        </p:spPr>
        <p:txBody>
          <a:bodyPr wrap="none">
            <a:spAutoFit/>
          </a:bodyPr>
          <a:lstStyle/>
          <a:p>
            <a:r>
              <a:rPr lang="de-CH" sz="600" b="1" dirty="0" err="1"/>
              <a:t>iba</a:t>
            </a:r>
            <a:r>
              <a:rPr lang="de-CH" sz="600" b="1" dirty="0"/>
              <a:t> DAQ-C</a:t>
            </a:r>
          </a:p>
          <a:p>
            <a:endParaRPr lang="de-CH" sz="600" dirty="0"/>
          </a:p>
        </p:txBody>
      </p:sp>
      <p:pic>
        <p:nvPicPr>
          <p:cNvPr id="72" name="Picture 14" descr="Mehrkanal-Datenerfassungsmodul - ibaDAQ series - iba AG - DIN-Schienen /  USB / modular"/>
          <p:cNvPicPr>
            <a:picLocks noChangeAspect="1" noChangeArrowheads="1"/>
          </p:cNvPicPr>
          <p:nvPr/>
        </p:nvPicPr>
        <p:blipFill rotWithShape="1">
          <a:blip r:embed="rId8">
            <a:extLst>
              <a:ext uri="{28A0092B-C50C-407E-A947-70E740481C1C}">
                <a14:useLocalDpi xmlns:a14="http://schemas.microsoft.com/office/drawing/2010/main" val="0"/>
              </a:ext>
            </a:extLst>
          </a:blip>
          <a:srcRect l="74155"/>
          <a:stretch/>
        </p:blipFill>
        <p:spPr bwMode="auto">
          <a:xfrm>
            <a:off x="1004140" y="4210027"/>
            <a:ext cx="186250" cy="72064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p:nvPr/>
        </p:nvSpPr>
        <p:spPr>
          <a:xfrm>
            <a:off x="6506133" y="5253152"/>
            <a:ext cx="1695697"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74" name="Rectangle 73"/>
          <p:cNvSpPr/>
          <p:nvPr/>
        </p:nvSpPr>
        <p:spPr>
          <a:xfrm>
            <a:off x="4613242" y="5253152"/>
            <a:ext cx="1695697"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pic>
        <p:nvPicPr>
          <p:cNvPr id="75" name="Picture 12" descr="ComoNeo - Prozessüberwachungssyste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0423" y="5314459"/>
            <a:ext cx="565901" cy="565901"/>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p:cNvSpPr/>
          <p:nvPr/>
        </p:nvSpPr>
        <p:spPr>
          <a:xfrm>
            <a:off x="7248130" y="5389487"/>
            <a:ext cx="830677" cy="276999"/>
          </a:xfrm>
          <a:prstGeom prst="rect">
            <a:avLst/>
          </a:prstGeom>
        </p:spPr>
        <p:txBody>
          <a:bodyPr wrap="none">
            <a:spAutoFit/>
          </a:bodyPr>
          <a:lstStyle/>
          <a:p>
            <a:r>
              <a:rPr lang="de-CH" sz="600" b="1" dirty="0"/>
              <a:t>Kistler Como </a:t>
            </a:r>
            <a:r>
              <a:rPr lang="de-CH" sz="600" b="1" dirty="0" err="1"/>
              <a:t>Neo</a:t>
            </a:r>
            <a:endParaRPr lang="de-CH" sz="600" b="1" dirty="0"/>
          </a:p>
          <a:p>
            <a:endParaRPr lang="de-CH" sz="600" dirty="0"/>
          </a:p>
        </p:txBody>
      </p:sp>
      <p:sp>
        <p:nvSpPr>
          <p:cNvPr id="77" name="Rectangle 76"/>
          <p:cNvSpPr/>
          <p:nvPr/>
        </p:nvSpPr>
        <p:spPr>
          <a:xfrm>
            <a:off x="5355240" y="5326393"/>
            <a:ext cx="837089" cy="276999"/>
          </a:xfrm>
          <a:prstGeom prst="rect">
            <a:avLst/>
          </a:prstGeom>
        </p:spPr>
        <p:txBody>
          <a:bodyPr wrap="none">
            <a:spAutoFit/>
          </a:bodyPr>
          <a:lstStyle/>
          <a:p>
            <a:r>
              <a:rPr lang="de-CH" sz="600" b="1" dirty="0"/>
              <a:t>Smart Factory NB</a:t>
            </a:r>
          </a:p>
          <a:p>
            <a:endParaRPr lang="de-CH" sz="600" dirty="0"/>
          </a:p>
        </p:txBody>
      </p:sp>
      <p:pic>
        <p:nvPicPr>
          <p:cNvPr id="78" name="Picture 16" descr="DELL Precision 3520-0KGC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9184" y="5270862"/>
            <a:ext cx="722597" cy="54194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7832" y="4349851"/>
            <a:ext cx="546442" cy="546442"/>
          </a:xfrm>
          <a:prstGeom prst="rect">
            <a:avLst/>
          </a:prstGeom>
        </p:spPr>
      </p:pic>
      <p:sp>
        <p:nvSpPr>
          <p:cNvPr id="80" name="Right Arrow 79"/>
          <p:cNvSpPr/>
          <p:nvPr/>
        </p:nvSpPr>
        <p:spPr>
          <a:xfrm rot="5400000">
            <a:off x="3582779" y="2233831"/>
            <a:ext cx="287075"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1" name="Right Arrow 80"/>
          <p:cNvSpPr/>
          <p:nvPr/>
        </p:nvSpPr>
        <p:spPr>
          <a:xfrm>
            <a:off x="2885475" y="4509193"/>
            <a:ext cx="287075"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4" name="Rectangle 83"/>
          <p:cNvSpPr/>
          <p:nvPr/>
        </p:nvSpPr>
        <p:spPr>
          <a:xfrm>
            <a:off x="1544350" y="3485596"/>
            <a:ext cx="880369" cy="276999"/>
          </a:xfrm>
          <a:prstGeom prst="rect">
            <a:avLst/>
          </a:prstGeom>
        </p:spPr>
        <p:txBody>
          <a:bodyPr wrap="none">
            <a:spAutoFit/>
          </a:bodyPr>
          <a:lstStyle/>
          <a:p>
            <a:r>
              <a:rPr lang="de-CH" sz="600" b="1" dirty="0"/>
              <a:t>Siemens IPC Engel</a:t>
            </a:r>
          </a:p>
          <a:p>
            <a:endParaRPr lang="de-CH" sz="600" dirty="0"/>
          </a:p>
        </p:txBody>
      </p:sp>
      <p:pic>
        <p:nvPicPr>
          <p:cNvPr id="85" name="Picture 20" descr="SIMATIC IPC127E | SIMATIC IOT Gateways | Glob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6916" y="3510608"/>
            <a:ext cx="539900" cy="303304"/>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p:cNvSpPr/>
          <p:nvPr/>
        </p:nvSpPr>
        <p:spPr>
          <a:xfrm>
            <a:off x="2663701" y="1999567"/>
            <a:ext cx="734496" cy="215444"/>
          </a:xfrm>
          <a:prstGeom prst="rect">
            <a:avLst/>
          </a:prstGeom>
        </p:spPr>
        <p:txBody>
          <a:bodyPr wrap="none">
            <a:spAutoFit/>
          </a:bodyPr>
          <a:lstStyle/>
          <a:p>
            <a:pPr algn="ctr"/>
            <a:r>
              <a:rPr lang="de-CH" sz="800" dirty="0" err="1"/>
              <a:t>DataXplorer</a:t>
            </a:r>
            <a:endParaRPr lang="de-CH" sz="800" dirty="0"/>
          </a:p>
        </p:txBody>
      </p:sp>
      <p:sp>
        <p:nvSpPr>
          <p:cNvPr id="87" name="Right Arrow 86"/>
          <p:cNvSpPr/>
          <p:nvPr/>
        </p:nvSpPr>
        <p:spPr>
          <a:xfrm>
            <a:off x="5579516" y="2645130"/>
            <a:ext cx="4320000" cy="206492"/>
          </a:xfrm>
          <a:prstGeom prst="rightArrow">
            <a:avLst>
              <a:gd name="adj1" fmla="val 31877"/>
              <a:gd name="adj2" fmla="val 57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4105" y="3324291"/>
            <a:ext cx="565373" cy="565373"/>
          </a:xfrm>
          <a:prstGeom prst="rect">
            <a:avLst/>
          </a:prstGeom>
        </p:spPr>
      </p:pic>
      <p:sp>
        <p:nvSpPr>
          <p:cNvPr id="89" name="Rectangle 88"/>
          <p:cNvSpPr/>
          <p:nvPr/>
        </p:nvSpPr>
        <p:spPr>
          <a:xfrm>
            <a:off x="8646283" y="3337635"/>
            <a:ext cx="873958" cy="215444"/>
          </a:xfrm>
          <a:prstGeom prst="rect">
            <a:avLst/>
          </a:prstGeom>
        </p:spPr>
        <p:txBody>
          <a:bodyPr wrap="none">
            <a:spAutoFit/>
          </a:bodyPr>
          <a:lstStyle/>
          <a:p>
            <a:pPr algn="r"/>
            <a:r>
              <a:rPr lang="de-CH" sz="800" dirty="0" err="1"/>
              <a:t>raw</a:t>
            </a:r>
            <a:r>
              <a:rPr lang="de-CH" sz="800" dirty="0"/>
              <a:t> </a:t>
            </a:r>
            <a:r>
              <a:rPr lang="de-CH" sz="800" dirty="0" err="1"/>
              <a:t>data</a:t>
            </a:r>
            <a:r>
              <a:rPr lang="de-CH" sz="800" dirty="0"/>
              <a:t> Engel</a:t>
            </a:r>
          </a:p>
        </p:txBody>
      </p:sp>
      <p:sp>
        <p:nvSpPr>
          <p:cNvPr id="90" name="Right Arrow 89"/>
          <p:cNvSpPr/>
          <p:nvPr/>
        </p:nvSpPr>
        <p:spPr>
          <a:xfrm>
            <a:off x="4140946" y="3494245"/>
            <a:ext cx="5760000" cy="206492"/>
          </a:xfrm>
          <a:prstGeom prst="rightArrow">
            <a:avLst>
              <a:gd name="adj1" fmla="val 31877"/>
              <a:gd name="adj2" fmla="val 57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1" name="Picture 9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8458" y="2488670"/>
            <a:ext cx="546442" cy="546442"/>
          </a:xfrm>
          <a:prstGeom prst="rect">
            <a:avLst/>
          </a:prstGeom>
        </p:spPr>
      </p:pic>
      <p:sp>
        <p:nvSpPr>
          <p:cNvPr id="92" name="Right Arrow 91"/>
          <p:cNvSpPr/>
          <p:nvPr/>
        </p:nvSpPr>
        <p:spPr>
          <a:xfrm>
            <a:off x="4356942" y="2645130"/>
            <a:ext cx="287075"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3" name="Rectangle 92"/>
          <p:cNvSpPr/>
          <p:nvPr/>
        </p:nvSpPr>
        <p:spPr>
          <a:xfrm>
            <a:off x="4060653" y="2827653"/>
            <a:ext cx="879651" cy="215444"/>
          </a:xfrm>
          <a:prstGeom prst="rect">
            <a:avLst/>
          </a:prstGeom>
        </p:spPr>
        <p:txBody>
          <a:bodyPr wrap="square">
            <a:spAutoFit/>
          </a:bodyPr>
          <a:lstStyle/>
          <a:p>
            <a:pPr algn="ctr"/>
            <a:r>
              <a:rPr lang="de-CH" sz="800" dirty="0" err="1"/>
              <a:t>DatCoordinator</a:t>
            </a:r>
            <a:endParaRPr lang="de-CH" sz="800" dirty="0"/>
          </a:p>
        </p:txBody>
      </p:sp>
      <p:sp>
        <p:nvSpPr>
          <p:cNvPr id="94" name="Rectangle 93"/>
          <p:cNvSpPr/>
          <p:nvPr/>
        </p:nvSpPr>
        <p:spPr>
          <a:xfrm>
            <a:off x="3559652" y="2228448"/>
            <a:ext cx="879651" cy="215444"/>
          </a:xfrm>
          <a:prstGeom prst="rect">
            <a:avLst/>
          </a:prstGeom>
        </p:spPr>
        <p:txBody>
          <a:bodyPr wrap="square">
            <a:spAutoFit/>
          </a:bodyPr>
          <a:lstStyle/>
          <a:p>
            <a:pPr algn="ctr"/>
            <a:r>
              <a:rPr lang="de-CH" sz="800" dirty="0" err="1"/>
              <a:t>copy</a:t>
            </a:r>
            <a:endParaRPr lang="de-CH" sz="800" dirty="0"/>
          </a:p>
        </p:txBody>
      </p:sp>
      <p:sp>
        <p:nvSpPr>
          <p:cNvPr id="97" name="Rectangle 96"/>
          <p:cNvSpPr/>
          <p:nvPr/>
        </p:nvSpPr>
        <p:spPr>
          <a:xfrm>
            <a:off x="820445" y="5258047"/>
            <a:ext cx="2615505"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98" name="Rectangle 97"/>
          <p:cNvSpPr/>
          <p:nvPr/>
        </p:nvSpPr>
        <p:spPr>
          <a:xfrm>
            <a:off x="1544350" y="5414842"/>
            <a:ext cx="1058303" cy="276999"/>
          </a:xfrm>
          <a:prstGeom prst="rect">
            <a:avLst/>
          </a:prstGeom>
        </p:spPr>
        <p:txBody>
          <a:bodyPr wrap="none">
            <a:spAutoFit/>
          </a:bodyPr>
          <a:lstStyle/>
          <a:p>
            <a:r>
              <a:rPr lang="de-CH" sz="600" b="1" dirty="0" err="1"/>
              <a:t>Raspberry</a:t>
            </a:r>
            <a:r>
              <a:rPr lang="de-CH" sz="600" b="1" dirty="0"/>
              <a:t> Pi </a:t>
            </a:r>
            <a:r>
              <a:rPr lang="de-CH" sz="600" b="1" dirty="0" err="1"/>
              <a:t>Battenfeld</a:t>
            </a:r>
            <a:endParaRPr lang="de-CH" sz="600" b="1" dirty="0"/>
          </a:p>
          <a:p>
            <a:endParaRPr lang="de-CH" sz="600" dirty="0"/>
          </a:p>
        </p:txBody>
      </p:sp>
      <p:pic>
        <p:nvPicPr>
          <p:cNvPr id="99" name="Picture 18" descr="Raspberry Pi 3 Model B + (ARMv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7311" y="5393827"/>
            <a:ext cx="482883" cy="371022"/>
          </a:xfrm>
          <a:prstGeom prst="rect">
            <a:avLst/>
          </a:prstGeom>
          <a:noFill/>
          <a:extLst>
            <a:ext uri="{909E8E84-426E-40DD-AFC4-6F175D3DCCD1}">
              <a14:hiddenFill xmlns:a14="http://schemas.microsoft.com/office/drawing/2010/main">
                <a:solidFill>
                  <a:srgbClr val="FFFFFF"/>
                </a:solidFill>
              </a14:hiddenFill>
            </a:ext>
          </a:extLst>
        </p:spPr>
      </p:pic>
      <p:sp>
        <p:nvSpPr>
          <p:cNvPr id="101" name="Bent Arrow 100"/>
          <p:cNvSpPr/>
          <p:nvPr/>
        </p:nvSpPr>
        <p:spPr>
          <a:xfrm rot="16200000" flipV="1">
            <a:off x="2575636" y="5052136"/>
            <a:ext cx="585428" cy="549799"/>
          </a:xfrm>
          <a:prstGeom prst="bentArrow">
            <a:avLst>
              <a:gd name="adj1" fmla="val 12399"/>
              <a:gd name="adj2" fmla="val 19902"/>
              <a:gd name="adj3" fmla="val 22095"/>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102" name="Right Arrow 101"/>
          <p:cNvSpPr/>
          <p:nvPr/>
        </p:nvSpPr>
        <p:spPr>
          <a:xfrm>
            <a:off x="4140946" y="3969657"/>
            <a:ext cx="5760000" cy="206492"/>
          </a:xfrm>
          <a:prstGeom prst="rightArrow">
            <a:avLst>
              <a:gd name="adj1" fmla="val 31877"/>
              <a:gd name="adj2" fmla="val 57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3" name="Bent Arrow 102"/>
          <p:cNvSpPr/>
          <p:nvPr/>
        </p:nvSpPr>
        <p:spPr>
          <a:xfrm rot="5400000" flipV="1">
            <a:off x="3381352" y="3636194"/>
            <a:ext cx="357186" cy="1162002"/>
          </a:xfrm>
          <a:prstGeom prst="bentArrow">
            <a:avLst>
              <a:gd name="adj1" fmla="val 19027"/>
              <a:gd name="adj2" fmla="val 15264"/>
              <a:gd name="adj3" fmla="val 0"/>
              <a:gd name="adj4" fmla="val 4454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4" name="Right Arrow 103"/>
          <p:cNvSpPr/>
          <p:nvPr/>
        </p:nvSpPr>
        <p:spPr>
          <a:xfrm rot="5400000">
            <a:off x="3850287" y="3671304"/>
            <a:ext cx="1296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5" name="Rectangle 104"/>
          <p:cNvSpPr/>
          <p:nvPr/>
        </p:nvSpPr>
        <p:spPr>
          <a:xfrm>
            <a:off x="4269676" y="3083922"/>
            <a:ext cx="879651" cy="215444"/>
          </a:xfrm>
          <a:prstGeom prst="rect">
            <a:avLst/>
          </a:prstGeom>
        </p:spPr>
        <p:txBody>
          <a:bodyPr wrap="square">
            <a:spAutoFit/>
          </a:bodyPr>
          <a:lstStyle/>
          <a:p>
            <a:pPr algn="ctr"/>
            <a:r>
              <a:rPr lang="de-CH" sz="800" dirty="0" err="1"/>
              <a:t>copy</a:t>
            </a:r>
            <a:endParaRPr lang="de-CH" sz="800" dirty="0"/>
          </a:p>
        </p:txBody>
      </p:sp>
      <p:sp>
        <p:nvSpPr>
          <p:cNvPr id="106" name="Right Arrow 105"/>
          <p:cNvSpPr/>
          <p:nvPr/>
        </p:nvSpPr>
        <p:spPr>
          <a:xfrm>
            <a:off x="5211703" y="4510545"/>
            <a:ext cx="287075"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7" name="Rectangle 106"/>
          <p:cNvSpPr/>
          <p:nvPr/>
        </p:nvSpPr>
        <p:spPr>
          <a:xfrm>
            <a:off x="4915414" y="4693068"/>
            <a:ext cx="879651" cy="338554"/>
          </a:xfrm>
          <a:prstGeom prst="rect">
            <a:avLst/>
          </a:prstGeom>
        </p:spPr>
        <p:txBody>
          <a:bodyPr wrap="square">
            <a:spAutoFit/>
          </a:bodyPr>
          <a:lstStyle/>
          <a:p>
            <a:pPr algn="ctr"/>
            <a:r>
              <a:rPr lang="de-CH" sz="800" dirty="0" err="1"/>
              <a:t>DatCoordinator</a:t>
            </a:r>
            <a:br>
              <a:rPr lang="de-CH" sz="800" dirty="0"/>
            </a:br>
            <a:r>
              <a:rPr lang="de-CH" sz="800" dirty="0" err="1"/>
              <a:t>ibaAnalyzer</a:t>
            </a:r>
            <a:endParaRPr lang="de-CH" sz="800" dirty="0"/>
          </a:p>
        </p:txBody>
      </p:sp>
      <p:pic>
        <p:nvPicPr>
          <p:cNvPr id="55" name="Picture 54"/>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44226" y="2616692"/>
            <a:ext cx="1564615" cy="880062"/>
          </a:xfrm>
          <a:prstGeom prst="rect">
            <a:avLst/>
          </a:prstGeom>
        </p:spPr>
      </p:pic>
      <p:sp>
        <p:nvSpPr>
          <p:cNvPr id="109" name="Right Arrow 108"/>
          <p:cNvSpPr/>
          <p:nvPr/>
        </p:nvSpPr>
        <p:spPr>
          <a:xfrm>
            <a:off x="4812084" y="5036457"/>
            <a:ext cx="5076000" cy="206492"/>
          </a:xfrm>
          <a:prstGeom prst="rightArrow">
            <a:avLst>
              <a:gd name="adj1" fmla="val 31877"/>
              <a:gd name="adj2" fmla="val 579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0" name="Rectangle 109"/>
          <p:cNvSpPr/>
          <p:nvPr/>
        </p:nvSpPr>
        <p:spPr>
          <a:xfrm>
            <a:off x="7428089" y="4870300"/>
            <a:ext cx="2085828" cy="215444"/>
          </a:xfrm>
          <a:prstGeom prst="rect">
            <a:avLst/>
          </a:prstGeom>
        </p:spPr>
        <p:txBody>
          <a:bodyPr wrap="none">
            <a:spAutoFit/>
          </a:bodyPr>
          <a:lstStyle/>
          <a:p>
            <a:pPr algn="r"/>
            <a:r>
              <a:rPr lang="de-CH" sz="800" dirty="0" err="1"/>
              <a:t>raw</a:t>
            </a:r>
            <a:r>
              <a:rPr lang="de-CH" sz="800" dirty="0"/>
              <a:t> </a:t>
            </a:r>
            <a:r>
              <a:rPr lang="de-CH" sz="800" dirty="0" err="1"/>
              <a:t>data</a:t>
            </a:r>
            <a:r>
              <a:rPr lang="de-CH" sz="800" dirty="0"/>
              <a:t> </a:t>
            </a:r>
            <a:r>
              <a:rPr lang="de-CH" sz="800" dirty="0" err="1"/>
              <a:t>Arburg</a:t>
            </a:r>
            <a:r>
              <a:rPr lang="de-CH" sz="800" dirty="0"/>
              <a:t> / </a:t>
            </a:r>
            <a:r>
              <a:rPr lang="de-CH" sz="800" dirty="0" err="1"/>
              <a:t>Fanuc</a:t>
            </a:r>
            <a:r>
              <a:rPr lang="de-CH" sz="800" dirty="0"/>
              <a:t> / </a:t>
            </a:r>
            <a:r>
              <a:rPr lang="de-CH" sz="800" dirty="0" err="1"/>
              <a:t>Battenfeld</a:t>
            </a:r>
            <a:r>
              <a:rPr lang="de-CH" sz="800" dirty="0"/>
              <a:t> / KM</a:t>
            </a:r>
          </a:p>
        </p:txBody>
      </p:sp>
      <p:sp>
        <p:nvSpPr>
          <p:cNvPr id="111" name="Bent Arrow 110"/>
          <p:cNvSpPr/>
          <p:nvPr/>
        </p:nvSpPr>
        <p:spPr>
          <a:xfrm flipV="1">
            <a:off x="4454898" y="4864541"/>
            <a:ext cx="357186" cy="326584"/>
          </a:xfrm>
          <a:prstGeom prst="bentArrow">
            <a:avLst>
              <a:gd name="adj1" fmla="val 20485"/>
              <a:gd name="adj2" fmla="val 15632"/>
              <a:gd name="adj3" fmla="val 0"/>
              <a:gd name="adj4" fmla="val 445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2" name="Right Arrow 111"/>
          <p:cNvSpPr/>
          <p:nvPr/>
        </p:nvSpPr>
        <p:spPr>
          <a:xfrm>
            <a:off x="7349496" y="4510545"/>
            <a:ext cx="2556000" cy="206492"/>
          </a:xfrm>
          <a:prstGeom prst="rightArrow">
            <a:avLst>
              <a:gd name="adj1" fmla="val 31877"/>
              <a:gd name="adj2" fmla="val 579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3" name="Rectangle 112"/>
          <p:cNvSpPr/>
          <p:nvPr/>
        </p:nvSpPr>
        <p:spPr>
          <a:xfrm>
            <a:off x="7630600" y="4342306"/>
            <a:ext cx="1856598" cy="215444"/>
          </a:xfrm>
          <a:prstGeom prst="rect">
            <a:avLst/>
          </a:prstGeom>
        </p:spPr>
        <p:txBody>
          <a:bodyPr wrap="none">
            <a:spAutoFit/>
          </a:bodyPr>
          <a:lstStyle/>
          <a:p>
            <a:pPr algn="r"/>
            <a:r>
              <a:rPr lang="de-CH" sz="800" dirty="0"/>
              <a:t>KPI </a:t>
            </a:r>
            <a:r>
              <a:rPr lang="de-CH" sz="800" dirty="0" err="1"/>
              <a:t>Arburg</a:t>
            </a:r>
            <a:r>
              <a:rPr lang="de-CH" sz="800" dirty="0"/>
              <a:t> / </a:t>
            </a:r>
            <a:r>
              <a:rPr lang="de-CH" sz="800" dirty="0" err="1"/>
              <a:t>Fanuc</a:t>
            </a:r>
            <a:r>
              <a:rPr lang="de-CH" sz="800" dirty="0"/>
              <a:t> / </a:t>
            </a:r>
            <a:r>
              <a:rPr lang="de-CH" sz="800" dirty="0" err="1"/>
              <a:t>Battenfeld</a:t>
            </a:r>
            <a:r>
              <a:rPr lang="de-CH" sz="800" dirty="0"/>
              <a:t> / KM</a:t>
            </a:r>
          </a:p>
        </p:txBody>
      </p:sp>
      <p:pic>
        <p:nvPicPr>
          <p:cNvPr id="82" name="Graphic 20" descr="Upload">
            <a:extLst>
              <a:ext uri="{FF2B5EF4-FFF2-40B4-BE49-F238E27FC236}">
                <a16:creationId xmlns:a16="http://schemas.microsoft.com/office/drawing/2014/main" id="{A0F26040-F5D7-4FC6-A707-E81E3B8209DD}"/>
              </a:ext>
            </a:extLst>
          </p:cNvPr>
          <p:cNvPicPr>
            <a:picLocks noChangeAspect="1"/>
          </p:cNvPicPr>
          <p:nvPr/>
        </p:nvPicPr>
        <p:blipFill>
          <a:blip/>
          <a:stretch>
            <a:fillRect/>
          </a:stretch>
        </p:blipFill>
        <p:spPr>
          <a:xfrm>
            <a:off x="10442806" y="3593721"/>
            <a:ext cx="548379" cy="548379"/>
          </a:xfrm>
          <a:prstGeom prst="rect">
            <a:avLst/>
          </a:prstGeom>
        </p:spPr>
      </p:pic>
      <p:pic>
        <p:nvPicPr>
          <p:cNvPr id="95" name="Graphic 38" descr="Paper">
            <a:extLst>
              <a:ext uri="{FF2B5EF4-FFF2-40B4-BE49-F238E27FC236}">
                <a16:creationId xmlns:a16="http://schemas.microsoft.com/office/drawing/2014/main" id="{DC618F71-F697-471E-8EE0-DC36D3DD3D6B}"/>
              </a:ext>
            </a:extLst>
          </p:cNvPr>
          <p:cNvPicPr>
            <a:picLocks noChangeAspect="1"/>
          </p:cNvPicPr>
          <p:nvPr/>
        </p:nvPicPr>
        <p:blipFill>
          <a:blip/>
          <a:stretch>
            <a:fillRect/>
          </a:stretch>
        </p:blipFill>
        <p:spPr>
          <a:xfrm>
            <a:off x="10475224" y="5231559"/>
            <a:ext cx="502617" cy="502617"/>
          </a:xfrm>
          <a:prstGeom prst="rect">
            <a:avLst/>
          </a:prstGeom>
        </p:spPr>
      </p:pic>
      <p:sp>
        <p:nvSpPr>
          <p:cNvPr id="96" name="Rectangle 95"/>
          <p:cNvSpPr/>
          <p:nvPr/>
        </p:nvSpPr>
        <p:spPr>
          <a:xfrm>
            <a:off x="9575653" y="692150"/>
            <a:ext cx="169938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00" name="Rectangle 99"/>
          <p:cNvSpPr/>
          <p:nvPr/>
        </p:nvSpPr>
        <p:spPr>
          <a:xfrm>
            <a:off x="10349761" y="812869"/>
            <a:ext cx="869149" cy="184666"/>
          </a:xfrm>
          <a:prstGeom prst="rect">
            <a:avLst/>
          </a:prstGeom>
        </p:spPr>
        <p:txBody>
          <a:bodyPr wrap="none">
            <a:spAutoFit/>
          </a:bodyPr>
          <a:lstStyle/>
          <a:p>
            <a:r>
              <a:rPr lang="de-CH" sz="600" b="1" dirty="0" err="1"/>
              <a:t>RaspberryPi</a:t>
            </a:r>
            <a:r>
              <a:rPr lang="de-CH" sz="600" b="1" dirty="0"/>
              <a:t> Engel</a:t>
            </a:r>
          </a:p>
        </p:txBody>
      </p:sp>
      <p:pic>
        <p:nvPicPr>
          <p:cNvPr id="118" name="Picture 18" descr="Raspberry Pi 3 Model B + (ARMv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35772" y="780254"/>
            <a:ext cx="482883" cy="371022"/>
          </a:xfrm>
          <a:prstGeom prst="rect">
            <a:avLst/>
          </a:prstGeom>
          <a:noFill/>
          <a:extLst>
            <a:ext uri="{909E8E84-426E-40DD-AFC4-6F175D3DCCD1}">
              <a14:hiddenFill xmlns:a14="http://schemas.microsoft.com/office/drawing/2010/main">
                <a:solidFill>
                  <a:srgbClr val="FFFFFF"/>
                </a:solidFill>
              </a14:hiddenFill>
            </a:ext>
          </a:extLst>
        </p:spPr>
      </p:pic>
      <p:sp>
        <p:nvSpPr>
          <p:cNvPr id="119" name="Right Arrow 118"/>
          <p:cNvSpPr/>
          <p:nvPr/>
        </p:nvSpPr>
        <p:spPr>
          <a:xfrm rot="5400000">
            <a:off x="10125900" y="1474429"/>
            <a:ext cx="720000" cy="206492"/>
          </a:xfrm>
          <a:prstGeom prst="rightArrow">
            <a:avLst>
              <a:gd name="adj1" fmla="val 31877"/>
              <a:gd name="adj2" fmla="val 57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0" name="Bent Arrow 119"/>
          <p:cNvSpPr/>
          <p:nvPr/>
        </p:nvSpPr>
        <p:spPr>
          <a:xfrm rot="5400000" flipV="1">
            <a:off x="4355281" y="1946011"/>
            <a:ext cx="585428" cy="549799"/>
          </a:xfrm>
          <a:prstGeom prst="bentArrow">
            <a:avLst>
              <a:gd name="adj1" fmla="val 12399"/>
              <a:gd name="adj2" fmla="val 19902"/>
              <a:gd name="adj3" fmla="val 22095"/>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121" name="Rectangle 120"/>
          <p:cNvSpPr/>
          <p:nvPr/>
        </p:nvSpPr>
        <p:spPr>
          <a:xfrm>
            <a:off x="6013252" y="685611"/>
            <a:ext cx="1699384" cy="612000"/>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122" name="Rectangle 121"/>
          <p:cNvSpPr/>
          <p:nvPr/>
        </p:nvSpPr>
        <p:spPr>
          <a:xfrm>
            <a:off x="6790739" y="718620"/>
            <a:ext cx="878767" cy="276999"/>
          </a:xfrm>
          <a:prstGeom prst="rect">
            <a:avLst/>
          </a:prstGeom>
        </p:spPr>
        <p:txBody>
          <a:bodyPr wrap="none">
            <a:spAutoFit/>
          </a:bodyPr>
          <a:lstStyle/>
          <a:p>
            <a:r>
              <a:rPr lang="de-CH" sz="600" b="1" dirty="0" err="1"/>
              <a:t>Raspberry</a:t>
            </a:r>
            <a:r>
              <a:rPr lang="de-CH" sz="600" b="1" dirty="0"/>
              <a:t> Pi </a:t>
            </a:r>
            <a:br>
              <a:rPr lang="de-CH" sz="600" b="1" dirty="0"/>
            </a:br>
            <a:r>
              <a:rPr lang="de-CH" sz="600" b="1" dirty="0"/>
              <a:t>Versuchsdaten KM</a:t>
            </a:r>
          </a:p>
        </p:txBody>
      </p:sp>
      <p:sp>
        <p:nvSpPr>
          <p:cNvPr id="123" name="Rectangle 122"/>
          <p:cNvSpPr/>
          <p:nvPr/>
        </p:nvSpPr>
        <p:spPr>
          <a:xfrm>
            <a:off x="7808348" y="687009"/>
            <a:ext cx="1699384" cy="612000"/>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124" name="Rectangle 123"/>
          <p:cNvSpPr/>
          <p:nvPr/>
        </p:nvSpPr>
        <p:spPr>
          <a:xfrm>
            <a:off x="8580146" y="716283"/>
            <a:ext cx="966931" cy="276999"/>
          </a:xfrm>
          <a:prstGeom prst="rect">
            <a:avLst/>
          </a:prstGeom>
        </p:spPr>
        <p:txBody>
          <a:bodyPr wrap="none">
            <a:spAutoFit/>
          </a:bodyPr>
          <a:lstStyle/>
          <a:p>
            <a:r>
              <a:rPr lang="de-CH" sz="600" b="1" dirty="0" err="1"/>
              <a:t>Raspberry</a:t>
            </a:r>
            <a:r>
              <a:rPr lang="de-CH" sz="600" b="1" dirty="0"/>
              <a:t> Pi </a:t>
            </a:r>
            <a:br>
              <a:rPr lang="de-CH" sz="600" b="1" dirty="0"/>
            </a:br>
            <a:r>
              <a:rPr lang="de-CH" sz="600" b="1" dirty="0"/>
              <a:t>Versuchsdaten Engel</a:t>
            </a:r>
          </a:p>
        </p:txBody>
      </p:sp>
      <p:sp>
        <p:nvSpPr>
          <p:cNvPr id="125" name="Right Arrow 124"/>
          <p:cNvSpPr/>
          <p:nvPr/>
        </p:nvSpPr>
        <p:spPr>
          <a:xfrm rot="3310146">
            <a:off x="9192381" y="1493075"/>
            <a:ext cx="900000" cy="206492"/>
          </a:xfrm>
          <a:prstGeom prst="rightArrow">
            <a:avLst>
              <a:gd name="adj1" fmla="val 31877"/>
              <a:gd name="adj2" fmla="val 57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6" name="Bent Arrow 125"/>
          <p:cNvSpPr/>
          <p:nvPr/>
        </p:nvSpPr>
        <p:spPr>
          <a:xfrm rot="16200000" flipV="1">
            <a:off x="5494105" y="646465"/>
            <a:ext cx="779983" cy="1922404"/>
          </a:xfrm>
          <a:prstGeom prst="bentArrow">
            <a:avLst>
              <a:gd name="adj1" fmla="val 8855"/>
              <a:gd name="adj2" fmla="val 7971"/>
              <a:gd name="adj3" fmla="val 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pic>
        <p:nvPicPr>
          <p:cNvPr id="127" name="Picture 2" descr="Raspberry Pi 7&quot;&quot; Touch-Display-Rahmen Noir&quo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52539" y="825923"/>
            <a:ext cx="471647" cy="353735"/>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Raspberry Pi 7&quot;&quot; Touch-Display-Rahmen Noir&quo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50037" y="800137"/>
            <a:ext cx="471647" cy="353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147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329363" y="3009242"/>
            <a:ext cx="4302367" cy="1195274"/>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pic>
        <p:nvPicPr>
          <p:cNvPr id="51" name="Picture 2" descr="Bus connection for WAGO - ib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99720" l="10000" r="100000">
                        <a14:foregroundMark x1="40500" y1="56583" x2="40500" y2="44258"/>
                        <a14:foregroundMark x1="43750" y1="41737" x2="59250" y2="38095"/>
                        <a14:foregroundMark x1="52500" y1="85994" x2="49250" y2="80952"/>
                        <a14:foregroundMark x1="56250" y1="86555" x2="45250" y2="70588"/>
                        <a14:backgroundMark x1="19250" y1="54622" x2="54500" y2="28291"/>
                        <a14:backgroundMark x1="60750" y1="29412" x2="9500" y2="10924"/>
                        <a14:backgroundMark x1="35750" y1="52941" x2="36500" y2="40336"/>
                        <a14:backgroundMark x1="39500" y1="52381" x2="38250" y2="35574"/>
                        <a14:backgroundMark x1="41750" y1="39496" x2="55750" y2="34734"/>
                        <a14:backgroundMark x1="38250" y1="55182" x2="38250" y2="52381"/>
                        <a14:backgroundMark x1="90500" y1="26891" x2="90500" y2="26891"/>
                      </a14:backgroundRemoval>
                    </a14:imgEffect>
                  </a14:imgLayer>
                </a14:imgProps>
              </a:ext>
              <a:ext uri="{28A0092B-C50C-407E-A947-70E740481C1C}">
                <a14:useLocalDpi xmlns:a14="http://schemas.microsoft.com/office/drawing/2010/main" val="0"/>
              </a:ext>
            </a:extLst>
          </a:blip>
          <a:srcRect/>
          <a:stretch>
            <a:fillRect/>
          </a:stretch>
        </p:blipFill>
        <p:spPr bwMode="auto">
          <a:xfrm>
            <a:off x="8639796" y="2748380"/>
            <a:ext cx="1288161" cy="1149684"/>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8613295" y="1449388"/>
            <a:ext cx="2018435" cy="1458947"/>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de-CH" sz="1400" dirty="0">
              <a:solidFill>
                <a:schemeClr val="tx1"/>
              </a:solidFill>
            </a:endParaRPr>
          </a:p>
        </p:txBody>
      </p:sp>
      <p:sp>
        <p:nvSpPr>
          <p:cNvPr id="28" name="Rectangle 27"/>
          <p:cNvSpPr/>
          <p:nvPr/>
        </p:nvSpPr>
        <p:spPr>
          <a:xfrm>
            <a:off x="6329363" y="4303476"/>
            <a:ext cx="4302367" cy="1897299"/>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24" name="Rectangle 23"/>
          <p:cNvSpPr/>
          <p:nvPr/>
        </p:nvSpPr>
        <p:spPr>
          <a:xfrm>
            <a:off x="10725263" y="1449388"/>
            <a:ext cx="1134950" cy="4751387"/>
          </a:xfrm>
          <a:prstGeom prst="rect">
            <a:avLst/>
          </a:prstGeom>
          <a:solidFill>
            <a:schemeClr val="accent6">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
        <p:nvSpPr>
          <p:cNvPr id="2" name="Date Placeholder 1"/>
          <p:cNvSpPr>
            <a:spLocks noGrp="1"/>
          </p:cNvSpPr>
          <p:nvPr>
            <p:ph type="dt" sz="half" idx="16"/>
          </p:nvPr>
        </p:nvSpPr>
        <p:spPr/>
        <p:txBody>
          <a:bodyPr/>
          <a:lstStyle/>
          <a:p>
            <a:fld id="{C5B3B367-2847-4BAA-8F5B-06E52D068E58}"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33</a:t>
            </a:fld>
            <a:endParaRPr lang="de-CH" dirty="0"/>
          </a:p>
        </p:txBody>
      </p:sp>
      <p:sp>
        <p:nvSpPr>
          <p:cNvPr id="5" name="Title 4"/>
          <p:cNvSpPr>
            <a:spLocks noGrp="1"/>
          </p:cNvSpPr>
          <p:nvPr>
            <p:ph type="title"/>
          </p:nvPr>
        </p:nvSpPr>
        <p:spPr/>
        <p:txBody>
          <a:bodyPr/>
          <a:lstStyle/>
          <a:p>
            <a:r>
              <a:rPr lang="de-CH" dirty="0" err="1"/>
              <a:t>Battenfeld</a:t>
            </a:r>
            <a:r>
              <a:rPr lang="de-CH" dirty="0"/>
              <a:t> Smart Power 60/210</a:t>
            </a:r>
          </a:p>
        </p:txBody>
      </p:sp>
      <p:sp>
        <p:nvSpPr>
          <p:cNvPr id="6" name="Content Placeholder 5"/>
          <p:cNvSpPr>
            <a:spLocks noGrp="1"/>
          </p:cNvSpPr>
          <p:nvPr>
            <p:ph sz="quarter" idx="21"/>
          </p:nvPr>
        </p:nvSpPr>
        <p:spPr>
          <a:xfrm>
            <a:off x="806451" y="1449388"/>
            <a:ext cx="5700432" cy="4751387"/>
          </a:xfrm>
        </p:spPr>
        <p:txBody>
          <a:bodyPr>
            <a:normAutofit fontScale="70000" lnSpcReduction="20000"/>
          </a:bodyPr>
          <a:lstStyle/>
          <a:p>
            <a:pPr marL="0" indent="0">
              <a:buNone/>
            </a:pPr>
            <a:r>
              <a:rPr lang="de-CH" sz="1400" b="1" dirty="0"/>
              <a:t>Data </a:t>
            </a:r>
            <a:r>
              <a:rPr lang="de-CH" sz="1400" b="1" dirty="0" err="1"/>
              <a:t>recording</a:t>
            </a:r>
            <a:r>
              <a:rPr lang="de-CH" sz="1400" b="1" dirty="0"/>
              <a:t> </a:t>
            </a:r>
            <a:r>
              <a:rPr lang="de-CH" sz="1400" b="1" dirty="0" err="1"/>
              <a:t>with</a:t>
            </a:r>
            <a:r>
              <a:rPr lang="de-CH" sz="1400" b="1" dirty="0"/>
              <a:t> </a:t>
            </a:r>
            <a:r>
              <a:rPr lang="de-CH" sz="1400" b="1" dirty="0" err="1"/>
              <a:t>iba</a:t>
            </a:r>
            <a:r>
              <a:rPr lang="de-CH" sz="1400" b="1" dirty="0"/>
              <a:t> DAQ-C</a:t>
            </a:r>
          </a:p>
          <a:p>
            <a:pPr marL="0" indent="0">
              <a:buNone/>
            </a:pPr>
            <a:endParaRPr lang="de-CH" sz="1400" b="1" dirty="0"/>
          </a:p>
          <a:p>
            <a:pPr marL="0" indent="0">
              <a:buNone/>
            </a:pPr>
            <a:r>
              <a:rPr lang="de-CH" sz="1400" b="1" dirty="0"/>
              <a:t>Data </a:t>
            </a:r>
            <a:r>
              <a:rPr lang="de-CH" sz="1400" b="1" dirty="0" err="1"/>
              <a:t>from</a:t>
            </a:r>
            <a:r>
              <a:rPr lang="de-CH" sz="1400" b="1" dirty="0"/>
              <a:t> </a:t>
            </a:r>
            <a:r>
              <a:rPr lang="de-CH" sz="1400" b="1" dirty="0" err="1"/>
              <a:t>the</a:t>
            </a:r>
            <a:r>
              <a:rPr lang="de-CH" sz="1400" b="1" dirty="0"/>
              <a:t> </a:t>
            </a:r>
            <a:r>
              <a:rPr lang="de-CH" sz="1400" b="1" dirty="0" err="1"/>
              <a:t>injection</a:t>
            </a:r>
            <a:r>
              <a:rPr lang="de-CH" sz="1400" b="1" dirty="0"/>
              <a:t> </a:t>
            </a:r>
            <a:r>
              <a:rPr lang="de-CH" sz="1400" b="1" dirty="0" err="1"/>
              <a:t>moulding</a:t>
            </a:r>
            <a:r>
              <a:rPr lang="de-CH" sz="1400" b="1" dirty="0"/>
              <a:t> </a:t>
            </a:r>
            <a:r>
              <a:rPr lang="de-CH" sz="1400" b="1" dirty="0" err="1"/>
              <a:t>machine</a:t>
            </a:r>
            <a:endParaRPr lang="de-CH" sz="1400" b="1" dirty="0"/>
          </a:p>
          <a:p>
            <a:r>
              <a:rPr lang="de-CH" sz="1400" dirty="0" err="1"/>
              <a:t>Euromap</a:t>
            </a:r>
            <a:r>
              <a:rPr lang="de-CH" sz="1400" dirty="0"/>
              <a:t> 63 (via </a:t>
            </a:r>
            <a:r>
              <a:rPr lang="de-CH" sz="1400" dirty="0" err="1"/>
              <a:t>Raspberry</a:t>
            </a:r>
            <a:r>
              <a:rPr lang="de-CH" sz="1400" dirty="0"/>
              <a:t> Pi)</a:t>
            </a:r>
          </a:p>
          <a:p>
            <a:pPr lvl="1"/>
            <a:r>
              <a:rPr lang="de-CH" sz="1200" dirty="0" err="1"/>
              <a:t>Curve</a:t>
            </a:r>
            <a:r>
              <a:rPr lang="de-CH" sz="1200" dirty="0"/>
              <a:t> </a:t>
            </a:r>
            <a:r>
              <a:rPr lang="de-CH" sz="1200" dirty="0" err="1"/>
              <a:t>signals</a:t>
            </a:r>
            <a:r>
              <a:rPr lang="de-CH" sz="1200" dirty="0"/>
              <a:t> </a:t>
            </a:r>
            <a:r>
              <a:rPr lang="de-CH" sz="1200" dirty="0" err="1"/>
              <a:t>with</a:t>
            </a:r>
            <a:r>
              <a:rPr lang="de-CH" sz="1200" dirty="0"/>
              <a:t> 0.5 Hz </a:t>
            </a:r>
            <a:r>
              <a:rPr lang="de-CH" sz="1200" dirty="0" err="1"/>
              <a:t>sampling</a:t>
            </a:r>
            <a:r>
              <a:rPr lang="de-CH" sz="1200" dirty="0"/>
              <a:t> </a:t>
            </a:r>
            <a:r>
              <a:rPr lang="de-CH" sz="1200" dirty="0" err="1"/>
              <a:t>frequency</a:t>
            </a:r>
            <a:r>
              <a:rPr lang="de-CH" sz="1200" dirty="0"/>
              <a:t> </a:t>
            </a:r>
            <a:r>
              <a:rPr lang="de-CH" sz="1200" dirty="0" err="1"/>
              <a:t>rather</a:t>
            </a:r>
            <a:r>
              <a:rPr lang="de-CH" sz="1200" dirty="0"/>
              <a:t> </a:t>
            </a:r>
            <a:r>
              <a:rPr lang="de-CH" sz="1200" dirty="0" err="1"/>
              <a:t>cyclical</a:t>
            </a:r>
            <a:r>
              <a:rPr lang="de-CH" sz="1200" dirty="0"/>
              <a:t> </a:t>
            </a:r>
            <a:r>
              <a:rPr lang="de-CH" sz="1200" dirty="0" err="1"/>
              <a:t>values</a:t>
            </a:r>
            <a:endParaRPr lang="de-CH" sz="1200" dirty="0"/>
          </a:p>
          <a:p>
            <a:pPr lvl="1"/>
            <a:r>
              <a:rPr lang="de-CH" sz="1200" dirty="0" err="1"/>
              <a:t>Process</a:t>
            </a:r>
            <a:r>
              <a:rPr lang="de-CH" sz="1200" dirty="0"/>
              <a:t> </a:t>
            </a:r>
            <a:r>
              <a:rPr lang="de-CH" sz="1200" dirty="0" err="1"/>
              <a:t>parameters</a:t>
            </a:r>
            <a:r>
              <a:rPr lang="de-CH" sz="1200" dirty="0"/>
              <a:t> </a:t>
            </a:r>
            <a:r>
              <a:rPr lang="de-CH" sz="1200" dirty="0" err="1"/>
              <a:t>and</a:t>
            </a:r>
            <a:r>
              <a:rPr lang="de-CH" sz="1200" dirty="0"/>
              <a:t> </a:t>
            </a:r>
            <a:r>
              <a:rPr lang="de-CH" sz="1200" dirty="0" err="1"/>
              <a:t>setting</a:t>
            </a:r>
            <a:r>
              <a:rPr lang="de-CH" sz="1200" dirty="0"/>
              <a:t> </a:t>
            </a:r>
            <a:r>
              <a:rPr lang="de-CH" sz="1200" dirty="0" err="1"/>
              <a:t>parameters</a:t>
            </a:r>
            <a:endParaRPr lang="de-CH" sz="1200" dirty="0"/>
          </a:p>
          <a:p>
            <a:r>
              <a:rPr lang="de-CH" sz="1400" dirty="0"/>
              <a:t>Sensor </a:t>
            </a:r>
            <a:r>
              <a:rPr lang="de-CH" sz="1400" dirty="0" err="1"/>
              <a:t>signals</a:t>
            </a:r>
            <a:r>
              <a:rPr lang="de-CH" sz="1400" dirty="0"/>
              <a:t> </a:t>
            </a:r>
            <a:r>
              <a:rPr lang="de-CH" sz="1400" dirty="0" err="1"/>
              <a:t>from</a:t>
            </a:r>
            <a:r>
              <a:rPr lang="de-CH" sz="1400" dirty="0"/>
              <a:t> </a:t>
            </a:r>
            <a:r>
              <a:rPr lang="de-CH" sz="1400" dirty="0" err="1"/>
              <a:t>the</a:t>
            </a:r>
            <a:r>
              <a:rPr lang="de-CH" sz="1400" dirty="0"/>
              <a:t> </a:t>
            </a:r>
            <a:r>
              <a:rPr lang="de-CH" sz="1400" dirty="0" err="1"/>
              <a:t>machine</a:t>
            </a:r>
            <a:r>
              <a:rPr lang="de-CH" sz="1400" dirty="0"/>
              <a:t> </a:t>
            </a:r>
            <a:r>
              <a:rPr lang="de-CH" sz="1400" dirty="0" err="1"/>
              <a:t>control</a:t>
            </a:r>
            <a:r>
              <a:rPr lang="de-CH" sz="1400" dirty="0"/>
              <a:t> </a:t>
            </a:r>
            <a:r>
              <a:rPr lang="de-CH" sz="1400" dirty="0" err="1"/>
              <a:t>cabinet</a:t>
            </a:r>
            <a:endParaRPr lang="de-CH" sz="1400" dirty="0"/>
          </a:p>
          <a:p>
            <a:pPr lvl="1"/>
            <a:r>
              <a:rPr lang="de-CH" sz="1200" dirty="0" err="1"/>
              <a:t>Curve</a:t>
            </a:r>
            <a:r>
              <a:rPr lang="de-CH" sz="1200" dirty="0"/>
              <a:t> </a:t>
            </a:r>
            <a:r>
              <a:rPr lang="de-CH" sz="1200" dirty="0" err="1"/>
              <a:t>signals</a:t>
            </a:r>
            <a:r>
              <a:rPr lang="de-CH" sz="1200" dirty="0"/>
              <a:t> </a:t>
            </a:r>
            <a:r>
              <a:rPr lang="de-CH" sz="1200" dirty="0" err="1"/>
              <a:t>with</a:t>
            </a:r>
            <a:r>
              <a:rPr lang="de-CH" sz="1200" dirty="0"/>
              <a:t> max. 1kHz </a:t>
            </a:r>
            <a:r>
              <a:rPr lang="de-CH" sz="1200" dirty="0" err="1"/>
              <a:t>sampling</a:t>
            </a:r>
            <a:r>
              <a:rPr lang="de-CH" sz="1200" dirty="0"/>
              <a:t> </a:t>
            </a:r>
            <a:r>
              <a:rPr lang="de-CH" sz="1200" dirty="0" err="1"/>
              <a:t>frequency</a:t>
            </a:r>
            <a:r>
              <a:rPr lang="de-CH" sz="1200" dirty="0"/>
              <a:t> (via I/O </a:t>
            </a:r>
            <a:r>
              <a:rPr lang="de-CH" sz="1200" dirty="0" err="1"/>
              <a:t>module</a:t>
            </a:r>
            <a:r>
              <a:rPr lang="de-CH" sz="1200" dirty="0"/>
              <a:t>)</a:t>
            </a:r>
          </a:p>
          <a:p>
            <a:pPr marL="0" indent="0">
              <a:buNone/>
            </a:pPr>
            <a:r>
              <a:rPr lang="de-CH" sz="1400" b="1" dirty="0"/>
              <a:t>Data </a:t>
            </a:r>
            <a:r>
              <a:rPr lang="de-CH" sz="1400" b="1" dirty="0" err="1"/>
              <a:t>from</a:t>
            </a:r>
            <a:r>
              <a:rPr lang="de-CH" sz="1400" b="1" dirty="0"/>
              <a:t> </a:t>
            </a:r>
            <a:r>
              <a:rPr lang="de-CH" sz="1400" b="1" dirty="0" err="1"/>
              <a:t>the</a:t>
            </a:r>
            <a:r>
              <a:rPr lang="de-CH" sz="1400" b="1" dirty="0"/>
              <a:t> </a:t>
            </a:r>
            <a:r>
              <a:rPr lang="de-CH" sz="1400" b="1" dirty="0" err="1"/>
              <a:t>tool</a:t>
            </a:r>
            <a:endParaRPr lang="de-CH" sz="1400" b="1" dirty="0"/>
          </a:p>
          <a:p>
            <a:r>
              <a:rPr lang="de-CH" sz="1400" dirty="0" err="1"/>
              <a:t>Cavity</a:t>
            </a:r>
            <a:r>
              <a:rPr lang="de-CH" sz="1400" dirty="0"/>
              <a:t> </a:t>
            </a:r>
            <a:r>
              <a:rPr lang="de-CH" sz="1400" dirty="0" err="1"/>
              <a:t>pressure</a:t>
            </a:r>
            <a:r>
              <a:rPr lang="de-CH" sz="1400" dirty="0"/>
              <a:t> </a:t>
            </a:r>
            <a:r>
              <a:rPr lang="de-CH" sz="1400" dirty="0" err="1"/>
              <a:t>sensors</a:t>
            </a:r>
            <a:r>
              <a:rPr lang="de-CH" sz="1400" dirty="0"/>
              <a:t> 1 </a:t>
            </a:r>
            <a:r>
              <a:rPr lang="de-CH" sz="1400" dirty="0" err="1"/>
              <a:t>channel</a:t>
            </a:r>
            <a:endParaRPr lang="de-CH" sz="1400" dirty="0"/>
          </a:p>
          <a:p>
            <a:pPr lvl="1"/>
            <a:r>
              <a:rPr lang="de-CH" sz="1200" dirty="0" err="1"/>
              <a:t>Curve</a:t>
            </a:r>
            <a:r>
              <a:rPr lang="de-CH" sz="1200" dirty="0"/>
              <a:t> </a:t>
            </a:r>
            <a:r>
              <a:rPr lang="de-CH" sz="1200" dirty="0" err="1"/>
              <a:t>signals</a:t>
            </a:r>
            <a:r>
              <a:rPr lang="de-CH" sz="1200" dirty="0"/>
              <a:t> </a:t>
            </a:r>
            <a:r>
              <a:rPr lang="de-CH" sz="1200" dirty="0" err="1"/>
              <a:t>with</a:t>
            </a:r>
            <a:r>
              <a:rPr lang="de-CH" sz="1200" dirty="0"/>
              <a:t> max. 1kHz </a:t>
            </a:r>
            <a:r>
              <a:rPr lang="de-CH" sz="1200" dirty="0" err="1"/>
              <a:t>sampling</a:t>
            </a:r>
            <a:r>
              <a:rPr lang="de-CH" sz="1200" dirty="0"/>
              <a:t> </a:t>
            </a:r>
            <a:r>
              <a:rPr lang="de-CH" sz="1200" dirty="0" err="1"/>
              <a:t>frequency</a:t>
            </a:r>
            <a:r>
              <a:rPr lang="de-CH" sz="1200" dirty="0"/>
              <a:t> (via </a:t>
            </a:r>
            <a:r>
              <a:rPr lang="de-CH" sz="1200" dirty="0" err="1"/>
              <a:t>control</a:t>
            </a:r>
            <a:r>
              <a:rPr lang="de-CH" sz="1200" dirty="0"/>
              <a:t> </a:t>
            </a:r>
            <a:r>
              <a:rPr lang="de-CH" sz="1200" dirty="0" err="1"/>
              <a:t>cabinet</a:t>
            </a:r>
            <a:r>
              <a:rPr lang="de-CH" sz="1200" dirty="0"/>
              <a:t> </a:t>
            </a:r>
            <a:r>
              <a:rPr lang="de-CH" sz="1200" dirty="0" err="1"/>
              <a:t>and</a:t>
            </a:r>
            <a:r>
              <a:rPr lang="de-CH" sz="1200" dirty="0"/>
              <a:t> I/O </a:t>
            </a:r>
            <a:r>
              <a:rPr lang="de-CH" sz="1200" dirty="0" err="1"/>
              <a:t>module</a:t>
            </a:r>
            <a:r>
              <a:rPr lang="de-CH" sz="1200" dirty="0"/>
              <a:t>)</a:t>
            </a:r>
          </a:p>
          <a:p>
            <a:pPr marL="0" indent="0">
              <a:buNone/>
            </a:pPr>
            <a:r>
              <a:rPr lang="de-CH" sz="1400" b="1" dirty="0" err="1"/>
              <a:t>Peripheral</a:t>
            </a:r>
            <a:r>
              <a:rPr lang="de-CH" sz="1400" b="1" dirty="0"/>
              <a:t> </a:t>
            </a:r>
            <a:r>
              <a:rPr lang="de-CH" sz="1400" b="1" dirty="0" err="1"/>
              <a:t>and</a:t>
            </a:r>
            <a:r>
              <a:rPr lang="de-CH" sz="1400" b="1" dirty="0"/>
              <a:t> environmental </a:t>
            </a:r>
            <a:r>
              <a:rPr lang="de-CH" sz="1400" b="1" dirty="0" err="1"/>
              <a:t>data</a:t>
            </a:r>
            <a:endParaRPr lang="de-CH" sz="1400" b="1" dirty="0"/>
          </a:p>
          <a:p>
            <a:r>
              <a:rPr lang="de-CH" sz="1400" dirty="0" err="1"/>
              <a:t>Temperature</a:t>
            </a:r>
            <a:r>
              <a:rPr lang="de-CH" sz="1400" dirty="0"/>
              <a:t> </a:t>
            </a:r>
            <a:r>
              <a:rPr lang="de-CH" sz="1400" dirty="0" err="1"/>
              <a:t>control</a:t>
            </a:r>
            <a:r>
              <a:rPr lang="de-CH" sz="1400" dirty="0"/>
              <a:t> </a:t>
            </a:r>
            <a:r>
              <a:rPr lang="de-CH" sz="1400" dirty="0" err="1"/>
              <a:t>units</a:t>
            </a:r>
            <a:r>
              <a:rPr lang="de-CH" sz="1400" dirty="0"/>
              <a:t> Wittmann </a:t>
            </a:r>
            <a:r>
              <a:rPr lang="de-CH" sz="1400" dirty="0" err="1"/>
              <a:t>Tempro</a:t>
            </a:r>
            <a:r>
              <a:rPr lang="de-CH" sz="1400" dirty="0"/>
              <a:t> Plus D (via RS232 &amp; </a:t>
            </a:r>
            <a:r>
              <a:rPr lang="de-CH" sz="1400" dirty="0" err="1"/>
              <a:t>NPort</a:t>
            </a:r>
            <a:r>
              <a:rPr lang="de-CH" sz="1400" dirty="0"/>
              <a:t>)</a:t>
            </a:r>
          </a:p>
          <a:p>
            <a:pPr lvl="1"/>
            <a:r>
              <a:rPr lang="de-CH" sz="1200" dirty="0" err="1"/>
              <a:t>Curve</a:t>
            </a:r>
            <a:r>
              <a:rPr lang="de-CH" sz="1200" dirty="0"/>
              <a:t> </a:t>
            </a:r>
            <a:r>
              <a:rPr lang="de-CH" sz="1200" dirty="0" err="1"/>
              <a:t>signals</a:t>
            </a:r>
            <a:r>
              <a:rPr lang="de-CH" sz="1200" dirty="0"/>
              <a:t> </a:t>
            </a:r>
            <a:r>
              <a:rPr lang="de-CH" sz="1200" dirty="0" err="1"/>
              <a:t>with</a:t>
            </a:r>
            <a:r>
              <a:rPr lang="de-CH" sz="1200" dirty="0"/>
              <a:t> 1Hz </a:t>
            </a:r>
            <a:r>
              <a:rPr lang="de-CH" sz="1200" dirty="0" err="1"/>
              <a:t>sampling</a:t>
            </a:r>
            <a:r>
              <a:rPr lang="de-CH" sz="1200" dirty="0"/>
              <a:t> </a:t>
            </a:r>
            <a:r>
              <a:rPr lang="de-CH" sz="1200" dirty="0" err="1"/>
              <a:t>frequency</a:t>
            </a:r>
            <a:endParaRPr lang="de-CH" sz="1200" dirty="0"/>
          </a:p>
          <a:p>
            <a:r>
              <a:rPr lang="de-CH" sz="1400" dirty="0"/>
              <a:t>HB-</a:t>
            </a:r>
            <a:r>
              <a:rPr lang="de-CH" sz="1400" dirty="0" err="1"/>
              <a:t>Vario</a:t>
            </a:r>
            <a:r>
              <a:rPr lang="de-CH" sz="1400" dirty="0"/>
              <a:t> 5 </a:t>
            </a:r>
            <a:r>
              <a:rPr lang="de-CH" sz="1400" dirty="0" err="1"/>
              <a:t>unit</a:t>
            </a:r>
            <a:r>
              <a:rPr lang="de-CH" sz="1400" dirty="0"/>
              <a:t> (via OPC UA)</a:t>
            </a:r>
          </a:p>
          <a:p>
            <a:pPr lvl="1"/>
            <a:r>
              <a:rPr lang="de-CH" sz="1200" dirty="0" err="1"/>
              <a:t>Curve</a:t>
            </a:r>
            <a:r>
              <a:rPr lang="de-CH" sz="1200" dirty="0"/>
              <a:t> </a:t>
            </a:r>
            <a:r>
              <a:rPr lang="de-CH" sz="1200" dirty="0" err="1"/>
              <a:t>signals</a:t>
            </a:r>
            <a:r>
              <a:rPr lang="de-CH" sz="1200" dirty="0"/>
              <a:t> </a:t>
            </a:r>
            <a:r>
              <a:rPr lang="de-CH" sz="1200" dirty="0" err="1"/>
              <a:t>with</a:t>
            </a:r>
            <a:r>
              <a:rPr lang="de-CH" sz="1200" dirty="0"/>
              <a:t> 1Hz </a:t>
            </a:r>
            <a:r>
              <a:rPr lang="de-CH" sz="1200" dirty="0" err="1"/>
              <a:t>sampling</a:t>
            </a:r>
            <a:r>
              <a:rPr lang="de-CH" sz="1200" dirty="0"/>
              <a:t> </a:t>
            </a:r>
            <a:r>
              <a:rPr lang="de-CH" sz="1200" dirty="0" err="1"/>
              <a:t>frequency</a:t>
            </a:r>
            <a:endParaRPr lang="de-CH" sz="1200" dirty="0"/>
          </a:p>
          <a:p>
            <a:r>
              <a:rPr lang="de-CH" sz="1400" dirty="0" err="1"/>
              <a:t>Ambient</a:t>
            </a:r>
            <a:r>
              <a:rPr lang="de-CH" sz="1400" dirty="0"/>
              <a:t> </a:t>
            </a:r>
            <a:r>
              <a:rPr lang="de-CH" sz="1400" dirty="0" err="1"/>
              <a:t>temperature</a:t>
            </a:r>
            <a:r>
              <a:rPr lang="de-CH" sz="1400" dirty="0"/>
              <a:t> </a:t>
            </a:r>
            <a:r>
              <a:rPr lang="de-CH" sz="1400" dirty="0" err="1"/>
              <a:t>and</a:t>
            </a:r>
            <a:r>
              <a:rPr lang="de-CH" sz="1400" dirty="0"/>
              <a:t> </a:t>
            </a:r>
            <a:r>
              <a:rPr lang="de-CH" sz="1400" dirty="0" err="1"/>
              <a:t>humidity</a:t>
            </a:r>
            <a:r>
              <a:rPr lang="de-CH" sz="1400" dirty="0"/>
              <a:t> (via I/O </a:t>
            </a:r>
            <a:r>
              <a:rPr lang="de-CH" sz="1400" dirty="0" err="1"/>
              <a:t>module</a:t>
            </a:r>
            <a:r>
              <a:rPr lang="de-CH" sz="1400" dirty="0"/>
              <a:t>)</a:t>
            </a:r>
          </a:p>
          <a:p>
            <a:pPr lvl="1"/>
            <a:r>
              <a:rPr lang="de-CH" sz="1200" dirty="0" err="1"/>
              <a:t>Curve</a:t>
            </a:r>
            <a:r>
              <a:rPr lang="de-CH" sz="1200" dirty="0"/>
              <a:t> </a:t>
            </a:r>
            <a:r>
              <a:rPr lang="de-CH" sz="1200" dirty="0" err="1"/>
              <a:t>signals</a:t>
            </a:r>
            <a:r>
              <a:rPr lang="de-CH" sz="1200" dirty="0"/>
              <a:t> </a:t>
            </a:r>
            <a:r>
              <a:rPr lang="de-CH" sz="1200" dirty="0" err="1"/>
              <a:t>with</a:t>
            </a:r>
            <a:r>
              <a:rPr lang="de-CH" sz="1200" dirty="0"/>
              <a:t> max. 1kHz </a:t>
            </a:r>
            <a:r>
              <a:rPr lang="de-CH" sz="1200" dirty="0" err="1"/>
              <a:t>sampling</a:t>
            </a:r>
            <a:r>
              <a:rPr lang="de-CH" sz="1200" dirty="0"/>
              <a:t> </a:t>
            </a:r>
            <a:r>
              <a:rPr lang="de-CH" sz="1200" dirty="0" err="1"/>
              <a:t>frequency</a:t>
            </a:r>
            <a:r>
              <a:rPr lang="de-CH" sz="1200" dirty="0"/>
              <a:t> (via I/O </a:t>
            </a:r>
            <a:r>
              <a:rPr lang="de-CH" sz="1200" dirty="0" err="1"/>
              <a:t>module</a:t>
            </a:r>
            <a:r>
              <a:rPr lang="de-CH" sz="1200" dirty="0"/>
              <a:t>)</a:t>
            </a:r>
          </a:p>
          <a:p>
            <a:pPr marL="0" indent="0">
              <a:buNone/>
            </a:pPr>
            <a:r>
              <a:rPr lang="en-US" sz="1400" b="1" dirty="0"/>
              <a:t>Trial data</a:t>
            </a:r>
          </a:p>
          <a:p>
            <a:r>
              <a:rPr lang="en-US" sz="1400" dirty="0"/>
              <a:t>Input via touch screen </a:t>
            </a:r>
            <a:r>
              <a:rPr lang="de-CH" sz="1400" dirty="0"/>
              <a:t>(via TCP/IP)</a:t>
            </a:r>
          </a:p>
          <a:p>
            <a:pPr lvl="1"/>
            <a:endParaRPr lang="de-CH" sz="1200" dirty="0"/>
          </a:p>
        </p:txBody>
      </p:sp>
      <p:sp>
        <p:nvSpPr>
          <p:cNvPr id="7" name="Text Placeholder 6"/>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pic>
        <p:nvPicPr>
          <p:cNvPr id="16" name="Picture 14" descr="Mehrkanal-Datenerfassungsmodul - ibaDAQ series - iba AG - DIN-Schienen /  USB / modular"/>
          <p:cNvPicPr>
            <a:picLocks noChangeAspect="1" noChangeArrowheads="1"/>
          </p:cNvPicPr>
          <p:nvPr/>
        </p:nvPicPr>
        <p:blipFill rotWithShape="1">
          <a:blip r:embed="rId4">
            <a:extLst>
              <a:ext uri="{28A0092B-C50C-407E-A947-70E740481C1C}">
                <a14:useLocalDpi xmlns:a14="http://schemas.microsoft.com/office/drawing/2010/main" val="0"/>
              </a:ext>
            </a:extLst>
          </a:blip>
          <a:srcRect l="74155"/>
          <a:stretch/>
        </p:blipFill>
        <p:spPr bwMode="auto">
          <a:xfrm>
            <a:off x="11038504" y="2125555"/>
            <a:ext cx="652190" cy="252346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1038504" y="5310845"/>
            <a:ext cx="569387" cy="276999"/>
          </a:xfrm>
          <a:prstGeom prst="rect">
            <a:avLst/>
          </a:prstGeom>
        </p:spPr>
        <p:txBody>
          <a:bodyPr wrap="none">
            <a:spAutoFit/>
          </a:bodyPr>
          <a:lstStyle/>
          <a:p>
            <a:r>
              <a:rPr lang="de-CH" sz="600" b="1" dirty="0" err="1"/>
              <a:t>iba</a:t>
            </a:r>
            <a:r>
              <a:rPr lang="de-CH" sz="600" b="1" dirty="0"/>
              <a:t> DAQ-C</a:t>
            </a:r>
          </a:p>
          <a:p>
            <a:endParaRPr lang="de-CH" sz="600" dirty="0"/>
          </a:p>
        </p:txBody>
      </p:sp>
      <p:sp>
        <p:nvSpPr>
          <p:cNvPr id="26" name="Rectangle 25"/>
          <p:cNvSpPr/>
          <p:nvPr/>
        </p:nvSpPr>
        <p:spPr>
          <a:xfrm>
            <a:off x="6329363" y="1449388"/>
            <a:ext cx="2178261" cy="1458947"/>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15" name="Right Arrow 14"/>
          <p:cNvSpPr/>
          <p:nvPr/>
        </p:nvSpPr>
        <p:spPr>
          <a:xfrm>
            <a:off x="10452629" y="1919063"/>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098" name="Picture 2" descr="OPC UA | Industrielle Kommunikation | Global"/>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2497" y="5468102"/>
            <a:ext cx="705665" cy="3964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aumkombifühler für Temperatur und Feuchte (0-10V/4-20mA)"/>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125" b="93000" l="5125" r="97125"/>
                    </a14:imgEffect>
                  </a14:imgLayer>
                </a14:imgProps>
              </a:ext>
              <a:ext uri="{28A0092B-C50C-407E-A947-70E740481C1C}">
                <a14:useLocalDpi xmlns:a14="http://schemas.microsoft.com/office/drawing/2010/main" val="0"/>
              </a:ext>
            </a:extLst>
          </a:blip>
          <a:srcRect/>
          <a:stretch>
            <a:fillRect/>
          </a:stretch>
        </p:blipFill>
        <p:spPr bwMode="auto">
          <a:xfrm>
            <a:off x="6626529" y="3245587"/>
            <a:ext cx="835135" cy="835135"/>
          </a:xfrm>
          <a:prstGeom prst="rect">
            <a:avLst/>
          </a:prstGeom>
          <a:noFill/>
          <a:extLst>
            <a:ext uri="{909E8E84-426E-40DD-AFC4-6F175D3DCCD1}">
              <a14:hiddenFill xmlns:a14="http://schemas.microsoft.com/office/drawing/2010/main">
                <a:solidFill>
                  <a:srgbClr val="FFFFFF"/>
                </a:solidFill>
              </a14:hiddenFill>
            </a:ext>
          </a:extLst>
        </p:spPr>
      </p:pic>
      <p:sp>
        <p:nvSpPr>
          <p:cNvPr id="30" name="Right Arrow 29"/>
          <p:cNvSpPr/>
          <p:nvPr/>
        </p:nvSpPr>
        <p:spPr>
          <a:xfrm>
            <a:off x="8152996" y="3544499"/>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Right Arrow 31"/>
          <p:cNvSpPr/>
          <p:nvPr/>
        </p:nvSpPr>
        <p:spPr>
          <a:xfrm>
            <a:off x="10452629" y="3544499"/>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Right Arrow 32"/>
          <p:cNvSpPr/>
          <p:nvPr/>
        </p:nvSpPr>
        <p:spPr>
          <a:xfrm>
            <a:off x="10452629" y="5783398"/>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4" name="Rectangle 33"/>
          <p:cNvSpPr/>
          <p:nvPr/>
        </p:nvSpPr>
        <p:spPr>
          <a:xfrm>
            <a:off x="8225174" y="3319695"/>
            <a:ext cx="282450" cy="215444"/>
          </a:xfrm>
          <a:prstGeom prst="rect">
            <a:avLst/>
          </a:prstGeom>
        </p:spPr>
        <p:txBody>
          <a:bodyPr wrap="none">
            <a:spAutoFit/>
          </a:bodyPr>
          <a:lstStyle/>
          <a:p>
            <a:r>
              <a:rPr lang="de-CH" sz="800" dirty="0"/>
              <a:t>AI</a:t>
            </a:r>
            <a:endParaRPr lang="de-CH" dirty="0"/>
          </a:p>
        </p:txBody>
      </p:sp>
      <p:sp>
        <p:nvSpPr>
          <p:cNvPr id="39" name="Rectangle 38"/>
          <p:cNvSpPr/>
          <p:nvPr/>
        </p:nvSpPr>
        <p:spPr>
          <a:xfrm>
            <a:off x="9117332" y="3905691"/>
            <a:ext cx="723275" cy="369332"/>
          </a:xfrm>
          <a:prstGeom prst="rect">
            <a:avLst/>
          </a:prstGeom>
        </p:spPr>
        <p:txBody>
          <a:bodyPr wrap="none">
            <a:spAutoFit/>
          </a:bodyPr>
          <a:lstStyle/>
          <a:p>
            <a:r>
              <a:rPr lang="de-CH" sz="600" b="1" dirty="0" err="1"/>
              <a:t>iba</a:t>
            </a:r>
            <a:r>
              <a:rPr lang="de-CH" sz="600" b="1" dirty="0"/>
              <a:t> I/O-System</a:t>
            </a:r>
            <a:endParaRPr lang="de-CH" sz="400" dirty="0"/>
          </a:p>
          <a:p>
            <a:endParaRPr lang="de-CH" sz="600" dirty="0"/>
          </a:p>
          <a:p>
            <a:endParaRPr lang="de-CH" sz="600" dirty="0"/>
          </a:p>
        </p:txBody>
      </p:sp>
      <p:sp>
        <p:nvSpPr>
          <p:cNvPr id="40" name="Rectangle 39"/>
          <p:cNvSpPr/>
          <p:nvPr/>
        </p:nvSpPr>
        <p:spPr>
          <a:xfrm>
            <a:off x="9117332" y="5066468"/>
            <a:ext cx="806631" cy="276999"/>
          </a:xfrm>
          <a:prstGeom prst="rect">
            <a:avLst/>
          </a:prstGeom>
        </p:spPr>
        <p:txBody>
          <a:bodyPr wrap="none">
            <a:spAutoFit/>
          </a:bodyPr>
          <a:lstStyle/>
          <a:p>
            <a:r>
              <a:rPr lang="de-CH" sz="600" b="1" dirty="0"/>
              <a:t>N-Port Converter</a:t>
            </a:r>
            <a:endParaRPr lang="de-CH" sz="400" dirty="0"/>
          </a:p>
          <a:p>
            <a:endParaRPr lang="de-CH" sz="600" dirty="0"/>
          </a:p>
        </p:txBody>
      </p:sp>
      <p:sp>
        <p:nvSpPr>
          <p:cNvPr id="41" name="Rectangle 40"/>
          <p:cNvSpPr/>
          <p:nvPr/>
        </p:nvSpPr>
        <p:spPr>
          <a:xfrm>
            <a:off x="6574508" y="5066468"/>
            <a:ext cx="1096775" cy="276999"/>
          </a:xfrm>
          <a:prstGeom prst="rect">
            <a:avLst/>
          </a:prstGeom>
        </p:spPr>
        <p:txBody>
          <a:bodyPr wrap="none">
            <a:spAutoFit/>
          </a:bodyPr>
          <a:lstStyle/>
          <a:p>
            <a:r>
              <a:rPr lang="de-CH" sz="600" b="1" dirty="0"/>
              <a:t>Wittmann </a:t>
            </a:r>
            <a:r>
              <a:rPr lang="de-CH" sz="600" b="1" dirty="0" err="1"/>
              <a:t>Tempro</a:t>
            </a:r>
            <a:r>
              <a:rPr lang="de-CH" sz="600" b="1" dirty="0"/>
              <a:t> Plus D</a:t>
            </a:r>
            <a:endParaRPr lang="de-CH" sz="400" dirty="0"/>
          </a:p>
          <a:p>
            <a:endParaRPr lang="de-CH" sz="600" dirty="0"/>
          </a:p>
        </p:txBody>
      </p:sp>
      <p:sp>
        <p:nvSpPr>
          <p:cNvPr id="43" name="Rectangle 42"/>
          <p:cNvSpPr/>
          <p:nvPr/>
        </p:nvSpPr>
        <p:spPr>
          <a:xfrm>
            <a:off x="6660758" y="3994988"/>
            <a:ext cx="838691" cy="276999"/>
          </a:xfrm>
          <a:prstGeom prst="rect">
            <a:avLst/>
          </a:prstGeom>
        </p:spPr>
        <p:txBody>
          <a:bodyPr wrap="none">
            <a:spAutoFit/>
          </a:bodyPr>
          <a:lstStyle/>
          <a:p>
            <a:r>
              <a:rPr lang="de-CH" sz="600" b="1" dirty="0"/>
              <a:t>Raumkombifühler</a:t>
            </a:r>
            <a:endParaRPr lang="de-CH" sz="400" dirty="0"/>
          </a:p>
          <a:p>
            <a:endParaRPr lang="de-CH" sz="600" dirty="0"/>
          </a:p>
        </p:txBody>
      </p:sp>
      <p:pic>
        <p:nvPicPr>
          <p:cNvPr id="42" name="Picture 41"/>
          <p:cNvPicPr>
            <a:picLocks noChangeAspect="1"/>
          </p:cNvPicPr>
          <p:nvPr/>
        </p:nvPicPr>
        <p:blipFill>
          <a:blip r:embed="rId8" cstate="print">
            <a:extLst>
              <a:ext uri="{BEBA8EAE-BF5A-486C-A8C5-ECC9F3942E4B}">
                <a14:imgProps xmlns:a14="http://schemas.microsoft.com/office/drawing/2010/main">
                  <a14:imgLayer r:embed="rId9">
                    <a14:imgEffect>
                      <a14:backgroundRemoval t="939" b="100000" l="0" r="100000"/>
                    </a14:imgEffect>
                  </a14:imgLayer>
                </a14:imgProps>
              </a:ext>
              <a:ext uri="{28A0092B-C50C-407E-A947-70E740481C1C}">
                <a14:useLocalDpi xmlns:a14="http://schemas.microsoft.com/office/drawing/2010/main" val="0"/>
              </a:ext>
            </a:extLst>
          </a:blip>
          <a:stretch>
            <a:fillRect/>
          </a:stretch>
        </p:blipFill>
        <p:spPr>
          <a:xfrm>
            <a:off x="6528411" y="1389887"/>
            <a:ext cx="1674064" cy="1116587"/>
          </a:xfrm>
          <a:prstGeom prst="rect">
            <a:avLst/>
          </a:prstGeom>
        </p:spPr>
      </p:pic>
      <p:sp>
        <p:nvSpPr>
          <p:cNvPr id="46" name="Rectangle 45"/>
          <p:cNvSpPr/>
          <p:nvPr/>
        </p:nvSpPr>
        <p:spPr>
          <a:xfrm>
            <a:off x="6658589" y="2539785"/>
            <a:ext cx="893193" cy="276999"/>
          </a:xfrm>
          <a:prstGeom prst="rect">
            <a:avLst/>
          </a:prstGeom>
        </p:spPr>
        <p:txBody>
          <a:bodyPr wrap="none">
            <a:spAutoFit/>
          </a:bodyPr>
          <a:lstStyle/>
          <a:p>
            <a:r>
              <a:rPr lang="de-CH" sz="600" b="1" dirty="0" err="1"/>
              <a:t>SmartPower</a:t>
            </a:r>
            <a:r>
              <a:rPr lang="de-CH" sz="600" b="1" dirty="0"/>
              <a:t> 60/210</a:t>
            </a:r>
          </a:p>
          <a:p>
            <a:endParaRPr lang="de-CH" sz="600" dirty="0"/>
          </a:p>
        </p:txBody>
      </p:sp>
      <p:sp>
        <p:nvSpPr>
          <p:cNvPr id="49" name="Right Arrow 48"/>
          <p:cNvSpPr/>
          <p:nvPr/>
        </p:nvSpPr>
        <p:spPr>
          <a:xfrm rot="2933227">
            <a:off x="8193627" y="2925537"/>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0" name="Rectangle 49"/>
          <p:cNvSpPr/>
          <p:nvPr/>
        </p:nvSpPr>
        <p:spPr>
          <a:xfrm>
            <a:off x="7887922" y="2985751"/>
            <a:ext cx="471604" cy="215444"/>
          </a:xfrm>
          <a:prstGeom prst="rect">
            <a:avLst/>
          </a:prstGeom>
        </p:spPr>
        <p:txBody>
          <a:bodyPr wrap="none">
            <a:spAutoFit/>
          </a:bodyPr>
          <a:lstStyle/>
          <a:p>
            <a:r>
              <a:rPr lang="de-CH" sz="800" dirty="0"/>
              <a:t>AI / DI</a:t>
            </a:r>
            <a:endParaRPr lang="de-CH" dirty="0"/>
          </a:p>
        </p:txBody>
      </p:sp>
      <p:pic>
        <p:nvPicPr>
          <p:cNvPr id="53" name="Picture 2" descr="WITTMANN BATTENFELD - TEMPRO plus D Serie - TEMPRO Temperiergeräte -  Temperiertechnik - Peripheri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167" b="100000" l="5750" r="97625">
                        <a14:foregroundMark x1="23500" y1="12333" x2="42625" y2="17500"/>
                      </a14:backgroundRemoval>
                    </a14:imgEffect>
                  </a14:imgLayer>
                </a14:imgProps>
              </a:ext>
              <a:ext uri="{28A0092B-C50C-407E-A947-70E740481C1C}">
                <a14:useLocalDpi xmlns:a14="http://schemas.microsoft.com/office/drawing/2010/main" val="0"/>
              </a:ext>
            </a:extLst>
          </a:blip>
          <a:srcRect/>
          <a:stretch>
            <a:fillRect/>
          </a:stretch>
        </p:blipFill>
        <p:spPr bwMode="auto">
          <a:xfrm>
            <a:off x="6574508" y="4370948"/>
            <a:ext cx="939176" cy="704382"/>
          </a:xfrm>
          <a:prstGeom prst="rect">
            <a:avLst/>
          </a:prstGeom>
          <a:noFill/>
          <a:extLst>
            <a:ext uri="{909E8E84-426E-40DD-AFC4-6F175D3DCCD1}">
              <a14:hiddenFill xmlns:a14="http://schemas.microsoft.com/office/drawing/2010/main">
                <a:solidFill>
                  <a:srgbClr val="FFFFFF"/>
                </a:solidFill>
              </a14:hiddenFill>
            </a:ext>
          </a:extLst>
        </p:spPr>
      </p:pic>
      <p:sp>
        <p:nvSpPr>
          <p:cNvPr id="54" name="Right Arrow 53"/>
          <p:cNvSpPr/>
          <p:nvPr/>
        </p:nvSpPr>
        <p:spPr>
          <a:xfrm>
            <a:off x="8382948" y="1919063"/>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5" name="Right Arrow 54"/>
          <p:cNvSpPr/>
          <p:nvPr/>
        </p:nvSpPr>
        <p:spPr>
          <a:xfrm>
            <a:off x="10452629" y="4653857"/>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6" name="Picture 4" descr="Geräteserver, 1x RJ45, 2x RS-232, RJ45 MOXA NPORT 5210"/>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87898" y="4411059"/>
            <a:ext cx="620105" cy="620105"/>
          </a:xfrm>
          <a:prstGeom prst="rect">
            <a:avLst/>
          </a:prstGeom>
          <a:noFill/>
          <a:extLst>
            <a:ext uri="{909E8E84-426E-40DD-AFC4-6F175D3DCCD1}">
              <a14:hiddenFill xmlns:a14="http://schemas.microsoft.com/office/drawing/2010/main">
                <a:solidFill>
                  <a:srgbClr val="FFFFFF"/>
                </a:solidFill>
              </a14:hiddenFill>
            </a:ext>
          </a:extLst>
        </p:spPr>
      </p:pic>
      <p:sp>
        <p:nvSpPr>
          <p:cNvPr id="57" name="Right Arrow 56"/>
          <p:cNvSpPr/>
          <p:nvPr/>
        </p:nvSpPr>
        <p:spPr>
          <a:xfrm>
            <a:off x="8147066" y="4653346"/>
            <a:ext cx="432000" cy="206492"/>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8" name="Rectangle 57"/>
          <p:cNvSpPr/>
          <p:nvPr/>
        </p:nvSpPr>
        <p:spPr>
          <a:xfrm>
            <a:off x="8112837" y="4428542"/>
            <a:ext cx="500458" cy="215444"/>
          </a:xfrm>
          <a:prstGeom prst="rect">
            <a:avLst/>
          </a:prstGeom>
        </p:spPr>
        <p:txBody>
          <a:bodyPr wrap="none">
            <a:spAutoFit/>
          </a:bodyPr>
          <a:lstStyle/>
          <a:p>
            <a:pPr algn="ctr"/>
            <a:r>
              <a:rPr lang="de-CH" sz="800" dirty="0"/>
              <a:t>RS232</a:t>
            </a:r>
            <a:endParaRPr lang="de-CH" dirty="0"/>
          </a:p>
        </p:txBody>
      </p:sp>
      <p:pic>
        <p:nvPicPr>
          <p:cNvPr id="59" name="Picture 6" descr="HB-Therm variotherme Temperierung"/>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0244" y="5396257"/>
            <a:ext cx="944955" cy="715258"/>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7639599" y="5817717"/>
            <a:ext cx="583814" cy="184666"/>
          </a:xfrm>
          <a:prstGeom prst="rect">
            <a:avLst/>
          </a:prstGeom>
        </p:spPr>
        <p:txBody>
          <a:bodyPr wrap="none">
            <a:spAutoFit/>
          </a:bodyPr>
          <a:lstStyle/>
          <a:p>
            <a:r>
              <a:rPr lang="de-CH" sz="600" b="1" dirty="0"/>
              <a:t>HB-Vario-5</a:t>
            </a:r>
          </a:p>
        </p:txBody>
      </p:sp>
      <p:sp>
        <p:nvSpPr>
          <p:cNvPr id="61" name="Rectangle 60"/>
          <p:cNvSpPr/>
          <p:nvPr/>
        </p:nvSpPr>
        <p:spPr>
          <a:xfrm>
            <a:off x="9087292" y="2539785"/>
            <a:ext cx="1058303" cy="276999"/>
          </a:xfrm>
          <a:prstGeom prst="rect">
            <a:avLst/>
          </a:prstGeom>
        </p:spPr>
        <p:txBody>
          <a:bodyPr wrap="none">
            <a:spAutoFit/>
          </a:bodyPr>
          <a:lstStyle/>
          <a:p>
            <a:r>
              <a:rPr lang="de-CH" sz="600" b="1" dirty="0" err="1"/>
              <a:t>Raspberry</a:t>
            </a:r>
            <a:r>
              <a:rPr lang="de-CH" sz="600" b="1" dirty="0"/>
              <a:t> Pi </a:t>
            </a:r>
            <a:r>
              <a:rPr lang="de-CH" sz="600" b="1" dirty="0" err="1"/>
              <a:t>Battenfeld</a:t>
            </a:r>
            <a:endParaRPr lang="de-CH" sz="600" b="1" dirty="0"/>
          </a:p>
          <a:p>
            <a:endParaRPr lang="de-CH" sz="600" dirty="0"/>
          </a:p>
        </p:txBody>
      </p:sp>
      <p:pic>
        <p:nvPicPr>
          <p:cNvPr id="62" name="Picture 18" descr="Raspberry Pi 3 Model B + (ARMv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87131" y="1670797"/>
            <a:ext cx="1062389" cy="8162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lcome to EUROMAP | EUROMAP - European Plastics and Rubber Machinery"/>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t="27752" b="28808"/>
          <a:stretch/>
        </p:blipFill>
        <p:spPr bwMode="auto">
          <a:xfrm>
            <a:off x="8224003" y="1728893"/>
            <a:ext cx="739610" cy="169254"/>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38" descr="Paper">
            <a:extLst>
              <a:ext uri="{FF2B5EF4-FFF2-40B4-BE49-F238E27FC236}">
                <a16:creationId xmlns:a16="http://schemas.microsoft.com/office/drawing/2014/main" id="{DC618F71-F697-471E-8EE0-DC36D3DD3D6B}"/>
              </a:ext>
            </a:extLst>
          </p:cNvPr>
          <p:cNvPicPr>
            <a:picLocks noChangeAspect="1"/>
          </p:cNvPicPr>
          <p:nvPr/>
        </p:nvPicPr>
        <p:blipFill>
          <a:blip/>
          <a:stretch>
            <a:fillRect/>
          </a:stretch>
        </p:blipFill>
        <p:spPr>
          <a:xfrm>
            <a:off x="10786987" y="1545617"/>
            <a:ext cx="406112" cy="406112"/>
          </a:xfrm>
          <a:prstGeom prst="rect">
            <a:avLst/>
          </a:prstGeom>
        </p:spPr>
      </p:pic>
      <p:pic>
        <p:nvPicPr>
          <p:cNvPr id="45" name="Graphic 20" descr="Upload">
            <a:extLst>
              <a:ext uri="{FF2B5EF4-FFF2-40B4-BE49-F238E27FC236}">
                <a16:creationId xmlns:a16="http://schemas.microsoft.com/office/drawing/2014/main" id="{A0F26040-F5D7-4FC6-A707-E81E3B8209DD}"/>
              </a:ext>
            </a:extLst>
          </p:cNvPr>
          <p:cNvPicPr>
            <a:picLocks noChangeAspect="1"/>
          </p:cNvPicPr>
          <p:nvPr/>
        </p:nvPicPr>
        <p:blipFill>
          <a:blip/>
          <a:stretch>
            <a:fillRect/>
          </a:stretch>
        </p:blipFill>
        <p:spPr>
          <a:xfrm>
            <a:off x="11286632" y="1545617"/>
            <a:ext cx="473441" cy="473441"/>
          </a:xfrm>
          <a:prstGeom prst="rect">
            <a:avLst/>
          </a:prstGeom>
        </p:spPr>
      </p:pic>
      <p:sp>
        <p:nvSpPr>
          <p:cNvPr id="47" name="Rectangle 46"/>
          <p:cNvSpPr/>
          <p:nvPr/>
        </p:nvSpPr>
        <p:spPr>
          <a:xfrm>
            <a:off x="10373486" y="4472582"/>
            <a:ext cx="516488" cy="215444"/>
          </a:xfrm>
          <a:prstGeom prst="rect">
            <a:avLst/>
          </a:prstGeom>
        </p:spPr>
        <p:txBody>
          <a:bodyPr wrap="none">
            <a:spAutoFit/>
          </a:bodyPr>
          <a:lstStyle/>
          <a:p>
            <a:pPr algn="ctr"/>
            <a:r>
              <a:rPr lang="de-CH" sz="800" dirty="0"/>
              <a:t>TCP/IP</a:t>
            </a:r>
          </a:p>
        </p:txBody>
      </p:sp>
      <p:sp>
        <p:nvSpPr>
          <p:cNvPr id="48" name="Rectangle 47"/>
          <p:cNvSpPr/>
          <p:nvPr/>
        </p:nvSpPr>
        <p:spPr>
          <a:xfrm>
            <a:off x="10387425" y="1728007"/>
            <a:ext cx="516488" cy="215444"/>
          </a:xfrm>
          <a:prstGeom prst="rect">
            <a:avLst/>
          </a:prstGeom>
        </p:spPr>
        <p:txBody>
          <a:bodyPr wrap="none">
            <a:spAutoFit/>
          </a:bodyPr>
          <a:lstStyle/>
          <a:p>
            <a:pPr algn="ctr"/>
            <a:r>
              <a:rPr lang="de-CH" sz="800" dirty="0"/>
              <a:t>TCP/IP</a:t>
            </a:r>
          </a:p>
        </p:txBody>
      </p:sp>
      <p:sp>
        <p:nvSpPr>
          <p:cNvPr id="63" name="Rectangle 62"/>
          <p:cNvSpPr/>
          <p:nvPr/>
        </p:nvSpPr>
        <p:spPr>
          <a:xfrm>
            <a:off x="6329363" y="620711"/>
            <a:ext cx="5530850" cy="761105"/>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r"/>
            <a:endParaRPr lang="de-CH" sz="1400" dirty="0">
              <a:solidFill>
                <a:schemeClr val="bg2">
                  <a:lumMod val="75000"/>
                </a:schemeClr>
              </a:solidFill>
            </a:endParaRPr>
          </a:p>
        </p:txBody>
      </p:sp>
      <p:sp>
        <p:nvSpPr>
          <p:cNvPr id="64" name="Rectangle 63"/>
          <p:cNvSpPr/>
          <p:nvPr/>
        </p:nvSpPr>
        <p:spPr>
          <a:xfrm>
            <a:off x="8977796" y="874173"/>
            <a:ext cx="1282723" cy="276999"/>
          </a:xfrm>
          <a:prstGeom prst="rect">
            <a:avLst/>
          </a:prstGeom>
        </p:spPr>
        <p:txBody>
          <a:bodyPr wrap="none">
            <a:spAutoFit/>
          </a:bodyPr>
          <a:lstStyle/>
          <a:p>
            <a:r>
              <a:rPr lang="de-CH" sz="600" b="1" dirty="0" err="1"/>
              <a:t>RaspberryPi</a:t>
            </a:r>
            <a:r>
              <a:rPr lang="de-CH" sz="600" b="1" dirty="0"/>
              <a:t> Touch (</a:t>
            </a:r>
            <a:r>
              <a:rPr lang="de-CH" sz="600" b="1" dirty="0" err="1"/>
              <a:t>trial</a:t>
            </a:r>
            <a:r>
              <a:rPr lang="de-CH" sz="600" b="1" dirty="0"/>
              <a:t> </a:t>
            </a:r>
            <a:r>
              <a:rPr lang="de-CH" sz="600" b="1" dirty="0" err="1"/>
              <a:t>data</a:t>
            </a:r>
            <a:r>
              <a:rPr lang="de-CH" sz="600" b="1" dirty="0"/>
              <a:t>)</a:t>
            </a:r>
          </a:p>
          <a:p>
            <a:endParaRPr lang="de-CH" sz="600" dirty="0"/>
          </a:p>
        </p:txBody>
      </p:sp>
      <p:pic>
        <p:nvPicPr>
          <p:cNvPr id="65" name="Picture 2" descr="Raspberry Pi 7&quot;&quot; Touch-Display-Rahmen Noir&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05023" y="785130"/>
            <a:ext cx="725725" cy="544293"/>
          </a:xfrm>
          <a:prstGeom prst="rect">
            <a:avLst/>
          </a:prstGeom>
          <a:noFill/>
          <a:extLst>
            <a:ext uri="{909E8E84-426E-40DD-AFC4-6F175D3DCCD1}">
              <a14:hiddenFill xmlns:a14="http://schemas.microsoft.com/office/drawing/2010/main">
                <a:solidFill>
                  <a:srgbClr val="FFFFFF"/>
                </a:solidFill>
              </a14:hiddenFill>
            </a:ext>
          </a:extLst>
        </p:spPr>
      </p:pic>
      <p:sp>
        <p:nvSpPr>
          <p:cNvPr id="66" name="Left-Right Arrow 65"/>
          <p:cNvSpPr/>
          <p:nvPr/>
        </p:nvSpPr>
        <p:spPr>
          <a:xfrm rot="5400000">
            <a:off x="11022258" y="1311840"/>
            <a:ext cx="435215" cy="198415"/>
          </a:xfrm>
          <a:prstGeom prst="leftRightArrow">
            <a:avLst>
              <a:gd name="adj1" fmla="val 33998"/>
              <a:gd name="adj2" fmla="val 59601"/>
            </a:avLst>
          </a:prstGeom>
          <a:solidFill>
            <a:schemeClr val="accent1"/>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Tree>
    <p:extLst>
      <p:ext uri="{BB962C8B-B14F-4D97-AF65-F5344CB8AC3E}">
        <p14:creationId xmlns:p14="http://schemas.microsoft.com/office/powerpoint/2010/main" val="36526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DFD680FB-0E46-4ED7-B952-7298DF1A52AC}"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34</a:t>
            </a:fld>
            <a:endParaRPr lang="de-CH" dirty="0"/>
          </a:p>
        </p:txBody>
      </p:sp>
      <p:sp>
        <p:nvSpPr>
          <p:cNvPr id="5" name="Title 4"/>
          <p:cNvSpPr>
            <a:spLocks noGrp="1"/>
          </p:cNvSpPr>
          <p:nvPr>
            <p:ph type="title"/>
          </p:nvPr>
        </p:nvSpPr>
        <p:spPr/>
        <p:txBody>
          <a:bodyPr/>
          <a:lstStyle/>
          <a:p>
            <a:r>
              <a:rPr lang="en-US" dirty="0"/>
              <a:t>Input for manual / trial data</a:t>
            </a:r>
            <a:endParaRPr lang="de-CH" dirty="0"/>
          </a:p>
        </p:txBody>
      </p:sp>
      <p:sp>
        <p:nvSpPr>
          <p:cNvPr id="6" name="Content Placeholder 5"/>
          <p:cNvSpPr>
            <a:spLocks noGrp="1"/>
          </p:cNvSpPr>
          <p:nvPr>
            <p:ph sz="quarter" idx="21"/>
          </p:nvPr>
        </p:nvSpPr>
        <p:spPr/>
        <p:txBody>
          <a:bodyPr/>
          <a:lstStyle/>
          <a:p>
            <a:pPr marL="0" indent="0">
              <a:buNone/>
            </a:pPr>
            <a:r>
              <a:rPr lang="en-US" dirty="0"/>
              <a:t>To ensure that the recorded data can also be assigned to the corresponding trials, information on the trials is required in addition to the process data. For this purpose, each machine was equipped with a touch display with which the test data can be recorded but also the process data can be </a:t>
            </a:r>
            <a:r>
              <a:rPr lang="en-US" dirty="0" err="1"/>
              <a:t>visualised</a:t>
            </a:r>
            <a:r>
              <a:rPr lang="en-US" dirty="0"/>
              <a:t>.</a:t>
            </a:r>
            <a:endParaRPr lang="de-CH" dirty="0"/>
          </a:p>
        </p:txBody>
      </p:sp>
      <p:sp>
        <p:nvSpPr>
          <p:cNvPr id="7" name="Text Placeholder 6"/>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pic>
        <p:nvPicPr>
          <p:cNvPr id="9" name="Picture 8"/>
          <p:cNvPicPr>
            <a:picLocks noChangeAspect="1"/>
          </p:cNvPicPr>
          <p:nvPr/>
        </p:nvPicPr>
        <p:blipFill>
          <a:blip r:embed="rId2"/>
          <a:stretch>
            <a:fillRect/>
          </a:stretch>
        </p:blipFill>
        <p:spPr>
          <a:xfrm>
            <a:off x="6329363" y="2758998"/>
            <a:ext cx="4931123" cy="2509895"/>
          </a:xfrm>
          <a:prstGeom prst="rect">
            <a:avLst/>
          </a:prstGeom>
        </p:spPr>
      </p:pic>
      <p:pic>
        <p:nvPicPr>
          <p:cNvPr id="11" name="Picture 10"/>
          <p:cNvPicPr>
            <a:picLocks noChangeAspect="1"/>
          </p:cNvPicPr>
          <p:nvPr/>
        </p:nvPicPr>
        <p:blipFill>
          <a:blip r:embed="rId3"/>
          <a:stretch>
            <a:fillRect/>
          </a:stretch>
        </p:blipFill>
        <p:spPr>
          <a:xfrm>
            <a:off x="1144563" y="2758998"/>
            <a:ext cx="5040000" cy="2508664"/>
          </a:xfrm>
          <a:prstGeom prst="rect">
            <a:avLst/>
          </a:prstGeom>
        </p:spPr>
      </p:pic>
    </p:spTree>
    <p:extLst>
      <p:ext uri="{BB962C8B-B14F-4D97-AF65-F5344CB8AC3E}">
        <p14:creationId xmlns:p14="http://schemas.microsoft.com/office/powerpoint/2010/main" val="2789828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C9F7DDB3-7AB6-4D94-962E-D04720275B89}"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35</a:t>
            </a:fld>
            <a:endParaRPr lang="de-CH" dirty="0"/>
          </a:p>
        </p:txBody>
      </p:sp>
      <p:sp>
        <p:nvSpPr>
          <p:cNvPr id="5" name="Title 4"/>
          <p:cNvSpPr>
            <a:spLocks noGrp="1"/>
          </p:cNvSpPr>
          <p:nvPr>
            <p:ph type="title"/>
          </p:nvPr>
        </p:nvSpPr>
        <p:spPr/>
        <p:txBody>
          <a:bodyPr/>
          <a:lstStyle/>
          <a:p>
            <a:r>
              <a:rPr lang="de-CH" dirty="0"/>
              <a:t>Data </a:t>
            </a:r>
            <a:r>
              <a:rPr lang="de-CH" dirty="0" err="1"/>
              <a:t>visualisation</a:t>
            </a:r>
            <a:endParaRPr lang="de-CH" dirty="0"/>
          </a:p>
        </p:txBody>
      </p:sp>
      <p:sp>
        <p:nvSpPr>
          <p:cNvPr id="6" name="Content Placeholder 5"/>
          <p:cNvSpPr>
            <a:spLocks noGrp="1"/>
          </p:cNvSpPr>
          <p:nvPr>
            <p:ph sz="quarter" idx="21"/>
          </p:nvPr>
        </p:nvSpPr>
        <p:spPr>
          <a:xfrm>
            <a:off x="806450" y="1449388"/>
            <a:ext cx="4352145" cy="4751387"/>
          </a:xfrm>
        </p:spPr>
        <p:txBody>
          <a:bodyPr/>
          <a:lstStyle/>
          <a:p>
            <a:pPr marL="0" indent="0">
              <a:buNone/>
            </a:pPr>
            <a:r>
              <a:rPr lang="en-US" dirty="0"/>
              <a:t>In addition to data recording, the </a:t>
            </a:r>
            <a:r>
              <a:rPr lang="en-US" dirty="0" err="1"/>
              <a:t>visualisation</a:t>
            </a:r>
            <a:r>
              <a:rPr lang="en-US" dirty="0"/>
              <a:t> of the data is also a central objective: </a:t>
            </a:r>
          </a:p>
          <a:p>
            <a:r>
              <a:rPr lang="en-US" dirty="0"/>
              <a:t>Edge2Web application in Siemens </a:t>
            </a:r>
            <a:r>
              <a:rPr lang="en-US" dirty="0" err="1"/>
              <a:t>Mindsphere</a:t>
            </a:r>
            <a:r>
              <a:rPr lang="en-US" dirty="0"/>
              <a:t> </a:t>
            </a:r>
          </a:p>
          <a:p>
            <a:r>
              <a:rPr lang="en-US" dirty="0"/>
              <a:t>data from the local database can be </a:t>
            </a:r>
            <a:r>
              <a:rPr lang="en-US" dirty="0" err="1"/>
              <a:t>visualised</a:t>
            </a:r>
            <a:r>
              <a:rPr lang="en-US" dirty="0"/>
              <a:t> with </a:t>
            </a:r>
            <a:r>
              <a:rPr lang="en-US" dirty="0" err="1"/>
              <a:t>ibaDaVIS</a:t>
            </a:r>
            <a:r>
              <a:rPr lang="en-US" dirty="0"/>
              <a:t> (picture on the right).</a:t>
            </a:r>
          </a:p>
          <a:p>
            <a:endParaRPr lang="de-CH" dirty="0"/>
          </a:p>
          <a:p>
            <a:endParaRPr lang="de-CH" dirty="0"/>
          </a:p>
          <a:p>
            <a:pPr marL="0" indent="0">
              <a:buNone/>
            </a:pPr>
            <a:endParaRPr lang="en-US" dirty="0"/>
          </a:p>
        </p:txBody>
      </p:sp>
      <p:sp>
        <p:nvSpPr>
          <p:cNvPr id="7" name="Text Placeholder 6"/>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424" y="1544278"/>
            <a:ext cx="5950322" cy="4520091"/>
          </a:xfrm>
          <a:prstGeom prst="rect">
            <a:avLst/>
          </a:prstGeom>
        </p:spPr>
      </p:pic>
    </p:spTree>
    <p:extLst>
      <p:ext uri="{BB962C8B-B14F-4D97-AF65-F5344CB8AC3E}">
        <p14:creationId xmlns:p14="http://schemas.microsoft.com/office/powerpoint/2010/main" val="971054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2BA32B47-EE3D-47B8-8FE5-9C7088033A7A}"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36</a:t>
            </a:fld>
            <a:endParaRPr lang="de-CH" dirty="0"/>
          </a:p>
        </p:txBody>
      </p:sp>
      <p:sp>
        <p:nvSpPr>
          <p:cNvPr id="5" name="Title 4"/>
          <p:cNvSpPr>
            <a:spLocks noGrp="1"/>
          </p:cNvSpPr>
          <p:nvPr>
            <p:ph type="title"/>
          </p:nvPr>
        </p:nvSpPr>
        <p:spPr/>
        <p:txBody>
          <a:bodyPr/>
          <a:lstStyle/>
          <a:p>
            <a:r>
              <a:rPr lang="de-CH" dirty="0" err="1"/>
              <a:t>Notifications</a:t>
            </a:r>
            <a:endParaRPr lang="de-CH" dirty="0"/>
          </a:p>
        </p:txBody>
      </p:sp>
      <p:sp>
        <p:nvSpPr>
          <p:cNvPr id="6" name="Content Placeholder 5"/>
          <p:cNvSpPr>
            <a:spLocks noGrp="1"/>
          </p:cNvSpPr>
          <p:nvPr>
            <p:ph sz="quarter" idx="21"/>
          </p:nvPr>
        </p:nvSpPr>
        <p:spPr>
          <a:xfrm>
            <a:off x="806450" y="1449388"/>
            <a:ext cx="5364163" cy="4751387"/>
          </a:xfrm>
        </p:spPr>
        <p:txBody>
          <a:bodyPr>
            <a:normAutofit/>
          </a:bodyPr>
          <a:lstStyle/>
          <a:p>
            <a:r>
              <a:rPr lang="en-US" dirty="0"/>
              <a:t>Highly automated , increasingly connected production environments and constantly growing amounts of «industrial data »</a:t>
            </a:r>
          </a:p>
          <a:p>
            <a:r>
              <a:rPr lang="en-US" dirty="0"/>
              <a:t>Several applications with complex information dashboards and for concrete maintenance tasks available, but …</a:t>
            </a:r>
          </a:p>
          <a:p>
            <a:endParaRPr lang="en-US" dirty="0"/>
          </a:p>
          <a:p>
            <a:r>
              <a:rPr lang="en-US" dirty="0">
                <a:solidFill>
                  <a:schemeClr val="tx2"/>
                </a:solidFill>
              </a:rPr>
              <a:t>How can manufacturing workers at the shop floor be informed about the current production status and potential interventions?</a:t>
            </a:r>
          </a:p>
        </p:txBody>
      </p:sp>
      <p:sp>
        <p:nvSpPr>
          <p:cNvPr id="7" name="Text Placeholder 6"/>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pic>
        <p:nvPicPr>
          <p:cNvPr id="10" name="Picture 9"/>
          <p:cNvPicPr>
            <a:picLocks noChangeAspect="1"/>
          </p:cNvPicPr>
          <p:nvPr/>
        </p:nvPicPr>
        <p:blipFill>
          <a:blip r:embed="rId2"/>
          <a:stretch>
            <a:fillRect/>
          </a:stretch>
        </p:blipFill>
        <p:spPr>
          <a:xfrm>
            <a:off x="8479148" y="1439218"/>
            <a:ext cx="3200224" cy="2733182"/>
          </a:xfrm>
          <a:prstGeom prst="rect">
            <a:avLst/>
          </a:prstGeom>
        </p:spPr>
      </p:pic>
      <p:pic>
        <p:nvPicPr>
          <p:cNvPr id="11" name="Picture 10"/>
          <p:cNvPicPr>
            <a:picLocks noChangeAspect="1"/>
          </p:cNvPicPr>
          <p:nvPr/>
        </p:nvPicPr>
        <p:blipFill>
          <a:blip r:embed="rId3"/>
          <a:stretch>
            <a:fillRect/>
          </a:stretch>
        </p:blipFill>
        <p:spPr>
          <a:xfrm>
            <a:off x="7664579" y="4459858"/>
            <a:ext cx="4028169" cy="1664898"/>
          </a:xfrm>
          <a:prstGeom prst="rect">
            <a:avLst/>
          </a:prstGeom>
        </p:spPr>
      </p:pic>
      <p:sp>
        <p:nvSpPr>
          <p:cNvPr id="12" name="TextBox 11"/>
          <p:cNvSpPr txBox="1"/>
          <p:nvPr/>
        </p:nvSpPr>
        <p:spPr>
          <a:xfrm rot="16200000">
            <a:off x="9859505" y="4061567"/>
            <a:ext cx="4001416" cy="276999"/>
          </a:xfrm>
          <a:prstGeom prst="rect">
            <a:avLst/>
          </a:prstGeom>
          <a:noFill/>
        </p:spPr>
        <p:txBody>
          <a:bodyPr wrap="none" rtlCol="0">
            <a:spAutoFit/>
          </a:bodyPr>
          <a:lstStyle/>
          <a:p>
            <a:pPr>
              <a:buClr>
                <a:schemeClr val="tx2"/>
              </a:buClr>
              <a:buSzPct val="90000"/>
            </a:pPr>
            <a:r>
              <a:rPr lang="de-CH" sz="1200" dirty="0"/>
              <a:t>[</a:t>
            </a:r>
            <a:r>
              <a:rPr lang="en-US" sz="1200" dirty="0"/>
              <a:t>PRISM Preventive Intervention in Smart Manufacturing</a:t>
            </a:r>
            <a:r>
              <a:rPr lang="de-CH" sz="1200" dirty="0"/>
              <a:t>]</a:t>
            </a:r>
          </a:p>
        </p:txBody>
      </p:sp>
    </p:spTree>
    <p:extLst>
      <p:ext uri="{BB962C8B-B14F-4D97-AF65-F5344CB8AC3E}">
        <p14:creationId xmlns:p14="http://schemas.microsoft.com/office/powerpoint/2010/main" val="3168583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CC796F39-FE5F-49C8-AA53-99FED121E99D}"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37</a:t>
            </a:fld>
            <a:endParaRPr lang="de-CH" dirty="0"/>
          </a:p>
        </p:txBody>
      </p:sp>
      <p:sp>
        <p:nvSpPr>
          <p:cNvPr id="5" name="Title 4"/>
          <p:cNvSpPr>
            <a:spLocks noGrp="1"/>
          </p:cNvSpPr>
          <p:nvPr>
            <p:ph type="title"/>
          </p:nvPr>
        </p:nvSpPr>
        <p:spPr/>
        <p:txBody>
          <a:bodyPr/>
          <a:lstStyle/>
          <a:p>
            <a:r>
              <a:rPr lang="de-CH" dirty="0"/>
              <a:t>Further </a:t>
            </a:r>
            <a:r>
              <a:rPr lang="de-CH" dirty="0" err="1"/>
              <a:t>use</a:t>
            </a:r>
            <a:r>
              <a:rPr lang="de-CH" dirty="0"/>
              <a:t> </a:t>
            </a:r>
            <a:r>
              <a:rPr lang="de-CH" dirty="0" err="1"/>
              <a:t>of</a:t>
            </a:r>
            <a:r>
              <a:rPr lang="de-CH" dirty="0"/>
              <a:t> </a:t>
            </a:r>
            <a:r>
              <a:rPr lang="de-CH" dirty="0" err="1"/>
              <a:t>the</a:t>
            </a:r>
            <a:r>
              <a:rPr lang="de-CH" dirty="0"/>
              <a:t> </a:t>
            </a:r>
            <a:r>
              <a:rPr lang="de-CH" dirty="0" err="1"/>
              <a:t>recorded</a:t>
            </a:r>
            <a:r>
              <a:rPr lang="de-CH" dirty="0"/>
              <a:t> </a:t>
            </a:r>
            <a:r>
              <a:rPr lang="de-CH" dirty="0" err="1"/>
              <a:t>data</a:t>
            </a:r>
            <a:endParaRPr lang="de-CH" dirty="0"/>
          </a:p>
        </p:txBody>
      </p:sp>
      <p:sp>
        <p:nvSpPr>
          <p:cNvPr id="6" name="Content Placeholder 5"/>
          <p:cNvSpPr>
            <a:spLocks noGrp="1"/>
          </p:cNvSpPr>
          <p:nvPr>
            <p:ph sz="quarter" idx="21"/>
          </p:nvPr>
        </p:nvSpPr>
        <p:spPr/>
        <p:txBody>
          <a:bodyPr/>
          <a:lstStyle/>
          <a:p>
            <a:pPr marL="0" indent="0">
              <a:buNone/>
            </a:pPr>
            <a:r>
              <a:rPr lang="en-US" dirty="0"/>
              <a:t>The created database also provides other possibilities, for example automated process protocols:</a:t>
            </a:r>
          </a:p>
          <a:p>
            <a:pPr marL="342900" indent="-342900">
              <a:buFont typeface="+mj-lt"/>
              <a:buAutoNum type="arabicPeriod"/>
            </a:pPr>
            <a:endParaRPr lang="en-US" dirty="0"/>
          </a:p>
          <a:p>
            <a:pPr marL="342900" indent="-342900">
              <a:buFont typeface="+mj-lt"/>
              <a:buAutoNum type="arabicPeriod"/>
            </a:pPr>
            <a:r>
              <a:rPr lang="en-US" dirty="0"/>
              <a:t>Automated calculation of process parameters</a:t>
            </a:r>
          </a:p>
          <a:p>
            <a:pPr marL="342900" indent="-342900">
              <a:buFont typeface="+mj-lt"/>
              <a:buAutoNum type="arabicPeriod"/>
            </a:pPr>
            <a:r>
              <a:rPr lang="en-US" dirty="0"/>
              <a:t>Creation of the protocol for a given cycle</a:t>
            </a:r>
          </a:p>
          <a:p>
            <a:pPr marL="342900" indent="-342900">
              <a:buFont typeface="+mj-lt"/>
              <a:buAutoNum type="arabicPeriod"/>
            </a:pPr>
            <a:endParaRPr lang="en-US" dirty="0"/>
          </a:p>
          <a:p>
            <a:pPr marL="342900" indent="-342900">
              <a:buFont typeface="+mj-lt"/>
              <a:buAutoNum type="arabicPeriod"/>
            </a:pPr>
            <a:endParaRPr lang="en-US" dirty="0"/>
          </a:p>
          <a:p>
            <a:pPr marL="0" indent="0">
              <a:buNone/>
            </a:pPr>
            <a:r>
              <a:rPr lang="en-US" dirty="0"/>
              <a:t>Inclusion of trial data, process curves, process parameters, setting parameters and also images of the process.</a:t>
            </a:r>
          </a:p>
          <a:p>
            <a:pPr marL="0" indent="0">
              <a:buNone/>
            </a:pPr>
            <a:endParaRPr lang="en-US" dirty="0"/>
          </a:p>
          <a:p>
            <a:pPr marL="0" indent="0">
              <a:buNone/>
            </a:pPr>
            <a:r>
              <a:rPr lang="en-US" dirty="0"/>
              <a:t>This guarantees that the process is documented completely and always in the same way. In addition, the exact settings and parameters for each cycle are documented.</a:t>
            </a:r>
          </a:p>
        </p:txBody>
      </p:sp>
      <p:sp>
        <p:nvSpPr>
          <p:cNvPr id="7" name="Text Placeholder 6"/>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0" b="68212" l="0" r="100000">
                        <a14:foregroundMark x1="60731" y1="60927" x2="81735" y2="15894"/>
                        <a14:foregroundMark x1="80365" y1="54967" x2="67123" y2="47020"/>
                        <a14:foregroundMark x1="89954" y1="59603" x2="89954" y2="19205"/>
                        <a14:foregroundMark x1="59361" y1="58940" x2="59361" y2="11258"/>
                        <a14:foregroundMark x1="91324" y1="59603" x2="90868" y2="16556"/>
                        <a14:foregroundMark x1="83562" y1="5960" x2="61644" y2="5960"/>
                      </a14:backgroundRemoval>
                    </a14:imgEffect>
                  </a14:imgLayer>
                </a14:imgProps>
              </a:ext>
            </a:extLst>
          </a:blip>
          <a:srcRect r="49601" b="32306"/>
          <a:stretch/>
        </p:blipFill>
        <p:spPr>
          <a:xfrm>
            <a:off x="6790097" y="2209530"/>
            <a:ext cx="1051315" cy="973617"/>
          </a:xfrm>
          <a:prstGeom prst="rect">
            <a:avLst/>
          </a:prstGeom>
        </p:spPr>
      </p:pic>
      <p:pic>
        <p:nvPicPr>
          <p:cNvPr id="1026" name="Picture 2" descr="Image result for pdf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957" y="2209528"/>
            <a:ext cx="757710" cy="973617"/>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8333117" y="2521944"/>
            <a:ext cx="586596" cy="348787"/>
          </a:xfrm>
          <a:prstGeom prst="rightArrow">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Tree>
    <p:extLst>
      <p:ext uri="{BB962C8B-B14F-4D97-AF65-F5344CB8AC3E}">
        <p14:creationId xmlns:p14="http://schemas.microsoft.com/office/powerpoint/2010/main" val="30040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7F4A862F-FAF2-4655-8FEF-7785A808DDC3}"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38</a:t>
            </a:fld>
            <a:endParaRPr lang="de-CH" dirty="0"/>
          </a:p>
        </p:txBody>
      </p:sp>
      <p:sp>
        <p:nvSpPr>
          <p:cNvPr id="5" name="Title 4"/>
          <p:cNvSpPr>
            <a:spLocks noGrp="1"/>
          </p:cNvSpPr>
          <p:nvPr>
            <p:ph type="title"/>
          </p:nvPr>
        </p:nvSpPr>
        <p:spPr/>
        <p:txBody>
          <a:bodyPr/>
          <a:lstStyle/>
          <a:p>
            <a:r>
              <a:rPr lang="de-CH" dirty="0"/>
              <a:t>Further </a:t>
            </a:r>
            <a:r>
              <a:rPr lang="de-CH" dirty="0" err="1"/>
              <a:t>use</a:t>
            </a:r>
            <a:r>
              <a:rPr lang="de-CH" dirty="0"/>
              <a:t> </a:t>
            </a:r>
            <a:r>
              <a:rPr lang="de-CH" dirty="0" err="1"/>
              <a:t>of</a:t>
            </a:r>
            <a:r>
              <a:rPr lang="de-CH" dirty="0"/>
              <a:t> </a:t>
            </a:r>
            <a:r>
              <a:rPr lang="de-CH" dirty="0" err="1"/>
              <a:t>the</a:t>
            </a:r>
            <a:r>
              <a:rPr lang="de-CH" dirty="0"/>
              <a:t> </a:t>
            </a:r>
            <a:r>
              <a:rPr lang="de-CH" dirty="0" err="1"/>
              <a:t>recorded</a:t>
            </a:r>
            <a:r>
              <a:rPr lang="de-CH" dirty="0"/>
              <a:t> </a:t>
            </a:r>
            <a:r>
              <a:rPr lang="de-CH" dirty="0" err="1"/>
              <a:t>data</a:t>
            </a:r>
            <a:endParaRPr lang="de-CH" dirty="0"/>
          </a:p>
        </p:txBody>
      </p:sp>
      <p:sp>
        <p:nvSpPr>
          <p:cNvPr id="7" name="Text Placeholder 6"/>
          <p:cNvSpPr>
            <a:spLocks noGrp="1"/>
          </p:cNvSpPr>
          <p:nvPr>
            <p:ph type="body" sz="quarter" idx="24"/>
          </p:nvPr>
        </p:nvSpPr>
        <p:spPr/>
        <p:txBody>
          <a:bodyPr/>
          <a:lstStyle/>
          <a:p>
            <a:r>
              <a:rPr lang="de-CH" dirty="0"/>
              <a:t>Data </a:t>
            </a:r>
            <a:r>
              <a:rPr lang="de-CH" dirty="0" err="1"/>
              <a:t>acquisition</a:t>
            </a:r>
            <a:r>
              <a:rPr lang="de-CH" dirty="0"/>
              <a:t> in </a:t>
            </a:r>
            <a:r>
              <a:rPr lang="de-CH" dirty="0" err="1"/>
              <a:t>injection</a:t>
            </a:r>
            <a:r>
              <a:rPr lang="de-CH" dirty="0"/>
              <a:t> </a:t>
            </a:r>
            <a:r>
              <a:rPr lang="de-CH" dirty="0" err="1"/>
              <a:t>moulding</a:t>
            </a:r>
            <a:endParaRPr lang="de-CH" dirty="0"/>
          </a:p>
        </p:txBody>
      </p:sp>
      <p:pic>
        <p:nvPicPr>
          <p:cNvPr id="9" name="Picture 8"/>
          <p:cNvPicPr>
            <a:picLocks noChangeAspect="1"/>
          </p:cNvPicPr>
          <p:nvPr/>
        </p:nvPicPr>
        <p:blipFill>
          <a:blip r:embed="rId2"/>
          <a:stretch>
            <a:fillRect/>
          </a:stretch>
        </p:blipFill>
        <p:spPr>
          <a:xfrm>
            <a:off x="746064" y="1612645"/>
            <a:ext cx="4680000" cy="4602603"/>
          </a:xfrm>
          <a:prstGeom prst="rect">
            <a:avLst/>
          </a:prstGeom>
        </p:spPr>
      </p:pic>
      <p:pic>
        <p:nvPicPr>
          <p:cNvPr id="10" name="Picture 9"/>
          <p:cNvPicPr>
            <a:picLocks noChangeAspect="1"/>
          </p:cNvPicPr>
          <p:nvPr/>
        </p:nvPicPr>
        <p:blipFill rotWithShape="1">
          <a:blip r:embed="rId3"/>
          <a:srcRect b="18346"/>
          <a:stretch/>
        </p:blipFill>
        <p:spPr>
          <a:xfrm>
            <a:off x="6333331" y="303340"/>
            <a:ext cx="4680000" cy="1617242"/>
          </a:xfrm>
          <a:prstGeom prst="rect">
            <a:avLst/>
          </a:prstGeom>
        </p:spPr>
      </p:pic>
      <p:pic>
        <p:nvPicPr>
          <p:cNvPr id="11" name="Picture 10"/>
          <p:cNvPicPr>
            <a:picLocks noChangeAspect="1"/>
          </p:cNvPicPr>
          <p:nvPr/>
        </p:nvPicPr>
        <p:blipFill>
          <a:blip r:embed="rId4"/>
          <a:stretch>
            <a:fillRect/>
          </a:stretch>
        </p:blipFill>
        <p:spPr>
          <a:xfrm>
            <a:off x="6333331" y="2048351"/>
            <a:ext cx="4680000" cy="4149600"/>
          </a:xfrm>
          <a:prstGeom prst="rect">
            <a:avLst/>
          </a:prstGeom>
        </p:spPr>
      </p:pic>
    </p:spTree>
    <p:extLst>
      <p:ext uri="{BB962C8B-B14F-4D97-AF65-F5344CB8AC3E}">
        <p14:creationId xmlns:p14="http://schemas.microsoft.com/office/powerpoint/2010/main" val="1780923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Cases for injection </a:t>
            </a:r>
            <a:r>
              <a:rPr lang="en-US" dirty="0" err="1"/>
              <a:t>moulding</a:t>
            </a:r>
            <a:endParaRPr lang="de-CH" dirty="0"/>
          </a:p>
        </p:txBody>
      </p:sp>
      <p:sp>
        <p:nvSpPr>
          <p:cNvPr id="3" name="Date Placeholder 2"/>
          <p:cNvSpPr>
            <a:spLocks noGrp="1"/>
          </p:cNvSpPr>
          <p:nvPr>
            <p:ph type="dt" sz="half" idx="10"/>
          </p:nvPr>
        </p:nvSpPr>
        <p:spPr/>
        <p:txBody>
          <a:bodyPr/>
          <a:lstStyle/>
          <a:p>
            <a:fld id="{15D5A780-A4E4-4AC8-BB8D-83C5B87E53AF}" type="datetime4">
              <a:rPr lang="de-CH" smtClean="0"/>
              <a:t>14. März 2023</a:t>
            </a:fld>
            <a:endParaRPr lang="de-CH" dirty="0"/>
          </a:p>
        </p:txBody>
      </p:sp>
      <p:sp>
        <p:nvSpPr>
          <p:cNvPr id="4" name="Footer Placeholder 3"/>
          <p:cNvSpPr>
            <a:spLocks noGrp="1"/>
          </p:cNvSpPr>
          <p:nvPr>
            <p:ph type="ftr" sz="quarter" idx="11"/>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2"/>
          </p:nvPr>
        </p:nvSpPr>
        <p:spPr/>
        <p:txBody>
          <a:bodyPr/>
          <a:lstStyle/>
          <a:p>
            <a:fld id="{4EAC321B-7500-4259-A00F-915439A35E15}" type="slidenum">
              <a:rPr lang="de-CH" smtClean="0"/>
              <a:pPr/>
              <a:t>39</a:t>
            </a:fld>
            <a:endParaRPr lang="de-CH" dirty="0"/>
          </a:p>
        </p:txBody>
      </p:sp>
      <p:sp>
        <p:nvSpPr>
          <p:cNvPr id="6" name="Text Placeholder 5"/>
          <p:cNvSpPr>
            <a:spLocks noGrp="1"/>
          </p:cNvSpPr>
          <p:nvPr>
            <p:ph type="body" sz="quarter" idx="19"/>
          </p:nvPr>
        </p:nvSpPr>
        <p:spPr/>
        <p:txBody>
          <a:bodyPr/>
          <a:lstStyle/>
          <a:p>
            <a:endParaRPr lang="de-CH"/>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17" t="7534" r="72978" b="67620"/>
          <a:stretch/>
        </p:blipFill>
        <p:spPr>
          <a:xfrm rot="1005381">
            <a:off x="8976036" y="685994"/>
            <a:ext cx="2803962" cy="2429322"/>
          </a:xfrm>
          <a:prstGeom prst="rect">
            <a:avLst/>
          </a:prstGeom>
        </p:spPr>
      </p:pic>
    </p:spTree>
    <p:extLst>
      <p:ext uri="{BB962C8B-B14F-4D97-AF65-F5344CB8AC3E}">
        <p14:creationId xmlns:p14="http://schemas.microsoft.com/office/powerpoint/2010/main" val="4293807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393E32E2-261A-49BA-8083-D9CEDA0C6891}"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a:t>
            </a:fld>
            <a:endParaRPr lang="de-CH" dirty="0"/>
          </a:p>
        </p:txBody>
      </p:sp>
      <p:sp>
        <p:nvSpPr>
          <p:cNvPr id="5" name="Title 4"/>
          <p:cNvSpPr>
            <a:spLocks noGrp="1"/>
          </p:cNvSpPr>
          <p:nvPr>
            <p:ph type="title"/>
          </p:nvPr>
        </p:nvSpPr>
        <p:spPr/>
        <p:txBody>
          <a:bodyPr/>
          <a:lstStyle/>
          <a:p>
            <a:r>
              <a:rPr lang="en-US" dirty="0"/>
              <a:t>Recap Week 3</a:t>
            </a:r>
            <a:endParaRPr lang="de-CH" dirty="0"/>
          </a:p>
        </p:txBody>
      </p:sp>
      <p:sp>
        <p:nvSpPr>
          <p:cNvPr id="6" name="Content Placeholder 5"/>
          <p:cNvSpPr>
            <a:spLocks noGrp="1"/>
          </p:cNvSpPr>
          <p:nvPr>
            <p:ph sz="quarter" idx="21"/>
          </p:nvPr>
        </p:nvSpPr>
        <p:spPr/>
        <p:txBody>
          <a:bodyPr/>
          <a:lstStyle/>
          <a:p>
            <a:endParaRPr lang="de-CH"/>
          </a:p>
        </p:txBody>
      </p:sp>
      <p:sp>
        <p:nvSpPr>
          <p:cNvPr id="7" name="Text Placeholder 6"/>
          <p:cNvSpPr>
            <a:spLocks noGrp="1"/>
          </p:cNvSpPr>
          <p:nvPr>
            <p:ph type="body" sz="quarter" idx="24"/>
          </p:nvPr>
        </p:nvSpPr>
        <p:spPr/>
        <p:txBody>
          <a:bodyPr/>
          <a:lstStyle/>
          <a:p>
            <a:r>
              <a:rPr lang="de-CH" dirty="0"/>
              <a:t>Angewandte Digitalisierung in der Industrie</a:t>
            </a:r>
          </a:p>
        </p:txBody>
      </p:sp>
    </p:spTree>
    <p:extLst>
      <p:ext uri="{BB962C8B-B14F-4D97-AF65-F5344CB8AC3E}">
        <p14:creationId xmlns:p14="http://schemas.microsoft.com/office/powerpoint/2010/main" val="2560765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DE134473-3A5B-40C3-B7B3-22CFF947D127}"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40</a:t>
            </a:fld>
            <a:endParaRPr lang="de-CH" dirty="0"/>
          </a:p>
        </p:txBody>
      </p:sp>
      <p:sp>
        <p:nvSpPr>
          <p:cNvPr id="5" name="Title 4"/>
          <p:cNvSpPr>
            <a:spLocks noGrp="1"/>
          </p:cNvSpPr>
          <p:nvPr>
            <p:ph type="title"/>
          </p:nvPr>
        </p:nvSpPr>
        <p:spPr/>
        <p:txBody>
          <a:bodyPr/>
          <a:lstStyle/>
          <a:p>
            <a:r>
              <a:rPr lang="de-CH" dirty="0" err="1"/>
              <a:t>Overview</a:t>
            </a:r>
            <a:r>
              <a:rPr lang="de-CH" dirty="0"/>
              <a:t>: </a:t>
            </a:r>
            <a:r>
              <a:rPr lang="de-CH" dirty="0" err="1"/>
              <a:t>use</a:t>
            </a:r>
            <a:r>
              <a:rPr lang="de-CH" dirty="0"/>
              <a:t> </a:t>
            </a:r>
            <a:r>
              <a:rPr lang="de-CH" dirty="0" err="1"/>
              <a:t>cases</a:t>
            </a:r>
            <a:r>
              <a:rPr lang="de-CH" dirty="0"/>
              <a:t> </a:t>
            </a:r>
            <a:r>
              <a:rPr lang="de-CH" dirty="0" err="1"/>
              <a:t>for</a:t>
            </a:r>
            <a:r>
              <a:rPr lang="de-CH" dirty="0"/>
              <a:t> </a:t>
            </a:r>
            <a:r>
              <a:rPr lang="de-CH" dirty="0" err="1"/>
              <a:t>injection</a:t>
            </a:r>
            <a:r>
              <a:rPr lang="de-CH" dirty="0"/>
              <a:t> </a:t>
            </a:r>
            <a:r>
              <a:rPr lang="de-CH" dirty="0" err="1"/>
              <a:t>moulding</a:t>
            </a:r>
            <a:r>
              <a:rPr lang="de-CH" dirty="0"/>
              <a:t> @ OST</a:t>
            </a:r>
          </a:p>
        </p:txBody>
      </p:sp>
      <p:sp>
        <p:nvSpPr>
          <p:cNvPr id="6" name="Content Placeholder 5"/>
          <p:cNvSpPr>
            <a:spLocks noGrp="1"/>
          </p:cNvSpPr>
          <p:nvPr>
            <p:ph sz="quarter" idx="21"/>
          </p:nvPr>
        </p:nvSpPr>
        <p:spPr/>
        <p:txBody>
          <a:bodyPr/>
          <a:lstStyle/>
          <a:p>
            <a:pPr marL="0" indent="0">
              <a:buNone/>
            </a:pPr>
            <a:r>
              <a:rPr lang="de-CH" b="1" dirty="0" err="1"/>
              <a:t>Use</a:t>
            </a:r>
            <a:r>
              <a:rPr lang="de-CH" b="1" dirty="0"/>
              <a:t> </a:t>
            </a:r>
            <a:r>
              <a:rPr lang="de-CH" b="1" dirty="0" err="1"/>
              <a:t>case</a:t>
            </a:r>
            <a:r>
              <a:rPr lang="de-CH" b="1" dirty="0"/>
              <a:t> 1: </a:t>
            </a:r>
            <a:r>
              <a:rPr lang="de-CH" b="1" dirty="0" err="1"/>
              <a:t>anomaly</a:t>
            </a:r>
            <a:r>
              <a:rPr lang="de-CH" b="1" dirty="0"/>
              <a:t> </a:t>
            </a:r>
            <a:r>
              <a:rPr lang="de-CH" b="1" dirty="0" err="1"/>
              <a:t>detection</a:t>
            </a:r>
            <a:endParaRPr lang="de-CH" b="1" dirty="0"/>
          </a:p>
          <a:p>
            <a:r>
              <a:rPr lang="en-US" dirty="0"/>
              <a:t>Use of internal machine data for anomaly detection and logging events at occurrence</a:t>
            </a:r>
          </a:p>
          <a:p>
            <a:r>
              <a:rPr lang="en-US" dirty="0"/>
              <a:t>Proposal of an appropriate countermeasure</a:t>
            </a:r>
          </a:p>
          <a:p>
            <a:pPr marL="0" indent="0">
              <a:buNone/>
            </a:pPr>
            <a:endParaRPr lang="de-CH" dirty="0"/>
          </a:p>
          <a:p>
            <a:pPr marL="0" indent="0">
              <a:buNone/>
            </a:pPr>
            <a:r>
              <a:rPr lang="de-CH" b="1" dirty="0" err="1"/>
              <a:t>Use</a:t>
            </a:r>
            <a:r>
              <a:rPr lang="de-CH" b="1" dirty="0"/>
              <a:t> </a:t>
            </a:r>
            <a:r>
              <a:rPr lang="de-CH" b="1" dirty="0" err="1"/>
              <a:t>case</a:t>
            </a:r>
            <a:r>
              <a:rPr lang="de-CH" b="1" dirty="0"/>
              <a:t> 2: </a:t>
            </a:r>
            <a:r>
              <a:rPr lang="de-CH" b="1" dirty="0" err="1"/>
              <a:t>quality</a:t>
            </a:r>
            <a:r>
              <a:rPr lang="de-CH" b="1" dirty="0"/>
              <a:t> </a:t>
            </a:r>
            <a:r>
              <a:rPr lang="de-CH" b="1" dirty="0" err="1"/>
              <a:t>data</a:t>
            </a:r>
            <a:r>
              <a:rPr lang="de-CH" b="1" dirty="0"/>
              <a:t> </a:t>
            </a:r>
            <a:r>
              <a:rPr lang="de-CH" b="1" dirty="0" err="1"/>
              <a:t>prediction</a:t>
            </a:r>
            <a:endParaRPr lang="de-CH" b="1" dirty="0"/>
          </a:p>
          <a:p>
            <a:pPr marL="285750" indent="-285750"/>
            <a:r>
              <a:rPr lang="en-US" dirty="0"/>
              <a:t>Use of internal machine and tool data (cavity pressure) to predict quality of injection </a:t>
            </a:r>
            <a:r>
              <a:rPr lang="en-US" dirty="0" err="1"/>
              <a:t>moulded</a:t>
            </a:r>
            <a:r>
              <a:rPr lang="en-US" dirty="0"/>
              <a:t> parts</a:t>
            </a:r>
          </a:p>
          <a:p>
            <a:pPr marL="285750" indent="-285750"/>
            <a:endParaRPr lang="en-US" dirty="0"/>
          </a:p>
          <a:p>
            <a:pPr marL="0" indent="0">
              <a:buNone/>
            </a:pPr>
            <a:r>
              <a:rPr lang="de-CH" b="1" dirty="0" err="1"/>
              <a:t>Use</a:t>
            </a:r>
            <a:r>
              <a:rPr lang="de-CH" b="1" dirty="0"/>
              <a:t> </a:t>
            </a:r>
            <a:r>
              <a:rPr lang="de-CH" b="1" dirty="0" err="1"/>
              <a:t>case</a:t>
            </a:r>
            <a:r>
              <a:rPr lang="de-CH" b="1" dirty="0"/>
              <a:t> 3: </a:t>
            </a:r>
            <a:r>
              <a:rPr lang="de-CH" b="1" dirty="0" err="1"/>
              <a:t>preventive</a:t>
            </a:r>
            <a:r>
              <a:rPr lang="de-CH" b="1" dirty="0"/>
              <a:t> </a:t>
            </a:r>
            <a:r>
              <a:rPr lang="de-CH" b="1" dirty="0" err="1"/>
              <a:t>and</a:t>
            </a:r>
            <a:r>
              <a:rPr lang="de-CH" b="1" dirty="0"/>
              <a:t> </a:t>
            </a:r>
            <a:r>
              <a:rPr lang="de-CH" b="1" dirty="0" err="1"/>
              <a:t>predictive</a:t>
            </a:r>
            <a:r>
              <a:rPr lang="de-CH" b="1" dirty="0"/>
              <a:t> </a:t>
            </a:r>
            <a:r>
              <a:rPr lang="de-CH" b="1" dirty="0" err="1"/>
              <a:t>maintenance</a:t>
            </a:r>
            <a:endParaRPr lang="de-CH" b="1" dirty="0"/>
          </a:p>
          <a:p>
            <a:pPr marL="285750" indent="-285750"/>
            <a:r>
              <a:rPr lang="en-US" dirty="0"/>
              <a:t>Use of internal machine data for the evaluation of the condition of key components of an injection </a:t>
            </a:r>
            <a:r>
              <a:rPr lang="en-US" dirty="0" err="1"/>
              <a:t>moulding</a:t>
            </a:r>
            <a:r>
              <a:rPr lang="en-US" dirty="0"/>
              <a:t> machine (e.g. non return valve)</a:t>
            </a:r>
          </a:p>
          <a:p>
            <a:pPr marL="285750" indent="-285750"/>
            <a:r>
              <a:rPr lang="en-US" dirty="0"/>
              <a:t>Determination of the time for a replacement</a:t>
            </a:r>
          </a:p>
          <a:p>
            <a:pPr marL="285750" indent="-285750"/>
            <a:endParaRPr lang="en-US" dirty="0"/>
          </a:p>
          <a:p>
            <a:pPr marL="0" indent="0">
              <a:buNone/>
            </a:pPr>
            <a:endParaRPr lang="de-CH" dirty="0"/>
          </a:p>
        </p:txBody>
      </p:sp>
      <p:sp>
        <p:nvSpPr>
          <p:cNvPr id="7" name="Text Placeholder 6"/>
          <p:cNvSpPr>
            <a:spLocks noGrp="1"/>
          </p:cNvSpPr>
          <p:nvPr>
            <p:ph type="body" sz="quarter" idx="24"/>
          </p:nvPr>
        </p:nvSpPr>
        <p:spPr/>
        <p:txBody>
          <a:bodyPr/>
          <a:lstStyle/>
          <a:p>
            <a:r>
              <a:rPr lang="en-US" dirty="0"/>
              <a:t>Use cases for injection </a:t>
            </a:r>
            <a:r>
              <a:rPr lang="en-US" dirty="0" err="1"/>
              <a:t>moulding</a:t>
            </a:r>
            <a:endParaRPr lang="de-CH" dirty="0"/>
          </a:p>
        </p:txBody>
      </p:sp>
    </p:spTree>
    <p:extLst>
      <p:ext uri="{BB962C8B-B14F-4D97-AF65-F5344CB8AC3E}">
        <p14:creationId xmlns:p14="http://schemas.microsoft.com/office/powerpoint/2010/main" val="4091166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41</a:t>
            </a:fld>
            <a:endParaRPr lang="de-CH"/>
          </a:p>
        </p:txBody>
      </p:sp>
      <p:sp>
        <p:nvSpPr>
          <p:cNvPr id="2" name="Title 1"/>
          <p:cNvSpPr>
            <a:spLocks noGrp="1"/>
          </p:cNvSpPr>
          <p:nvPr>
            <p:ph type="title"/>
          </p:nvPr>
        </p:nvSpPr>
        <p:spPr/>
        <p:txBody>
          <a:bodyPr/>
          <a:lstStyle/>
          <a:p>
            <a:r>
              <a:rPr lang="de-CH" dirty="0" err="1"/>
              <a:t>Anomaly</a:t>
            </a:r>
            <a:r>
              <a:rPr lang="de-CH" dirty="0"/>
              <a:t> </a:t>
            </a:r>
            <a:r>
              <a:rPr lang="de-CH" dirty="0" err="1"/>
              <a:t>detection</a:t>
            </a:r>
            <a:r>
              <a:rPr lang="de-CH" dirty="0"/>
              <a:t>: </a:t>
            </a:r>
            <a:r>
              <a:rPr lang="de-CH" dirty="0" err="1"/>
              <a:t>trial</a:t>
            </a:r>
            <a:r>
              <a:rPr lang="de-CH" dirty="0"/>
              <a:t> design</a:t>
            </a:r>
          </a:p>
        </p:txBody>
      </p:sp>
      <p:sp>
        <p:nvSpPr>
          <p:cNvPr id="3" name="Content Placeholder 2"/>
          <p:cNvSpPr>
            <a:spLocks noGrp="1"/>
          </p:cNvSpPr>
          <p:nvPr>
            <p:ph sz="quarter" idx="21"/>
          </p:nvPr>
        </p:nvSpPr>
        <p:spPr/>
        <p:txBody>
          <a:bodyPr/>
          <a:lstStyle/>
          <a:p>
            <a:r>
              <a:rPr lang="en-US"/>
              <a:t>4 test series, part: ice scraper, material: PP </a:t>
            </a:r>
          </a:p>
          <a:p>
            <a:pPr lvl="1"/>
            <a:r>
              <a:rPr lang="en-US"/>
              <a:t>Trial series 1 (72 parts) - reference trial series </a:t>
            </a:r>
            <a:r>
              <a:rPr lang="en-US">
                <a:sym typeface="Wingdings" panose="05000000000000000000" pitchFamily="2" charset="2"/>
              </a:rPr>
              <a:t></a:t>
            </a:r>
            <a:r>
              <a:rPr lang="en-US"/>
              <a:t> ice scrapers lie within the tolerances</a:t>
            </a:r>
            <a:endParaRPr lang="de-CH"/>
          </a:p>
          <a:p>
            <a:pPr lvl="1"/>
            <a:r>
              <a:rPr lang="en-US"/>
              <a:t>Trial series 2 (56 parts) - calcified cooling channels </a:t>
            </a:r>
            <a:r>
              <a:rPr lang="en-US">
                <a:sym typeface="Wingdings" panose="05000000000000000000" pitchFamily="2" charset="2"/>
              </a:rPr>
              <a:t></a:t>
            </a:r>
            <a:r>
              <a:rPr lang="en-US"/>
              <a:t> temperature of the mould temperature medium increased</a:t>
            </a:r>
            <a:endParaRPr lang="de-CH"/>
          </a:p>
          <a:p>
            <a:pPr lvl="1"/>
            <a:r>
              <a:rPr lang="en-US"/>
              <a:t>Trial series 3 (57 parts) - batch fluctuation </a:t>
            </a:r>
            <a:r>
              <a:rPr lang="en-US">
                <a:sym typeface="Wingdings" panose="05000000000000000000" pitchFamily="2" charset="2"/>
              </a:rPr>
              <a:t></a:t>
            </a:r>
            <a:r>
              <a:rPr lang="en-US"/>
              <a:t> cylinder temperature increased</a:t>
            </a:r>
            <a:endParaRPr lang="de-CH"/>
          </a:p>
          <a:p>
            <a:pPr lvl="1"/>
            <a:r>
              <a:rPr lang="en-US"/>
              <a:t>Trial series 4 (52 parts) - wrong material </a:t>
            </a:r>
            <a:r>
              <a:rPr lang="en-US">
                <a:sym typeface="Wingdings" panose="05000000000000000000" pitchFamily="2" charset="2"/>
              </a:rPr>
              <a:t></a:t>
            </a:r>
            <a:r>
              <a:rPr lang="en-US"/>
              <a:t> 10% foreign material added</a:t>
            </a:r>
            <a:endParaRPr lang="de-CH"/>
          </a:p>
          <a:p>
            <a:endParaRPr lang="de-CH"/>
          </a:p>
          <a:p>
            <a:r>
              <a:rPr lang="de-CH"/>
              <a:t>Database</a:t>
            </a:r>
          </a:p>
          <a:p>
            <a:pPr lvl="1"/>
            <a:r>
              <a:rPr lang="de-CH"/>
              <a:t>Process curves recorded with </a:t>
            </a:r>
            <a:br>
              <a:rPr lang="de-CH"/>
            </a:br>
            <a:r>
              <a:rPr lang="de-CH"/>
              <a:t>the DataXplorer</a:t>
            </a:r>
          </a:p>
          <a:p>
            <a:pPr lvl="1"/>
            <a:r>
              <a:rPr lang="de-CH"/>
              <a:t>Additionaly </a:t>
            </a:r>
            <a:r>
              <a:rPr lang="en-US"/>
              <a:t>the corresponding </a:t>
            </a:r>
            <a:br>
              <a:rPr lang="en-US"/>
            </a:br>
            <a:r>
              <a:rPr lang="en-US"/>
              <a:t>quality data were measured</a:t>
            </a:r>
            <a:r>
              <a:rPr lang="de-CH"/>
              <a:t> </a:t>
            </a:r>
            <a:br>
              <a:rPr lang="de-CH"/>
            </a:br>
            <a:r>
              <a:rPr lang="de-CH"/>
              <a:t>(shown in picture on the right)</a:t>
            </a:r>
            <a:endParaRPr lang="de-CH" dirty="0"/>
          </a:p>
        </p:txBody>
      </p:sp>
      <p:sp>
        <p:nvSpPr>
          <p:cNvPr id="14" name="Text Placeholder 13"/>
          <p:cNvSpPr>
            <a:spLocks noGrp="1"/>
          </p:cNvSpPr>
          <p:nvPr>
            <p:ph type="body" sz="quarter" idx="24"/>
          </p:nvPr>
        </p:nvSpPr>
        <p:spPr/>
        <p:txBody>
          <a:bodyPr/>
          <a:lstStyle/>
          <a:p>
            <a:r>
              <a:rPr lang="en-US" dirty="0"/>
              <a:t>Use cases for injection </a:t>
            </a:r>
            <a:r>
              <a:rPr lang="en-US" dirty="0" err="1"/>
              <a:t>moulding</a:t>
            </a:r>
            <a:endParaRPr lang="de-CH" dirty="0"/>
          </a:p>
        </p:txBody>
      </p:sp>
      <p:pic>
        <p:nvPicPr>
          <p:cNvPr id="7" name="Picture 6"/>
          <p:cNvPicPr>
            <a:picLocks noChangeAspect="1"/>
          </p:cNvPicPr>
          <p:nvPr/>
        </p:nvPicPr>
        <p:blipFill rotWithShape="1">
          <a:blip r:embed="rId3"/>
          <a:srcRect b="4849"/>
          <a:stretch/>
        </p:blipFill>
        <p:spPr bwMode="auto">
          <a:xfrm>
            <a:off x="5739135" y="3584789"/>
            <a:ext cx="5260074" cy="2294298"/>
          </a:xfrm>
          <a:prstGeom prst="rect">
            <a:avLst/>
          </a:prstGeom>
          <a:ln>
            <a:noFill/>
          </a:ln>
          <a:extLst>
            <a:ext uri="{53640926-AAD7-44D8-BBD7-CCE9431645EC}">
              <a14:shadowObscured xmlns:a14="http://schemas.microsoft.com/office/drawing/2010/main"/>
            </a:ext>
          </a:extLst>
        </p:spPr>
      </p:pic>
      <p:sp>
        <p:nvSpPr>
          <p:cNvPr id="15" name="Date Placeholder 14"/>
          <p:cNvSpPr>
            <a:spLocks noGrp="1"/>
          </p:cNvSpPr>
          <p:nvPr>
            <p:ph type="dt" sz="half" idx="16"/>
          </p:nvPr>
        </p:nvSpPr>
        <p:spPr/>
        <p:txBody>
          <a:bodyPr/>
          <a:lstStyle/>
          <a:p>
            <a:fld id="{D3E56053-F33A-452C-B48F-EF34CAF61652}" type="datetime4">
              <a:rPr lang="de-CH" smtClean="0"/>
              <a:t>14. März 2023</a:t>
            </a:fld>
            <a:endParaRPr lang="de-CH" dirty="0"/>
          </a:p>
        </p:txBody>
      </p:sp>
    </p:spTree>
    <p:extLst>
      <p:ext uri="{BB962C8B-B14F-4D97-AF65-F5344CB8AC3E}">
        <p14:creationId xmlns:p14="http://schemas.microsoft.com/office/powerpoint/2010/main" val="3765025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42</a:t>
            </a:fld>
            <a:endParaRPr lang="de-CH"/>
          </a:p>
        </p:txBody>
      </p:sp>
      <p:sp>
        <p:nvSpPr>
          <p:cNvPr id="2" name="Title 1"/>
          <p:cNvSpPr>
            <a:spLocks noGrp="1"/>
          </p:cNvSpPr>
          <p:nvPr>
            <p:ph type="title"/>
          </p:nvPr>
        </p:nvSpPr>
        <p:spPr/>
        <p:txBody>
          <a:bodyPr/>
          <a:lstStyle/>
          <a:p>
            <a:r>
              <a:rPr lang="en-US" dirty="0"/>
              <a:t>Anomaly detection: classification of trial series</a:t>
            </a:r>
            <a:endParaRPr lang="de-CH" dirty="0"/>
          </a:p>
        </p:txBody>
      </p:sp>
      <p:sp>
        <p:nvSpPr>
          <p:cNvPr id="3" name="Content Placeholder 2"/>
          <p:cNvSpPr>
            <a:spLocks noGrp="1"/>
          </p:cNvSpPr>
          <p:nvPr>
            <p:ph sz="quarter" idx="21"/>
          </p:nvPr>
        </p:nvSpPr>
        <p:spPr/>
        <p:txBody>
          <a:bodyPr/>
          <a:lstStyle/>
          <a:p>
            <a:r>
              <a:rPr lang="en-US" dirty="0"/>
              <a:t>Can ML be used to anticipate process anomalies based on internal measurement signals?</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dirty="0"/>
          </a:p>
          <a:p>
            <a:pPr marL="0" indent="0">
              <a:buNone/>
            </a:pPr>
            <a:r>
              <a:rPr lang="en-US" dirty="0"/>
              <a:t>	trial series V1-V4 can be completely classified with just two important features (a linear discriminant 	analysis (LDA) was used for the actual classification of the trial series)</a:t>
            </a:r>
            <a:endParaRPr lang="de-CH" dirty="0"/>
          </a:p>
          <a:p>
            <a:endParaRPr lang="en-US" dirty="0"/>
          </a:p>
          <a:p>
            <a:endParaRPr lang="de-CH" dirty="0"/>
          </a:p>
        </p:txBody>
      </p:sp>
      <p:sp>
        <p:nvSpPr>
          <p:cNvPr id="14" name="Text Placeholder 13"/>
          <p:cNvSpPr>
            <a:spLocks noGrp="1"/>
          </p:cNvSpPr>
          <p:nvPr>
            <p:ph type="body" sz="quarter" idx="24"/>
          </p:nvPr>
        </p:nvSpPr>
        <p:spPr/>
        <p:txBody>
          <a:bodyPr/>
          <a:lstStyle/>
          <a:p>
            <a:r>
              <a:rPr lang="en-US" dirty="0"/>
              <a:t>Use cases for injection </a:t>
            </a:r>
            <a:r>
              <a:rPr lang="en-US" dirty="0" err="1"/>
              <a:t>moulding</a:t>
            </a:r>
            <a:endParaRPr lang="de-CH" dirty="0"/>
          </a:p>
        </p:txBody>
      </p:sp>
      <p:pic>
        <p:nvPicPr>
          <p:cNvPr id="1026" name="Picture 2" descr="LDA on V1-V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1717" y="1830172"/>
            <a:ext cx="5976664" cy="35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806450" y="5528677"/>
            <a:ext cx="491120" cy="36748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Date Placeholder 14"/>
          <p:cNvSpPr>
            <a:spLocks noGrp="1"/>
          </p:cNvSpPr>
          <p:nvPr>
            <p:ph type="dt" sz="half" idx="16"/>
          </p:nvPr>
        </p:nvSpPr>
        <p:spPr/>
        <p:txBody>
          <a:bodyPr/>
          <a:lstStyle/>
          <a:p>
            <a:fld id="{B9263026-3A2B-4FFE-9FE5-E3EC04E8643A}" type="datetime4">
              <a:rPr lang="de-CH" smtClean="0"/>
              <a:t>14. März 2023</a:t>
            </a:fld>
            <a:endParaRPr lang="de-CH" dirty="0"/>
          </a:p>
        </p:txBody>
      </p:sp>
    </p:spTree>
    <p:extLst>
      <p:ext uri="{BB962C8B-B14F-4D97-AF65-F5344CB8AC3E}">
        <p14:creationId xmlns:p14="http://schemas.microsoft.com/office/powerpoint/2010/main" val="292702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43</a:t>
            </a:fld>
            <a:endParaRPr lang="de-CH"/>
          </a:p>
        </p:txBody>
      </p:sp>
      <p:sp>
        <p:nvSpPr>
          <p:cNvPr id="2" name="Title 1"/>
          <p:cNvSpPr>
            <a:spLocks noGrp="1"/>
          </p:cNvSpPr>
          <p:nvPr>
            <p:ph type="title"/>
          </p:nvPr>
        </p:nvSpPr>
        <p:spPr/>
        <p:txBody>
          <a:bodyPr/>
          <a:lstStyle/>
          <a:p>
            <a:r>
              <a:rPr lang="en-US" dirty="0"/>
              <a:t>Quality data prediction: </a:t>
            </a:r>
            <a:r>
              <a:rPr lang="de-CH" dirty="0" err="1"/>
              <a:t>results</a:t>
            </a:r>
            <a:endParaRPr lang="de-CH" dirty="0"/>
          </a:p>
        </p:txBody>
      </p:sp>
      <p:sp>
        <p:nvSpPr>
          <p:cNvPr id="3" name="Content Placeholder 2"/>
          <p:cNvSpPr>
            <a:spLocks noGrp="1"/>
          </p:cNvSpPr>
          <p:nvPr>
            <p:ph sz="quarter" idx="21"/>
          </p:nvPr>
        </p:nvSpPr>
        <p:spPr/>
        <p:txBody>
          <a:bodyPr/>
          <a:lstStyle/>
          <a:p>
            <a:r>
              <a:rPr lang="en-US" dirty="0"/>
              <a:t>Test sets (random data from the trial series that were not used for the development of the models) were used to test the models by predicting the quality data of the already </a:t>
            </a:r>
            <a:r>
              <a:rPr lang="en-US" dirty="0" err="1"/>
              <a:t>moulded</a:t>
            </a:r>
            <a:r>
              <a:rPr lang="en-US" dirty="0"/>
              <a:t> parts. </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252000" lvl="1" indent="0">
              <a:buNone/>
            </a:pPr>
            <a:endParaRPr lang="en-US" dirty="0"/>
          </a:p>
          <a:p>
            <a:pPr marL="252000" lvl="1" indent="0">
              <a:buNone/>
            </a:pPr>
            <a:r>
              <a:rPr lang="en-US" dirty="0"/>
              <a:t>	Very good prediction of quality data of NEW components, based only on internal machine data</a:t>
            </a:r>
            <a:endParaRPr lang="de-CH" dirty="0"/>
          </a:p>
        </p:txBody>
      </p:sp>
      <p:sp>
        <p:nvSpPr>
          <p:cNvPr id="16" name="Text Placeholder 15"/>
          <p:cNvSpPr>
            <a:spLocks noGrp="1"/>
          </p:cNvSpPr>
          <p:nvPr>
            <p:ph type="body" sz="quarter" idx="24"/>
          </p:nvPr>
        </p:nvSpPr>
        <p:spPr/>
        <p:txBody>
          <a:bodyPr/>
          <a:lstStyle/>
          <a:p>
            <a:r>
              <a:rPr lang="en-US" dirty="0"/>
              <a:t>Use cases for injection </a:t>
            </a:r>
            <a:r>
              <a:rPr lang="en-US" dirty="0" err="1"/>
              <a:t>moulding</a:t>
            </a:r>
            <a:endParaRPr lang="de-CH" dirty="0"/>
          </a:p>
        </p:txBody>
      </p:sp>
      <p:pic>
        <p:nvPicPr>
          <p:cNvPr id="1026" name="Picture 2" descr="test_set_on_new_da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94" r="7074" b="49233"/>
          <a:stretch/>
        </p:blipFill>
        <p:spPr bwMode="auto">
          <a:xfrm>
            <a:off x="106701" y="2036770"/>
            <a:ext cx="5927986" cy="229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test_set_on_new_da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94" t="49061" r="7074"/>
          <a:stretch/>
        </p:blipFill>
        <p:spPr bwMode="auto">
          <a:xfrm>
            <a:off x="6092623" y="2115149"/>
            <a:ext cx="5927986" cy="230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p:nvPr/>
        </p:nvSpPr>
        <p:spPr>
          <a:xfrm>
            <a:off x="860928" y="5748109"/>
            <a:ext cx="491120" cy="36748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nvGraphicFramePr>
            <p:xfrm>
              <a:off x="2246748" y="4364470"/>
              <a:ext cx="7704855" cy="1290892"/>
            </p:xfrm>
            <a:graphic>
              <a:graphicData uri="http://schemas.openxmlformats.org/drawingml/2006/table">
                <a:tbl>
                  <a:tblPr firstRow="1" bandRow="1">
                    <a:tableStyleId>{5C22544A-7EE6-4342-B048-85BDC9FD1C3A}</a:tableStyleId>
                  </a:tblPr>
                  <a:tblGrid>
                    <a:gridCol w="1540971">
                      <a:extLst>
                        <a:ext uri="{9D8B030D-6E8A-4147-A177-3AD203B41FA5}">
                          <a16:colId xmlns:a16="http://schemas.microsoft.com/office/drawing/2014/main" val="4027903691"/>
                        </a:ext>
                      </a:extLst>
                    </a:gridCol>
                    <a:gridCol w="1540971">
                      <a:extLst>
                        <a:ext uri="{9D8B030D-6E8A-4147-A177-3AD203B41FA5}">
                          <a16:colId xmlns:a16="http://schemas.microsoft.com/office/drawing/2014/main" val="963439161"/>
                        </a:ext>
                      </a:extLst>
                    </a:gridCol>
                    <a:gridCol w="1540971">
                      <a:extLst>
                        <a:ext uri="{9D8B030D-6E8A-4147-A177-3AD203B41FA5}">
                          <a16:colId xmlns:a16="http://schemas.microsoft.com/office/drawing/2014/main" val="1813391258"/>
                        </a:ext>
                      </a:extLst>
                    </a:gridCol>
                    <a:gridCol w="1540971">
                      <a:extLst>
                        <a:ext uri="{9D8B030D-6E8A-4147-A177-3AD203B41FA5}">
                          <a16:colId xmlns:a16="http://schemas.microsoft.com/office/drawing/2014/main" val="3637550653"/>
                        </a:ext>
                      </a:extLst>
                    </a:gridCol>
                    <a:gridCol w="1540971">
                      <a:extLst>
                        <a:ext uri="{9D8B030D-6E8A-4147-A177-3AD203B41FA5}">
                          <a16:colId xmlns:a16="http://schemas.microsoft.com/office/drawing/2014/main" val="2072644447"/>
                        </a:ext>
                      </a:extLst>
                    </a:gridCol>
                  </a:tblGrid>
                  <a:tr h="370840">
                    <a:tc>
                      <a:txBody>
                        <a:bodyPr/>
                        <a:lstStyle/>
                        <a:p>
                          <a:pPr algn="r"/>
                          <a:endParaRPr lang="de-CH" sz="1600" dirty="0"/>
                        </a:p>
                      </a:txBody>
                      <a:tcPr/>
                    </a:tc>
                    <a:tc>
                      <a:txBody>
                        <a:bodyPr/>
                        <a:lstStyle/>
                        <a:p>
                          <a:pPr algn="r"/>
                          <a:r>
                            <a:rPr lang="de-CH" sz="1600" dirty="0" err="1"/>
                            <a:t>weight</a:t>
                          </a:r>
                          <a:endParaRPr lang="de-CH" sz="1600" dirty="0"/>
                        </a:p>
                      </a:txBody>
                      <a:tcPr/>
                    </a:tc>
                    <a:tc>
                      <a:txBody>
                        <a:bodyPr/>
                        <a:lstStyle/>
                        <a:p>
                          <a:pPr algn="r"/>
                          <a:r>
                            <a:rPr lang="de-CH" sz="1600" dirty="0" err="1"/>
                            <a:t>length</a:t>
                          </a:r>
                          <a:endParaRPr lang="de-CH" sz="1600" dirty="0"/>
                        </a:p>
                      </a:txBody>
                      <a:tcPr/>
                    </a:tc>
                    <a:tc>
                      <a:txBody>
                        <a:bodyPr/>
                        <a:lstStyle/>
                        <a:p>
                          <a:pPr algn="r"/>
                          <a:r>
                            <a:rPr lang="de-CH" sz="1600" dirty="0" err="1"/>
                            <a:t>width</a:t>
                          </a:r>
                          <a:endParaRPr lang="de-CH" sz="1600" dirty="0"/>
                        </a:p>
                      </a:txBody>
                      <a:tcPr/>
                    </a:tc>
                    <a:tc>
                      <a:txBody>
                        <a:bodyPr/>
                        <a:lstStyle/>
                        <a:p>
                          <a:pPr algn="r"/>
                          <a:r>
                            <a:rPr lang="de-CH" sz="1600" dirty="0" err="1"/>
                            <a:t>lip</a:t>
                          </a:r>
                          <a:r>
                            <a:rPr lang="de-CH" sz="1600" dirty="0"/>
                            <a:t> </a:t>
                          </a:r>
                          <a:r>
                            <a:rPr lang="de-CH" sz="1600" dirty="0" err="1"/>
                            <a:t>distance</a:t>
                          </a:r>
                          <a:endParaRPr lang="de-CH" sz="1600" dirty="0"/>
                        </a:p>
                      </a:txBody>
                      <a:tcPr/>
                    </a:tc>
                    <a:extLst>
                      <a:ext uri="{0D108BD9-81ED-4DB2-BD59-A6C34878D82A}">
                        <a16:rowId xmlns:a16="http://schemas.microsoft.com/office/drawing/2014/main" val="2226843025"/>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600" dirty="0"/>
                            <a:t>STD-Error </a:t>
                          </a:r>
                          <a14:m>
                            <m:oMath xmlns:m="http://schemas.openxmlformats.org/officeDocument/2006/math">
                              <m:r>
                                <a:rPr lang="de-CH" sz="1600" smtClean="0">
                                  <a:latin typeface="Cambria Math" panose="02040503050406030204" pitchFamily="18" charset="0"/>
                                  <a:sym typeface="Wingdings" panose="05000000000000000000" pitchFamily="2" charset="2"/>
                                </a:rPr>
                                <m:t>𝝈</m:t>
                              </m:r>
                            </m:oMath>
                          </a14:m>
                          <a:endParaRPr lang="de-CH" sz="1600"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600" dirty="0"/>
                            <a:t>0.009 g</a:t>
                          </a:r>
                        </a:p>
                      </a:txBody>
                      <a:tcPr anchor="ctr"/>
                    </a:tc>
                    <a:tc>
                      <a:txBody>
                        <a:bodyPr/>
                        <a:lstStyle/>
                        <a:p>
                          <a:pPr algn="r"/>
                          <a:r>
                            <a:rPr lang="de-CH" sz="1600"/>
                            <a:t>0.017 mm</a:t>
                          </a:r>
                          <a:endParaRPr lang="de-CH" sz="1600" dirty="0"/>
                        </a:p>
                      </a:txBody>
                      <a:tcPr anchor="ctr"/>
                    </a:tc>
                    <a:tc>
                      <a:txBody>
                        <a:bodyPr/>
                        <a:lstStyle/>
                        <a:p>
                          <a:pPr algn="r"/>
                          <a:r>
                            <a:rPr lang="de-CH" sz="1600" dirty="0"/>
                            <a:t>0.014 mm</a:t>
                          </a:r>
                        </a:p>
                      </a:txBody>
                      <a:tcPr anchor="ctr"/>
                    </a:tc>
                    <a:tc>
                      <a:txBody>
                        <a:bodyPr/>
                        <a:lstStyle/>
                        <a:p>
                          <a:pPr algn="r"/>
                          <a:r>
                            <a:rPr lang="de-CH" sz="1600" dirty="0"/>
                            <a:t>0.032 mm</a:t>
                          </a:r>
                        </a:p>
                      </a:txBody>
                      <a:tcPr anchor="ctr"/>
                    </a:tc>
                    <a:extLst>
                      <a:ext uri="{0D108BD9-81ED-4DB2-BD59-A6C34878D82A}">
                        <a16:rowId xmlns:a16="http://schemas.microsoft.com/office/drawing/2014/main" val="1877298639"/>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CH" sz="1600" smtClean="0">
                                    <a:latin typeface="Cambria Math" panose="02040503050406030204" pitchFamily="18" charset="0"/>
                                    <a:sym typeface="Wingdings" panose="05000000000000000000" pitchFamily="2" charset="2"/>
                                  </a:rPr>
                                  <m:t>𝑪𝑽</m:t>
                                </m:r>
                                <m:r>
                                  <a:rPr lang="de-CH" sz="1600">
                                    <a:latin typeface="Cambria Math" panose="02040503050406030204" pitchFamily="18" charset="0"/>
                                    <a:sym typeface="Wingdings" panose="05000000000000000000" pitchFamily="2" charset="2"/>
                                  </a:rPr>
                                  <m:t>=</m:t>
                                </m:r>
                                <m:f>
                                  <m:fPr>
                                    <m:ctrlPr>
                                      <a:rPr lang="de-CH" sz="1600" i="1">
                                        <a:latin typeface="Cambria Math" panose="02040503050406030204" pitchFamily="18" charset="0"/>
                                        <a:sym typeface="Wingdings" panose="05000000000000000000" pitchFamily="2" charset="2"/>
                                      </a:rPr>
                                    </m:ctrlPr>
                                  </m:fPr>
                                  <m:num>
                                    <m:r>
                                      <a:rPr lang="de-CH" sz="1600">
                                        <a:latin typeface="Cambria Math" panose="02040503050406030204" pitchFamily="18" charset="0"/>
                                        <a:sym typeface="Wingdings" panose="05000000000000000000" pitchFamily="2" charset="2"/>
                                      </a:rPr>
                                      <m:t>𝝈</m:t>
                                    </m:r>
                                  </m:num>
                                  <m:den>
                                    <m:r>
                                      <a:rPr lang="de-CH" sz="1600">
                                        <a:latin typeface="Cambria Math" panose="02040503050406030204" pitchFamily="18" charset="0"/>
                                        <a:sym typeface="Wingdings" panose="05000000000000000000" pitchFamily="2" charset="2"/>
                                      </a:rPr>
                                      <m:t>𝝁</m:t>
                                    </m:r>
                                    <m:r>
                                      <a:rPr lang="de-CH" sz="1600">
                                        <a:latin typeface="Cambria Math" panose="02040503050406030204" pitchFamily="18" charset="0"/>
                                        <a:sym typeface="Wingdings" panose="05000000000000000000" pitchFamily="2" charset="2"/>
                                      </a:rPr>
                                      <m:t> </m:t>
                                    </m:r>
                                  </m:den>
                                </m:f>
                              </m:oMath>
                            </m:oMathPara>
                          </a14:m>
                          <a:endParaRPr lang="de-CH" sz="1600" b="1" dirty="0"/>
                        </a:p>
                      </a:txBody>
                      <a:tcPr/>
                    </a:tc>
                    <a:tc>
                      <a:txBody>
                        <a:bodyPr/>
                        <a:lstStyle/>
                        <a:p>
                          <a:pPr algn="r"/>
                          <a:r>
                            <a:rPr lang="de-CH" sz="1600"/>
                            <a:t>0.03 %</a:t>
                          </a:r>
                          <a:endParaRPr lang="de-CH" sz="1600" dirty="0"/>
                        </a:p>
                      </a:txBody>
                      <a:tcPr anchor="ctr"/>
                    </a:tc>
                    <a:tc>
                      <a:txBody>
                        <a:bodyPr/>
                        <a:lstStyle/>
                        <a:p>
                          <a:pPr algn="r"/>
                          <a:r>
                            <a:rPr lang="de-CH" sz="1600" dirty="0"/>
                            <a:t>0.02 %</a:t>
                          </a:r>
                        </a:p>
                      </a:txBody>
                      <a:tcPr anchor="ctr"/>
                    </a:tc>
                    <a:tc>
                      <a:txBody>
                        <a:bodyPr/>
                        <a:lstStyle/>
                        <a:p>
                          <a:pPr algn="r"/>
                          <a:r>
                            <a:rPr lang="de-CH" sz="1600" dirty="0"/>
                            <a:t>0.02 %</a:t>
                          </a:r>
                        </a:p>
                      </a:txBody>
                      <a:tcPr anchor="ctr"/>
                    </a:tc>
                    <a:tc>
                      <a:txBody>
                        <a:bodyPr/>
                        <a:lstStyle/>
                        <a:p>
                          <a:pPr algn="r"/>
                          <a:r>
                            <a:rPr lang="de-CH" sz="1600" dirty="0"/>
                            <a:t>1.38 %</a:t>
                          </a:r>
                        </a:p>
                      </a:txBody>
                      <a:tcPr anchor="ctr"/>
                    </a:tc>
                    <a:extLst>
                      <a:ext uri="{0D108BD9-81ED-4DB2-BD59-A6C34878D82A}">
                        <a16:rowId xmlns:a16="http://schemas.microsoft.com/office/drawing/2014/main" val="533472254"/>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3726843866"/>
                  </p:ext>
                </p:extLst>
              </p:nvPr>
            </p:nvGraphicFramePr>
            <p:xfrm>
              <a:off x="2246748" y="4364470"/>
              <a:ext cx="7704855" cy="1290892"/>
            </p:xfrm>
            <a:graphic>
              <a:graphicData uri="http://schemas.openxmlformats.org/drawingml/2006/table">
                <a:tbl>
                  <a:tblPr firstRow="1" bandRow="1">
                    <a:tableStyleId>{5C22544A-7EE6-4342-B048-85BDC9FD1C3A}</a:tableStyleId>
                  </a:tblPr>
                  <a:tblGrid>
                    <a:gridCol w="1540971">
                      <a:extLst>
                        <a:ext uri="{9D8B030D-6E8A-4147-A177-3AD203B41FA5}">
                          <a16:colId xmlns:a16="http://schemas.microsoft.com/office/drawing/2014/main" val="4027903691"/>
                        </a:ext>
                      </a:extLst>
                    </a:gridCol>
                    <a:gridCol w="1540971">
                      <a:extLst>
                        <a:ext uri="{9D8B030D-6E8A-4147-A177-3AD203B41FA5}">
                          <a16:colId xmlns:a16="http://schemas.microsoft.com/office/drawing/2014/main" val="963439161"/>
                        </a:ext>
                      </a:extLst>
                    </a:gridCol>
                    <a:gridCol w="1540971">
                      <a:extLst>
                        <a:ext uri="{9D8B030D-6E8A-4147-A177-3AD203B41FA5}">
                          <a16:colId xmlns:a16="http://schemas.microsoft.com/office/drawing/2014/main" val="1813391258"/>
                        </a:ext>
                      </a:extLst>
                    </a:gridCol>
                    <a:gridCol w="1540971">
                      <a:extLst>
                        <a:ext uri="{9D8B030D-6E8A-4147-A177-3AD203B41FA5}">
                          <a16:colId xmlns:a16="http://schemas.microsoft.com/office/drawing/2014/main" val="3637550653"/>
                        </a:ext>
                      </a:extLst>
                    </a:gridCol>
                    <a:gridCol w="1540971">
                      <a:extLst>
                        <a:ext uri="{9D8B030D-6E8A-4147-A177-3AD203B41FA5}">
                          <a16:colId xmlns:a16="http://schemas.microsoft.com/office/drawing/2014/main" val="2072644447"/>
                        </a:ext>
                      </a:extLst>
                    </a:gridCol>
                  </a:tblGrid>
                  <a:tr h="370840">
                    <a:tc>
                      <a:txBody>
                        <a:bodyPr/>
                        <a:lstStyle/>
                        <a:p>
                          <a:pPr algn="r"/>
                          <a:endParaRPr lang="de-CH" sz="1600" dirty="0"/>
                        </a:p>
                      </a:txBody>
                      <a:tcPr/>
                    </a:tc>
                    <a:tc>
                      <a:txBody>
                        <a:bodyPr/>
                        <a:lstStyle/>
                        <a:p>
                          <a:pPr algn="r"/>
                          <a:r>
                            <a:rPr lang="de-CH" sz="1600" dirty="0" err="1" smtClean="0"/>
                            <a:t>weight</a:t>
                          </a:r>
                          <a:endParaRPr lang="de-CH" sz="1600" dirty="0"/>
                        </a:p>
                      </a:txBody>
                      <a:tcPr/>
                    </a:tc>
                    <a:tc>
                      <a:txBody>
                        <a:bodyPr/>
                        <a:lstStyle/>
                        <a:p>
                          <a:pPr algn="r"/>
                          <a:r>
                            <a:rPr lang="de-CH" sz="1600" dirty="0" err="1" smtClean="0"/>
                            <a:t>length</a:t>
                          </a:r>
                          <a:endParaRPr lang="de-CH" sz="1600" dirty="0"/>
                        </a:p>
                      </a:txBody>
                      <a:tcPr/>
                    </a:tc>
                    <a:tc>
                      <a:txBody>
                        <a:bodyPr/>
                        <a:lstStyle/>
                        <a:p>
                          <a:pPr algn="r"/>
                          <a:r>
                            <a:rPr lang="de-CH" sz="1600" dirty="0" err="1" smtClean="0"/>
                            <a:t>width</a:t>
                          </a:r>
                          <a:endParaRPr lang="de-CH" sz="1600" dirty="0"/>
                        </a:p>
                      </a:txBody>
                      <a:tcPr/>
                    </a:tc>
                    <a:tc>
                      <a:txBody>
                        <a:bodyPr/>
                        <a:lstStyle/>
                        <a:p>
                          <a:pPr algn="r"/>
                          <a:r>
                            <a:rPr lang="de-CH" sz="1600" dirty="0" err="1" smtClean="0"/>
                            <a:t>lip</a:t>
                          </a:r>
                          <a:r>
                            <a:rPr lang="de-CH" sz="1600" dirty="0" smtClean="0"/>
                            <a:t> </a:t>
                          </a:r>
                          <a:r>
                            <a:rPr lang="de-CH" sz="1600" dirty="0" err="1" smtClean="0"/>
                            <a:t>distance</a:t>
                          </a:r>
                          <a:endParaRPr lang="de-CH" sz="1600" dirty="0"/>
                        </a:p>
                      </a:txBody>
                      <a:tcPr/>
                    </a:tc>
                    <a:extLst>
                      <a:ext uri="{0D108BD9-81ED-4DB2-BD59-A6C34878D82A}">
                        <a16:rowId xmlns:a16="http://schemas.microsoft.com/office/drawing/2014/main" val="2226843025"/>
                      </a:ext>
                    </a:extLst>
                  </a:tr>
                  <a:tr h="370840">
                    <a:tc>
                      <a:txBody>
                        <a:bodyPr/>
                        <a:lstStyle/>
                        <a:p>
                          <a:endParaRPr lang="de-DE"/>
                        </a:p>
                      </a:txBody>
                      <a:tcPr>
                        <a:blipFill>
                          <a:blip r:embed="rId4"/>
                          <a:stretch>
                            <a:fillRect l="-395" t="-103279" r="-401581" b="-154098"/>
                          </a:stretch>
                        </a:blip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600" dirty="0" smtClean="0"/>
                            <a:t>0.009 g</a:t>
                          </a:r>
                        </a:p>
                      </a:txBody>
                      <a:tcPr anchor="ctr"/>
                    </a:tc>
                    <a:tc>
                      <a:txBody>
                        <a:bodyPr/>
                        <a:lstStyle/>
                        <a:p>
                          <a:pPr algn="r"/>
                          <a:r>
                            <a:rPr lang="de-CH" sz="1600" smtClean="0"/>
                            <a:t>0.017 mm</a:t>
                          </a:r>
                          <a:endParaRPr lang="de-CH" sz="1600" dirty="0"/>
                        </a:p>
                      </a:txBody>
                      <a:tcPr anchor="ctr"/>
                    </a:tc>
                    <a:tc>
                      <a:txBody>
                        <a:bodyPr/>
                        <a:lstStyle/>
                        <a:p>
                          <a:pPr algn="r"/>
                          <a:r>
                            <a:rPr lang="de-CH" sz="1600" dirty="0" smtClean="0"/>
                            <a:t>0.014 mm</a:t>
                          </a:r>
                          <a:endParaRPr lang="de-CH" sz="1600" dirty="0"/>
                        </a:p>
                      </a:txBody>
                      <a:tcPr anchor="ctr"/>
                    </a:tc>
                    <a:tc>
                      <a:txBody>
                        <a:bodyPr/>
                        <a:lstStyle/>
                        <a:p>
                          <a:pPr algn="r"/>
                          <a:r>
                            <a:rPr lang="de-CH" sz="1600" dirty="0" smtClean="0"/>
                            <a:t>0.032 mm</a:t>
                          </a:r>
                          <a:endParaRPr lang="de-CH" sz="1600" dirty="0"/>
                        </a:p>
                      </a:txBody>
                      <a:tcPr anchor="ctr"/>
                    </a:tc>
                    <a:extLst>
                      <a:ext uri="{0D108BD9-81ED-4DB2-BD59-A6C34878D82A}">
                        <a16:rowId xmlns:a16="http://schemas.microsoft.com/office/drawing/2014/main" val="1877298639"/>
                      </a:ext>
                    </a:extLst>
                  </a:tr>
                  <a:tr h="549212">
                    <a:tc>
                      <a:txBody>
                        <a:bodyPr/>
                        <a:lstStyle/>
                        <a:p>
                          <a:endParaRPr lang="de-DE"/>
                        </a:p>
                      </a:txBody>
                      <a:tcPr>
                        <a:blipFill>
                          <a:blip r:embed="rId4"/>
                          <a:stretch>
                            <a:fillRect l="-395" t="-136264" r="-401581" b="-3297"/>
                          </a:stretch>
                        </a:blipFill>
                      </a:tcPr>
                    </a:tc>
                    <a:tc>
                      <a:txBody>
                        <a:bodyPr/>
                        <a:lstStyle/>
                        <a:p>
                          <a:pPr algn="r"/>
                          <a:r>
                            <a:rPr lang="de-CH" sz="1600" smtClean="0"/>
                            <a:t>0.03 %</a:t>
                          </a:r>
                          <a:endParaRPr lang="de-CH" sz="1600" dirty="0"/>
                        </a:p>
                      </a:txBody>
                      <a:tcPr anchor="ctr"/>
                    </a:tc>
                    <a:tc>
                      <a:txBody>
                        <a:bodyPr/>
                        <a:lstStyle/>
                        <a:p>
                          <a:pPr algn="r"/>
                          <a:r>
                            <a:rPr lang="de-CH" sz="1600" dirty="0" smtClean="0"/>
                            <a:t>0.02 %</a:t>
                          </a:r>
                          <a:endParaRPr lang="de-CH" sz="1600" dirty="0"/>
                        </a:p>
                      </a:txBody>
                      <a:tcPr anchor="ctr"/>
                    </a:tc>
                    <a:tc>
                      <a:txBody>
                        <a:bodyPr/>
                        <a:lstStyle/>
                        <a:p>
                          <a:pPr algn="r"/>
                          <a:r>
                            <a:rPr lang="de-CH" sz="1600" dirty="0" smtClean="0"/>
                            <a:t>0.02 %</a:t>
                          </a:r>
                          <a:endParaRPr lang="de-CH" sz="1600" dirty="0"/>
                        </a:p>
                      </a:txBody>
                      <a:tcPr anchor="ctr"/>
                    </a:tc>
                    <a:tc>
                      <a:txBody>
                        <a:bodyPr/>
                        <a:lstStyle/>
                        <a:p>
                          <a:pPr algn="r"/>
                          <a:r>
                            <a:rPr lang="de-CH" sz="1600" dirty="0" smtClean="0"/>
                            <a:t>1.38 %</a:t>
                          </a:r>
                          <a:endParaRPr lang="de-CH" sz="1600" dirty="0"/>
                        </a:p>
                      </a:txBody>
                      <a:tcPr anchor="ctr"/>
                    </a:tc>
                    <a:extLst>
                      <a:ext uri="{0D108BD9-81ED-4DB2-BD59-A6C34878D82A}">
                        <a16:rowId xmlns:a16="http://schemas.microsoft.com/office/drawing/2014/main" val="533472254"/>
                      </a:ext>
                    </a:extLst>
                  </a:tr>
                </a:tbl>
              </a:graphicData>
            </a:graphic>
          </p:graphicFrame>
        </mc:Fallback>
      </mc:AlternateContent>
      <p:sp>
        <p:nvSpPr>
          <p:cNvPr id="17" name="Date Placeholder 16"/>
          <p:cNvSpPr>
            <a:spLocks noGrp="1"/>
          </p:cNvSpPr>
          <p:nvPr>
            <p:ph type="dt" sz="half" idx="16"/>
          </p:nvPr>
        </p:nvSpPr>
        <p:spPr/>
        <p:txBody>
          <a:bodyPr/>
          <a:lstStyle/>
          <a:p>
            <a:fld id="{46A43F62-3584-401D-BF67-ED81B255D479}" type="datetime4">
              <a:rPr lang="de-CH" smtClean="0"/>
              <a:t>14. März 2023</a:t>
            </a:fld>
            <a:endParaRPr lang="de-CH" dirty="0"/>
          </a:p>
        </p:txBody>
      </p:sp>
    </p:spTree>
    <p:extLst>
      <p:ext uri="{BB962C8B-B14F-4D97-AF65-F5344CB8AC3E}">
        <p14:creationId xmlns:p14="http://schemas.microsoft.com/office/powerpoint/2010/main" val="362262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0" end="10"/>
                                            </p:txEl>
                                          </p:spTgt>
                                        </p:tgtEl>
                                        <p:attrNameLst>
                                          <p:attrName>style.visibility</p:attrName>
                                        </p:attrNameLst>
                                      </p:cBhvr>
                                      <p:to>
                                        <p:strVal val="visible"/>
                                      </p:to>
                                    </p:set>
                                    <p:animEffect transition="in" filter="fade">
                                      <p:cBhvr>
                                        <p:cTn id="1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648757A0-5E1C-4114-9F5F-1337A28432CD}"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44</a:t>
            </a:fld>
            <a:endParaRPr lang="de-CH" dirty="0"/>
          </a:p>
        </p:txBody>
      </p:sp>
      <p:sp>
        <p:nvSpPr>
          <p:cNvPr id="5" name="Title 4"/>
          <p:cNvSpPr>
            <a:spLocks noGrp="1"/>
          </p:cNvSpPr>
          <p:nvPr>
            <p:ph type="title"/>
          </p:nvPr>
        </p:nvSpPr>
        <p:spPr/>
        <p:txBody>
          <a:bodyPr/>
          <a:lstStyle/>
          <a:p>
            <a:r>
              <a:rPr lang="en-US" dirty="0"/>
              <a:t>Anomaly detection: application in practice</a:t>
            </a:r>
            <a:endParaRPr lang="de-CH" dirty="0"/>
          </a:p>
        </p:txBody>
      </p:sp>
      <p:sp>
        <p:nvSpPr>
          <p:cNvPr id="13" name="Content Placeholder 12"/>
          <p:cNvSpPr>
            <a:spLocks noGrp="1"/>
          </p:cNvSpPr>
          <p:nvPr>
            <p:ph sz="quarter" idx="21"/>
          </p:nvPr>
        </p:nvSpPr>
        <p:spPr>
          <a:xfrm>
            <a:off x="806451" y="1449388"/>
            <a:ext cx="4343520" cy="4751387"/>
          </a:xfrm>
        </p:spPr>
        <p:txBody>
          <a:bodyPr/>
          <a:lstStyle/>
          <a:p>
            <a:r>
              <a:rPr lang="en-GB" dirty="0"/>
              <a:t>When the anomaly score increases, a recommendation for action is suggested to the operator (Fig. 5, bottom right), which can be used to correct the process again. </a:t>
            </a:r>
            <a:endParaRPr lang="de-CH" dirty="0"/>
          </a:p>
          <a:p>
            <a:endParaRPr lang="de-CH" dirty="0"/>
          </a:p>
        </p:txBody>
      </p:sp>
      <p:sp>
        <p:nvSpPr>
          <p:cNvPr id="7" name="Text Placeholder 6"/>
          <p:cNvSpPr>
            <a:spLocks noGrp="1"/>
          </p:cNvSpPr>
          <p:nvPr>
            <p:ph type="body" sz="quarter" idx="24"/>
          </p:nvPr>
        </p:nvSpPr>
        <p:spPr/>
        <p:txBody>
          <a:bodyPr/>
          <a:lstStyle/>
          <a:p>
            <a:r>
              <a:rPr lang="en-US" dirty="0"/>
              <a:t>Smart Factory @ OST</a:t>
            </a:r>
            <a:endParaRPr lang="de-CH" dirty="0"/>
          </a:p>
        </p:txBody>
      </p:sp>
      <p:pic>
        <p:nvPicPr>
          <p:cNvPr id="14" name="Content Placeholder 11" descr="\\hsr.ch\root\afe\iwk\admin\Oeffentlichkeitsarbeit\Medien\Fachartikel\Kunststoffe\Beitragsreihe_Digitalisierung\Teil2\Screenshot from 2021-08-17 16-09-14.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365437" y="1447801"/>
            <a:ext cx="6494776" cy="4751387"/>
          </a:xfrm>
          <a:prstGeom prst="rect">
            <a:avLst/>
          </a:prstGeom>
          <a:noFill/>
          <a:ln>
            <a:noFill/>
          </a:ln>
        </p:spPr>
      </p:pic>
    </p:spTree>
    <p:extLst>
      <p:ext uri="{BB962C8B-B14F-4D97-AF65-F5344CB8AC3E}">
        <p14:creationId xmlns:p14="http://schemas.microsoft.com/office/powerpoint/2010/main" val="1776604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4B42AC5F-C5C6-4295-91B2-24716C00EA27}"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45</a:t>
            </a:fld>
            <a:endParaRPr lang="de-CH" dirty="0"/>
          </a:p>
        </p:txBody>
      </p:sp>
      <p:sp>
        <p:nvSpPr>
          <p:cNvPr id="5" name="Title 4"/>
          <p:cNvSpPr>
            <a:spLocks noGrp="1"/>
          </p:cNvSpPr>
          <p:nvPr>
            <p:ph type="title"/>
          </p:nvPr>
        </p:nvSpPr>
        <p:spPr/>
        <p:txBody>
          <a:bodyPr/>
          <a:lstStyle/>
          <a:p>
            <a:r>
              <a:rPr lang="de-CH" dirty="0" err="1"/>
              <a:t>Predictive</a:t>
            </a:r>
            <a:r>
              <a:rPr lang="de-CH" dirty="0"/>
              <a:t> </a:t>
            </a:r>
            <a:r>
              <a:rPr lang="de-CH" dirty="0" err="1"/>
              <a:t>maintenance</a:t>
            </a:r>
            <a:r>
              <a:rPr lang="en-US" dirty="0"/>
              <a:t>: defect non-return valve</a:t>
            </a:r>
            <a:endParaRPr lang="de-CH" dirty="0"/>
          </a:p>
        </p:txBody>
      </p:sp>
      <p:sp>
        <p:nvSpPr>
          <p:cNvPr id="6" name="Content Placeholder 5"/>
          <p:cNvSpPr>
            <a:spLocks noGrp="1"/>
          </p:cNvSpPr>
          <p:nvPr>
            <p:ph sz="quarter" idx="21"/>
          </p:nvPr>
        </p:nvSpPr>
        <p:spPr/>
        <p:txBody>
          <a:bodyPr/>
          <a:lstStyle/>
          <a:p>
            <a:pPr marL="0" indent="0">
              <a:buNone/>
            </a:pPr>
            <a:r>
              <a:rPr lang="en-US" dirty="0">
                <a:solidFill>
                  <a:prstClr val="black"/>
                </a:solidFill>
              </a:rPr>
              <a:t>Operating principle non-return valve: prevents the melt from flowing back over the screw bars</a:t>
            </a:r>
          </a:p>
          <a:p>
            <a:pPr marL="0" indent="0">
              <a:buNone/>
            </a:pPr>
            <a:r>
              <a:rPr lang="en-US" dirty="0"/>
              <a:t>	Otherwise no reproducible production is possible; undefined dwell time of the material in the cylinder</a:t>
            </a:r>
            <a:endParaRPr lang="de-CH" dirty="0"/>
          </a:p>
        </p:txBody>
      </p:sp>
      <p:sp>
        <p:nvSpPr>
          <p:cNvPr id="7" name="Text Placeholder 6"/>
          <p:cNvSpPr>
            <a:spLocks noGrp="1"/>
          </p:cNvSpPr>
          <p:nvPr>
            <p:ph type="body" sz="quarter" idx="24"/>
          </p:nvPr>
        </p:nvSpPr>
        <p:spPr/>
        <p:txBody>
          <a:bodyPr/>
          <a:lstStyle/>
          <a:p>
            <a:r>
              <a:rPr lang="en-US" dirty="0"/>
              <a:t>Use cases for injection </a:t>
            </a:r>
            <a:r>
              <a:rPr lang="en-US" dirty="0" err="1"/>
              <a:t>moulding</a:t>
            </a:r>
            <a:endParaRPr lang="de-CH" dirty="0"/>
          </a:p>
        </p:txBody>
      </p:sp>
      <p:sp>
        <p:nvSpPr>
          <p:cNvPr id="8" name="AutoShape 16"/>
          <p:cNvSpPr>
            <a:spLocks noChangeArrowheads="1"/>
          </p:cNvSpPr>
          <p:nvPr/>
        </p:nvSpPr>
        <p:spPr bwMode="auto">
          <a:xfrm>
            <a:off x="806449" y="1881107"/>
            <a:ext cx="542487" cy="284125"/>
          </a:xfrm>
          <a:prstGeom prst="rightArrow">
            <a:avLst>
              <a:gd name="adj1" fmla="val 50000"/>
              <a:gd name="adj2" fmla="val 56278"/>
            </a:avLst>
          </a:prstGeom>
          <a:solidFill>
            <a:schemeClr val="accent2"/>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en-GB" altLang="de-DE" sz="1800"/>
          </a:p>
        </p:txBody>
      </p:sp>
      <p:sp>
        <p:nvSpPr>
          <p:cNvPr id="9" name="Text Box 18"/>
          <p:cNvSpPr txBox="1">
            <a:spLocks noChangeArrowheads="1"/>
          </p:cNvSpPr>
          <p:nvPr/>
        </p:nvSpPr>
        <p:spPr bwMode="auto">
          <a:xfrm>
            <a:off x="2258510" y="5870941"/>
            <a:ext cx="14137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de-CH" altLang="de-DE" sz="1200" dirty="0">
                <a:solidFill>
                  <a:srgbClr val="333333"/>
                </a:solidFill>
              </a:rPr>
              <a:t>[Kaiser, </a:t>
            </a:r>
            <a:r>
              <a:rPr lang="de-CH" altLang="de-DE" sz="1200" dirty="0" err="1">
                <a:solidFill>
                  <a:srgbClr val="333333"/>
                </a:solidFill>
              </a:rPr>
              <a:t>Sächtling</a:t>
            </a:r>
            <a:r>
              <a:rPr lang="de-CH" altLang="de-DE" sz="1200" dirty="0">
                <a:solidFill>
                  <a:srgbClr val="333333"/>
                </a:solidFill>
              </a:rPr>
              <a:t>]</a:t>
            </a:r>
          </a:p>
        </p:txBody>
      </p:sp>
      <p:pic>
        <p:nvPicPr>
          <p:cNvPr id="10" name="Grafik 1"/>
          <p:cNvPicPr>
            <a:picLocks noChangeAspect="1"/>
          </p:cNvPicPr>
          <p:nvPr/>
        </p:nvPicPr>
        <p:blipFill>
          <a:blip r:embed="rId2">
            <a:extLst>
              <a:ext uri="{28A0092B-C50C-407E-A947-70E740481C1C}">
                <a14:useLocalDpi xmlns:a14="http://schemas.microsoft.com/office/drawing/2010/main" val="0"/>
              </a:ext>
            </a:extLst>
          </a:blip>
          <a:srcRect l="3011" t="24919" b="3423"/>
          <a:stretch>
            <a:fillRect/>
          </a:stretch>
        </p:blipFill>
        <p:spPr bwMode="auto">
          <a:xfrm>
            <a:off x="607269" y="2178416"/>
            <a:ext cx="81407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3"/>
          <p:cNvPicPr>
            <a:picLocks noChangeAspect="1"/>
          </p:cNvPicPr>
          <p:nvPr/>
        </p:nvPicPr>
        <p:blipFill>
          <a:blip r:embed="rId3">
            <a:extLst>
              <a:ext uri="{28A0092B-C50C-407E-A947-70E740481C1C}">
                <a14:useLocalDpi xmlns:a14="http://schemas.microsoft.com/office/drawing/2010/main" val="0"/>
              </a:ext>
            </a:extLst>
          </a:blip>
          <a:srcRect l="5037"/>
          <a:stretch>
            <a:fillRect/>
          </a:stretch>
        </p:blipFill>
        <p:spPr bwMode="auto">
          <a:xfrm>
            <a:off x="1023194" y="4259629"/>
            <a:ext cx="2714625" cy="142716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hteck 24"/>
          <p:cNvSpPr/>
          <p:nvPr/>
        </p:nvSpPr>
        <p:spPr>
          <a:xfrm>
            <a:off x="4215656" y="2664191"/>
            <a:ext cx="720725" cy="6746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pic>
        <p:nvPicPr>
          <p:cNvPr id="13" name="Grafi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0269" y="4007216"/>
            <a:ext cx="2697162" cy="2209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4" name="Gerader Verbinder 26"/>
          <p:cNvCxnSpPr/>
          <p:nvPr/>
        </p:nvCxnSpPr>
        <p:spPr>
          <a:xfrm>
            <a:off x="5634881" y="3259504"/>
            <a:ext cx="908050" cy="358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r Verbinder 27"/>
          <p:cNvCxnSpPr>
            <a:stCxn id="12" idx="2"/>
            <a:endCxn id="11" idx="0"/>
          </p:cNvCxnSpPr>
          <p:nvPr/>
        </p:nvCxnSpPr>
        <p:spPr>
          <a:xfrm flipH="1">
            <a:off x="2380506" y="3338879"/>
            <a:ext cx="2195513" cy="920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r Verbinder 28"/>
          <p:cNvCxnSpPr>
            <a:stCxn id="13" idx="1"/>
            <a:endCxn id="17" idx="3"/>
          </p:cNvCxnSpPr>
          <p:nvPr/>
        </p:nvCxnSpPr>
        <p:spPr>
          <a:xfrm flipH="1" flipV="1">
            <a:off x="2431306" y="5020041"/>
            <a:ext cx="1858963" cy="92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hteck 29"/>
          <p:cNvSpPr/>
          <p:nvPr/>
        </p:nvSpPr>
        <p:spPr>
          <a:xfrm>
            <a:off x="1710581" y="4683491"/>
            <a:ext cx="720725" cy="6746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a:p>
        </p:txBody>
      </p:sp>
      <p:grpSp>
        <p:nvGrpSpPr>
          <p:cNvPr id="18" name="Gruppieren 39"/>
          <p:cNvGrpSpPr/>
          <p:nvPr/>
        </p:nvGrpSpPr>
        <p:grpSpPr>
          <a:xfrm>
            <a:off x="7448029" y="3996046"/>
            <a:ext cx="3816424" cy="2209535"/>
            <a:chOff x="7696680" y="3505478"/>
            <a:chExt cx="3987800" cy="2236787"/>
          </a:xfrm>
        </p:grpSpPr>
        <p:pic>
          <p:nvPicPr>
            <p:cNvPr id="1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680" y="3505478"/>
              <a:ext cx="3987800" cy="22367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0" name="Freeform 11"/>
            <p:cNvSpPr>
              <a:spLocks/>
            </p:cNvSpPr>
            <p:nvPr/>
          </p:nvSpPr>
          <p:spPr bwMode="auto">
            <a:xfrm>
              <a:off x="8616280" y="3902353"/>
              <a:ext cx="2654300" cy="1177925"/>
            </a:xfrm>
            <a:custGeom>
              <a:avLst/>
              <a:gdLst>
                <a:gd name="T0" fmla="*/ 2147483646 w 1672"/>
                <a:gd name="T1" fmla="*/ 2147483646 h 742"/>
                <a:gd name="T2" fmla="*/ 2147483646 w 1672"/>
                <a:gd name="T3" fmla="*/ 2147483646 h 742"/>
                <a:gd name="T4" fmla="*/ 2147483646 w 1672"/>
                <a:gd name="T5" fmla="*/ 2147483646 h 742"/>
                <a:gd name="T6" fmla="*/ 0 w 1672"/>
                <a:gd name="T7" fmla="*/ 2147483646 h 742"/>
                <a:gd name="T8" fmla="*/ 0 60000 65536"/>
                <a:gd name="T9" fmla="*/ 0 60000 65536"/>
                <a:gd name="T10" fmla="*/ 0 60000 65536"/>
                <a:gd name="T11" fmla="*/ 0 60000 65536"/>
                <a:gd name="T12" fmla="*/ 0 w 1672"/>
                <a:gd name="T13" fmla="*/ 0 h 742"/>
                <a:gd name="T14" fmla="*/ 1672 w 1672"/>
                <a:gd name="T15" fmla="*/ 742 h 742"/>
              </a:gdLst>
              <a:ahLst/>
              <a:cxnLst>
                <a:cxn ang="T8">
                  <a:pos x="T0" y="T1"/>
                </a:cxn>
                <a:cxn ang="T9">
                  <a:pos x="T2" y="T3"/>
                </a:cxn>
                <a:cxn ang="T10">
                  <a:pos x="T4" y="T5"/>
                </a:cxn>
                <a:cxn ang="T11">
                  <a:pos x="T6" y="T7"/>
                </a:cxn>
              </a:cxnLst>
              <a:rect l="T12" t="T13" r="T14" b="T15"/>
              <a:pathLst>
                <a:path w="1672" h="742">
                  <a:moveTo>
                    <a:pt x="1672" y="90"/>
                  </a:moveTo>
                  <a:cubicBezTo>
                    <a:pt x="1539" y="45"/>
                    <a:pt x="1407" y="0"/>
                    <a:pt x="1275" y="90"/>
                  </a:cubicBezTo>
                  <a:cubicBezTo>
                    <a:pt x="1143" y="180"/>
                    <a:pt x="1090" y="520"/>
                    <a:pt x="878" y="629"/>
                  </a:cubicBezTo>
                  <a:cubicBezTo>
                    <a:pt x="666" y="738"/>
                    <a:pt x="333" y="740"/>
                    <a:pt x="0" y="742"/>
                  </a:cubicBezTo>
                </a:path>
              </a:pathLst>
            </a:cu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de-CH"/>
            </a:p>
          </p:txBody>
        </p:sp>
      </p:grpSp>
      <p:sp>
        <p:nvSpPr>
          <p:cNvPr id="21" name="Line 12"/>
          <p:cNvSpPr>
            <a:spLocks noChangeShapeType="1"/>
          </p:cNvSpPr>
          <p:nvPr/>
        </p:nvSpPr>
        <p:spPr bwMode="auto">
          <a:xfrm>
            <a:off x="10656623" y="3817715"/>
            <a:ext cx="630237"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CH"/>
          </a:p>
        </p:txBody>
      </p:sp>
      <p:sp>
        <p:nvSpPr>
          <p:cNvPr id="22" name="Text Box 13"/>
          <p:cNvSpPr txBox="1">
            <a:spLocks noChangeArrowheads="1"/>
          </p:cNvSpPr>
          <p:nvPr/>
        </p:nvSpPr>
        <p:spPr bwMode="auto">
          <a:xfrm>
            <a:off x="8973997" y="3567565"/>
            <a:ext cx="167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de-CH" altLang="de-DE" sz="1800" dirty="0">
                <a:solidFill>
                  <a:srgbClr val="FF0000"/>
                </a:solidFill>
              </a:rPr>
              <a:t>Dosiervorgang</a:t>
            </a:r>
          </a:p>
        </p:txBody>
      </p:sp>
      <p:sp>
        <p:nvSpPr>
          <p:cNvPr id="23" name="Text Box 15"/>
          <p:cNvSpPr txBox="1">
            <a:spLocks noChangeArrowheads="1"/>
          </p:cNvSpPr>
          <p:nvPr/>
        </p:nvSpPr>
        <p:spPr bwMode="auto">
          <a:xfrm>
            <a:off x="11437953" y="5865316"/>
            <a:ext cx="5196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de-CH" altLang="de-DE" sz="1200" dirty="0"/>
              <a:t>[IKV]</a:t>
            </a:r>
          </a:p>
        </p:txBody>
      </p:sp>
    </p:spTree>
    <p:extLst>
      <p:ext uri="{BB962C8B-B14F-4D97-AF65-F5344CB8AC3E}">
        <p14:creationId xmlns:p14="http://schemas.microsoft.com/office/powerpoint/2010/main" val="994173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46</a:t>
            </a:fld>
            <a:endParaRPr lang="de-CH"/>
          </a:p>
        </p:txBody>
      </p:sp>
      <p:sp>
        <p:nvSpPr>
          <p:cNvPr id="2" name="Title 1"/>
          <p:cNvSpPr>
            <a:spLocks noGrp="1"/>
          </p:cNvSpPr>
          <p:nvPr>
            <p:ph type="title"/>
          </p:nvPr>
        </p:nvSpPr>
        <p:spPr/>
        <p:txBody>
          <a:bodyPr/>
          <a:lstStyle/>
          <a:p>
            <a:r>
              <a:rPr lang="de-CH" dirty="0" err="1"/>
              <a:t>Predictive</a:t>
            </a:r>
            <a:r>
              <a:rPr lang="de-CH" dirty="0"/>
              <a:t> </a:t>
            </a:r>
            <a:r>
              <a:rPr lang="de-CH" dirty="0" err="1"/>
              <a:t>maintenance</a:t>
            </a:r>
            <a:r>
              <a:rPr lang="en-US" dirty="0"/>
              <a:t>: trial design</a:t>
            </a:r>
            <a:endParaRPr lang="de-CH" dirty="0"/>
          </a:p>
        </p:txBody>
      </p:sp>
      <p:sp>
        <p:nvSpPr>
          <p:cNvPr id="3" name="Content Placeholder 2"/>
          <p:cNvSpPr>
            <a:spLocks noGrp="1"/>
          </p:cNvSpPr>
          <p:nvPr>
            <p:ph sz="quarter" idx="21"/>
          </p:nvPr>
        </p:nvSpPr>
        <p:spPr/>
        <p:txBody>
          <a:bodyPr/>
          <a:lstStyle/>
          <a:p>
            <a:r>
              <a:rPr lang="en-US" dirty="0"/>
              <a:t>A well-known anomaly in the injection </a:t>
            </a:r>
            <a:r>
              <a:rPr lang="en-US" dirty="0" err="1"/>
              <a:t>moulding</a:t>
            </a:r>
            <a:r>
              <a:rPr lang="en-US" dirty="0"/>
              <a:t> process is the wear of non-return valve</a:t>
            </a:r>
          </a:p>
          <a:p>
            <a:pPr lvl="1"/>
            <a:r>
              <a:rPr lang="en-US" dirty="0"/>
              <a:t>To simulate this anomaly the ring of a non-return valve was artificially damaged, means notches with different depths were milled</a:t>
            </a:r>
          </a:p>
          <a:p>
            <a:endParaRPr lang="en-US" dirty="0"/>
          </a:p>
          <a:p>
            <a:r>
              <a:rPr lang="en-US" dirty="0"/>
              <a:t>5 test series, part: ice scraper, material: ASA</a:t>
            </a:r>
          </a:p>
          <a:p>
            <a:pPr lvl="1"/>
            <a:r>
              <a:rPr lang="en-US" dirty="0"/>
              <a:t>Trial series 1 – intact non-return valve</a:t>
            </a:r>
          </a:p>
          <a:p>
            <a:pPr lvl="1"/>
            <a:r>
              <a:rPr lang="en-US" dirty="0"/>
              <a:t>Trial series 2 – damaged non-returned valve, notch depth 0,20 mm</a:t>
            </a:r>
          </a:p>
          <a:p>
            <a:pPr lvl="1"/>
            <a:r>
              <a:rPr lang="en-US" dirty="0"/>
              <a:t>Trial series 3 – damaged non-returned valve, notch depth 0,33 mm</a:t>
            </a:r>
          </a:p>
          <a:p>
            <a:pPr lvl="1"/>
            <a:r>
              <a:rPr lang="en-US" dirty="0"/>
              <a:t>Trial series 4 – damaged non-returned valve, notch depth 0,67 mm</a:t>
            </a:r>
          </a:p>
          <a:p>
            <a:pPr lvl="1"/>
            <a:r>
              <a:rPr lang="en-US" dirty="0"/>
              <a:t>Trial series 5 – damaged non-returned valve, notch depth 1,00 mm</a:t>
            </a:r>
          </a:p>
          <a:p>
            <a:pPr lvl="1"/>
            <a:endParaRPr lang="en-US" dirty="0"/>
          </a:p>
          <a:p>
            <a:r>
              <a:rPr lang="de-CH" dirty="0"/>
              <a:t>Database</a:t>
            </a:r>
          </a:p>
          <a:p>
            <a:pPr lvl="1"/>
            <a:r>
              <a:rPr lang="de-CH" dirty="0" err="1"/>
              <a:t>Process</a:t>
            </a:r>
            <a:r>
              <a:rPr lang="de-CH" dirty="0"/>
              <a:t> </a:t>
            </a:r>
            <a:r>
              <a:rPr lang="de-CH" dirty="0" err="1"/>
              <a:t>curves</a:t>
            </a:r>
            <a:r>
              <a:rPr lang="de-CH" dirty="0"/>
              <a:t> </a:t>
            </a:r>
            <a:r>
              <a:rPr lang="de-CH" dirty="0" err="1"/>
              <a:t>recorded</a:t>
            </a:r>
            <a:r>
              <a:rPr lang="de-CH" dirty="0"/>
              <a:t> </a:t>
            </a:r>
            <a:r>
              <a:rPr lang="de-CH" dirty="0" err="1"/>
              <a:t>with</a:t>
            </a:r>
            <a:r>
              <a:rPr lang="de-CH" dirty="0"/>
              <a:t> </a:t>
            </a:r>
            <a:r>
              <a:rPr lang="de-CH" dirty="0" err="1"/>
              <a:t>the</a:t>
            </a:r>
            <a:r>
              <a:rPr lang="de-CH" dirty="0"/>
              <a:t> </a:t>
            </a:r>
            <a:r>
              <a:rPr lang="de-CH" dirty="0" err="1"/>
              <a:t>DataXplorer</a:t>
            </a:r>
            <a:endParaRPr lang="de-CH" dirty="0"/>
          </a:p>
          <a:p>
            <a:endParaRPr lang="en-US" dirty="0"/>
          </a:p>
          <a:p>
            <a:endParaRPr lang="en-US" dirty="0"/>
          </a:p>
          <a:p>
            <a:endParaRPr lang="en-US" dirty="0"/>
          </a:p>
          <a:p>
            <a:endParaRPr lang="de-CH" dirty="0"/>
          </a:p>
        </p:txBody>
      </p:sp>
      <p:sp>
        <p:nvSpPr>
          <p:cNvPr id="19" name="Text Placeholder 18"/>
          <p:cNvSpPr>
            <a:spLocks noGrp="1"/>
          </p:cNvSpPr>
          <p:nvPr>
            <p:ph type="body" sz="quarter" idx="24"/>
          </p:nvPr>
        </p:nvSpPr>
        <p:spPr/>
        <p:txBody>
          <a:bodyPr/>
          <a:lstStyle/>
          <a:p>
            <a:r>
              <a:rPr lang="en-US" dirty="0"/>
              <a:t>Use cases for injection </a:t>
            </a:r>
            <a:r>
              <a:rPr lang="en-US" dirty="0" err="1"/>
              <a:t>moulding</a:t>
            </a:r>
            <a:endParaRPr lang="de-CH" dirty="0"/>
          </a:p>
        </p:txBody>
      </p:sp>
      <p:grpSp>
        <p:nvGrpSpPr>
          <p:cNvPr id="7" name="Group 23"/>
          <p:cNvGrpSpPr/>
          <p:nvPr/>
        </p:nvGrpSpPr>
        <p:grpSpPr>
          <a:xfrm>
            <a:off x="8838301" y="2532216"/>
            <a:ext cx="1872208" cy="1738940"/>
            <a:chOff x="6405632" y="2944875"/>
            <a:chExt cx="1872208" cy="1738940"/>
          </a:xfrm>
        </p:grpSpPr>
        <p:pic>
          <p:nvPicPr>
            <p:cNvPr id="8" name="Picture 19"/>
            <p:cNvPicPr>
              <a:picLocks noChangeAspect="1"/>
            </p:cNvPicPr>
            <p:nvPr/>
          </p:nvPicPr>
          <p:blipFill rotWithShape="1">
            <a:blip r:embed="rId3"/>
            <a:srcRect l="4751" t="7127" r="5594" b="5433"/>
            <a:stretch/>
          </p:blipFill>
          <p:spPr>
            <a:xfrm>
              <a:off x="6405632" y="2944875"/>
              <a:ext cx="1872208" cy="1728193"/>
            </a:xfrm>
            <a:prstGeom prst="rect">
              <a:avLst/>
            </a:prstGeom>
          </p:spPr>
        </p:pic>
        <p:sp>
          <p:nvSpPr>
            <p:cNvPr id="9" name="Oval 20"/>
            <p:cNvSpPr/>
            <p:nvPr/>
          </p:nvSpPr>
          <p:spPr>
            <a:xfrm>
              <a:off x="6783148" y="3437821"/>
              <a:ext cx="504056" cy="5229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Oval 21"/>
            <p:cNvSpPr/>
            <p:nvPr/>
          </p:nvSpPr>
          <p:spPr>
            <a:xfrm>
              <a:off x="7287204" y="4212529"/>
              <a:ext cx="504056" cy="4712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Oval 22"/>
            <p:cNvSpPr/>
            <p:nvPr/>
          </p:nvSpPr>
          <p:spPr>
            <a:xfrm>
              <a:off x="7733817" y="3327534"/>
              <a:ext cx="504056" cy="4814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12" name="Textfeld 3"/>
          <p:cNvSpPr txBox="1"/>
          <p:nvPr/>
        </p:nvSpPr>
        <p:spPr>
          <a:xfrm>
            <a:off x="8577561" y="4319903"/>
            <a:ext cx="2448303" cy="523220"/>
          </a:xfrm>
          <a:prstGeom prst="rect">
            <a:avLst/>
          </a:prstGeom>
          <a:noFill/>
        </p:spPr>
        <p:txBody>
          <a:bodyPr wrap="square" rtlCol="0">
            <a:spAutoFit/>
          </a:bodyPr>
          <a:lstStyle/>
          <a:p>
            <a:pPr algn="ctr">
              <a:buClr>
                <a:schemeClr val="tx2"/>
              </a:buClr>
              <a:buSzPct val="90000"/>
            </a:pPr>
            <a:r>
              <a:rPr lang="de-CH" sz="1400" dirty="0"/>
              <a:t>non-return </a:t>
            </a:r>
            <a:r>
              <a:rPr lang="de-CH" sz="1400" dirty="0" err="1"/>
              <a:t>valve</a:t>
            </a:r>
            <a:r>
              <a:rPr lang="de-CH" sz="1400" dirty="0"/>
              <a:t> </a:t>
            </a:r>
            <a:r>
              <a:rPr lang="de-CH" sz="1400" dirty="0" err="1"/>
              <a:t>with</a:t>
            </a:r>
            <a:r>
              <a:rPr lang="de-CH" sz="1400" dirty="0"/>
              <a:t> </a:t>
            </a:r>
            <a:r>
              <a:rPr lang="de-CH" sz="1400" dirty="0" err="1"/>
              <a:t>machined</a:t>
            </a:r>
            <a:r>
              <a:rPr lang="de-CH" sz="1400" dirty="0"/>
              <a:t> </a:t>
            </a:r>
            <a:r>
              <a:rPr lang="de-CH" sz="1400" dirty="0" err="1"/>
              <a:t>notches</a:t>
            </a:r>
            <a:endParaRPr lang="de-CH" sz="1400" dirty="0"/>
          </a:p>
        </p:txBody>
      </p:sp>
      <p:sp>
        <p:nvSpPr>
          <p:cNvPr id="20" name="Date Placeholder 19"/>
          <p:cNvSpPr>
            <a:spLocks noGrp="1"/>
          </p:cNvSpPr>
          <p:nvPr>
            <p:ph type="dt" sz="half" idx="16"/>
          </p:nvPr>
        </p:nvSpPr>
        <p:spPr/>
        <p:txBody>
          <a:bodyPr/>
          <a:lstStyle/>
          <a:p>
            <a:fld id="{9E6EFF43-0BB4-47DF-87B1-F276D57C6B75}" type="datetime4">
              <a:rPr lang="de-CH" smtClean="0"/>
              <a:t>14. März 2023</a:t>
            </a:fld>
            <a:endParaRPr lang="de-CH" dirty="0"/>
          </a:p>
        </p:txBody>
      </p:sp>
    </p:spTree>
    <p:extLst>
      <p:ext uri="{BB962C8B-B14F-4D97-AF65-F5344CB8AC3E}">
        <p14:creationId xmlns:p14="http://schemas.microsoft.com/office/powerpoint/2010/main" val="25748570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8"/>
          </p:nvPr>
        </p:nvSpPr>
        <p:spPr/>
        <p:txBody>
          <a:bodyPr/>
          <a:lstStyle/>
          <a:p>
            <a:fld id="{6CB3B594-2801-4864-9089-E42463258A4B}" type="slidenum">
              <a:rPr lang="de-CH" smtClean="0"/>
              <a:pPr/>
              <a:t>47</a:t>
            </a:fld>
            <a:endParaRPr lang="de-CH" dirty="0"/>
          </a:p>
        </p:txBody>
      </p:sp>
      <p:sp>
        <p:nvSpPr>
          <p:cNvPr id="15" name="Title 14"/>
          <p:cNvSpPr>
            <a:spLocks noGrp="1"/>
          </p:cNvSpPr>
          <p:nvPr>
            <p:ph type="title"/>
          </p:nvPr>
        </p:nvSpPr>
        <p:spPr/>
        <p:txBody>
          <a:bodyPr/>
          <a:lstStyle/>
          <a:p>
            <a:r>
              <a:rPr lang="de-CH" dirty="0" err="1"/>
              <a:t>Predictive</a:t>
            </a:r>
            <a:r>
              <a:rPr lang="de-CH" dirty="0"/>
              <a:t> </a:t>
            </a:r>
            <a:r>
              <a:rPr lang="de-CH" dirty="0" err="1"/>
              <a:t>maintenance</a:t>
            </a:r>
            <a:r>
              <a:rPr lang="en-US" dirty="0"/>
              <a:t>: classification of trial series</a:t>
            </a:r>
            <a:endParaRPr lang="de-CH" dirty="0"/>
          </a:p>
        </p:txBody>
      </p:sp>
      <p:sp>
        <p:nvSpPr>
          <p:cNvPr id="16" name="Content Placeholder 15"/>
          <p:cNvSpPr>
            <a:spLocks noGrp="1"/>
          </p:cNvSpPr>
          <p:nvPr>
            <p:ph sz="half" idx="21"/>
          </p:nvPr>
        </p:nvSpPr>
        <p:spPr/>
        <p:txBody>
          <a:bodyPr>
            <a:normAutofit lnSpcReduction="10000"/>
          </a:bodyPr>
          <a:lstStyle/>
          <a:p>
            <a:r>
              <a:rPr lang="en-US" dirty="0"/>
              <a:t>With damaged non-return valves the screw covers significantly longer distances during holding pressure phase, scattering increases with higher wear </a:t>
            </a:r>
            <a:r>
              <a:rPr lang="en-US" dirty="0">
                <a:sym typeface="Wingdings" panose="05000000000000000000" pitchFamily="2" charset="2"/>
              </a:rPr>
              <a:t> already known in industry</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pPr marL="0" indent="0">
              <a:buNone/>
            </a:pPr>
            <a:r>
              <a:rPr lang="en-US" dirty="0"/>
              <a:t>	The wear of the non-return valve can be clearly detected with the component scores of a PCA </a:t>
            </a:r>
            <a:r>
              <a:rPr lang="en-US" dirty="0">
                <a:sym typeface="Wingdings" panose="05000000000000000000" pitchFamily="2" charset="2"/>
              </a:rPr>
              <a:t></a:t>
            </a:r>
            <a:r>
              <a:rPr lang="en-US" dirty="0"/>
              <a:t> 	probably the damage can even be reliably estimated</a:t>
            </a:r>
            <a:endParaRPr lang="de-CH" dirty="0"/>
          </a:p>
          <a:p>
            <a:endParaRPr lang="de-CH" dirty="0"/>
          </a:p>
        </p:txBody>
      </p:sp>
      <p:sp>
        <p:nvSpPr>
          <p:cNvPr id="17" name="Content Placeholder 16"/>
          <p:cNvSpPr>
            <a:spLocks noGrp="1"/>
          </p:cNvSpPr>
          <p:nvPr>
            <p:ph sz="half" idx="24"/>
          </p:nvPr>
        </p:nvSpPr>
        <p:spPr/>
        <p:txBody>
          <a:bodyPr>
            <a:normAutofit/>
          </a:bodyPr>
          <a:lstStyle/>
          <a:p>
            <a:r>
              <a:rPr lang="en-US" dirty="0"/>
              <a:t>Use cases for injection </a:t>
            </a:r>
            <a:r>
              <a:rPr lang="en-US" dirty="0" err="1"/>
              <a:t>moulding</a:t>
            </a:r>
            <a:endParaRPr lang="de-CH" dirty="0"/>
          </a:p>
        </p:txBody>
      </p:sp>
      <p:pic>
        <p:nvPicPr>
          <p:cNvPr id="19" name="Picture 2" descr="Sperringe101to105_Schneckenw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165" y="2039946"/>
            <a:ext cx="5531026" cy="345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PCA Sperrri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533" t="8371" r="5938"/>
          <a:stretch/>
        </p:blipFill>
        <p:spPr bwMode="auto">
          <a:xfrm>
            <a:off x="7035279" y="2274144"/>
            <a:ext cx="4104456" cy="31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PCA Sperrri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129" t="387" r="23080" b="91629"/>
          <a:stretch/>
        </p:blipFill>
        <p:spPr bwMode="auto">
          <a:xfrm>
            <a:off x="7181137" y="2072392"/>
            <a:ext cx="3812740" cy="20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ight Arrow 21"/>
          <p:cNvSpPr/>
          <p:nvPr/>
        </p:nvSpPr>
        <p:spPr>
          <a:xfrm>
            <a:off x="7292293" y="4310332"/>
            <a:ext cx="3812740" cy="694029"/>
          </a:xfrm>
          <a:prstGeom prst="rightArrow">
            <a:avLst>
              <a:gd name="adj1" fmla="val 64824"/>
              <a:gd name="adj2" fmla="val 4135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1</a:t>
            </a:r>
            <a:r>
              <a:rPr lang="en-US" sz="1100" b="1" baseline="30000" dirty="0">
                <a:solidFill>
                  <a:schemeClr val="tx1"/>
                </a:solidFill>
              </a:rPr>
              <a:t>st</a:t>
            </a:r>
            <a:r>
              <a:rPr lang="en-US" sz="1100" b="1" dirty="0">
                <a:solidFill>
                  <a:schemeClr val="tx1"/>
                </a:solidFill>
              </a:rPr>
              <a:t> PC score seems to be a good indicator for the depth of the notch</a:t>
            </a:r>
            <a:endParaRPr lang="de-CH" sz="1100" b="1" dirty="0">
              <a:solidFill>
                <a:schemeClr val="tx1"/>
              </a:solidFill>
            </a:endParaRPr>
          </a:p>
        </p:txBody>
      </p:sp>
      <p:sp>
        <p:nvSpPr>
          <p:cNvPr id="23" name="Right Arrow 22"/>
          <p:cNvSpPr/>
          <p:nvPr/>
        </p:nvSpPr>
        <p:spPr>
          <a:xfrm>
            <a:off x="860928" y="5625559"/>
            <a:ext cx="491120" cy="36748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Date Placeholder 11"/>
          <p:cNvSpPr>
            <a:spLocks noGrp="1"/>
          </p:cNvSpPr>
          <p:nvPr>
            <p:ph type="dt" sz="half" idx="16"/>
          </p:nvPr>
        </p:nvSpPr>
        <p:spPr/>
        <p:txBody>
          <a:bodyPr/>
          <a:lstStyle/>
          <a:p>
            <a:fld id="{5212F07D-4994-4FF9-9AAC-939B45725081}" type="datetime4">
              <a:rPr lang="de-CH" smtClean="0"/>
              <a:t>14. März 2023</a:t>
            </a:fld>
            <a:endParaRPr lang="de-CH" dirty="0"/>
          </a:p>
        </p:txBody>
      </p:sp>
    </p:spTree>
    <p:extLst>
      <p:ext uri="{BB962C8B-B14F-4D97-AF65-F5344CB8AC3E}">
        <p14:creationId xmlns:p14="http://schemas.microsoft.com/office/powerpoint/2010/main" val="2166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xEl>
                                              <p:pRg st="10" end="10"/>
                                            </p:txEl>
                                          </p:spTgt>
                                        </p:tgtEl>
                                        <p:attrNameLst>
                                          <p:attrName>style.visibility</p:attrName>
                                        </p:attrNameLst>
                                      </p:cBhvr>
                                      <p:to>
                                        <p:strVal val="visible"/>
                                      </p:to>
                                    </p:set>
                                    <p:animEffect transition="in" filter="fade">
                                      <p:cBhvr>
                                        <p:cTn id="24"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7"/>
          </p:nvPr>
        </p:nvSpPr>
        <p:spPr/>
        <p:txBody>
          <a:bodyPr/>
          <a:lstStyle/>
          <a:p>
            <a:r>
              <a:rPr lang="en-US"/>
              <a:t>DigInd - L04 - Process monitoring injection moulding</a:t>
            </a:r>
            <a:endParaRPr lang="de-CH" dirty="0"/>
          </a:p>
        </p:txBody>
      </p:sp>
      <p:sp>
        <p:nvSpPr>
          <p:cNvPr id="7" name="Slide Number Placeholder 6"/>
          <p:cNvSpPr>
            <a:spLocks noGrp="1"/>
          </p:cNvSpPr>
          <p:nvPr>
            <p:ph type="sldNum" sz="quarter" idx="18"/>
          </p:nvPr>
        </p:nvSpPr>
        <p:spPr/>
        <p:txBody>
          <a:bodyPr/>
          <a:lstStyle/>
          <a:p>
            <a:fld id="{6CB3B594-2801-4864-9089-E42463258A4B}" type="slidenum">
              <a:rPr lang="de-CH" smtClean="0"/>
              <a:pPr/>
              <a:t>48</a:t>
            </a:fld>
            <a:endParaRPr lang="de-CH"/>
          </a:p>
        </p:txBody>
      </p:sp>
      <p:sp>
        <p:nvSpPr>
          <p:cNvPr id="8" name="Title 7"/>
          <p:cNvSpPr>
            <a:spLocks noGrp="1"/>
          </p:cNvSpPr>
          <p:nvPr>
            <p:ph type="title"/>
          </p:nvPr>
        </p:nvSpPr>
        <p:spPr/>
        <p:txBody>
          <a:bodyPr/>
          <a:lstStyle/>
          <a:p>
            <a:r>
              <a:rPr lang="de-CH" dirty="0" err="1"/>
              <a:t>Predictive</a:t>
            </a:r>
            <a:r>
              <a:rPr lang="de-CH" dirty="0"/>
              <a:t> </a:t>
            </a:r>
            <a:r>
              <a:rPr lang="de-CH" dirty="0" err="1"/>
              <a:t>maintenance</a:t>
            </a:r>
            <a:r>
              <a:rPr lang="en-US" dirty="0"/>
              <a:t>: </a:t>
            </a:r>
            <a:r>
              <a:rPr lang="de-CH" dirty="0" err="1"/>
              <a:t>use</a:t>
            </a:r>
            <a:r>
              <a:rPr lang="de-CH" dirty="0"/>
              <a:t> </a:t>
            </a:r>
            <a:r>
              <a:rPr lang="de-CH" dirty="0" err="1"/>
              <a:t>of</a:t>
            </a:r>
            <a:r>
              <a:rPr lang="de-CH" dirty="0"/>
              <a:t> an </a:t>
            </a:r>
            <a:r>
              <a:rPr lang="de-CH" dirty="0" err="1"/>
              <a:t>auto</a:t>
            </a:r>
            <a:r>
              <a:rPr lang="de-CH" dirty="0"/>
              <a:t> </a:t>
            </a:r>
            <a:r>
              <a:rPr lang="de-CH" dirty="0" err="1"/>
              <a:t>encoder</a:t>
            </a:r>
            <a:endParaRPr lang="de-CH" dirty="0"/>
          </a:p>
        </p:txBody>
      </p:sp>
      <p:sp>
        <p:nvSpPr>
          <p:cNvPr id="9" name="Content Placeholder 8"/>
          <p:cNvSpPr>
            <a:spLocks noGrp="1"/>
          </p:cNvSpPr>
          <p:nvPr>
            <p:ph sz="quarter" idx="21"/>
          </p:nvPr>
        </p:nvSpPr>
        <p:spPr/>
        <p:txBody>
          <a:bodyPr>
            <a:normAutofit/>
          </a:bodyPr>
          <a:lstStyle/>
          <a:p>
            <a:r>
              <a:rPr lang="en-US" dirty="0"/>
              <a:t>Can ML detect these anomalies even before the machine operator and determine the time for a replacement?</a:t>
            </a:r>
          </a:p>
          <a:p>
            <a:pPr lvl="1"/>
            <a:r>
              <a:rPr lang="en-US" dirty="0"/>
              <a:t>Results of additional trials with an unhardened non-return valve and high reinforced PPA material:</a:t>
            </a:r>
          </a:p>
          <a:p>
            <a:endParaRPr lang="en-US" dirty="0"/>
          </a:p>
          <a:p>
            <a:endParaRPr lang="en-US" dirty="0"/>
          </a:p>
          <a:p>
            <a:endParaRPr lang="en-US" dirty="0"/>
          </a:p>
          <a:p>
            <a:endParaRPr lang="en-US" dirty="0"/>
          </a:p>
          <a:p>
            <a:endParaRPr lang="en-US" dirty="0"/>
          </a:p>
          <a:p>
            <a:pPr marL="0" indent="0">
              <a:buNone/>
            </a:pPr>
            <a:br>
              <a:rPr lang="en-US" dirty="0"/>
            </a:br>
            <a:endParaRPr lang="en-US" dirty="0"/>
          </a:p>
          <a:p>
            <a:pPr marL="0" indent="0">
              <a:buNone/>
            </a:pPr>
            <a:r>
              <a:rPr lang="en-US" dirty="0"/>
              <a:t>	Yes, anomaly can be detected right from the start</a:t>
            </a:r>
          </a:p>
          <a:p>
            <a:endParaRPr lang="de-CH" dirty="0"/>
          </a:p>
        </p:txBody>
      </p:sp>
      <p:sp>
        <p:nvSpPr>
          <p:cNvPr id="24" name="Text Placeholder 23"/>
          <p:cNvSpPr>
            <a:spLocks noGrp="1"/>
          </p:cNvSpPr>
          <p:nvPr>
            <p:ph type="body" sz="quarter" idx="24"/>
          </p:nvPr>
        </p:nvSpPr>
        <p:spPr/>
        <p:txBody>
          <a:bodyPr/>
          <a:lstStyle/>
          <a:p>
            <a:r>
              <a:rPr lang="en-US" dirty="0"/>
              <a:t>Use cases for injection </a:t>
            </a:r>
            <a:r>
              <a:rPr lang="en-US" dirty="0" err="1"/>
              <a:t>moulding</a:t>
            </a:r>
            <a:endParaRPr lang="de-CH" dirty="0"/>
          </a:p>
        </p:txBody>
      </p:sp>
      <p:pic>
        <p:nvPicPr>
          <p:cNvPr id="11" name="Picture 10"/>
          <p:cNvPicPr>
            <a:picLocks noChangeAspect="1"/>
          </p:cNvPicPr>
          <p:nvPr/>
        </p:nvPicPr>
        <p:blipFill>
          <a:blip r:embed="rId3"/>
          <a:stretch>
            <a:fillRect/>
          </a:stretch>
        </p:blipFill>
        <p:spPr>
          <a:xfrm>
            <a:off x="1176824" y="2701239"/>
            <a:ext cx="3057251" cy="2175141"/>
          </a:xfrm>
          <a:prstGeom prst="rect">
            <a:avLst/>
          </a:prstGeom>
        </p:spPr>
      </p:pic>
      <p:sp>
        <p:nvSpPr>
          <p:cNvPr id="12" name="Rectangle 11"/>
          <p:cNvSpPr/>
          <p:nvPr/>
        </p:nvSpPr>
        <p:spPr>
          <a:xfrm>
            <a:off x="1335812" y="2440986"/>
            <a:ext cx="2728938" cy="523220"/>
          </a:xfrm>
          <a:prstGeom prst="rect">
            <a:avLst/>
          </a:prstGeom>
        </p:spPr>
        <p:txBody>
          <a:bodyPr wrap="square">
            <a:spAutoFit/>
          </a:bodyPr>
          <a:lstStyle/>
          <a:p>
            <a:pPr algn="ctr"/>
            <a:r>
              <a:rPr lang="en-US" sz="1400" dirty="0"/>
              <a:t>Auto encoder (neural network with different levels) </a:t>
            </a:r>
            <a:endParaRPr lang="de-CH" sz="1400" dirty="0"/>
          </a:p>
        </p:txBody>
      </p:sp>
      <p:sp>
        <p:nvSpPr>
          <p:cNvPr id="13" name="Rectangle 12"/>
          <p:cNvSpPr/>
          <p:nvPr/>
        </p:nvSpPr>
        <p:spPr>
          <a:xfrm>
            <a:off x="1022419" y="4817021"/>
            <a:ext cx="830677" cy="307777"/>
          </a:xfrm>
          <a:prstGeom prst="rect">
            <a:avLst/>
          </a:prstGeom>
        </p:spPr>
        <p:txBody>
          <a:bodyPr wrap="none">
            <a:spAutoFit/>
          </a:bodyPr>
          <a:lstStyle/>
          <a:p>
            <a:r>
              <a:rPr lang="en-US" sz="1400" dirty="0"/>
              <a:t>features</a:t>
            </a:r>
            <a:endParaRPr lang="de-CH" sz="1400" dirty="0"/>
          </a:p>
        </p:txBody>
      </p:sp>
      <p:sp>
        <p:nvSpPr>
          <p:cNvPr id="14" name="Rectangle 13"/>
          <p:cNvSpPr/>
          <p:nvPr/>
        </p:nvSpPr>
        <p:spPr>
          <a:xfrm>
            <a:off x="3029663" y="4813237"/>
            <a:ext cx="1845377" cy="307777"/>
          </a:xfrm>
          <a:prstGeom prst="rect">
            <a:avLst/>
          </a:prstGeom>
        </p:spPr>
        <p:txBody>
          <a:bodyPr wrap="none">
            <a:spAutoFit/>
          </a:bodyPr>
          <a:lstStyle/>
          <a:p>
            <a:r>
              <a:rPr lang="en-US" sz="1400" dirty="0"/>
              <a:t>recalculated features</a:t>
            </a:r>
            <a:endParaRPr lang="de-CH" sz="1400" dirty="0"/>
          </a:p>
        </p:txBody>
      </p:sp>
      <mc:AlternateContent xmlns:mc="http://schemas.openxmlformats.org/markup-compatibility/2006" xmlns:a14="http://schemas.microsoft.com/office/drawing/2010/main">
        <mc:Choice Requires="a14">
          <p:sp>
            <p:nvSpPr>
              <p:cNvPr id="17" name="Rectangle 16"/>
              <p:cNvSpPr/>
              <p:nvPr/>
            </p:nvSpPr>
            <p:spPr>
              <a:xfrm>
                <a:off x="4565096" y="3469811"/>
                <a:ext cx="2964124" cy="6379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CH" sz="1200" i="1">
                              <a:latin typeface="Cambria Math" panose="02040503050406030204" pitchFamily="18" charset="0"/>
                            </a:rPr>
                          </m:ctrlPr>
                        </m:sSubPr>
                        <m:e>
                          <m:r>
                            <a:rPr lang="de-CH" sz="1200" i="1">
                              <a:latin typeface="Cambria Math" panose="02040503050406030204" pitchFamily="18" charset="0"/>
                            </a:rPr>
                            <m:t>𝑓</m:t>
                          </m:r>
                        </m:e>
                        <m:sub>
                          <m:sSub>
                            <m:sSubPr>
                              <m:ctrlPr>
                                <a:rPr lang="de-CH" sz="1200" i="1">
                                  <a:latin typeface="Cambria Math" panose="02040503050406030204" pitchFamily="18" charset="0"/>
                                </a:rPr>
                              </m:ctrlPr>
                            </m:sSubPr>
                            <m:e>
                              <m:r>
                                <a:rPr lang="de-CH" sz="1200" i="1">
                                  <a:latin typeface="Cambria Math" panose="02040503050406030204" pitchFamily="18" charset="0"/>
                                </a:rPr>
                                <m:t>𝑟𝑚𝑠</m:t>
                              </m:r>
                            </m:e>
                            <m:sub>
                              <m:r>
                                <a:rPr lang="de-CH" sz="1200" i="1">
                                  <a:latin typeface="Cambria Math" panose="02040503050406030204" pitchFamily="18" charset="0"/>
                                </a:rPr>
                                <m:t> </m:t>
                              </m:r>
                            </m:sub>
                          </m:sSub>
                        </m:sub>
                      </m:sSub>
                      <m:r>
                        <a:rPr lang="de-CH" sz="1200" i="1">
                          <a:latin typeface="Cambria Math" panose="02040503050406030204" pitchFamily="18" charset="0"/>
                        </a:rPr>
                        <m:t>=</m:t>
                      </m:r>
                      <m:rad>
                        <m:radPr>
                          <m:degHide m:val="on"/>
                          <m:ctrlPr>
                            <a:rPr lang="de-CH" sz="1200" i="1">
                              <a:latin typeface="Cambria Math" panose="02040503050406030204" pitchFamily="18" charset="0"/>
                            </a:rPr>
                          </m:ctrlPr>
                        </m:radPr>
                        <m:deg/>
                        <m:e>
                          <m:f>
                            <m:fPr>
                              <m:ctrlPr>
                                <a:rPr lang="de-CH" sz="1200" i="1">
                                  <a:latin typeface="Cambria Math" panose="02040503050406030204" pitchFamily="18" charset="0"/>
                                </a:rPr>
                              </m:ctrlPr>
                            </m:fPr>
                            <m:num>
                              <m:r>
                                <a:rPr lang="de-CH" sz="1200" i="1">
                                  <a:latin typeface="Cambria Math" panose="02040503050406030204" pitchFamily="18" charset="0"/>
                                </a:rPr>
                                <m:t>1</m:t>
                              </m:r>
                            </m:num>
                            <m:den>
                              <m:r>
                                <a:rPr lang="de-CH" sz="1200" i="1">
                                  <a:latin typeface="Cambria Math" panose="02040503050406030204" pitchFamily="18" charset="0"/>
                                </a:rPr>
                                <m:t>𝑛</m:t>
                              </m:r>
                            </m:den>
                          </m:f>
                          <m:nary>
                            <m:naryPr>
                              <m:chr m:val="∑"/>
                              <m:limLoc m:val="subSup"/>
                              <m:ctrlPr>
                                <a:rPr lang="de-CH" sz="1200" i="1">
                                  <a:latin typeface="Cambria Math" panose="02040503050406030204" pitchFamily="18" charset="0"/>
                                </a:rPr>
                              </m:ctrlPr>
                            </m:naryPr>
                            <m:sub>
                              <m:r>
                                <m:rPr>
                                  <m:brk m:alnAt="25"/>
                                </m:rPr>
                                <a:rPr lang="de-CH" sz="1200" i="1">
                                  <a:latin typeface="Cambria Math" panose="02040503050406030204" pitchFamily="18" charset="0"/>
                                </a:rPr>
                                <m:t>𝑘</m:t>
                              </m:r>
                              <m:r>
                                <a:rPr lang="de-CH" sz="1200" i="1">
                                  <a:latin typeface="Cambria Math" panose="02040503050406030204" pitchFamily="18" charset="0"/>
                                </a:rPr>
                                <m:t>=1</m:t>
                              </m:r>
                            </m:sub>
                            <m:sup>
                              <m:r>
                                <a:rPr lang="de-CH" sz="1200" i="1">
                                  <a:latin typeface="Cambria Math" panose="02040503050406030204" pitchFamily="18" charset="0"/>
                                </a:rPr>
                                <m:t>𝑛</m:t>
                              </m:r>
                            </m:sup>
                            <m:e>
                              <m:d>
                                <m:dPr>
                                  <m:ctrlPr>
                                    <a:rPr lang="de-CH" sz="1200" i="1">
                                      <a:latin typeface="Cambria Math" panose="02040503050406030204" pitchFamily="18" charset="0"/>
                                    </a:rPr>
                                  </m:ctrlPr>
                                </m:dPr>
                                <m:e>
                                  <m:sSup>
                                    <m:sSupPr>
                                      <m:ctrlPr>
                                        <a:rPr lang="de-CH" sz="1200" i="1">
                                          <a:latin typeface="Cambria Math" panose="02040503050406030204" pitchFamily="18" charset="0"/>
                                        </a:rPr>
                                      </m:ctrlPr>
                                    </m:sSupPr>
                                    <m:e>
                                      <m:d>
                                        <m:dPr>
                                          <m:ctrlPr>
                                            <a:rPr lang="de-CH" sz="1200" i="1">
                                              <a:latin typeface="Cambria Math" panose="02040503050406030204" pitchFamily="18" charset="0"/>
                                            </a:rPr>
                                          </m:ctrlPr>
                                        </m:dPr>
                                        <m:e>
                                          <m:acc>
                                            <m:accPr>
                                              <m:chr m:val="̂"/>
                                              <m:ctrlPr>
                                                <a:rPr lang="de-CH" sz="1200" i="1">
                                                  <a:latin typeface="Cambria Math" panose="02040503050406030204" pitchFamily="18" charset="0"/>
                                                </a:rPr>
                                              </m:ctrlPr>
                                            </m:accPr>
                                            <m:e>
                                              <m:sSub>
                                                <m:sSubPr>
                                                  <m:ctrlPr>
                                                    <a:rPr lang="de-CH" sz="1200" i="1">
                                                      <a:latin typeface="Cambria Math" panose="02040503050406030204" pitchFamily="18" charset="0"/>
                                                    </a:rPr>
                                                  </m:ctrlPr>
                                                </m:sSubPr>
                                                <m:e>
                                                  <m:r>
                                                    <a:rPr lang="de-CH" sz="1200" i="1">
                                                      <a:latin typeface="Cambria Math" panose="02040503050406030204" pitchFamily="18" charset="0"/>
                                                    </a:rPr>
                                                    <m:t>𝑥</m:t>
                                                  </m:r>
                                                </m:e>
                                                <m:sub>
                                                  <m:r>
                                                    <a:rPr lang="de-CH" sz="1200" i="1">
                                                      <a:latin typeface="Cambria Math" panose="02040503050406030204" pitchFamily="18" charset="0"/>
                                                    </a:rPr>
                                                    <m:t>𝑘</m:t>
                                                  </m:r>
                                                </m:sub>
                                              </m:sSub>
                                            </m:e>
                                          </m:acc>
                                          <m:r>
                                            <a:rPr lang="de-CH" sz="1200" i="1">
                                              <a:latin typeface="Cambria Math" panose="02040503050406030204" pitchFamily="18" charset="0"/>
                                            </a:rPr>
                                            <m:t>−</m:t>
                                          </m:r>
                                          <m:sSub>
                                            <m:sSubPr>
                                              <m:ctrlPr>
                                                <a:rPr lang="de-CH" sz="1200" i="1">
                                                  <a:latin typeface="Cambria Math" panose="02040503050406030204" pitchFamily="18" charset="0"/>
                                                </a:rPr>
                                              </m:ctrlPr>
                                            </m:sSubPr>
                                            <m:e>
                                              <m:r>
                                                <a:rPr lang="de-CH" sz="1200" i="1">
                                                  <a:latin typeface="Cambria Math" panose="02040503050406030204" pitchFamily="18" charset="0"/>
                                                </a:rPr>
                                                <m:t>𝑥</m:t>
                                              </m:r>
                                            </m:e>
                                            <m:sub>
                                              <m:r>
                                                <a:rPr lang="de-CH" sz="1200" i="1">
                                                  <a:latin typeface="Cambria Math" panose="02040503050406030204" pitchFamily="18" charset="0"/>
                                                </a:rPr>
                                                <m:t>𝑘</m:t>
                                              </m:r>
                                            </m:sub>
                                          </m:sSub>
                                        </m:e>
                                      </m:d>
                                    </m:e>
                                    <m:sup>
                                      <m:r>
                                        <a:rPr lang="de-CH" sz="1200" i="1">
                                          <a:latin typeface="Cambria Math" panose="02040503050406030204" pitchFamily="18" charset="0"/>
                                        </a:rPr>
                                        <m:t>2</m:t>
                                      </m:r>
                                    </m:sup>
                                  </m:sSup>
                                </m:e>
                              </m:d>
                            </m:e>
                          </m:nary>
                        </m:e>
                      </m:rad>
                    </m:oMath>
                  </m:oMathPara>
                </a14:m>
                <a:endParaRPr lang="de-CH" sz="1200" dirty="0"/>
              </a:p>
            </p:txBody>
          </p:sp>
        </mc:Choice>
        <mc:Fallback xmlns="">
          <p:sp>
            <p:nvSpPr>
              <p:cNvPr id="17" name="Rectangle 16"/>
              <p:cNvSpPr>
                <a:spLocks noRot="1" noChangeAspect="1" noMove="1" noResize="1" noEditPoints="1" noAdjustHandles="1" noChangeArrowheads="1" noChangeShapeType="1" noTextEdit="1"/>
              </p:cNvSpPr>
              <p:nvPr/>
            </p:nvSpPr>
            <p:spPr>
              <a:xfrm>
                <a:off x="4565096" y="3469811"/>
                <a:ext cx="2964124" cy="637995"/>
              </a:xfrm>
              <a:prstGeom prst="rect">
                <a:avLst/>
              </a:prstGeom>
              <a:blipFill>
                <a:blip r:embed="rId4"/>
                <a:stretch>
                  <a:fillRect/>
                </a:stretch>
              </a:blipFill>
            </p:spPr>
            <p:txBody>
              <a:bodyPr/>
              <a:lstStyle/>
              <a:p>
                <a:r>
                  <a:rPr lang="de-CH">
                    <a:noFill/>
                  </a:rPr>
                  <a:t> </a:t>
                </a:r>
              </a:p>
            </p:txBody>
          </p:sp>
        </mc:Fallback>
      </mc:AlternateContent>
      <p:sp>
        <p:nvSpPr>
          <p:cNvPr id="18" name="Rectangle 17"/>
          <p:cNvSpPr/>
          <p:nvPr/>
        </p:nvSpPr>
        <p:spPr>
          <a:xfrm>
            <a:off x="4803060" y="2436562"/>
            <a:ext cx="2489954" cy="523220"/>
          </a:xfrm>
          <a:prstGeom prst="rect">
            <a:avLst/>
          </a:prstGeom>
        </p:spPr>
        <p:txBody>
          <a:bodyPr wrap="square">
            <a:spAutoFit/>
          </a:bodyPr>
          <a:lstStyle/>
          <a:p>
            <a:pPr algn="ctr"/>
            <a:r>
              <a:rPr lang="en-US" sz="1400" dirty="0"/>
              <a:t>Reconstruction error calculation with RMS</a:t>
            </a:r>
            <a:endParaRPr lang="de-CH" sz="1400" dirty="0"/>
          </a:p>
        </p:txBody>
      </p:sp>
      <p:sp>
        <p:nvSpPr>
          <p:cNvPr id="19" name="Right Arrow 18"/>
          <p:cNvSpPr/>
          <p:nvPr/>
        </p:nvSpPr>
        <p:spPr>
          <a:xfrm>
            <a:off x="4361714" y="3605065"/>
            <a:ext cx="406765" cy="36748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ight Arrow 19"/>
          <p:cNvSpPr/>
          <p:nvPr/>
        </p:nvSpPr>
        <p:spPr>
          <a:xfrm>
            <a:off x="7394527" y="3605065"/>
            <a:ext cx="406765" cy="36748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tangle 20"/>
          <p:cNvSpPr/>
          <p:nvPr/>
        </p:nvSpPr>
        <p:spPr>
          <a:xfrm>
            <a:off x="8326528" y="2440986"/>
            <a:ext cx="3099190" cy="523220"/>
          </a:xfrm>
          <a:prstGeom prst="rect">
            <a:avLst/>
          </a:prstGeom>
        </p:spPr>
        <p:txBody>
          <a:bodyPr wrap="square">
            <a:spAutoFit/>
          </a:bodyPr>
          <a:lstStyle/>
          <a:p>
            <a:pPr algn="ctr"/>
            <a:r>
              <a:rPr lang="en-US" sz="1400" dirty="0"/>
              <a:t>Reconstruction error in function of cycle number</a:t>
            </a:r>
            <a:endParaRPr lang="de-CH" sz="14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685" y="2901200"/>
            <a:ext cx="3601672" cy="2413211"/>
          </a:xfrm>
          <a:prstGeom prst="rect">
            <a:avLst/>
          </a:prstGeom>
        </p:spPr>
      </p:pic>
      <p:cxnSp>
        <p:nvCxnSpPr>
          <p:cNvPr id="3" name="Straight Connector 2"/>
          <p:cNvCxnSpPr/>
          <p:nvPr/>
        </p:nvCxnSpPr>
        <p:spPr>
          <a:xfrm flipV="1">
            <a:off x="8979495" y="2964206"/>
            <a:ext cx="0" cy="19769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Date Placeholder 24"/>
          <p:cNvSpPr>
            <a:spLocks noGrp="1"/>
          </p:cNvSpPr>
          <p:nvPr>
            <p:ph type="dt" sz="half" idx="16"/>
          </p:nvPr>
        </p:nvSpPr>
        <p:spPr/>
        <p:txBody>
          <a:bodyPr/>
          <a:lstStyle/>
          <a:p>
            <a:fld id="{D6E27888-CB52-44AF-A37A-C57574DCE9FB}" type="datetime4">
              <a:rPr lang="de-CH" smtClean="0"/>
              <a:t>14. März 2023</a:t>
            </a:fld>
            <a:endParaRPr lang="de-CH" dirty="0"/>
          </a:p>
        </p:txBody>
      </p:sp>
      <p:sp>
        <p:nvSpPr>
          <p:cNvPr id="22" name="Right Arrow 21"/>
          <p:cNvSpPr/>
          <p:nvPr/>
        </p:nvSpPr>
        <p:spPr>
          <a:xfrm>
            <a:off x="844692" y="5279907"/>
            <a:ext cx="491120" cy="36748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2364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1" grpId="0"/>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7"/>
          </p:nvPr>
        </p:nvSpPr>
        <p:spPr/>
        <p:txBody>
          <a:bodyPr/>
          <a:lstStyle/>
          <a:p>
            <a:r>
              <a:rPr lang="en-US"/>
              <a:t>DigInd - L04 - Process monitoring injection moulding</a:t>
            </a:r>
            <a:endParaRPr lang="de-CH" dirty="0"/>
          </a:p>
        </p:txBody>
      </p:sp>
      <p:sp>
        <p:nvSpPr>
          <p:cNvPr id="7" name="Slide Number Placeholder 6"/>
          <p:cNvSpPr>
            <a:spLocks noGrp="1"/>
          </p:cNvSpPr>
          <p:nvPr>
            <p:ph type="sldNum" sz="quarter" idx="18"/>
          </p:nvPr>
        </p:nvSpPr>
        <p:spPr/>
        <p:txBody>
          <a:bodyPr/>
          <a:lstStyle/>
          <a:p>
            <a:fld id="{6CB3B594-2801-4864-9089-E42463258A4B}" type="slidenum">
              <a:rPr lang="de-CH" smtClean="0"/>
              <a:pPr/>
              <a:t>49</a:t>
            </a:fld>
            <a:endParaRPr lang="de-CH"/>
          </a:p>
        </p:txBody>
      </p:sp>
      <p:sp>
        <p:nvSpPr>
          <p:cNvPr id="8" name="Title 7"/>
          <p:cNvSpPr>
            <a:spLocks noGrp="1"/>
          </p:cNvSpPr>
          <p:nvPr>
            <p:ph type="title"/>
          </p:nvPr>
        </p:nvSpPr>
        <p:spPr/>
        <p:txBody>
          <a:bodyPr/>
          <a:lstStyle/>
          <a:p>
            <a:r>
              <a:rPr lang="de-CH" dirty="0" err="1"/>
              <a:t>Predictive</a:t>
            </a:r>
            <a:r>
              <a:rPr lang="de-CH" dirty="0"/>
              <a:t> </a:t>
            </a:r>
            <a:r>
              <a:rPr lang="de-CH" dirty="0" err="1"/>
              <a:t>maintenance</a:t>
            </a:r>
            <a:r>
              <a:rPr lang="en-US" dirty="0"/>
              <a:t>: </a:t>
            </a:r>
            <a:r>
              <a:rPr lang="de-CH" dirty="0" err="1"/>
              <a:t>use</a:t>
            </a:r>
            <a:r>
              <a:rPr lang="de-CH" dirty="0"/>
              <a:t> </a:t>
            </a:r>
            <a:r>
              <a:rPr lang="de-CH" dirty="0" err="1"/>
              <a:t>of</a:t>
            </a:r>
            <a:r>
              <a:rPr lang="de-CH" dirty="0"/>
              <a:t> an </a:t>
            </a:r>
            <a:r>
              <a:rPr lang="de-CH" dirty="0" err="1"/>
              <a:t>auto</a:t>
            </a:r>
            <a:r>
              <a:rPr lang="de-CH" dirty="0"/>
              <a:t> </a:t>
            </a:r>
            <a:r>
              <a:rPr lang="de-CH" dirty="0" err="1"/>
              <a:t>encoder</a:t>
            </a:r>
            <a:endParaRPr lang="de-CH" dirty="0"/>
          </a:p>
        </p:txBody>
      </p:sp>
      <p:sp>
        <p:nvSpPr>
          <p:cNvPr id="9" name="Content Placeholder 8"/>
          <p:cNvSpPr>
            <a:spLocks noGrp="1"/>
          </p:cNvSpPr>
          <p:nvPr>
            <p:ph sz="quarter" idx="21"/>
          </p:nvPr>
        </p:nvSpPr>
        <p:spPr/>
        <p:txBody>
          <a:bodyPr/>
          <a:lstStyle/>
          <a:p>
            <a:r>
              <a:rPr lang="en-US" dirty="0"/>
              <a:t>Can ML detect these anomalies even before the machine operator and determine the time for a replacement?</a:t>
            </a:r>
          </a:p>
          <a:p>
            <a:pPr lvl="1"/>
            <a:r>
              <a:rPr lang="en-US" dirty="0"/>
              <a:t>Results of additional trials with an unhardened non-return valve and high reinforced PPA material:</a:t>
            </a:r>
          </a:p>
          <a:p>
            <a:endParaRPr lang="en-US" dirty="0"/>
          </a:p>
          <a:p>
            <a:endParaRPr lang="en-US" dirty="0"/>
          </a:p>
          <a:p>
            <a:endParaRPr lang="en-US" dirty="0"/>
          </a:p>
          <a:p>
            <a:endParaRPr lang="en-US" dirty="0"/>
          </a:p>
          <a:p>
            <a:endParaRPr lang="en-US" dirty="0"/>
          </a:p>
          <a:p>
            <a:pPr marL="0" indent="0">
              <a:buNone/>
            </a:pPr>
            <a:br>
              <a:rPr lang="en-US" dirty="0"/>
            </a:br>
            <a:endParaRPr lang="en-US" dirty="0"/>
          </a:p>
          <a:p>
            <a:pPr marL="0" indent="0">
              <a:buNone/>
            </a:pPr>
            <a:r>
              <a:rPr lang="en-US" dirty="0"/>
              <a:t>	Reason for anomaly can also be identified by comparing and ranking the reconstruction error of the 	used features</a:t>
            </a:r>
          </a:p>
          <a:p>
            <a:endParaRPr lang="de-CH" dirty="0"/>
          </a:p>
        </p:txBody>
      </p:sp>
      <p:sp>
        <p:nvSpPr>
          <p:cNvPr id="23" name="Text Placeholder 22"/>
          <p:cNvSpPr>
            <a:spLocks noGrp="1"/>
          </p:cNvSpPr>
          <p:nvPr>
            <p:ph type="body" sz="quarter" idx="24"/>
          </p:nvPr>
        </p:nvSpPr>
        <p:spPr/>
        <p:txBody>
          <a:bodyPr/>
          <a:lstStyle/>
          <a:p>
            <a:r>
              <a:rPr lang="en-US" dirty="0"/>
              <a:t>Use cases for injection </a:t>
            </a:r>
            <a:r>
              <a:rPr lang="en-US" dirty="0" err="1"/>
              <a:t>moulding</a:t>
            </a:r>
            <a:endParaRPr lang="de-CH" dirty="0"/>
          </a:p>
        </p:txBody>
      </p:sp>
      <p:sp>
        <p:nvSpPr>
          <p:cNvPr id="12" name="Rectangle 11"/>
          <p:cNvSpPr/>
          <p:nvPr/>
        </p:nvSpPr>
        <p:spPr>
          <a:xfrm>
            <a:off x="1335812" y="2440987"/>
            <a:ext cx="5915491" cy="307777"/>
          </a:xfrm>
          <a:prstGeom prst="rect">
            <a:avLst/>
          </a:prstGeom>
        </p:spPr>
        <p:txBody>
          <a:bodyPr wrap="square">
            <a:spAutoFit/>
          </a:bodyPr>
          <a:lstStyle/>
          <a:p>
            <a:pPr algn="ctr"/>
            <a:r>
              <a:rPr lang="en-US" sz="1400" dirty="0"/>
              <a:t>Identification of anomalies</a:t>
            </a:r>
            <a:endParaRPr lang="de-CH" sz="1400" dirty="0"/>
          </a:p>
        </p:txBody>
      </p:sp>
      <p:sp>
        <p:nvSpPr>
          <p:cNvPr id="16" name="Right Arrow 15"/>
          <p:cNvSpPr/>
          <p:nvPr/>
        </p:nvSpPr>
        <p:spPr>
          <a:xfrm>
            <a:off x="844692" y="5279907"/>
            <a:ext cx="491120" cy="36748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ight Arrow 19"/>
          <p:cNvSpPr/>
          <p:nvPr/>
        </p:nvSpPr>
        <p:spPr>
          <a:xfrm rot="10800000">
            <a:off x="7394527" y="3605065"/>
            <a:ext cx="406765" cy="36748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tangle 20"/>
          <p:cNvSpPr/>
          <p:nvPr/>
        </p:nvSpPr>
        <p:spPr>
          <a:xfrm>
            <a:off x="8326528" y="2440986"/>
            <a:ext cx="3099190" cy="523220"/>
          </a:xfrm>
          <a:prstGeom prst="rect">
            <a:avLst/>
          </a:prstGeom>
        </p:spPr>
        <p:txBody>
          <a:bodyPr wrap="square">
            <a:spAutoFit/>
          </a:bodyPr>
          <a:lstStyle/>
          <a:p>
            <a:pPr algn="ctr"/>
            <a:r>
              <a:rPr lang="en-US" sz="1400" dirty="0"/>
              <a:t>Reconstruction error in function of cycle number</a:t>
            </a:r>
            <a:endParaRPr lang="de-CH"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685" y="2901200"/>
            <a:ext cx="3601672" cy="2413211"/>
          </a:xfrm>
          <a:prstGeom prst="rect">
            <a:avLst/>
          </a:prstGeom>
        </p:spPr>
      </p:pic>
      <p:cxnSp>
        <p:nvCxnSpPr>
          <p:cNvPr id="3" name="Straight Connector 2"/>
          <p:cNvCxnSpPr/>
          <p:nvPr/>
        </p:nvCxnSpPr>
        <p:spPr>
          <a:xfrm flipV="1">
            <a:off x="8979495" y="2964206"/>
            <a:ext cx="0" cy="19769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Content Placeholder 8"/>
          <p:cNvPicPr>
            <a:picLocks noChangeAspect="1"/>
          </p:cNvPicPr>
          <p:nvPr/>
        </p:nvPicPr>
        <p:blipFill rotWithShape="1">
          <a:blip r:embed="rId4">
            <a:extLst>
              <a:ext uri="{28A0092B-C50C-407E-A947-70E740481C1C}">
                <a14:useLocalDpi xmlns:a14="http://schemas.microsoft.com/office/drawing/2010/main" val="0"/>
              </a:ext>
            </a:extLst>
          </a:blip>
          <a:srcRect l="1038" t="1514" r="27006" b="63247"/>
          <a:stretch/>
        </p:blipFill>
        <p:spPr>
          <a:xfrm>
            <a:off x="1961888" y="2780928"/>
            <a:ext cx="5106154" cy="1440160"/>
          </a:xfrm>
          <a:prstGeom prst="rect">
            <a:avLst/>
          </a:prstGeom>
        </p:spPr>
      </p:pic>
      <p:sp>
        <p:nvSpPr>
          <p:cNvPr id="14" name="Right Arrow 13"/>
          <p:cNvSpPr/>
          <p:nvPr/>
        </p:nvSpPr>
        <p:spPr>
          <a:xfrm>
            <a:off x="2426733" y="4265992"/>
            <a:ext cx="4176464" cy="3797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dirty="0" err="1"/>
              <a:t>number</a:t>
            </a:r>
            <a:r>
              <a:rPr lang="de-CH" sz="1100" dirty="0"/>
              <a:t> </a:t>
            </a:r>
            <a:r>
              <a:rPr lang="de-CH" sz="1100" dirty="0" err="1"/>
              <a:t>of</a:t>
            </a:r>
            <a:r>
              <a:rPr lang="de-CH" sz="1100" dirty="0"/>
              <a:t> </a:t>
            </a:r>
            <a:r>
              <a:rPr lang="de-CH" sz="1100" dirty="0" err="1"/>
              <a:t>cycles</a:t>
            </a:r>
            <a:endParaRPr lang="de-CH" sz="1100" dirty="0"/>
          </a:p>
        </p:txBody>
      </p:sp>
      <p:sp>
        <p:nvSpPr>
          <p:cNvPr id="2" name="Rectangle 1"/>
          <p:cNvSpPr/>
          <p:nvPr/>
        </p:nvSpPr>
        <p:spPr>
          <a:xfrm>
            <a:off x="1898651" y="2870580"/>
            <a:ext cx="5280644" cy="61421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tangle 3"/>
          <p:cNvSpPr/>
          <p:nvPr/>
        </p:nvSpPr>
        <p:spPr>
          <a:xfrm>
            <a:off x="2546859" y="4644492"/>
            <a:ext cx="3545765" cy="461665"/>
          </a:xfrm>
          <a:prstGeom prst="rect">
            <a:avLst/>
          </a:prstGeom>
        </p:spPr>
        <p:txBody>
          <a:bodyPr wrap="square">
            <a:spAutoFit/>
          </a:bodyPr>
          <a:lstStyle/>
          <a:p>
            <a:pPr algn="ctr"/>
            <a:r>
              <a:rPr lang="en-US" sz="1200" dirty="0"/>
              <a:t>1. minimal screw position = melt cushion</a:t>
            </a:r>
          </a:p>
          <a:p>
            <a:pPr algn="ctr"/>
            <a:r>
              <a:rPr lang="en-US" sz="1200" dirty="0"/>
              <a:t>2. variance screw position</a:t>
            </a:r>
            <a:endParaRPr lang="de-CH" sz="1200" dirty="0"/>
          </a:p>
        </p:txBody>
      </p:sp>
      <p:sp>
        <p:nvSpPr>
          <p:cNvPr id="17" name="Right Arrow 16"/>
          <p:cNvSpPr/>
          <p:nvPr/>
        </p:nvSpPr>
        <p:spPr>
          <a:xfrm rot="16200000">
            <a:off x="824799" y="3294911"/>
            <a:ext cx="1512660" cy="3797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100" dirty="0" err="1"/>
              <a:t>reconstruction</a:t>
            </a:r>
            <a:r>
              <a:rPr lang="de-CH" sz="1100" dirty="0"/>
              <a:t> </a:t>
            </a:r>
            <a:r>
              <a:rPr lang="de-CH" sz="1100" dirty="0" err="1"/>
              <a:t>error</a:t>
            </a:r>
            <a:endParaRPr lang="de-CH" sz="1100" dirty="0"/>
          </a:p>
        </p:txBody>
      </p:sp>
      <p:sp>
        <p:nvSpPr>
          <p:cNvPr id="24" name="Date Placeholder 23"/>
          <p:cNvSpPr>
            <a:spLocks noGrp="1"/>
          </p:cNvSpPr>
          <p:nvPr>
            <p:ph type="dt" sz="half" idx="16"/>
          </p:nvPr>
        </p:nvSpPr>
        <p:spPr/>
        <p:txBody>
          <a:bodyPr/>
          <a:lstStyle/>
          <a:p>
            <a:fld id="{9F1AFB6C-61DF-46A4-A57C-1B71DFA49789}" type="datetime4">
              <a:rPr lang="de-CH" smtClean="0"/>
              <a:t>14. März 2023</a:t>
            </a:fld>
            <a:endParaRPr lang="de-CH" dirty="0"/>
          </a:p>
        </p:txBody>
      </p:sp>
    </p:spTree>
    <p:extLst>
      <p:ext uri="{BB962C8B-B14F-4D97-AF65-F5344CB8AC3E}">
        <p14:creationId xmlns:p14="http://schemas.microsoft.com/office/powerpoint/2010/main" val="8779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8" end="8"/>
                                            </p:txEl>
                                          </p:spTgt>
                                        </p:tgtEl>
                                        <p:attrNameLst>
                                          <p:attrName>style.visibility</p:attrName>
                                        </p:attrNameLst>
                                      </p:cBhvr>
                                      <p:to>
                                        <p:strVal val="visible"/>
                                      </p:to>
                                    </p:set>
                                    <p:animEffect transition="in" filter="fade">
                                      <p:cBhvr>
                                        <p:cTn id="30"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4" grpId="0" animBg="1"/>
      <p:bldP spid="2" grpId="0" animBg="1"/>
      <p:bldP spid="4"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806448" y="1447802"/>
          <a:ext cx="4645446" cy="4752973"/>
        </p:xfrm>
        <a:graphic>
          <a:graphicData uri="http://schemas.openxmlformats.org/drawingml/2006/table">
            <a:tbl>
              <a:tblPr firstRow="1" bandRow="1">
                <a:tableStyleId>{CA20E951-F767-40FB-8981-BDCADE0C3650}</a:tableStyleId>
              </a:tblPr>
              <a:tblGrid>
                <a:gridCol w="1781477">
                  <a:extLst>
                    <a:ext uri="{9D8B030D-6E8A-4147-A177-3AD203B41FA5}">
                      <a16:colId xmlns:a16="http://schemas.microsoft.com/office/drawing/2014/main" val="247029247"/>
                    </a:ext>
                  </a:extLst>
                </a:gridCol>
                <a:gridCol w="2863969">
                  <a:extLst>
                    <a:ext uri="{9D8B030D-6E8A-4147-A177-3AD203B41FA5}">
                      <a16:colId xmlns:a16="http://schemas.microsoft.com/office/drawing/2014/main" val="676939441"/>
                    </a:ext>
                  </a:extLst>
                </a:gridCol>
              </a:tblGrid>
              <a:tr h="538490">
                <a:tc>
                  <a:txBody>
                    <a:bodyPr/>
                    <a:lstStyle/>
                    <a:p>
                      <a:r>
                        <a:rPr lang="de-CH" sz="1050" b="1" baseline="0" dirty="0"/>
                        <a:t>Level </a:t>
                      </a:r>
                      <a:r>
                        <a:rPr lang="de-CH" sz="1050" b="1" baseline="0" dirty="0" err="1"/>
                        <a:t>of</a:t>
                      </a:r>
                      <a:r>
                        <a:rPr lang="de-CH" sz="1050" b="1" baseline="0" dirty="0"/>
                        <a:t> </a:t>
                      </a:r>
                      <a:r>
                        <a:rPr lang="de-CH" sz="1050" b="1" baseline="0" dirty="0" err="1"/>
                        <a:t>automation</a:t>
                      </a:r>
                      <a:endParaRPr lang="de-CH" sz="1050" b="1"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de-CH" sz="1050" b="1" dirty="0"/>
                        <a:t>Data </a:t>
                      </a:r>
                      <a:r>
                        <a:rPr lang="de-CH" sz="1050" b="1" dirty="0" err="1"/>
                        <a:t>basis</a:t>
                      </a:r>
                      <a:r>
                        <a:rPr lang="de-CH" sz="1050" b="1" dirty="0"/>
                        <a:t> / </a:t>
                      </a:r>
                      <a:r>
                        <a:rPr lang="de-CH" sz="1050" b="1" dirty="0" err="1"/>
                        <a:t>commonness</a:t>
                      </a:r>
                      <a:endParaRPr lang="de-CH" sz="1050" b="1"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6581126"/>
                  </a:ext>
                </a:extLst>
              </a:tr>
              <a:tr h="1373790">
                <a:tc>
                  <a:txBody>
                    <a:bodyPr/>
                    <a:lstStyle/>
                    <a:p>
                      <a:r>
                        <a:rPr lang="de-CH" sz="1100" b="0" dirty="0" err="1"/>
                        <a:t>Process</a:t>
                      </a:r>
                      <a:r>
                        <a:rPr lang="de-CH" sz="1100" b="0" dirty="0"/>
                        <a:t> </a:t>
                      </a:r>
                      <a:r>
                        <a:rPr lang="de-CH" sz="1100" b="0" dirty="0" err="1"/>
                        <a:t>management</a:t>
                      </a:r>
                      <a:endParaRPr lang="de-CH" sz="1100" b="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de-CH"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246912713"/>
                  </a:ext>
                </a:extLst>
              </a:tr>
              <a:tr h="1414532">
                <a:tc>
                  <a:txBody>
                    <a:bodyPr/>
                    <a:lstStyle/>
                    <a:p>
                      <a:r>
                        <a:rPr lang="de-CH" sz="1100" b="0" dirty="0" err="1"/>
                        <a:t>Process</a:t>
                      </a:r>
                      <a:r>
                        <a:rPr lang="de-CH" sz="1100" b="0" dirty="0"/>
                        <a:t> </a:t>
                      </a:r>
                      <a:r>
                        <a:rPr lang="de-CH" sz="1100" b="0" dirty="0" err="1"/>
                        <a:t>monitoring</a:t>
                      </a:r>
                      <a:endParaRPr lang="de-CH" sz="1100" b="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de-CH"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484735860"/>
                  </a:ext>
                </a:extLst>
              </a:tr>
              <a:tr h="1426161">
                <a:tc>
                  <a:txBody>
                    <a:bodyPr/>
                    <a:lstStyle/>
                    <a:p>
                      <a:r>
                        <a:rPr lang="de-CH" sz="1100" b="0" dirty="0" err="1"/>
                        <a:t>Process</a:t>
                      </a:r>
                      <a:r>
                        <a:rPr lang="de-CH" sz="1100" b="0" baseline="0" dirty="0"/>
                        <a:t> </a:t>
                      </a:r>
                      <a:r>
                        <a:rPr lang="de-CH" sz="1100" b="0" baseline="0" dirty="0" err="1"/>
                        <a:t>control</a:t>
                      </a:r>
                      <a:endParaRPr lang="de-CH" sz="1100" b="0"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de-CH" b="1"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61831"/>
                  </a:ext>
                </a:extLst>
              </a:tr>
            </a:tbl>
          </a:graphicData>
        </a:graphic>
      </p:graphicFrame>
      <p:graphicFrame>
        <p:nvGraphicFramePr>
          <p:cNvPr id="8" name="Diagram 7"/>
          <p:cNvGraphicFramePr/>
          <p:nvPr/>
        </p:nvGraphicFramePr>
        <p:xfrm>
          <a:off x="2652981" y="2020844"/>
          <a:ext cx="1800000" cy="4119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p:cNvSpPr>
            <a:spLocks noGrp="1"/>
          </p:cNvSpPr>
          <p:nvPr>
            <p:ph type="dt" sz="half" idx="16"/>
          </p:nvPr>
        </p:nvSpPr>
        <p:spPr/>
        <p:txBody>
          <a:bodyPr/>
          <a:lstStyle/>
          <a:p>
            <a:fld id="{9448A4B4-226C-45EB-A473-98C7B3168269}"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a:t>
            </a:fld>
            <a:endParaRPr lang="de-CH" dirty="0"/>
          </a:p>
        </p:txBody>
      </p:sp>
      <p:sp>
        <p:nvSpPr>
          <p:cNvPr id="5" name="Title 4"/>
          <p:cNvSpPr>
            <a:spLocks noGrp="1"/>
          </p:cNvSpPr>
          <p:nvPr>
            <p:ph type="title"/>
          </p:nvPr>
        </p:nvSpPr>
        <p:spPr/>
        <p:txBody>
          <a:bodyPr/>
          <a:lstStyle/>
          <a:p>
            <a:r>
              <a:rPr lang="de-CH" dirty="0" err="1"/>
              <a:t>Overview</a:t>
            </a:r>
            <a:r>
              <a:rPr lang="de-CH" dirty="0"/>
              <a:t>: </a:t>
            </a:r>
            <a:r>
              <a:rPr lang="de-CH" dirty="0" err="1"/>
              <a:t>injection</a:t>
            </a:r>
            <a:r>
              <a:rPr lang="de-CH" dirty="0"/>
              <a:t> </a:t>
            </a:r>
            <a:r>
              <a:rPr lang="de-CH" dirty="0" err="1"/>
              <a:t>moulding</a:t>
            </a:r>
            <a:r>
              <a:rPr lang="de-CH" dirty="0"/>
              <a:t> </a:t>
            </a:r>
            <a:r>
              <a:rPr lang="de-CH" dirty="0" err="1"/>
              <a:t>as</a:t>
            </a:r>
            <a:r>
              <a:rPr lang="de-CH" dirty="0"/>
              <a:t> </a:t>
            </a:r>
            <a:r>
              <a:rPr lang="de-CH" dirty="0" err="1"/>
              <a:t>application</a:t>
            </a:r>
            <a:r>
              <a:rPr lang="de-CH" dirty="0"/>
              <a:t> </a:t>
            </a:r>
            <a:r>
              <a:rPr lang="de-CH" dirty="0" err="1"/>
              <a:t>example</a:t>
            </a:r>
            <a:endParaRPr lang="de-CH" dirty="0"/>
          </a:p>
        </p:txBody>
      </p:sp>
      <p:sp>
        <p:nvSpPr>
          <p:cNvPr id="7" name="Text Placeholder 6"/>
          <p:cNvSpPr>
            <a:spLocks noGrp="1"/>
          </p:cNvSpPr>
          <p:nvPr>
            <p:ph type="body" sz="quarter" idx="24"/>
          </p:nvPr>
        </p:nvSpPr>
        <p:spPr/>
        <p:txBody>
          <a:bodyPr/>
          <a:lstStyle/>
          <a:p>
            <a:r>
              <a:rPr lang="de-CH" dirty="0"/>
              <a:t>Angewandte Digitalisierung in der Industrie</a:t>
            </a:r>
          </a:p>
        </p:txBody>
      </p:sp>
      <p:graphicFrame>
        <p:nvGraphicFramePr>
          <p:cNvPr id="11" name="Diagram 10"/>
          <p:cNvGraphicFramePr/>
          <p:nvPr/>
        </p:nvGraphicFramePr>
        <p:xfrm>
          <a:off x="3585418" y="2020844"/>
          <a:ext cx="1800000" cy="41195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Table 13"/>
          <p:cNvGraphicFramePr>
            <a:graphicFrameLocks noGrp="1"/>
          </p:cNvGraphicFramePr>
          <p:nvPr/>
        </p:nvGraphicFramePr>
        <p:xfrm>
          <a:off x="5658928" y="1449388"/>
          <a:ext cx="6207036" cy="4766807"/>
        </p:xfrm>
        <a:graphic>
          <a:graphicData uri="http://schemas.openxmlformats.org/drawingml/2006/table">
            <a:tbl>
              <a:tblPr firstRow="1" bandRow="1">
                <a:tableStyleId>{CA20E951-F767-40FB-8981-BDCADE0C3650}</a:tableStyleId>
              </a:tblPr>
              <a:tblGrid>
                <a:gridCol w="582215">
                  <a:extLst>
                    <a:ext uri="{9D8B030D-6E8A-4147-A177-3AD203B41FA5}">
                      <a16:colId xmlns:a16="http://schemas.microsoft.com/office/drawing/2014/main" val="3337156972"/>
                    </a:ext>
                  </a:extLst>
                </a:gridCol>
                <a:gridCol w="1012947">
                  <a:extLst>
                    <a:ext uri="{9D8B030D-6E8A-4147-A177-3AD203B41FA5}">
                      <a16:colId xmlns:a16="http://schemas.microsoft.com/office/drawing/2014/main" val="2673391512"/>
                    </a:ext>
                  </a:extLst>
                </a:gridCol>
                <a:gridCol w="2485133">
                  <a:extLst>
                    <a:ext uri="{9D8B030D-6E8A-4147-A177-3AD203B41FA5}">
                      <a16:colId xmlns:a16="http://schemas.microsoft.com/office/drawing/2014/main" val="247029247"/>
                    </a:ext>
                  </a:extLst>
                </a:gridCol>
                <a:gridCol w="2126741">
                  <a:extLst>
                    <a:ext uri="{9D8B030D-6E8A-4147-A177-3AD203B41FA5}">
                      <a16:colId xmlns:a16="http://schemas.microsoft.com/office/drawing/2014/main" val="2818091039"/>
                    </a:ext>
                  </a:extLst>
                </a:gridCol>
              </a:tblGrid>
              <a:tr h="530314">
                <a:tc>
                  <a:txBody>
                    <a:bodyPr/>
                    <a:lstStyle/>
                    <a:p>
                      <a:pPr marL="0" indent="0" algn="ctr">
                        <a:buFont typeface="Arial" panose="020B0604020202020204" pitchFamily="34" charset="0"/>
                        <a:buNone/>
                      </a:pPr>
                      <a:r>
                        <a:rPr lang="de-CH" sz="1000" b="1" dirty="0" err="1"/>
                        <a:t>Week</a:t>
                      </a:r>
                      <a:endParaRPr lang="de-CH" sz="1000" b="1"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de-CH" sz="1000" b="1" dirty="0"/>
                        <a:t>Date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de-CH" sz="1000" b="1" dirty="0" err="1"/>
                        <a:t>Lecture</a:t>
                      </a:r>
                      <a:endParaRPr lang="de-CH" sz="1000" b="1" dirty="0"/>
                    </a:p>
                    <a:p>
                      <a:pPr marL="0" indent="0">
                        <a:buFont typeface="Arial" panose="020B0604020202020204" pitchFamily="34" charset="0"/>
                        <a:buNone/>
                      </a:pPr>
                      <a:r>
                        <a:rPr lang="de-CH" sz="800" b="0" dirty="0"/>
                        <a:t>v1:</a:t>
                      </a:r>
                      <a:r>
                        <a:rPr lang="de-CH" sz="800" b="0" baseline="0" dirty="0"/>
                        <a:t> 15:10 - 16:50 Uhr</a:t>
                      </a:r>
                      <a:endParaRPr lang="de-CH" sz="800" b="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609768"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000" b="1" dirty="0" err="1"/>
                        <a:t>Exercise</a:t>
                      </a:r>
                      <a:br>
                        <a:rPr lang="de-CH" sz="1000" b="1" dirty="0"/>
                      </a:br>
                      <a:r>
                        <a:rPr lang="de-CH" sz="800" b="0" dirty="0"/>
                        <a:t>p11:</a:t>
                      </a:r>
                      <a:r>
                        <a:rPr lang="de-CH" sz="800" b="0" baseline="0" dirty="0"/>
                        <a:t> 17:00 - 18:40 Uhr</a:t>
                      </a:r>
                      <a:endParaRPr lang="de-CH" sz="800" b="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3406445"/>
                  </a:ext>
                </a:extLst>
              </a:tr>
              <a:tr h="1401853">
                <a:tc>
                  <a:txBody>
                    <a:bodyPr/>
                    <a:lstStyle/>
                    <a:p>
                      <a:pPr marL="0" indent="0" algn="ctr">
                        <a:buFont typeface="Arial" panose="020B0604020202020204" pitchFamily="34" charset="0"/>
                        <a:buNone/>
                      </a:pPr>
                      <a:r>
                        <a:rPr lang="de-CH" sz="1000" b="0" dirty="0"/>
                        <a:t>02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de-CH" sz="1000" b="0" dirty="0"/>
                        <a:t>01.03.2022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CH" sz="1000" b="1" dirty="0"/>
                        <a:t>L04: </a:t>
                      </a:r>
                      <a:r>
                        <a:rPr lang="de-CH" sz="1000" b="1" dirty="0" err="1"/>
                        <a:t>Process</a:t>
                      </a:r>
                      <a:r>
                        <a:rPr lang="de-CH" sz="1000" b="1" dirty="0"/>
                        <a:t> </a:t>
                      </a:r>
                      <a:r>
                        <a:rPr lang="de-CH" sz="1000" b="1" dirty="0" err="1"/>
                        <a:t>basics</a:t>
                      </a:r>
                      <a:r>
                        <a:rPr lang="de-CH" sz="1000" b="1" dirty="0"/>
                        <a:t> </a:t>
                      </a:r>
                      <a:r>
                        <a:rPr lang="de-CH" sz="1000" b="1" dirty="0" err="1"/>
                        <a:t>and</a:t>
                      </a:r>
                      <a:r>
                        <a:rPr lang="de-CH" sz="1000" b="1" dirty="0"/>
                        <a:t> </a:t>
                      </a:r>
                      <a:r>
                        <a:rPr lang="de-CH" sz="1000" b="1" dirty="0" err="1"/>
                        <a:t>process</a:t>
                      </a:r>
                      <a:r>
                        <a:rPr lang="de-CH" sz="1000" b="1" dirty="0"/>
                        <a:t> </a:t>
                      </a:r>
                      <a:r>
                        <a:rPr lang="de-CH" sz="1000" b="1" dirty="0" err="1"/>
                        <a:t>management</a:t>
                      </a:r>
                      <a:endParaRPr lang="de-CH" sz="1000" b="1" dirty="0"/>
                    </a:p>
                    <a:p>
                      <a:endParaRPr lang="de-CH" sz="1000" b="0" dirty="0"/>
                    </a:p>
                    <a:p>
                      <a:pPr marL="171450" indent="-171450">
                        <a:buFont typeface="Arial" panose="020B0604020202020204" pitchFamily="34" charset="0"/>
                        <a:buChar char="•"/>
                      </a:pPr>
                      <a:r>
                        <a:rPr lang="en-US" sz="1000" b="0" dirty="0"/>
                        <a:t>Repetition injection </a:t>
                      </a:r>
                      <a:r>
                        <a:rPr lang="en-US" sz="1000" b="0" dirty="0" err="1"/>
                        <a:t>moulding</a:t>
                      </a:r>
                      <a:endParaRPr lang="en-US" sz="1000" b="0" dirty="0"/>
                    </a:p>
                    <a:p>
                      <a:pPr marL="171450" indent="-171450">
                        <a:buFont typeface="Arial" panose="020B0604020202020204" pitchFamily="34" charset="0"/>
                        <a:buChar char="•"/>
                      </a:pPr>
                      <a:r>
                        <a:rPr lang="en-US" sz="1000" b="0" dirty="0"/>
                        <a:t>Setting up the process</a:t>
                      </a:r>
                    </a:p>
                    <a:p>
                      <a:pPr marL="171450" indent="-171450">
                        <a:buFont typeface="Arial" panose="020B0604020202020204" pitchFamily="34" charset="0"/>
                        <a:buChar char="•"/>
                      </a:pPr>
                      <a:r>
                        <a:rPr lang="en-US" sz="1000" b="0" dirty="0"/>
                        <a:t>Statistical design of experiments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CH" sz="1000" b="1" dirty="0"/>
                        <a:t>E04:</a:t>
                      </a:r>
                      <a:r>
                        <a:rPr lang="de-CH" sz="1000" b="1" baseline="0" dirty="0"/>
                        <a:t> </a:t>
                      </a:r>
                      <a:r>
                        <a:rPr lang="en-US" sz="1000" b="1" dirty="0"/>
                        <a:t>Correlation of setting parameters and quality characteristics</a:t>
                      </a:r>
                    </a:p>
                    <a:p>
                      <a:endParaRPr lang="en-US" sz="1000" b="1" dirty="0"/>
                    </a:p>
                    <a:p>
                      <a:r>
                        <a:rPr lang="en-US" sz="1000" b="0" dirty="0"/>
                        <a:t>Practical training on the SG machine with </a:t>
                      </a:r>
                      <a:r>
                        <a:rPr lang="en-US" sz="1000" b="0" dirty="0" err="1"/>
                        <a:t>Stasa</a:t>
                      </a:r>
                      <a:r>
                        <a:rPr lang="en-US" sz="1000" b="0" dirty="0"/>
                        <a:t> QC</a:t>
                      </a:r>
                      <a:endParaRPr lang="de-CH" sz="1000" b="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6912713"/>
                  </a:ext>
                </a:extLst>
              </a:tr>
              <a:tr h="1371600">
                <a:tc>
                  <a:txBody>
                    <a:bodyPr/>
                    <a:lstStyle/>
                    <a:p>
                      <a:pPr marL="0" marR="0" lvl="0" indent="0" algn="ctr" defTabSz="609768"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000" b="0" baseline="0" dirty="0"/>
                        <a:t>03</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609768"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000" b="0" baseline="0" dirty="0"/>
                        <a:t>08.03.2022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CH" sz="1000" b="1" dirty="0"/>
                        <a:t>L05: </a:t>
                      </a:r>
                      <a:r>
                        <a:rPr lang="de-CH" sz="1000" b="1" dirty="0" err="1"/>
                        <a:t>Process</a:t>
                      </a:r>
                      <a:r>
                        <a:rPr lang="de-CH" sz="1000" b="1" dirty="0"/>
                        <a:t> </a:t>
                      </a:r>
                      <a:r>
                        <a:rPr lang="de-CH" sz="1000" b="1" dirty="0" err="1"/>
                        <a:t>monitoring</a:t>
                      </a:r>
                      <a:endParaRPr lang="de-CH" sz="1000" b="1" dirty="0"/>
                    </a:p>
                    <a:p>
                      <a:pPr marL="171450" indent="-171450">
                        <a:buFont typeface="Arial" panose="020B0604020202020204" pitchFamily="34" charset="0"/>
                        <a:buChar char="•"/>
                      </a:pPr>
                      <a:endParaRPr lang="de-CH" sz="1000" b="0" dirty="0"/>
                    </a:p>
                    <a:p>
                      <a:pPr marL="171450" indent="-171450">
                        <a:buFont typeface="Arial" panose="020B0604020202020204" pitchFamily="34" charset="0"/>
                        <a:buChar char="•"/>
                      </a:pPr>
                      <a:r>
                        <a:rPr lang="en-US" sz="1000" b="0" dirty="0"/>
                        <a:t>Motivation for process monitoring</a:t>
                      </a:r>
                    </a:p>
                    <a:p>
                      <a:pPr marL="171450" indent="-171450">
                        <a:buFont typeface="Arial" panose="020B0604020202020204" pitchFamily="34" charset="0"/>
                        <a:buChar char="•"/>
                      </a:pPr>
                      <a:r>
                        <a:rPr lang="en-US" sz="1000" b="0" dirty="0"/>
                        <a:t>Process monitoring with cavity pressure (incl. presentation of </a:t>
                      </a:r>
                      <a:r>
                        <a:rPr lang="en-US" sz="1000" b="0" dirty="0" err="1"/>
                        <a:t>ComoNeo</a:t>
                      </a:r>
                      <a:r>
                        <a:rPr lang="en-US" sz="1000" b="0" dirty="0"/>
                        <a:t>)</a:t>
                      </a:r>
                      <a:endParaRPr lang="de-CH" sz="1000" b="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CH" sz="1000" b="1" dirty="0"/>
                        <a:t>E05:</a:t>
                      </a:r>
                      <a:r>
                        <a:rPr lang="de-CH" sz="1000" b="1" baseline="0" dirty="0"/>
                        <a:t> </a:t>
                      </a:r>
                      <a:r>
                        <a:rPr lang="en-US" sz="1000" b="1" dirty="0"/>
                        <a:t>process monitoring with </a:t>
                      </a:r>
                      <a:r>
                        <a:rPr lang="en-US" sz="1000" b="1" dirty="0" err="1"/>
                        <a:t>ComoNeo</a:t>
                      </a:r>
                      <a:r>
                        <a:rPr lang="en-US" sz="1000" b="1" dirty="0"/>
                        <a:t> </a:t>
                      </a:r>
                    </a:p>
                    <a:p>
                      <a:endParaRPr lang="en-US" sz="1000" b="1" dirty="0"/>
                    </a:p>
                    <a:p>
                      <a:r>
                        <a:rPr lang="en-US" sz="1000" b="0" dirty="0"/>
                        <a:t>Practical training on the SG machine with Como Neo</a:t>
                      </a:r>
                      <a:endParaRPr lang="de-CH" sz="1000" b="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735860"/>
                  </a:ext>
                </a:extLst>
              </a:tr>
              <a:tr h="1450433">
                <a:tc>
                  <a:txBody>
                    <a:bodyPr/>
                    <a:lstStyle/>
                    <a:p>
                      <a:pPr marL="0" indent="0" algn="ctr">
                        <a:buFont typeface="Arial" panose="020B0604020202020204" pitchFamily="34" charset="0"/>
                        <a:buNone/>
                      </a:pPr>
                      <a:r>
                        <a:rPr lang="de-CH" sz="1000" b="0" baseline="0" dirty="0"/>
                        <a:t>04</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de-CH" sz="1000" b="0" baseline="0" dirty="0"/>
                        <a:t>15.03.2020</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CH" sz="1000" b="1" dirty="0"/>
                        <a:t>L06: </a:t>
                      </a:r>
                      <a:r>
                        <a:rPr lang="de-CH" sz="1000" b="1" dirty="0" err="1"/>
                        <a:t>Injection</a:t>
                      </a:r>
                      <a:r>
                        <a:rPr lang="de-CH" sz="1000" b="1" dirty="0"/>
                        <a:t> </a:t>
                      </a:r>
                      <a:r>
                        <a:rPr lang="de-CH" sz="1000" b="1" dirty="0" err="1"/>
                        <a:t>moulding</a:t>
                      </a:r>
                      <a:r>
                        <a:rPr lang="de-CH" sz="1000" b="1" dirty="0"/>
                        <a:t> in </a:t>
                      </a:r>
                      <a:r>
                        <a:rPr lang="de-CH" sz="1000" b="1" dirty="0" err="1"/>
                        <a:t>times</a:t>
                      </a:r>
                      <a:r>
                        <a:rPr lang="de-CH" sz="1000" b="1" dirty="0"/>
                        <a:t> </a:t>
                      </a:r>
                      <a:r>
                        <a:rPr lang="de-CH" sz="1000" b="1" dirty="0" err="1"/>
                        <a:t>of</a:t>
                      </a:r>
                      <a:r>
                        <a:rPr lang="de-CH" sz="1000" b="1" dirty="0"/>
                        <a:t> </a:t>
                      </a:r>
                      <a:r>
                        <a:rPr lang="de-CH" sz="1000" b="1" dirty="0" err="1"/>
                        <a:t>digitalization</a:t>
                      </a:r>
                      <a:endParaRPr lang="de-CH" sz="1000" b="1" dirty="0"/>
                    </a:p>
                    <a:p>
                      <a:pPr marL="171450" marR="0" lvl="0" indent="-171450" algn="l" defTabSz="60976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sz="1000" b="0" dirty="0"/>
                    </a:p>
                    <a:p>
                      <a:pPr marL="171450" marR="0" lvl="0" indent="-171450" algn="l" defTabSz="6097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000" b="0" baseline="0" dirty="0" err="1"/>
                        <a:t>Uses</a:t>
                      </a:r>
                      <a:r>
                        <a:rPr lang="de-CH" sz="1000" b="0" baseline="0" dirty="0"/>
                        <a:t> Cases </a:t>
                      </a:r>
                      <a:r>
                        <a:rPr lang="de-CH" sz="1000" b="0" baseline="0" dirty="0" err="1"/>
                        <a:t>for</a:t>
                      </a:r>
                      <a:r>
                        <a:rPr lang="de-CH" sz="1000" b="0" baseline="0" dirty="0"/>
                        <a:t> </a:t>
                      </a:r>
                      <a:r>
                        <a:rPr lang="de-CH" sz="1000" b="0" baseline="0" dirty="0" err="1"/>
                        <a:t>injection</a:t>
                      </a:r>
                      <a:r>
                        <a:rPr lang="de-CH" sz="1000" b="0" baseline="0" dirty="0"/>
                        <a:t> </a:t>
                      </a:r>
                      <a:r>
                        <a:rPr lang="de-CH" sz="1000" b="0" baseline="0" dirty="0" err="1"/>
                        <a:t>moulding</a:t>
                      </a:r>
                      <a:endParaRPr lang="de-CH" sz="1000" b="0" baseline="0" dirty="0"/>
                    </a:p>
                    <a:p>
                      <a:pPr marL="171450" marR="0" lvl="0" indent="-171450" algn="l" defTabSz="6097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Smart </a:t>
                      </a:r>
                      <a:r>
                        <a:rPr lang="en-US" sz="1000" b="0" dirty="0" err="1"/>
                        <a:t>Factory@Techpark</a:t>
                      </a:r>
                      <a:endParaRPr lang="en-US" sz="1000" b="0" dirty="0"/>
                    </a:p>
                    <a:p>
                      <a:pPr marL="171450" marR="0" lvl="0" indent="-171450" algn="l" defTabSz="6097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Creating a database (signals, data quality, data recording)</a:t>
                      </a:r>
                    </a:p>
                    <a:p>
                      <a:pPr marL="171450" marR="0" lvl="0" indent="-171450" algn="l" defTabSz="60976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Handling of data (curve data / KPI)</a:t>
                      </a:r>
                    </a:p>
                    <a:p>
                      <a:pPr marL="0" marR="0" lvl="0" indent="0" algn="l" defTabSz="609768"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000" b="0" baseline="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de-CH" sz="1000" b="1" dirty="0"/>
                        <a:t>E06: </a:t>
                      </a:r>
                      <a:r>
                        <a:rPr lang="en-US" sz="1000" b="1" dirty="0"/>
                        <a:t>Processing and evaluation of process data</a:t>
                      </a:r>
                    </a:p>
                    <a:p>
                      <a:endParaRPr lang="en-US" sz="1000" b="1" dirty="0"/>
                    </a:p>
                    <a:p>
                      <a:r>
                        <a:rPr lang="en-US" sz="1000" b="0" dirty="0"/>
                        <a:t>Practical training with own laptop with </a:t>
                      </a:r>
                      <a:r>
                        <a:rPr lang="en-US" sz="1000" b="0" dirty="0" err="1"/>
                        <a:t>ibaAnalyzer</a:t>
                      </a:r>
                      <a:endParaRPr lang="de-CH" sz="1000" b="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61831"/>
                  </a:ext>
                </a:extLst>
              </a:tr>
            </a:tbl>
          </a:graphicData>
        </a:graphic>
      </p:graphicFrame>
      <p:sp>
        <p:nvSpPr>
          <p:cNvPr id="6" name="Right Arrow 5"/>
          <p:cNvSpPr/>
          <p:nvPr/>
        </p:nvSpPr>
        <p:spPr>
          <a:xfrm>
            <a:off x="204176" y="5344387"/>
            <a:ext cx="395238" cy="353683"/>
          </a:xfrm>
          <a:prstGeom prst="rightArrow">
            <a:avLst/>
          </a:prstGeom>
          <a:noFill/>
          <a:ln w="28575"/>
          <a:effectLst/>
        </p:spPr>
        <p:style>
          <a:lnRef idx="1">
            <a:schemeClr val="accent1"/>
          </a:lnRef>
          <a:fillRef idx="3">
            <a:schemeClr val="accent1"/>
          </a:fillRef>
          <a:effectRef idx="2">
            <a:schemeClr val="accent1"/>
          </a:effectRef>
          <a:fontRef idx="minor">
            <a:schemeClr val="lt1"/>
          </a:fontRef>
        </p:style>
        <p:txBody>
          <a:bodyPr rtlCol="0" anchor="t"/>
          <a:lstStyle/>
          <a:p>
            <a:pPr algn="l"/>
            <a:endParaRPr lang="de-CH" sz="1400" dirty="0">
              <a:solidFill>
                <a:schemeClr val="tx1"/>
              </a:solidFill>
            </a:endParaRPr>
          </a:p>
        </p:txBody>
      </p:sp>
    </p:spTree>
    <p:extLst>
      <p:ext uri="{BB962C8B-B14F-4D97-AF65-F5344CB8AC3E}">
        <p14:creationId xmlns:p14="http://schemas.microsoft.com/office/powerpoint/2010/main" val="3876003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CH" dirty="0"/>
              <a:t>Smart Factory @ OST</a:t>
            </a:r>
          </a:p>
        </p:txBody>
      </p:sp>
      <p:sp>
        <p:nvSpPr>
          <p:cNvPr id="9" name="Text Placeholder 8"/>
          <p:cNvSpPr>
            <a:spLocks noGrp="1"/>
          </p:cNvSpPr>
          <p:nvPr>
            <p:ph type="body" sz="quarter" idx="19"/>
          </p:nvPr>
        </p:nvSpPr>
        <p:spPr/>
        <p:txBody>
          <a:bodyPr/>
          <a:lstStyle/>
          <a:p>
            <a:endParaRPr lang="de-CH"/>
          </a:p>
        </p:txBody>
      </p:sp>
      <p:sp>
        <p:nvSpPr>
          <p:cNvPr id="3" name="Footer Placeholder 2"/>
          <p:cNvSpPr>
            <a:spLocks noGrp="1"/>
          </p:cNvSpPr>
          <p:nvPr>
            <p:ph type="ftr" sz="quarter" idx="4294967295"/>
          </p:nvPr>
        </p:nvSpPr>
        <p:spPr>
          <a:xfrm>
            <a:off x="806450" y="6454775"/>
            <a:ext cx="4557713" cy="333375"/>
          </a:xfrm>
        </p:spPr>
        <p:txBody>
          <a:bodyPr/>
          <a:lstStyle/>
          <a:p>
            <a:r>
              <a:rPr lang="en-US"/>
              <a:t>DigInd - L04 - Process monitoring injection moulding</a:t>
            </a:r>
            <a:endParaRPr lang="de-CH" dirty="0"/>
          </a:p>
        </p:txBody>
      </p:sp>
      <p:sp>
        <p:nvSpPr>
          <p:cNvPr id="4" name="Slide Number Placeholder 3"/>
          <p:cNvSpPr>
            <a:spLocks noGrp="1"/>
          </p:cNvSpPr>
          <p:nvPr>
            <p:ph type="sldNum" sz="quarter" idx="4294967295"/>
          </p:nvPr>
        </p:nvSpPr>
        <p:spPr>
          <a:xfrm>
            <a:off x="0" y="6454775"/>
            <a:ext cx="806450" cy="177800"/>
          </a:xfrm>
        </p:spPr>
        <p:txBody>
          <a:bodyPr/>
          <a:lstStyle/>
          <a:p>
            <a:fld id="{4EAC321B-7500-4259-A00F-915439A35E15}" type="slidenum">
              <a:rPr lang="de-CH" smtClean="0"/>
              <a:pPr/>
              <a:t>50</a:t>
            </a:fld>
            <a:endParaRPr lang="de-CH"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2061" t="8332" b="66822"/>
          <a:stretch/>
        </p:blipFill>
        <p:spPr>
          <a:xfrm rot="1005381">
            <a:off x="8976036" y="685994"/>
            <a:ext cx="2803962" cy="2429322"/>
          </a:xfrm>
          <a:prstGeom prst="rect">
            <a:avLst/>
          </a:prstGeom>
        </p:spPr>
      </p:pic>
      <p:sp>
        <p:nvSpPr>
          <p:cNvPr id="11" name="Date Placeholder 2"/>
          <p:cNvSpPr>
            <a:spLocks noGrp="1"/>
          </p:cNvSpPr>
          <p:nvPr>
            <p:ph type="dt" sz="half" idx="4294967295"/>
          </p:nvPr>
        </p:nvSpPr>
        <p:spPr>
          <a:xfrm>
            <a:off x="6494463" y="6454775"/>
            <a:ext cx="3376612" cy="179387"/>
          </a:xfrm>
        </p:spPr>
        <p:txBody>
          <a:bodyPr/>
          <a:lstStyle/>
          <a:p>
            <a:fld id="{BD18FC69-80CC-42B2-8282-C66BAC3EBD29}" type="datetime4">
              <a:rPr lang="de-CH" smtClean="0"/>
              <a:t>14. März 2023</a:t>
            </a:fld>
            <a:endParaRPr lang="de-CH" dirty="0"/>
          </a:p>
        </p:txBody>
      </p:sp>
    </p:spTree>
    <p:extLst>
      <p:ext uri="{BB962C8B-B14F-4D97-AF65-F5344CB8AC3E}">
        <p14:creationId xmlns:p14="http://schemas.microsoft.com/office/powerpoint/2010/main" val="1614503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B2933EC9-DBD5-4257-9C62-02DB3B51E065}"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51</a:t>
            </a:fld>
            <a:endParaRPr lang="de-CH" dirty="0"/>
          </a:p>
        </p:txBody>
      </p:sp>
      <p:sp>
        <p:nvSpPr>
          <p:cNvPr id="90" name="Title 89"/>
          <p:cNvSpPr>
            <a:spLocks noGrp="1"/>
          </p:cNvSpPr>
          <p:nvPr>
            <p:ph type="title"/>
          </p:nvPr>
        </p:nvSpPr>
        <p:spPr/>
        <p:txBody>
          <a:bodyPr/>
          <a:lstStyle/>
          <a:p>
            <a:r>
              <a:rPr lang="en-US" dirty="0"/>
              <a:t>Model for the implementation of machine learning in the factory</a:t>
            </a:r>
            <a:endParaRPr lang="de-CH" dirty="0"/>
          </a:p>
        </p:txBody>
      </p:sp>
      <p:sp>
        <p:nvSpPr>
          <p:cNvPr id="92" name="Text Placeholder 91"/>
          <p:cNvSpPr>
            <a:spLocks noGrp="1"/>
          </p:cNvSpPr>
          <p:nvPr>
            <p:ph type="body" sz="quarter" idx="24"/>
          </p:nvPr>
        </p:nvSpPr>
        <p:spPr/>
        <p:txBody>
          <a:bodyPr/>
          <a:lstStyle/>
          <a:p>
            <a:r>
              <a:rPr lang="en-US"/>
              <a:t>Smart Factory @ OST</a:t>
            </a:r>
            <a:endParaRPr lang="de-CH" dirty="0"/>
          </a:p>
        </p:txBody>
      </p:sp>
      <p:pic>
        <p:nvPicPr>
          <p:cNvPr id="14" name="Content Placeholder 92"/>
          <p:cNvPicPr>
            <a:picLocks noChangeAspect="1"/>
          </p:cNvPicPr>
          <p:nvPr/>
        </p:nvPicPr>
        <p:blipFill>
          <a:blip r:embed="rId2"/>
          <a:stretch>
            <a:fillRect/>
          </a:stretch>
        </p:blipFill>
        <p:spPr>
          <a:xfrm>
            <a:off x="4515958" y="1449388"/>
            <a:ext cx="7333662" cy="4751387"/>
          </a:xfrm>
          <a:prstGeom prst="rect">
            <a:avLst/>
          </a:prstGeom>
        </p:spPr>
      </p:pic>
      <p:sp>
        <p:nvSpPr>
          <p:cNvPr id="11" name="Content Placeholder 10"/>
          <p:cNvSpPr>
            <a:spLocks noGrp="1"/>
          </p:cNvSpPr>
          <p:nvPr>
            <p:ph sz="quarter" idx="21"/>
          </p:nvPr>
        </p:nvSpPr>
        <p:spPr>
          <a:xfrm>
            <a:off x="806450" y="1449388"/>
            <a:ext cx="3709508" cy="4751387"/>
          </a:xfrm>
        </p:spPr>
        <p:txBody>
          <a:bodyPr/>
          <a:lstStyle/>
          <a:p>
            <a:pPr marL="0" indent="0">
              <a:buNone/>
            </a:pPr>
            <a:r>
              <a:rPr lang="en-GB" dirty="0"/>
              <a:t>Investigations showed that a </a:t>
            </a:r>
            <a:r>
              <a:rPr lang="en-GB" b="1" dirty="0"/>
              <a:t>step-by-step approach</a:t>
            </a:r>
            <a:r>
              <a:rPr lang="en-GB" dirty="0"/>
              <a:t> to implement Industry 4.0 in plastics processing is target-oriented. </a:t>
            </a:r>
            <a:endParaRPr lang="de-CH" dirty="0"/>
          </a:p>
        </p:txBody>
      </p:sp>
    </p:spTree>
    <p:extLst>
      <p:ext uri="{BB962C8B-B14F-4D97-AF65-F5344CB8AC3E}">
        <p14:creationId xmlns:p14="http://schemas.microsoft.com/office/powerpoint/2010/main" val="513864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5"/>
          <p:cNvSpPr>
            <a:spLocks noGrp="1"/>
          </p:cNvSpPr>
          <p:nvPr>
            <p:ph sz="quarter" idx="21"/>
          </p:nvPr>
        </p:nvSpPr>
        <p:spPr/>
        <p:txBody>
          <a:bodyPr/>
          <a:lstStyle/>
          <a:p>
            <a:r>
              <a:rPr lang="en-US" dirty="0"/>
              <a:t>Due to the existing knowledge in the field of plastic production technologies and robotics, these areas also serve as central elements of the smart factory.</a:t>
            </a:r>
          </a:p>
          <a:p>
            <a:r>
              <a:rPr lang="en-US" dirty="0"/>
              <a:t>The networking and the development of data export for the machines of the IWK served as the initiation for the development of the smart factory, which is now to be continuously and diversely expanded.</a:t>
            </a:r>
            <a:endParaRPr lang="de-CH" dirty="0"/>
          </a:p>
        </p:txBody>
      </p:sp>
      <p:sp>
        <p:nvSpPr>
          <p:cNvPr id="2" name="Date Placeholder 1"/>
          <p:cNvSpPr>
            <a:spLocks noGrp="1"/>
          </p:cNvSpPr>
          <p:nvPr>
            <p:ph type="dt" sz="half" idx="16"/>
          </p:nvPr>
        </p:nvSpPr>
        <p:spPr/>
        <p:txBody>
          <a:bodyPr/>
          <a:lstStyle/>
          <a:p>
            <a:fld id="{54B628BE-5DF9-41E8-850D-9F36ADFD9E77}"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52</a:t>
            </a:fld>
            <a:endParaRPr lang="de-CH" dirty="0"/>
          </a:p>
        </p:txBody>
      </p:sp>
      <p:sp>
        <p:nvSpPr>
          <p:cNvPr id="24" name="Title 23"/>
          <p:cNvSpPr>
            <a:spLocks noGrp="1"/>
          </p:cNvSpPr>
          <p:nvPr>
            <p:ph type="title"/>
          </p:nvPr>
        </p:nvSpPr>
        <p:spPr/>
        <p:txBody>
          <a:bodyPr/>
          <a:lstStyle/>
          <a:p>
            <a:r>
              <a:rPr lang="de-CH" dirty="0"/>
              <a:t>Smart Factory </a:t>
            </a:r>
            <a:r>
              <a:rPr lang="de-CH" dirty="0" err="1"/>
              <a:t>components</a:t>
            </a:r>
            <a:r>
              <a:rPr lang="de-CH" dirty="0"/>
              <a:t> </a:t>
            </a:r>
            <a:r>
              <a:rPr lang="de-CH" dirty="0" err="1"/>
              <a:t>and</a:t>
            </a:r>
            <a:r>
              <a:rPr lang="de-CH" dirty="0"/>
              <a:t> </a:t>
            </a:r>
            <a:r>
              <a:rPr lang="de-CH" dirty="0" err="1"/>
              <a:t>roadmap</a:t>
            </a:r>
            <a:endParaRPr lang="de-CH" dirty="0"/>
          </a:p>
        </p:txBody>
      </p:sp>
      <p:sp>
        <p:nvSpPr>
          <p:cNvPr id="25" name="Text Placeholder 24"/>
          <p:cNvSpPr>
            <a:spLocks noGrp="1"/>
          </p:cNvSpPr>
          <p:nvPr>
            <p:ph type="body" sz="quarter" idx="24"/>
          </p:nvPr>
        </p:nvSpPr>
        <p:spPr/>
        <p:txBody>
          <a:bodyPr/>
          <a:lstStyle/>
          <a:p>
            <a:r>
              <a:rPr lang="de-CH" dirty="0"/>
              <a:t>Smart Factory @ OST</a:t>
            </a:r>
          </a:p>
        </p:txBody>
      </p:sp>
      <p:cxnSp>
        <p:nvCxnSpPr>
          <p:cNvPr id="7" name="Straight Connector 6"/>
          <p:cNvCxnSpPr/>
          <p:nvPr/>
        </p:nvCxnSpPr>
        <p:spPr>
          <a:xfrm>
            <a:off x="1030737" y="3486318"/>
            <a:ext cx="0" cy="2700000"/>
          </a:xfrm>
          <a:prstGeom prst="line">
            <a:avLst/>
          </a:prstGeom>
          <a:ln w="12700"/>
        </p:spPr>
        <p:style>
          <a:lnRef idx="1">
            <a:schemeClr val="dk1"/>
          </a:lnRef>
          <a:fillRef idx="0">
            <a:schemeClr val="dk1"/>
          </a:fillRef>
          <a:effectRef idx="0">
            <a:schemeClr val="dk1"/>
          </a:effectRef>
          <a:fontRef idx="minor">
            <a:schemeClr val="tx1"/>
          </a:fontRef>
        </p:style>
      </p:cxnSp>
      <p:sp>
        <p:nvSpPr>
          <p:cNvPr id="8" name="Rectangle 7"/>
          <p:cNvSpPr/>
          <p:nvPr/>
        </p:nvSpPr>
        <p:spPr>
          <a:xfrm>
            <a:off x="782761" y="3176532"/>
            <a:ext cx="498855" cy="261610"/>
          </a:xfrm>
          <a:prstGeom prst="rect">
            <a:avLst/>
          </a:prstGeom>
        </p:spPr>
        <p:txBody>
          <a:bodyPr wrap="none">
            <a:spAutoFit/>
          </a:bodyPr>
          <a:lstStyle/>
          <a:p>
            <a:r>
              <a:rPr lang="de-CH" sz="1100" dirty="0"/>
              <a:t>2019</a:t>
            </a:r>
          </a:p>
        </p:txBody>
      </p:sp>
      <p:cxnSp>
        <p:nvCxnSpPr>
          <p:cNvPr id="21" name="Straight Connector 20"/>
          <p:cNvCxnSpPr/>
          <p:nvPr/>
        </p:nvCxnSpPr>
        <p:spPr>
          <a:xfrm>
            <a:off x="3598559" y="3486318"/>
            <a:ext cx="0" cy="2700000"/>
          </a:xfrm>
          <a:prstGeom prst="line">
            <a:avLst/>
          </a:prstGeom>
          <a:ln w="12700"/>
        </p:spPr>
        <p:style>
          <a:lnRef idx="1">
            <a:schemeClr val="dk1"/>
          </a:lnRef>
          <a:fillRef idx="0">
            <a:schemeClr val="dk1"/>
          </a:fillRef>
          <a:effectRef idx="0">
            <a:schemeClr val="dk1"/>
          </a:effectRef>
          <a:fontRef idx="minor">
            <a:schemeClr val="tx1"/>
          </a:fontRef>
        </p:style>
      </p:cxnSp>
      <p:sp>
        <p:nvSpPr>
          <p:cNvPr id="22" name="Rectangle 21"/>
          <p:cNvSpPr/>
          <p:nvPr/>
        </p:nvSpPr>
        <p:spPr>
          <a:xfrm>
            <a:off x="3350583" y="3176532"/>
            <a:ext cx="498855" cy="261610"/>
          </a:xfrm>
          <a:prstGeom prst="rect">
            <a:avLst/>
          </a:prstGeom>
        </p:spPr>
        <p:txBody>
          <a:bodyPr wrap="none">
            <a:spAutoFit/>
          </a:bodyPr>
          <a:lstStyle/>
          <a:p>
            <a:r>
              <a:rPr lang="de-CH" sz="1100" dirty="0"/>
              <a:t>2020</a:t>
            </a:r>
          </a:p>
        </p:txBody>
      </p:sp>
      <p:cxnSp>
        <p:nvCxnSpPr>
          <p:cNvPr id="28" name="Straight Connector 27"/>
          <p:cNvCxnSpPr/>
          <p:nvPr/>
        </p:nvCxnSpPr>
        <p:spPr>
          <a:xfrm>
            <a:off x="6166381" y="3486318"/>
            <a:ext cx="0" cy="2700000"/>
          </a:xfrm>
          <a:prstGeom prst="line">
            <a:avLst/>
          </a:prstGeom>
          <a:ln w="12700"/>
        </p:spPr>
        <p:style>
          <a:lnRef idx="1">
            <a:schemeClr val="dk1"/>
          </a:lnRef>
          <a:fillRef idx="0">
            <a:schemeClr val="dk1"/>
          </a:fillRef>
          <a:effectRef idx="0">
            <a:schemeClr val="dk1"/>
          </a:effectRef>
          <a:fontRef idx="minor">
            <a:schemeClr val="tx1"/>
          </a:fontRef>
        </p:style>
      </p:cxnSp>
      <p:sp>
        <p:nvSpPr>
          <p:cNvPr id="29" name="Rectangle 28"/>
          <p:cNvSpPr/>
          <p:nvPr/>
        </p:nvSpPr>
        <p:spPr>
          <a:xfrm>
            <a:off x="5918405" y="3176532"/>
            <a:ext cx="498855" cy="261610"/>
          </a:xfrm>
          <a:prstGeom prst="rect">
            <a:avLst/>
          </a:prstGeom>
        </p:spPr>
        <p:txBody>
          <a:bodyPr wrap="none">
            <a:spAutoFit/>
          </a:bodyPr>
          <a:lstStyle/>
          <a:p>
            <a:r>
              <a:rPr lang="de-CH" sz="1100" dirty="0"/>
              <a:t>2021</a:t>
            </a:r>
          </a:p>
        </p:txBody>
      </p:sp>
      <p:cxnSp>
        <p:nvCxnSpPr>
          <p:cNvPr id="30" name="Straight Connector 29"/>
          <p:cNvCxnSpPr/>
          <p:nvPr/>
        </p:nvCxnSpPr>
        <p:spPr>
          <a:xfrm>
            <a:off x="8734203" y="3486318"/>
            <a:ext cx="0" cy="2700000"/>
          </a:xfrm>
          <a:prstGeom prst="line">
            <a:avLst/>
          </a:prstGeom>
          <a:ln w="12700"/>
        </p:spPr>
        <p:style>
          <a:lnRef idx="1">
            <a:schemeClr val="dk1"/>
          </a:lnRef>
          <a:fillRef idx="0">
            <a:schemeClr val="dk1"/>
          </a:fillRef>
          <a:effectRef idx="0">
            <a:schemeClr val="dk1"/>
          </a:effectRef>
          <a:fontRef idx="minor">
            <a:schemeClr val="tx1"/>
          </a:fontRef>
        </p:style>
      </p:cxnSp>
      <p:sp>
        <p:nvSpPr>
          <p:cNvPr id="31" name="Rectangle 30"/>
          <p:cNvSpPr/>
          <p:nvPr/>
        </p:nvSpPr>
        <p:spPr>
          <a:xfrm>
            <a:off x="8486227" y="3176532"/>
            <a:ext cx="498855" cy="261610"/>
          </a:xfrm>
          <a:prstGeom prst="rect">
            <a:avLst/>
          </a:prstGeom>
        </p:spPr>
        <p:txBody>
          <a:bodyPr wrap="none">
            <a:spAutoFit/>
          </a:bodyPr>
          <a:lstStyle/>
          <a:p>
            <a:r>
              <a:rPr lang="de-CH" sz="1100" dirty="0"/>
              <a:t>2022</a:t>
            </a:r>
          </a:p>
        </p:txBody>
      </p:sp>
      <p:cxnSp>
        <p:nvCxnSpPr>
          <p:cNvPr id="32" name="Straight Connector 31"/>
          <p:cNvCxnSpPr/>
          <p:nvPr/>
        </p:nvCxnSpPr>
        <p:spPr>
          <a:xfrm>
            <a:off x="11302025" y="3486318"/>
            <a:ext cx="0" cy="2700000"/>
          </a:xfrm>
          <a:prstGeom prst="line">
            <a:avLst/>
          </a:prstGeom>
          <a:ln w="12700"/>
        </p:spPr>
        <p:style>
          <a:lnRef idx="1">
            <a:schemeClr val="dk1"/>
          </a:lnRef>
          <a:fillRef idx="0">
            <a:schemeClr val="dk1"/>
          </a:fillRef>
          <a:effectRef idx="0">
            <a:schemeClr val="dk1"/>
          </a:effectRef>
          <a:fontRef idx="minor">
            <a:schemeClr val="tx1"/>
          </a:fontRef>
        </p:style>
      </p:cxnSp>
      <p:sp>
        <p:nvSpPr>
          <p:cNvPr id="33" name="Rectangle 32"/>
          <p:cNvSpPr/>
          <p:nvPr/>
        </p:nvSpPr>
        <p:spPr>
          <a:xfrm>
            <a:off x="11054049" y="3176532"/>
            <a:ext cx="498855" cy="261610"/>
          </a:xfrm>
          <a:prstGeom prst="rect">
            <a:avLst/>
          </a:prstGeom>
        </p:spPr>
        <p:txBody>
          <a:bodyPr wrap="none">
            <a:spAutoFit/>
          </a:bodyPr>
          <a:lstStyle/>
          <a:p>
            <a:r>
              <a:rPr lang="de-CH" sz="1100" dirty="0"/>
              <a:t>2023</a:t>
            </a:r>
          </a:p>
        </p:txBody>
      </p:sp>
      <p:sp>
        <p:nvSpPr>
          <p:cNvPr id="5" name="Pentagon 4"/>
          <p:cNvSpPr/>
          <p:nvPr/>
        </p:nvSpPr>
        <p:spPr>
          <a:xfrm>
            <a:off x="2639683" y="3533977"/>
            <a:ext cx="4485735" cy="468000"/>
          </a:xfrm>
          <a:prstGeom prst="homePlate">
            <a:avLst/>
          </a:prstGeom>
          <a:ln/>
        </p:spPr>
        <p:style>
          <a:lnRef idx="1">
            <a:schemeClr val="accent6"/>
          </a:lnRef>
          <a:fillRef idx="2">
            <a:schemeClr val="accent6"/>
          </a:fillRef>
          <a:effectRef idx="1">
            <a:schemeClr val="accent6"/>
          </a:effectRef>
          <a:fontRef idx="minor">
            <a:schemeClr val="dk1"/>
          </a:fontRef>
        </p:style>
        <p:txBody>
          <a:bodyPr rtlCol="0" anchor="ctr"/>
          <a:lstStyle/>
          <a:p>
            <a:pPr algn="l"/>
            <a:r>
              <a:rPr lang="de-CH" sz="1200" dirty="0" err="1">
                <a:solidFill>
                  <a:schemeClr val="tx1"/>
                </a:solidFill>
              </a:rPr>
              <a:t>Plastic</a:t>
            </a:r>
            <a:r>
              <a:rPr lang="de-CH" sz="1200" dirty="0">
                <a:solidFill>
                  <a:schemeClr val="tx1"/>
                </a:solidFill>
              </a:rPr>
              <a:t> </a:t>
            </a:r>
            <a:r>
              <a:rPr lang="de-CH" sz="1200" dirty="0" err="1">
                <a:solidFill>
                  <a:schemeClr val="tx1"/>
                </a:solidFill>
              </a:rPr>
              <a:t>processing</a:t>
            </a:r>
            <a:r>
              <a:rPr lang="de-CH" sz="1200" dirty="0">
                <a:solidFill>
                  <a:schemeClr val="tx1"/>
                </a:solidFill>
              </a:rPr>
              <a:t> </a:t>
            </a:r>
            <a:r>
              <a:rPr lang="de-CH" sz="1200" dirty="0" err="1">
                <a:solidFill>
                  <a:schemeClr val="tx1"/>
                </a:solidFill>
              </a:rPr>
              <a:t>machines</a:t>
            </a:r>
            <a:endParaRPr lang="de-CH" sz="1200" dirty="0">
              <a:solidFill>
                <a:schemeClr val="tx1"/>
              </a:solidFill>
            </a:endParaRPr>
          </a:p>
        </p:txBody>
      </p:sp>
      <p:sp>
        <p:nvSpPr>
          <p:cNvPr id="20" name="Pentagon 19"/>
          <p:cNvSpPr/>
          <p:nvPr/>
        </p:nvSpPr>
        <p:spPr>
          <a:xfrm>
            <a:off x="5572664" y="4073393"/>
            <a:ext cx="3153108" cy="468000"/>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algn="l"/>
            <a:r>
              <a:rPr lang="de-CH" sz="1200" dirty="0" err="1">
                <a:solidFill>
                  <a:schemeClr val="tx1"/>
                </a:solidFill>
              </a:rPr>
              <a:t>Production</a:t>
            </a:r>
            <a:r>
              <a:rPr lang="de-CH" sz="1200" dirty="0">
                <a:solidFill>
                  <a:schemeClr val="tx1"/>
                </a:solidFill>
              </a:rPr>
              <a:t> </a:t>
            </a:r>
            <a:r>
              <a:rPr lang="de-CH" sz="1200" dirty="0" err="1">
                <a:solidFill>
                  <a:schemeClr val="tx1"/>
                </a:solidFill>
              </a:rPr>
              <a:t>and</a:t>
            </a:r>
            <a:r>
              <a:rPr lang="de-CH" sz="1200" dirty="0">
                <a:solidFill>
                  <a:schemeClr val="tx1"/>
                </a:solidFill>
              </a:rPr>
              <a:t> </a:t>
            </a:r>
            <a:r>
              <a:rPr lang="de-CH" sz="1200" dirty="0" err="1">
                <a:solidFill>
                  <a:schemeClr val="tx1"/>
                </a:solidFill>
              </a:rPr>
              <a:t>assembly</a:t>
            </a:r>
            <a:r>
              <a:rPr lang="de-CH" sz="1200" dirty="0">
                <a:solidFill>
                  <a:schemeClr val="tx1"/>
                </a:solidFill>
              </a:rPr>
              <a:t> </a:t>
            </a:r>
            <a:r>
              <a:rPr lang="de-CH" sz="1200" dirty="0" err="1">
                <a:solidFill>
                  <a:schemeClr val="tx1"/>
                </a:solidFill>
              </a:rPr>
              <a:t>cells</a:t>
            </a:r>
            <a:r>
              <a:rPr lang="de-CH" sz="1200" dirty="0">
                <a:solidFill>
                  <a:schemeClr val="tx1"/>
                </a:solidFill>
              </a:rPr>
              <a:t> (Rapperswil / Buchs)</a:t>
            </a:r>
          </a:p>
        </p:txBody>
      </p:sp>
      <p:sp>
        <p:nvSpPr>
          <p:cNvPr id="34" name="Pentagon 33"/>
          <p:cNvSpPr/>
          <p:nvPr/>
        </p:nvSpPr>
        <p:spPr>
          <a:xfrm>
            <a:off x="6693446" y="4612809"/>
            <a:ext cx="2976765" cy="468000"/>
          </a:xfrm>
          <a:prstGeom prst="homePlate">
            <a:avLst/>
          </a:prstGeom>
          <a:ln/>
        </p:spPr>
        <p:style>
          <a:lnRef idx="1">
            <a:schemeClr val="accent1"/>
          </a:lnRef>
          <a:fillRef idx="2">
            <a:schemeClr val="accent1"/>
          </a:fillRef>
          <a:effectRef idx="1">
            <a:schemeClr val="accent1"/>
          </a:effectRef>
          <a:fontRef idx="minor">
            <a:schemeClr val="dk1"/>
          </a:fontRef>
        </p:style>
        <p:txBody>
          <a:bodyPr rtlCol="0" anchor="ctr"/>
          <a:lstStyle/>
          <a:p>
            <a:pPr algn="l"/>
            <a:r>
              <a:rPr lang="de-CH" sz="1200" dirty="0" err="1">
                <a:solidFill>
                  <a:schemeClr val="tx1"/>
                </a:solidFill>
              </a:rPr>
              <a:t>Robots</a:t>
            </a:r>
            <a:endParaRPr lang="de-CH" sz="1200" dirty="0">
              <a:solidFill>
                <a:schemeClr val="tx1"/>
              </a:solidFill>
            </a:endParaRPr>
          </a:p>
        </p:txBody>
      </p:sp>
      <p:sp>
        <p:nvSpPr>
          <p:cNvPr id="35" name="Pentagon 34"/>
          <p:cNvSpPr/>
          <p:nvPr/>
        </p:nvSpPr>
        <p:spPr>
          <a:xfrm>
            <a:off x="7988059" y="5691643"/>
            <a:ext cx="3313965" cy="468000"/>
          </a:xfrm>
          <a:prstGeom prst="homePlate">
            <a:avLst/>
          </a:prstGeom>
          <a:ln/>
        </p:spPr>
        <p:style>
          <a:lnRef idx="1">
            <a:schemeClr val="accent3"/>
          </a:lnRef>
          <a:fillRef idx="2">
            <a:schemeClr val="accent3"/>
          </a:fillRef>
          <a:effectRef idx="1">
            <a:schemeClr val="accent3"/>
          </a:effectRef>
          <a:fontRef idx="minor">
            <a:schemeClr val="dk1"/>
          </a:fontRef>
        </p:style>
        <p:txBody>
          <a:bodyPr rtlCol="0" anchor="ctr"/>
          <a:lstStyle/>
          <a:p>
            <a:pPr algn="l"/>
            <a:r>
              <a:rPr lang="de-CH" sz="1200" dirty="0">
                <a:solidFill>
                  <a:schemeClr val="tx1"/>
                </a:solidFill>
              </a:rPr>
              <a:t>CNC </a:t>
            </a:r>
            <a:r>
              <a:rPr lang="de-CH" sz="1200" dirty="0" err="1">
                <a:solidFill>
                  <a:schemeClr val="tx1"/>
                </a:solidFill>
              </a:rPr>
              <a:t>machines</a:t>
            </a:r>
            <a:r>
              <a:rPr lang="de-CH" sz="1200" dirty="0">
                <a:solidFill>
                  <a:schemeClr val="tx1"/>
                </a:solidFill>
              </a:rPr>
              <a:t> (</a:t>
            </a:r>
            <a:r>
              <a:rPr lang="de-CH" sz="1200" dirty="0" err="1">
                <a:solidFill>
                  <a:schemeClr val="tx1"/>
                </a:solidFill>
              </a:rPr>
              <a:t>metal</a:t>
            </a:r>
            <a:r>
              <a:rPr lang="de-CH" sz="1200" dirty="0">
                <a:solidFill>
                  <a:schemeClr val="tx1"/>
                </a:solidFill>
              </a:rPr>
              <a:t> </a:t>
            </a:r>
            <a:r>
              <a:rPr lang="de-CH" sz="1200" dirty="0" err="1">
                <a:solidFill>
                  <a:schemeClr val="tx1"/>
                </a:solidFill>
              </a:rPr>
              <a:t>workcenters</a:t>
            </a:r>
            <a:r>
              <a:rPr lang="de-CH" sz="1200" dirty="0">
                <a:solidFill>
                  <a:schemeClr val="tx1"/>
                </a:solidFill>
              </a:rPr>
              <a:t>)</a:t>
            </a:r>
          </a:p>
        </p:txBody>
      </p:sp>
      <p:sp>
        <p:nvSpPr>
          <p:cNvPr id="27" name="Pentagon 26"/>
          <p:cNvSpPr/>
          <p:nvPr/>
        </p:nvSpPr>
        <p:spPr>
          <a:xfrm>
            <a:off x="7341079" y="5152226"/>
            <a:ext cx="2950234" cy="468000"/>
          </a:xfrm>
          <a:prstGeom prst="homePlate">
            <a:avLst/>
          </a:prstGeom>
          <a:ln/>
        </p:spPr>
        <p:style>
          <a:lnRef idx="1">
            <a:schemeClr val="accent4"/>
          </a:lnRef>
          <a:fillRef idx="2">
            <a:schemeClr val="accent4"/>
          </a:fillRef>
          <a:effectRef idx="1">
            <a:schemeClr val="accent4"/>
          </a:effectRef>
          <a:fontRef idx="minor">
            <a:schemeClr val="dk1"/>
          </a:fontRef>
        </p:style>
        <p:txBody>
          <a:bodyPr rtlCol="0" anchor="ctr"/>
          <a:lstStyle/>
          <a:p>
            <a:pPr algn="l"/>
            <a:r>
              <a:rPr lang="de-CH" sz="1200" dirty="0">
                <a:solidFill>
                  <a:schemeClr val="tx1"/>
                </a:solidFill>
              </a:rPr>
              <a:t>Additive Manufacturing (</a:t>
            </a:r>
            <a:r>
              <a:rPr lang="de-CH" sz="1200" dirty="0" err="1">
                <a:solidFill>
                  <a:schemeClr val="tx1"/>
                </a:solidFill>
              </a:rPr>
              <a:t>metal</a:t>
            </a:r>
            <a:r>
              <a:rPr lang="de-CH" sz="1200" dirty="0">
                <a:solidFill>
                  <a:schemeClr val="tx1"/>
                </a:solidFill>
              </a:rPr>
              <a:t> / </a:t>
            </a:r>
            <a:r>
              <a:rPr lang="de-CH" sz="1200" dirty="0" err="1">
                <a:solidFill>
                  <a:schemeClr val="tx1"/>
                </a:solidFill>
              </a:rPr>
              <a:t>plastic</a:t>
            </a:r>
            <a:r>
              <a:rPr lang="de-CH" sz="1200" dirty="0">
                <a:solidFill>
                  <a:schemeClr val="tx1"/>
                </a:solidFill>
              </a:rPr>
              <a:t>)</a:t>
            </a:r>
          </a:p>
        </p:txBody>
      </p:sp>
    </p:spTree>
    <p:extLst>
      <p:ext uri="{BB962C8B-B14F-4D97-AF65-F5344CB8AC3E}">
        <p14:creationId xmlns:p14="http://schemas.microsoft.com/office/powerpoint/2010/main" val="1039168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3E7A57C4-87B7-44F8-8E4C-91F692EA6D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9" name="Objekt 8" hidden="1">
                        <a:extLst>
                          <a:ext uri="{FF2B5EF4-FFF2-40B4-BE49-F238E27FC236}">
                            <a16:creationId xmlns:a16="http://schemas.microsoft.com/office/drawing/2014/main" id="{3E7A57C4-87B7-44F8-8E4C-91F692EA6D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Date Placeholder 1"/>
          <p:cNvSpPr>
            <a:spLocks noGrp="1"/>
          </p:cNvSpPr>
          <p:nvPr>
            <p:ph type="dt" sz="half" idx="16"/>
          </p:nvPr>
        </p:nvSpPr>
        <p:spPr/>
        <p:txBody>
          <a:bodyPr/>
          <a:lstStyle/>
          <a:p>
            <a:fld id="{D079ECA4-7FA0-4BBB-9372-D57272FD7E52}"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53</a:t>
            </a:fld>
            <a:endParaRPr lang="de-CH"/>
          </a:p>
        </p:txBody>
      </p:sp>
      <p:sp>
        <p:nvSpPr>
          <p:cNvPr id="24" name="Title 23"/>
          <p:cNvSpPr>
            <a:spLocks noGrp="1"/>
          </p:cNvSpPr>
          <p:nvPr>
            <p:ph type="title"/>
          </p:nvPr>
        </p:nvSpPr>
        <p:spPr/>
        <p:txBody>
          <a:bodyPr vert="horz">
            <a:normAutofit/>
          </a:bodyPr>
          <a:lstStyle/>
          <a:p>
            <a:r>
              <a:rPr lang="de-CH" dirty="0"/>
              <a:t>Implementation </a:t>
            </a:r>
            <a:r>
              <a:rPr lang="de-CH" dirty="0" err="1"/>
              <a:t>partner</a:t>
            </a:r>
            <a:r>
              <a:rPr lang="de-CH" dirty="0"/>
              <a:t>: </a:t>
            </a:r>
            <a:r>
              <a:rPr lang="de-CH" dirty="0" err="1"/>
              <a:t>competencies</a:t>
            </a:r>
            <a:r>
              <a:rPr lang="de-CH" dirty="0"/>
              <a:t> united</a:t>
            </a:r>
          </a:p>
        </p:txBody>
      </p:sp>
      <p:sp>
        <p:nvSpPr>
          <p:cNvPr id="25" name="Text Placeholder 24"/>
          <p:cNvSpPr>
            <a:spLocks noGrp="1"/>
          </p:cNvSpPr>
          <p:nvPr>
            <p:ph type="body" sz="quarter" idx="24"/>
          </p:nvPr>
        </p:nvSpPr>
        <p:spPr/>
        <p:txBody>
          <a:bodyPr>
            <a:normAutofit/>
          </a:bodyPr>
          <a:lstStyle/>
          <a:p>
            <a:r>
              <a:rPr lang="de-CH" dirty="0"/>
              <a:t>Smart Factory @ OST</a:t>
            </a:r>
          </a:p>
        </p:txBody>
      </p:sp>
      <p:pic>
        <p:nvPicPr>
          <p:cNvPr id="11" name="Picture 10">
            <a:extLst>
              <a:ext uri="{FF2B5EF4-FFF2-40B4-BE49-F238E27FC236}">
                <a16:creationId xmlns:a16="http://schemas.microsoft.com/office/drawing/2014/main" id="{FED28065-60AB-4774-B3FE-8402F7B53CB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17405" y="1286258"/>
            <a:ext cx="2836014" cy="465167"/>
          </a:xfrm>
          <a:prstGeom prst="rect">
            <a:avLst/>
          </a:prstGeom>
        </p:spPr>
      </p:pic>
      <p:pic>
        <p:nvPicPr>
          <p:cNvPr id="12" name="Picture 11">
            <a:extLst>
              <a:ext uri="{FF2B5EF4-FFF2-40B4-BE49-F238E27FC236}">
                <a16:creationId xmlns:a16="http://schemas.microsoft.com/office/drawing/2014/main" id="{455F501E-BD3C-4ECB-8603-0F5FCF06A58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20179" y="2290965"/>
            <a:ext cx="3055732" cy="448067"/>
          </a:xfrm>
          <a:prstGeom prst="rect">
            <a:avLst/>
          </a:prstGeom>
        </p:spPr>
      </p:pic>
      <p:sp>
        <p:nvSpPr>
          <p:cNvPr id="16" name="TextBox 15">
            <a:extLst>
              <a:ext uri="{FF2B5EF4-FFF2-40B4-BE49-F238E27FC236}">
                <a16:creationId xmlns:a16="http://schemas.microsoft.com/office/drawing/2014/main" id="{DD8083C3-E726-4FC8-B10E-45B66DCDC711}"/>
              </a:ext>
            </a:extLst>
          </p:cNvPr>
          <p:cNvSpPr txBox="1"/>
          <p:nvPr/>
        </p:nvSpPr>
        <p:spPr>
          <a:xfrm>
            <a:off x="7774088" y="2701824"/>
            <a:ext cx="3659840" cy="914600"/>
          </a:xfrm>
          <a:prstGeom prst="rect">
            <a:avLst/>
          </a:prstGeom>
          <a:noFill/>
        </p:spPr>
        <p:txBody>
          <a:bodyPr wrap="square" lIns="0" tIns="0" rIns="0" bIns="0" rtlCol="0">
            <a:normAutofit/>
          </a:bodyPr>
          <a:lstStyle/>
          <a:p>
            <a:pPr marL="252000" indent="-252000">
              <a:buClr>
                <a:schemeClr val="tx2"/>
              </a:buClr>
              <a:buFont typeface="Arial" panose="020B0604020202020204" pitchFamily="34" charset="0"/>
              <a:buChar char="•"/>
            </a:pPr>
            <a:r>
              <a:rPr lang="en-US" sz="1400" dirty="0">
                <a:ea typeface="Roboto Medium" panose="02000000000000000000" pitchFamily="2" charset="0"/>
              </a:rPr>
              <a:t>Industry 4.0</a:t>
            </a:r>
          </a:p>
          <a:p>
            <a:pPr marL="252000" indent="-252000">
              <a:buClr>
                <a:schemeClr val="tx2"/>
              </a:buClr>
              <a:buFont typeface="Arial" panose="020B0604020202020204" pitchFamily="34" charset="0"/>
              <a:buChar char="•"/>
            </a:pPr>
            <a:r>
              <a:rPr lang="en-US" sz="1400" dirty="0">
                <a:ea typeface="Roboto Medium" panose="02000000000000000000" pitchFamily="2" charset="0"/>
              </a:rPr>
              <a:t>Information and communication technology</a:t>
            </a:r>
            <a:endParaRPr lang="de-CH" sz="1400" dirty="0">
              <a:ea typeface="Roboto Medium" panose="02000000000000000000" pitchFamily="2" charset="0"/>
            </a:endParaRPr>
          </a:p>
        </p:txBody>
      </p:sp>
      <p:sp>
        <p:nvSpPr>
          <p:cNvPr id="18" name="TextBox 17">
            <a:extLst>
              <a:ext uri="{FF2B5EF4-FFF2-40B4-BE49-F238E27FC236}">
                <a16:creationId xmlns:a16="http://schemas.microsoft.com/office/drawing/2014/main" id="{C946153B-EB69-4FD4-B1EE-145968C4D68C}"/>
              </a:ext>
            </a:extLst>
          </p:cNvPr>
          <p:cNvSpPr txBox="1"/>
          <p:nvPr/>
        </p:nvSpPr>
        <p:spPr>
          <a:xfrm>
            <a:off x="5031868" y="1717717"/>
            <a:ext cx="3228506" cy="684213"/>
          </a:xfrm>
          <a:prstGeom prst="rect">
            <a:avLst/>
          </a:prstGeom>
          <a:noFill/>
        </p:spPr>
        <p:txBody>
          <a:bodyPr wrap="square" lIns="0" tIns="0" rIns="0" bIns="0" rtlCol="0">
            <a:normAutofit/>
          </a:bodyPr>
          <a:lstStyle/>
          <a:p>
            <a:pPr marL="252000" indent="-252000">
              <a:buClr>
                <a:schemeClr val="tx2"/>
              </a:buClr>
              <a:buFont typeface="Arial" panose="020B0604020202020204" pitchFamily="34" charset="0"/>
              <a:buChar char="•"/>
            </a:pPr>
            <a:r>
              <a:rPr lang="en-US" sz="1400" dirty="0">
                <a:ea typeface="Roboto Medium" panose="02000000000000000000" pitchFamily="2" charset="0"/>
              </a:rPr>
              <a:t>Plastics processing</a:t>
            </a:r>
          </a:p>
          <a:p>
            <a:pPr marL="252000" indent="-252000">
              <a:buClr>
                <a:schemeClr val="tx2"/>
              </a:buClr>
              <a:buFont typeface="Arial" panose="020B0604020202020204" pitchFamily="34" charset="0"/>
              <a:buChar char="•"/>
            </a:pPr>
            <a:r>
              <a:rPr lang="en-US" sz="1400" dirty="0">
                <a:ea typeface="Roboto Medium" panose="02000000000000000000" pitchFamily="2" charset="0"/>
              </a:rPr>
              <a:t>Data acquisition and processing</a:t>
            </a:r>
            <a:endParaRPr lang="de-CH" sz="1400" dirty="0">
              <a:ea typeface="Roboto Medium" panose="02000000000000000000" pitchFamily="2" charset="0"/>
            </a:endParaRPr>
          </a:p>
        </p:txBody>
      </p:sp>
      <p:graphicFrame>
        <p:nvGraphicFramePr>
          <p:cNvPr id="27" name="Content Placeholder 18"/>
          <p:cNvGraphicFramePr>
            <a:graphicFrameLocks/>
          </p:cNvGraphicFramePr>
          <p:nvPr/>
        </p:nvGraphicFramePr>
        <p:xfrm>
          <a:off x="3688234" y="2262311"/>
          <a:ext cx="5282257" cy="32263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2127559" y="2587278"/>
            <a:ext cx="3609909" cy="461665"/>
          </a:xfrm>
          <a:prstGeom prst="rect">
            <a:avLst/>
          </a:prstGeom>
        </p:spPr>
        <p:txBody>
          <a:bodyPr wrap="square">
            <a:spAutoFit/>
          </a:bodyPr>
          <a:lstStyle/>
          <a:p>
            <a:r>
              <a:rPr lang="de-CH" sz="1200" b="1">
                <a:solidFill>
                  <a:srgbClr val="191919"/>
                </a:solidFill>
              </a:rPr>
              <a:t>IPM Institut für Informations- und Prozessmanagement</a:t>
            </a:r>
          </a:p>
        </p:txBody>
      </p:sp>
      <p:sp>
        <p:nvSpPr>
          <p:cNvPr id="15" name="TextBox 14">
            <a:extLst>
              <a:ext uri="{FF2B5EF4-FFF2-40B4-BE49-F238E27FC236}">
                <a16:creationId xmlns:a16="http://schemas.microsoft.com/office/drawing/2014/main" id="{69520162-95BE-4FE1-99AF-CC344F583EA0}"/>
              </a:ext>
            </a:extLst>
          </p:cNvPr>
          <p:cNvSpPr txBox="1"/>
          <p:nvPr/>
        </p:nvSpPr>
        <p:spPr>
          <a:xfrm>
            <a:off x="2222413" y="3048943"/>
            <a:ext cx="3037050" cy="324967"/>
          </a:xfrm>
          <a:prstGeom prst="rect">
            <a:avLst/>
          </a:prstGeom>
          <a:noFill/>
        </p:spPr>
        <p:txBody>
          <a:bodyPr wrap="square" lIns="0" tIns="0" rIns="0" bIns="0" rtlCol="0">
            <a:noAutofit/>
          </a:bodyPr>
          <a:lstStyle/>
          <a:p>
            <a:pPr marL="252000" indent="-252000">
              <a:buClr>
                <a:schemeClr val="tx2"/>
              </a:buClr>
              <a:buFont typeface="Arial" panose="020B0604020202020204" pitchFamily="34" charset="0"/>
              <a:buChar char="•"/>
            </a:pPr>
            <a:r>
              <a:rPr lang="de-CH" sz="1400" dirty="0">
                <a:ea typeface="Roboto Medium" panose="02000000000000000000" pitchFamily="2" charset="0"/>
              </a:rPr>
              <a:t>SAP</a:t>
            </a:r>
          </a:p>
        </p:txBody>
      </p:sp>
      <p:sp>
        <p:nvSpPr>
          <p:cNvPr id="19" name="TextBox 18">
            <a:extLst>
              <a:ext uri="{FF2B5EF4-FFF2-40B4-BE49-F238E27FC236}">
                <a16:creationId xmlns:a16="http://schemas.microsoft.com/office/drawing/2014/main" id="{69520162-95BE-4FE1-99AF-CC344F583EA0}"/>
              </a:ext>
            </a:extLst>
          </p:cNvPr>
          <p:cNvSpPr txBox="1"/>
          <p:nvPr/>
        </p:nvSpPr>
        <p:spPr>
          <a:xfrm>
            <a:off x="3481464" y="5670057"/>
            <a:ext cx="3037050" cy="741265"/>
          </a:xfrm>
          <a:prstGeom prst="rect">
            <a:avLst/>
          </a:prstGeom>
          <a:noFill/>
        </p:spPr>
        <p:txBody>
          <a:bodyPr wrap="square" lIns="0" tIns="0" rIns="0" bIns="0" rtlCol="0">
            <a:noAutofit/>
          </a:bodyPr>
          <a:lstStyle/>
          <a:p>
            <a:pPr marL="252000" indent="-252000">
              <a:buClr>
                <a:schemeClr val="tx2"/>
              </a:buClr>
              <a:buFont typeface="Arial" panose="020B0604020202020204" pitchFamily="34" charset="0"/>
              <a:buChar char="•"/>
            </a:pPr>
            <a:r>
              <a:rPr lang="en-US" sz="1400" dirty="0">
                <a:ea typeface="Roboto Medium" panose="02000000000000000000" pitchFamily="2" charset="0"/>
              </a:rPr>
              <a:t>Network and cloud infrastructure</a:t>
            </a:r>
          </a:p>
          <a:p>
            <a:pPr marL="252000" indent="-252000">
              <a:buClr>
                <a:schemeClr val="tx2"/>
              </a:buClr>
              <a:buFont typeface="Arial" panose="020B0604020202020204" pitchFamily="34" charset="0"/>
              <a:buChar char="•"/>
            </a:pPr>
            <a:r>
              <a:rPr lang="en-US" sz="1400" dirty="0">
                <a:ea typeface="Roboto Medium" panose="02000000000000000000" pitchFamily="2" charset="0"/>
              </a:rPr>
              <a:t>Security</a:t>
            </a:r>
            <a:endParaRPr lang="de-CH" sz="1400" dirty="0">
              <a:ea typeface="Roboto Medium" panose="02000000000000000000" pitchFamily="2" charset="0"/>
            </a:endParaRPr>
          </a:p>
        </p:txBody>
      </p:sp>
      <p:sp>
        <p:nvSpPr>
          <p:cNvPr id="22" name="Rectangle 21"/>
          <p:cNvSpPr/>
          <p:nvPr/>
        </p:nvSpPr>
        <p:spPr>
          <a:xfrm>
            <a:off x="2074856" y="4022202"/>
            <a:ext cx="2721432" cy="461665"/>
          </a:xfrm>
          <a:prstGeom prst="rect">
            <a:avLst/>
          </a:prstGeom>
        </p:spPr>
        <p:txBody>
          <a:bodyPr wrap="square">
            <a:spAutoFit/>
          </a:bodyPr>
          <a:lstStyle/>
          <a:p>
            <a:r>
              <a:rPr lang="de-CH" sz="1200" b="1">
                <a:solidFill>
                  <a:srgbClr val="191919"/>
                </a:solidFill>
              </a:rPr>
              <a:t>IMP Institut für Mikrotechnik und </a:t>
            </a:r>
            <a:r>
              <a:rPr lang="de-CH" sz="1200" b="1" err="1">
                <a:solidFill>
                  <a:srgbClr val="191919"/>
                </a:solidFill>
              </a:rPr>
              <a:t>Photonik</a:t>
            </a:r>
            <a:endParaRPr lang="de-CH" sz="1200" b="1">
              <a:solidFill>
                <a:srgbClr val="191919"/>
              </a:solidFill>
            </a:endParaRPr>
          </a:p>
        </p:txBody>
      </p:sp>
      <p:sp>
        <p:nvSpPr>
          <p:cNvPr id="23" name="TextBox 22">
            <a:extLst>
              <a:ext uri="{FF2B5EF4-FFF2-40B4-BE49-F238E27FC236}">
                <a16:creationId xmlns:a16="http://schemas.microsoft.com/office/drawing/2014/main" id="{69520162-95BE-4FE1-99AF-CC344F583EA0}"/>
              </a:ext>
            </a:extLst>
          </p:cNvPr>
          <p:cNvSpPr txBox="1"/>
          <p:nvPr/>
        </p:nvSpPr>
        <p:spPr>
          <a:xfrm>
            <a:off x="2169709" y="4527321"/>
            <a:ext cx="3037050" cy="365662"/>
          </a:xfrm>
          <a:prstGeom prst="rect">
            <a:avLst/>
          </a:prstGeom>
          <a:noFill/>
        </p:spPr>
        <p:txBody>
          <a:bodyPr wrap="square" lIns="0" tIns="0" rIns="0" bIns="0" rtlCol="0">
            <a:noAutofit/>
          </a:bodyPr>
          <a:lstStyle/>
          <a:p>
            <a:pPr marL="252000" indent="-252000">
              <a:buClr>
                <a:schemeClr val="tx2"/>
              </a:buClr>
              <a:buFont typeface="Arial" panose="020B0604020202020204" pitchFamily="34" charset="0"/>
              <a:buChar char="•"/>
            </a:pPr>
            <a:r>
              <a:rPr lang="de-CH" sz="1400" dirty="0" err="1">
                <a:ea typeface="Roboto Medium" panose="02000000000000000000" pitchFamily="2" charset="0"/>
              </a:rPr>
              <a:t>Mechatronic</a:t>
            </a:r>
            <a:r>
              <a:rPr lang="de-CH" sz="1400" dirty="0">
                <a:ea typeface="Roboto Medium" panose="02000000000000000000" pitchFamily="2" charset="0"/>
              </a:rPr>
              <a:t> </a:t>
            </a:r>
            <a:r>
              <a:rPr lang="de-CH" sz="1400" dirty="0" err="1">
                <a:ea typeface="Roboto Medium" panose="02000000000000000000" pitchFamily="2" charset="0"/>
              </a:rPr>
              <a:t>systems</a:t>
            </a:r>
            <a:endParaRPr lang="de-CH" sz="1400" dirty="0">
              <a:ea typeface="Roboto Medium" panose="02000000000000000000" pitchFamily="2" charset="0"/>
            </a:endParaRPr>
          </a:p>
        </p:txBody>
      </p:sp>
      <p:pic>
        <p:nvPicPr>
          <p:cNvPr id="7" name="Picture 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292966" y="5255515"/>
            <a:ext cx="2115647" cy="461748"/>
          </a:xfrm>
          <a:prstGeom prst="rect">
            <a:avLst/>
          </a:prstGeom>
        </p:spPr>
      </p:pic>
      <p:sp>
        <p:nvSpPr>
          <p:cNvPr id="26" name="TextBox 16">
            <a:extLst>
              <a:ext uri="{FF2B5EF4-FFF2-40B4-BE49-F238E27FC236}">
                <a16:creationId xmlns:a16="http://schemas.microsoft.com/office/drawing/2014/main" id="{016604C2-6E8C-42D3-8C88-788E4D7F3C9C}"/>
              </a:ext>
            </a:extLst>
          </p:cNvPr>
          <p:cNvSpPr txBox="1"/>
          <p:nvPr/>
        </p:nvSpPr>
        <p:spPr>
          <a:xfrm>
            <a:off x="8085483" y="4267634"/>
            <a:ext cx="3037050" cy="741265"/>
          </a:xfrm>
          <a:prstGeom prst="rect">
            <a:avLst/>
          </a:prstGeom>
          <a:noFill/>
        </p:spPr>
        <p:txBody>
          <a:bodyPr wrap="square" lIns="0" tIns="0" rIns="0" bIns="0" rtlCol="0">
            <a:noAutofit/>
          </a:bodyPr>
          <a:lstStyle/>
          <a:p>
            <a:pPr marL="252000" indent="-252000">
              <a:buClr>
                <a:schemeClr val="tx2"/>
              </a:buClr>
              <a:buFont typeface="Arial" panose="020B0604020202020204" pitchFamily="34" charset="0"/>
              <a:buChar char="•"/>
            </a:pPr>
            <a:r>
              <a:rPr lang="de-CH" sz="1400" dirty="0" err="1">
                <a:ea typeface="Roboto Medium" panose="02000000000000000000" pitchFamily="2" charset="0"/>
              </a:rPr>
              <a:t>Production</a:t>
            </a:r>
            <a:r>
              <a:rPr lang="de-CH" sz="1400" dirty="0">
                <a:ea typeface="Roboto Medium" panose="02000000000000000000" pitchFamily="2" charset="0"/>
              </a:rPr>
              <a:t> </a:t>
            </a:r>
            <a:r>
              <a:rPr lang="de-CH" sz="1400" dirty="0" err="1">
                <a:ea typeface="Roboto Medium" panose="02000000000000000000" pitchFamily="2" charset="0"/>
              </a:rPr>
              <a:t>strategy</a:t>
            </a:r>
            <a:endParaRPr lang="de-CH" sz="1400" dirty="0">
              <a:ea typeface="Roboto Medium" panose="02000000000000000000" pitchFamily="2" charset="0"/>
            </a:endParaRPr>
          </a:p>
          <a:p>
            <a:pPr marL="252000" indent="-252000">
              <a:buClr>
                <a:schemeClr val="tx2"/>
              </a:buClr>
              <a:buFont typeface="Arial" panose="020B0604020202020204" pitchFamily="34" charset="0"/>
              <a:buChar char="•"/>
            </a:pPr>
            <a:r>
              <a:rPr lang="de-CH" sz="1400" dirty="0">
                <a:ea typeface="Roboto Medium" panose="02000000000000000000" pitchFamily="2" charset="0"/>
              </a:rPr>
              <a:t>Business </a:t>
            </a:r>
            <a:r>
              <a:rPr lang="de-CH" sz="1400" dirty="0" err="1">
                <a:ea typeface="Roboto Medium" panose="02000000000000000000" pitchFamily="2" charset="0"/>
              </a:rPr>
              <a:t>models</a:t>
            </a:r>
            <a:endParaRPr lang="de-CH" sz="1200" dirty="0">
              <a:ea typeface="Roboto Medium" panose="02000000000000000000" pitchFamily="2" charset="0"/>
            </a:endParaRPr>
          </a:p>
        </p:txBody>
      </p:sp>
      <p:pic>
        <p:nvPicPr>
          <p:cNvPr id="4098" name="Picture 2" descr="Universität St.Gallen | Institut für Technonogiemanagement - ITEM St. Gallen">
            <a:extLst>
              <a:ext uri="{FF2B5EF4-FFF2-40B4-BE49-F238E27FC236}">
                <a16:creationId xmlns:a16="http://schemas.microsoft.com/office/drawing/2014/main" id="{4AF25EFE-2A3C-4F72-93A4-62E9D784123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093684" y="3709918"/>
            <a:ext cx="1556502" cy="4447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EA49AD01-0116-4777-B696-8C28876038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69364" y="5197295"/>
            <a:ext cx="2801010" cy="495801"/>
          </a:xfrm>
          <a:prstGeom prst="rect">
            <a:avLst/>
          </a:prstGeom>
        </p:spPr>
      </p:pic>
      <p:sp>
        <p:nvSpPr>
          <p:cNvPr id="28" name="TextBox 16">
            <a:extLst>
              <a:ext uri="{FF2B5EF4-FFF2-40B4-BE49-F238E27FC236}">
                <a16:creationId xmlns:a16="http://schemas.microsoft.com/office/drawing/2014/main" id="{7E0B5462-7F25-4AF7-832F-43171DE2F36E}"/>
              </a:ext>
            </a:extLst>
          </p:cNvPr>
          <p:cNvSpPr txBox="1"/>
          <p:nvPr/>
        </p:nvSpPr>
        <p:spPr>
          <a:xfrm>
            <a:off x="7405130" y="5648063"/>
            <a:ext cx="3037050" cy="741265"/>
          </a:xfrm>
          <a:prstGeom prst="rect">
            <a:avLst/>
          </a:prstGeom>
          <a:noFill/>
        </p:spPr>
        <p:txBody>
          <a:bodyPr wrap="square" lIns="0" tIns="0" rIns="0" bIns="0" rtlCol="0">
            <a:noAutofit/>
          </a:bodyPr>
          <a:lstStyle/>
          <a:p>
            <a:pPr marL="252000" indent="-252000">
              <a:buClr>
                <a:schemeClr val="tx2"/>
              </a:buClr>
              <a:buFont typeface="Arial" panose="020B0604020202020204" pitchFamily="34" charset="0"/>
              <a:buChar char="•"/>
            </a:pPr>
            <a:r>
              <a:rPr lang="de-CH" sz="1400" dirty="0" err="1">
                <a:ea typeface="Roboto Medium" panose="02000000000000000000" pitchFamily="2" charset="0"/>
              </a:rPr>
              <a:t>Robotics</a:t>
            </a:r>
            <a:endParaRPr lang="de-CH" sz="1400" dirty="0">
              <a:ea typeface="Roboto Medium" panose="02000000000000000000" pitchFamily="2" charset="0"/>
            </a:endParaRPr>
          </a:p>
          <a:p>
            <a:pPr marL="252000" indent="-252000">
              <a:buClr>
                <a:schemeClr val="tx2"/>
              </a:buClr>
              <a:buFont typeface="Arial" panose="020B0604020202020204" pitchFamily="34" charset="0"/>
              <a:buChar char="•"/>
            </a:pPr>
            <a:r>
              <a:rPr lang="de-CH" sz="1400" dirty="0">
                <a:ea typeface="Roboto Medium" panose="02000000000000000000" pitchFamily="2" charset="0"/>
              </a:rPr>
              <a:t>Automation </a:t>
            </a:r>
            <a:r>
              <a:rPr lang="de-CH" sz="1400" dirty="0" err="1">
                <a:ea typeface="Roboto Medium" panose="02000000000000000000" pitchFamily="2" charset="0"/>
              </a:rPr>
              <a:t>solutions</a:t>
            </a:r>
            <a:endParaRPr lang="de-CH" sz="1400" dirty="0">
              <a:ea typeface="Roboto Medium" panose="02000000000000000000" pitchFamily="2" charset="0"/>
            </a:endParaRPr>
          </a:p>
        </p:txBody>
      </p:sp>
    </p:spTree>
    <p:extLst>
      <p:ext uri="{BB962C8B-B14F-4D97-AF65-F5344CB8AC3E}">
        <p14:creationId xmlns:p14="http://schemas.microsoft.com/office/powerpoint/2010/main" val="3910941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CF8C4AA7-2244-4211-9805-79F9FEB7DFAF}"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54</a:t>
            </a:fld>
            <a:endParaRPr lang="de-CH" dirty="0"/>
          </a:p>
        </p:txBody>
      </p:sp>
      <p:sp>
        <p:nvSpPr>
          <p:cNvPr id="5" name="Title 4"/>
          <p:cNvSpPr>
            <a:spLocks noGrp="1"/>
          </p:cNvSpPr>
          <p:nvPr>
            <p:ph type="title"/>
          </p:nvPr>
        </p:nvSpPr>
        <p:spPr/>
        <p:txBody>
          <a:bodyPr/>
          <a:lstStyle/>
          <a:p>
            <a:r>
              <a:rPr lang="de-CH" dirty="0"/>
              <a:t>Outlook: </a:t>
            </a:r>
            <a:r>
              <a:rPr lang="de-CH" dirty="0" err="1"/>
              <a:t>production</a:t>
            </a:r>
            <a:r>
              <a:rPr lang="de-CH" dirty="0"/>
              <a:t> </a:t>
            </a:r>
            <a:r>
              <a:rPr lang="de-CH" dirty="0" err="1"/>
              <a:t>cell</a:t>
            </a:r>
            <a:endParaRPr lang="de-CH" dirty="0"/>
          </a:p>
        </p:txBody>
      </p:sp>
      <p:sp>
        <p:nvSpPr>
          <p:cNvPr id="6" name="Content Placeholder 5"/>
          <p:cNvSpPr>
            <a:spLocks noGrp="1"/>
          </p:cNvSpPr>
          <p:nvPr>
            <p:ph sz="quarter" idx="21"/>
          </p:nvPr>
        </p:nvSpPr>
        <p:spPr>
          <a:xfrm>
            <a:off x="806451" y="1449388"/>
            <a:ext cx="6543256" cy="4751387"/>
          </a:xfrm>
        </p:spPr>
        <p:txBody>
          <a:bodyPr/>
          <a:lstStyle/>
          <a:p>
            <a:pPr marL="0" indent="0">
              <a:buNone/>
            </a:pPr>
            <a:r>
              <a:rPr lang="en-US" dirty="0"/>
              <a:t>A manufacturing cell is / was set up in the </a:t>
            </a:r>
            <a:r>
              <a:rPr lang="en-US" dirty="0" err="1"/>
              <a:t>Techpark</a:t>
            </a:r>
            <a:r>
              <a:rPr lang="en-US" dirty="0"/>
              <a:t> for the production of </a:t>
            </a:r>
          </a:p>
          <a:p>
            <a:r>
              <a:rPr lang="en-US" dirty="0"/>
              <a:t>a floorball with individual color configuration starting from quantity 1.</a:t>
            </a:r>
          </a:p>
          <a:p>
            <a:r>
              <a:rPr lang="en-US" dirty="0"/>
              <a:t>an OST-gadget (wireless charger)</a:t>
            </a:r>
          </a:p>
          <a:p>
            <a:pPr marL="0" indent="0">
              <a:buNone/>
            </a:pPr>
            <a:endParaRPr lang="de-CH" dirty="0"/>
          </a:p>
          <a:p>
            <a:pPr marL="0" indent="0">
              <a:buNone/>
            </a:pPr>
            <a:r>
              <a:rPr lang="de-CH" b="1" dirty="0"/>
              <a:t>Goals:</a:t>
            </a:r>
          </a:p>
          <a:p>
            <a:r>
              <a:rPr lang="en-US" dirty="0"/>
              <a:t>Demonstration of the possibilities of an automated production cell with continuous data acquisition</a:t>
            </a:r>
          </a:p>
          <a:p>
            <a:r>
              <a:rPr lang="en-US" dirty="0"/>
              <a:t>Complete product traceability</a:t>
            </a:r>
          </a:p>
          <a:p>
            <a:r>
              <a:rPr lang="en-US" dirty="0"/>
              <a:t>Complete coupling with an SAP system</a:t>
            </a:r>
            <a:endParaRPr lang="de-CH" dirty="0"/>
          </a:p>
        </p:txBody>
      </p:sp>
      <p:sp>
        <p:nvSpPr>
          <p:cNvPr id="7" name="Text Placeholder 6"/>
          <p:cNvSpPr>
            <a:spLocks noGrp="1"/>
          </p:cNvSpPr>
          <p:nvPr>
            <p:ph type="body" sz="quarter" idx="24"/>
          </p:nvPr>
        </p:nvSpPr>
        <p:spPr/>
        <p:txBody>
          <a:bodyPr/>
          <a:lstStyle/>
          <a:p>
            <a:r>
              <a:rPr lang="de-CH" dirty="0"/>
              <a:t>Smart Factory @ OST</a:t>
            </a:r>
          </a:p>
        </p:txBody>
      </p:sp>
      <p:pic>
        <p:nvPicPr>
          <p:cNvPr id="2050" name="Picture 2" descr="Bil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6358" y="1250157"/>
            <a:ext cx="3380642" cy="273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5">
            <a:extLst>
              <a:ext uri="{FF2B5EF4-FFF2-40B4-BE49-F238E27FC236}">
                <a16:creationId xmlns:a16="http://schemas.microsoft.com/office/drawing/2014/main" id="{8442F031-A9D4-4BB8-87DF-E5BED08C8EEA}"/>
              </a:ext>
            </a:extLst>
          </p:cNvPr>
          <p:cNvPicPr>
            <a:picLocks noChangeAspect="1"/>
          </p:cNvPicPr>
          <p:nvPr/>
        </p:nvPicPr>
        <p:blipFill rotWithShape="1">
          <a:blip r:embed="rId3"/>
          <a:srcRect l="2103" t="2606"/>
          <a:stretch/>
        </p:blipFill>
        <p:spPr>
          <a:xfrm>
            <a:off x="8972190" y="4324861"/>
            <a:ext cx="2328413" cy="1558678"/>
          </a:xfrm>
          <a:prstGeom prst="rect">
            <a:avLst/>
          </a:prstGeom>
        </p:spPr>
      </p:pic>
    </p:spTree>
    <p:extLst>
      <p:ext uri="{BB962C8B-B14F-4D97-AF65-F5344CB8AC3E}">
        <p14:creationId xmlns:p14="http://schemas.microsoft.com/office/powerpoint/2010/main" val="397513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C6E1129D-98F7-4C00-9FA6-074866F5D560}"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55</a:t>
            </a:fld>
            <a:endParaRPr lang="de-CH" dirty="0"/>
          </a:p>
        </p:txBody>
      </p:sp>
      <p:sp>
        <p:nvSpPr>
          <p:cNvPr id="5" name="Title 4"/>
          <p:cNvSpPr>
            <a:spLocks noGrp="1"/>
          </p:cNvSpPr>
          <p:nvPr>
            <p:ph type="title"/>
          </p:nvPr>
        </p:nvSpPr>
        <p:spPr/>
        <p:txBody>
          <a:bodyPr>
            <a:normAutofit/>
          </a:bodyPr>
          <a:lstStyle/>
          <a:p>
            <a:r>
              <a:rPr lang="de-CH" dirty="0"/>
              <a:t>Manufacturing </a:t>
            </a:r>
            <a:r>
              <a:rPr lang="de-CH" dirty="0" err="1"/>
              <a:t>cell</a:t>
            </a:r>
            <a:r>
              <a:rPr lang="de-CH" dirty="0"/>
              <a:t> </a:t>
            </a:r>
            <a:r>
              <a:rPr lang="de-CH" dirty="0" err="1"/>
              <a:t>floorball</a:t>
            </a:r>
            <a:endParaRPr lang="de-CH" dirty="0"/>
          </a:p>
        </p:txBody>
      </p:sp>
      <p:sp>
        <p:nvSpPr>
          <p:cNvPr id="7" name="Text Placeholder 6"/>
          <p:cNvSpPr>
            <a:spLocks noGrp="1"/>
          </p:cNvSpPr>
          <p:nvPr>
            <p:ph type="body" sz="quarter" idx="24"/>
          </p:nvPr>
        </p:nvSpPr>
        <p:spPr/>
        <p:txBody>
          <a:bodyPr/>
          <a:lstStyle/>
          <a:p>
            <a:r>
              <a:rPr lang="en-US" dirty="0"/>
              <a:t>Smart Factory @ OST</a:t>
            </a:r>
            <a:endParaRPr lang="de-CH" dirty="0"/>
          </a:p>
        </p:txBody>
      </p:sp>
      <p:pic>
        <p:nvPicPr>
          <p:cNvPr id="12" name="Picture 4" descr="Produktionsablauf_Fertigungszelle_en"/>
          <p:cNvPicPr>
            <a:picLocks noGrp="1" noChangeAspect="1" noChangeArrowheads="1"/>
          </p:cNvPicPr>
          <p:nvPr>
            <p:ph sz="quarter" idx="21"/>
          </p:nvPr>
        </p:nvPicPr>
        <p:blipFill>
          <a:blip r:embed="rId2">
            <a:extLst>
              <a:ext uri="{28A0092B-C50C-407E-A947-70E740481C1C}">
                <a14:useLocalDpi xmlns:a14="http://schemas.microsoft.com/office/drawing/2010/main" val="0"/>
              </a:ext>
            </a:extLst>
          </a:blip>
          <a:srcRect/>
          <a:stretch>
            <a:fillRect/>
          </a:stretch>
        </p:blipFill>
        <p:spPr bwMode="auto">
          <a:xfrm>
            <a:off x="2106576" y="1449388"/>
            <a:ext cx="8453509"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083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9112" y="1570301"/>
            <a:ext cx="6248909" cy="477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6"/>
          </p:nvPr>
        </p:nvSpPr>
        <p:spPr/>
        <p:txBody>
          <a:bodyPr/>
          <a:lstStyle/>
          <a:p>
            <a:fld id="{DE8F1C66-4553-46D6-BFA5-5A5213A43837}"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56</a:t>
            </a:fld>
            <a:endParaRPr lang="de-CH" dirty="0"/>
          </a:p>
        </p:txBody>
      </p:sp>
      <p:sp>
        <p:nvSpPr>
          <p:cNvPr id="5" name="Title 4"/>
          <p:cNvSpPr>
            <a:spLocks noGrp="1"/>
          </p:cNvSpPr>
          <p:nvPr>
            <p:ph type="title"/>
          </p:nvPr>
        </p:nvSpPr>
        <p:spPr/>
        <p:txBody>
          <a:bodyPr/>
          <a:lstStyle/>
          <a:p>
            <a:r>
              <a:rPr lang="de-CH" dirty="0"/>
              <a:t>Outlook: </a:t>
            </a:r>
            <a:r>
              <a:rPr lang="de-CH" dirty="0" err="1"/>
              <a:t>production</a:t>
            </a:r>
            <a:r>
              <a:rPr lang="de-CH" dirty="0"/>
              <a:t> </a:t>
            </a:r>
            <a:r>
              <a:rPr lang="de-CH" dirty="0" err="1"/>
              <a:t>cell</a:t>
            </a:r>
            <a:r>
              <a:rPr lang="de-CH" dirty="0"/>
              <a:t> </a:t>
            </a:r>
            <a:r>
              <a:rPr lang="de-CH" dirty="0" err="1"/>
              <a:t>floorball</a:t>
            </a:r>
            <a:r>
              <a:rPr lang="de-CH" dirty="0"/>
              <a:t> - </a:t>
            </a:r>
            <a:r>
              <a:rPr lang="de-CH" dirty="0" err="1"/>
              <a:t>overview</a:t>
            </a:r>
            <a:endParaRPr lang="de-CH" dirty="0"/>
          </a:p>
        </p:txBody>
      </p:sp>
      <p:sp>
        <p:nvSpPr>
          <p:cNvPr id="7" name="Text Placeholder 6"/>
          <p:cNvSpPr>
            <a:spLocks noGrp="1"/>
          </p:cNvSpPr>
          <p:nvPr>
            <p:ph type="body" sz="quarter" idx="24"/>
          </p:nvPr>
        </p:nvSpPr>
        <p:spPr/>
        <p:txBody>
          <a:bodyPr/>
          <a:lstStyle/>
          <a:p>
            <a:r>
              <a:rPr lang="de-CH" dirty="0"/>
              <a:t>Smart Factory @ OST</a:t>
            </a:r>
          </a:p>
        </p:txBody>
      </p:sp>
      <p:sp>
        <p:nvSpPr>
          <p:cNvPr id="10" name="Rectangle 9"/>
          <p:cNvSpPr/>
          <p:nvPr/>
        </p:nvSpPr>
        <p:spPr>
          <a:xfrm>
            <a:off x="8871050" y="2315079"/>
            <a:ext cx="2040943" cy="276999"/>
          </a:xfrm>
          <a:prstGeom prst="rect">
            <a:avLst/>
          </a:prstGeom>
        </p:spPr>
        <p:txBody>
          <a:bodyPr wrap="none">
            <a:spAutoFit/>
          </a:bodyPr>
          <a:lstStyle/>
          <a:p>
            <a:pPr algn="ctr"/>
            <a:r>
              <a:rPr lang="de-CH" sz="1200" dirty="0" err="1">
                <a:solidFill>
                  <a:schemeClr val="bg2">
                    <a:lumMod val="75000"/>
                  </a:schemeClr>
                </a:solidFill>
              </a:rPr>
              <a:t>Injection</a:t>
            </a:r>
            <a:r>
              <a:rPr lang="de-CH" sz="1200" dirty="0">
                <a:solidFill>
                  <a:schemeClr val="bg2">
                    <a:lumMod val="75000"/>
                  </a:schemeClr>
                </a:solidFill>
              </a:rPr>
              <a:t> </a:t>
            </a:r>
            <a:r>
              <a:rPr lang="de-CH" sz="1200" dirty="0" err="1">
                <a:solidFill>
                  <a:schemeClr val="bg2">
                    <a:lumMod val="75000"/>
                  </a:schemeClr>
                </a:solidFill>
              </a:rPr>
              <a:t>moulding</a:t>
            </a:r>
            <a:r>
              <a:rPr lang="de-CH" sz="1200" dirty="0">
                <a:solidFill>
                  <a:schemeClr val="bg2">
                    <a:lumMod val="75000"/>
                  </a:schemeClr>
                </a:solidFill>
              </a:rPr>
              <a:t> </a:t>
            </a:r>
            <a:r>
              <a:rPr lang="de-CH" sz="1200" dirty="0" err="1">
                <a:solidFill>
                  <a:schemeClr val="bg2">
                    <a:lumMod val="75000"/>
                  </a:schemeClr>
                </a:solidFill>
              </a:rPr>
              <a:t>machine</a:t>
            </a:r>
            <a:endParaRPr lang="de-CH" sz="1200" dirty="0">
              <a:solidFill>
                <a:schemeClr val="bg2">
                  <a:lumMod val="75000"/>
                </a:schemeClr>
              </a:solidFill>
            </a:endParaRPr>
          </a:p>
        </p:txBody>
      </p:sp>
      <p:cxnSp>
        <p:nvCxnSpPr>
          <p:cNvPr id="12" name="Straight Arrow Connector 11"/>
          <p:cNvCxnSpPr>
            <a:stCxn id="16" idx="1"/>
          </p:cNvCxnSpPr>
          <p:nvPr/>
        </p:nvCxnSpPr>
        <p:spPr>
          <a:xfrm flipH="1">
            <a:off x="6003985" y="3805048"/>
            <a:ext cx="2867065" cy="103532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6" name="Rectangle 15"/>
          <p:cNvSpPr/>
          <p:nvPr/>
        </p:nvSpPr>
        <p:spPr>
          <a:xfrm>
            <a:off x="8871050" y="3666548"/>
            <a:ext cx="1172117" cy="276999"/>
          </a:xfrm>
          <a:prstGeom prst="rect">
            <a:avLst/>
          </a:prstGeom>
        </p:spPr>
        <p:txBody>
          <a:bodyPr wrap="none">
            <a:spAutoFit/>
          </a:bodyPr>
          <a:lstStyle/>
          <a:p>
            <a:pPr algn="ctr"/>
            <a:r>
              <a:rPr lang="de-CH" sz="1200" dirty="0" err="1">
                <a:solidFill>
                  <a:schemeClr val="bg2">
                    <a:lumMod val="75000"/>
                  </a:schemeClr>
                </a:solidFill>
              </a:rPr>
              <a:t>Measuring</a:t>
            </a:r>
            <a:r>
              <a:rPr lang="de-CH" sz="1200" dirty="0">
                <a:solidFill>
                  <a:schemeClr val="bg2">
                    <a:lumMod val="75000"/>
                  </a:schemeClr>
                </a:solidFill>
              </a:rPr>
              <a:t> </a:t>
            </a:r>
            <a:r>
              <a:rPr lang="de-CH" sz="1200" dirty="0" err="1">
                <a:solidFill>
                  <a:schemeClr val="bg2">
                    <a:lumMod val="75000"/>
                  </a:schemeClr>
                </a:solidFill>
              </a:rPr>
              <a:t>cell</a:t>
            </a:r>
            <a:endParaRPr lang="de-CH" sz="1200" dirty="0">
              <a:solidFill>
                <a:schemeClr val="bg2">
                  <a:lumMod val="75000"/>
                </a:schemeClr>
              </a:solidFill>
            </a:endParaRPr>
          </a:p>
        </p:txBody>
      </p:sp>
      <p:cxnSp>
        <p:nvCxnSpPr>
          <p:cNvPr id="17" name="Straight Arrow Connector 16"/>
          <p:cNvCxnSpPr>
            <a:stCxn id="30" idx="3"/>
          </p:cNvCxnSpPr>
          <p:nvPr/>
        </p:nvCxnSpPr>
        <p:spPr>
          <a:xfrm>
            <a:off x="2001534" y="3467880"/>
            <a:ext cx="900463" cy="33716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1" name="Rectangle 20"/>
          <p:cNvSpPr/>
          <p:nvPr/>
        </p:nvSpPr>
        <p:spPr>
          <a:xfrm>
            <a:off x="851176" y="1800288"/>
            <a:ext cx="1208984" cy="461665"/>
          </a:xfrm>
          <a:prstGeom prst="rect">
            <a:avLst/>
          </a:prstGeom>
        </p:spPr>
        <p:txBody>
          <a:bodyPr wrap="none">
            <a:spAutoFit/>
          </a:bodyPr>
          <a:lstStyle/>
          <a:p>
            <a:pPr algn="ctr"/>
            <a:r>
              <a:rPr lang="de-CH" sz="1200" dirty="0">
                <a:solidFill>
                  <a:schemeClr val="bg2">
                    <a:lumMod val="75000"/>
                  </a:schemeClr>
                </a:solidFill>
              </a:rPr>
              <a:t>Interim </a:t>
            </a:r>
            <a:r>
              <a:rPr lang="de-CH" sz="1200" dirty="0" err="1">
                <a:solidFill>
                  <a:schemeClr val="bg2">
                    <a:lumMod val="75000"/>
                  </a:schemeClr>
                </a:solidFill>
              </a:rPr>
              <a:t>storage</a:t>
            </a:r>
            <a:br>
              <a:rPr lang="de-CH" sz="1200" dirty="0">
                <a:solidFill>
                  <a:schemeClr val="bg2">
                    <a:lumMod val="75000"/>
                  </a:schemeClr>
                </a:solidFill>
              </a:rPr>
            </a:br>
            <a:r>
              <a:rPr lang="de-CH" sz="1200" dirty="0" err="1">
                <a:solidFill>
                  <a:schemeClr val="bg2">
                    <a:lumMod val="75000"/>
                  </a:schemeClr>
                </a:solidFill>
              </a:rPr>
              <a:t>floorball</a:t>
            </a:r>
            <a:endParaRPr lang="de-CH" sz="1200" dirty="0">
              <a:solidFill>
                <a:schemeClr val="bg2">
                  <a:lumMod val="75000"/>
                </a:schemeClr>
              </a:solidFill>
            </a:endParaRPr>
          </a:p>
        </p:txBody>
      </p:sp>
      <p:cxnSp>
        <p:nvCxnSpPr>
          <p:cNvPr id="22" name="Straight Arrow Connector 21"/>
          <p:cNvCxnSpPr>
            <a:stCxn id="21" idx="3"/>
          </p:cNvCxnSpPr>
          <p:nvPr/>
        </p:nvCxnSpPr>
        <p:spPr>
          <a:xfrm>
            <a:off x="2060160" y="2031121"/>
            <a:ext cx="2784266" cy="106409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4" name="Rectangle 23"/>
          <p:cNvSpPr/>
          <p:nvPr/>
        </p:nvSpPr>
        <p:spPr>
          <a:xfrm>
            <a:off x="8871050" y="1679924"/>
            <a:ext cx="3119765" cy="276999"/>
          </a:xfrm>
          <a:prstGeom prst="rect">
            <a:avLst/>
          </a:prstGeom>
        </p:spPr>
        <p:txBody>
          <a:bodyPr wrap="none">
            <a:spAutoFit/>
          </a:bodyPr>
          <a:lstStyle/>
          <a:p>
            <a:pPr algn="ctr"/>
            <a:r>
              <a:rPr lang="en-US" sz="1200" dirty="0">
                <a:solidFill>
                  <a:schemeClr val="bg2">
                    <a:lumMod val="75000"/>
                  </a:schemeClr>
                </a:solidFill>
              </a:rPr>
              <a:t>Linear handling injection </a:t>
            </a:r>
            <a:r>
              <a:rPr lang="en-US" sz="1200" dirty="0" err="1">
                <a:solidFill>
                  <a:schemeClr val="bg2">
                    <a:lumMod val="75000"/>
                  </a:schemeClr>
                </a:solidFill>
              </a:rPr>
              <a:t>moulding</a:t>
            </a:r>
            <a:r>
              <a:rPr lang="en-US" sz="1200" dirty="0">
                <a:solidFill>
                  <a:schemeClr val="bg2">
                    <a:lumMod val="75000"/>
                  </a:schemeClr>
                </a:solidFill>
              </a:rPr>
              <a:t> machine</a:t>
            </a:r>
            <a:endParaRPr lang="de-CH" sz="1200" dirty="0">
              <a:solidFill>
                <a:schemeClr val="bg2">
                  <a:lumMod val="75000"/>
                </a:schemeClr>
              </a:solidFill>
            </a:endParaRPr>
          </a:p>
        </p:txBody>
      </p:sp>
      <p:cxnSp>
        <p:nvCxnSpPr>
          <p:cNvPr id="25" name="Straight Arrow Connector 24"/>
          <p:cNvCxnSpPr>
            <a:stCxn id="24" idx="1"/>
          </p:cNvCxnSpPr>
          <p:nvPr/>
        </p:nvCxnSpPr>
        <p:spPr>
          <a:xfrm flipH="1">
            <a:off x="7116792" y="1818424"/>
            <a:ext cx="1754258" cy="190777"/>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28" name="Rectangle 27"/>
          <p:cNvSpPr/>
          <p:nvPr/>
        </p:nvSpPr>
        <p:spPr>
          <a:xfrm>
            <a:off x="630874" y="4488939"/>
            <a:ext cx="1356910" cy="461665"/>
          </a:xfrm>
          <a:prstGeom prst="rect">
            <a:avLst/>
          </a:prstGeom>
        </p:spPr>
        <p:txBody>
          <a:bodyPr wrap="none">
            <a:spAutoFit/>
          </a:bodyPr>
          <a:lstStyle/>
          <a:p>
            <a:pPr algn="ctr"/>
            <a:r>
              <a:rPr lang="de-CH" sz="1200" dirty="0" err="1">
                <a:solidFill>
                  <a:schemeClr val="bg2">
                    <a:lumMod val="75000"/>
                  </a:schemeClr>
                </a:solidFill>
              </a:rPr>
              <a:t>Welding</a:t>
            </a:r>
            <a:r>
              <a:rPr lang="de-CH" sz="1200" dirty="0">
                <a:solidFill>
                  <a:schemeClr val="bg2">
                    <a:lumMod val="75000"/>
                  </a:schemeClr>
                </a:solidFill>
              </a:rPr>
              <a:t> </a:t>
            </a:r>
            <a:r>
              <a:rPr lang="de-CH" sz="1200" dirty="0" err="1">
                <a:solidFill>
                  <a:schemeClr val="bg2">
                    <a:lumMod val="75000"/>
                  </a:schemeClr>
                </a:solidFill>
              </a:rPr>
              <a:t>machine</a:t>
            </a:r>
            <a:br>
              <a:rPr lang="de-CH" sz="1200" dirty="0">
                <a:solidFill>
                  <a:schemeClr val="bg2">
                    <a:lumMod val="75000"/>
                  </a:schemeClr>
                </a:solidFill>
              </a:rPr>
            </a:br>
            <a:r>
              <a:rPr lang="de-CH" sz="1200" dirty="0" err="1">
                <a:solidFill>
                  <a:schemeClr val="bg2">
                    <a:lumMod val="75000"/>
                  </a:schemeClr>
                </a:solidFill>
              </a:rPr>
              <a:t>floorball</a:t>
            </a:r>
            <a:endParaRPr lang="de-CH" sz="1200" dirty="0">
              <a:solidFill>
                <a:schemeClr val="bg2">
                  <a:lumMod val="75000"/>
                </a:schemeClr>
              </a:solidFill>
            </a:endParaRPr>
          </a:p>
        </p:txBody>
      </p:sp>
      <p:cxnSp>
        <p:nvCxnSpPr>
          <p:cNvPr id="29" name="Straight Arrow Connector 28"/>
          <p:cNvCxnSpPr>
            <a:stCxn id="28" idx="3"/>
          </p:cNvCxnSpPr>
          <p:nvPr/>
        </p:nvCxnSpPr>
        <p:spPr>
          <a:xfrm flipV="1">
            <a:off x="1987784" y="4155669"/>
            <a:ext cx="2028616" cy="56410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0" name="Rectangle 29"/>
          <p:cNvSpPr/>
          <p:nvPr/>
        </p:nvSpPr>
        <p:spPr>
          <a:xfrm>
            <a:off x="800564" y="3237047"/>
            <a:ext cx="1200970" cy="461665"/>
          </a:xfrm>
          <a:prstGeom prst="rect">
            <a:avLst/>
          </a:prstGeom>
        </p:spPr>
        <p:txBody>
          <a:bodyPr wrap="none">
            <a:spAutoFit/>
          </a:bodyPr>
          <a:lstStyle/>
          <a:p>
            <a:pPr algn="ctr"/>
            <a:r>
              <a:rPr lang="de-CH" sz="1200" dirty="0">
                <a:solidFill>
                  <a:schemeClr val="bg2">
                    <a:lumMod val="75000"/>
                  </a:schemeClr>
                </a:solidFill>
              </a:rPr>
              <a:t>Output </a:t>
            </a:r>
            <a:r>
              <a:rPr lang="de-CH" sz="1200" dirty="0" err="1">
                <a:solidFill>
                  <a:schemeClr val="bg2">
                    <a:lumMod val="75000"/>
                  </a:schemeClr>
                </a:solidFill>
              </a:rPr>
              <a:t>storage</a:t>
            </a:r>
            <a:br>
              <a:rPr lang="de-CH" sz="1200" dirty="0">
                <a:solidFill>
                  <a:schemeClr val="bg2">
                    <a:lumMod val="75000"/>
                  </a:schemeClr>
                </a:solidFill>
              </a:rPr>
            </a:br>
            <a:r>
              <a:rPr lang="de-CH" sz="1200">
                <a:solidFill>
                  <a:schemeClr val="bg2">
                    <a:lumMod val="75000"/>
                  </a:schemeClr>
                </a:solidFill>
              </a:rPr>
              <a:t>floorball</a:t>
            </a:r>
            <a:endParaRPr lang="de-CH" sz="1200" dirty="0">
              <a:solidFill>
                <a:schemeClr val="bg2">
                  <a:lumMod val="75000"/>
                </a:schemeClr>
              </a:solidFill>
            </a:endParaRPr>
          </a:p>
        </p:txBody>
      </p:sp>
      <p:cxnSp>
        <p:nvCxnSpPr>
          <p:cNvPr id="31" name="Straight Arrow Connector 30"/>
          <p:cNvCxnSpPr>
            <a:stCxn id="10" idx="1"/>
          </p:cNvCxnSpPr>
          <p:nvPr/>
        </p:nvCxnSpPr>
        <p:spPr>
          <a:xfrm flipH="1">
            <a:off x="7678729" y="2453579"/>
            <a:ext cx="1192321" cy="77133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6" name="Rectangle 35"/>
          <p:cNvSpPr/>
          <p:nvPr/>
        </p:nvSpPr>
        <p:spPr>
          <a:xfrm>
            <a:off x="531259" y="5213858"/>
            <a:ext cx="1470275" cy="276999"/>
          </a:xfrm>
          <a:prstGeom prst="rect">
            <a:avLst/>
          </a:prstGeom>
        </p:spPr>
        <p:txBody>
          <a:bodyPr wrap="none">
            <a:spAutoFit/>
          </a:bodyPr>
          <a:lstStyle/>
          <a:p>
            <a:pPr algn="ctr"/>
            <a:r>
              <a:rPr lang="de-CH" sz="1200" dirty="0">
                <a:solidFill>
                  <a:schemeClr val="bg2">
                    <a:lumMod val="75000"/>
                  </a:schemeClr>
                </a:solidFill>
              </a:rPr>
              <a:t>Collaborative </a:t>
            </a:r>
            <a:r>
              <a:rPr lang="de-CH" sz="1200" dirty="0" err="1">
                <a:solidFill>
                  <a:schemeClr val="bg2">
                    <a:lumMod val="75000"/>
                  </a:schemeClr>
                </a:solidFill>
              </a:rPr>
              <a:t>robot</a:t>
            </a:r>
            <a:endParaRPr lang="de-CH" sz="1200" dirty="0">
              <a:solidFill>
                <a:schemeClr val="bg2">
                  <a:lumMod val="75000"/>
                </a:schemeClr>
              </a:solidFill>
            </a:endParaRPr>
          </a:p>
        </p:txBody>
      </p:sp>
      <p:cxnSp>
        <p:nvCxnSpPr>
          <p:cNvPr id="37" name="Straight Arrow Connector 36"/>
          <p:cNvCxnSpPr>
            <a:stCxn id="36" idx="3"/>
          </p:cNvCxnSpPr>
          <p:nvPr/>
        </p:nvCxnSpPr>
        <p:spPr>
          <a:xfrm flipV="1">
            <a:off x="2001534" y="4225745"/>
            <a:ext cx="3101988" cy="112661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39" name="Rectangle 38"/>
          <p:cNvSpPr/>
          <p:nvPr/>
        </p:nvSpPr>
        <p:spPr>
          <a:xfrm>
            <a:off x="8850846" y="3086417"/>
            <a:ext cx="1130438" cy="276999"/>
          </a:xfrm>
          <a:prstGeom prst="rect">
            <a:avLst/>
          </a:prstGeom>
        </p:spPr>
        <p:txBody>
          <a:bodyPr wrap="none">
            <a:spAutoFit/>
          </a:bodyPr>
          <a:lstStyle/>
          <a:p>
            <a:pPr algn="ctr"/>
            <a:r>
              <a:rPr lang="de-CH" sz="1200" dirty="0" err="1">
                <a:solidFill>
                  <a:schemeClr val="bg2">
                    <a:lumMod val="75000"/>
                  </a:schemeClr>
                </a:solidFill>
              </a:rPr>
              <a:t>Conveyor</a:t>
            </a:r>
            <a:r>
              <a:rPr lang="de-CH" sz="1200" dirty="0">
                <a:solidFill>
                  <a:schemeClr val="bg2">
                    <a:lumMod val="75000"/>
                  </a:schemeClr>
                </a:solidFill>
              </a:rPr>
              <a:t> </a:t>
            </a:r>
            <a:r>
              <a:rPr lang="de-CH" sz="1200" dirty="0" err="1">
                <a:solidFill>
                  <a:schemeClr val="bg2">
                    <a:lumMod val="75000"/>
                  </a:schemeClr>
                </a:solidFill>
              </a:rPr>
              <a:t>belt</a:t>
            </a:r>
            <a:endParaRPr lang="de-CH" sz="1200" dirty="0">
              <a:solidFill>
                <a:schemeClr val="bg2">
                  <a:lumMod val="75000"/>
                </a:schemeClr>
              </a:solidFill>
            </a:endParaRPr>
          </a:p>
        </p:txBody>
      </p:sp>
      <p:cxnSp>
        <p:nvCxnSpPr>
          <p:cNvPr id="40" name="Straight Arrow Connector 39"/>
          <p:cNvCxnSpPr>
            <a:stCxn id="39" idx="1"/>
          </p:cNvCxnSpPr>
          <p:nvPr/>
        </p:nvCxnSpPr>
        <p:spPr>
          <a:xfrm flipH="1">
            <a:off x="6687996" y="3224917"/>
            <a:ext cx="2162850" cy="100082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166619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10384137" y="2413776"/>
            <a:ext cx="1476000" cy="1458947"/>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CH" sz="1100" dirty="0" err="1">
                <a:solidFill>
                  <a:schemeClr val="bg2">
                    <a:lumMod val="75000"/>
                  </a:schemeClr>
                </a:solidFill>
              </a:rPr>
              <a:t>Assembly</a:t>
            </a:r>
            <a:endParaRPr lang="de-CH" sz="1100" dirty="0">
              <a:solidFill>
                <a:schemeClr val="bg2">
                  <a:lumMod val="75000"/>
                </a:schemeClr>
              </a:solidFill>
            </a:endParaRPr>
          </a:p>
        </p:txBody>
      </p:sp>
      <p:sp>
        <p:nvSpPr>
          <p:cNvPr id="24" name="Rectangle 23"/>
          <p:cNvSpPr/>
          <p:nvPr/>
        </p:nvSpPr>
        <p:spPr>
          <a:xfrm>
            <a:off x="801349" y="2100453"/>
            <a:ext cx="4832819" cy="4100322"/>
          </a:xfrm>
          <a:prstGeom prst="rect">
            <a:avLst/>
          </a:prstGeom>
          <a:solidFill>
            <a:schemeClr val="accent4">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CH" sz="1100" b="1" dirty="0" err="1">
                <a:solidFill>
                  <a:schemeClr val="bg2">
                    <a:lumMod val="75000"/>
                  </a:schemeClr>
                </a:solidFill>
              </a:rPr>
              <a:t>Injection</a:t>
            </a:r>
            <a:r>
              <a:rPr lang="de-CH" sz="1100" b="1" dirty="0">
                <a:solidFill>
                  <a:schemeClr val="bg2">
                    <a:lumMod val="75000"/>
                  </a:schemeClr>
                </a:solidFill>
              </a:rPr>
              <a:t> </a:t>
            </a:r>
            <a:r>
              <a:rPr lang="de-CH" sz="1100" b="1" dirty="0" err="1">
                <a:solidFill>
                  <a:schemeClr val="bg2">
                    <a:lumMod val="75000"/>
                  </a:schemeClr>
                </a:solidFill>
              </a:rPr>
              <a:t>moulding</a:t>
            </a:r>
            <a:r>
              <a:rPr lang="de-CH" sz="1100" b="1" dirty="0">
                <a:solidFill>
                  <a:schemeClr val="bg2">
                    <a:lumMod val="75000"/>
                  </a:schemeClr>
                </a:solidFill>
              </a:rPr>
              <a:t> </a:t>
            </a:r>
            <a:r>
              <a:rPr lang="de-CH" sz="1100" b="1" dirty="0" err="1">
                <a:solidFill>
                  <a:schemeClr val="bg2">
                    <a:lumMod val="75000"/>
                  </a:schemeClr>
                </a:solidFill>
              </a:rPr>
              <a:t>machine</a:t>
            </a:r>
            <a:r>
              <a:rPr lang="de-CH" sz="1100" b="1" dirty="0">
                <a:solidFill>
                  <a:schemeClr val="bg2">
                    <a:lumMod val="75000"/>
                  </a:schemeClr>
                </a:solidFill>
              </a:rPr>
              <a:t> </a:t>
            </a:r>
            <a:r>
              <a:rPr lang="de-CH" sz="1100" b="1" dirty="0" err="1">
                <a:solidFill>
                  <a:schemeClr val="bg2">
                    <a:lumMod val="75000"/>
                  </a:schemeClr>
                </a:solidFill>
              </a:rPr>
              <a:t>cell</a:t>
            </a:r>
            <a:endParaRPr lang="de-CH" sz="1100" b="1" dirty="0">
              <a:solidFill>
                <a:schemeClr val="bg2">
                  <a:lumMod val="75000"/>
                </a:schemeClr>
              </a:solidFill>
            </a:endParaRPr>
          </a:p>
        </p:txBody>
      </p:sp>
      <p:sp>
        <p:nvSpPr>
          <p:cNvPr id="2" name="Date Placeholder 1"/>
          <p:cNvSpPr>
            <a:spLocks noGrp="1"/>
          </p:cNvSpPr>
          <p:nvPr>
            <p:ph type="dt" sz="half" idx="16"/>
          </p:nvPr>
        </p:nvSpPr>
        <p:spPr/>
        <p:txBody>
          <a:bodyPr/>
          <a:lstStyle/>
          <a:p>
            <a:fld id="{EE993D9A-2FDB-45D6-9C21-8F64E270B984}"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57</a:t>
            </a:fld>
            <a:endParaRPr lang="de-CH" dirty="0"/>
          </a:p>
        </p:txBody>
      </p:sp>
      <p:sp>
        <p:nvSpPr>
          <p:cNvPr id="5" name="Title 4"/>
          <p:cNvSpPr>
            <a:spLocks noGrp="1"/>
          </p:cNvSpPr>
          <p:nvPr>
            <p:ph type="title"/>
          </p:nvPr>
        </p:nvSpPr>
        <p:spPr/>
        <p:txBody>
          <a:bodyPr/>
          <a:lstStyle/>
          <a:p>
            <a:r>
              <a:rPr lang="de-CH" dirty="0"/>
              <a:t>Outlook: </a:t>
            </a:r>
            <a:r>
              <a:rPr lang="de-CH" dirty="0" err="1"/>
              <a:t>production</a:t>
            </a:r>
            <a:r>
              <a:rPr lang="de-CH" dirty="0"/>
              <a:t> </a:t>
            </a:r>
            <a:r>
              <a:rPr lang="de-CH" dirty="0" err="1"/>
              <a:t>cell</a:t>
            </a:r>
            <a:r>
              <a:rPr lang="de-CH" dirty="0"/>
              <a:t> - </a:t>
            </a:r>
            <a:r>
              <a:rPr lang="de-CH" dirty="0" err="1"/>
              <a:t>production</a:t>
            </a:r>
            <a:r>
              <a:rPr lang="de-CH" dirty="0"/>
              <a:t> </a:t>
            </a:r>
            <a:r>
              <a:rPr lang="de-CH" dirty="0" err="1"/>
              <a:t>flow</a:t>
            </a:r>
            <a:r>
              <a:rPr lang="de-CH" dirty="0"/>
              <a:t> OST-gadget</a:t>
            </a:r>
          </a:p>
        </p:txBody>
      </p:sp>
      <p:sp>
        <p:nvSpPr>
          <p:cNvPr id="7" name="Text Placeholder 6"/>
          <p:cNvSpPr>
            <a:spLocks noGrp="1"/>
          </p:cNvSpPr>
          <p:nvPr>
            <p:ph type="body" sz="quarter" idx="24"/>
          </p:nvPr>
        </p:nvSpPr>
        <p:spPr/>
        <p:txBody>
          <a:bodyPr/>
          <a:lstStyle/>
          <a:p>
            <a:r>
              <a:rPr lang="de-CH" dirty="0"/>
              <a:t>Smart Factory @ OST</a:t>
            </a:r>
          </a:p>
        </p:txBody>
      </p:sp>
      <p:sp>
        <p:nvSpPr>
          <p:cNvPr id="15" name="Rectangle 14"/>
          <p:cNvSpPr/>
          <p:nvPr/>
        </p:nvSpPr>
        <p:spPr>
          <a:xfrm>
            <a:off x="2444285" y="2410307"/>
            <a:ext cx="1476000" cy="1458947"/>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CH" sz="1100" dirty="0">
                <a:solidFill>
                  <a:schemeClr val="bg2">
                    <a:lumMod val="75000"/>
                  </a:schemeClr>
                </a:solidFill>
              </a:rPr>
              <a:t>QR-Code </a:t>
            </a:r>
            <a:r>
              <a:rPr lang="de-CH" sz="1100" dirty="0" err="1">
                <a:solidFill>
                  <a:schemeClr val="bg2">
                    <a:lumMod val="75000"/>
                  </a:schemeClr>
                </a:solidFill>
              </a:rPr>
              <a:t>Matriq</a:t>
            </a:r>
            <a:endParaRPr lang="de-CH" sz="1100" dirty="0">
              <a:solidFill>
                <a:schemeClr val="bg2">
                  <a:lumMod val="75000"/>
                </a:schemeClr>
              </a:solidFill>
            </a:endParaRPr>
          </a:p>
        </p:txBody>
      </p:sp>
      <p:pic>
        <p:nvPicPr>
          <p:cNvPr id="34" name="Graphic 20" descr="Upload">
            <a:extLst>
              <a:ext uri="{FF2B5EF4-FFF2-40B4-BE49-F238E27FC236}">
                <a16:creationId xmlns:a16="http://schemas.microsoft.com/office/drawing/2014/main" id="{A0F26040-F5D7-4FC6-A707-E81E3B8209DD}"/>
              </a:ext>
            </a:extLst>
          </p:cNvPr>
          <p:cNvPicPr>
            <a:picLocks noChangeAspect="1"/>
          </p:cNvPicPr>
          <p:nvPr/>
        </p:nvPicPr>
        <p:blipFill>
          <a:blip/>
          <a:stretch>
            <a:fillRect/>
          </a:stretch>
        </p:blipFill>
        <p:spPr>
          <a:xfrm>
            <a:off x="6154970" y="1449388"/>
            <a:ext cx="600886" cy="600886"/>
          </a:xfrm>
          <a:prstGeom prst="rect">
            <a:avLst/>
          </a:prstGeom>
        </p:spPr>
      </p:pic>
      <p:sp>
        <p:nvSpPr>
          <p:cNvPr id="29" name="Right Arrow 28"/>
          <p:cNvSpPr/>
          <p:nvPr/>
        </p:nvSpPr>
        <p:spPr>
          <a:xfrm>
            <a:off x="2377342" y="4174132"/>
            <a:ext cx="5001850" cy="129698"/>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26" name="Picture 2" descr="Image result for matriq"/>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0941" y="2902944"/>
            <a:ext cx="889876" cy="704949"/>
          </a:xfrm>
          <a:prstGeom prst="rect">
            <a:avLst/>
          </a:prstGeom>
          <a:noFill/>
          <a:extLst>
            <a:ext uri="{909E8E84-426E-40DD-AFC4-6F175D3DCCD1}">
              <a14:hiddenFill xmlns:a14="http://schemas.microsoft.com/office/drawing/2010/main">
                <a:solidFill>
                  <a:srgbClr val="FFFFFF"/>
                </a:solidFill>
              </a14:hiddenFill>
            </a:ext>
          </a:extLst>
        </p:spPr>
      </p:pic>
      <p:pic>
        <p:nvPicPr>
          <p:cNvPr id="47" name="Grafik 15" descr="Ein Bild, das Spiegel enthält.&#10;&#10;Automatisch generierte Beschreibung">
            <a:extLst>
              <a:ext uri="{FF2B5EF4-FFF2-40B4-BE49-F238E27FC236}">
                <a16:creationId xmlns:a16="http://schemas.microsoft.com/office/drawing/2014/main" id="{B0708C3C-D290-48C3-8CE2-7A78CDBDDF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31" b="96047" l="4603" r="93412">
                        <a14:foregroundMark x1="16787" y1="25622" x2="24729" y2="19766"/>
                        <a14:foregroundMark x1="19043" y1="12152" x2="16155" y2="22840"/>
                        <a14:foregroundMark x1="18141" y1="12884" x2="23556" y2="17716"/>
                        <a14:foregroundMark x1="14170" y1="26061" x2="4693" y2="51537"/>
                        <a14:foregroundMark x1="4693" y1="51537" x2="13357" y2="77160"/>
                        <a14:foregroundMark x1="13357" y1="77160" x2="11011" y2="45681"/>
                        <a14:foregroundMark x1="11011" y1="45681" x2="13448" y2="28843"/>
                        <a14:foregroundMark x1="7762" y1="68082" x2="21029" y2="84187"/>
                        <a14:foregroundMark x1="21029" y1="84187" x2="14892" y2="79941"/>
                        <a14:foregroundMark x1="15975" y1="81113" x2="44314" y2="95168"/>
                        <a14:foregroundMark x1="44404" y1="94436" x2="60018" y2="96047"/>
                        <a14:foregroundMark x1="60018" y1="96047" x2="79874" y2="93558"/>
                        <a14:foregroundMark x1="87996" y1="89019" x2="93412" y2="56808"/>
                        <a14:foregroundMark x1="93412" y1="56808" x2="86282" y2="31479"/>
                        <a14:foregroundMark x1="93231" y1="58565" x2="86913" y2="30015"/>
                        <a14:foregroundMark x1="86913" y1="30015" x2="70307" y2="8931"/>
                        <a14:foregroundMark x1="59928" y1="10688" x2="29152" y2="14202"/>
                        <a14:foregroundMark x1="29152" y1="14202" x2="25542" y2="17130"/>
                        <a14:foregroundMark x1="22473" y1="9663" x2="11913" y2="26647"/>
                        <a14:foregroundMark x1="13087" y1="27233" x2="4964" y2="52562"/>
                      </a14:backgroundRemoval>
                    </a14:imgEffect>
                  </a14:imgLayer>
                </a14:imgProps>
              </a:ext>
              <a:ext uri="{28A0092B-C50C-407E-A947-70E740481C1C}">
                <a14:useLocalDpi xmlns:a14="http://schemas.microsoft.com/office/drawing/2010/main" val="0"/>
              </a:ext>
            </a:extLst>
          </a:blip>
          <a:stretch>
            <a:fillRect/>
          </a:stretch>
        </p:blipFill>
        <p:spPr>
          <a:xfrm>
            <a:off x="1504538" y="4198723"/>
            <a:ext cx="720000" cy="323464"/>
          </a:xfrm>
          <a:prstGeom prst="rect">
            <a:avLst/>
          </a:prstGeom>
        </p:spPr>
      </p:pic>
      <p:pic>
        <p:nvPicPr>
          <p:cNvPr id="48" name="Grafik 13" descr="Ein Bild, das Zeichnung enthält.&#10;&#10;Automatisch generierte Beschreibung">
            <a:extLst>
              <a:ext uri="{FF2B5EF4-FFF2-40B4-BE49-F238E27FC236}">
                <a16:creationId xmlns:a16="http://schemas.microsoft.com/office/drawing/2014/main" id="{B5E8BF1A-923D-4170-AD3F-1C43E5CD48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9738" y1="72989" x2="91011" y2="27299"/>
                        <a14:foregroundMark x1="75468" y1="90230" x2="20693" y2="80316"/>
                        <a14:foregroundMark x1="19195" y1="79454" x2="3558" y2="42960"/>
                        <a14:foregroundMark x1="10393" y1="59339" x2="12921" y2="22557"/>
                        <a14:foregroundMark x1="3933" y1="37787" x2="14139" y2="16523"/>
                        <a14:foregroundMark x1="80337" y1="81466" x2="92041" y2="72414"/>
                        <a14:foregroundMark x1="91011" y1="83190" x2="90730" y2="72414"/>
                        <a14:foregroundMark x1="93258" y1="79167" x2="94288" y2="36351"/>
                        <a14:foregroundMark x1="88858" y1="26149" x2="64045" y2="4023"/>
                        <a14:foregroundMark x1="90543" y1="27299" x2="87828" y2="20833"/>
                        <a14:foregroundMark x1="85487" y1="18822" x2="85487" y2="18822"/>
                        <a14:foregroundMark x1="83708" y1="17098" x2="83708" y2="17098"/>
                        <a14:foregroundMark x1="82397" y1="15661" x2="82397" y2="15661"/>
                        <a14:foregroundMark x1="80056" y1="13649" x2="80056" y2="13649"/>
                        <a14:foregroundMark x1="75749" y1="10632" x2="75749" y2="10632"/>
                        <a14:foregroundMark x1="73689" y1="9195" x2="73689" y2="9195"/>
                        <a14:foregroundMark x1="72097" y1="8046" x2="72097" y2="8046"/>
                        <a14:foregroundMark x1="17509" y1="13649" x2="28652" y2="6609"/>
                        <a14:foregroundMark x1="29775" y1="6322" x2="45506" y2="2155"/>
                        <a14:foregroundMark x1="46067" y1="2443" x2="60674" y2="3448"/>
                        <a14:foregroundMark x1="67697" y1="27874" x2="67697" y2="27874"/>
                        <a14:foregroundMark x1="80993" y1="14511" x2="74157" y2="8621"/>
                        <a14:foregroundMark x1="18165" y1="15805" x2="88483" y2="73563"/>
                        <a14:foregroundMark x1="90169" y1="55747" x2="43633" y2="11351"/>
                        <a14:foregroundMark x1="69101" y1="20259" x2="28839" y2="34626"/>
                        <a14:foregroundMark x1="27996" y1="56897" x2="30243" y2="20833"/>
                        <a14:foregroundMark x1="35300" y1="76293" x2="35019" y2="144"/>
                        <a14:foregroundMark x1="41105" y1="72989" x2="13764" y2="30172"/>
                        <a14:foregroundMark x1="54307" y1="79598" x2="70787" y2="44109"/>
                        <a14:foregroundMark x1="60206" y1="79598" x2="41105" y2="55172"/>
                        <a14:foregroundMark x1="58801" y1="77443" x2="51779" y2="46839"/>
                      </a14:backgroundRemoval>
                    </a14:imgEffect>
                  </a14:imgLayer>
                </a14:imgProps>
              </a:ext>
              <a:ext uri="{28A0092B-C50C-407E-A947-70E740481C1C}">
                <a14:useLocalDpi xmlns:a14="http://schemas.microsoft.com/office/drawing/2010/main" val="0"/>
              </a:ext>
            </a:extLst>
          </a:blip>
          <a:stretch>
            <a:fillRect/>
          </a:stretch>
        </p:blipFill>
        <p:spPr>
          <a:xfrm>
            <a:off x="1121126" y="3951638"/>
            <a:ext cx="720000" cy="362834"/>
          </a:xfrm>
          <a:prstGeom prst="rect">
            <a:avLst/>
          </a:prstGeom>
        </p:spPr>
      </p:pic>
      <p:pic>
        <p:nvPicPr>
          <p:cNvPr id="49" name="Grafik 15" descr="Ein Bild, das Spiegel enthält.&#10;&#10;Automatisch generierte Beschreibung">
            <a:extLst>
              <a:ext uri="{FF2B5EF4-FFF2-40B4-BE49-F238E27FC236}">
                <a16:creationId xmlns:a16="http://schemas.microsoft.com/office/drawing/2014/main" id="{B0708C3C-D290-48C3-8CE2-7A78CDBDDF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31" b="96047" l="4603" r="93412">
                        <a14:foregroundMark x1="16787" y1="25622" x2="24729" y2="19766"/>
                        <a14:foregroundMark x1="19043" y1="12152" x2="16155" y2="22840"/>
                        <a14:foregroundMark x1="18141" y1="12884" x2="23556" y2="17716"/>
                        <a14:foregroundMark x1="14170" y1="26061" x2="4693" y2="51537"/>
                        <a14:foregroundMark x1="4693" y1="51537" x2="13357" y2="77160"/>
                        <a14:foregroundMark x1="13357" y1="77160" x2="11011" y2="45681"/>
                        <a14:foregroundMark x1="11011" y1="45681" x2="13448" y2="28843"/>
                        <a14:foregroundMark x1="7762" y1="68082" x2="21029" y2="84187"/>
                        <a14:foregroundMark x1="21029" y1="84187" x2="14892" y2="79941"/>
                        <a14:foregroundMark x1="15975" y1="81113" x2="44314" y2="95168"/>
                        <a14:foregroundMark x1="44404" y1="94436" x2="60018" y2="96047"/>
                        <a14:foregroundMark x1="60018" y1="96047" x2="79874" y2="93558"/>
                        <a14:foregroundMark x1="87996" y1="89019" x2="93412" y2="56808"/>
                        <a14:foregroundMark x1="93412" y1="56808" x2="86282" y2="31479"/>
                        <a14:foregroundMark x1="93231" y1="58565" x2="86913" y2="30015"/>
                        <a14:foregroundMark x1="86913" y1="30015" x2="70307" y2="8931"/>
                        <a14:foregroundMark x1="59928" y1="10688" x2="29152" y2="14202"/>
                        <a14:foregroundMark x1="29152" y1="14202" x2="25542" y2="17130"/>
                        <a14:foregroundMark x1="22473" y1="9663" x2="11913" y2="26647"/>
                        <a14:foregroundMark x1="13087" y1="27233" x2="4964" y2="52562"/>
                      </a14:backgroundRemoval>
                    </a14:imgEffect>
                  </a14:imgLayer>
                </a14:imgProps>
              </a:ext>
              <a:ext uri="{28A0092B-C50C-407E-A947-70E740481C1C}">
                <a14:useLocalDpi xmlns:a14="http://schemas.microsoft.com/office/drawing/2010/main" val="0"/>
              </a:ext>
            </a:extLst>
          </a:blip>
          <a:stretch>
            <a:fillRect/>
          </a:stretch>
        </p:blipFill>
        <p:spPr>
          <a:xfrm>
            <a:off x="7919191" y="4204403"/>
            <a:ext cx="720000" cy="323464"/>
          </a:xfrm>
          <a:prstGeom prst="rect">
            <a:avLst/>
          </a:prstGeom>
        </p:spPr>
      </p:pic>
      <p:pic>
        <p:nvPicPr>
          <p:cNvPr id="50" name="Grafik 13" descr="Ein Bild, das Zeichnung enthält.&#10;&#10;Automatisch generierte Beschreibung">
            <a:extLst>
              <a:ext uri="{FF2B5EF4-FFF2-40B4-BE49-F238E27FC236}">
                <a16:creationId xmlns:a16="http://schemas.microsoft.com/office/drawing/2014/main" id="{B5E8BF1A-923D-4170-AD3F-1C43E5CD48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9738" y1="72989" x2="91011" y2="27299"/>
                        <a14:foregroundMark x1="75468" y1="90230" x2="20693" y2="80316"/>
                        <a14:foregroundMark x1="19195" y1="79454" x2="3558" y2="42960"/>
                        <a14:foregroundMark x1="10393" y1="59339" x2="12921" y2="22557"/>
                        <a14:foregroundMark x1="3933" y1="37787" x2="14139" y2="16523"/>
                        <a14:foregroundMark x1="80337" y1="81466" x2="92041" y2="72414"/>
                        <a14:foregroundMark x1="91011" y1="83190" x2="90730" y2="72414"/>
                        <a14:foregroundMark x1="93258" y1="79167" x2="94288" y2="36351"/>
                        <a14:foregroundMark x1="88858" y1="26149" x2="64045" y2="4023"/>
                        <a14:foregroundMark x1="90543" y1="27299" x2="87828" y2="20833"/>
                        <a14:foregroundMark x1="85487" y1="18822" x2="85487" y2="18822"/>
                        <a14:foregroundMark x1="83708" y1="17098" x2="83708" y2="17098"/>
                        <a14:foregroundMark x1="82397" y1="15661" x2="82397" y2="15661"/>
                        <a14:foregroundMark x1="80056" y1="13649" x2="80056" y2="13649"/>
                        <a14:foregroundMark x1="75749" y1="10632" x2="75749" y2="10632"/>
                        <a14:foregroundMark x1="73689" y1="9195" x2="73689" y2="9195"/>
                        <a14:foregroundMark x1="72097" y1="8046" x2="72097" y2="8046"/>
                        <a14:foregroundMark x1="17509" y1="13649" x2="28652" y2="6609"/>
                        <a14:foregroundMark x1="29775" y1="6322" x2="45506" y2="2155"/>
                        <a14:foregroundMark x1="46067" y1="2443" x2="60674" y2="3448"/>
                        <a14:foregroundMark x1="67697" y1="27874" x2="67697" y2="27874"/>
                        <a14:foregroundMark x1="80993" y1="14511" x2="74157" y2="8621"/>
                        <a14:foregroundMark x1="18165" y1="15805" x2="88483" y2="73563"/>
                        <a14:foregroundMark x1="90169" y1="55747" x2="43633" y2="11351"/>
                        <a14:foregroundMark x1="69101" y1="20259" x2="28839" y2="34626"/>
                        <a14:foregroundMark x1="27996" y1="56897" x2="30243" y2="20833"/>
                        <a14:foregroundMark x1="35300" y1="76293" x2="35019" y2="144"/>
                        <a14:foregroundMark x1="41105" y1="72989" x2="13764" y2="30172"/>
                        <a14:foregroundMark x1="54307" y1="79598" x2="70787" y2="44109"/>
                        <a14:foregroundMark x1="60206" y1="79598" x2="41105" y2="55172"/>
                        <a14:foregroundMark x1="58801" y1="77443" x2="51779" y2="46839"/>
                      </a14:backgroundRemoval>
                    </a14:imgEffect>
                  </a14:imgLayer>
                </a14:imgProps>
              </a:ext>
              <a:ext uri="{28A0092B-C50C-407E-A947-70E740481C1C}">
                <a14:useLocalDpi xmlns:a14="http://schemas.microsoft.com/office/drawing/2010/main" val="0"/>
              </a:ext>
            </a:extLst>
          </a:blip>
          <a:stretch>
            <a:fillRect/>
          </a:stretch>
        </p:blipFill>
        <p:spPr>
          <a:xfrm>
            <a:off x="7535779" y="3957318"/>
            <a:ext cx="720000" cy="362834"/>
          </a:xfrm>
          <a:prstGeom prst="rect">
            <a:avLst/>
          </a:prstGeom>
        </p:spPr>
      </p:pic>
      <p:pic>
        <p:nvPicPr>
          <p:cNvPr id="1030" name="Picture 6" descr="thumb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2494" y="3690841"/>
            <a:ext cx="629727" cy="442908"/>
          </a:xfrm>
          <a:prstGeom prst="rect">
            <a:avLst/>
          </a:prstGeom>
          <a:noFill/>
          <a:extLst>
            <a:ext uri="{909E8E84-426E-40DD-AFC4-6F175D3DCCD1}">
              <a14:hiddenFill xmlns:a14="http://schemas.microsoft.com/office/drawing/2010/main">
                <a:solidFill>
                  <a:srgbClr val="FFFFFF"/>
                </a:solidFill>
              </a14:hiddenFill>
            </a:ext>
          </a:extLst>
        </p:spPr>
      </p:pic>
      <p:sp>
        <p:nvSpPr>
          <p:cNvPr id="51" name="Right Arrow 50"/>
          <p:cNvSpPr/>
          <p:nvPr/>
        </p:nvSpPr>
        <p:spPr>
          <a:xfrm>
            <a:off x="8872313" y="4194747"/>
            <a:ext cx="1800000" cy="129698"/>
          </a:xfrm>
          <a:prstGeom prst="rightArrow">
            <a:avLst>
              <a:gd name="adj1" fmla="val 31877"/>
              <a:gd name="adj2" fmla="val 579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32" name="Picture 8" descr="Image result for buchs sg schil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7951" y="1572284"/>
            <a:ext cx="903542" cy="640597"/>
          </a:xfrm>
          <a:prstGeom prst="rect">
            <a:avLst/>
          </a:prstGeom>
          <a:noFill/>
          <a:extLst>
            <a:ext uri="{909E8E84-426E-40DD-AFC4-6F175D3DCCD1}">
              <a14:hiddenFill xmlns:a14="http://schemas.microsoft.com/office/drawing/2010/main">
                <a:solidFill>
                  <a:srgbClr val="FFFFFF"/>
                </a:solidFill>
              </a14:hiddenFill>
            </a:ext>
          </a:extLst>
        </p:spPr>
      </p:pic>
      <p:pic>
        <p:nvPicPr>
          <p:cNvPr id="52" name="Graphic 20" descr="Upload">
            <a:extLst>
              <a:ext uri="{FF2B5EF4-FFF2-40B4-BE49-F238E27FC236}">
                <a16:creationId xmlns:a16="http://schemas.microsoft.com/office/drawing/2014/main" id="{A0F26040-F5D7-4FC6-A707-E81E3B8209DD}"/>
              </a:ext>
            </a:extLst>
          </p:cNvPr>
          <p:cNvPicPr>
            <a:picLocks noChangeAspect="1"/>
          </p:cNvPicPr>
          <p:nvPr/>
        </p:nvPicPr>
        <p:blipFill>
          <a:blip/>
          <a:stretch>
            <a:fillRect/>
          </a:stretch>
        </p:blipFill>
        <p:spPr>
          <a:xfrm>
            <a:off x="1683468" y="1437965"/>
            <a:ext cx="600886" cy="600886"/>
          </a:xfrm>
          <a:prstGeom prst="rect">
            <a:avLst/>
          </a:prstGeom>
        </p:spPr>
      </p:pic>
      <p:pic>
        <p:nvPicPr>
          <p:cNvPr id="53" name="Graphic 22" descr="Download from cloud">
            <a:extLst>
              <a:ext uri="{FF2B5EF4-FFF2-40B4-BE49-F238E27FC236}">
                <a16:creationId xmlns:a16="http://schemas.microsoft.com/office/drawing/2014/main" id="{180F164F-11DA-4E15-A887-A4E017EC3C94}"/>
              </a:ext>
            </a:extLst>
          </p:cNvPr>
          <p:cNvPicPr>
            <a:picLocks noChangeAspect="1"/>
          </p:cNvPicPr>
          <p:nvPr/>
        </p:nvPicPr>
        <p:blipFill>
          <a:blip/>
          <a:stretch>
            <a:fillRect/>
          </a:stretch>
        </p:blipFill>
        <p:spPr>
          <a:xfrm>
            <a:off x="1018133" y="1432919"/>
            <a:ext cx="601200" cy="601200"/>
          </a:xfrm>
          <a:prstGeom prst="rect">
            <a:avLst/>
          </a:prstGeom>
        </p:spPr>
      </p:pic>
      <p:pic>
        <p:nvPicPr>
          <p:cNvPr id="56" name="Grafik 5">
            <a:extLst>
              <a:ext uri="{FF2B5EF4-FFF2-40B4-BE49-F238E27FC236}">
                <a16:creationId xmlns:a16="http://schemas.microsoft.com/office/drawing/2014/main" id="{8442F031-A9D4-4BB8-87DF-E5BED08C8EEA}"/>
              </a:ext>
            </a:extLst>
          </p:cNvPr>
          <p:cNvPicPr>
            <a:picLocks noChangeAspect="1"/>
          </p:cNvPicPr>
          <p:nvPr/>
        </p:nvPicPr>
        <p:blipFill rotWithShape="1">
          <a:blip r:embed="rId9"/>
          <a:srcRect l="2103" t="2606"/>
          <a:stretch/>
        </p:blipFill>
        <p:spPr>
          <a:xfrm>
            <a:off x="10846419" y="4013560"/>
            <a:ext cx="735074" cy="492071"/>
          </a:xfrm>
          <a:prstGeom prst="rect">
            <a:avLst/>
          </a:prstGeom>
        </p:spPr>
      </p:pic>
      <p:pic>
        <p:nvPicPr>
          <p:cNvPr id="1034" name="Picture 10" descr="https://encrypted-tbn0.gstatic.com/images?q=tbn:ANd9GcQ3X3IuqgBOJw2TsrP_Fw1gGlarpc85ATgxMf9mJM0aHEayKti6pYEk8pj2X41Dt6ftn0Pao3tz&amp;usqp=CAc"/>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72313" y="2829560"/>
            <a:ext cx="895384" cy="89538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901342" y="2411896"/>
            <a:ext cx="1476000" cy="1458947"/>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CH" sz="1100" dirty="0" err="1">
                <a:solidFill>
                  <a:schemeClr val="bg2">
                    <a:lumMod val="75000"/>
                  </a:schemeClr>
                </a:solidFill>
              </a:rPr>
              <a:t>Injection</a:t>
            </a:r>
            <a:r>
              <a:rPr lang="de-CH" sz="1100" dirty="0">
                <a:solidFill>
                  <a:schemeClr val="bg2">
                    <a:lumMod val="75000"/>
                  </a:schemeClr>
                </a:solidFill>
              </a:rPr>
              <a:t> </a:t>
            </a:r>
            <a:r>
              <a:rPr lang="de-CH" sz="1100" dirty="0" err="1">
                <a:solidFill>
                  <a:schemeClr val="bg2">
                    <a:lumMod val="75000"/>
                  </a:schemeClr>
                </a:solidFill>
              </a:rPr>
              <a:t>moulding</a:t>
            </a:r>
            <a:r>
              <a:rPr lang="de-CH" sz="1100" dirty="0">
                <a:solidFill>
                  <a:schemeClr val="bg2">
                    <a:lumMod val="75000"/>
                  </a:schemeClr>
                </a:solidFill>
              </a:rPr>
              <a:t> </a:t>
            </a:r>
            <a:r>
              <a:rPr lang="de-CH" sz="1100" dirty="0" err="1">
                <a:solidFill>
                  <a:schemeClr val="bg2">
                    <a:lumMod val="75000"/>
                  </a:schemeClr>
                </a:solidFill>
              </a:rPr>
              <a:t>machine</a:t>
            </a:r>
            <a:endParaRPr lang="de-CH" sz="1100" dirty="0">
              <a:solidFill>
                <a:schemeClr val="bg2">
                  <a:lumMod val="75000"/>
                </a:schemeClr>
              </a:solidFill>
            </a:endParaRPr>
          </a:p>
        </p:txBody>
      </p:sp>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8133" y="2798436"/>
            <a:ext cx="1202625" cy="802141"/>
          </a:xfrm>
          <a:prstGeom prst="rect">
            <a:avLst/>
          </a:prstGeom>
        </p:spPr>
      </p:pic>
      <p:sp>
        <p:nvSpPr>
          <p:cNvPr id="41" name="Rectangle 40"/>
          <p:cNvSpPr/>
          <p:nvPr/>
        </p:nvSpPr>
        <p:spPr>
          <a:xfrm>
            <a:off x="4041052" y="4649864"/>
            <a:ext cx="1476000" cy="1458947"/>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CH" sz="1100" dirty="0" err="1">
                <a:solidFill>
                  <a:schemeClr val="bg2">
                    <a:lumMod val="75000"/>
                  </a:schemeClr>
                </a:solidFill>
              </a:rPr>
              <a:t>Conveyor</a:t>
            </a:r>
            <a:r>
              <a:rPr lang="de-CH" sz="1100" dirty="0">
                <a:solidFill>
                  <a:schemeClr val="bg2">
                    <a:lumMod val="75000"/>
                  </a:schemeClr>
                </a:solidFill>
              </a:rPr>
              <a:t> </a:t>
            </a:r>
            <a:r>
              <a:rPr lang="de-CH" sz="1100" dirty="0" err="1">
                <a:solidFill>
                  <a:schemeClr val="bg2">
                    <a:lumMod val="75000"/>
                  </a:schemeClr>
                </a:solidFill>
              </a:rPr>
              <a:t>belt</a:t>
            </a:r>
            <a:endParaRPr lang="de-CH" sz="1100" dirty="0">
              <a:solidFill>
                <a:schemeClr val="bg2">
                  <a:lumMod val="75000"/>
                </a:schemeClr>
              </a:solidFill>
            </a:endParaRPr>
          </a:p>
        </p:txBody>
      </p:sp>
      <p:sp>
        <p:nvSpPr>
          <p:cNvPr id="42" name="Rectangle 41"/>
          <p:cNvSpPr/>
          <p:nvPr/>
        </p:nvSpPr>
        <p:spPr>
          <a:xfrm>
            <a:off x="7271191" y="2410305"/>
            <a:ext cx="1476000" cy="1458947"/>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CH" sz="1100" dirty="0">
                <a:solidFill>
                  <a:schemeClr val="bg2">
                    <a:lumMod val="75000"/>
                  </a:schemeClr>
                </a:solidFill>
              </a:rPr>
              <a:t>Interim </a:t>
            </a:r>
            <a:r>
              <a:rPr lang="de-CH" sz="1100" dirty="0" err="1">
                <a:solidFill>
                  <a:schemeClr val="bg2">
                    <a:lumMod val="75000"/>
                  </a:schemeClr>
                </a:solidFill>
              </a:rPr>
              <a:t>storage</a:t>
            </a:r>
            <a:endParaRPr lang="de-CH" sz="1100" dirty="0">
              <a:solidFill>
                <a:schemeClr val="bg2">
                  <a:lumMod val="75000"/>
                </a:schemeClr>
              </a:solidFill>
            </a:endParaRPr>
          </a:p>
        </p:txBody>
      </p:sp>
      <p:sp>
        <p:nvSpPr>
          <p:cNvPr id="43" name="Rectangle 42"/>
          <p:cNvSpPr/>
          <p:nvPr/>
        </p:nvSpPr>
        <p:spPr>
          <a:xfrm>
            <a:off x="5717413" y="2410306"/>
            <a:ext cx="1476000" cy="1458947"/>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CH" sz="1100" dirty="0" err="1">
                <a:solidFill>
                  <a:schemeClr val="bg2">
                    <a:lumMod val="75000"/>
                  </a:schemeClr>
                </a:solidFill>
              </a:rPr>
              <a:t>Measuring</a:t>
            </a:r>
            <a:r>
              <a:rPr lang="de-CH" sz="1100" dirty="0">
                <a:solidFill>
                  <a:schemeClr val="bg2">
                    <a:lumMod val="75000"/>
                  </a:schemeClr>
                </a:solidFill>
              </a:rPr>
              <a:t> </a:t>
            </a:r>
            <a:r>
              <a:rPr lang="de-CH" sz="1100" dirty="0" err="1">
                <a:solidFill>
                  <a:schemeClr val="bg2">
                    <a:lumMod val="75000"/>
                  </a:schemeClr>
                </a:solidFill>
              </a:rPr>
              <a:t>cell</a:t>
            </a:r>
            <a:endParaRPr lang="de-CH" sz="1100" dirty="0">
              <a:solidFill>
                <a:schemeClr val="bg2">
                  <a:lumMod val="75000"/>
                </a:schemeClr>
              </a:solidFill>
            </a:endParaRPr>
          </a:p>
        </p:txBody>
      </p:sp>
      <p:pic>
        <p:nvPicPr>
          <p:cNvPr id="44" name="Picture 4" descr="L2520 B400 Förderband Wittmann Transportband PVC Glattgurt Flachgurtfördere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8022" y="5038040"/>
            <a:ext cx="1262060" cy="94733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901342" y="4649863"/>
            <a:ext cx="3018943" cy="1458947"/>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100" dirty="0">
                <a:solidFill>
                  <a:schemeClr val="bg2">
                    <a:lumMod val="75000"/>
                  </a:schemeClr>
                </a:solidFill>
              </a:rPr>
              <a:t>Linear handling injection </a:t>
            </a:r>
            <a:r>
              <a:rPr lang="en-US" sz="1100" dirty="0" err="1">
                <a:solidFill>
                  <a:schemeClr val="bg2">
                    <a:lumMod val="75000"/>
                  </a:schemeClr>
                </a:solidFill>
              </a:rPr>
              <a:t>moulding</a:t>
            </a:r>
            <a:r>
              <a:rPr lang="en-US" sz="1100" dirty="0">
                <a:solidFill>
                  <a:schemeClr val="bg2">
                    <a:lumMod val="75000"/>
                  </a:schemeClr>
                </a:solidFill>
              </a:rPr>
              <a:t> machine</a:t>
            </a:r>
            <a:endParaRPr lang="de-CH" sz="1100" dirty="0">
              <a:solidFill>
                <a:schemeClr val="bg2">
                  <a:lumMod val="75000"/>
                </a:schemeClr>
              </a:solidFill>
            </a:endParaRPr>
          </a:p>
        </p:txBody>
      </p:sp>
      <p:pic>
        <p:nvPicPr>
          <p:cNvPr id="46" name="Picture 8" descr="Handling im Vordergrund | Kunststoffe.de"/>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2972" y="5028374"/>
            <a:ext cx="1116700" cy="985178"/>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5717413" y="4649863"/>
            <a:ext cx="3681111" cy="1458948"/>
          </a:xfrm>
          <a:prstGeom prst="rect">
            <a:avLst/>
          </a:prstGeom>
          <a:solidFill>
            <a:schemeClr val="bg2">
              <a:alpha val="2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CH" sz="1100" dirty="0">
                <a:solidFill>
                  <a:schemeClr val="bg2">
                    <a:lumMod val="75000"/>
                  </a:schemeClr>
                </a:solidFill>
              </a:rPr>
              <a:t>Collaborative </a:t>
            </a:r>
            <a:r>
              <a:rPr lang="de-CH" sz="1100" dirty="0" err="1">
                <a:solidFill>
                  <a:schemeClr val="bg2">
                    <a:lumMod val="75000"/>
                  </a:schemeClr>
                </a:solidFill>
              </a:rPr>
              <a:t>robot</a:t>
            </a:r>
            <a:endParaRPr lang="de-CH" sz="1100" dirty="0">
              <a:solidFill>
                <a:schemeClr val="bg2">
                  <a:lumMod val="75000"/>
                </a:schemeClr>
              </a:solidFill>
            </a:endParaRPr>
          </a:p>
        </p:txBody>
      </p:sp>
      <p:sp>
        <p:nvSpPr>
          <p:cNvPr id="57" name="TextBox 56"/>
          <p:cNvSpPr txBox="1"/>
          <p:nvPr/>
        </p:nvSpPr>
        <p:spPr>
          <a:xfrm rot="16200000">
            <a:off x="-114634" y="2967257"/>
            <a:ext cx="1317101" cy="345041"/>
          </a:xfrm>
          <a:prstGeom prst="rect">
            <a:avLst/>
          </a:prstGeom>
          <a:noFill/>
        </p:spPr>
        <p:txBody>
          <a:bodyPr wrap="none" lIns="0" tIns="0" rIns="0" bIns="0" rtlCol="0">
            <a:normAutofit/>
          </a:bodyPr>
          <a:lstStyle/>
          <a:p>
            <a:pPr algn="ctr">
              <a:spcAft>
                <a:spcPts val="600"/>
              </a:spcAft>
              <a:buClr>
                <a:schemeClr val="tx2"/>
              </a:buClr>
            </a:pPr>
            <a:r>
              <a:rPr lang="de-CH" sz="1200" dirty="0" err="1">
                <a:ea typeface="Roboto Medium" panose="02000000000000000000" pitchFamily="2" charset="0"/>
              </a:rPr>
              <a:t>Process</a:t>
            </a:r>
            <a:r>
              <a:rPr lang="de-CH" sz="1200" dirty="0">
                <a:ea typeface="Roboto Medium" panose="02000000000000000000" pitchFamily="2" charset="0"/>
              </a:rPr>
              <a:t> </a:t>
            </a:r>
            <a:r>
              <a:rPr lang="de-CH" sz="1200" dirty="0" err="1">
                <a:ea typeface="Roboto Medium" panose="02000000000000000000" pitchFamily="2" charset="0"/>
              </a:rPr>
              <a:t>steps</a:t>
            </a:r>
            <a:endParaRPr lang="de-CH" sz="1200" dirty="0">
              <a:ea typeface="Roboto Medium" panose="02000000000000000000" pitchFamily="2" charset="0"/>
            </a:endParaRPr>
          </a:p>
        </p:txBody>
      </p:sp>
      <p:sp>
        <p:nvSpPr>
          <p:cNvPr id="58" name="TextBox 57"/>
          <p:cNvSpPr txBox="1"/>
          <p:nvPr/>
        </p:nvSpPr>
        <p:spPr>
          <a:xfrm rot="16200000">
            <a:off x="-112967" y="5220420"/>
            <a:ext cx="1317101" cy="345041"/>
          </a:xfrm>
          <a:prstGeom prst="rect">
            <a:avLst/>
          </a:prstGeom>
          <a:noFill/>
        </p:spPr>
        <p:txBody>
          <a:bodyPr wrap="none" lIns="0" tIns="0" rIns="0" bIns="0" rtlCol="0">
            <a:normAutofit/>
          </a:bodyPr>
          <a:lstStyle/>
          <a:p>
            <a:pPr algn="ctr">
              <a:spcAft>
                <a:spcPts val="600"/>
              </a:spcAft>
              <a:buClr>
                <a:schemeClr val="tx2"/>
              </a:buClr>
            </a:pPr>
            <a:r>
              <a:rPr lang="de-CH" sz="1200" dirty="0">
                <a:ea typeface="Roboto Medium" panose="02000000000000000000" pitchFamily="2" charset="0"/>
              </a:rPr>
              <a:t>Handling</a:t>
            </a:r>
          </a:p>
        </p:txBody>
      </p:sp>
      <p:pic>
        <p:nvPicPr>
          <p:cNvPr id="59" name="Picture 58"/>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4477" y="2929073"/>
            <a:ext cx="986163" cy="741579"/>
          </a:xfrm>
          <a:prstGeom prst="rect">
            <a:avLst/>
          </a:prstGeom>
        </p:spPr>
      </p:pic>
      <p:pic>
        <p:nvPicPr>
          <p:cNvPr id="60" name="Grafik 42"/>
          <p:cNvPicPr>
            <a:picLocks noChangeAspect="1"/>
          </p:cNvPicPr>
          <p:nvPr/>
        </p:nvPicPr>
        <p:blipFill rotWithShape="1">
          <a:blip r:embed="rId15">
            <a:extLst>
              <a:ext uri="{28A0092B-C50C-407E-A947-70E740481C1C}">
                <a14:useLocalDpi xmlns:a14="http://schemas.microsoft.com/office/drawing/2010/main" val="0"/>
              </a:ext>
            </a:extLst>
          </a:blip>
          <a:srcRect l="20413" t="7500" r="22753" b="3333"/>
          <a:stretch/>
        </p:blipFill>
        <p:spPr>
          <a:xfrm>
            <a:off x="6983026" y="4954742"/>
            <a:ext cx="1152000" cy="1062620"/>
          </a:xfrm>
          <a:prstGeom prst="rect">
            <a:avLst/>
          </a:prstGeom>
        </p:spPr>
      </p:pic>
    </p:spTree>
    <p:extLst>
      <p:ext uri="{BB962C8B-B14F-4D97-AF65-F5344CB8AC3E}">
        <p14:creationId xmlns:p14="http://schemas.microsoft.com/office/powerpoint/2010/main" val="3179781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B7539CF7-CC50-4D48-AA32-2D9BC62DB572}"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58</a:t>
            </a:fld>
            <a:endParaRPr lang="de-CH" dirty="0"/>
          </a:p>
        </p:txBody>
      </p:sp>
      <p:sp>
        <p:nvSpPr>
          <p:cNvPr id="5" name="Title 4"/>
          <p:cNvSpPr>
            <a:spLocks noGrp="1"/>
          </p:cNvSpPr>
          <p:nvPr>
            <p:ph type="title"/>
          </p:nvPr>
        </p:nvSpPr>
        <p:spPr/>
        <p:txBody>
          <a:bodyPr/>
          <a:lstStyle/>
          <a:p>
            <a:r>
              <a:rPr lang="de-CH" dirty="0" err="1"/>
              <a:t>Assembly</a:t>
            </a:r>
            <a:r>
              <a:rPr lang="de-CH" dirty="0"/>
              <a:t> </a:t>
            </a:r>
            <a:r>
              <a:rPr lang="de-CH" dirty="0" err="1"/>
              <a:t>cell</a:t>
            </a:r>
            <a:r>
              <a:rPr lang="de-CH" dirty="0"/>
              <a:t> OST-Gadget @ Campus Buchs</a:t>
            </a:r>
          </a:p>
        </p:txBody>
      </p:sp>
      <p:sp>
        <p:nvSpPr>
          <p:cNvPr id="7" name="Text Placeholder 6"/>
          <p:cNvSpPr>
            <a:spLocks noGrp="1"/>
          </p:cNvSpPr>
          <p:nvPr>
            <p:ph type="body" sz="quarter" idx="24"/>
          </p:nvPr>
        </p:nvSpPr>
        <p:spPr/>
        <p:txBody>
          <a:bodyPr/>
          <a:lstStyle/>
          <a:p>
            <a:r>
              <a:rPr lang="de-CH" dirty="0"/>
              <a:t>Smart Factory @ OST</a:t>
            </a:r>
          </a:p>
        </p:txBody>
      </p:sp>
      <p:pic>
        <p:nvPicPr>
          <p:cNvPr id="8" name="Grafik 10"/>
          <p:cNvPicPr>
            <a:picLocks noChangeAspect="1"/>
          </p:cNvPicPr>
          <p:nvPr/>
        </p:nvPicPr>
        <p:blipFill rotWithShape="1">
          <a:blip r:embed="rId2" cstate="screen">
            <a:extLst>
              <a:ext uri="{28A0092B-C50C-407E-A947-70E740481C1C}">
                <a14:useLocalDpi xmlns:a14="http://schemas.microsoft.com/office/drawing/2010/main"/>
              </a:ext>
            </a:extLst>
          </a:blip>
          <a:srcRect t="9316"/>
          <a:stretch/>
        </p:blipFill>
        <p:spPr>
          <a:xfrm>
            <a:off x="1562617" y="1901717"/>
            <a:ext cx="7757507" cy="4043909"/>
          </a:xfrm>
          <a:prstGeom prst="rect">
            <a:avLst/>
          </a:prstGeom>
          <a:ln>
            <a:noFill/>
          </a:ln>
        </p:spPr>
      </p:pic>
      <p:pic>
        <p:nvPicPr>
          <p:cNvPr id="9" name="Grafik 15" descr="Ein Bild, das Spiegel enthält.&#10;&#10;Automatisch generierte Beschreibung">
            <a:extLst>
              <a:ext uri="{FF2B5EF4-FFF2-40B4-BE49-F238E27FC236}">
                <a16:creationId xmlns:a16="http://schemas.microsoft.com/office/drawing/2014/main" id="{B0708C3C-D290-48C3-8CE2-7A78CDBDD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216" y="3344328"/>
            <a:ext cx="1159447" cy="520888"/>
          </a:xfrm>
          <a:prstGeom prst="rect">
            <a:avLst/>
          </a:prstGeom>
        </p:spPr>
      </p:pic>
      <p:pic>
        <p:nvPicPr>
          <p:cNvPr id="10" name="Grafik 13" descr="Ein Bild, das Zeichnung enthält.&#10;&#10;Automatisch generierte Beschreibung">
            <a:extLst>
              <a:ext uri="{FF2B5EF4-FFF2-40B4-BE49-F238E27FC236}">
                <a16:creationId xmlns:a16="http://schemas.microsoft.com/office/drawing/2014/main" id="{B5E8BF1A-923D-4170-AD3F-1C43E5CD4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0124" y="2952503"/>
            <a:ext cx="1159447" cy="584287"/>
          </a:xfrm>
          <a:prstGeom prst="rect">
            <a:avLst/>
          </a:prstGeom>
        </p:spPr>
      </p:pic>
      <p:pic>
        <p:nvPicPr>
          <p:cNvPr id="11" name="Picture 10" descr="https://encrypted-tbn0.gstatic.com/images?q=tbn:ANd9GcQ3X3IuqgBOJw2TsrP_Fw1gGlarpc85ATgxMf9mJM0aHEayKti6pYEk8pj2X41Dt6ftn0Pao3tz&amp;usqp=CAc"/>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83324" y="1376363"/>
            <a:ext cx="920300" cy="92030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5">
            <a:extLst>
              <a:ext uri="{FF2B5EF4-FFF2-40B4-BE49-F238E27FC236}">
                <a16:creationId xmlns:a16="http://schemas.microsoft.com/office/drawing/2014/main" id="{8442F031-A9D4-4BB8-87DF-E5BED08C8EEA}"/>
              </a:ext>
            </a:extLst>
          </p:cNvPr>
          <p:cNvPicPr>
            <a:picLocks noChangeAspect="1"/>
          </p:cNvPicPr>
          <p:nvPr/>
        </p:nvPicPr>
        <p:blipFill rotWithShape="1">
          <a:blip r:embed="rId6"/>
          <a:srcRect l="2103" t="2606"/>
          <a:stretch/>
        </p:blipFill>
        <p:spPr>
          <a:xfrm>
            <a:off x="9373592" y="4139432"/>
            <a:ext cx="1150081" cy="769884"/>
          </a:xfrm>
          <a:prstGeom prst="rect">
            <a:avLst/>
          </a:prstGeom>
        </p:spPr>
      </p:pic>
      <p:pic>
        <p:nvPicPr>
          <p:cNvPr id="12" name="Graphic 20" descr="Upload">
            <a:extLst>
              <a:ext uri="{FF2B5EF4-FFF2-40B4-BE49-F238E27FC236}">
                <a16:creationId xmlns:a16="http://schemas.microsoft.com/office/drawing/2014/main" id="{A0F26040-F5D7-4FC6-A707-E81E3B8209DD}"/>
              </a:ext>
            </a:extLst>
          </p:cNvPr>
          <p:cNvPicPr>
            <a:picLocks noChangeAspect="1"/>
          </p:cNvPicPr>
          <p:nvPr/>
        </p:nvPicPr>
        <p:blipFill>
          <a:blip/>
          <a:stretch>
            <a:fillRect/>
          </a:stretch>
        </p:blipFill>
        <p:spPr>
          <a:xfrm>
            <a:off x="2937541" y="2065395"/>
            <a:ext cx="600886" cy="600886"/>
          </a:xfrm>
          <a:prstGeom prst="rect">
            <a:avLst/>
          </a:prstGeom>
        </p:spPr>
      </p:pic>
      <p:pic>
        <p:nvPicPr>
          <p:cNvPr id="15" name="Graphic 15" descr="Upload">
            <a:extLst>
              <a:ext uri="{FF2B5EF4-FFF2-40B4-BE49-F238E27FC236}">
                <a16:creationId xmlns:a16="http://schemas.microsoft.com/office/drawing/2014/main" id="{FC580A6E-D2D7-4CDA-96CF-6D95788F2895}"/>
              </a:ext>
            </a:extLst>
          </p:cNvPr>
          <p:cNvPicPr>
            <a:picLocks noChangeAspect="1"/>
          </p:cNvPicPr>
          <p:nvPr/>
        </p:nvPicPr>
        <p:blipFill>
          <a:blip/>
          <a:stretch>
            <a:fillRect/>
          </a:stretch>
        </p:blipFill>
        <p:spPr>
          <a:xfrm>
            <a:off x="3187931" y="2944046"/>
            <a:ext cx="601200" cy="601200"/>
          </a:xfrm>
          <a:prstGeom prst="rect">
            <a:avLst/>
          </a:prstGeom>
        </p:spPr>
      </p:pic>
    </p:spTree>
    <p:extLst>
      <p:ext uri="{BB962C8B-B14F-4D97-AF65-F5344CB8AC3E}">
        <p14:creationId xmlns:p14="http://schemas.microsoft.com/office/powerpoint/2010/main" val="4282697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CH" dirty="0"/>
              <a:t>Outlook </a:t>
            </a:r>
            <a:r>
              <a:rPr lang="de-CH" dirty="0" err="1"/>
              <a:t>to</a:t>
            </a:r>
            <a:r>
              <a:rPr lang="de-CH" dirty="0"/>
              <a:t> </a:t>
            </a:r>
            <a:r>
              <a:rPr lang="de-CH" dirty="0" err="1"/>
              <a:t>Exercise</a:t>
            </a:r>
            <a:r>
              <a:rPr lang="de-CH" dirty="0"/>
              <a:t> 04</a:t>
            </a:r>
          </a:p>
        </p:txBody>
      </p:sp>
      <p:sp>
        <p:nvSpPr>
          <p:cNvPr id="9" name="Text Placeholder 8"/>
          <p:cNvSpPr>
            <a:spLocks noGrp="1"/>
          </p:cNvSpPr>
          <p:nvPr>
            <p:ph type="body" sz="quarter" idx="19"/>
          </p:nvPr>
        </p:nvSpPr>
        <p:spPr/>
        <p:txBody>
          <a:bodyPr/>
          <a:lstStyle/>
          <a:p>
            <a:endParaRPr lang="de-CH"/>
          </a:p>
        </p:txBody>
      </p:sp>
      <p:sp>
        <p:nvSpPr>
          <p:cNvPr id="2" name="Date Placeholder 1"/>
          <p:cNvSpPr>
            <a:spLocks noGrp="1"/>
          </p:cNvSpPr>
          <p:nvPr>
            <p:ph type="dt" sz="half" idx="4294967295"/>
          </p:nvPr>
        </p:nvSpPr>
        <p:spPr>
          <a:xfrm>
            <a:off x="6494463" y="6454775"/>
            <a:ext cx="3376612" cy="179387"/>
          </a:xfrm>
        </p:spPr>
        <p:txBody>
          <a:bodyPr/>
          <a:lstStyle/>
          <a:p>
            <a:fld id="{39C46E71-00B4-454A-A80C-9674F7DF48D1}" type="datetime4">
              <a:rPr lang="de-CH" smtClean="0"/>
              <a:t>14. März 2023</a:t>
            </a:fld>
            <a:endParaRPr lang="de-CH" dirty="0"/>
          </a:p>
        </p:txBody>
      </p:sp>
      <p:sp>
        <p:nvSpPr>
          <p:cNvPr id="3" name="Footer Placeholder 2"/>
          <p:cNvSpPr>
            <a:spLocks noGrp="1"/>
          </p:cNvSpPr>
          <p:nvPr>
            <p:ph type="ftr" sz="quarter" idx="4294967295"/>
          </p:nvPr>
        </p:nvSpPr>
        <p:spPr>
          <a:xfrm>
            <a:off x="806450" y="6454775"/>
            <a:ext cx="4557713" cy="333375"/>
          </a:xfrm>
        </p:spPr>
        <p:txBody>
          <a:bodyPr/>
          <a:lstStyle/>
          <a:p>
            <a:r>
              <a:rPr lang="en-US"/>
              <a:t>DigInd - L04 - Process monitoring injection moulding</a:t>
            </a:r>
            <a:endParaRPr lang="de-CH" dirty="0"/>
          </a:p>
        </p:txBody>
      </p:sp>
      <p:sp>
        <p:nvSpPr>
          <p:cNvPr id="4" name="Slide Number Placeholder 3"/>
          <p:cNvSpPr>
            <a:spLocks noGrp="1"/>
          </p:cNvSpPr>
          <p:nvPr>
            <p:ph type="sldNum" sz="quarter" idx="4294967295"/>
          </p:nvPr>
        </p:nvSpPr>
        <p:spPr>
          <a:xfrm>
            <a:off x="0" y="6454775"/>
            <a:ext cx="806450" cy="177800"/>
          </a:xfrm>
        </p:spPr>
        <p:txBody>
          <a:bodyPr/>
          <a:lstStyle/>
          <a:p>
            <a:fld id="{4EAC321B-7500-4259-A00F-915439A35E15}" type="slidenum">
              <a:rPr lang="de-CH" smtClean="0"/>
              <a:pPr/>
              <a:t>59</a:t>
            </a:fld>
            <a:endParaRPr lang="de-CH" dirty="0"/>
          </a:p>
        </p:txBody>
      </p:sp>
      <p:pic>
        <p:nvPicPr>
          <p:cNvPr id="10" name="Picture 2" descr="Ausblick auf Cloud Hosting im B2B Umfeld"/>
          <p:cNvPicPr>
            <a:picLocks noChangeAspect="1" noChangeArrowheads="1"/>
          </p:cNvPicPr>
          <p:nvPr/>
        </p:nvPicPr>
        <p:blipFill rotWithShape="1">
          <a:blip r:embed="rId2">
            <a:extLst>
              <a:ext uri="{28A0092B-C50C-407E-A947-70E740481C1C}">
                <a14:useLocalDpi xmlns:a14="http://schemas.microsoft.com/office/drawing/2010/main" val="0"/>
              </a:ext>
            </a:extLst>
          </a:blip>
          <a:srcRect l="29649"/>
          <a:stretch/>
        </p:blipFill>
        <p:spPr bwMode="auto">
          <a:xfrm>
            <a:off x="9301562" y="620713"/>
            <a:ext cx="2558651" cy="234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533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1C1688A3-D46A-4828-BD07-4AC85960637E}"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6</a:t>
            </a:fld>
            <a:endParaRPr lang="de-CH" dirty="0"/>
          </a:p>
        </p:txBody>
      </p:sp>
      <p:sp>
        <p:nvSpPr>
          <p:cNvPr id="5" name="Title 4"/>
          <p:cNvSpPr>
            <a:spLocks noGrp="1"/>
          </p:cNvSpPr>
          <p:nvPr>
            <p:ph type="title"/>
          </p:nvPr>
        </p:nvSpPr>
        <p:spPr/>
        <p:txBody>
          <a:bodyPr>
            <a:normAutofit/>
          </a:bodyPr>
          <a:lstStyle/>
          <a:p>
            <a:r>
              <a:rPr lang="de-CH" dirty="0" err="1"/>
              <a:t>Week</a:t>
            </a:r>
            <a:r>
              <a:rPr lang="de-CH" dirty="0"/>
              <a:t> 4: </a:t>
            </a:r>
            <a:r>
              <a:rPr lang="en-US" dirty="0"/>
              <a:t>Goals of this weeks lecture / exercise</a:t>
            </a:r>
          </a:p>
        </p:txBody>
      </p:sp>
      <p:sp>
        <p:nvSpPr>
          <p:cNvPr id="6" name="Content Placeholder 5"/>
          <p:cNvSpPr>
            <a:spLocks noGrp="1"/>
          </p:cNvSpPr>
          <p:nvPr>
            <p:ph sz="quarter" idx="21"/>
          </p:nvPr>
        </p:nvSpPr>
        <p:spPr/>
        <p:txBody>
          <a:bodyPr/>
          <a:lstStyle/>
          <a:p>
            <a:pPr marL="0" indent="0">
              <a:buNone/>
            </a:pPr>
            <a:r>
              <a:rPr lang="de-CH" dirty="0"/>
              <a:t>The </a:t>
            </a:r>
            <a:r>
              <a:rPr lang="de-CH" dirty="0" err="1"/>
              <a:t>students</a:t>
            </a:r>
            <a:r>
              <a:rPr lang="de-CH" dirty="0"/>
              <a:t> </a:t>
            </a:r>
            <a:r>
              <a:rPr lang="de-CH" dirty="0" err="1"/>
              <a:t>can</a:t>
            </a:r>
            <a:r>
              <a:rPr lang="de-CH" dirty="0"/>
              <a:t>…</a:t>
            </a:r>
          </a:p>
          <a:p>
            <a:r>
              <a:rPr lang="de-CH" dirty="0"/>
              <a:t>… </a:t>
            </a:r>
            <a:r>
              <a:rPr lang="de-CH" dirty="0" err="1"/>
              <a:t>explain</a:t>
            </a:r>
            <a:r>
              <a:rPr lang="de-CH" dirty="0"/>
              <a:t> </a:t>
            </a:r>
            <a:r>
              <a:rPr lang="de-CH" dirty="0" err="1"/>
              <a:t>possible</a:t>
            </a:r>
            <a:r>
              <a:rPr lang="de-CH" dirty="0"/>
              <a:t> </a:t>
            </a:r>
            <a:r>
              <a:rPr lang="de-CH" dirty="0" err="1"/>
              <a:t>use</a:t>
            </a:r>
            <a:r>
              <a:rPr lang="de-CH" dirty="0"/>
              <a:t> </a:t>
            </a:r>
            <a:r>
              <a:rPr lang="de-CH" dirty="0" err="1"/>
              <a:t>cases</a:t>
            </a:r>
            <a:r>
              <a:rPr lang="de-CH" dirty="0"/>
              <a:t> </a:t>
            </a:r>
            <a:r>
              <a:rPr lang="de-CH" dirty="0" err="1"/>
              <a:t>for</a:t>
            </a:r>
            <a:r>
              <a:rPr lang="de-CH" dirty="0"/>
              <a:t> </a:t>
            </a:r>
            <a:r>
              <a:rPr lang="de-CH" dirty="0" err="1"/>
              <a:t>injection</a:t>
            </a:r>
            <a:r>
              <a:rPr lang="de-CH" dirty="0"/>
              <a:t> </a:t>
            </a:r>
            <a:r>
              <a:rPr lang="de-CH" dirty="0" err="1"/>
              <a:t>moulding</a:t>
            </a:r>
            <a:r>
              <a:rPr lang="de-CH" dirty="0"/>
              <a:t> </a:t>
            </a:r>
            <a:r>
              <a:rPr lang="de-CH" dirty="0" err="1"/>
              <a:t>which</a:t>
            </a:r>
            <a:r>
              <a:rPr lang="de-CH" dirty="0"/>
              <a:t> </a:t>
            </a:r>
            <a:r>
              <a:rPr lang="de-CH" dirty="0" err="1"/>
              <a:t>are</a:t>
            </a:r>
            <a:r>
              <a:rPr lang="de-CH" dirty="0"/>
              <a:t> </a:t>
            </a:r>
            <a:r>
              <a:rPr lang="de-CH" dirty="0" err="1"/>
              <a:t>made</a:t>
            </a:r>
            <a:r>
              <a:rPr lang="de-CH" dirty="0"/>
              <a:t> </a:t>
            </a:r>
            <a:r>
              <a:rPr lang="de-CH" dirty="0" err="1"/>
              <a:t>possible</a:t>
            </a:r>
            <a:r>
              <a:rPr lang="de-CH" dirty="0"/>
              <a:t> </a:t>
            </a:r>
            <a:r>
              <a:rPr lang="de-CH" dirty="0" err="1"/>
              <a:t>through</a:t>
            </a:r>
            <a:r>
              <a:rPr lang="de-CH" dirty="0"/>
              <a:t> </a:t>
            </a:r>
            <a:r>
              <a:rPr lang="de-CH" dirty="0" err="1"/>
              <a:t>digitalization</a:t>
            </a:r>
            <a:endParaRPr lang="de-CH" dirty="0"/>
          </a:p>
          <a:p>
            <a:r>
              <a:rPr lang="de-CH" dirty="0"/>
              <a:t>… </a:t>
            </a:r>
            <a:r>
              <a:rPr lang="en-US" dirty="0"/>
              <a:t>define which recording rate is useful for which signals</a:t>
            </a:r>
          </a:p>
          <a:p>
            <a:r>
              <a:rPr lang="de-CH" dirty="0"/>
              <a:t>… </a:t>
            </a:r>
            <a:r>
              <a:rPr lang="de-CH" dirty="0" err="1"/>
              <a:t>understand</a:t>
            </a:r>
            <a:r>
              <a:rPr lang="de-CH" dirty="0"/>
              <a:t> </a:t>
            </a:r>
            <a:r>
              <a:rPr lang="de-CH" dirty="0" err="1"/>
              <a:t>how</a:t>
            </a:r>
            <a:r>
              <a:rPr lang="de-CH" dirty="0"/>
              <a:t> </a:t>
            </a:r>
            <a:r>
              <a:rPr lang="de-CH" dirty="0" err="1"/>
              <a:t>to</a:t>
            </a:r>
            <a:r>
              <a:rPr lang="de-CH" dirty="0"/>
              <a:t> </a:t>
            </a:r>
            <a:r>
              <a:rPr lang="de-CH" dirty="0" err="1"/>
              <a:t>get</a:t>
            </a:r>
            <a:r>
              <a:rPr lang="de-CH" dirty="0"/>
              <a:t> </a:t>
            </a:r>
            <a:r>
              <a:rPr lang="de-CH" dirty="0" err="1"/>
              <a:t>data</a:t>
            </a:r>
            <a:r>
              <a:rPr lang="de-CH" dirty="0"/>
              <a:t> out </a:t>
            </a:r>
            <a:r>
              <a:rPr lang="de-CH" dirty="0" err="1"/>
              <a:t>of</a:t>
            </a:r>
            <a:r>
              <a:rPr lang="de-CH" dirty="0"/>
              <a:t> </a:t>
            </a:r>
            <a:r>
              <a:rPr lang="de-CH" dirty="0" err="1"/>
              <a:t>machines</a:t>
            </a:r>
            <a:r>
              <a:rPr lang="de-CH" dirty="0"/>
              <a:t> </a:t>
            </a:r>
            <a:r>
              <a:rPr lang="de-CH" dirty="0" err="1"/>
              <a:t>and</a:t>
            </a:r>
            <a:r>
              <a:rPr lang="de-CH" dirty="0"/>
              <a:t> </a:t>
            </a:r>
            <a:r>
              <a:rPr lang="de-CH" dirty="0" err="1"/>
              <a:t>how</a:t>
            </a:r>
            <a:r>
              <a:rPr lang="de-CH" dirty="0"/>
              <a:t> </a:t>
            </a:r>
            <a:r>
              <a:rPr lang="de-CH" dirty="0" err="1"/>
              <a:t>to</a:t>
            </a:r>
            <a:r>
              <a:rPr lang="de-CH" dirty="0"/>
              <a:t> deal </a:t>
            </a:r>
            <a:r>
              <a:rPr lang="de-CH" dirty="0" err="1"/>
              <a:t>with</a:t>
            </a:r>
            <a:r>
              <a:rPr lang="de-CH" dirty="0"/>
              <a:t> different </a:t>
            </a:r>
            <a:r>
              <a:rPr lang="de-CH" dirty="0" err="1"/>
              <a:t>machines</a:t>
            </a:r>
            <a:r>
              <a:rPr lang="de-CH" dirty="0"/>
              <a:t> </a:t>
            </a:r>
            <a:r>
              <a:rPr lang="de-CH" dirty="0" err="1"/>
              <a:t>and</a:t>
            </a:r>
            <a:r>
              <a:rPr lang="de-CH" dirty="0"/>
              <a:t> </a:t>
            </a:r>
            <a:r>
              <a:rPr lang="de-CH" dirty="0" err="1"/>
              <a:t>devices</a:t>
            </a:r>
            <a:endParaRPr lang="de-CH" dirty="0"/>
          </a:p>
          <a:p>
            <a:r>
              <a:rPr lang="de-CH" dirty="0"/>
              <a:t>… </a:t>
            </a:r>
            <a:r>
              <a:rPr lang="de-CH" dirty="0" err="1"/>
              <a:t>highlight</a:t>
            </a:r>
            <a:r>
              <a:rPr lang="de-CH" dirty="0"/>
              <a:t> </a:t>
            </a:r>
            <a:r>
              <a:rPr lang="de-CH" dirty="0" err="1"/>
              <a:t>the</a:t>
            </a:r>
            <a:r>
              <a:rPr lang="de-CH" dirty="0"/>
              <a:t> </a:t>
            </a:r>
            <a:r>
              <a:rPr lang="de-CH" dirty="0" err="1"/>
              <a:t>possibilities</a:t>
            </a:r>
            <a:r>
              <a:rPr lang="de-CH" dirty="0"/>
              <a:t> </a:t>
            </a:r>
            <a:r>
              <a:rPr lang="de-CH" dirty="0" err="1"/>
              <a:t>of</a:t>
            </a:r>
            <a:r>
              <a:rPr lang="de-CH" dirty="0"/>
              <a:t> </a:t>
            </a:r>
            <a:r>
              <a:rPr lang="de-CH" dirty="0" err="1"/>
              <a:t>the</a:t>
            </a:r>
            <a:r>
              <a:rPr lang="de-CH" dirty="0"/>
              <a:t> </a:t>
            </a:r>
            <a:r>
              <a:rPr lang="de-CH" dirty="0" err="1"/>
              <a:t>SmartFactory@OST</a:t>
            </a:r>
            <a:endParaRPr lang="de-CH" dirty="0"/>
          </a:p>
          <a:p>
            <a:r>
              <a:rPr lang="de-CH" dirty="0"/>
              <a:t>… </a:t>
            </a:r>
            <a:r>
              <a:rPr lang="de-CH" dirty="0" err="1"/>
              <a:t>calculate</a:t>
            </a:r>
            <a:r>
              <a:rPr lang="de-CH" dirty="0"/>
              <a:t> </a:t>
            </a:r>
            <a:r>
              <a:rPr lang="de-CH" dirty="0" err="1"/>
              <a:t>KPI's</a:t>
            </a:r>
            <a:r>
              <a:rPr lang="de-CH" dirty="0"/>
              <a:t> out </a:t>
            </a:r>
            <a:r>
              <a:rPr lang="de-CH" dirty="0" err="1"/>
              <a:t>of</a:t>
            </a:r>
            <a:r>
              <a:rPr lang="de-CH" dirty="0"/>
              <a:t> </a:t>
            </a:r>
            <a:r>
              <a:rPr lang="de-CH" dirty="0" err="1"/>
              <a:t>raw</a:t>
            </a:r>
            <a:r>
              <a:rPr lang="de-CH" dirty="0"/>
              <a:t> </a:t>
            </a:r>
            <a:r>
              <a:rPr lang="de-CH" dirty="0" err="1"/>
              <a:t>data</a:t>
            </a:r>
            <a:r>
              <a:rPr lang="de-CH" dirty="0"/>
              <a:t> </a:t>
            </a:r>
            <a:r>
              <a:rPr lang="de-CH" dirty="0" err="1"/>
              <a:t>and</a:t>
            </a:r>
            <a:r>
              <a:rPr lang="de-CH" dirty="0"/>
              <a:t> </a:t>
            </a:r>
            <a:r>
              <a:rPr lang="de-CH" dirty="0" err="1"/>
              <a:t>set</a:t>
            </a:r>
            <a:r>
              <a:rPr lang="de-CH" dirty="0"/>
              <a:t> </a:t>
            </a:r>
            <a:r>
              <a:rPr lang="de-CH" dirty="0" err="1"/>
              <a:t>up</a:t>
            </a:r>
            <a:r>
              <a:rPr lang="de-CH" dirty="0"/>
              <a:t> an </a:t>
            </a:r>
            <a:r>
              <a:rPr lang="de-CH" dirty="0" err="1"/>
              <a:t>automated</a:t>
            </a:r>
            <a:r>
              <a:rPr lang="de-CH" dirty="0"/>
              <a:t> </a:t>
            </a:r>
            <a:r>
              <a:rPr lang="de-CH" dirty="0" err="1"/>
              <a:t>process</a:t>
            </a:r>
            <a:r>
              <a:rPr lang="de-CH" dirty="0"/>
              <a:t> </a:t>
            </a:r>
            <a:r>
              <a:rPr lang="de-CH" dirty="0" err="1"/>
              <a:t>protocoll</a:t>
            </a:r>
            <a:endParaRPr lang="de-CH" dirty="0"/>
          </a:p>
        </p:txBody>
      </p:sp>
      <p:sp>
        <p:nvSpPr>
          <p:cNvPr id="7" name="Text Placeholder 6"/>
          <p:cNvSpPr>
            <a:spLocks noGrp="1"/>
          </p:cNvSpPr>
          <p:nvPr>
            <p:ph type="body" sz="quarter" idx="24"/>
          </p:nvPr>
        </p:nvSpPr>
        <p:spPr/>
        <p:txBody>
          <a:bodyPr/>
          <a:lstStyle/>
          <a:p>
            <a:r>
              <a:rPr lang="de-CH" dirty="0"/>
              <a:t>Angewandte Digitalisierung in der Industrie</a:t>
            </a:r>
          </a:p>
        </p:txBody>
      </p:sp>
    </p:spTree>
    <p:extLst>
      <p:ext uri="{BB962C8B-B14F-4D97-AF65-F5344CB8AC3E}">
        <p14:creationId xmlns:p14="http://schemas.microsoft.com/office/powerpoint/2010/main" val="29110950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8A3002BA-2B72-44D0-95EB-BDC7FC83CE0B}"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60</a:t>
            </a:fld>
            <a:endParaRPr lang="de-CH" dirty="0"/>
          </a:p>
        </p:txBody>
      </p:sp>
      <p:sp>
        <p:nvSpPr>
          <p:cNvPr id="5" name="Title 4"/>
          <p:cNvSpPr>
            <a:spLocks noGrp="1"/>
          </p:cNvSpPr>
          <p:nvPr>
            <p:ph type="title"/>
          </p:nvPr>
        </p:nvSpPr>
        <p:spPr/>
        <p:txBody>
          <a:bodyPr/>
          <a:lstStyle/>
          <a:p>
            <a:r>
              <a:rPr lang="de-CH" dirty="0"/>
              <a:t>E04 – </a:t>
            </a:r>
            <a:r>
              <a:rPr lang="en-US" dirty="0"/>
              <a:t>Processing and evaluation of process data</a:t>
            </a:r>
            <a:endParaRPr lang="de-CH" dirty="0"/>
          </a:p>
        </p:txBody>
      </p:sp>
      <p:sp>
        <p:nvSpPr>
          <p:cNvPr id="6" name="Content Placeholder 5"/>
          <p:cNvSpPr>
            <a:spLocks noGrp="1"/>
          </p:cNvSpPr>
          <p:nvPr>
            <p:ph sz="quarter" idx="21"/>
          </p:nvPr>
        </p:nvSpPr>
        <p:spPr/>
        <p:txBody>
          <a:bodyPr>
            <a:normAutofit/>
          </a:bodyPr>
          <a:lstStyle/>
          <a:p>
            <a:pPr marL="0" indent="0">
              <a:buNone/>
            </a:pPr>
            <a:r>
              <a:rPr lang="en-US" dirty="0"/>
              <a:t>Practical course with </a:t>
            </a:r>
            <a:r>
              <a:rPr lang="en-US" dirty="0" err="1"/>
              <a:t>ibaAnalyzer</a:t>
            </a:r>
            <a:r>
              <a:rPr lang="en-US" dirty="0"/>
              <a:t> (on own laptop):</a:t>
            </a:r>
          </a:p>
          <a:p>
            <a:r>
              <a:rPr lang="en-US" dirty="0"/>
              <a:t>Analysis of curve data (data from preliminary tests on the injection </a:t>
            </a:r>
            <a:r>
              <a:rPr lang="en-US" dirty="0" err="1"/>
              <a:t>moulding</a:t>
            </a:r>
            <a:r>
              <a:rPr lang="en-US" dirty="0"/>
              <a:t> machines)</a:t>
            </a:r>
          </a:p>
          <a:p>
            <a:r>
              <a:rPr lang="en-US" dirty="0"/>
              <a:t>Calculation of KPIs</a:t>
            </a:r>
          </a:p>
          <a:p>
            <a:r>
              <a:rPr lang="en-US" dirty="0"/>
              <a:t>Creation of automated process protocol</a:t>
            </a:r>
            <a:endParaRPr lang="de-CH" dirty="0"/>
          </a:p>
          <a:p>
            <a:pPr marL="0" indent="0">
              <a:buNone/>
            </a:pPr>
            <a:endParaRPr lang="de-CH" dirty="0"/>
          </a:p>
        </p:txBody>
      </p:sp>
      <p:sp>
        <p:nvSpPr>
          <p:cNvPr id="7" name="Text Placeholder 6"/>
          <p:cNvSpPr>
            <a:spLocks noGrp="1"/>
          </p:cNvSpPr>
          <p:nvPr>
            <p:ph type="body" sz="quarter" idx="24"/>
          </p:nvPr>
        </p:nvSpPr>
        <p:spPr/>
        <p:txBody>
          <a:bodyPr/>
          <a:lstStyle/>
          <a:p>
            <a:r>
              <a:rPr lang="de-CH" dirty="0"/>
              <a:t>Angewandte Digitalisierung in der Industrie</a:t>
            </a:r>
          </a:p>
        </p:txBody>
      </p:sp>
    </p:spTree>
    <p:extLst>
      <p:ext uri="{BB962C8B-B14F-4D97-AF65-F5344CB8AC3E}">
        <p14:creationId xmlns:p14="http://schemas.microsoft.com/office/powerpoint/2010/main" val="2551431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err="1"/>
              <a:t>Thank</a:t>
            </a:r>
            <a:r>
              <a:rPr lang="de-CH" dirty="0"/>
              <a:t> </a:t>
            </a:r>
            <a:r>
              <a:rPr lang="de-CH" dirty="0" err="1"/>
              <a:t>you</a:t>
            </a:r>
            <a:r>
              <a:rPr lang="de-CH" dirty="0"/>
              <a:t> </a:t>
            </a:r>
            <a:r>
              <a:rPr lang="de-CH" dirty="0" err="1"/>
              <a:t>for</a:t>
            </a:r>
            <a:r>
              <a:rPr lang="de-CH" dirty="0"/>
              <a:t> </a:t>
            </a:r>
            <a:r>
              <a:rPr lang="de-CH" dirty="0" err="1"/>
              <a:t>your</a:t>
            </a:r>
            <a:r>
              <a:rPr lang="de-CH" dirty="0"/>
              <a:t> </a:t>
            </a:r>
            <a:r>
              <a:rPr lang="de-CH" dirty="0" err="1"/>
              <a:t>attention</a:t>
            </a:r>
            <a:endParaRPr lang="de-CH" dirty="0"/>
          </a:p>
        </p:txBody>
      </p:sp>
      <p:sp>
        <p:nvSpPr>
          <p:cNvPr id="3" name="Date Placeholder 2"/>
          <p:cNvSpPr>
            <a:spLocks noGrp="1"/>
          </p:cNvSpPr>
          <p:nvPr>
            <p:ph type="dt" sz="half" idx="10"/>
          </p:nvPr>
        </p:nvSpPr>
        <p:spPr/>
        <p:txBody>
          <a:bodyPr/>
          <a:lstStyle/>
          <a:p>
            <a:fld id="{A0FEFE8D-4EC7-4249-BDCD-04B58B3C7F3B}" type="datetime4">
              <a:rPr lang="de-CH" smtClean="0"/>
              <a:t>14. März 2023</a:t>
            </a:fld>
            <a:endParaRPr lang="de-CH" dirty="0"/>
          </a:p>
        </p:txBody>
      </p:sp>
      <p:sp>
        <p:nvSpPr>
          <p:cNvPr id="4" name="Footer Placeholder 3"/>
          <p:cNvSpPr>
            <a:spLocks noGrp="1"/>
          </p:cNvSpPr>
          <p:nvPr>
            <p:ph type="ftr" sz="quarter" idx="11"/>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2"/>
          </p:nvPr>
        </p:nvSpPr>
        <p:spPr/>
        <p:txBody>
          <a:bodyPr/>
          <a:lstStyle/>
          <a:p>
            <a:fld id="{4EAC321B-7500-4259-A00F-915439A35E15}" type="slidenum">
              <a:rPr lang="de-CH" smtClean="0"/>
              <a:pPr/>
              <a:t>61</a:t>
            </a:fld>
            <a:endParaRPr lang="de-CH" dirty="0"/>
          </a:p>
        </p:txBody>
      </p:sp>
      <p:sp>
        <p:nvSpPr>
          <p:cNvPr id="6" name="Text Placeholder 5"/>
          <p:cNvSpPr>
            <a:spLocks noGrp="1"/>
          </p:cNvSpPr>
          <p:nvPr>
            <p:ph type="body" sz="quarter" idx="19"/>
          </p:nvPr>
        </p:nvSpPr>
        <p:spPr/>
        <p:txBody>
          <a:bodyPr/>
          <a:lstStyle/>
          <a:p>
            <a:endParaRPr lang="de-CH" dirty="0"/>
          </a:p>
          <a:p>
            <a:r>
              <a:rPr lang="de-CH" dirty="0"/>
              <a:t>Curdin Wick </a:t>
            </a:r>
            <a:r>
              <a:rPr lang="de-CH" dirty="0" err="1"/>
              <a:t>MSc</a:t>
            </a:r>
            <a:r>
              <a:rPr lang="de-CH"/>
              <a:t>.</a:t>
            </a:r>
            <a:br>
              <a:rPr lang="de-CH" dirty="0"/>
            </a:br>
            <a:r>
              <a:rPr lang="de-CH" b="0" dirty="0">
                <a:hlinkClick r:id="rId2"/>
              </a:rPr>
              <a:t>curdin.wick@ost.ch</a:t>
            </a:r>
            <a:br>
              <a:rPr lang="de-CH" b="0" dirty="0"/>
            </a:br>
            <a:r>
              <a:rPr lang="de-CH" b="0" dirty="0"/>
              <a:t>058 257 47 70</a:t>
            </a:r>
          </a:p>
        </p:txBody>
      </p:sp>
    </p:spTree>
    <p:extLst>
      <p:ext uri="{BB962C8B-B14F-4D97-AF65-F5344CB8AC3E}">
        <p14:creationId xmlns:p14="http://schemas.microsoft.com/office/powerpoint/2010/main" val="3174124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2DC05843-4197-4D33-A7D0-5313B85055F2}"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7</a:t>
            </a:fld>
            <a:endParaRPr lang="de-CH" dirty="0"/>
          </a:p>
        </p:txBody>
      </p:sp>
      <p:sp>
        <p:nvSpPr>
          <p:cNvPr id="5" name="Title 4"/>
          <p:cNvSpPr>
            <a:spLocks noGrp="1"/>
          </p:cNvSpPr>
          <p:nvPr>
            <p:ph type="title"/>
          </p:nvPr>
        </p:nvSpPr>
        <p:spPr/>
        <p:txBody>
          <a:bodyPr>
            <a:normAutofit/>
          </a:bodyPr>
          <a:lstStyle/>
          <a:p>
            <a:r>
              <a:rPr lang="de-CH" dirty="0"/>
              <a:t>L04: </a:t>
            </a:r>
            <a:r>
              <a:rPr lang="de-CH" dirty="0" err="1"/>
              <a:t>Injection</a:t>
            </a:r>
            <a:r>
              <a:rPr lang="de-CH" dirty="0"/>
              <a:t> </a:t>
            </a:r>
            <a:r>
              <a:rPr lang="de-CH" dirty="0" err="1"/>
              <a:t>moulding</a:t>
            </a:r>
            <a:r>
              <a:rPr lang="de-CH" dirty="0"/>
              <a:t> in </a:t>
            </a:r>
            <a:r>
              <a:rPr lang="de-CH" dirty="0" err="1"/>
              <a:t>times</a:t>
            </a:r>
            <a:r>
              <a:rPr lang="de-CH" dirty="0"/>
              <a:t> </a:t>
            </a:r>
            <a:r>
              <a:rPr lang="de-CH" dirty="0" err="1"/>
              <a:t>of</a:t>
            </a:r>
            <a:r>
              <a:rPr lang="de-CH" dirty="0"/>
              <a:t> </a:t>
            </a:r>
            <a:r>
              <a:rPr lang="de-CH" dirty="0" err="1"/>
              <a:t>digitalization</a:t>
            </a:r>
            <a:endParaRPr lang="de-CH" dirty="0"/>
          </a:p>
        </p:txBody>
      </p:sp>
      <p:sp>
        <p:nvSpPr>
          <p:cNvPr id="6" name="Content Placeholder 5"/>
          <p:cNvSpPr>
            <a:spLocks noGrp="1"/>
          </p:cNvSpPr>
          <p:nvPr>
            <p:ph sz="quarter" idx="21"/>
          </p:nvPr>
        </p:nvSpPr>
        <p:spPr/>
        <p:txBody>
          <a:bodyPr/>
          <a:lstStyle/>
          <a:p>
            <a:pPr marL="342900" indent="-342900">
              <a:buFont typeface="+mj-lt"/>
              <a:buAutoNum type="arabicPeriod"/>
            </a:pPr>
            <a:r>
              <a:rPr lang="de-CH" dirty="0"/>
              <a:t>Data </a:t>
            </a:r>
            <a:r>
              <a:rPr lang="de-CH" dirty="0" err="1"/>
              <a:t>driven</a:t>
            </a:r>
            <a:r>
              <a:rPr lang="de-CH" dirty="0"/>
              <a:t> </a:t>
            </a:r>
            <a:r>
              <a:rPr lang="de-CH" dirty="0" err="1"/>
              <a:t>injection</a:t>
            </a:r>
            <a:r>
              <a:rPr lang="de-CH" dirty="0"/>
              <a:t> </a:t>
            </a:r>
            <a:r>
              <a:rPr lang="de-CH" dirty="0" err="1"/>
              <a:t>moulding</a:t>
            </a:r>
            <a:endParaRPr lang="de-CH" dirty="0"/>
          </a:p>
          <a:p>
            <a:pPr marL="342900" indent="-342900">
              <a:buFont typeface="+mj-lt"/>
              <a:buAutoNum type="arabicPeriod"/>
            </a:pPr>
            <a:r>
              <a:rPr lang="de-CH" dirty="0" err="1"/>
              <a:t>Dealing</a:t>
            </a:r>
            <a:r>
              <a:rPr lang="de-CH" dirty="0"/>
              <a:t> </a:t>
            </a:r>
            <a:r>
              <a:rPr lang="de-CH" dirty="0" err="1"/>
              <a:t>with</a:t>
            </a:r>
            <a:r>
              <a:rPr lang="de-CH" dirty="0"/>
              <a:t> Big Data in </a:t>
            </a:r>
            <a:r>
              <a:rPr lang="de-CH" dirty="0" err="1"/>
              <a:t>injection</a:t>
            </a:r>
            <a:r>
              <a:rPr lang="de-CH" dirty="0"/>
              <a:t> </a:t>
            </a:r>
            <a:r>
              <a:rPr lang="de-CH" dirty="0" err="1"/>
              <a:t>moulding</a:t>
            </a:r>
            <a:endParaRPr lang="de-CH" dirty="0"/>
          </a:p>
          <a:p>
            <a:pPr marL="342900" indent="-342900">
              <a:buFont typeface="+mj-lt"/>
              <a:buAutoNum type="arabicPeriod"/>
            </a:pPr>
            <a:r>
              <a:rPr lang="en-US" dirty="0"/>
              <a:t>Data Acquisition</a:t>
            </a:r>
          </a:p>
          <a:p>
            <a:pPr marL="342900" indent="-342900">
              <a:buFont typeface="+mj-lt"/>
              <a:buAutoNum type="arabicPeriod"/>
            </a:pPr>
            <a:r>
              <a:rPr lang="en-US" dirty="0"/>
              <a:t>Uses Cases for injection </a:t>
            </a:r>
            <a:r>
              <a:rPr lang="en-US" dirty="0" err="1"/>
              <a:t>moulding</a:t>
            </a:r>
            <a:endParaRPr lang="en-US" dirty="0"/>
          </a:p>
          <a:p>
            <a:pPr marL="342900" indent="-342900">
              <a:buFont typeface="+mj-lt"/>
              <a:buAutoNum type="arabicPeriod"/>
            </a:pPr>
            <a:r>
              <a:rPr lang="en-US" dirty="0"/>
              <a:t>Smart </a:t>
            </a:r>
            <a:r>
              <a:rPr lang="en-US" dirty="0" err="1"/>
              <a:t>Factory@OST</a:t>
            </a: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0" indent="0">
              <a:buNone/>
            </a:pPr>
            <a:r>
              <a:rPr lang="en-US" dirty="0"/>
              <a:t>Exercise:</a:t>
            </a:r>
          </a:p>
          <a:p>
            <a:r>
              <a:rPr lang="en-US" dirty="0"/>
              <a:t>Processing and evaluation of process curve data</a:t>
            </a:r>
          </a:p>
          <a:p>
            <a:endParaRPr lang="de-CH" dirty="0"/>
          </a:p>
        </p:txBody>
      </p:sp>
      <p:sp>
        <p:nvSpPr>
          <p:cNvPr id="7" name="Text Placeholder 6"/>
          <p:cNvSpPr>
            <a:spLocks noGrp="1"/>
          </p:cNvSpPr>
          <p:nvPr>
            <p:ph type="body" sz="quarter" idx="24"/>
          </p:nvPr>
        </p:nvSpPr>
        <p:spPr/>
        <p:txBody>
          <a:bodyPr/>
          <a:lstStyle/>
          <a:p>
            <a:r>
              <a:rPr lang="de-CH" dirty="0"/>
              <a:t>Angewandte Digitalisierung in der Industrie</a:t>
            </a:r>
          </a:p>
        </p:txBody>
      </p:sp>
    </p:spTree>
    <p:extLst>
      <p:ext uri="{BB962C8B-B14F-4D97-AF65-F5344CB8AC3E}">
        <p14:creationId xmlns:p14="http://schemas.microsoft.com/office/powerpoint/2010/main" val="1576253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6"/>
          </p:nvPr>
        </p:nvSpPr>
        <p:spPr/>
        <p:txBody>
          <a:bodyPr/>
          <a:lstStyle/>
          <a:p>
            <a:fld id="{A4C7E088-C425-4641-AC42-2D48830AF980}" type="datetime4">
              <a:rPr lang="de-CH" smtClean="0"/>
              <a:t>14. März 2023</a:t>
            </a:fld>
            <a:endParaRPr lang="de-CH" dirty="0"/>
          </a:p>
        </p:txBody>
      </p:sp>
      <p:sp>
        <p:nvSpPr>
          <p:cNvPr id="3" name="Footer Placeholder 2"/>
          <p:cNvSpPr>
            <a:spLocks noGrp="1"/>
          </p:cNvSpPr>
          <p:nvPr>
            <p:ph type="ftr" sz="quarter" idx="17"/>
          </p:nvPr>
        </p:nvSpPr>
        <p:spPr/>
        <p:txBody>
          <a:bodyPr/>
          <a:lstStyle/>
          <a:p>
            <a:r>
              <a:rPr lang="en-US"/>
              <a:t>DigInd - L04 - Process monitoring injection moulding</a:t>
            </a:r>
            <a:endParaRPr lang="de-CH" dirty="0"/>
          </a:p>
        </p:txBody>
      </p:sp>
      <p:sp>
        <p:nvSpPr>
          <p:cNvPr id="4" name="Slide Number Placeholder 3"/>
          <p:cNvSpPr>
            <a:spLocks noGrp="1"/>
          </p:cNvSpPr>
          <p:nvPr>
            <p:ph type="sldNum" sz="quarter" idx="18"/>
          </p:nvPr>
        </p:nvSpPr>
        <p:spPr/>
        <p:txBody>
          <a:bodyPr/>
          <a:lstStyle/>
          <a:p>
            <a:fld id="{4EAC321B-7500-4259-A00F-915439A35E15}" type="slidenum">
              <a:rPr lang="de-CH" smtClean="0"/>
              <a:pPr/>
              <a:t>8</a:t>
            </a:fld>
            <a:endParaRPr lang="de-CH" dirty="0"/>
          </a:p>
        </p:txBody>
      </p:sp>
      <p:sp>
        <p:nvSpPr>
          <p:cNvPr id="5" name="Title 4"/>
          <p:cNvSpPr>
            <a:spLocks noGrp="1"/>
          </p:cNvSpPr>
          <p:nvPr>
            <p:ph type="title"/>
          </p:nvPr>
        </p:nvSpPr>
        <p:spPr/>
        <p:txBody>
          <a:bodyPr/>
          <a:lstStyle/>
          <a:p>
            <a:r>
              <a:rPr lang="de-CH" dirty="0"/>
              <a:t>Additional </a:t>
            </a:r>
            <a:r>
              <a:rPr lang="de-CH" dirty="0" err="1"/>
              <a:t>reading</a:t>
            </a:r>
            <a:endParaRPr lang="de-CH" dirty="0"/>
          </a:p>
        </p:txBody>
      </p:sp>
      <p:sp>
        <p:nvSpPr>
          <p:cNvPr id="6" name="Content Placeholder 5"/>
          <p:cNvSpPr>
            <a:spLocks noGrp="1"/>
          </p:cNvSpPr>
          <p:nvPr>
            <p:ph sz="quarter" idx="21"/>
          </p:nvPr>
        </p:nvSpPr>
        <p:spPr>
          <a:xfrm>
            <a:off x="4494362" y="1449388"/>
            <a:ext cx="7365851" cy="4751387"/>
          </a:xfrm>
        </p:spPr>
        <p:txBody>
          <a:bodyPr/>
          <a:lstStyle/>
          <a:p>
            <a:pPr marL="0" indent="0">
              <a:buNone/>
            </a:pPr>
            <a:r>
              <a:rPr lang="de-CH" b="1" dirty="0"/>
              <a:t>Data Science – was ist das eigentlich?!</a:t>
            </a:r>
          </a:p>
          <a:p>
            <a:pPr marL="0" indent="0">
              <a:buNone/>
            </a:pPr>
            <a:r>
              <a:rPr lang="de-CH" dirty="0"/>
              <a:t>Algorithmen des maschinellen Lernens verständlich erklär</a:t>
            </a:r>
          </a:p>
          <a:p>
            <a:pPr marL="0" indent="0">
              <a:buNone/>
            </a:pPr>
            <a:r>
              <a:rPr lang="en-US" i="1" dirty="0" err="1"/>
              <a:t>Annalyn</a:t>
            </a:r>
            <a:r>
              <a:rPr lang="en-US" i="1" dirty="0"/>
              <a:t> Ng, Kenneth Soo</a:t>
            </a:r>
          </a:p>
          <a:p>
            <a:pPr marL="0" indent="0">
              <a:buNone/>
            </a:pPr>
            <a:endParaRPr lang="de-CH" dirty="0"/>
          </a:p>
          <a:p>
            <a:pPr marL="0" indent="0">
              <a:buNone/>
            </a:pPr>
            <a:r>
              <a:rPr lang="de-CH" dirty="0"/>
              <a:t>Print ISBN: 978-3-662-56775-3</a:t>
            </a:r>
            <a:br>
              <a:rPr lang="de-CH" dirty="0"/>
            </a:br>
            <a:r>
              <a:rPr lang="de-CH" dirty="0" err="1"/>
              <a:t>eISBN</a:t>
            </a:r>
            <a:r>
              <a:rPr lang="de-CH" dirty="0"/>
              <a:t>: 978-3-662-56776-0</a:t>
            </a:r>
          </a:p>
          <a:p>
            <a:pPr marL="0" indent="0">
              <a:buNone/>
            </a:pPr>
            <a:endParaRPr lang="de-CH" dirty="0"/>
          </a:p>
          <a:p>
            <a:pPr marL="0" indent="0">
              <a:buNone/>
            </a:pPr>
            <a:r>
              <a:rPr lang="de-CH" dirty="0">
                <a:hlinkClick r:id="rId2"/>
              </a:rPr>
              <a:t>https://link.springer.com/book/10.1007/978-3-662-56776-0</a:t>
            </a:r>
            <a:endParaRPr lang="de-CH" dirty="0"/>
          </a:p>
          <a:p>
            <a:pPr marL="0" indent="0">
              <a:buNone/>
            </a:pPr>
            <a:endParaRPr lang="de-CH" dirty="0"/>
          </a:p>
        </p:txBody>
      </p:sp>
      <p:sp>
        <p:nvSpPr>
          <p:cNvPr id="7" name="Text Placeholder 6"/>
          <p:cNvSpPr>
            <a:spLocks noGrp="1"/>
          </p:cNvSpPr>
          <p:nvPr>
            <p:ph type="body" sz="quarter" idx="24"/>
          </p:nvPr>
        </p:nvSpPr>
        <p:spPr/>
        <p:txBody>
          <a:bodyPr/>
          <a:lstStyle/>
          <a:p>
            <a:r>
              <a:rPr lang="de-CH" dirty="0"/>
              <a:t>Digital Manufacturing</a:t>
            </a:r>
          </a:p>
        </p:txBody>
      </p:sp>
      <p:pic>
        <p:nvPicPr>
          <p:cNvPr id="8" name="Picture 7"/>
          <p:cNvPicPr>
            <a:picLocks noChangeAspect="1"/>
          </p:cNvPicPr>
          <p:nvPr/>
        </p:nvPicPr>
        <p:blipFill>
          <a:blip r:embed="rId3"/>
          <a:stretch>
            <a:fillRect/>
          </a:stretch>
        </p:blipFill>
        <p:spPr>
          <a:xfrm>
            <a:off x="802543" y="1447801"/>
            <a:ext cx="2872310" cy="4312664"/>
          </a:xfrm>
          <a:prstGeom prst="rect">
            <a:avLst/>
          </a:prstGeom>
        </p:spPr>
      </p:pic>
    </p:spTree>
    <p:extLst>
      <p:ext uri="{BB962C8B-B14F-4D97-AF65-F5344CB8AC3E}">
        <p14:creationId xmlns:p14="http://schemas.microsoft.com/office/powerpoint/2010/main" val="3406250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driven injection </a:t>
            </a:r>
            <a:r>
              <a:rPr lang="en-US" dirty="0" err="1"/>
              <a:t>moulding</a:t>
            </a:r>
            <a:endParaRPr lang="de-CH" dirty="0"/>
          </a:p>
        </p:txBody>
      </p:sp>
      <p:sp>
        <p:nvSpPr>
          <p:cNvPr id="3" name="Date Placeholder 2"/>
          <p:cNvSpPr>
            <a:spLocks noGrp="1"/>
          </p:cNvSpPr>
          <p:nvPr>
            <p:ph type="dt" sz="half" idx="10"/>
          </p:nvPr>
        </p:nvSpPr>
        <p:spPr/>
        <p:txBody>
          <a:bodyPr/>
          <a:lstStyle/>
          <a:p>
            <a:fld id="{FAB6E942-538A-4D53-8F02-6E3957ED2B8C}" type="datetime4">
              <a:rPr lang="de-CH" smtClean="0"/>
              <a:t>14. März 2023</a:t>
            </a:fld>
            <a:endParaRPr lang="de-CH" dirty="0"/>
          </a:p>
        </p:txBody>
      </p:sp>
      <p:sp>
        <p:nvSpPr>
          <p:cNvPr id="4" name="Footer Placeholder 3"/>
          <p:cNvSpPr>
            <a:spLocks noGrp="1"/>
          </p:cNvSpPr>
          <p:nvPr>
            <p:ph type="ftr" sz="quarter" idx="11"/>
          </p:nvPr>
        </p:nvSpPr>
        <p:spPr/>
        <p:txBody>
          <a:bodyPr/>
          <a:lstStyle/>
          <a:p>
            <a:r>
              <a:rPr lang="en-US"/>
              <a:t>DigInd - L04 - Process monitoring injection moulding</a:t>
            </a:r>
            <a:endParaRPr lang="de-CH" dirty="0"/>
          </a:p>
        </p:txBody>
      </p:sp>
      <p:sp>
        <p:nvSpPr>
          <p:cNvPr id="5" name="Slide Number Placeholder 4"/>
          <p:cNvSpPr>
            <a:spLocks noGrp="1"/>
          </p:cNvSpPr>
          <p:nvPr>
            <p:ph type="sldNum" sz="quarter" idx="12"/>
          </p:nvPr>
        </p:nvSpPr>
        <p:spPr/>
        <p:txBody>
          <a:bodyPr/>
          <a:lstStyle/>
          <a:p>
            <a:fld id="{4EAC321B-7500-4259-A00F-915439A35E15}" type="slidenum">
              <a:rPr lang="de-CH" smtClean="0"/>
              <a:pPr/>
              <a:t>9</a:t>
            </a:fld>
            <a:endParaRPr lang="de-CH" dirty="0"/>
          </a:p>
        </p:txBody>
      </p:sp>
      <p:sp>
        <p:nvSpPr>
          <p:cNvPr id="6" name="Text Placeholder 5"/>
          <p:cNvSpPr>
            <a:spLocks noGrp="1"/>
          </p:cNvSpPr>
          <p:nvPr>
            <p:ph type="body" sz="quarter" idx="19"/>
          </p:nvPr>
        </p:nvSpPr>
        <p:spPr/>
        <p:txBody>
          <a:bodyPr/>
          <a:lstStyle/>
          <a:p>
            <a:endParaRPr lang="de-CH"/>
          </a:p>
        </p:txBody>
      </p:sp>
    </p:spTree>
    <p:extLst>
      <p:ext uri="{BB962C8B-B14F-4D97-AF65-F5344CB8AC3E}">
        <p14:creationId xmlns:p14="http://schemas.microsoft.com/office/powerpoint/2010/main" val="32517680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_I46zzNHHbi_M25vGB42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ST-Vorlage">
  <a:themeElements>
    <a:clrScheme name="OST-Farben_komplett">
      <a:dk1>
        <a:srgbClr val="191919"/>
      </a:dk1>
      <a:lt1>
        <a:srgbClr val="FFFFFF"/>
      </a:lt1>
      <a:dk2>
        <a:srgbClr val="8C195F"/>
      </a:dk2>
      <a:lt2>
        <a:srgbClr val="C6C6C6"/>
      </a:lt2>
      <a:accent1>
        <a:srgbClr val="56276D"/>
      </a:accent1>
      <a:accent2>
        <a:srgbClr val="C397C4"/>
      </a:accent2>
      <a:accent3>
        <a:srgbClr val="146C58"/>
      </a:accent3>
      <a:accent4>
        <a:srgbClr val="99CCB5"/>
      </a:accent4>
      <a:accent5>
        <a:srgbClr val="B21D19"/>
      </a:accent5>
      <a:accent6>
        <a:srgbClr val="EC867B"/>
      </a:accent6>
      <a:hlink>
        <a:srgbClr val="D72864"/>
      </a:hlink>
      <a:folHlink>
        <a:srgbClr val="8C19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effectLst/>
      </a:spPr>
      <a:bodyPr rtlCol="0" anchor="t"/>
      <a:lstStyle>
        <a:defPPr algn="l">
          <a:defRPr sz="1400" dirty="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rmAutofit lnSpcReduction="10000"/>
      </a:bodyPr>
      <a:lstStyle>
        <a:defPPr marL="252000" indent="-252000" algn="l">
          <a:spcAft>
            <a:spcPts val="600"/>
          </a:spcAft>
          <a:buClr>
            <a:schemeClr val="tx2"/>
          </a:buClr>
          <a:buFont typeface="Arial" panose="020B0604020202020204" pitchFamily="34" charset="0"/>
          <a:buChar char="•"/>
          <a:defRPr sz="2000" dirty="0" err="1" smtClean="0">
            <a:ea typeface="Roboto Medium" panose="02000000000000000000" pitchFamily="2" charset="0"/>
          </a:defRPr>
        </a:defPPr>
      </a:lstStyle>
    </a:txDef>
  </a:objectDefaults>
  <a:extraClrSchemeLst>
    <a:extraClrScheme>
      <a:clrScheme name="OST - Farben">
        <a:dk1>
          <a:srgbClr val="191919"/>
        </a:dk1>
        <a:lt1>
          <a:srgbClr val="FFFFFF"/>
        </a:lt1>
        <a:dk2>
          <a:srgbClr val="8C195F"/>
        </a:dk2>
        <a:lt2>
          <a:srgbClr val="D72864"/>
        </a:lt2>
        <a:accent1>
          <a:srgbClr val="56276D"/>
        </a:accent1>
        <a:accent2>
          <a:srgbClr val="C397C4"/>
        </a:accent2>
        <a:accent3>
          <a:srgbClr val="146C58"/>
        </a:accent3>
        <a:accent4>
          <a:srgbClr val="99CCB5"/>
        </a:accent4>
        <a:accent5>
          <a:srgbClr val="B21D19"/>
        </a:accent5>
        <a:accent6>
          <a:srgbClr val="EC867B"/>
        </a:accent6>
        <a:hlink>
          <a:srgbClr val="191919"/>
        </a:hlink>
        <a:folHlink>
          <a:srgbClr val="191919"/>
        </a:folHlink>
      </a:clrScheme>
      <a:clrMap bg1="lt1" tx1="dk1" bg2="lt2" tx2="dk2" accent1="accent1" accent2="accent2" accent3="accent3" accent4="accent4" accent5="accent5" accent6="accent6" hlink="hlink" folHlink="folHlink"/>
    </a:extraClrScheme>
  </a:extraClrSchemeLst>
  <a:custClrLst>
    <a:custClr name="OST Violett">
      <a:srgbClr val="9560A4"/>
    </a:custClr>
    <a:custClr name="OST Grün">
      <a:srgbClr val="1DAF8E"/>
    </a:custClr>
    <a:custClr name="OST Rot">
      <a:srgbClr val="E84E0F"/>
    </a:custClr>
    <a:custClr name="OST Blau">
      <a:srgbClr val="0086CD"/>
    </a:custClr>
    <a:custClr name="OST Orange">
      <a:srgbClr val="FBBA00"/>
    </a:custClr>
    <a:custClr name="Weiss">
      <a:srgbClr val="FFFFFF"/>
    </a:custClr>
    <a:custClr name="Weiss">
      <a:srgbClr val="FFFFFF"/>
    </a:custClr>
    <a:custClr name="OST Schwarz">
      <a:srgbClr val="191919"/>
    </a:custClr>
    <a:custClr name="OST Brombeer">
      <a:srgbClr val="8C195F"/>
    </a:custClr>
    <a:custClr name="OST Himbeer">
      <a:srgbClr val="D72864"/>
    </a:custClr>
    <a:custClr name="OST Dunkelviolett">
      <a:srgbClr val="6B3881"/>
    </a:custClr>
    <a:custClr name="OST Dunkelgrün">
      <a:srgbClr val="007E6B"/>
    </a:custClr>
    <a:custClr name="OST Dunkelrot">
      <a:srgbClr val="C32E15"/>
    </a:custClr>
    <a:custClr name="OST Dunkelblau">
      <a:srgbClr val="0073B0"/>
    </a:custClr>
    <a:custClr name="OST Dunkelorange">
      <a:srgbClr val="D18F00"/>
    </a:custClr>
    <a:custClr name="Weiss">
      <a:srgbClr val="FFFFFF"/>
    </a:custClr>
    <a:custClr name="Weiss">
      <a:srgbClr val="FFFFFF"/>
    </a:custClr>
    <a:custClr name="Weiss">
      <a:srgbClr val="FFFFFF"/>
    </a:custClr>
    <a:custClr name="Weiss">
      <a:srgbClr val="FFFFFF"/>
    </a:custClr>
    <a:custClr name="Weiss">
      <a:srgbClr val="FFFFFF"/>
    </a:custClr>
    <a:custClr name="OST Hellviolett">
      <a:srgbClr val="D0A9D0"/>
    </a:custClr>
    <a:custClr name="OST Hellgrün">
      <a:srgbClr val="A7D5C2"/>
    </a:custClr>
    <a:custClr name="OST Hellrot">
      <a:srgbClr val="F39A8B"/>
    </a:custClr>
    <a:custClr name="OST Hellblau">
      <a:srgbClr val="5FBFED"/>
    </a:custClr>
    <a:custClr name="OST Hellorange">
      <a:srgbClr val="FDD6AF"/>
    </a:custClr>
    <a:custClr name="Weiss">
      <a:srgbClr val="FFFFFF"/>
    </a:custClr>
    <a:custClr name="Weiss">
      <a:srgbClr val="FFFFFF"/>
    </a:custClr>
    <a:custClr name="Weiss">
      <a:srgbClr val="FFFFFF"/>
    </a:custClr>
    <a:custClr name="Weiss">
      <a:srgbClr val="FFFFFF"/>
    </a:custClr>
    <a:custClr name="Weiss">
      <a:srgbClr val="FFFFFF"/>
    </a:custClr>
  </a:custClrLst>
  <a:extLst>
    <a:ext uri="{05A4C25C-085E-4340-85A3-A5531E510DB2}">
      <thm15:themeFamily xmlns:thm15="http://schemas.microsoft.com/office/thememl/2012/main" name="OST_Vorlage_16zu9.potx" id="{74606E51-92BD-4465-AC13-F790FCC5F8F7}" vid="{930CCD1D-43F8-4413-9D6F-94F1D5821F38}"/>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T - Fonts">
      <a:majorFont>
        <a:latin typeface="Zilla Slab Ligh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ST - Fonts">
      <a:majorFont>
        <a:latin typeface="Zilla Slab Light"/>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C17A725C2F7F14DA7BD4390B8CC10C5" ma:contentTypeVersion="15" ma:contentTypeDescription="Ein neues Dokument erstellen." ma:contentTypeScope="" ma:versionID="159b6da2d1ec65df10cba4dfe816be36">
  <xsd:schema xmlns:xsd="http://www.w3.org/2001/XMLSchema" xmlns:xs="http://www.w3.org/2001/XMLSchema" xmlns:p="http://schemas.microsoft.com/office/2006/metadata/properties" xmlns:ns2="7cbc8f1c-7aec-4c0f-94f7-d7a778b1f150" xmlns:ns3="ad66ac8b-a0d6-471b-a9a3-42be27d96eff" targetNamespace="http://schemas.microsoft.com/office/2006/metadata/properties" ma:root="true" ma:fieldsID="594609bf399d9187ee6bcf5731293df1" ns2:_="" ns3:_="">
    <xsd:import namespace="7cbc8f1c-7aec-4c0f-94f7-d7a778b1f150"/>
    <xsd:import namespace="ad66ac8b-a0d6-471b-a9a3-42be27d96e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bc8f1c-7aec-4c0f-94f7-d7a778b1f1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f212c26d-ba8a-401b-a725-3045b2045bc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66ac8b-a0d6-471b-a9a3-42be27d96eff"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96137c87-629c-40fa-aef6-d0ea829924dd}" ma:internalName="TaxCatchAll" ma:showField="CatchAllData" ma:web="ad66ac8b-a0d6-471b-a9a3-42be27d96e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bc8f1c-7aec-4c0f-94f7-d7a778b1f150">
      <Terms xmlns="http://schemas.microsoft.com/office/infopath/2007/PartnerControls"/>
    </lcf76f155ced4ddcb4097134ff3c332f>
    <TaxCatchAll xmlns="ad66ac8b-a0d6-471b-a9a3-42be27d96eff" xsi:nil="true"/>
  </documentManagement>
</p:properties>
</file>

<file path=customXml/itemProps1.xml><?xml version="1.0" encoding="utf-8"?>
<ds:datastoreItem xmlns:ds="http://schemas.openxmlformats.org/officeDocument/2006/customXml" ds:itemID="{053E32FD-E0A8-4C53-A54C-8B5777F594DB}"/>
</file>

<file path=customXml/itemProps2.xml><?xml version="1.0" encoding="utf-8"?>
<ds:datastoreItem xmlns:ds="http://schemas.openxmlformats.org/officeDocument/2006/customXml" ds:itemID="{D866498A-4A00-4CFB-BEF3-8451AB55CEA3}"/>
</file>

<file path=customXml/itemProps3.xml><?xml version="1.0" encoding="utf-8"?>
<ds:datastoreItem xmlns:ds="http://schemas.openxmlformats.org/officeDocument/2006/customXml" ds:itemID="{9709848E-F54E-49B2-BB8C-2DC433320AA7}"/>
</file>

<file path=docProps/app.xml><?xml version="1.0" encoding="utf-8"?>
<Properties xmlns="http://schemas.openxmlformats.org/officeDocument/2006/extended-properties" xmlns:vt="http://schemas.openxmlformats.org/officeDocument/2006/docPropsVTypes">
  <Template>Vorlage_Vorlesung</Template>
  <TotalTime>0</TotalTime>
  <Words>5724</Words>
  <Application>Microsoft Office PowerPoint</Application>
  <PresentationFormat>Benutzerdefiniert</PresentationFormat>
  <Paragraphs>1038</Paragraphs>
  <Slides>61</Slides>
  <Notes>10</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2</vt:i4>
      </vt:variant>
      <vt:variant>
        <vt:lpstr>Folientitel</vt:lpstr>
      </vt:variant>
      <vt:variant>
        <vt:i4>61</vt:i4>
      </vt:variant>
    </vt:vector>
  </HeadingPairs>
  <TitlesOfParts>
    <vt:vector size="69" baseType="lpstr">
      <vt:lpstr>Arial</vt:lpstr>
      <vt:lpstr>Cambria Math</vt:lpstr>
      <vt:lpstr>Roboto</vt:lpstr>
      <vt:lpstr>Symbol</vt:lpstr>
      <vt:lpstr>Wingdings</vt:lpstr>
      <vt:lpstr>OST-Vorlage</vt:lpstr>
      <vt:lpstr>think-cell Folie</vt:lpstr>
      <vt:lpstr>think-cell Slide</vt:lpstr>
      <vt:lpstr>Angewandte Digitalisierung in der Industrie</vt:lpstr>
      <vt:lpstr>Time Table – Lecture schedule</vt:lpstr>
      <vt:lpstr>Complexity needs to be managed</vt:lpstr>
      <vt:lpstr>Recap Week 3</vt:lpstr>
      <vt:lpstr>Overview: injection moulding as application example</vt:lpstr>
      <vt:lpstr>Week 4: Goals of this weeks lecture / exercise</vt:lpstr>
      <vt:lpstr>L04: Injection moulding in times of digitalization</vt:lpstr>
      <vt:lpstr>Additional reading</vt:lpstr>
      <vt:lpstr>Data driven injection moulding</vt:lpstr>
      <vt:lpstr>Digitalization in injection moulding</vt:lpstr>
      <vt:lpstr>Challenges for successful implementation of Industry 4.0</vt:lpstr>
      <vt:lpstr>Challenges for successful implementation of Industry 4.0</vt:lpstr>
      <vt:lpstr>Data is the new gold</vt:lpstr>
      <vt:lpstr>Injection moulding in times of digitalization</vt:lpstr>
      <vt:lpstr>Injection moulding machine with improved data availability</vt:lpstr>
      <vt:lpstr>Possible application: Fully connected production cell for automated process setup</vt:lpstr>
      <vt:lpstr>Dealing with Big Data in injection moulding</vt:lpstr>
      <vt:lpstr>Which data do I need? - Injection moulding process database</vt:lpstr>
      <vt:lpstr>What data quality do I actually need?</vt:lpstr>
      <vt:lpstr>What data quality do I actually need?</vt:lpstr>
      <vt:lpstr>Data preparation</vt:lpstr>
      <vt:lpstr>Data preparation</vt:lpstr>
      <vt:lpstr>Feature building: Statistical Features</vt:lpstr>
      <vt:lpstr>Feature building: KPI based on expert knowledge </vt:lpstr>
      <vt:lpstr>Feature building: KPI based on expert knowledge </vt:lpstr>
      <vt:lpstr>Data preparation</vt:lpstr>
      <vt:lpstr>Data acquisition in injection moulding</vt:lpstr>
      <vt:lpstr>How do I get the data out of my machine?</vt:lpstr>
      <vt:lpstr>Data storage / upload</vt:lpstr>
      <vt:lpstr>Implementation: Cloud &amp; platform solution and specific DB solution</vt:lpstr>
      <vt:lpstr>Networkplan – OST-network</vt:lpstr>
      <vt:lpstr>Data flow injection moulding</vt:lpstr>
      <vt:lpstr>Battenfeld Smart Power 60/210</vt:lpstr>
      <vt:lpstr>Input for manual / trial data</vt:lpstr>
      <vt:lpstr>Data visualisation</vt:lpstr>
      <vt:lpstr>Notifications</vt:lpstr>
      <vt:lpstr>Further use of the recorded data</vt:lpstr>
      <vt:lpstr>Further use of the recorded data</vt:lpstr>
      <vt:lpstr>Uses Cases for injection moulding</vt:lpstr>
      <vt:lpstr>Overview: use cases for injection moulding @ OST</vt:lpstr>
      <vt:lpstr>Anomaly detection: trial design</vt:lpstr>
      <vt:lpstr>Anomaly detection: classification of trial series</vt:lpstr>
      <vt:lpstr>Quality data prediction: results</vt:lpstr>
      <vt:lpstr>Anomaly detection: application in practice</vt:lpstr>
      <vt:lpstr>Predictive maintenance: defect non-return valve</vt:lpstr>
      <vt:lpstr>Predictive maintenance: trial design</vt:lpstr>
      <vt:lpstr>Predictive maintenance: classification of trial series</vt:lpstr>
      <vt:lpstr>Predictive maintenance: use of an auto encoder</vt:lpstr>
      <vt:lpstr>Predictive maintenance: use of an auto encoder</vt:lpstr>
      <vt:lpstr>Smart Factory @ OST</vt:lpstr>
      <vt:lpstr>Model for the implementation of machine learning in the factory</vt:lpstr>
      <vt:lpstr>Smart Factory components and roadmap</vt:lpstr>
      <vt:lpstr>Implementation partner: competencies united</vt:lpstr>
      <vt:lpstr>Outlook: production cell</vt:lpstr>
      <vt:lpstr>Manufacturing cell floorball</vt:lpstr>
      <vt:lpstr>Outlook: production cell floorball - overview</vt:lpstr>
      <vt:lpstr>Outlook: production cell - production flow OST-gadget</vt:lpstr>
      <vt:lpstr>Assembly cell OST-Gadget @ Campus Buchs</vt:lpstr>
      <vt:lpstr>Outlook to Exercise 04</vt:lpstr>
      <vt:lpstr>E04 – Processing and evaluation of process data</vt:lpstr>
      <vt:lpstr>Thank you for your attention</vt:lpstr>
    </vt:vector>
  </TitlesOfParts>
  <Company>HSR Hochschule für Technik Rapperswil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Curdin Wick</dc:creator>
  <cp:lastModifiedBy>Curdin Wick</cp:lastModifiedBy>
  <cp:revision>300</cp:revision>
  <cp:lastPrinted>2019-10-30T10:24:00Z</cp:lastPrinted>
  <dcterms:created xsi:type="dcterms:W3CDTF">2020-09-24T15:23:39Z</dcterms:created>
  <dcterms:modified xsi:type="dcterms:W3CDTF">2023-03-14T06:47:41Z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0x0101000C17A725C2F7F14DA7BD4390B8CC10C5</vt:lpwstr>
  </property>
</Properties>
</file>