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entation.xml" ContentType="application/vnd.openxmlformats-officedocument.presentationml.presentation.main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1.xml" ContentType="application/vnd.openxmlformats-officedocument.presentationml.notesSlid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2" r:id="rId1"/>
  </p:sldMasterIdLst>
  <p:notesMasterIdLst>
    <p:notesMasterId r:id="rId29"/>
  </p:notesMasterIdLst>
  <p:handoutMasterIdLst>
    <p:handoutMasterId r:id="rId30"/>
  </p:handoutMasterIdLst>
  <p:sldIdLst>
    <p:sldId id="256" r:id="rId2"/>
    <p:sldId id="316" r:id="rId3"/>
    <p:sldId id="258" r:id="rId4"/>
    <p:sldId id="323" r:id="rId5"/>
    <p:sldId id="320" r:id="rId6"/>
    <p:sldId id="325" r:id="rId7"/>
    <p:sldId id="328" r:id="rId8"/>
    <p:sldId id="329" r:id="rId9"/>
    <p:sldId id="330" r:id="rId10"/>
    <p:sldId id="331" r:id="rId11"/>
    <p:sldId id="333" r:id="rId12"/>
    <p:sldId id="334" r:id="rId13"/>
    <p:sldId id="335" r:id="rId14"/>
    <p:sldId id="336" r:id="rId15"/>
    <p:sldId id="337" r:id="rId16"/>
    <p:sldId id="296" r:id="rId17"/>
    <p:sldId id="298" r:id="rId18"/>
    <p:sldId id="300" r:id="rId19"/>
    <p:sldId id="302" r:id="rId20"/>
    <p:sldId id="303" r:id="rId21"/>
    <p:sldId id="309" r:id="rId22"/>
    <p:sldId id="313" r:id="rId23"/>
    <p:sldId id="314" r:id="rId24"/>
    <p:sldId id="326" r:id="rId25"/>
    <p:sldId id="308" r:id="rId26"/>
    <p:sldId id="307" r:id="rId27"/>
    <p:sldId id="327" r:id="rId28"/>
  </p:sldIdLst>
  <p:sldSz cx="12198350" cy="6858000"/>
  <p:notesSz cx="6858000" cy="9144000"/>
  <p:defaultTextStyle>
    <a:defPPr>
      <a:defRPr lang="de-DE"/>
    </a:defPPr>
    <a:lvl1pPr marL="0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768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535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9303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9071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838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8606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8373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8141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739A2BFA-F7D8-7947-9B66-6B1C835349CB}">
          <p14:sldIdLst>
            <p14:sldId id="256"/>
          </p14:sldIdLst>
        </p14:section>
        <p14:section name="Einführung in die Webentwicklung" id="{0943E6A4-AF39-2047-B679-A70F664E9390}">
          <p14:sldIdLst>
            <p14:sldId id="316"/>
            <p14:sldId id="258"/>
            <p14:sldId id="323"/>
            <p14:sldId id="320"/>
            <p14:sldId id="325"/>
            <p14:sldId id="328"/>
            <p14:sldId id="329"/>
            <p14:sldId id="330"/>
            <p14:sldId id="331"/>
            <p14:sldId id="333"/>
            <p14:sldId id="334"/>
            <p14:sldId id="335"/>
            <p14:sldId id="336"/>
            <p14:sldId id="337"/>
            <p14:sldId id="296"/>
            <p14:sldId id="298"/>
            <p14:sldId id="300"/>
            <p14:sldId id="302"/>
            <p14:sldId id="303"/>
            <p14:sldId id="309"/>
            <p14:sldId id="313"/>
            <p14:sldId id="314"/>
            <p14:sldId id="326"/>
            <p14:sldId id="308"/>
            <p14:sldId id="307"/>
            <p14:sldId id="327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A20E951-F767-40FB-8981-BDCADE0C3650}">
  <a:tblStyle styleId="{CA20E951-F767-40FB-8981-BDCADE0C3650}" styleName="OST Tabelle">
    <a:wholeTbl>
      <a:tcTxStyle>
        <a:fontRef idx="minor">
          <a:prstClr val="black"/>
        </a:fontRef>
        <a:schemeClr val="dk1"/>
      </a:tcTxStyle>
      <a:tcStyle>
        <a:tcBdr>
          <a:left>
            <a:ln w="28575" cmpd="sng">
              <a:solidFill>
                <a:srgbClr val="56276D"/>
              </a:solidFill>
            </a:ln>
          </a:left>
          <a:right>
            <a:ln w="28575" cmpd="sng">
              <a:solidFill>
                <a:srgbClr val="56276D"/>
              </a:solidFill>
            </a:ln>
          </a:right>
          <a:top>
            <a:ln w="28575" cmpd="sng">
              <a:solidFill>
                <a:srgbClr val="56276D"/>
              </a:solidFill>
            </a:ln>
          </a:top>
          <a:bottom>
            <a:ln w="28575" cmpd="sng">
              <a:solidFill>
                <a:srgbClr val="56276D"/>
              </a:solidFill>
            </a:ln>
          </a:bottom>
          <a:insideH>
            <a:ln w="28575" cmpd="sng">
              <a:solidFill>
                <a:srgbClr val="56276D"/>
              </a:solidFill>
            </a:ln>
          </a:insideH>
          <a:insideV>
            <a:ln w="28575" cmpd="sng">
              <a:solidFill>
                <a:srgbClr val="56276D"/>
              </a:solidFill>
            </a:ln>
          </a:insideV>
        </a:tcBdr>
        <a:fill>
          <a:noFill/>
        </a:fill>
      </a:tcStyle>
    </a:wholeTbl>
    <a:firstCol>
      <a:tcTxStyle b="on">
        <a:fontRef idx="minor"/>
        <a:srgbClr val="000000"/>
      </a:tcTxStyle>
      <a:tcStyle>
        <a:tcBdr/>
        <a:fill>
          <a:noFill/>
        </a:fill>
      </a:tcStyle>
    </a:firstCol>
    <a:firstRow>
      <a:tcTxStyle b="on">
        <a:fontRef idx="minor"/>
        <a:srgbClr val="000000"/>
      </a:tcTxStyle>
      <a:tcStyle>
        <a:tcBdr/>
        <a:fill>
          <a:noFill/>
        </a:fill>
      </a:tcStyle>
    </a:firstRow>
  </a:tblStyle>
  <a:tblStyle styleId="{5A111915-BE36-4E01-A7E5-04B1672EAD32}" styleName="Helle Formatvorlage 2 - Akz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58" autoAdjust="0"/>
    <p:restoredTop sz="68980" autoAdjust="0"/>
  </p:normalViewPr>
  <p:slideViewPr>
    <p:cSldViewPr snapToGrid="0" snapToObjects="1">
      <p:cViewPr varScale="1">
        <p:scale>
          <a:sx n="86" d="100"/>
          <a:sy n="86" d="100"/>
        </p:scale>
        <p:origin x="1936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 varScale="1">
      <p:scale>
        <a:sx n="1" d="1"/>
        <a:sy n="1" d="1"/>
      </p:scale>
      <p:origin x="0" y="-13234"/>
    </p:cViewPr>
  </p:sorterViewPr>
  <p:notesViewPr>
    <p:cSldViewPr snapToGrid="0" snapToObjects="1" showGuides="1">
      <p:cViewPr varScale="1">
        <p:scale>
          <a:sx n="101" d="100"/>
          <a:sy n="101" d="100"/>
        </p:scale>
        <p:origin x="3533" y="6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37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customXml" Target="../customXml/item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98E594-98F6-3A40-9CB1-890EFD882430}" type="datetimeFigureOut">
              <a:rPr lang="de-DE" smtClean="0"/>
              <a:t>05.10.22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A8F55-2519-6F41-91E3-24F0254F6FF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530589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8DA80C-0032-A04F-8DC3-1D9FA424B670}" type="datetimeFigureOut">
              <a:rPr lang="de-DE" smtClean="0"/>
              <a:t>05.10.22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79413" y="685800"/>
            <a:ext cx="609917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D8BABC-F464-1C42-81DA-2E65C84DE5DA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40025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Einstieg: Verbindung mit bekannten Webseiten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96441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Was hat das mit dem Eisberg zu tun?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91584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Erklärung der Unihockeyball-Bestellapp (mit Video)</a:t>
            </a:r>
          </a:p>
          <a:p>
            <a:br>
              <a:rPr lang="de-CH" dirty="0"/>
            </a:br>
            <a:r>
              <a:rPr lang="de-CH" dirty="0"/>
              <a:t>Konfigurator</a:t>
            </a:r>
          </a:p>
          <a:p>
            <a:r>
              <a:rPr lang="de-CH" dirty="0"/>
              <a:t>Bestellstatus</a:t>
            </a:r>
          </a:p>
          <a:p>
            <a:r>
              <a:rPr lang="de-CH" dirty="0"/>
              <a:t>Bestellhistorie</a:t>
            </a:r>
          </a:p>
          <a:p>
            <a:endParaRPr lang="de-CH" dirty="0"/>
          </a:p>
          <a:p>
            <a:r>
              <a:rPr lang="de-CH" dirty="0"/>
              <a:t>Aus welchen Komponenten besteht diese App?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945121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Rückbezug zum Eisberg:</a:t>
            </a:r>
          </a:p>
          <a:p>
            <a:r>
              <a:rPr lang="de-DE" dirty="0"/>
              <a:t>--&gt; Das meiste ist unsichtbar (Verbindung zur Fabrik, Datenanalyse)</a:t>
            </a:r>
          </a:p>
          <a:p>
            <a:r>
              <a:rPr lang="de-DE" dirty="0"/>
              <a:t>--&gt; Wir sehen nur das mobile Frontend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44146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Visualisierung: Wie funktioniert das Ganze eigentlich?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02395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CH" dirty="0"/>
              <a:t>Trivialster Schritt: Ich klicke -&gt; Es kommt ein Ball raus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917815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Eine Smart Factory soll angesprochen werden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640259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Wir brauchen beim Button also einen Code, welcher einen Ball bestellt</a:t>
            </a:r>
          </a:p>
          <a:p>
            <a:endParaRPr lang="de-CH" dirty="0"/>
          </a:p>
          <a:p>
            <a:r>
              <a:rPr lang="de-CH" dirty="0"/>
              <a:t>Welche Sprache ist das?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2598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Wir bezeichnen die Webseite im Browser auch als Frontend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49394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Unser Code soll also im Browser (Frontend) ausgeführt werden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91462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Die Smart Factory läuft aber nicht in unserem Browser</a:t>
            </a:r>
          </a:p>
          <a:p>
            <a:r>
              <a:rPr lang="de-CH" dirty="0"/>
              <a:t>Darum müssen wir über das Netzwerk mit der Smart Factory kommunizieren</a:t>
            </a:r>
          </a:p>
          <a:p>
            <a:endParaRPr lang="de-CH" dirty="0"/>
          </a:p>
          <a:p>
            <a:r>
              <a:rPr lang="de-CH" dirty="0"/>
              <a:t>Wie funktioniert diese Kommunikation?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82453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Wir müssen nun aber die Anfragen übers Netzwerk irgendwie koordinieren</a:t>
            </a:r>
          </a:p>
          <a:p>
            <a:r>
              <a:rPr lang="de-CH" dirty="0"/>
              <a:t>Für das verwenden wir ein Backend</a:t>
            </a:r>
          </a:p>
          <a:p>
            <a:endParaRPr lang="de-CH" dirty="0"/>
          </a:p>
          <a:p>
            <a:r>
              <a:rPr lang="de-CH" dirty="0"/>
              <a:t>Wie implementieren wir ein Backend?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21673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Wir können nun unseren Pseudocode erweitern</a:t>
            </a:r>
          </a:p>
          <a:p>
            <a:pPr marL="228600" indent="-228600">
              <a:buAutoNum type="arabicPeriod"/>
            </a:pPr>
            <a:r>
              <a:rPr lang="de-CH" dirty="0"/>
              <a:t>Klick: Wir senden im Frontend also einen «Order Request»</a:t>
            </a:r>
          </a:p>
          <a:p>
            <a:pPr marL="228600" indent="-228600">
              <a:buAutoNum type="arabicPeriod"/>
            </a:pPr>
            <a:r>
              <a:rPr lang="de-CH" dirty="0"/>
              <a:t>Klick: Im Backend fangen wir diese ab, produzieren ein Ball und senden eine Bestätigung</a:t>
            </a:r>
          </a:p>
          <a:p>
            <a:pPr marL="228600" indent="-228600">
              <a:buAutoNum type="arabicPeriod"/>
            </a:pPr>
            <a:r>
              <a:rPr lang="de-CH" dirty="0"/>
              <a:t>Klick Wir können dies nun visualisieren (Animation vom Prozess)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049568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Allgemein können wir ja nicht nur Smart </a:t>
            </a:r>
            <a:r>
              <a:rPr lang="de-CH" dirty="0" err="1"/>
              <a:t>Factories</a:t>
            </a:r>
            <a:r>
              <a:rPr lang="de-CH" dirty="0"/>
              <a:t>, sondern allgemeine Systeme, Services und Datenbanken ansprechen.</a:t>
            </a:r>
          </a:p>
          <a:p>
            <a:pPr marL="228600" indent="-228600">
              <a:buAutoNum type="arabicPeriod"/>
            </a:pPr>
            <a:r>
              <a:rPr lang="de-CH" dirty="0"/>
              <a:t>Klick: Dies ist nun die Gesamtübersicht vom konzeptionellen Aufbau einer Webseite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184752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Vereinfachte Darstellung (für den Unterricht)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22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302989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Komplexeres Beispiel (Informativ)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23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75279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8BABC-F464-1C42-81DA-2E65C84DE5DA}" type="slidenum">
              <a:rPr lang="de-DE" smtClean="0"/>
              <a:t>27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80101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elfolie mit Bildmask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/>
          <p:cNvSpPr/>
          <p:nvPr userDrawn="1"/>
        </p:nvSpPr>
        <p:spPr>
          <a:xfrm>
            <a:off x="1" y="0"/>
            <a:ext cx="12198350" cy="6858000"/>
          </a:xfrm>
          <a:prstGeom prst="rect">
            <a:avLst/>
          </a:prstGeom>
          <a:solidFill>
            <a:schemeClr val="tx1">
              <a:alpha val="1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sp>
        <p:nvSpPr>
          <p:cNvPr id="21" name="Freihandform 20"/>
          <p:cNvSpPr/>
          <p:nvPr/>
        </p:nvSpPr>
        <p:spPr>
          <a:xfrm>
            <a:off x="3975404" y="679931"/>
            <a:ext cx="8222947" cy="6187327"/>
          </a:xfrm>
          <a:custGeom>
            <a:avLst/>
            <a:gdLst>
              <a:gd name="connsiteX0" fmla="*/ 5924544 w 8222947"/>
              <a:gd name="connsiteY0" fmla="*/ 885 h 6187327"/>
              <a:gd name="connsiteX1" fmla="*/ 6308590 w 8222947"/>
              <a:gd name="connsiteY1" fmla="*/ 41571 h 6187327"/>
              <a:gd name="connsiteX2" fmla="*/ 8006972 w 8222947"/>
              <a:gd name="connsiteY2" fmla="*/ 1782211 h 6187327"/>
              <a:gd name="connsiteX3" fmla="*/ 8214187 w 8222947"/>
              <a:gd name="connsiteY3" fmla="*/ 2329511 h 6187327"/>
              <a:gd name="connsiteX4" fmla="*/ 8222947 w 8222947"/>
              <a:gd name="connsiteY4" fmla="*/ 2362752 h 6187327"/>
              <a:gd name="connsiteX5" fmla="*/ 8222947 w 8222947"/>
              <a:gd name="connsiteY5" fmla="*/ 4688892 h 6187327"/>
              <a:gd name="connsiteX6" fmla="*/ 8207914 w 8222947"/>
              <a:gd name="connsiteY6" fmla="*/ 4742881 h 6187327"/>
              <a:gd name="connsiteX7" fmla="*/ 7556423 w 8222947"/>
              <a:gd name="connsiteY7" fmla="*/ 6028617 h 6187327"/>
              <a:gd name="connsiteX8" fmla="*/ 7425161 w 8222947"/>
              <a:gd name="connsiteY8" fmla="*/ 6187327 h 6187327"/>
              <a:gd name="connsiteX9" fmla="*/ 1006577 w 8222947"/>
              <a:gd name="connsiteY9" fmla="*/ 6187327 h 6187327"/>
              <a:gd name="connsiteX10" fmla="*/ 850964 w 8222947"/>
              <a:gd name="connsiteY10" fmla="*/ 5995980 h 6187327"/>
              <a:gd name="connsiteX11" fmla="*/ 422250 w 8222947"/>
              <a:gd name="connsiteY11" fmla="*/ 5267019 h 6187327"/>
              <a:gd name="connsiteX12" fmla="*/ 142610 w 8222947"/>
              <a:gd name="connsiteY12" fmla="*/ 2830055 h 6187327"/>
              <a:gd name="connsiteX13" fmla="*/ 3539677 w 8222947"/>
              <a:gd name="connsiteY13" fmla="*/ 2265216 h 6187327"/>
              <a:gd name="connsiteX14" fmla="*/ 5924544 w 8222947"/>
              <a:gd name="connsiteY14" fmla="*/ 885 h 6187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222947" h="6187327">
                <a:moveTo>
                  <a:pt x="5924544" y="885"/>
                </a:moveTo>
                <a:cubicBezTo>
                  <a:pt x="6041007" y="-3625"/>
                  <a:pt x="6168271" y="8957"/>
                  <a:pt x="6308590" y="41571"/>
                </a:cubicBezTo>
                <a:cubicBezTo>
                  <a:pt x="6952725" y="190142"/>
                  <a:pt x="7634399" y="972436"/>
                  <a:pt x="8006972" y="1782211"/>
                </a:cubicBezTo>
                <a:cubicBezTo>
                  <a:pt x="8089782" y="1962218"/>
                  <a:pt x="8158705" y="2145053"/>
                  <a:pt x="8214187" y="2329511"/>
                </a:cubicBezTo>
                <a:lnTo>
                  <a:pt x="8222947" y="2362752"/>
                </a:lnTo>
                <a:lnTo>
                  <a:pt x="8222947" y="4688892"/>
                </a:lnTo>
                <a:lnTo>
                  <a:pt x="8207914" y="4742881"/>
                </a:lnTo>
                <a:cubicBezTo>
                  <a:pt x="8067235" y="5203851"/>
                  <a:pt x="7847382" y="5639692"/>
                  <a:pt x="7556423" y="6028617"/>
                </a:cubicBezTo>
                <a:lnTo>
                  <a:pt x="7425161" y="6187327"/>
                </a:lnTo>
                <a:lnTo>
                  <a:pt x="1006577" y="6187327"/>
                </a:lnTo>
                <a:lnTo>
                  <a:pt x="850964" y="5995980"/>
                </a:lnTo>
                <a:cubicBezTo>
                  <a:pt x="686863" y="5772304"/>
                  <a:pt x="542722" y="5528860"/>
                  <a:pt x="422250" y="5267019"/>
                </a:cubicBezTo>
                <a:cubicBezTo>
                  <a:pt x="50312" y="4458802"/>
                  <a:pt x="-155418" y="3502075"/>
                  <a:pt x="142610" y="2830055"/>
                </a:cubicBezTo>
                <a:cubicBezTo>
                  <a:pt x="788131" y="1375996"/>
                  <a:pt x="2271479" y="2908304"/>
                  <a:pt x="3539677" y="2265216"/>
                </a:cubicBezTo>
                <a:cubicBezTo>
                  <a:pt x="4682264" y="1685095"/>
                  <a:pt x="4798738" y="44473"/>
                  <a:pt x="5924544" y="885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sp>
        <p:nvSpPr>
          <p:cNvPr id="12" name="Freihandform 11"/>
          <p:cNvSpPr/>
          <p:nvPr/>
        </p:nvSpPr>
        <p:spPr>
          <a:xfrm>
            <a:off x="5642407" y="1910668"/>
            <a:ext cx="6555944" cy="4947333"/>
          </a:xfrm>
          <a:custGeom>
            <a:avLst/>
            <a:gdLst>
              <a:gd name="connsiteX0" fmla="*/ 4854063 w 6552531"/>
              <a:gd name="connsiteY0" fmla="*/ 7 h 4947333"/>
              <a:gd name="connsiteX1" fmla="*/ 5071206 w 6552531"/>
              <a:gd name="connsiteY1" fmla="*/ 27731 h 4947333"/>
              <a:gd name="connsiteX2" fmla="*/ 6551503 w 6552531"/>
              <a:gd name="connsiteY2" fmla="*/ 1809287 h 4947333"/>
              <a:gd name="connsiteX3" fmla="*/ 6552531 w 6552531"/>
              <a:gd name="connsiteY3" fmla="*/ 1812764 h 4947333"/>
              <a:gd name="connsiteX4" fmla="*/ 6552531 w 6552531"/>
              <a:gd name="connsiteY4" fmla="*/ 3922236 h 4947333"/>
              <a:gd name="connsiteX5" fmla="*/ 6508354 w 6552531"/>
              <a:gd name="connsiteY5" fmla="*/ 4056281 h 4947333"/>
              <a:gd name="connsiteX6" fmla="*/ 6167266 w 6552531"/>
              <a:gd name="connsiteY6" fmla="*/ 4753897 h 4947333"/>
              <a:gd name="connsiteX7" fmla="*/ 6033717 w 6552531"/>
              <a:gd name="connsiteY7" fmla="*/ 4947333 h 4947333"/>
              <a:gd name="connsiteX8" fmla="*/ 688221 w 6552531"/>
              <a:gd name="connsiteY8" fmla="*/ 4947333 h 4947333"/>
              <a:gd name="connsiteX9" fmla="*/ 669155 w 6552531"/>
              <a:gd name="connsiteY9" fmla="*/ 4921952 h 4947333"/>
              <a:gd name="connsiteX10" fmla="*/ 159446 w 6552531"/>
              <a:gd name="connsiteY10" fmla="*/ 3896401 h 4947333"/>
              <a:gd name="connsiteX11" fmla="*/ 44617 w 6552531"/>
              <a:gd name="connsiteY11" fmla="*/ 3440846 h 4947333"/>
              <a:gd name="connsiteX12" fmla="*/ 40529 w 6552531"/>
              <a:gd name="connsiteY12" fmla="*/ 3406626 h 4947333"/>
              <a:gd name="connsiteX13" fmla="*/ 39476 w 6552531"/>
              <a:gd name="connsiteY13" fmla="*/ 3401514 h 4947333"/>
              <a:gd name="connsiteX14" fmla="*/ 482859 w 6552531"/>
              <a:gd name="connsiteY14" fmla="*/ 1876033 h 4947333"/>
              <a:gd name="connsiteX15" fmla="*/ 896951 w 6552531"/>
              <a:gd name="connsiteY15" fmla="*/ 1759366 h 4947333"/>
              <a:gd name="connsiteX16" fmla="*/ 1369778 w 6552531"/>
              <a:gd name="connsiteY16" fmla="*/ 1839493 h 4947333"/>
              <a:gd name="connsiteX17" fmla="*/ 1408346 w 6552531"/>
              <a:gd name="connsiteY17" fmla="*/ 1854656 h 4947333"/>
              <a:gd name="connsiteX18" fmla="*/ 1515289 w 6552531"/>
              <a:gd name="connsiteY18" fmla="*/ 1876395 h 4947333"/>
              <a:gd name="connsiteX19" fmla="*/ 2860708 w 6552531"/>
              <a:gd name="connsiteY19" fmla="*/ 1855646 h 4947333"/>
              <a:gd name="connsiteX20" fmla="*/ 3877062 w 6552531"/>
              <a:gd name="connsiteY20" fmla="*/ 691198 h 4947333"/>
              <a:gd name="connsiteX21" fmla="*/ 4633989 w 6552531"/>
              <a:gd name="connsiteY21" fmla="*/ 13545 h 4947333"/>
              <a:gd name="connsiteX22" fmla="*/ 4683323 w 6552531"/>
              <a:gd name="connsiteY22" fmla="*/ 9490 h 4947333"/>
              <a:gd name="connsiteX23" fmla="*/ 4720135 w 6552531"/>
              <a:gd name="connsiteY23" fmla="*/ 11657 h 4947333"/>
              <a:gd name="connsiteX24" fmla="*/ 4746809 w 6552531"/>
              <a:gd name="connsiteY24" fmla="*/ 6469 h 4947333"/>
              <a:gd name="connsiteX25" fmla="*/ 4854063 w 6552531"/>
              <a:gd name="connsiteY25" fmla="*/ 7 h 4947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552531" h="4947333">
                <a:moveTo>
                  <a:pt x="4854063" y="7"/>
                </a:moveTo>
                <a:cubicBezTo>
                  <a:pt x="4925952" y="311"/>
                  <a:pt x="4998520" y="9743"/>
                  <a:pt x="5071206" y="27731"/>
                </a:cubicBezTo>
                <a:cubicBezTo>
                  <a:pt x="5652694" y="171645"/>
                  <a:pt x="6241767" y="863160"/>
                  <a:pt x="6551503" y="1809287"/>
                </a:cubicBezTo>
                <a:lnTo>
                  <a:pt x="6552531" y="1812764"/>
                </a:lnTo>
                <a:lnTo>
                  <a:pt x="6552531" y="3922236"/>
                </a:lnTo>
                <a:lnTo>
                  <a:pt x="6508354" y="4056281"/>
                </a:lnTo>
                <a:cubicBezTo>
                  <a:pt x="6420252" y="4303320"/>
                  <a:pt x="6305352" y="4537096"/>
                  <a:pt x="6167266" y="4753897"/>
                </a:cubicBezTo>
                <a:lnTo>
                  <a:pt x="6033717" y="4947333"/>
                </a:lnTo>
                <a:lnTo>
                  <a:pt x="688221" y="4947333"/>
                </a:lnTo>
                <a:lnTo>
                  <a:pt x="669155" y="4921952"/>
                </a:lnTo>
                <a:cubicBezTo>
                  <a:pt x="462010" y="4623316"/>
                  <a:pt x="290452" y="4280274"/>
                  <a:pt x="159446" y="3896401"/>
                </a:cubicBezTo>
                <a:cubicBezTo>
                  <a:pt x="110759" y="3753734"/>
                  <a:pt x="70478" y="3595787"/>
                  <a:pt x="44617" y="3440846"/>
                </a:cubicBezTo>
                <a:lnTo>
                  <a:pt x="40529" y="3406626"/>
                </a:lnTo>
                <a:lnTo>
                  <a:pt x="39476" y="3401514"/>
                </a:lnTo>
                <a:cubicBezTo>
                  <a:pt x="-78551" y="2709645"/>
                  <a:pt x="67748" y="2122061"/>
                  <a:pt x="482859" y="1876033"/>
                </a:cubicBezTo>
                <a:cubicBezTo>
                  <a:pt x="607393" y="1802224"/>
                  <a:pt x="747277" y="1764396"/>
                  <a:pt x="896951" y="1759366"/>
                </a:cubicBezTo>
                <a:cubicBezTo>
                  <a:pt x="1046624" y="1754337"/>
                  <a:pt x="1206087" y="1782107"/>
                  <a:pt x="1369778" y="1839493"/>
                </a:cubicBezTo>
                <a:lnTo>
                  <a:pt x="1408346" y="1854656"/>
                </a:lnTo>
                <a:lnTo>
                  <a:pt x="1515289" y="1876395"/>
                </a:lnTo>
                <a:cubicBezTo>
                  <a:pt x="1867428" y="1960511"/>
                  <a:pt x="2467079" y="2053179"/>
                  <a:pt x="2860708" y="1855646"/>
                </a:cubicBezTo>
                <a:cubicBezTo>
                  <a:pt x="3254336" y="1658114"/>
                  <a:pt x="3625995" y="1062372"/>
                  <a:pt x="3877062" y="691198"/>
                </a:cubicBezTo>
                <a:cubicBezTo>
                  <a:pt x="4155238" y="279949"/>
                  <a:pt x="4374413" y="55026"/>
                  <a:pt x="4633989" y="13545"/>
                </a:cubicBezTo>
                <a:cubicBezTo>
                  <a:pt x="4650213" y="10953"/>
                  <a:pt x="4666671" y="9635"/>
                  <a:pt x="4683323" y="9490"/>
                </a:cubicBezTo>
                <a:lnTo>
                  <a:pt x="4720135" y="11657"/>
                </a:lnTo>
                <a:lnTo>
                  <a:pt x="4746809" y="6469"/>
                </a:lnTo>
                <a:cubicBezTo>
                  <a:pt x="4782344" y="1985"/>
                  <a:pt x="4818118" y="-145"/>
                  <a:pt x="4854063" y="7"/>
                </a:cubicBez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400"/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838700" y="3239457"/>
            <a:ext cx="6790944" cy="1097269"/>
          </a:xfrm>
        </p:spPr>
        <p:txBody>
          <a:bodyPr lIns="0" tIns="0" bIns="0" anchor="b">
            <a:normAutofit/>
          </a:bodyPr>
          <a:lstStyle>
            <a:lvl1pPr>
              <a:lnSpc>
                <a:spcPct val="100000"/>
              </a:lnSpc>
              <a:defRPr sz="3200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6177" y="1533510"/>
            <a:ext cx="2691819" cy="1264388"/>
          </a:xfrm>
          <a:prstGeom prst="rect">
            <a:avLst/>
          </a:prstGeom>
        </p:spPr>
      </p:pic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833464" y="5641975"/>
            <a:ext cx="1445099" cy="184666"/>
          </a:xfrm>
          <a:prstGeom prst="rect">
            <a:avLst/>
          </a:prstGeom>
        </p:spPr>
        <p:txBody>
          <a:bodyPr wrap="square" lIns="0" tIns="0" rIns="0" bIns="0" anchor="t" anchorCtr="0">
            <a:spAutoFit/>
          </a:bodyPr>
          <a:lstStyle>
            <a:lvl1pPr algn="l">
              <a:defRPr sz="1200">
                <a:latin typeface="+mn-lt"/>
              </a:defRPr>
            </a:lvl1pPr>
          </a:lstStyle>
          <a:p>
            <a:fld id="{14B7F767-2895-4ACD-803F-43D46CD2DA77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269B772D-4EEB-40F5-B989-5B158C414958}"/>
              </a:ext>
            </a:extLst>
          </p:cNvPr>
          <p:cNvSpPr/>
          <p:nvPr/>
        </p:nvSpPr>
        <p:spPr>
          <a:xfrm>
            <a:off x="0" y="6723258"/>
            <a:ext cx="12198350" cy="144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400"/>
          </a:p>
        </p:txBody>
      </p:sp>
      <p:sp>
        <p:nvSpPr>
          <p:cNvPr id="16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838699" y="6200774"/>
            <a:ext cx="5541757" cy="421346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38700" y="4410388"/>
            <a:ext cx="6790944" cy="86030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2000" b="1" baseline="0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9" name="Textplatzhalter 5"/>
          <p:cNvSpPr>
            <a:spLocks noGrp="1"/>
          </p:cNvSpPr>
          <p:nvPr>
            <p:ph type="body" sz="quarter" idx="20" hasCustomPrompt="1"/>
          </p:nvPr>
        </p:nvSpPr>
        <p:spPr>
          <a:xfrm>
            <a:off x="4833464" y="5342714"/>
            <a:ext cx="5546993" cy="184666"/>
          </a:xfrm>
          <a:prstGeom prst="rect">
            <a:avLst/>
          </a:prstGeom>
        </p:spPr>
        <p:txBody>
          <a:bodyPr wrap="none" lIns="0" tIns="0" rIns="0" bIns="0" anchor="b" anchorCtr="0">
            <a:noAutofit/>
          </a:bodyPr>
          <a:lstStyle>
            <a:lvl1pPr marL="0" marR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>
                <a:latin typeface="+mn-lt"/>
              </a:defRPr>
            </a:lvl1pPr>
            <a:lvl2pPr marL="360362" indent="0">
              <a:buNone/>
              <a:defRPr/>
            </a:lvl2pPr>
            <a:lvl3pPr marL="719138" indent="0">
              <a:buNone/>
              <a:defRPr/>
            </a:lvl3pPr>
            <a:lvl4pPr marL="1077912" indent="0">
              <a:buNone/>
              <a:defRPr/>
            </a:lvl4pPr>
            <a:lvl5pPr marL="1438275" indent="0">
              <a:buNone/>
              <a:defRPr/>
            </a:lvl5pPr>
          </a:lstStyle>
          <a:p>
            <a:pPr marL="0" marR="0" lvl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2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</p:spTree>
    <p:extLst>
      <p:ext uri="{BB962C8B-B14F-4D97-AF65-F5344CB8AC3E}">
        <p14:creationId xmlns:p14="http://schemas.microsoft.com/office/powerpoint/2010/main" val="32445947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2" pos="7335">
          <p15:clr>
            <a:srgbClr val="FBAE40"/>
          </p15:clr>
        </p15:guide>
        <p15:guide id="3" pos="304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mit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1804" y="5947634"/>
            <a:ext cx="1558409" cy="732008"/>
          </a:xfrm>
          <a:prstGeom prst="rect">
            <a:avLst/>
          </a:prstGeom>
        </p:spPr>
      </p:pic>
      <p:sp>
        <p:nvSpPr>
          <p:cNvPr id="14" name="Bildplatzhalter 13" descr="Hier Titelbild einfügen" title="Titelbild">
            <a:extLst>
              <a:ext uri="{FF2B5EF4-FFF2-40B4-BE49-F238E27FC236}">
                <a16:creationId xmlns:a16="http://schemas.microsoft.com/office/drawing/2014/main" id="{1DE6A71F-9A5B-4F1D-A226-20EDC05C37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8350" cy="5772670"/>
          </a:xfrm>
          <a:prstGeom prst="rect">
            <a:avLst/>
          </a:prstGeom>
          <a:solidFill>
            <a:schemeClr val="bg2"/>
          </a:solidFill>
        </p:spPr>
        <p:txBody>
          <a:bodyPr lIns="216000" tIns="108000" anchor="t" anchorCtr="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Tipp: Zuerst das Bild einfügen (über das Bild-Icon), dann den Titel eingeben.</a:t>
            </a: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338531" y="3427353"/>
            <a:ext cx="5957391" cy="797311"/>
          </a:xfrm>
          <a:solidFill>
            <a:srgbClr val="FFFFFF">
              <a:alpha val="80000"/>
            </a:srgbClr>
          </a:solidFill>
        </p:spPr>
        <p:txBody>
          <a:bodyPr wrap="square" lIns="108000" tIns="72000" rIns="108000" bIns="108000" anchor="b" anchorCtr="0">
            <a:spAutoFit/>
          </a:bodyPr>
          <a:lstStyle>
            <a:lvl1pPr algn="l">
              <a:lnSpc>
                <a:spcPct val="100000"/>
              </a:lnSpc>
              <a:defRPr sz="4000" b="1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6329363" y="6453187"/>
            <a:ext cx="3377345" cy="179387"/>
          </a:xfrm>
          <a:prstGeom prst="rect">
            <a:avLst/>
          </a:prstGeom>
        </p:spPr>
        <p:txBody>
          <a:bodyPr lIns="0" tIns="0" rIns="0" bIns="0" anchor="b" anchorCtr="0"/>
          <a:lstStyle>
            <a:lvl1pPr algn="l">
              <a:defRPr sz="1200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EC371DA8-4AC5-42F0-8334-7901EF3450AB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08043DE-5E81-43FD-995B-4B17DF0265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27514" y="4224664"/>
            <a:ext cx="4064000" cy="489534"/>
          </a:xfrm>
          <a:prstGeom prst="rect">
            <a:avLst/>
          </a:prstGeom>
          <a:solidFill>
            <a:srgbClr val="D72864">
              <a:alpha val="80000"/>
            </a:srgbClr>
          </a:solidFill>
        </p:spPr>
        <p:txBody>
          <a:bodyPr wrap="square" lIns="108000" tIns="72000" rIns="108000" bIns="108000" anchor="t" anchorCtr="0">
            <a:spAutoFit/>
          </a:bodyPr>
          <a:lstStyle>
            <a:lvl1pPr marL="0" indent="0">
              <a:buNone/>
              <a:defRPr sz="2000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4" hasCustomPrompt="1"/>
          </p:nvPr>
        </p:nvSpPr>
        <p:spPr>
          <a:xfrm>
            <a:off x="6329363" y="5949950"/>
            <a:ext cx="3365053" cy="5032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marR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  <a:lvl2pPr marL="360362" indent="0">
              <a:buNone/>
              <a:defRPr/>
            </a:lvl2pPr>
            <a:lvl3pPr marL="719138" indent="0">
              <a:buNone/>
              <a:defRPr/>
            </a:lvl3pPr>
            <a:lvl4pPr marL="1077912" indent="0">
              <a:buNone/>
              <a:defRPr/>
            </a:lvl4pPr>
            <a:lvl5pPr marL="1438275" indent="0">
              <a:buNone/>
              <a:defRPr/>
            </a:lvl5pPr>
          </a:lstStyle>
          <a:p>
            <a:pPr marL="0" marR="0" lvl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2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  <p:sp>
        <p:nvSpPr>
          <p:cNvPr id="10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450" y="5949950"/>
            <a:ext cx="4532081" cy="647700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</p:spTree>
    <p:extLst>
      <p:ext uri="{BB962C8B-B14F-4D97-AF65-F5344CB8AC3E}">
        <p14:creationId xmlns:p14="http://schemas.microsoft.com/office/powerpoint/2010/main" val="204462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7108">
          <p15:clr>
            <a:srgbClr val="FBAE40"/>
          </p15:clr>
        </p15:guide>
        <p15:guide id="2" pos="2663">
          <p15:clr>
            <a:srgbClr val="FBAE40"/>
          </p15:clr>
        </p15:guide>
        <p15:guide id="3" orient="horz" pos="2659">
          <p15:clr>
            <a:srgbClr val="FBAE40"/>
          </p15:clr>
        </p15:guide>
        <p15:guide id="8" pos="5223">
          <p15:clr>
            <a:srgbClr val="FBAE40"/>
          </p15:clr>
        </p15:guide>
        <p15:guide id="9" orient="horz" pos="3748">
          <p15:clr>
            <a:srgbClr val="FBAE40"/>
          </p15:clr>
        </p15:guide>
        <p15:guide id="10" pos="336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F19A-1729-41A6-B500-C70D5E10FF49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8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6494462" y="333375"/>
            <a:ext cx="5365751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449" y="2213149"/>
            <a:ext cx="5364164" cy="191773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1" name="Titel 1"/>
          <p:cNvSpPr>
            <a:spLocks noGrp="1"/>
          </p:cNvSpPr>
          <p:nvPr>
            <p:ph type="title" hasCustomPrompt="1"/>
          </p:nvPr>
        </p:nvSpPr>
        <p:spPr>
          <a:xfrm>
            <a:off x="806450" y="333375"/>
            <a:ext cx="5364163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 baseline="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36050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qu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0" y="3850783"/>
            <a:ext cx="12198350" cy="2349992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806450" y="333375"/>
            <a:ext cx="11053763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E66A-A0D3-4862-80C7-593BA4BE7305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6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450" y="2213149"/>
            <a:ext cx="7371633" cy="1398501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</p:spTree>
    <p:extLst>
      <p:ext uri="{BB962C8B-B14F-4D97-AF65-F5344CB8AC3E}">
        <p14:creationId xmlns:p14="http://schemas.microsoft.com/office/powerpoint/2010/main" val="102190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/>
          <p:cNvSpPr>
            <a:spLocks noGrp="1"/>
          </p:cNvSpPr>
          <p:nvPr>
            <p:ph type="body" sz="quarter" idx="10" hasCustomPrompt="1"/>
          </p:nvPr>
        </p:nvSpPr>
        <p:spPr>
          <a:xfrm>
            <a:off x="806450" y="1449387"/>
            <a:ext cx="11053763" cy="4751387"/>
          </a:xfrm>
          <a:prstGeom prst="rect">
            <a:avLst/>
          </a:prstGeom>
        </p:spPr>
        <p:txBody>
          <a:bodyPr numCol="2" spcCol="288000">
            <a:normAutofit/>
          </a:bodyPr>
          <a:lstStyle>
            <a:lvl1pPr marL="342900" marR="0" indent="-342900" algn="l" defTabSz="609768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 sz="2000" baseline="0"/>
            </a:lvl1pPr>
            <a:lvl2pPr marL="360363" indent="-360363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SzPct val="120000"/>
              <a:buFontTx/>
              <a:buBlip>
                <a:blip r:embed="rId2"/>
              </a:buBlip>
              <a:defRPr sz="2000" b="1" baseline="0"/>
            </a:lvl2pPr>
            <a:lvl3pPr marL="628650" indent="-268288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600" baseline="0"/>
            </a:lvl3pPr>
            <a:lvl4pPr marL="895350" indent="-206375">
              <a:spcBef>
                <a:spcPts val="400"/>
              </a:spcBef>
              <a:spcAft>
                <a:spcPts val="0"/>
              </a:spcAft>
              <a:defRPr/>
            </a:lvl4pPr>
            <a:lvl5pPr marL="1163638" indent="-230188">
              <a:spcBef>
                <a:spcPts val="400"/>
              </a:spcBef>
              <a:spcAft>
                <a:spcPts val="0"/>
              </a:spcAft>
              <a:defRPr/>
            </a:lvl5pPr>
          </a:lstStyle>
          <a:p>
            <a:pPr lvl="0"/>
            <a:r>
              <a:rPr lang="de-DE" dirty="0"/>
              <a:t>Thema 1 [Ebene 1]</a:t>
            </a:r>
          </a:p>
          <a:p>
            <a:pPr lvl="1"/>
            <a:r>
              <a:rPr lang="de-DE" dirty="0"/>
              <a:t>Thema 2 aktiv [Ebene 2]</a:t>
            </a:r>
          </a:p>
          <a:p>
            <a:pPr lvl="2"/>
            <a:r>
              <a:rPr lang="de-DE" dirty="0"/>
              <a:t>Unterthema 1 [Ebene 3]</a:t>
            </a:r>
          </a:p>
          <a:p>
            <a:pPr lvl="2"/>
            <a:r>
              <a:rPr lang="de-DE" dirty="0"/>
              <a:t>Unterthema 2 [Ebene 3]</a:t>
            </a:r>
          </a:p>
          <a:p>
            <a:pPr marL="342900" marR="0" lvl="0" indent="-342900" algn="l" defTabSz="609768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de-DE" dirty="0"/>
              <a:t>Thema 3 [Ebene 1]</a:t>
            </a:r>
          </a:p>
          <a:p>
            <a:pPr lvl="0"/>
            <a:endParaRPr lang="de-DE" dirty="0"/>
          </a:p>
          <a:p>
            <a:pPr lvl="2"/>
            <a:endParaRPr lang="de-DE" dirty="0"/>
          </a:p>
        </p:txBody>
      </p:sp>
      <p:sp>
        <p:nvSpPr>
          <p:cNvPr id="2" name="Datumsplatzhalter 1"/>
          <p:cNvSpPr>
            <a:spLocks noGrp="1"/>
          </p:cNvSpPr>
          <p:nvPr>
            <p:ph type="dt" sz="half" idx="2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D29543-0A9E-4627-A2A5-3546EC6D0E7D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8468" y="6244316"/>
            <a:ext cx="1340225" cy="629524"/>
          </a:xfrm>
          <a:prstGeom prst="rect">
            <a:avLst/>
          </a:prstGeom>
        </p:spPr>
      </p:pic>
      <p:sp>
        <p:nvSpPr>
          <p:cNvPr id="7" name="Titel 6"/>
          <p:cNvSpPr>
            <a:spLocks noGrp="1"/>
          </p:cNvSpPr>
          <p:nvPr>
            <p:ph type="title" hasCustomPrompt="1"/>
          </p:nvPr>
        </p:nvSpPr>
        <p:spPr>
          <a:xfrm>
            <a:off x="806450" y="333376"/>
            <a:ext cx="11053763" cy="287337"/>
          </a:xfrm>
        </p:spPr>
        <p:txBody>
          <a:bodyPr/>
          <a:lstStyle>
            <a:lvl1pPr>
              <a:defRPr lang="de-DE" sz="2000" b="1" kern="12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de-DE" dirty="0"/>
              <a:t>Agenda-Titel eingeben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030436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nhal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50D3587-595C-4C67-BD54-868EB858C4F1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 dirty="0"/>
          </a:p>
        </p:txBody>
      </p:sp>
      <p:sp>
        <p:nvSpPr>
          <p:cNvPr id="5" name="Inhaltsplatzhalter 4"/>
          <p:cNvSpPr>
            <a:spLocks noGrp="1"/>
          </p:cNvSpPr>
          <p:nvPr>
            <p:ph sz="quarter" idx="21"/>
          </p:nvPr>
        </p:nvSpPr>
        <p:spPr>
          <a:xfrm>
            <a:off x="806450" y="1449388"/>
            <a:ext cx="11053763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 dirty="0"/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193327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F293A-3132-4C15-899F-C874811CE342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de-CH" dirty="0"/>
          </a:p>
        </p:txBody>
      </p:sp>
      <p:sp>
        <p:nvSpPr>
          <p:cNvPr id="9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7" name="Inhaltsplatzhalter 6"/>
          <p:cNvSpPr>
            <a:spLocks noGrp="1"/>
          </p:cNvSpPr>
          <p:nvPr>
            <p:ph sz="quarter" idx="26"/>
          </p:nvPr>
        </p:nvSpPr>
        <p:spPr>
          <a:xfrm>
            <a:off x="806450" y="1449388"/>
            <a:ext cx="5364163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Inhaltsplatzhalter 6"/>
          <p:cNvSpPr>
            <a:spLocks noGrp="1"/>
          </p:cNvSpPr>
          <p:nvPr>
            <p:ph sz="quarter" idx="27"/>
          </p:nvPr>
        </p:nvSpPr>
        <p:spPr>
          <a:xfrm>
            <a:off x="6496050" y="1449388"/>
            <a:ext cx="5364163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97685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553F6A9-83C5-4C30-B469-A9BA891AE79F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14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451" y="1449388"/>
            <a:ext cx="5364576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505072" y="1449388"/>
            <a:ext cx="5353967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5" name="Inhaltsplatzhalter 4"/>
          <p:cNvSpPr>
            <a:spLocks noGrp="1"/>
          </p:cNvSpPr>
          <p:nvPr>
            <p:ph sz="quarter" idx="25"/>
          </p:nvPr>
        </p:nvSpPr>
        <p:spPr>
          <a:xfrm>
            <a:off x="806450" y="1881188"/>
            <a:ext cx="5364163" cy="43195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5" name="Inhaltsplatzhalter 4"/>
          <p:cNvSpPr>
            <a:spLocks noGrp="1"/>
          </p:cNvSpPr>
          <p:nvPr>
            <p:ph sz="quarter" idx="26"/>
          </p:nvPr>
        </p:nvSpPr>
        <p:spPr>
          <a:xfrm>
            <a:off x="6494463" y="1881188"/>
            <a:ext cx="5364163" cy="43195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556247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185">
          <p15:clr>
            <a:srgbClr val="FBAE40"/>
          </p15:clr>
        </p15:guide>
        <p15:guide id="2" orient="horz" pos="1139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und Bild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7431782" y="333375"/>
            <a:ext cx="4428432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0FE1E-5E8C-48ED-BC23-21A4DBE76483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11" name="Inhaltsplatzhalter 10"/>
          <p:cNvSpPr>
            <a:spLocks noGrp="1"/>
          </p:cNvSpPr>
          <p:nvPr>
            <p:ph sz="quarter" idx="22"/>
          </p:nvPr>
        </p:nvSpPr>
        <p:spPr>
          <a:xfrm>
            <a:off x="806450" y="1449388"/>
            <a:ext cx="6337300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6337301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451" y="692150"/>
            <a:ext cx="6337300" cy="684213"/>
          </a:xfrm>
        </p:spPr>
        <p:txBody>
          <a:bodyPr/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de-DE"/>
              <a:t>Mastertitelformat bearbeiten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02290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50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0BAF59A-541C-495F-8469-ED24EF70E826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2476660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580F-05D8-422D-8131-1A60D4A8AF1D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284216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ollbil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82A6D-A8C7-4CCD-8AFE-7C5721D246EB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7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0" y="-1"/>
            <a:ext cx="12198350" cy="6200775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</p:spTree>
    <p:extLst>
      <p:ext uri="{BB962C8B-B14F-4D97-AF65-F5344CB8AC3E}">
        <p14:creationId xmlns:p14="http://schemas.microsoft.com/office/powerpoint/2010/main" val="1106125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elplatzhalter 1"/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de-DE" dirty="0"/>
              <a:t>Titel Inhaltsfolie einzeilig</a:t>
            </a:r>
            <a:endParaRPr lang="de-CH" dirty="0"/>
          </a:p>
        </p:txBody>
      </p:sp>
      <p:cxnSp>
        <p:nvCxnSpPr>
          <p:cNvPr id="49" name="Gerader Verbinder 48">
            <a:extLst>
              <a:ext uri="{FF2B5EF4-FFF2-40B4-BE49-F238E27FC236}">
                <a16:creationId xmlns:a16="http://schemas.microsoft.com/office/drawing/2014/main" id="{DCCF8EB6-970F-4B91-8E46-5B6411EAA2E4}"/>
              </a:ext>
            </a:extLst>
          </p:cNvPr>
          <p:cNvCxnSpPr>
            <a:cxnSpLocks/>
          </p:cNvCxnSpPr>
          <p:nvPr/>
        </p:nvCxnSpPr>
        <p:spPr>
          <a:xfrm>
            <a:off x="802958" y="6454845"/>
            <a:ext cx="5875" cy="403155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Datumsplatzhalter 2">
            <a:extLst>
              <a:ext uri="{FF2B5EF4-FFF2-40B4-BE49-F238E27FC236}">
                <a16:creationId xmlns:a16="http://schemas.microsoft.com/office/drawing/2014/main" id="{DD859570-9479-4CD6-9E5E-B8BCB591EF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94464" y="6453187"/>
            <a:ext cx="3376650" cy="179388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200"/>
            </a:lvl1pPr>
          </a:lstStyle>
          <a:p>
            <a:fld id="{5DE453C6-9083-4576-8F81-EE9EECFFE61F}" type="datetime4">
              <a:rPr lang="de-DE" smtClean="0"/>
              <a:t>5. Oktober 2022</a:t>
            </a:fld>
            <a:endParaRPr lang="de-CH" dirty="0"/>
          </a:p>
        </p:txBody>
      </p:sp>
      <p:sp>
        <p:nvSpPr>
          <p:cNvPr id="52" name="Fußzeilenplatzhalter 3">
            <a:extLst>
              <a:ext uri="{FF2B5EF4-FFF2-40B4-BE49-F238E27FC236}">
                <a16:creationId xmlns:a16="http://schemas.microsoft.com/office/drawing/2014/main" id="{2A1BCD4E-392B-40D0-9259-9419E7635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6450" y="6454845"/>
            <a:ext cx="5364163" cy="332663"/>
          </a:xfrm>
          <a:prstGeom prst="rect">
            <a:avLst/>
          </a:prstGeom>
        </p:spPr>
        <p:txBody>
          <a:bodyPr lIns="108000" tIns="0" rIns="0" bIns="0"/>
          <a:lstStyle>
            <a:lvl1pPr algn="l">
              <a:defRPr sz="1200"/>
            </a:lvl1pPr>
          </a:lstStyle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53" name="Foliennummernplatzhalter 4">
            <a:extLst>
              <a:ext uri="{FF2B5EF4-FFF2-40B4-BE49-F238E27FC236}">
                <a16:creationId xmlns:a16="http://schemas.microsoft.com/office/drawing/2014/main" id="{F6E723C3-915C-402C-9570-E97A66A840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68996" y="6453187"/>
            <a:ext cx="537454" cy="179387"/>
          </a:xfrm>
          <a:prstGeom prst="rect">
            <a:avLst/>
          </a:prstGeom>
        </p:spPr>
        <p:txBody>
          <a:bodyPr lIns="0" tIns="0" rIns="108000" bIns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8468" y="6244316"/>
            <a:ext cx="1340225" cy="629524"/>
          </a:xfrm>
          <a:prstGeom prst="rect">
            <a:avLst/>
          </a:prstGeom>
        </p:spPr>
      </p:pic>
      <p:sp>
        <p:nvSpPr>
          <p:cNvPr id="2" name="Textplatzhalter 1"/>
          <p:cNvSpPr>
            <a:spLocks noGrp="1"/>
          </p:cNvSpPr>
          <p:nvPr>
            <p:ph type="body" idx="1"/>
          </p:nvPr>
        </p:nvSpPr>
        <p:spPr>
          <a:xfrm>
            <a:off x="802958" y="1449388"/>
            <a:ext cx="11057254" cy="4751387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de-DE" dirty="0"/>
              <a:t>Erste Ebene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  <a:p>
            <a:pPr lvl="5"/>
            <a:r>
              <a:rPr lang="de-DE" dirty="0"/>
              <a:t>Sechste Ebene</a:t>
            </a:r>
          </a:p>
          <a:p>
            <a:pPr lvl="6"/>
            <a:r>
              <a:rPr lang="de-DE" dirty="0"/>
              <a:t>Siebte Ebene</a:t>
            </a:r>
          </a:p>
          <a:p>
            <a:pPr lvl="4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56726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609768" rtl="0" eaLnBrk="1" latinLnBrk="0" hangingPunct="1">
        <a:lnSpc>
          <a:spcPct val="120000"/>
        </a:lnSpc>
        <a:spcBef>
          <a:spcPct val="0"/>
        </a:spcBef>
        <a:buNone/>
        <a:defRPr sz="3200" b="1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2000" indent="-252000" algn="l" defTabSz="609768" rtl="0" eaLnBrk="1" latinLnBrk="0" hangingPunct="1">
        <a:spcBef>
          <a:spcPts val="18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4000" indent="-252000" algn="l" defTabSz="609768" rtl="0" eaLnBrk="1" latinLnBrk="0" hangingPunct="1">
        <a:spcBef>
          <a:spcPts val="1200"/>
        </a:spcBef>
        <a:buClr>
          <a:schemeClr val="tx1"/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56000" indent="-252000" algn="l" defTabSz="609768" rtl="0" eaLnBrk="1" latinLnBrk="0" hangingPunct="1">
        <a:spcBef>
          <a:spcPts val="1000"/>
        </a:spcBef>
        <a:buSzPct val="90000"/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8000" indent="-252000" algn="l" defTabSz="609768" rtl="0" eaLnBrk="1" latinLnBrk="0" hangingPunct="1">
        <a:spcBef>
          <a:spcPts val="600"/>
        </a:spcBef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0000" marR="0" indent="-252000" algn="l" defTabSz="609768" rtl="0" eaLnBrk="1" fontAlgn="auto" latinLnBrk="0" hangingPunct="1">
        <a:lnSpc>
          <a:spcPct val="120000"/>
        </a:lnSpc>
        <a:spcBef>
          <a:spcPts val="600"/>
        </a:spcBef>
        <a:spcAft>
          <a:spcPts val="0"/>
        </a:spcAft>
        <a:buClrTx/>
        <a:buSzTx/>
        <a:buFont typeface="Symbol" panose="05050102010706020507" pitchFamily="18" charset="2"/>
        <a:buChar char="-"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512000" indent="-252000" algn="l" defTabSz="611188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64000" indent="-252000" algn="l" defTabSz="609768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4573257" indent="-304884" algn="l" defTabSz="609768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3025" indent="-304884" algn="l" defTabSz="609768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768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535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9303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9071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838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8606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8373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8141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6" pos="508">
          <p15:clr>
            <a:srgbClr val="547EBF"/>
          </p15:clr>
        </p15:guide>
        <p15:guide id="7" pos="7471">
          <p15:clr>
            <a:srgbClr val="547EBF"/>
          </p15:clr>
        </p15:guide>
        <p15:guide id="8" orient="horz" pos="210">
          <p15:clr>
            <a:srgbClr val="547EBF"/>
          </p15:clr>
        </p15:guide>
        <p15:guide id="9" orient="horz" pos="4065">
          <p15:clr>
            <a:srgbClr val="C35EA4"/>
          </p15:clr>
        </p15:guide>
        <p15:guide id="10" orient="horz" pos="4156" userDrawn="1">
          <p15:clr>
            <a:srgbClr val="547EBF"/>
          </p15:clr>
        </p15:guide>
        <p15:guide id="12" orient="horz" pos="391">
          <p15:clr>
            <a:srgbClr val="C35EA4"/>
          </p15:clr>
        </p15:guide>
        <p15:guide id="13" orient="horz" pos="913">
          <p15:clr>
            <a:srgbClr val="C35EA4"/>
          </p15:clr>
        </p15:guide>
        <p15:guide id="14" orient="horz" pos="3906">
          <p15:clr>
            <a:srgbClr val="C35EA4"/>
          </p15:clr>
        </p15:guide>
        <p15:guide id="15" pos="3987">
          <p15:clr>
            <a:srgbClr val="9FCC3B"/>
          </p15:clr>
        </p15:guide>
        <p15:guide id="16" pos="4091">
          <p15:clr>
            <a:srgbClr val="C35EA4"/>
          </p15:clr>
        </p15:guide>
        <p15:guide id="17" pos="3887">
          <p15:clr>
            <a:srgbClr val="C35EA4"/>
          </p15:clr>
        </p15:guide>
        <p15:guide id="18" orient="horz" pos="867">
          <p15:clr>
            <a:srgbClr val="C35EA4"/>
          </p15:clr>
        </p15:guide>
        <p15:guide id="19" orient="horz" pos="436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st.ch/de/die-ost/organisation/medien/smart-factory-an-der-ost-volldigitalisierte-fertigung-fuer-die-zukunf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4.png"/><Relationship Id="rId5" Type="http://schemas.openxmlformats.org/officeDocument/2006/relationships/image" Target="../media/image11.png"/><Relationship Id="rId4" Type="http://schemas.openxmlformats.org/officeDocument/2006/relationships/image" Target="../media/image13.sv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2.pn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4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3.svg"/><Relationship Id="rId9" Type="http://schemas.openxmlformats.org/officeDocument/2006/relationships/image" Target="../media/image19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9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8.png"/><Relationship Id="rId11" Type="http://schemas.openxmlformats.org/officeDocument/2006/relationships/image" Target="../media/image15.svg"/><Relationship Id="rId5" Type="http://schemas.openxmlformats.org/officeDocument/2006/relationships/image" Target="../media/image11.png"/><Relationship Id="rId10" Type="http://schemas.openxmlformats.org/officeDocument/2006/relationships/image" Target="../media/image14.png"/><Relationship Id="rId4" Type="http://schemas.openxmlformats.org/officeDocument/2006/relationships/image" Target="../media/image13.svg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svg"/><Relationship Id="rId11" Type="http://schemas.openxmlformats.org/officeDocument/2006/relationships/image" Target="../media/image11.png"/><Relationship Id="rId5" Type="http://schemas.openxmlformats.org/officeDocument/2006/relationships/image" Target="../media/image18.png"/><Relationship Id="rId10" Type="http://schemas.openxmlformats.org/officeDocument/2006/relationships/image" Target="../media/image15.svg"/><Relationship Id="rId4" Type="http://schemas.openxmlformats.org/officeDocument/2006/relationships/image" Target="../media/image13.svg"/><Relationship Id="rId9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3.svg"/><Relationship Id="rId9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6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Relationship Id="rId9" Type="http://schemas.openxmlformats.org/officeDocument/2006/relationships/image" Target="../media/image13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6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2.png"/><Relationship Id="rId12" Type="http://schemas.openxmlformats.org/officeDocument/2006/relationships/image" Target="../media/image11.png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image" Target="../media/image21.svg"/><Relationship Id="rId11" Type="http://schemas.openxmlformats.org/officeDocument/2006/relationships/image" Target="../media/image17.png"/><Relationship Id="rId5" Type="http://schemas.openxmlformats.org/officeDocument/2006/relationships/image" Target="../media/image20.png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19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3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svg"/><Relationship Id="rId11" Type="http://schemas.openxmlformats.org/officeDocument/2006/relationships/image" Target="../media/image17.png"/><Relationship Id="rId5" Type="http://schemas.openxmlformats.org/officeDocument/2006/relationships/image" Target="../media/image25.png"/><Relationship Id="rId10" Type="http://schemas.openxmlformats.org/officeDocument/2006/relationships/image" Target="../media/image16.png"/><Relationship Id="rId4" Type="http://schemas.openxmlformats.org/officeDocument/2006/relationships/image" Target="../media/image24.svg"/><Relationship Id="rId9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3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5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26.sv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11" Type="http://schemas.openxmlformats.org/officeDocument/2006/relationships/image" Target="../media/image42.svg"/><Relationship Id="rId5" Type="http://schemas.openxmlformats.org/officeDocument/2006/relationships/image" Target="../media/image37.svg"/><Relationship Id="rId10" Type="http://schemas.openxmlformats.org/officeDocument/2006/relationships/image" Target="../media/image41.png"/><Relationship Id="rId4" Type="http://schemas.openxmlformats.org/officeDocument/2006/relationships/image" Target="../media/image36.png"/><Relationship Id="rId9" Type="http://schemas.openxmlformats.org/officeDocument/2006/relationships/image" Target="../media/image40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ev.to/ruppysuppy/61-frontend-web-development-buzz-words-every-developer-should-have-in-their-vocabulary-3c9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EFB3036-DA5B-8A31-E3E8-4B50461B8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Einstieg in die Webentwicklung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2FB9D53-2C83-4B0F-A3F2-DD5CC547D0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de-CH" dirty="0"/>
              <a:t>IFS - Institut für Software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44A94E69-1F8D-F0AC-3E66-F8FD0AF09DB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de-CH" dirty="0"/>
              <a:t>Web Engineering 1 / Woche 01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1239A323-A735-CBAE-871E-29A48F656D8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Frieder Loch</a:t>
            </a:r>
          </a:p>
        </p:txBody>
      </p:sp>
    </p:spTree>
    <p:extLst>
      <p:ext uri="{BB962C8B-B14F-4D97-AF65-F5344CB8AC3E}">
        <p14:creationId xmlns:p14="http://schemas.microsoft.com/office/powerpoint/2010/main" val="2267753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D6F22A3-725A-6AE6-04B2-F1617945D51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5B11379-A02C-2034-306C-4C10475FA14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886BD300-DAEA-2194-BB25-E9FDC7F00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Webanwendungen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7FB58A59-CE24-A17F-A129-D7DFEB44AE4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Einführung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C3232A64-9282-2B29-D6C5-15C569D843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80788">
            <a:off x="5654906" y="1266893"/>
            <a:ext cx="5859255" cy="3829878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69E63792-6578-F060-06F9-56F4B3C706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59310">
            <a:off x="933972" y="1798432"/>
            <a:ext cx="6413042" cy="3870372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9ED66477-F451-699C-E916-354A4DB0F5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8825" y="1532768"/>
            <a:ext cx="5840700" cy="3792465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9580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Bildplatzhalter 9" descr="Ein Bild, das Eis, Natur enthält.&#10;&#10;Automatisch generierte Beschreibung">
            <a:extLst>
              <a:ext uri="{FF2B5EF4-FFF2-40B4-BE49-F238E27FC236}">
                <a16:creationId xmlns:a16="http://schemas.microsoft.com/office/drawing/2014/main" id="{5053F728-3F76-74C1-484C-5A639C641C0E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3"/>
          <a:srcRect t="4402" b="4402"/>
          <a:stretch/>
        </p:blipFill>
        <p:spPr/>
      </p:pic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F378F0F-A60E-1C64-8D7C-B301D0E70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 dirty="0"/>
              <a:t>Web Engineering 1 / Woche 01</a:t>
            </a:r>
            <a:endParaRPr lang="de-CH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DC6C81A5-8DE3-125D-6F89-7817C9D5C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3</a:t>
            </a:fld>
            <a:endParaRPr lang="de-CH" dirty="0"/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BAABC39C-0DA3-0387-AD14-5C7BE84681F0}"/>
              </a:ext>
            </a:extLst>
          </p:cNvPr>
          <p:cNvSpPr>
            <a:spLocks noGrp="1"/>
          </p:cNvSpPr>
          <p:nvPr>
            <p:ph sz="quarter" idx="22"/>
          </p:nvPr>
        </p:nvSpPr>
        <p:spPr/>
        <p:txBody>
          <a:bodyPr/>
          <a:lstStyle/>
          <a:p>
            <a:r>
              <a:rPr lang="de-CH" dirty="0"/>
              <a:t>Webanwendungen sind </a:t>
            </a:r>
            <a:r>
              <a:rPr lang="de-CH" b="1" dirty="0"/>
              <a:t>komplex</a:t>
            </a:r>
          </a:p>
          <a:p>
            <a:r>
              <a:rPr lang="de-CH" dirty="0"/>
              <a:t>Wir sehen nur einen kleinen Teil: Die Webseite</a:t>
            </a:r>
          </a:p>
          <a:p>
            <a:endParaRPr lang="de-CH" dirty="0"/>
          </a:p>
          <a:p>
            <a:pPr marL="360363" lvl="1" indent="-360363">
              <a:lnSpc>
                <a:spcPct val="120000"/>
              </a:lnSpc>
              <a:buSzPct val="120000"/>
              <a:buBlip>
                <a:blip r:embed="rId4"/>
              </a:buBlip>
            </a:pPr>
            <a:r>
              <a:rPr lang="de-CH" sz="2000" b="1" dirty="0"/>
              <a:t>Vieles bekommen wir nie zu sehen!</a:t>
            </a:r>
          </a:p>
          <a:p>
            <a:pPr lvl="1"/>
            <a:r>
              <a:rPr lang="de-CH" dirty="0"/>
              <a:t>Wo speichert YouTube seine Videos?</a:t>
            </a:r>
          </a:p>
          <a:p>
            <a:pPr lvl="1"/>
            <a:r>
              <a:rPr lang="de-CH" dirty="0"/>
              <a:t>Wie findet Google meine Webseiten?</a:t>
            </a:r>
          </a:p>
          <a:p>
            <a:pPr lvl="1"/>
            <a:r>
              <a:rPr lang="de-CH" dirty="0"/>
              <a:t>…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7A30842A-F4DE-2756-7E73-1B6D4C070DF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Einführung</a:t>
            </a:r>
          </a:p>
        </p:txBody>
      </p:sp>
      <p:sp>
        <p:nvSpPr>
          <p:cNvPr id="8" name="Titel 7">
            <a:extLst>
              <a:ext uri="{FF2B5EF4-FFF2-40B4-BE49-F238E27FC236}">
                <a16:creationId xmlns:a16="http://schemas.microsoft.com/office/drawing/2014/main" id="{60ECF0CC-7B11-9BC1-0D30-EA2008625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1" y="739140"/>
            <a:ext cx="6337300" cy="684213"/>
          </a:xfrm>
        </p:spPr>
        <p:txBody>
          <a:bodyPr>
            <a:normAutofit/>
          </a:bodyPr>
          <a:lstStyle/>
          <a:p>
            <a:r>
              <a:rPr lang="de-CH" sz="3200" dirty="0"/>
              <a:t>Webanwendungen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38771912-A2C2-6493-24D1-07144691AE87}"/>
              </a:ext>
            </a:extLst>
          </p:cNvPr>
          <p:cNvSpPr txBox="1"/>
          <p:nvPr/>
        </p:nvSpPr>
        <p:spPr>
          <a:xfrm>
            <a:off x="806449" y="5862221"/>
            <a:ext cx="610035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Created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by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 Uwe Kils (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iceberg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) and 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User:Wiska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 Bodo (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sky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). (https://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commons.wikimedia.org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/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wiki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/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File:Iceberg.jpg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), „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Iceberg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“, https://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creativecommons.org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/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licenses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/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by-sa</a:t>
            </a:r>
            <a:r>
              <a:rPr lang="de-DE" sz="800" b="0" i="0" u="none" strike="noStrike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/3.0/</a:t>
            </a:r>
            <a:r>
              <a:rPr lang="de-DE" sz="800" b="0" i="0" u="none" strike="noStrike" dirty="0" err="1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legalcode</a:t>
            </a:r>
            <a:endParaRPr lang="de-DE" sz="800" dirty="0"/>
          </a:p>
        </p:txBody>
      </p:sp>
    </p:spTree>
    <p:extLst>
      <p:ext uri="{BB962C8B-B14F-4D97-AF65-F5344CB8AC3E}">
        <p14:creationId xmlns:p14="http://schemas.microsoft.com/office/powerpoint/2010/main" val="384732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9F38B31A-B55D-72C5-0E23-510701066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9FAC0C7-B28A-D3A0-E84B-252F781EE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4</a:t>
            </a:fld>
            <a:endParaRPr lang="de-CH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5D74CD30-A89D-A6DF-25FC-36720835570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de-CH" dirty="0"/>
              <a:t>Unihockeyball-Bestellapp</a:t>
            </a: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62879647-266E-4FDE-A03E-0B13AD267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Anwendungsbeispiel</a:t>
            </a:r>
          </a:p>
        </p:txBody>
      </p:sp>
      <p:pic>
        <p:nvPicPr>
          <p:cNvPr id="8" name="example-video">
            <a:hlinkClick r:id="" action="ppaction://media"/>
            <a:extLst>
              <a:ext uri="{FF2B5EF4-FFF2-40B4-BE49-F238E27FC236}">
                <a16:creationId xmlns:a16="http://schemas.microsoft.com/office/drawing/2014/main" id="{A55DF767-AAF6-A7E0-EBFD-F1FB1138037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500" end="11150.1666"/>
                </p14:media>
              </p:ext>
            </p:extLst>
          </p:nvPr>
        </p:nvPicPr>
        <p:blipFill rotWithShape="1">
          <a:blip r:embed="rId5"/>
          <a:srcRect l="13886" r="14917" b="1028"/>
          <a:stretch>
            <a:fillRect/>
          </a:stretch>
        </p:blipFill>
        <p:spPr>
          <a:xfrm>
            <a:off x="5690535" y="1016794"/>
            <a:ext cx="6169678" cy="4824412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2027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5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7A06F4D-C788-DC99-875F-AF886B497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 dirty="0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6D33483-3CAB-3547-2399-764D32D51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5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37E5B206-4879-B882-C00A-9614B5160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CH" dirty="0"/>
              <a:t>Anwendungsbeispiel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7F2657FB-DD2D-134B-C8C0-3C229CAB000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r>
              <a:rPr lang="de-CH" sz="2000" dirty="0"/>
              <a:t>Webanwendungen</a:t>
            </a:r>
            <a:endParaRPr lang="de-CH" dirty="0"/>
          </a:p>
        </p:txBody>
      </p:sp>
      <p:sp>
        <p:nvSpPr>
          <p:cNvPr id="7" name="Inhaltsplatzhalter 6">
            <a:extLst>
              <a:ext uri="{FF2B5EF4-FFF2-40B4-BE49-F238E27FC236}">
                <a16:creationId xmlns:a16="http://schemas.microsoft.com/office/drawing/2014/main" id="{968A1AA3-8516-7A48-CD51-B6D7670D93FD}"/>
              </a:ext>
            </a:extLst>
          </p:cNvPr>
          <p:cNvSpPr>
            <a:spLocks noGrp="1"/>
          </p:cNvSpPr>
          <p:nvPr>
            <p:ph sz="quarter" idx="26"/>
          </p:nvPr>
        </p:nvSpPr>
        <p:spPr/>
        <p:txBody>
          <a:bodyPr/>
          <a:lstStyle/>
          <a:p>
            <a:r>
              <a:rPr lang="de-CH" dirty="0"/>
              <a:t>Unihockeyball-Bestellapp</a:t>
            </a:r>
          </a:p>
          <a:p>
            <a:r>
              <a:rPr lang="de-CH" dirty="0"/>
              <a:t>Studienarbeit 2021 / 2022</a:t>
            </a:r>
          </a:p>
          <a:p>
            <a:r>
              <a:rPr lang="de-CH" dirty="0"/>
              <a:t>Informatik und Wirtschaftsinformatik</a:t>
            </a:r>
          </a:p>
          <a:p>
            <a:r>
              <a:rPr lang="de-CH" dirty="0"/>
              <a:t>Anbindung an die </a:t>
            </a:r>
            <a:r>
              <a:rPr lang="de-CH" dirty="0">
                <a:hlinkClick r:id="rId3"/>
              </a:rPr>
              <a:t>SmartFactory@OST</a:t>
            </a:r>
            <a:endParaRPr lang="de-CH" dirty="0"/>
          </a:p>
        </p:txBody>
      </p:sp>
      <p:pic>
        <p:nvPicPr>
          <p:cNvPr id="14" name="Grafik 13" descr="Ein Bild, das Text, drinnen enthält.&#10;&#10;Automatisch generierte Beschreibung">
            <a:extLst>
              <a:ext uri="{FF2B5EF4-FFF2-40B4-BE49-F238E27FC236}">
                <a16:creationId xmlns:a16="http://schemas.microsoft.com/office/drawing/2014/main" id="{391641CC-5F36-25D4-0A41-196D156BBE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005" y="2114832"/>
            <a:ext cx="5761038" cy="3841173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pic>
        <p:nvPicPr>
          <p:cNvPr id="12" name="Inhaltsplatzhalter 11">
            <a:extLst>
              <a:ext uri="{FF2B5EF4-FFF2-40B4-BE49-F238E27FC236}">
                <a16:creationId xmlns:a16="http://schemas.microsoft.com/office/drawing/2014/main" id="{46A002C1-20D0-2DB8-88DD-B0D366480FFF}"/>
              </a:ext>
            </a:extLst>
          </p:cNvPr>
          <p:cNvPicPr>
            <a:picLocks noGrp="1" noChangeAspect="1"/>
          </p:cNvPicPr>
          <p:nvPr>
            <p:ph sz="quarter" idx="27"/>
          </p:nvPr>
        </p:nvPicPr>
        <p:blipFill>
          <a:blip r:embed="rId5"/>
          <a:stretch>
            <a:fillRect/>
          </a:stretch>
        </p:blipFill>
        <p:spPr>
          <a:xfrm>
            <a:off x="8785524" y="1166518"/>
            <a:ext cx="3074689" cy="2401021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sp>
        <p:nvSpPr>
          <p:cNvPr id="15" name="Pfeil: gebogen 14">
            <a:extLst>
              <a:ext uri="{FF2B5EF4-FFF2-40B4-BE49-F238E27FC236}">
                <a16:creationId xmlns:a16="http://schemas.microsoft.com/office/drawing/2014/main" id="{3C7B789D-B7AA-4560-B0D9-34B842B3338F}"/>
              </a:ext>
            </a:extLst>
          </p:cNvPr>
          <p:cNvSpPr/>
          <p:nvPr/>
        </p:nvSpPr>
        <p:spPr>
          <a:xfrm rot="5400000" flipV="1">
            <a:off x="8188552" y="1512445"/>
            <a:ext cx="496957" cy="508483"/>
          </a:xfrm>
          <a:prstGeom prst="bentArrow">
            <a:avLst>
              <a:gd name="adj1" fmla="val 33000"/>
              <a:gd name="adj2" fmla="val 36333"/>
              <a:gd name="adj3" fmla="val 38333"/>
              <a:gd name="adj4" fmla="val 43750"/>
            </a:avLst>
          </a:pr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A892BE3E-5CE6-6ACD-F826-571F7B4F43D0}"/>
              </a:ext>
            </a:extLst>
          </p:cNvPr>
          <p:cNvSpPr txBox="1"/>
          <p:nvPr/>
        </p:nvSpPr>
        <p:spPr>
          <a:xfrm>
            <a:off x="806449" y="6029030"/>
            <a:ext cx="11053764" cy="17174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buClr>
                <a:schemeClr val="bg2"/>
              </a:buClr>
            </a:pPr>
            <a:r>
              <a:rPr lang="de-CH" sz="1000" dirty="0">
                <a:ea typeface="Roboto Medium" panose="02000000000000000000" pitchFamily="2" charset="0"/>
              </a:rPr>
              <a:t>Quelle: https://www.ost.ch/de/die-ost/organisation/medien/smart-factory-an-der-ost-volldigitalisierte-fertigung-fuer-die-zukunft</a:t>
            </a:r>
          </a:p>
        </p:txBody>
      </p:sp>
    </p:spTree>
    <p:extLst>
      <p:ext uri="{BB962C8B-B14F-4D97-AF65-F5344CB8AC3E}">
        <p14:creationId xmlns:p14="http://schemas.microsoft.com/office/powerpoint/2010/main" val="159228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EA293EAF-2C78-0886-B935-0E5B7B03F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85E3DD3-0D5C-629F-5D59-9B24D1E25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EF3E98E-039B-7909-748F-9179A9C81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6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B02D92E8-ADE2-1B7B-32AD-BDB565E2D8D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de-CH" dirty="0"/>
              <a:t>Architektur von Webanwendungen</a:t>
            </a:r>
          </a:p>
          <a:p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41364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12325ED-681B-CF78-A137-96E608B081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E06BC87-D27D-9BE2-1FAC-4BFABF318D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7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B3EE757-3FEE-B82B-CBBB-6844CCD48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EEF4CAB-AB8A-81D1-74DB-5AE2D5DBA9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15047C48-8E7E-8C09-89EB-81861D0BBDAE}"/>
              </a:ext>
            </a:extLst>
          </p:cNvPr>
          <p:cNvGrpSpPr/>
          <p:nvPr/>
        </p:nvGrpSpPr>
        <p:grpSpPr>
          <a:xfrm>
            <a:off x="5350297" y="2695353"/>
            <a:ext cx="2455333" cy="1467294"/>
            <a:chOff x="5350297" y="2639016"/>
            <a:chExt cx="2455333" cy="1467294"/>
          </a:xfrm>
        </p:grpSpPr>
        <p:sp>
          <p:nvSpPr>
            <p:cNvPr id="8" name="Pfeil: nach rechts 7">
              <a:extLst>
                <a:ext uri="{FF2B5EF4-FFF2-40B4-BE49-F238E27FC236}">
                  <a16:creationId xmlns:a16="http://schemas.microsoft.com/office/drawing/2014/main" id="{D17FCA94-13D3-3C31-D2B3-6296A1F4A9BA}"/>
                </a:ext>
              </a:extLst>
            </p:cNvPr>
            <p:cNvSpPr/>
            <p:nvPr/>
          </p:nvSpPr>
          <p:spPr>
            <a:xfrm>
              <a:off x="5350297" y="2964637"/>
              <a:ext cx="2455333" cy="824496"/>
            </a:xfrm>
            <a:prstGeom prst="rightArrow">
              <a:avLst>
                <a:gd name="adj1" fmla="val 38862"/>
                <a:gd name="adj2" fmla="val 69493"/>
              </a:avLst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9" name="Grafik 8" descr="Fragezeichen mit einfarbiger Füllung">
              <a:extLst>
                <a:ext uri="{FF2B5EF4-FFF2-40B4-BE49-F238E27FC236}">
                  <a16:creationId xmlns:a16="http://schemas.microsoft.com/office/drawing/2014/main" id="{CE0E62D2-A896-4560-6CD8-71D309460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397274">
              <a:off x="5760817" y="2639016"/>
              <a:ext cx="1467294" cy="1467294"/>
            </a:xfrm>
            <a:prstGeom prst="rect">
              <a:avLst/>
            </a:prstGeom>
          </p:spPr>
        </p:pic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8F6E25C1-672D-5155-16B3-57C9CD01A3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5077" y="1936885"/>
            <a:ext cx="3688061" cy="288000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grpSp>
        <p:nvGrpSpPr>
          <p:cNvPr id="11" name="!!morphButton">
            <a:extLst>
              <a:ext uri="{FF2B5EF4-FFF2-40B4-BE49-F238E27FC236}">
                <a16:creationId xmlns:a16="http://schemas.microsoft.com/office/drawing/2014/main" id="{ABC260BA-2A70-7919-2702-4626E6CA1DE7}"/>
              </a:ext>
            </a:extLst>
          </p:cNvPr>
          <p:cNvGrpSpPr/>
          <p:nvPr/>
        </p:nvGrpSpPr>
        <p:grpSpPr>
          <a:xfrm>
            <a:off x="2225423" y="5037124"/>
            <a:ext cx="1986743" cy="697419"/>
            <a:chOff x="2225423" y="5037124"/>
            <a:chExt cx="1986743" cy="697419"/>
          </a:xfrm>
        </p:grpSpPr>
        <p:sp>
          <p:nvSpPr>
            <p:cNvPr id="12" name="Rechteck: abgerundete Ecken 11">
              <a:extLst>
                <a:ext uri="{FF2B5EF4-FFF2-40B4-BE49-F238E27FC236}">
                  <a16:creationId xmlns:a16="http://schemas.microsoft.com/office/drawing/2014/main" id="{162E4CA7-E2D2-BD3F-BDEF-BC5DBF0B00F4}"/>
                </a:ext>
              </a:extLst>
            </p:cNvPr>
            <p:cNvSpPr/>
            <p:nvPr/>
          </p:nvSpPr>
          <p:spPr>
            <a:xfrm>
              <a:off x="2225423" y="5037124"/>
              <a:ext cx="1807368" cy="500062"/>
            </a:xfrm>
            <a:prstGeom prst="roundRect">
              <a:avLst/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dirty="0">
                  <a:solidFill>
                    <a:schemeClr val="tx1"/>
                  </a:solidFill>
                </a:rPr>
                <a:t>Bestellen</a:t>
              </a:r>
            </a:p>
          </p:txBody>
        </p:sp>
        <p:pic>
          <p:nvPicPr>
            <p:cNvPr id="13" name="Grafik 12" descr="Cursor mit einfarbiger Füllung">
              <a:extLst>
                <a:ext uri="{FF2B5EF4-FFF2-40B4-BE49-F238E27FC236}">
                  <a16:creationId xmlns:a16="http://schemas.microsoft.com/office/drawing/2014/main" id="{CC2F6161-22E6-FED8-F829-B75BEEC9995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817452" y="5339829"/>
              <a:ext cx="394714" cy="394714"/>
            </a:xfrm>
            <a:prstGeom prst="rect">
              <a:avLst/>
            </a:prstGeom>
          </p:spPr>
        </p:pic>
      </p:grpSp>
      <p:grpSp>
        <p:nvGrpSpPr>
          <p:cNvPr id="14" name="!!morphBall">
            <a:extLst>
              <a:ext uri="{FF2B5EF4-FFF2-40B4-BE49-F238E27FC236}">
                <a16:creationId xmlns:a16="http://schemas.microsoft.com/office/drawing/2014/main" id="{62719459-F585-574E-318C-93592C142B9F}"/>
              </a:ext>
            </a:extLst>
          </p:cNvPr>
          <p:cNvGrpSpPr/>
          <p:nvPr/>
        </p:nvGrpSpPr>
        <p:grpSpPr>
          <a:xfrm>
            <a:off x="8182789" y="2296885"/>
            <a:ext cx="2160000" cy="2160000"/>
            <a:chOff x="2924572" y="254397"/>
            <a:chExt cx="6349206" cy="6349206"/>
          </a:xfrm>
        </p:grpSpPr>
        <p:pic>
          <p:nvPicPr>
            <p:cNvPr id="15" name="Grafik 14">
              <a:extLst>
                <a:ext uri="{FF2B5EF4-FFF2-40B4-BE49-F238E27FC236}">
                  <a16:creationId xmlns:a16="http://schemas.microsoft.com/office/drawing/2014/main" id="{F9AC5D0F-76C4-4132-8C7F-028909D5021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16" name="Grafik 15">
              <a:extLst>
                <a:ext uri="{FF2B5EF4-FFF2-40B4-BE49-F238E27FC236}">
                  <a16:creationId xmlns:a16="http://schemas.microsoft.com/office/drawing/2014/main" id="{B30F1F26-86A5-676B-632F-8FC536118B2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9580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12325ED-681B-CF78-A137-96E608B081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E06BC87-D27D-9BE2-1FAC-4BFABF318D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8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B3EE757-3FEE-B82B-CBBB-6844CCD48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EEF4CAB-AB8A-81D1-74DB-5AE2D5DBA9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15047C48-8E7E-8C09-89EB-81861D0BBDAE}"/>
              </a:ext>
            </a:extLst>
          </p:cNvPr>
          <p:cNvGrpSpPr/>
          <p:nvPr/>
        </p:nvGrpSpPr>
        <p:grpSpPr>
          <a:xfrm>
            <a:off x="5350297" y="2695353"/>
            <a:ext cx="2455333" cy="1467294"/>
            <a:chOff x="5350297" y="2639016"/>
            <a:chExt cx="2455333" cy="1467294"/>
          </a:xfrm>
        </p:grpSpPr>
        <p:sp>
          <p:nvSpPr>
            <p:cNvPr id="8" name="Pfeil: nach rechts 7">
              <a:extLst>
                <a:ext uri="{FF2B5EF4-FFF2-40B4-BE49-F238E27FC236}">
                  <a16:creationId xmlns:a16="http://schemas.microsoft.com/office/drawing/2014/main" id="{D17FCA94-13D3-3C31-D2B3-6296A1F4A9BA}"/>
                </a:ext>
              </a:extLst>
            </p:cNvPr>
            <p:cNvSpPr/>
            <p:nvPr/>
          </p:nvSpPr>
          <p:spPr>
            <a:xfrm>
              <a:off x="5350297" y="2964637"/>
              <a:ext cx="2455333" cy="824496"/>
            </a:xfrm>
            <a:prstGeom prst="rightArrow">
              <a:avLst>
                <a:gd name="adj1" fmla="val 38862"/>
                <a:gd name="adj2" fmla="val 69493"/>
              </a:avLst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9" name="Grafik 8" descr="Fragezeichen mit einfarbiger Füllung">
              <a:extLst>
                <a:ext uri="{FF2B5EF4-FFF2-40B4-BE49-F238E27FC236}">
                  <a16:creationId xmlns:a16="http://schemas.microsoft.com/office/drawing/2014/main" id="{CE0E62D2-A896-4560-6CD8-71D309460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397274">
              <a:off x="5760817" y="2639016"/>
              <a:ext cx="1467294" cy="1467294"/>
            </a:xfrm>
            <a:prstGeom prst="rect">
              <a:avLst/>
            </a:prstGeom>
          </p:spPr>
        </p:pic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8F6E25C1-672D-5155-16B3-57C9CD01A3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5077" y="1936885"/>
            <a:ext cx="3688061" cy="288000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grpSp>
        <p:nvGrpSpPr>
          <p:cNvPr id="11" name="!!morphButton">
            <a:extLst>
              <a:ext uri="{FF2B5EF4-FFF2-40B4-BE49-F238E27FC236}">
                <a16:creationId xmlns:a16="http://schemas.microsoft.com/office/drawing/2014/main" id="{ABC260BA-2A70-7919-2702-4626E6CA1DE7}"/>
              </a:ext>
            </a:extLst>
          </p:cNvPr>
          <p:cNvGrpSpPr/>
          <p:nvPr/>
        </p:nvGrpSpPr>
        <p:grpSpPr>
          <a:xfrm>
            <a:off x="2225423" y="5037124"/>
            <a:ext cx="1986743" cy="697419"/>
            <a:chOff x="2225423" y="5037124"/>
            <a:chExt cx="1986743" cy="697419"/>
          </a:xfrm>
        </p:grpSpPr>
        <p:sp>
          <p:nvSpPr>
            <p:cNvPr id="12" name="Rechteck: abgerundete Ecken 11">
              <a:extLst>
                <a:ext uri="{FF2B5EF4-FFF2-40B4-BE49-F238E27FC236}">
                  <a16:creationId xmlns:a16="http://schemas.microsoft.com/office/drawing/2014/main" id="{162E4CA7-E2D2-BD3F-BDEF-BC5DBF0B00F4}"/>
                </a:ext>
              </a:extLst>
            </p:cNvPr>
            <p:cNvSpPr/>
            <p:nvPr/>
          </p:nvSpPr>
          <p:spPr>
            <a:xfrm>
              <a:off x="2225423" y="5037124"/>
              <a:ext cx="1807368" cy="500062"/>
            </a:xfrm>
            <a:prstGeom prst="roundRect">
              <a:avLst/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dirty="0">
                  <a:solidFill>
                    <a:schemeClr val="tx1"/>
                  </a:solidFill>
                </a:rPr>
                <a:t>Bestellen</a:t>
              </a:r>
            </a:p>
          </p:txBody>
        </p:sp>
        <p:pic>
          <p:nvPicPr>
            <p:cNvPr id="13" name="Grafik 12" descr="Cursor mit einfarbiger Füllung">
              <a:extLst>
                <a:ext uri="{FF2B5EF4-FFF2-40B4-BE49-F238E27FC236}">
                  <a16:creationId xmlns:a16="http://schemas.microsoft.com/office/drawing/2014/main" id="{CC2F6161-22E6-FED8-F829-B75BEEC9995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817452" y="5339829"/>
              <a:ext cx="394714" cy="394714"/>
            </a:xfrm>
            <a:prstGeom prst="rect">
              <a:avLst/>
            </a:prstGeom>
          </p:spPr>
        </p:pic>
      </p:grpSp>
      <p:grpSp>
        <p:nvGrpSpPr>
          <p:cNvPr id="17" name="!!morphBox">
            <a:extLst>
              <a:ext uri="{FF2B5EF4-FFF2-40B4-BE49-F238E27FC236}">
                <a16:creationId xmlns:a16="http://schemas.microsoft.com/office/drawing/2014/main" id="{D4D70480-6B49-E17D-40BB-35DB5A94EC65}"/>
              </a:ext>
            </a:extLst>
          </p:cNvPr>
          <p:cNvGrpSpPr/>
          <p:nvPr/>
        </p:nvGrpSpPr>
        <p:grpSpPr>
          <a:xfrm>
            <a:off x="8015790" y="2803470"/>
            <a:ext cx="1980000" cy="1260000"/>
            <a:chOff x="8015790" y="2742665"/>
            <a:chExt cx="1980000" cy="1260000"/>
          </a:xfrm>
        </p:grpSpPr>
        <p:sp>
          <p:nvSpPr>
            <p:cNvPr id="18" name="Rechteck: abgerundete Ecken 17">
              <a:extLst>
                <a:ext uri="{FF2B5EF4-FFF2-40B4-BE49-F238E27FC236}">
                  <a16:creationId xmlns:a16="http://schemas.microsoft.com/office/drawing/2014/main" id="{4BCCEF98-0DBC-6FAE-B8F8-82564D57DF9D}"/>
                </a:ext>
              </a:extLst>
            </p:cNvPr>
            <p:cNvSpPr/>
            <p:nvPr/>
          </p:nvSpPr>
          <p:spPr>
            <a:xfrm>
              <a:off x="8015790" y="2742665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Smart Factory</a:t>
              </a:r>
            </a:p>
            <a:p>
              <a:pPr algn="ctr"/>
              <a:r>
                <a:rPr lang="de-CH" sz="1400" dirty="0">
                  <a:solidFill>
                    <a:schemeClr val="tx1"/>
                  </a:solidFill>
                </a:rPr>
                <a:t>Autonome Ballproduktion</a:t>
              </a:r>
            </a:p>
          </p:txBody>
        </p:sp>
        <p:pic>
          <p:nvPicPr>
            <p:cNvPr id="19" name="Grafik 18" descr="Zahnräder mit einfarbiger Füllung">
              <a:extLst>
                <a:ext uri="{FF2B5EF4-FFF2-40B4-BE49-F238E27FC236}">
                  <a16:creationId xmlns:a16="http://schemas.microsoft.com/office/drawing/2014/main" id="{4BA4E63E-8C6A-5E55-D125-E473C8DC2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9635790" y="2742665"/>
              <a:ext cx="360000" cy="360000"/>
            </a:xfrm>
            <a:prstGeom prst="rect">
              <a:avLst/>
            </a:prstGeom>
          </p:spPr>
        </p:pic>
      </p:grpSp>
      <p:grpSp>
        <p:nvGrpSpPr>
          <p:cNvPr id="20" name="!!morphBall">
            <a:extLst>
              <a:ext uri="{FF2B5EF4-FFF2-40B4-BE49-F238E27FC236}">
                <a16:creationId xmlns:a16="http://schemas.microsoft.com/office/drawing/2014/main" id="{B0B89762-240D-4A36-1B24-D5C4CC205E07}"/>
              </a:ext>
            </a:extLst>
          </p:cNvPr>
          <p:cNvGrpSpPr/>
          <p:nvPr/>
        </p:nvGrpSpPr>
        <p:grpSpPr>
          <a:xfrm>
            <a:off x="9500379" y="3561786"/>
            <a:ext cx="978656" cy="978656"/>
            <a:chOff x="2924572" y="254397"/>
            <a:chExt cx="6349206" cy="6349206"/>
          </a:xfrm>
        </p:grpSpPr>
        <p:pic>
          <p:nvPicPr>
            <p:cNvPr id="21" name="Grafik 20">
              <a:extLst>
                <a:ext uri="{FF2B5EF4-FFF2-40B4-BE49-F238E27FC236}">
                  <a16:creationId xmlns:a16="http://schemas.microsoft.com/office/drawing/2014/main" id="{633CA587-6630-3116-94B2-5F79544E93C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22" name="Grafik 21">
              <a:extLst>
                <a:ext uri="{FF2B5EF4-FFF2-40B4-BE49-F238E27FC236}">
                  <a16:creationId xmlns:a16="http://schemas.microsoft.com/office/drawing/2014/main" id="{F55B55BD-854C-3DB3-05AC-D77AB65D86B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3748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12325ED-681B-CF78-A137-96E608B081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E06BC87-D27D-9BE2-1FAC-4BFABF318D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9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B3EE757-3FEE-B82B-CBBB-6844CCD48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EEF4CAB-AB8A-81D1-74DB-5AE2D5DBA9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15047C48-8E7E-8C09-89EB-81861D0BBDAE}"/>
              </a:ext>
            </a:extLst>
          </p:cNvPr>
          <p:cNvGrpSpPr/>
          <p:nvPr/>
        </p:nvGrpSpPr>
        <p:grpSpPr>
          <a:xfrm>
            <a:off x="5350297" y="2695353"/>
            <a:ext cx="2455333" cy="1467294"/>
            <a:chOff x="5350297" y="2639016"/>
            <a:chExt cx="2455333" cy="1467294"/>
          </a:xfrm>
        </p:grpSpPr>
        <p:sp>
          <p:nvSpPr>
            <p:cNvPr id="8" name="Pfeil: nach rechts 7">
              <a:extLst>
                <a:ext uri="{FF2B5EF4-FFF2-40B4-BE49-F238E27FC236}">
                  <a16:creationId xmlns:a16="http://schemas.microsoft.com/office/drawing/2014/main" id="{D17FCA94-13D3-3C31-D2B3-6296A1F4A9BA}"/>
                </a:ext>
              </a:extLst>
            </p:cNvPr>
            <p:cNvSpPr/>
            <p:nvPr/>
          </p:nvSpPr>
          <p:spPr>
            <a:xfrm>
              <a:off x="5350297" y="2964637"/>
              <a:ext cx="2455333" cy="824496"/>
            </a:xfrm>
            <a:prstGeom prst="rightArrow">
              <a:avLst>
                <a:gd name="adj1" fmla="val 38862"/>
                <a:gd name="adj2" fmla="val 69493"/>
              </a:avLst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9" name="Grafik 8" descr="Fragezeichen mit einfarbiger Füllung">
              <a:extLst>
                <a:ext uri="{FF2B5EF4-FFF2-40B4-BE49-F238E27FC236}">
                  <a16:creationId xmlns:a16="http://schemas.microsoft.com/office/drawing/2014/main" id="{CE0E62D2-A896-4560-6CD8-71D309460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397274">
              <a:off x="5760817" y="2639016"/>
              <a:ext cx="1467294" cy="1467294"/>
            </a:xfrm>
            <a:prstGeom prst="rect">
              <a:avLst/>
            </a:prstGeom>
          </p:spPr>
        </p:pic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8F6E25C1-672D-5155-16B3-57C9CD01A3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5077" y="1936885"/>
            <a:ext cx="3688061" cy="288000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grpSp>
        <p:nvGrpSpPr>
          <p:cNvPr id="17" name="!!morphBox">
            <a:extLst>
              <a:ext uri="{FF2B5EF4-FFF2-40B4-BE49-F238E27FC236}">
                <a16:creationId xmlns:a16="http://schemas.microsoft.com/office/drawing/2014/main" id="{D4D70480-6B49-E17D-40BB-35DB5A94EC65}"/>
              </a:ext>
            </a:extLst>
          </p:cNvPr>
          <p:cNvGrpSpPr/>
          <p:nvPr/>
        </p:nvGrpSpPr>
        <p:grpSpPr>
          <a:xfrm>
            <a:off x="8015790" y="2803470"/>
            <a:ext cx="1980000" cy="1260000"/>
            <a:chOff x="8015790" y="2742665"/>
            <a:chExt cx="1980000" cy="1260000"/>
          </a:xfrm>
        </p:grpSpPr>
        <p:sp>
          <p:nvSpPr>
            <p:cNvPr id="18" name="Rechteck: abgerundete Ecken 17">
              <a:extLst>
                <a:ext uri="{FF2B5EF4-FFF2-40B4-BE49-F238E27FC236}">
                  <a16:creationId xmlns:a16="http://schemas.microsoft.com/office/drawing/2014/main" id="{4BCCEF98-0DBC-6FAE-B8F8-82564D57DF9D}"/>
                </a:ext>
              </a:extLst>
            </p:cNvPr>
            <p:cNvSpPr/>
            <p:nvPr/>
          </p:nvSpPr>
          <p:spPr>
            <a:xfrm>
              <a:off x="8015790" y="2742665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Smart Factory</a:t>
              </a:r>
            </a:p>
            <a:p>
              <a:pPr algn="ctr"/>
              <a:r>
                <a:rPr lang="de-CH" sz="1400" dirty="0">
                  <a:solidFill>
                    <a:schemeClr val="tx1"/>
                  </a:solidFill>
                </a:rPr>
                <a:t>Autonome Ballproduktion</a:t>
              </a:r>
            </a:p>
          </p:txBody>
        </p:sp>
        <p:pic>
          <p:nvPicPr>
            <p:cNvPr id="19" name="Grafik 18" descr="Zahnräder mit einfarbiger Füllung">
              <a:extLst>
                <a:ext uri="{FF2B5EF4-FFF2-40B4-BE49-F238E27FC236}">
                  <a16:creationId xmlns:a16="http://schemas.microsoft.com/office/drawing/2014/main" id="{4BA4E63E-8C6A-5E55-D125-E473C8DC2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635790" y="2742665"/>
              <a:ext cx="360000" cy="360000"/>
            </a:xfrm>
            <a:prstGeom prst="rect">
              <a:avLst/>
            </a:prstGeom>
          </p:spPr>
        </p:pic>
      </p:grpSp>
      <p:grpSp>
        <p:nvGrpSpPr>
          <p:cNvPr id="20" name="!!morphBall">
            <a:extLst>
              <a:ext uri="{FF2B5EF4-FFF2-40B4-BE49-F238E27FC236}">
                <a16:creationId xmlns:a16="http://schemas.microsoft.com/office/drawing/2014/main" id="{B0B89762-240D-4A36-1B24-D5C4CC205E07}"/>
              </a:ext>
            </a:extLst>
          </p:cNvPr>
          <p:cNvGrpSpPr/>
          <p:nvPr/>
        </p:nvGrpSpPr>
        <p:grpSpPr>
          <a:xfrm>
            <a:off x="9500379" y="3561786"/>
            <a:ext cx="978656" cy="978656"/>
            <a:chOff x="2924572" y="254397"/>
            <a:chExt cx="6349206" cy="6349206"/>
          </a:xfrm>
        </p:grpSpPr>
        <p:pic>
          <p:nvPicPr>
            <p:cNvPr id="21" name="Grafik 20">
              <a:extLst>
                <a:ext uri="{FF2B5EF4-FFF2-40B4-BE49-F238E27FC236}">
                  <a16:creationId xmlns:a16="http://schemas.microsoft.com/office/drawing/2014/main" id="{633CA587-6630-3116-94B2-5F79544E93C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22" name="Grafik 21">
              <a:extLst>
                <a:ext uri="{FF2B5EF4-FFF2-40B4-BE49-F238E27FC236}">
                  <a16:creationId xmlns:a16="http://schemas.microsoft.com/office/drawing/2014/main" id="{F55B55BD-854C-3DB3-05AC-D77AB65D86B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  <p:grpSp>
        <p:nvGrpSpPr>
          <p:cNvPr id="23" name="!!morphButton">
            <a:extLst>
              <a:ext uri="{FF2B5EF4-FFF2-40B4-BE49-F238E27FC236}">
                <a16:creationId xmlns:a16="http://schemas.microsoft.com/office/drawing/2014/main" id="{46DF751D-CDF3-226A-BB0C-29848710BED4}"/>
              </a:ext>
            </a:extLst>
          </p:cNvPr>
          <p:cNvGrpSpPr/>
          <p:nvPr/>
        </p:nvGrpSpPr>
        <p:grpSpPr>
          <a:xfrm>
            <a:off x="1285077" y="5037124"/>
            <a:ext cx="1986743" cy="697419"/>
            <a:chOff x="2225423" y="5037124"/>
            <a:chExt cx="1986743" cy="697419"/>
          </a:xfrm>
        </p:grpSpPr>
        <p:sp>
          <p:nvSpPr>
            <p:cNvPr id="24" name="Rechteck: abgerundete Ecken 23">
              <a:extLst>
                <a:ext uri="{FF2B5EF4-FFF2-40B4-BE49-F238E27FC236}">
                  <a16:creationId xmlns:a16="http://schemas.microsoft.com/office/drawing/2014/main" id="{6BA8A3A0-9494-0E88-BCB2-BF8F1042E259}"/>
                </a:ext>
              </a:extLst>
            </p:cNvPr>
            <p:cNvSpPr/>
            <p:nvPr/>
          </p:nvSpPr>
          <p:spPr>
            <a:xfrm>
              <a:off x="2225423" y="5037124"/>
              <a:ext cx="1807368" cy="500062"/>
            </a:xfrm>
            <a:prstGeom prst="roundRect">
              <a:avLst/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dirty="0">
                  <a:solidFill>
                    <a:schemeClr val="tx1"/>
                  </a:solidFill>
                </a:rPr>
                <a:t>Bestellen</a:t>
              </a:r>
            </a:p>
          </p:txBody>
        </p:sp>
        <p:pic>
          <p:nvPicPr>
            <p:cNvPr id="25" name="Grafik 24" descr="Cursor mit einfarbiger Füllung">
              <a:extLst>
                <a:ext uri="{FF2B5EF4-FFF2-40B4-BE49-F238E27FC236}">
                  <a16:creationId xmlns:a16="http://schemas.microsoft.com/office/drawing/2014/main" id="{F7846525-731C-D3F8-5D0C-2CEE5E29B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3817452" y="5339829"/>
              <a:ext cx="394714" cy="394714"/>
            </a:xfrm>
            <a:prstGeom prst="rect">
              <a:avLst/>
            </a:prstGeom>
          </p:spPr>
        </p:pic>
      </p:grpSp>
      <p:sp>
        <p:nvSpPr>
          <p:cNvPr id="26" name="Textfeld 25">
            <a:extLst>
              <a:ext uri="{FF2B5EF4-FFF2-40B4-BE49-F238E27FC236}">
                <a16:creationId xmlns:a16="http://schemas.microsoft.com/office/drawing/2014/main" id="{8EEF9E7F-1E42-AFBE-E14C-0546EDBE0729}"/>
              </a:ext>
            </a:extLst>
          </p:cNvPr>
          <p:cNvSpPr txBox="1"/>
          <p:nvPr/>
        </p:nvSpPr>
        <p:spPr>
          <a:xfrm>
            <a:off x="3347781" y="5037124"/>
            <a:ext cx="2673386" cy="1194960"/>
          </a:xfrm>
          <a:prstGeom prst="rect">
            <a:avLst/>
          </a:prstGeom>
          <a:noFill/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/* ... */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95846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12325ED-681B-CF78-A137-96E608B081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E06BC87-D27D-9BE2-1FAC-4BFABF318D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10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B3EE757-3FEE-B82B-CBBB-6844CCD48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EEF4CAB-AB8A-81D1-74DB-5AE2D5DBA9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15047C48-8E7E-8C09-89EB-81861D0BBDAE}"/>
              </a:ext>
            </a:extLst>
          </p:cNvPr>
          <p:cNvGrpSpPr/>
          <p:nvPr/>
        </p:nvGrpSpPr>
        <p:grpSpPr>
          <a:xfrm>
            <a:off x="5350297" y="2695353"/>
            <a:ext cx="2455333" cy="1467294"/>
            <a:chOff x="5350297" y="2639016"/>
            <a:chExt cx="2455333" cy="1467294"/>
          </a:xfrm>
        </p:grpSpPr>
        <p:sp>
          <p:nvSpPr>
            <p:cNvPr id="8" name="Pfeil: nach rechts 7">
              <a:extLst>
                <a:ext uri="{FF2B5EF4-FFF2-40B4-BE49-F238E27FC236}">
                  <a16:creationId xmlns:a16="http://schemas.microsoft.com/office/drawing/2014/main" id="{D17FCA94-13D3-3C31-D2B3-6296A1F4A9BA}"/>
                </a:ext>
              </a:extLst>
            </p:cNvPr>
            <p:cNvSpPr/>
            <p:nvPr/>
          </p:nvSpPr>
          <p:spPr>
            <a:xfrm>
              <a:off x="5350297" y="2964637"/>
              <a:ext cx="2455333" cy="824496"/>
            </a:xfrm>
            <a:prstGeom prst="rightArrow">
              <a:avLst>
                <a:gd name="adj1" fmla="val 38862"/>
                <a:gd name="adj2" fmla="val 69493"/>
              </a:avLst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9" name="Grafik 8" descr="Fragezeichen mit einfarbiger Füllung">
              <a:extLst>
                <a:ext uri="{FF2B5EF4-FFF2-40B4-BE49-F238E27FC236}">
                  <a16:creationId xmlns:a16="http://schemas.microsoft.com/office/drawing/2014/main" id="{CE0E62D2-A896-4560-6CD8-71D309460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397274">
              <a:off x="5760817" y="2639016"/>
              <a:ext cx="1467294" cy="1467294"/>
            </a:xfrm>
            <a:prstGeom prst="rect">
              <a:avLst/>
            </a:prstGeom>
          </p:spPr>
        </p:pic>
      </p:grpSp>
      <p:grpSp>
        <p:nvGrpSpPr>
          <p:cNvPr id="17" name="!!morphBox">
            <a:extLst>
              <a:ext uri="{FF2B5EF4-FFF2-40B4-BE49-F238E27FC236}">
                <a16:creationId xmlns:a16="http://schemas.microsoft.com/office/drawing/2014/main" id="{D4D70480-6B49-E17D-40BB-35DB5A94EC65}"/>
              </a:ext>
            </a:extLst>
          </p:cNvPr>
          <p:cNvGrpSpPr/>
          <p:nvPr/>
        </p:nvGrpSpPr>
        <p:grpSpPr>
          <a:xfrm>
            <a:off x="8015790" y="2803470"/>
            <a:ext cx="1980000" cy="1260000"/>
            <a:chOff x="8015790" y="2742665"/>
            <a:chExt cx="1980000" cy="1260000"/>
          </a:xfrm>
        </p:grpSpPr>
        <p:sp>
          <p:nvSpPr>
            <p:cNvPr id="18" name="Rechteck: abgerundete Ecken 17">
              <a:extLst>
                <a:ext uri="{FF2B5EF4-FFF2-40B4-BE49-F238E27FC236}">
                  <a16:creationId xmlns:a16="http://schemas.microsoft.com/office/drawing/2014/main" id="{4BCCEF98-0DBC-6FAE-B8F8-82564D57DF9D}"/>
                </a:ext>
              </a:extLst>
            </p:cNvPr>
            <p:cNvSpPr/>
            <p:nvPr/>
          </p:nvSpPr>
          <p:spPr>
            <a:xfrm>
              <a:off x="8015790" y="2742665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Smart Factory</a:t>
              </a:r>
            </a:p>
            <a:p>
              <a:pPr algn="ctr"/>
              <a:r>
                <a:rPr lang="de-CH" sz="1400" dirty="0">
                  <a:solidFill>
                    <a:schemeClr val="tx1"/>
                  </a:solidFill>
                </a:rPr>
                <a:t>Autonome Ballproduktion</a:t>
              </a:r>
            </a:p>
          </p:txBody>
        </p:sp>
        <p:pic>
          <p:nvPicPr>
            <p:cNvPr id="19" name="Grafik 18" descr="Zahnräder mit einfarbiger Füllung">
              <a:extLst>
                <a:ext uri="{FF2B5EF4-FFF2-40B4-BE49-F238E27FC236}">
                  <a16:creationId xmlns:a16="http://schemas.microsoft.com/office/drawing/2014/main" id="{4BA4E63E-8C6A-5E55-D125-E473C8DC2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635790" y="2742665"/>
              <a:ext cx="360000" cy="360000"/>
            </a:xfrm>
            <a:prstGeom prst="rect">
              <a:avLst/>
            </a:prstGeom>
          </p:spPr>
        </p:pic>
      </p:grpSp>
      <p:grpSp>
        <p:nvGrpSpPr>
          <p:cNvPr id="20" name="!!morphBall">
            <a:extLst>
              <a:ext uri="{FF2B5EF4-FFF2-40B4-BE49-F238E27FC236}">
                <a16:creationId xmlns:a16="http://schemas.microsoft.com/office/drawing/2014/main" id="{B0B89762-240D-4A36-1B24-D5C4CC205E07}"/>
              </a:ext>
            </a:extLst>
          </p:cNvPr>
          <p:cNvGrpSpPr/>
          <p:nvPr/>
        </p:nvGrpSpPr>
        <p:grpSpPr>
          <a:xfrm>
            <a:off x="9500379" y="3561786"/>
            <a:ext cx="978656" cy="978656"/>
            <a:chOff x="2924572" y="254397"/>
            <a:chExt cx="6349206" cy="6349206"/>
          </a:xfrm>
        </p:grpSpPr>
        <p:pic>
          <p:nvPicPr>
            <p:cNvPr id="21" name="Grafik 20">
              <a:extLst>
                <a:ext uri="{FF2B5EF4-FFF2-40B4-BE49-F238E27FC236}">
                  <a16:creationId xmlns:a16="http://schemas.microsoft.com/office/drawing/2014/main" id="{633CA587-6630-3116-94B2-5F79544E93C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22" name="Grafik 21">
              <a:extLst>
                <a:ext uri="{FF2B5EF4-FFF2-40B4-BE49-F238E27FC236}">
                  <a16:creationId xmlns:a16="http://schemas.microsoft.com/office/drawing/2014/main" id="{F55B55BD-854C-3DB3-05AC-D77AB65D86B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  <p:grpSp>
        <p:nvGrpSpPr>
          <p:cNvPr id="23" name="!!morphButton">
            <a:extLst>
              <a:ext uri="{FF2B5EF4-FFF2-40B4-BE49-F238E27FC236}">
                <a16:creationId xmlns:a16="http://schemas.microsoft.com/office/drawing/2014/main" id="{46DF751D-CDF3-226A-BB0C-29848710BED4}"/>
              </a:ext>
            </a:extLst>
          </p:cNvPr>
          <p:cNvGrpSpPr/>
          <p:nvPr/>
        </p:nvGrpSpPr>
        <p:grpSpPr>
          <a:xfrm>
            <a:off x="1285077" y="5037124"/>
            <a:ext cx="1986743" cy="697419"/>
            <a:chOff x="2225423" y="5037124"/>
            <a:chExt cx="1986743" cy="697419"/>
          </a:xfrm>
        </p:grpSpPr>
        <p:sp>
          <p:nvSpPr>
            <p:cNvPr id="24" name="Rechteck: abgerundete Ecken 23">
              <a:extLst>
                <a:ext uri="{FF2B5EF4-FFF2-40B4-BE49-F238E27FC236}">
                  <a16:creationId xmlns:a16="http://schemas.microsoft.com/office/drawing/2014/main" id="{6BA8A3A0-9494-0E88-BCB2-BF8F1042E259}"/>
                </a:ext>
              </a:extLst>
            </p:cNvPr>
            <p:cNvSpPr/>
            <p:nvPr/>
          </p:nvSpPr>
          <p:spPr>
            <a:xfrm>
              <a:off x="2225423" y="5037124"/>
              <a:ext cx="1807368" cy="500062"/>
            </a:xfrm>
            <a:prstGeom prst="roundRect">
              <a:avLst/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dirty="0">
                  <a:solidFill>
                    <a:schemeClr val="tx1"/>
                  </a:solidFill>
                </a:rPr>
                <a:t>Bestellen</a:t>
              </a:r>
            </a:p>
          </p:txBody>
        </p:sp>
        <p:pic>
          <p:nvPicPr>
            <p:cNvPr id="25" name="Grafik 24" descr="Cursor mit einfarbiger Füllung">
              <a:extLst>
                <a:ext uri="{FF2B5EF4-FFF2-40B4-BE49-F238E27FC236}">
                  <a16:creationId xmlns:a16="http://schemas.microsoft.com/office/drawing/2014/main" id="{F7846525-731C-D3F8-5D0C-2CEE5E29B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3817452" y="5339829"/>
              <a:ext cx="394714" cy="394714"/>
            </a:xfrm>
            <a:prstGeom prst="rect">
              <a:avLst/>
            </a:prstGeom>
          </p:spPr>
        </p:pic>
      </p:grpSp>
      <p:sp>
        <p:nvSpPr>
          <p:cNvPr id="26" name="Textfeld 25">
            <a:extLst>
              <a:ext uri="{FF2B5EF4-FFF2-40B4-BE49-F238E27FC236}">
                <a16:creationId xmlns:a16="http://schemas.microsoft.com/office/drawing/2014/main" id="{8EEF9E7F-1E42-AFBE-E14C-0546EDBE0729}"/>
              </a:ext>
            </a:extLst>
          </p:cNvPr>
          <p:cNvSpPr txBox="1"/>
          <p:nvPr/>
        </p:nvSpPr>
        <p:spPr>
          <a:xfrm>
            <a:off x="3347781" y="5037124"/>
            <a:ext cx="2673386" cy="1194960"/>
          </a:xfrm>
          <a:prstGeom prst="rect">
            <a:avLst/>
          </a:prstGeom>
          <a:noFill/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/* ... */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sp>
        <p:nvSpPr>
          <p:cNvPr id="27" name="Rechteck: abgerundete Ecken 26">
            <a:extLst>
              <a:ext uri="{FF2B5EF4-FFF2-40B4-BE49-F238E27FC236}">
                <a16:creationId xmlns:a16="http://schemas.microsoft.com/office/drawing/2014/main" id="{6A382613-E082-0918-1D86-31D6A5111E20}"/>
              </a:ext>
            </a:extLst>
          </p:cNvPr>
          <p:cNvSpPr/>
          <p:nvPr/>
        </p:nvSpPr>
        <p:spPr>
          <a:xfrm>
            <a:off x="1270663" y="280347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Frontend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Webseite im Browser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CD71448D-B491-6921-8E8B-CD953E82ED7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1438" y="2072560"/>
            <a:ext cx="1322656" cy="103286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9684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12325ED-681B-CF78-A137-96E608B081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E06BC87-D27D-9BE2-1FAC-4BFABF318D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11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B3EE757-3FEE-B82B-CBBB-6844CCD48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EEF4CAB-AB8A-81D1-74DB-5AE2D5DBA9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15047C48-8E7E-8C09-89EB-81861D0BBDAE}"/>
              </a:ext>
            </a:extLst>
          </p:cNvPr>
          <p:cNvGrpSpPr/>
          <p:nvPr/>
        </p:nvGrpSpPr>
        <p:grpSpPr>
          <a:xfrm>
            <a:off x="5350297" y="2695353"/>
            <a:ext cx="2455333" cy="1467294"/>
            <a:chOff x="5350297" y="2639016"/>
            <a:chExt cx="2455333" cy="1467294"/>
          </a:xfrm>
        </p:grpSpPr>
        <p:sp>
          <p:nvSpPr>
            <p:cNvPr id="8" name="Pfeil: nach rechts 7">
              <a:extLst>
                <a:ext uri="{FF2B5EF4-FFF2-40B4-BE49-F238E27FC236}">
                  <a16:creationId xmlns:a16="http://schemas.microsoft.com/office/drawing/2014/main" id="{D17FCA94-13D3-3C31-D2B3-6296A1F4A9BA}"/>
                </a:ext>
              </a:extLst>
            </p:cNvPr>
            <p:cNvSpPr/>
            <p:nvPr/>
          </p:nvSpPr>
          <p:spPr>
            <a:xfrm>
              <a:off x="5350297" y="2964637"/>
              <a:ext cx="2455333" cy="824496"/>
            </a:xfrm>
            <a:prstGeom prst="rightArrow">
              <a:avLst>
                <a:gd name="adj1" fmla="val 38862"/>
                <a:gd name="adj2" fmla="val 69493"/>
              </a:avLst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9" name="Grafik 8" descr="Fragezeichen mit einfarbiger Füllung">
              <a:extLst>
                <a:ext uri="{FF2B5EF4-FFF2-40B4-BE49-F238E27FC236}">
                  <a16:creationId xmlns:a16="http://schemas.microsoft.com/office/drawing/2014/main" id="{CE0E62D2-A896-4560-6CD8-71D309460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397274">
              <a:off x="5760817" y="2639016"/>
              <a:ext cx="1467294" cy="1467294"/>
            </a:xfrm>
            <a:prstGeom prst="rect">
              <a:avLst/>
            </a:prstGeom>
          </p:spPr>
        </p:pic>
      </p:grpSp>
      <p:grpSp>
        <p:nvGrpSpPr>
          <p:cNvPr id="17" name="!!morphBox">
            <a:extLst>
              <a:ext uri="{FF2B5EF4-FFF2-40B4-BE49-F238E27FC236}">
                <a16:creationId xmlns:a16="http://schemas.microsoft.com/office/drawing/2014/main" id="{D4D70480-6B49-E17D-40BB-35DB5A94EC65}"/>
              </a:ext>
            </a:extLst>
          </p:cNvPr>
          <p:cNvGrpSpPr/>
          <p:nvPr/>
        </p:nvGrpSpPr>
        <p:grpSpPr>
          <a:xfrm>
            <a:off x="8015790" y="2803470"/>
            <a:ext cx="1980000" cy="1260000"/>
            <a:chOff x="8015790" y="2742665"/>
            <a:chExt cx="1980000" cy="1260000"/>
          </a:xfrm>
        </p:grpSpPr>
        <p:sp>
          <p:nvSpPr>
            <p:cNvPr id="18" name="Rechteck: abgerundete Ecken 17">
              <a:extLst>
                <a:ext uri="{FF2B5EF4-FFF2-40B4-BE49-F238E27FC236}">
                  <a16:creationId xmlns:a16="http://schemas.microsoft.com/office/drawing/2014/main" id="{4BCCEF98-0DBC-6FAE-B8F8-82564D57DF9D}"/>
                </a:ext>
              </a:extLst>
            </p:cNvPr>
            <p:cNvSpPr/>
            <p:nvPr/>
          </p:nvSpPr>
          <p:spPr>
            <a:xfrm>
              <a:off x="8015790" y="2742665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Smart Factory</a:t>
              </a:r>
            </a:p>
            <a:p>
              <a:pPr algn="ctr"/>
              <a:r>
                <a:rPr lang="de-CH" sz="1400" dirty="0">
                  <a:solidFill>
                    <a:schemeClr val="tx1"/>
                  </a:solidFill>
                </a:rPr>
                <a:t>Autonome Ballproduktion</a:t>
              </a:r>
            </a:p>
          </p:txBody>
        </p:sp>
        <p:pic>
          <p:nvPicPr>
            <p:cNvPr id="19" name="Grafik 18" descr="Zahnräder mit einfarbiger Füllung">
              <a:extLst>
                <a:ext uri="{FF2B5EF4-FFF2-40B4-BE49-F238E27FC236}">
                  <a16:creationId xmlns:a16="http://schemas.microsoft.com/office/drawing/2014/main" id="{4BA4E63E-8C6A-5E55-D125-E473C8DC2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635790" y="2742665"/>
              <a:ext cx="360000" cy="360000"/>
            </a:xfrm>
            <a:prstGeom prst="rect">
              <a:avLst/>
            </a:prstGeom>
          </p:spPr>
        </p:pic>
      </p:grpSp>
      <p:grpSp>
        <p:nvGrpSpPr>
          <p:cNvPr id="20" name="!!morphBall">
            <a:extLst>
              <a:ext uri="{FF2B5EF4-FFF2-40B4-BE49-F238E27FC236}">
                <a16:creationId xmlns:a16="http://schemas.microsoft.com/office/drawing/2014/main" id="{B0B89762-240D-4A36-1B24-D5C4CC205E07}"/>
              </a:ext>
            </a:extLst>
          </p:cNvPr>
          <p:cNvGrpSpPr/>
          <p:nvPr/>
        </p:nvGrpSpPr>
        <p:grpSpPr>
          <a:xfrm>
            <a:off x="9500379" y="3561786"/>
            <a:ext cx="978656" cy="978656"/>
            <a:chOff x="2924572" y="254397"/>
            <a:chExt cx="6349206" cy="6349206"/>
          </a:xfrm>
        </p:grpSpPr>
        <p:pic>
          <p:nvPicPr>
            <p:cNvPr id="21" name="Grafik 20">
              <a:extLst>
                <a:ext uri="{FF2B5EF4-FFF2-40B4-BE49-F238E27FC236}">
                  <a16:creationId xmlns:a16="http://schemas.microsoft.com/office/drawing/2014/main" id="{633CA587-6630-3116-94B2-5F79544E93C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22" name="Grafik 21">
              <a:extLst>
                <a:ext uri="{FF2B5EF4-FFF2-40B4-BE49-F238E27FC236}">
                  <a16:creationId xmlns:a16="http://schemas.microsoft.com/office/drawing/2014/main" id="{F55B55BD-854C-3DB3-05AC-D77AB65D86B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  <p:sp>
        <p:nvSpPr>
          <p:cNvPr id="27" name="Rechteck: abgerundete Ecken 26">
            <a:extLst>
              <a:ext uri="{FF2B5EF4-FFF2-40B4-BE49-F238E27FC236}">
                <a16:creationId xmlns:a16="http://schemas.microsoft.com/office/drawing/2014/main" id="{6A382613-E082-0918-1D86-31D6A5111E20}"/>
              </a:ext>
            </a:extLst>
          </p:cNvPr>
          <p:cNvSpPr/>
          <p:nvPr/>
        </p:nvSpPr>
        <p:spPr>
          <a:xfrm>
            <a:off x="1270663" y="280347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Frontend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Webseite im Browser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CD71448D-B491-6921-8E8B-CD953E82ED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1438" y="2072560"/>
            <a:ext cx="1322656" cy="103286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A29A7EAF-2E6E-1FCB-4A4C-451C8FEA11FA}"/>
              </a:ext>
            </a:extLst>
          </p:cNvPr>
          <p:cNvSpPr txBox="1"/>
          <p:nvPr/>
        </p:nvSpPr>
        <p:spPr>
          <a:xfrm>
            <a:off x="1270663" y="4185031"/>
            <a:ext cx="2673386" cy="119496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/* ... */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63016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12325ED-681B-CF78-A137-96E608B081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E06BC87-D27D-9BE2-1FAC-4BFABF318D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12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B3EE757-3FEE-B82B-CBBB-6844CCD48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EEF4CAB-AB8A-81D1-74DB-5AE2D5DBA9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sp>
        <p:nvSpPr>
          <p:cNvPr id="27" name="Rechteck: abgerundete Ecken 26">
            <a:extLst>
              <a:ext uri="{FF2B5EF4-FFF2-40B4-BE49-F238E27FC236}">
                <a16:creationId xmlns:a16="http://schemas.microsoft.com/office/drawing/2014/main" id="{6A382613-E082-0918-1D86-31D6A5111E20}"/>
              </a:ext>
            </a:extLst>
          </p:cNvPr>
          <p:cNvSpPr/>
          <p:nvPr/>
        </p:nvSpPr>
        <p:spPr>
          <a:xfrm>
            <a:off x="1270663" y="280347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Frontend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Webseite im Browser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CD71448D-B491-6921-8E8B-CD953E82ED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438" y="2072560"/>
            <a:ext cx="1322656" cy="103286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A29A7EAF-2E6E-1FCB-4A4C-451C8FEA11FA}"/>
              </a:ext>
            </a:extLst>
          </p:cNvPr>
          <p:cNvSpPr txBox="1"/>
          <p:nvPr/>
        </p:nvSpPr>
        <p:spPr>
          <a:xfrm>
            <a:off x="1270663" y="4185031"/>
            <a:ext cx="2673386" cy="119496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/* ... */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grpSp>
        <p:nvGrpSpPr>
          <p:cNvPr id="23" name="!!morphBox">
            <a:extLst>
              <a:ext uri="{FF2B5EF4-FFF2-40B4-BE49-F238E27FC236}">
                <a16:creationId xmlns:a16="http://schemas.microsoft.com/office/drawing/2014/main" id="{4C1AEFB0-F7E0-3EC4-CE1E-BB65C4BC6D71}"/>
              </a:ext>
            </a:extLst>
          </p:cNvPr>
          <p:cNvGrpSpPr/>
          <p:nvPr/>
        </p:nvGrpSpPr>
        <p:grpSpPr>
          <a:xfrm>
            <a:off x="9474759" y="2797120"/>
            <a:ext cx="1980000" cy="1260000"/>
            <a:chOff x="8015790" y="2742665"/>
            <a:chExt cx="1980000" cy="1260000"/>
          </a:xfrm>
        </p:grpSpPr>
        <p:sp>
          <p:nvSpPr>
            <p:cNvPr id="24" name="Rechteck: abgerundete Ecken 23">
              <a:extLst>
                <a:ext uri="{FF2B5EF4-FFF2-40B4-BE49-F238E27FC236}">
                  <a16:creationId xmlns:a16="http://schemas.microsoft.com/office/drawing/2014/main" id="{B9C3D394-6232-8108-A0F5-2E386CB4FB84}"/>
                </a:ext>
              </a:extLst>
            </p:cNvPr>
            <p:cNvSpPr/>
            <p:nvPr/>
          </p:nvSpPr>
          <p:spPr>
            <a:xfrm>
              <a:off x="8015790" y="2742665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Smart Factory</a:t>
              </a:r>
            </a:p>
            <a:p>
              <a:pPr algn="ctr"/>
              <a:r>
                <a:rPr lang="de-CH" sz="1400" dirty="0">
                  <a:solidFill>
                    <a:schemeClr val="tx1"/>
                  </a:solidFill>
                </a:rPr>
                <a:t>Autonome Ballproduktion</a:t>
              </a:r>
            </a:p>
          </p:txBody>
        </p:sp>
        <p:pic>
          <p:nvPicPr>
            <p:cNvPr id="25" name="Grafik 24" descr="Zahnräder mit einfarbiger Füllung">
              <a:extLst>
                <a:ext uri="{FF2B5EF4-FFF2-40B4-BE49-F238E27FC236}">
                  <a16:creationId xmlns:a16="http://schemas.microsoft.com/office/drawing/2014/main" id="{17D25542-5471-17B5-076F-C993984D60C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635790" y="2742665"/>
              <a:ext cx="360000" cy="360000"/>
            </a:xfrm>
            <a:prstGeom prst="rect">
              <a:avLst/>
            </a:prstGeom>
          </p:spPr>
        </p:pic>
      </p:grpSp>
      <p:grpSp>
        <p:nvGrpSpPr>
          <p:cNvPr id="26" name="!!morphBall">
            <a:extLst>
              <a:ext uri="{FF2B5EF4-FFF2-40B4-BE49-F238E27FC236}">
                <a16:creationId xmlns:a16="http://schemas.microsoft.com/office/drawing/2014/main" id="{14EFF04F-3A39-5FBE-0B7D-22ADAAF884D5}"/>
              </a:ext>
            </a:extLst>
          </p:cNvPr>
          <p:cNvGrpSpPr/>
          <p:nvPr/>
        </p:nvGrpSpPr>
        <p:grpSpPr>
          <a:xfrm>
            <a:off x="10965431" y="3561786"/>
            <a:ext cx="978656" cy="978656"/>
            <a:chOff x="2924572" y="254397"/>
            <a:chExt cx="6349206" cy="6349206"/>
          </a:xfrm>
        </p:grpSpPr>
        <p:pic>
          <p:nvPicPr>
            <p:cNvPr id="30" name="Grafik 29">
              <a:extLst>
                <a:ext uri="{FF2B5EF4-FFF2-40B4-BE49-F238E27FC236}">
                  <a16:creationId xmlns:a16="http://schemas.microsoft.com/office/drawing/2014/main" id="{CB0219DA-DBBB-3F48-D3B1-C88D0823437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B69E9A6B-634F-5359-6853-90E30788C4B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E955BB1D-E898-CA71-363F-1BB15BC9E08C}"/>
              </a:ext>
            </a:extLst>
          </p:cNvPr>
          <p:cNvGrpSpPr/>
          <p:nvPr/>
        </p:nvGrpSpPr>
        <p:grpSpPr>
          <a:xfrm>
            <a:off x="6837820" y="2695353"/>
            <a:ext cx="2124514" cy="1467294"/>
            <a:chOff x="6947313" y="2579523"/>
            <a:chExt cx="2124514" cy="1467294"/>
          </a:xfrm>
        </p:grpSpPr>
        <p:sp>
          <p:nvSpPr>
            <p:cNvPr id="33" name="Pfeil: nach rechts 32">
              <a:extLst>
                <a:ext uri="{FF2B5EF4-FFF2-40B4-BE49-F238E27FC236}">
                  <a16:creationId xmlns:a16="http://schemas.microsoft.com/office/drawing/2014/main" id="{E6702BFD-5895-9BD7-F761-261323229757}"/>
                </a:ext>
              </a:extLst>
            </p:cNvPr>
            <p:cNvSpPr/>
            <p:nvPr/>
          </p:nvSpPr>
          <p:spPr>
            <a:xfrm>
              <a:off x="6947313" y="2905144"/>
              <a:ext cx="2124514" cy="824496"/>
            </a:xfrm>
            <a:prstGeom prst="rightArrow">
              <a:avLst>
                <a:gd name="adj1" fmla="val 38862"/>
                <a:gd name="adj2" fmla="val 69493"/>
              </a:avLst>
            </a:prstGeom>
            <a:noFill/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34" name="Grafik 33" descr="Fragezeichen mit einfarbiger Füllung">
              <a:extLst>
                <a:ext uri="{FF2B5EF4-FFF2-40B4-BE49-F238E27FC236}">
                  <a16:creationId xmlns:a16="http://schemas.microsoft.com/office/drawing/2014/main" id="{E65FCA10-DB00-A37D-F36F-5D79CA0CD93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397274">
              <a:off x="7027014" y="2579523"/>
              <a:ext cx="1467294" cy="1467294"/>
            </a:xfrm>
            <a:prstGeom prst="rect">
              <a:avLst/>
            </a:prstGeom>
          </p:spPr>
        </p:pic>
      </p:grpSp>
      <p:sp>
        <p:nvSpPr>
          <p:cNvPr id="38" name="Wolke 37">
            <a:extLst>
              <a:ext uri="{FF2B5EF4-FFF2-40B4-BE49-F238E27FC236}">
                <a16:creationId xmlns:a16="http://schemas.microsoft.com/office/drawing/2014/main" id="{864B90D0-6A58-AD00-4713-8C395EE918DD}"/>
              </a:ext>
            </a:extLst>
          </p:cNvPr>
          <p:cNvSpPr/>
          <p:nvPr/>
        </p:nvSpPr>
        <p:spPr>
          <a:xfrm>
            <a:off x="4136665" y="2673154"/>
            <a:ext cx="2183011" cy="152063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Netzwerk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Kommunikation übers Internet</a:t>
            </a:r>
          </a:p>
        </p:txBody>
      </p: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E157FD04-3545-F6C5-9563-E9AB9DDB471E}"/>
              </a:ext>
            </a:extLst>
          </p:cNvPr>
          <p:cNvGrpSpPr/>
          <p:nvPr/>
        </p:nvGrpSpPr>
        <p:grpSpPr>
          <a:xfrm>
            <a:off x="3250663" y="3261361"/>
            <a:ext cx="956914" cy="344219"/>
            <a:chOff x="3250663" y="3180294"/>
            <a:chExt cx="1440000" cy="344219"/>
          </a:xfrm>
        </p:grpSpPr>
        <p:cxnSp>
          <p:nvCxnSpPr>
            <p:cNvPr id="36" name="Gerade Verbindung mit Pfeil 35">
              <a:extLst>
                <a:ext uri="{FF2B5EF4-FFF2-40B4-BE49-F238E27FC236}">
                  <a16:creationId xmlns:a16="http://schemas.microsoft.com/office/drawing/2014/main" id="{F2C83405-9D62-22D2-5F05-2B9DC194A95F}"/>
                </a:ext>
              </a:extLst>
            </p:cNvPr>
            <p:cNvCxnSpPr>
              <a:cxnSpLocks/>
            </p:cNvCxnSpPr>
            <p:nvPr/>
          </p:nvCxnSpPr>
          <p:spPr>
            <a:xfrm>
              <a:off x="3250663" y="3180294"/>
              <a:ext cx="1408528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non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 Verbindung mit Pfeil 36">
              <a:extLst>
                <a:ext uri="{FF2B5EF4-FFF2-40B4-BE49-F238E27FC236}">
                  <a16:creationId xmlns:a16="http://schemas.microsoft.com/office/drawing/2014/main" id="{E372A806-FE53-81C5-7051-66337E92FA1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50663" y="3524513"/>
              <a:ext cx="1440000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1482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extfeld 57">
            <a:extLst>
              <a:ext uri="{FF2B5EF4-FFF2-40B4-BE49-F238E27FC236}">
                <a16:creationId xmlns:a16="http://schemas.microsoft.com/office/drawing/2014/main" id="{86234E94-6D31-FB08-568E-811EACC8A6AC}"/>
              </a:ext>
            </a:extLst>
          </p:cNvPr>
          <p:cNvSpPr txBox="1"/>
          <p:nvPr/>
        </p:nvSpPr>
        <p:spPr>
          <a:xfrm>
            <a:off x="728036" y="4185031"/>
            <a:ext cx="2673386" cy="119496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/* ... */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12325ED-681B-CF78-A137-96E608B081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E06BC87-D27D-9BE2-1FAC-4BFABF318D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13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B3EE757-3FEE-B82B-CBBB-6844CCD48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EEF4CAB-AB8A-81D1-74DB-5AE2D5DBA9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sp>
        <p:nvSpPr>
          <p:cNvPr id="39" name="Rechteck: abgerundete Ecken 38">
            <a:extLst>
              <a:ext uri="{FF2B5EF4-FFF2-40B4-BE49-F238E27FC236}">
                <a16:creationId xmlns:a16="http://schemas.microsoft.com/office/drawing/2014/main" id="{7985AB21-F0E4-3366-49F8-09760B10EFB2}"/>
              </a:ext>
            </a:extLst>
          </p:cNvPr>
          <p:cNvSpPr/>
          <p:nvPr/>
        </p:nvSpPr>
        <p:spPr>
          <a:xfrm>
            <a:off x="6667890" y="279900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Backend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Koordination von Frontend und Logik</a:t>
            </a:r>
            <a:endParaRPr lang="de-CH" sz="1800" dirty="0">
              <a:solidFill>
                <a:schemeClr val="tx1"/>
              </a:solidFill>
            </a:endParaRPr>
          </a:p>
        </p:txBody>
      </p:sp>
      <p:cxnSp>
        <p:nvCxnSpPr>
          <p:cNvPr id="43" name="Gerade Verbindung mit Pfeil 42">
            <a:extLst>
              <a:ext uri="{FF2B5EF4-FFF2-40B4-BE49-F238E27FC236}">
                <a16:creationId xmlns:a16="http://schemas.microsoft.com/office/drawing/2014/main" id="{BF6861B9-C49F-C63A-0AE1-F953F7125E5F}"/>
              </a:ext>
            </a:extLst>
          </p:cNvPr>
          <p:cNvCxnSpPr>
            <a:cxnSpLocks/>
          </p:cNvCxnSpPr>
          <p:nvPr/>
        </p:nvCxnSpPr>
        <p:spPr>
          <a:xfrm flipH="1">
            <a:off x="8647890" y="3427705"/>
            <a:ext cx="826869" cy="0"/>
          </a:xfrm>
          <a:prstGeom prst="straightConnector1">
            <a:avLst/>
          </a:prstGeom>
          <a:ln>
            <a:solidFill>
              <a:schemeClr val="tx2"/>
            </a:solidFill>
            <a:headEnd type="triangle" w="lg" len="lg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Rechteck: abgerundete Ecken 46">
            <a:extLst>
              <a:ext uri="{FF2B5EF4-FFF2-40B4-BE49-F238E27FC236}">
                <a16:creationId xmlns:a16="http://schemas.microsoft.com/office/drawing/2014/main" id="{28C8ABAF-A2EA-9490-C8B4-3297DA1AD98B}"/>
              </a:ext>
            </a:extLst>
          </p:cNvPr>
          <p:cNvSpPr/>
          <p:nvPr/>
        </p:nvSpPr>
        <p:spPr>
          <a:xfrm>
            <a:off x="732875" y="279900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Frontend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Webseite im Browser</a:t>
            </a:r>
          </a:p>
        </p:txBody>
      </p:sp>
      <p:sp>
        <p:nvSpPr>
          <p:cNvPr id="48" name="Wolke 47">
            <a:extLst>
              <a:ext uri="{FF2B5EF4-FFF2-40B4-BE49-F238E27FC236}">
                <a16:creationId xmlns:a16="http://schemas.microsoft.com/office/drawing/2014/main" id="{6D84A3CF-EE5A-FEF0-BDB6-8BCC54ED1F21}"/>
              </a:ext>
            </a:extLst>
          </p:cNvPr>
          <p:cNvSpPr/>
          <p:nvPr/>
        </p:nvSpPr>
        <p:spPr>
          <a:xfrm>
            <a:off x="3598877" y="2668684"/>
            <a:ext cx="2183011" cy="152063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Netzwerk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Kommunikation übers Internet</a:t>
            </a:r>
          </a:p>
        </p:txBody>
      </p:sp>
      <p:pic>
        <p:nvPicPr>
          <p:cNvPr id="49" name="Grafik 48">
            <a:extLst>
              <a:ext uri="{FF2B5EF4-FFF2-40B4-BE49-F238E27FC236}">
                <a16:creationId xmlns:a16="http://schemas.microsoft.com/office/drawing/2014/main" id="{6EDD419F-B505-84C2-1CE7-76402CB488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11" y="2057746"/>
            <a:ext cx="1322656" cy="103286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grpSp>
        <p:nvGrpSpPr>
          <p:cNvPr id="50" name="Gruppieren 49">
            <a:extLst>
              <a:ext uri="{FF2B5EF4-FFF2-40B4-BE49-F238E27FC236}">
                <a16:creationId xmlns:a16="http://schemas.microsoft.com/office/drawing/2014/main" id="{37BBE9E3-A020-37A3-0F17-12E868F29E62}"/>
              </a:ext>
            </a:extLst>
          </p:cNvPr>
          <p:cNvGrpSpPr/>
          <p:nvPr/>
        </p:nvGrpSpPr>
        <p:grpSpPr>
          <a:xfrm>
            <a:off x="2712875" y="3261361"/>
            <a:ext cx="956914" cy="344219"/>
            <a:chOff x="3250663" y="3180294"/>
            <a:chExt cx="1440000" cy="344219"/>
          </a:xfrm>
        </p:grpSpPr>
        <p:cxnSp>
          <p:nvCxnSpPr>
            <p:cNvPr id="51" name="Gerade Verbindung mit Pfeil 50">
              <a:extLst>
                <a:ext uri="{FF2B5EF4-FFF2-40B4-BE49-F238E27FC236}">
                  <a16:creationId xmlns:a16="http://schemas.microsoft.com/office/drawing/2014/main" id="{EFECC42E-7EF7-E76E-1B65-1E8A78FC9425}"/>
                </a:ext>
              </a:extLst>
            </p:cNvPr>
            <p:cNvCxnSpPr>
              <a:cxnSpLocks/>
            </p:cNvCxnSpPr>
            <p:nvPr/>
          </p:nvCxnSpPr>
          <p:spPr>
            <a:xfrm>
              <a:off x="3250663" y="3180294"/>
              <a:ext cx="1408528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non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Gerade Verbindung mit Pfeil 51">
              <a:extLst>
                <a:ext uri="{FF2B5EF4-FFF2-40B4-BE49-F238E27FC236}">
                  <a16:creationId xmlns:a16="http://schemas.microsoft.com/office/drawing/2014/main" id="{8FFB88A7-62B5-9E4F-0899-CA8A57F1857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50663" y="3524513"/>
              <a:ext cx="1440000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Gruppieren 52">
            <a:extLst>
              <a:ext uri="{FF2B5EF4-FFF2-40B4-BE49-F238E27FC236}">
                <a16:creationId xmlns:a16="http://schemas.microsoft.com/office/drawing/2014/main" id="{C25F6742-46CB-B937-6D56-F064F716BE7A}"/>
              </a:ext>
            </a:extLst>
          </p:cNvPr>
          <p:cNvGrpSpPr/>
          <p:nvPr/>
        </p:nvGrpSpPr>
        <p:grpSpPr>
          <a:xfrm>
            <a:off x="5716865" y="3261361"/>
            <a:ext cx="956914" cy="344219"/>
            <a:chOff x="3250663" y="3180294"/>
            <a:chExt cx="1440000" cy="344219"/>
          </a:xfrm>
        </p:grpSpPr>
        <p:cxnSp>
          <p:nvCxnSpPr>
            <p:cNvPr id="54" name="Gerade Verbindung mit Pfeil 53">
              <a:extLst>
                <a:ext uri="{FF2B5EF4-FFF2-40B4-BE49-F238E27FC236}">
                  <a16:creationId xmlns:a16="http://schemas.microsoft.com/office/drawing/2014/main" id="{4B467D02-864E-7640-9DA1-53A0DA277C6E}"/>
                </a:ext>
              </a:extLst>
            </p:cNvPr>
            <p:cNvCxnSpPr>
              <a:cxnSpLocks/>
            </p:cNvCxnSpPr>
            <p:nvPr/>
          </p:nvCxnSpPr>
          <p:spPr>
            <a:xfrm>
              <a:off x="3294464" y="3180294"/>
              <a:ext cx="1381441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Gerade Verbindung mit Pfeil 54">
              <a:extLst>
                <a:ext uri="{FF2B5EF4-FFF2-40B4-BE49-F238E27FC236}">
                  <a16:creationId xmlns:a16="http://schemas.microsoft.com/office/drawing/2014/main" id="{BAB84151-E801-C148-2AB1-50ADFB4B07D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50663" y="3524513"/>
              <a:ext cx="1440000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non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!!morphBox">
            <a:extLst>
              <a:ext uri="{FF2B5EF4-FFF2-40B4-BE49-F238E27FC236}">
                <a16:creationId xmlns:a16="http://schemas.microsoft.com/office/drawing/2014/main" id="{29576A3E-4A27-C07F-2E9C-3757BB09890C}"/>
              </a:ext>
            </a:extLst>
          </p:cNvPr>
          <p:cNvGrpSpPr/>
          <p:nvPr/>
        </p:nvGrpSpPr>
        <p:grpSpPr>
          <a:xfrm>
            <a:off x="9474759" y="2797120"/>
            <a:ext cx="1980000" cy="1260000"/>
            <a:chOff x="8015790" y="2742665"/>
            <a:chExt cx="1980000" cy="1260000"/>
          </a:xfrm>
        </p:grpSpPr>
        <p:sp>
          <p:nvSpPr>
            <p:cNvPr id="60" name="Rechteck: abgerundete Ecken 59">
              <a:extLst>
                <a:ext uri="{FF2B5EF4-FFF2-40B4-BE49-F238E27FC236}">
                  <a16:creationId xmlns:a16="http://schemas.microsoft.com/office/drawing/2014/main" id="{97E38501-5388-1849-28DA-43D7A58D0141}"/>
                </a:ext>
              </a:extLst>
            </p:cNvPr>
            <p:cNvSpPr/>
            <p:nvPr/>
          </p:nvSpPr>
          <p:spPr>
            <a:xfrm>
              <a:off x="8015790" y="2742665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Smart Factory</a:t>
              </a:r>
            </a:p>
            <a:p>
              <a:pPr algn="ctr"/>
              <a:r>
                <a:rPr lang="de-CH" sz="1400" dirty="0">
                  <a:solidFill>
                    <a:schemeClr val="tx1"/>
                  </a:solidFill>
                </a:rPr>
                <a:t>Autonome Ballproduktion</a:t>
              </a:r>
            </a:p>
          </p:txBody>
        </p:sp>
        <p:pic>
          <p:nvPicPr>
            <p:cNvPr id="61" name="Grafik 60" descr="Zahnräder mit einfarbiger Füllung">
              <a:extLst>
                <a:ext uri="{FF2B5EF4-FFF2-40B4-BE49-F238E27FC236}">
                  <a16:creationId xmlns:a16="http://schemas.microsoft.com/office/drawing/2014/main" id="{A21148B9-6526-DD21-499A-EE17FDC7B3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635790" y="2742665"/>
              <a:ext cx="360000" cy="360000"/>
            </a:xfrm>
            <a:prstGeom prst="rect">
              <a:avLst/>
            </a:prstGeom>
          </p:spPr>
        </p:pic>
      </p:grpSp>
      <p:grpSp>
        <p:nvGrpSpPr>
          <p:cNvPr id="62" name="!!morphBall">
            <a:extLst>
              <a:ext uri="{FF2B5EF4-FFF2-40B4-BE49-F238E27FC236}">
                <a16:creationId xmlns:a16="http://schemas.microsoft.com/office/drawing/2014/main" id="{F97A9987-7E66-25ED-E056-6DFF497B7971}"/>
              </a:ext>
            </a:extLst>
          </p:cNvPr>
          <p:cNvGrpSpPr/>
          <p:nvPr/>
        </p:nvGrpSpPr>
        <p:grpSpPr>
          <a:xfrm>
            <a:off x="10965431" y="3561786"/>
            <a:ext cx="978656" cy="978656"/>
            <a:chOff x="2924572" y="254397"/>
            <a:chExt cx="6349206" cy="6349206"/>
          </a:xfrm>
        </p:grpSpPr>
        <p:pic>
          <p:nvPicPr>
            <p:cNvPr id="63" name="Grafik 62">
              <a:extLst>
                <a:ext uri="{FF2B5EF4-FFF2-40B4-BE49-F238E27FC236}">
                  <a16:creationId xmlns:a16="http://schemas.microsoft.com/office/drawing/2014/main" id="{838ABC01-CF94-CEC3-B6B9-E8017CB42FF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64" name="Grafik 63">
              <a:extLst>
                <a:ext uri="{FF2B5EF4-FFF2-40B4-BE49-F238E27FC236}">
                  <a16:creationId xmlns:a16="http://schemas.microsoft.com/office/drawing/2014/main" id="{8E9CB4A5-9BEC-8938-EE84-879F4C131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7939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887F46C9-259B-CC1A-92D0-62FBB54315BF}"/>
              </a:ext>
            </a:extLst>
          </p:cNvPr>
          <p:cNvGrpSpPr/>
          <p:nvPr/>
        </p:nvGrpSpPr>
        <p:grpSpPr>
          <a:xfrm>
            <a:off x="2712875" y="3261361"/>
            <a:ext cx="956914" cy="344219"/>
            <a:chOff x="3250663" y="3180294"/>
            <a:chExt cx="1440000" cy="344219"/>
          </a:xfrm>
        </p:grpSpPr>
        <p:cxnSp>
          <p:nvCxnSpPr>
            <p:cNvPr id="42" name="Gerade Verbindung mit Pfeil 41">
              <a:extLst>
                <a:ext uri="{FF2B5EF4-FFF2-40B4-BE49-F238E27FC236}">
                  <a16:creationId xmlns:a16="http://schemas.microsoft.com/office/drawing/2014/main" id="{834AF5D2-21FC-C193-DB64-39CC8E0E4FE9}"/>
                </a:ext>
              </a:extLst>
            </p:cNvPr>
            <p:cNvCxnSpPr>
              <a:cxnSpLocks/>
            </p:cNvCxnSpPr>
            <p:nvPr/>
          </p:nvCxnSpPr>
          <p:spPr>
            <a:xfrm>
              <a:off x="3250663" y="3180294"/>
              <a:ext cx="1408528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non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Gerade Verbindung mit Pfeil 42">
              <a:extLst>
                <a:ext uri="{FF2B5EF4-FFF2-40B4-BE49-F238E27FC236}">
                  <a16:creationId xmlns:a16="http://schemas.microsoft.com/office/drawing/2014/main" id="{685683AC-254E-9086-8A82-8B13735189E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50663" y="3524513"/>
              <a:ext cx="1440000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uppieren 43">
            <a:extLst>
              <a:ext uri="{FF2B5EF4-FFF2-40B4-BE49-F238E27FC236}">
                <a16:creationId xmlns:a16="http://schemas.microsoft.com/office/drawing/2014/main" id="{AED56CD6-9562-319A-D282-01F936E8BC59}"/>
              </a:ext>
            </a:extLst>
          </p:cNvPr>
          <p:cNvGrpSpPr/>
          <p:nvPr/>
        </p:nvGrpSpPr>
        <p:grpSpPr>
          <a:xfrm>
            <a:off x="5716865" y="3261361"/>
            <a:ext cx="956914" cy="344219"/>
            <a:chOff x="3250663" y="3180294"/>
            <a:chExt cx="1440000" cy="344219"/>
          </a:xfrm>
        </p:grpSpPr>
        <p:cxnSp>
          <p:nvCxnSpPr>
            <p:cNvPr id="45" name="Gerade Verbindung mit Pfeil 44">
              <a:extLst>
                <a:ext uri="{FF2B5EF4-FFF2-40B4-BE49-F238E27FC236}">
                  <a16:creationId xmlns:a16="http://schemas.microsoft.com/office/drawing/2014/main" id="{A9DC3E64-A4A8-3A76-5044-9E9F623C2FCD}"/>
                </a:ext>
              </a:extLst>
            </p:cNvPr>
            <p:cNvCxnSpPr>
              <a:cxnSpLocks/>
            </p:cNvCxnSpPr>
            <p:nvPr/>
          </p:nvCxnSpPr>
          <p:spPr>
            <a:xfrm>
              <a:off x="3294464" y="3180294"/>
              <a:ext cx="1381441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 Verbindung mit Pfeil 45">
              <a:extLst>
                <a:ext uri="{FF2B5EF4-FFF2-40B4-BE49-F238E27FC236}">
                  <a16:creationId xmlns:a16="http://schemas.microsoft.com/office/drawing/2014/main" id="{1D86C830-A9EB-BFCF-B7D0-B3A2C0A4875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50663" y="3524513"/>
              <a:ext cx="1440000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non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Textfeld 61">
            <a:extLst>
              <a:ext uri="{FF2B5EF4-FFF2-40B4-BE49-F238E27FC236}">
                <a16:creationId xmlns:a16="http://schemas.microsoft.com/office/drawing/2014/main" id="{39CB19AB-D838-F8E3-1007-151F603817BA}"/>
              </a:ext>
            </a:extLst>
          </p:cNvPr>
          <p:cNvSpPr txBox="1"/>
          <p:nvPr/>
        </p:nvSpPr>
        <p:spPr>
          <a:xfrm>
            <a:off x="728036" y="4185031"/>
            <a:ext cx="2673386" cy="119496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/* ... */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CF886451-7976-E14A-B732-EF25B6ADE750}"/>
              </a:ext>
            </a:extLst>
          </p:cNvPr>
          <p:cNvSpPr txBox="1"/>
          <p:nvPr/>
        </p:nvSpPr>
        <p:spPr>
          <a:xfrm>
            <a:off x="728036" y="4185031"/>
            <a:ext cx="2673386" cy="119496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sendOrderRequest();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sp>
        <p:nvSpPr>
          <p:cNvPr id="63" name="Textfeld 62">
            <a:extLst>
              <a:ext uri="{FF2B5EF4-FFF2-40B4-BE49-F238E27FC236}">
                <a16:creationId xmlns:a16="http://schemas.microsoft.com/office/drawing/2014/main" id="{E52C28E1-A1CC-EB50-CECF-96DB29228504}"/>
              </a:ext>
            </a:extLst>
          </p:cNvPr>
          <p:cNvSpPr txBox="1"/>
          <p:nvPr/>
        </p:nvSpPr>
        <p:spPr>
          <a:xfrm>
            <a:off x="728036" y="4185031"/>
            <a:ext cx="2673386" cy="119496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onclick="orderBall()"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orderBall(){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</a:t>
            </a:r>
            <a:r>
              <a:rPr lang="en-US" sz="1400" b="1" noProof="1">
                <a:solidFill>
                  <a:srgbClr val="D72864"/>
                </a:solidFill>
                <a:latin typeface="Consolas" panose="020B0609020204030204" pitchFamily="49" charset="0"/>
                <a:ea typeface="Roboto Medium" panose="02000000000000000000" pitchFamily="2" charset="0"/>
              </a:rPr>
              <a:t>sendOrderRequest();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sp>
        <p:nvSpPr>
          <p:cNvPr id="61" name="Textfeld 60">
            <a:extLst>
              <a:ext uri="{FF2B5EF4-FFF2-40B4-BE49-F238E27FC236}">
                <a16:creationId xmlns:a16="http://schemas.microsoft.com/office/drawing/2014/main" id="{8258CBA1-A67A-FFB7-99F9-CD78AF7B5D07}"/>
              </a:ext>
            </a:extLst>
          </p:cNvPr>
          <p:cNvSpPr txBox="1"/>
          <p:nvPr/>
        </p:nvSpPr>
        <p:spPr>
          <a:xfrm>
            <a:off x="6659316" y="4185031"/>
            <a:ext cx="3031784" cy="12240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onOrderReceived(){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produceBall();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return orderConfirmation;</a:t>
            </a:r>
          </a:p>
          <a:p>
            <a:pPr algn="l"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sp>
        <p:nvSpPr>
          <p:cNvPr id="65" name="Textfeld 64">
            <a:extLst>
              <a:ext uri="{FF2B5EF4-FFF2-40B4-BE49-F238E27FC236}">
                <a16:creationId xmlns:a16="http://schemas.microsoft.com/office/drawing/2014/main" id="{15F8806A-1DB8-D4A8-81C2-03A4C7B0410E}"/>
              </a:ext>
            </a:extLst>
          </p:cNvPr>
          <p:cNvSpPr txBox="1"/>
          <p:nvPr/>
        </p:nvSpPr>
        <p:spPr>
          <a:xfrm>
            <a:off x="6659316" y="4185031"/>
            <a:ext cx="3031784" cy="12240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onOrderReceived(){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produceBall();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</a:t>
            </a:r>
            <a:r>
              <a:rPr lang="en-US" sz="1400" b="1" noProof="1">
                <a:solidFill>
                  <a:srgbClr val="D72864"/>
                </a:solidFill>
                <a:latin typeface="Consolas" panose="020B0609020204030204" pitchFamily="49" charset="0"/>
                <a:ea typeface="Roboto Medium" panose="02000000000000000000" pitchFamily="2" charset="0"/>
              </a:rPr>
              <a:t>return orderConfirmation;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sp>
        <p:nvSpPr>
          <p:cNvPr id="64" name="Textfeld 63">
            <a:extLst>
              <a:ext uri="{FF2B5EF4-FFF2-40B4-BE49-F238E27FC236}">
                <a16:creationId xmlns:a16="http://schemas.microsoft.com/office/drawing/2014/main" id="{ED59C4BA-5750-51B9-E514-6260FDC58660}"/>
              </a:ext>
            </a:extLst>
          </p:cNvPr>
          <p:cNvSpPr txBox="1"/>
          <p:nvPr/>
        </p:nvSpPr>
        <p:spPr>
          <a:xfrm>
            <a:off x="6659316" y="4185031"/>
            <a:ext cx="3031784" cy="12240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36000" rIns="0" bIns="108000" rtlCol="0">
            <a:normAutofit lnSpcReduction="10000"/>
          </a:bodyPr>
          <a:lstStyle/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function onOrderReceived(){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</a:t>
            </a:r>
            <a:r>
              <a:rPr lang="en-US" sz="1400" b="1" noProof="1">
                <a:solidFill>
                  <a:srgbClr val="D72864"/>
                </a:solidFill>
                <a:latin typeface="Consolas" panose="020B0609020204030204" pitchFamily="49" charset="0"/>
                <a:ea typeface="Roboto Medium" panose="02000000000000000000" pitchFamily="2" charset="0"/>
              </a:rPr>
              <a:t>produceBall();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   return orderConfirmation;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en-US" sz="1400" noProof="1">
                <a:latin typeface="Consolas" panose="020B0609020204030204" pitchFamily="49" charset="0"/>
                <a:ea typeface="Roboto Medium" panose="02000000000000000000" pitchFamily="2" charset="0"/>
              </a:rPr>
              <a:t>}</a:t>
            </a:r>
          </a:p>
        </p:txBody>
      </p:sp>
      <p:grpSp>
        <p:nvGrpSpPr>
          <p:cNvPr id="66" name="Gruppieren 65">
            <a:extLst>
              <a:ext uri="{FF2B5EF4-FFF2-40B4-BE49-F238E27FC236}">
                <a16:creationId xmlns:a16="http://schemas.microsoft.com/office/drawing/2014/main" id="{239C71AF-55D7-2E6D-5448-8F37D84544C5}"/>
              </a:ext>
            </a:extLst>
          </p:cNvPr>
          <p:cNvGrpSpPr/>
          <p:nvPr/>
        </p:nvGrpSpPr>
        <p:grpSpPr>
          <a:xfrm>
            <a:off x="2145201" y="2979399"/>
            <a:ext cx="570649" cy="570649"/>
            <a:chOff x="3593052" y="2901106"/>
            <a:chExt cx="854618" cy="854618"/>
          </a:xfrm>
        </p:grpSpPr>
        <p:sp>
          <p:nvSpPr>
            <p:cNvPr id="67" name="Rechteck 66">
              <a:extLst>
                <a:ext uri="{FF2B5EF4-FFF2-40B4-BE49-F238E27FC236}">
                  <a16:creationId xmlns:a16="http://schemas.microsoft.com/office/drawing/2014/main" id="{BC3988DC-EB17-5A9F-8DCD-0430306D14F5}"/>
                </a:ext>
              </a:extLst>
            </p:cNvPr>
            <p:cNvSpPr/>
            <p:nvPr/>
          </p:nvSpPr>
          <p:spPr>
            <a:xfrm>
              <a:off x="3679577" y="3084999"/>
              <a:ext cx="681567" cy="486833"/>
            </a:xfrm>
            <a:prstGeom prst="rect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68" name="Grafik 67" descr="Umschlag Silhouette">
              <a:extLst>
                <a:ext uri="{FF2B5EF4-FFF2-40B4-BE49-F238E27FC236}">
                  <a16:creationId xmlns:a16="http://schemas.microsoft.com/office/drawing/2014/main" id="{00503955-3A29-92FA-E8C6-319EB18CCBD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593052" y="2901106"/>
              <a:ext cx="854618" cy="854618"/>
            </a:xfrm>
            <a:prstGeom prst="rect">
              <a:avLst/>
            </a:prstGeom>
          </p:spPr>
        </p:pic>
      </p:grpSp>
      <p:grpSp>
        <p:nvGrpSpPr>
          <p:cNvPr id="72" name="Gruppieren 71">
            <a:extLst>
              <a:ext uri="{FF2B5EF4-FFF2-40B4-BE49-F238E27FC236}">
                <a16:creationId xmlns:a16="http://schemas.microsoft.com/office/drawing/2014/main" id="{8B8EA6AF-F1B9-9DA4-45DF-A09BEB6AFEBE}"/>
              </a:ext>
            </a:extLst>
          </p:cNvPr>
          <p:cNvGrpSpPr/>
          <p:nvPr/>
        </p:nvGrpSpPr>
        <p:grpSpPr>
          <a:xfrm>
            <a:off x="6660393" y="3319526"/>
            <a:ext cx="570649" cy="570649"/>
            <a:chOff x="3593052" y="2901106"/>
            <a:chExt cx="854618" cy="854618"/>
          </a:xfrm>
        </p:grpSpPr>
        <p:sp>
          <p:nvSpPr>
            <p:cNvPr id="73" name="Rechteck 72">
              <a:extLst>
                <a:ext uri="{FF2B5EF4-FFF2-40B4-BE49-F238E27FC236}">
                  <a16:creationId xmlns:a16="http://schemas.microsoft.com/office/drawing/2014/main" id="{FE19E5C8-79E5-B017-EDC8-53282E7418DC}"/>
                </a:ext>
              </a:extLst>
            </p:cNvPr>
            <p:cNvSpPr/>
            <p:nvPr/>
          </p:nvSpPr>
          <p:spPr>
            <a:xfrm>
              <a:off x="3679577" y="3084999"/>
              <a:ext cx="681567" cy="486833"/>
            </a:xfrm>
            <a:prstGeom prst="rect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endParaRPr lang="de-CH" sz="1400" dirty="0">
                <a:solidFill>
                  <a:schemeClr val="tx1"/>
                </a:solidFill>
              </a:endParaRPr>
            </a:p>
          </p:txBody>
        </p:sp>
        <p:pic>
          <p:nvPicPr>
            <p:cNvPr id="74" name="Grafik 73" descr="Umschlag Silhouette">
              <a:extLst>
                <a:ext uri="{FF2B5EF4-FFF2-40B4-BE49-F238E27FC236}">
                  <a16:creationId xmlns:a16="http://schemas.microsoft.com/office/drawing/2014/main" id="{C166CD49-857D-4AE6-678F-D2E236631F9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593052" y="2901106"/>
              <a:ext cx="854618" cy="854618"/>
            </a:xfrm>
            <a:prstGeom prst="rect">
              <a:avLst/>
            </a:prstGeom>
          </p:spPr>
        </p:pic>
      </p:grp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0C2BACC-BD44-CBED-86E6-6BBF8A35674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5B3BD4E-F779-E19B-515E-8B4A31CD83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14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F3237B0-5CAA-240E-19C7-B6194E608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4B1B3558-F72B-59A9-8B50-A25E8DF6BBC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pic>
        <p:nvPicPr>
          <p:cNvPr id="12" name="Loop">
            <a:hlinkClick r:id="" action="ppaction://media"/>
            <a:extLst>
              <a:ext uri="{FF2B5EF4-FFF2-40B4-BE49-F238E27FC236}">
                <a16:creationId xmlns:a16="http://schemas.microsoft.com/office/drawing/2014/main" id="{622CAFEB-FEAF-4135-BBBE-70A64D9B937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8799.5464"/>
                  <p14:bmkLst>
                    <p14:bmk name="Textmarke 1" time="0"/>
                  </p14:bmkLst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357473" y="34992"/>
            <a:ext cx="406400" cy="406400"/>
          </a:xfrm>
          <a:prstGeom prst="rect">
            <a:avLst/>
          </a:prstGeom>
        </p:spPr>
      </p:pic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18F6F419-3B28-4AA1-3ED6-892D5FCEF216}"/>
              </a:ext>
            </a:extLst>
          </p:cNvPr>
          <p:cNvCxnSpPr>
            <a:cxnSpLocks/>
          </p:cNvCxnSpPr>
          <p:nvPr/>
        </p:nvCxnSpPr>
        <p:spPr>
          <a:xfrm flipH="1">
            <a:off x="8647890" y="3427705"/>
            <a:ext cx="826869" cy="0"/>
          </a:xfrm>
          <a:prstGeom prst="straightConnector1">
            <a:avLst/>
          </a:prstGeom>
          <a:ln>
            <a:solidFill>
              <a:schemeClr val="tx2"/>
            </a:solidFill>
            <a:headEnd type="triangle" w="lg" len="lg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6" name="Gerade Verbindung mit Pfeil 95">
            <a:extLst>
              <a:ext uri="{FF2B5EF4-FFF2-40B4-BE49-F238E27FC236}">
                <a16:creationId xmlns:a16="http://schemas.microsoft.com/office/drawing/2014/main" id="{7CB5E5DD-431D-987B-8D4A-82BDB8CC2FEF}"/>
              </a:ext>
            </a:extLst>
          </p:cNvPr>
          <p:cNvCxnSpPr>
            <a:cxnSpLocks/>
          </p:cNvCxnSpPr>
          <p:nvPr/>
        </p:nvCxnSpPr>
        <p:spPr>
          <a:xfrm flipH="1">
            <a:off x="8647890" y="3427705"/>
            <a:ext cx="826869" cy="0"/>
          </a:xfrm>
          <a:prstGeom prst="straightConnector1">
            <a:avLst/>
          </a:prstGeom>
          <a:ln>
            <a:solidFill>
              <a:srgbClr val="D72864"/>
            </a:solidFill>
            <a:headEnd type="triangle" w="lg" len="lg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7" name="!!morphBox">
            <a:extLst>
              <a:ext uri="{FF2B5EF4-FFF2-40B4-BE49-F238E27FC236}">
                <a16:creationId xmlns:a16="http://schemas.microsoft.com/office/drawing/2014/main" id="{A42E72D1-1B85-0397-4650-74BA30645E15}"/>
              </a:ext>
            </a:extLst>
          </p:cNvPr>
          <p:cNvGrpSpPr/>
          <p:nvPr/>
        </p:nvGrpSpPr>
        <p:grpSpPr>
          <a:xfrm>
            <a:off x="9474759" y="2797120"/>
            <a:ext cx="1980000" cy="1260000"/>
            <a:chOff x="8015790" y="2742665"/>
            <a:chExt cx="1980000" cy="1260000"/>
          </a:xfrm>
        </p:grpSpPr>
        <p:sp>
          <p:nvSpPr>
            <p:cNvPr id="38" name="Rechteck: abgerundete Ecken 37">
              <a:extLst>
                <a:ext uri="{FF2B5EF4-FFF2-40B4-BE49-F238E27FC236}">
                  <a16:creationId xmlns:a16="http://schemas.microsoft.com/office/drawing/2014/main" id="{84F70953-9EB7-BD81-E806-8DE41B63183B}"/>
                </a:ext>
              </a:extLst>
            </p:cNvPr>
            <p:cNvSpPr/>
            <p:nvPr/>
          </p:nvSpPr>
          <p:spPr>
            <a:xfrm>
              <a:off x="8015790" y="2742665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Smart Factory</a:t>
              </a:r>
            </a:p>
            <a:p>
              <a:pPr algn="ctr"/>
              <a:r>
                <a:rPr lang="de-CH" sz="1400" dirty="0">
                  <a:solidFill>
                    <a:schemeClr val="tx1"/>
                  </a:solidFill>
                </a:rPr>
                <a:t>Autonome Ballproduktion</a:t>
              </a:r>
            </a:p>
          </p:txBody>
        </p:sp>
        <p:pic>
          <p:nvPicPr>
            <p:cNvPr id="40" name="Grafik 39" descr="Zahnräder mit einfarbiger Füllung">
              <a:extLst>
                <a:ext uri="{FF2B5EF4-FFF2-40B4-BE49-F238E27FC236}">
                  <a16:creationId xmlns:a16="http://schemas.microsoft.com/office/drawing/2014/main" id="{5FFD2CCE-05D9-27AA-6603-11A69AC1B5C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9635790" y="2742665"/>
              <a:ext cx="360000" cy="360000"/>
            </a:xfrm>
            <a:prstGeom prst="rect">
              <a:avLst/>
            </a:prstGeom>
          </p:spPr>
        </p:pic>
      </p:grp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90D96F20-F476-A648-B2C2-2457CBC889AA}"/>
              </a:ext>
            </a:extLst>
          </p:cNvPr>
          <p:cNvGrpSpPr/>
          <p:nvPr/>
        </p:nvGrpSpPr>
        <p:grpSpPr>
          <a:xfrm>
            <a:off x="10965431" y="3561786"/>
            <a:ext cx="978656" cy="978656"/>
            <a:chOff x="2924572" y="254397"/>
            <a:chExt cx="6349206" cy="6349206"/>
          </a:xfrm>
        </p:grpSpPr>
        <p:pic>
          <p:nvPicPr>
            <p:cNvPr id="23" name="Grafik 22">
              <a:extLst>
                <a:ext uri="{FF2B5EF4-FFF2-40B4-BE49-F238E27FC236}">
                  <a16:creationId xmlns:a16="http://schemas.microsoft.com/office/drawing/2014/main" id="{B987488E-AD2E-FD00-1F39-787DF395FDC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25" name="Grafik 24">
              <a:extLst>
                <a:ext uri="{FF2B5EF4-FFF2-40B4-BE49-F238E27FC236}">
                  <a16:creationId xmlns:a16="http://schemas.microsoft.com/office/drawing/2014/main" id="{A2F34A9E-B431-A22C-B8DC-0828127CBA3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  <p:sp>
        <p:nvSpPr>
          <p:cNvPr id="51" name="Wolke 50">
            <a:extLst>
              <a:ext uri="{FF2B5EF4-FFF2-40B4-BE49-F238E27FC236}">
                <a16:creationId xmlns:a16="http://schemas.microsoft.com/office/drawing/2014/main" id="{8D24A38C-D775-91A4-F584-8BB8C0000808}"/>
              </a:ext>
            </a:extLst>
          </p:cNvPr>
          <p:cNvSpPr/>
          <p:nvPr/>
        </p:nvSpPr>
        <p:spPr>
          <a:xfrm>
            <a:off x="3598877" y="2668684"/>
            <a:ext cx="2183011" cy="152063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Netzwerk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Kommunikation übers Internet</a:t>
            </a:r>
          </a:p>
        </p:txBody>
      </p:sp>
      <p:sp>
        <p:nvSpPr>
          <p:cNvPr id="27" name="Rechteck: abgerundete Ecken 26">
            <a:extLst>
              <a:ext uri="{FF2B5EF4-FFF2-40B4-BE49-F238E27FC236}">
                <a16:creationId xmlns:a16="http://schemas.microsoft.com/office/drawing/2014/main" id="{0946A1C8-9CDF-F548-9995-E5EDE7822415}"/>
              </a:ext>
            </a:extLst>
          </p:cNvPr>
          <p:cNvSpPr/>
          <p:nvPr/>
        </p:nvSpPr>
        <p:spPr>
          <a:xfrm>
            <a:off x="6667890" y="279900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Backend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Koordination von Frontend und Logik</a:t>
            </a:r>
            <a:endParaRPr lang="de-CH" sz="1800" dirty="0">
              <a:solidFill>
                <a:schemeClr val="tx1"/>
              </a:solidFill>
            </a:endParaRPr>
          </a:p>
        </p:txBody>
      </p:sp>
      <p:sp>
        <p:nvSpPr>
          <p:cNvPr id="47" name="Rechteck: abgerundete Ecken 46">
            <a:extLst>
              <a:ext uri="{FF2B5EF4-FFF2-40B4-BE49-F238E27FC236}">
                <a16:creationId xmlns:a16="http://schemas.microsoft.com/office/drawing/2014/main" id="{8250C4FC-2A49-E66F-5A4A-5D9ABDCB0023}"/>
              </a:ext>
            </a:extLst>
          </p:cNvPr>
          <p:cNvSpPr/>
          <p:nvPr/>
        </p:nvSpPr>
        <p:spPr>
          <a:xfrm>
            <a:off x="732875" y="279900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Frontend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Webseite im Browser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C129509F-1E51-B9CE-45DB-F445C28F8ED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28811" y="2057746"/>
            <a:ext cx="1322656" cy="103286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7456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" fill="hold">
                          <p:stCondLst>
                            <p:cond delay="indefinite"/>
                          </p:stCondLst>
                          <p:childTnLst>
                            <p:par>
                              <p:cTn id="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" fill="hold">
                          <p:stCondLst>
                            <p:cond delay="indefinite"/>
                          </p:stCondLst>
                          <p:childTnLst>
                            <p:par>
                              <p:cTn id="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" presetID="1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14" dur="12000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audio>
                  <p:cMediaNode vol="80000" mute="1" showWhenStopped="0">
                    <p:cTn id="15" repeatCount="indefinite" fill="hold" display="0">
                      <p:stCondLst>
                        <p:cond delay="indefinite"/>
                      </p:stCondLst>
                      <p:endCondLst>
                        <p:cond evt="onStopAudio" delay="0">
                          <p:tgtEl>
                            <p:sldTgt/>
                          </p:tgtEl>
                        </p:cond>
                      </p:endCondLst>
                    </p:cTn>
                    <p:tgtEl>
                      <p:spTgt spid="12"/>
                    </p:tgtEl>
                  </p:cMediaNode>
                </p:audio>
                <p:seq concurrent="1" nextAc="seek">
                  <p:cTn id="16" restart="whenNotActive" fill="hold" evtFilter="cancelBubble" nodeType="interactiveSeq">
                    <p:stCondLst>
                      <p:cond evt="onMediaBookmark" delay="0">
                        <p:tgtEl>
                          <p14:bmkTgt spid="12" bmkName="Textmarke 1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17" fill="hold">
                          <p:stCondLst>
                            <p:cond delay="0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1" presetID="63" presetClass="path" presetSubtype="0" accel="50000" decel="5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Motion origin="layout" path="M 4.8152E-6 -0.00116 L 0.3748 -0.00116 " pathEditMode="relative" rAng="0" ptsTypes="AA">
                                          <p:cBhvr>
                                            <p:cTn id="22" dur="2000" fill="hold"/>
                                            <p:tgtEl>
                                              <p:spTgt spid="6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18740" y="0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3" presetID="1" presetClass="exit" presetSubtype="0" fill="hold" grpId="1" nodeType="withEffect">
                                      <p:stCondLst>
                                        <p:cond delay="350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5" presetID="1" presetClass="entr" presetSubtype="0" fill="hold" grpId="0" nodeType="withEffect">
                                      <p:stCondLst>
                                        <p:cond delay="35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7" presetID="1" presetClass="entr" presetSubtype="0" fill="hold" nodeType="withEffect">
                                      <p:stCondLst>
                                        <p:cond delay="350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9" presetID="8" presetClass="emph" presetSubtype="0" fill="hold" nodeType="withEffect">
                                      <p:stCondLst>
                                        <p:cond delay="450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30" dur="3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31" presetID="1" presetClass="exit" presetSubtype="0" fill="hold" nodeType="withEffect">
                                      <p:stCondLst>
                                        <p:cond delay="75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3" fill="hold">
                                <p:stCondLst>
                                  <p:cond delay="7500"/>
                                </p:stCondLst>
                                <p:childTnLst>
                                  <p:par>
                                    <p:cTn id="34" presetID="1" presetClass="exit" presetSubtype="0" fill="hold" grpId="1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6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8" presetID="35" presetClass="path" presetSubtype="0" accel="50000" decel="5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Motion origin="layout" path="M -4.91411E-6 -4.44444E-6 L -0.37038 -4.44444E-6 " pathEditMode="relative" rAng="0" ptsTypes="AA">
                                          <p:cBhvr>
                                            <p:cTn id="39" dur="20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18519" y="0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40" presetID="1" presetClass="exit" presetSubtype="0" fill="hold" grpId="1" nodeType="withEffect">
                                      <p:stCondLst>
                                        <p:cond delay="35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MediaBookmark" delay="0">
                      <p:tgtEl>
                        <p14:bmkTgt spid="12" bmkName="Textmarke 1"/>
                      </p:tgtEl>
                    </p:cond>
                  </p:nextCondLst>
                </p:seq>
              </p:childTnLst>
            </p:cTn>
          </p:par>
        </p:tnLst>
        <p:bldLst>
          <p:bldP spid="39" grpId="0" animBg="1"/>
          <p:bldP spid="63" grpId="0" animBg="1"/>
          <p:bldP spid="63" grpId="1" animBg="1"/>
          <p:bldP spid="61" grpId="0" animBg="1"/>
          <p:bldP spid="65" grpId="0" animBg="1"/>
          <p:bldP spid="65" grpId="1" animBg="1"/>
          <p:bldP spid="64" grpId="0" animBg="1"/>
          <p:bldP spid="64" grpId="1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" fill="hold">
                          <p:stCondLst>
                            <p:cond delay="indefinite"/>
                          </p:stCondLst>
                          <p:childTnLst>
                            <p:par>
                              <p:cTn id="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" fill="hold">
                          <p:stCondLst>
                            <p:cond delay="indefinite"/>
                          </p:stCondLst>
                          <p:childTnLst>
                            <p:par>
                              <p:cTn id="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" presetID="1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14" dur="12000" fill="hold"/>
                                            <p:tgtEl>
                                              <p:spTgt spid="1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audio>
                  <p:cMediaNode vol="80000" mute="1" showWhenStopped="0">
                    <p:cTn id="15" repeatCount="indefinite" fill="hold" display="0">
                      <p:stCondLst>
                        <p:cond delay="indefinite"/>
                      </p:stCondLst>
                      <p:endCondLst>
                        <p:cond evt="onStopAudio" delay="0">
                          <p:tgtEl>
                            <p:sldTgt/>
                          </p:tgtEl>
                        </p:cond>
                      </p:endCondLst>
                    </p:cTn>
                    <p:tgtEl>
                      <p:spTgt spid="12"/>
                    </p:tgtEl>
                  </p:cMediaNode>
                </p:audio>
              </p:childTnLst>
            </p:cTn>
          </p:par>
        </p:tnLst>
        <p:bldLst>
          <p:bldP spid="39" grpId="0" animBg="1"/>
          <p:bldP spid="61" grpId="0" animBg="1"/>
        </p:bldLst>
      </p:timing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A3E97E8F-D14B-DB33-8DD4-B8B14A36B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  <a:solidFill>
            <a:schemeClr val="bg1"/>
          </a:solidFill>
        </p:spPr>
        <p:txBody>
          <a:bodyPr/>
          <a:lstStyle/>
          <a:p>
            <a:r>
              <a:rPr lang="de-CH" dirty="0"/>
              <a:t>Vom «Klick» zum Ball</a:t>
            </a:r>
          </a:p>
        </p:txBody>
      </p:sp>
      <p:sp>
        <p:nvSpPr>
          <p:cNvPr id="39" name="Titel 4">
            <a:extLst>
              <a:ext uri="{FF2B5EF4-FFF2-40B4-BE49-F238E27FC236}">
                <a16:creationId xmlns:a16="http://schemas.microsoft.com/office/drawing/2014/main" id="{DD88A872-DE11-546D-E006-CF277381D9AE}"/>
              </a:ext>
            </a:extLst>
          </p:cNvPr>
          <p:cNvSpPr txBox="1">
            <a:spLocks/>
          </p:cNvSpPr>
          <p:nvPr/>
        </p:nvSpPr>
        <p:spPr>
          <a:xfrm>
            <a:off x="806450" y="692150"/>
            <a:ext cx="11053763" cy="684213"/>
          </a:xfrm>
          <a:prstGeom prst="rect">
            <a:avLst/>
          </a:prstGeom>
          <a:solidFill>
            <a:schemeClr val="bg1"/>
          </a:solidFill>
        </p:spPr>
        <p:txBody>
          <a:bodyPr vert="horz" lIns="0" tIns="0" rIns="0" bIns="0" rtlCol="0" anchor="t" anchorCtr="0">
            <a:normAutofit/>
          </a:bodyPr>
          <a:lstStyle>
            <a:lvl1pPr algn="l" defTabSz="609768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200" b="1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CH" dirty="0"/>
              <a:t>Gesamtübersicht</a:t>
            </a:r>
          </a:p>
        </p:txBody>
      </p: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E32A16CB-C5DC-7507-1D7D-F9117FA1C122}"/>
              </a:ext>
            </a:extLst>
          </p:cNvPr>
          <p:cNvGrpSpPr/>
          <p:nvPr/>
        </p:nvGrpSpPr>
        <p:grpSpPr>
          <a:xfrm>
            <a:off x="9464043" y="4149063"/>
            <a:ext cx="2001432" cy="936000"/>
            <a:chOff x="9565419" y="4313300"/>
            <a:chExt cx="2001432" cy="936000"/>
          </a:xfrm>
        </p:grpSpPr>
        <p:sp>
          <p:nvSpPr>
            <p:cNvPr id="51" name="Rechteck: abgerundete Ecken 50">
              <a:extLst>
                <a:ext uri="{FF2B5EF4-FFF2-40B4-BE49-F238E27FC236}">
                  <a16:creationId xmlns:a16="http://schemas.microsoft.com/office/drawing/2014/main" id="{4804FE28-A156-3F51-059D-342490652B65}"/>
                </a:ext>
              </a:extLst>
            </p:cNvPr>
            <p:cNvSpPr/>
            <p:nvPr/>
          </p:nvSpPr>
          <p:spPr>
            <a:xfrm>
              <a:off x="9565419" y="4313300"/>
              <a:ext cx="1980000" cy="936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Datenbanken</a:t>
              </a:r>
            </a:p>
          </p:txBody>
        </p:sp>
        <p:pic>
          <p:nvPicPr>
            <p:cNvPr id="52" name="Grafik 51" descr="Datenbank mit einfarbiger Füllung">
              <a:extLst>
                <a:ext uri="{FF2B5EF4-FFF2-40B4-BE49-F238E27FC236}">
                  <a16:creationId xmlns:a16="http://schemas.microsoft.com/office/drawing/2014/main" id="{9830CFE0-AD1A-EBE9-355B-E8591483CDE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206851" y="4313300"/>
              <a:ext cx="360000" cy="360000"/>
            </a:xfrm>
            <a:prstGeom prst="rect">
              <a:avLst/>
            </a:prstGeom>
          </p:spPr>
        </p:pic>
      </p:grpSp>
      <p:grpSp>
        <p:nvGrpSpPr>
          <p:cNvPr id="36" name="Gruppieren 35">
            <a:extLst>
              <a:ext uri="{FF2B5EF4-FFF2-40B4-BE49-F238E27FC236}">
                <a16:creationId xmlns:a16="http://schemas.microsoft.com/office/drawing/2014/main" id="{4A5C5379-0360-A408-1675-305949F55719}"/>
              </a:ext>
            </a:extLst>
          </p:cNvPr>
          <p:cNvGrpSpPr/>
          <p:nvPr/>
        </p:nvGrpSpPr>
        <p:grpSpPr>
          <a:xfrm>
            <a:off x="9464043" y="1772937"/>
            <a:ext cx="1980000" cy="936000"/>
            <a:chOff x="9576135" y="1937174"/>
            <a:chExt cx="1980000" cy="936000"/>
          </a:xfrm>
        </p:grpSpPr>
        <p:sp>
          <p:nvSpPr>
            <p:cNvPr id="49" name="Rechteck: abgerundete Ecken 48">
              <a:extLst>
                <a:ext uri="{FF2B5EF4-FFF2-40B4-BE49-F238E27FC236}">
                  <a16:creationId xmlns:a16="http://schemas.microsoft.com/office/drawing/2014/main" id="{FA3C2D93-6B92-C485-787C-3FB3680024B4}"/>
                </a:ext>
              </a:extLst>
            </p:cNvPr>
            <p:cNvSpPr/>
            <p:nvPr/>
          </p:nvSpPr>
          <p:spPr>
            <a:xfrm>
              <a:off x="9576135" y="1937174"/>
              <a:ext cx="1980000" cy="936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Services</a:t>
              </a:r>
            </a:p>
          </p:txBody>
        </p:sp>
        <p:pic>
          <p:nvPicPr>
            <p:cNvPr id="50" name="Grafik 49" descr="Balkendiagramm mit einfarbiger Füllung">
              <a:extLst>
                <a:ext uri="{FF2B5EF4-FFF2-40B4-BE49-F238E27FC236}">
                  <a16:creationId xmlns:a16="http://schemas.microsoft.com/office/drawing/2014/main" id="{F6539EDB-DE34-BDF9-3AB2-3CBC6F056B1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196135" y="1937174"/>
              <a:ext cx="360000" cy="360000"/>
            </a:xfrm>
            <a:prstGeom prst="rect">
              <a:avLst/>
            </a:prstGeom>
          </p:spPr>
        </p:pic>
      </p:grpSp>
      <p:cxnSp>
        <p:nvCxnSpPr>
          <p:cNvPr id="37" name="Gerade Verbindung mit Pfeil 36">
            <a:extLst>
              <a:ext uri="{FF2B5EF4-FFF2-40B4-BE49-F238E27FC236}">
                <a16:creationId xmlns:a16="http://schemas.microsoft.com/office/drawing/2014/main" id="{DE3E0012-DE18-EEB5-FE96-2A31194E4EF3}"/>
              </a:ext>
            </a:extLst>
          </p:cNvPr>
          <p:cNvCxnSpPr>
            <a:cxnSpLocks/>
            <a:stCxn id="49" idx="1"/>
          </p:cNvCxnSpPr>
          <p:nvPr/>
        </p:nvCxnSpPr>
        <p:spPr>
          <a:xfrm flipH="1">
            <a:off x="8647890" y="2240937"/>
            <a:ext cx="816153" cy="1025082"/>
          </a:xfrm>
          <a:prstGeom prst="straightConnector1">
            <a:avLst/>
          </a:prstGeom>
          <a:ln>
            <a:solidFill>
              <a:schemeClr val="tx2"/>
            </a:solidFill>
            <a:headEnd type="triangle" w="lg" len="lg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41029252-6CAA-ED22-B149-F52D4F5F9F3F}"/>
              </a:ext>
            </a:extLst>
          </p:cNvPr>
          <p:cNvGrpSpPr/>
          <p:nvPr/>
        </p:nvGrpSpPr>
        <p:grpSpPr>
          <a:xfrm>
            <a:off x="9464043" y="2961000"/>
            <a:ext cx="1980000" cy="936000"/>
            <a:chOff x="9635269" y="2979587"/>
            <a:chExt cx="1980000" cy="936000"/>
          </a:xfrm>
        </p:grpSpPr>
        <p:sp>
          <p:nvSpPr>
            <p:cNvPr id="47" name="Rechteck: abgerundete Ecken 46">
              <a:extLst>
                <a:ext uri="{FF2B5EF4-FFF2-40B4-BE49-F238E27FC236}">
                  <a16:creationId xmlns:a16="http://schemas.microsoft.com/office/drawing/2014/main" id="{40BDF560-6AB8-31F6-603E-6DBA28C51231}"/>
                </a:ext>
              </a:extLst>
            </p:cNvPr>
            <p:cNvSpPr/>
            <p:nvPr/>
          </p:nvSpPr>
          <p:spPr>
            <a:xfrm>
              <a:off x="9635269" y="2979587"/>
              <a:ext cx="1980000" cy="936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Systeme</a:t>
              </a:r>
            </a:p>
          </p:txBody>
        </p:sp>
        <p:pic>
          <p:nvPicPr>
            <p:cNvPr id="48" name="Grafik 47" descr="Zahnräder mit einfarbiger Füllung">
              <a:extLst>
                <a:ext uri="{FF2B5EF4-FFF2-40B4-BE49-F238E27FC236}">
                  <a16:creationId xmlns:a16="http://schemas.microsoft.com/office/drawing/2014/main" id="{6646A810-0458-5992-D862-E703AE875CD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255269" y="2979587"/>
              <a:ext cx="360000" cy="360000"/>
            </a:xfrm>
            <a:prstGeom prst="rect">
              <a:avLst/>
            </a:prstGeom>
          </p:spPr>
        </p:pic>
      </p:grpSp>
      <p:sp>
        <p:nvSpPr>
          <p:cNvPr id="42" name="Rechteck: abgerundete Ecken 41">
            <a:extLst>
              <a:ext uri="{FF2B5EF4-FFF2-40B4-BE49-F238E27FC236}">
                <a16:creationId xmlns:a16="http://schemas.microsoft.com/office/drawing/2014/main" id="{600DFD23-3B0A-DA4B-C090-1AB5B9F7A10E}"/>
              </a:ext>
            </a:extLst>
          </p:cNvPr>
          <p:cNvSpPr/>
          <p:nvPr/>
        </p:nvSpPr>
        <p:spPr>
          <a:xfrm>
            <a:off x="732875" y="279900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Frontend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Webseite im Browser</a:t>
            </a:r>
          </a:p>
        </p:txBody>
      </p:sp>
      <p:sp>
        <p:nvSpPr>
          <p:cNvPr id="43" name="Rechteck: abgerundete Ecken 42">
            <a:extLst>
              <a:ext uri="{FF2B5EF4-FFF2-40B4-BE49-F238E27FC236}">
                <a16:creationId xmlns:a16="http://schemas.microsoft.com/office/drawing/2014/main" id="{30DE4A4A-266A-2934-40D1-0BBC1A702AF6}"/>
              </a:ext>
            </a:extLst>
          </p:cNvPr>
          <p:cNvSpPr/>
          <p:nvPr/>
        </p:nvSpPr>
        <p:spPr>
          <a:xfrm>
            <a:off x="6667890" y="2799000"/>
            <a:ext cx="1980000" cy="1260000"/>
          </a:xfrm>
          <a:prstGeom prst="roundRect">
            <a:avLst>
              <a:gd name="adj" fmla="val 10758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Backend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Koordination von Frontend und Logik</a:t>
            </a:r>
            <a:endParaRPr lang="de-CH" sz="1800" dirty="0">
              <a:solidFill>
                <a:schemeClr val="tx1"/>
              </a:solidFill>
            </a:endParaRPr>
          </a:p>
        </p:txBody>
      </p:sp>
      <p:sp>
        <p:nvSpPr>
          <p:cNvPr id="46" name="Wolke 45">
            <a:extLst>
              <a:ext uri="{FF2B5EF4-FFF2-40B4-BE49-F238E27FC236}">
                <a16:creationId xmlns:a16="http://schemas.microsoft.com/office/drawing/2014/main" id="{1D9A7B9C-A4FA-58AF-1AD4-D9587E5447DE}"/>
              </a:ext>
            </a:extLst>
          </p:cNvPr>
          <p:cNvSpPr/>
          <p:nvPr/>
        </p:nvSpPr>
        <p:spPr>
          <a:xfrm>
            <a:off x="3598877" y="2668684"/>
            <a:ext cx="2183011" cy="152063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800" b="1" dirty="0">
                <a:solidFill>
                  <a:schemeClr val="tx1"/>
                </a:solidFill>
              </a:rPr>
              <a:t>Netzwerk</a:t>
            </a:r>
          </a:p>
          <a:p>
            <a:pPr algn="ctr"/>
            <a:r>
              <a:rPr lang="de-CH" sz="1400" dirty="0">
                <a:solidFill>
                  <a:schemeClr val="tx1"/>
                </a:solidFill>
              </a:rPr>
              <a:t>Kommunikation übers Internet</a:t>
            </a:r>
          </a:p>
        </p:txBody>
      </p:sp>
      <p:cxnSp>
        <p:nvCxnSpPr>
          <p:cNvPr id="41" name="Gerade Verbindung mit Pfeil 40">
            <a:extLst>
              <a:ext uri="{FF2B5EF4-FFF2-40B4-BE49-F238E27FC236}">
                <a16:creationId xmlns:a16="http://schemas.microsoft.com/office/drawing/2014/main" id="{3D9B063D-1739-DE87-794F-8353108D995C}"/>
              </a:ext>
            </a:extLst>
          </p:cNvPr>
          <p:cNvCxnSpPr>
            <a:cxnSpLocks/>
            <a:stCxn id="51" idx="1"/>
          </p:cNvCxnSpPr>
          <p:nvPr/>
        </p:nvCxnSpPr>
        <p:spPr>
          <a:xfrm flipH="1" flipV="1">
            <a:off x="8647890" y="3610238"/>
            <a:ext cx="816153" cy="1006825"/>
          </a:xfrm>
          <a:prstGeom prst="straightConnector1">
            <a:avLst/>
          </a:prstGeom>
          <a:ln>
            <a:solidFill>
              <a:schemeClr val="tx2"/>
            </a:solidFill>
            <a:headEnd type="triangle" w="lg" len="lg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16198B7D-4855-5744-2FED-0065DD8618D4}"/>
              </a:ext>
            </a:extLst>
          </p:cNvPr>
          <p:cNvGrpSpPr/>
          <p:nvPr/>
        </p:nvGrpSpPr>
        <p:grpSpPr>
          <a:xfrm>
            <a:off x="2712875" y="3261361"/>
            <a:ext cx="956914" cy="344219"/>
            <a:chOff x="3250663" y="3180294"/>
            <a:chExt cx="1440000" cy="344219"/>
          </a:xfrm>
        </p:grpSpPr>
        <p:cxnSp>
          <p:nvCxnSpPr>
            <p:cNvPr id="53" name="Gerade Verbindung mit Pfeil 52">
              <a:extLst>
                <a:ext uri="{FF2B5EF4-FFF2-40B4-BE49-F238E27FC236}">
                  <a16:creationId xmlns:a16="http://schemas.microsoft.com/office/drawing/2014/main" id="{3CBFB6BC-CC35-A340-C441-4F60E0757999}"/>
                </a:ext>
              </a:extLst>
            </p:cNvPr>
            <p:cNvCxnSpPr>
              <a:cxnSpLocks/>
            </p:cNvCxnSpPr>
            <p:nvPr/>
          </p:nvCxnSpPr>
          <p:spPr>
            <a:xfrm>
              <a:off x="3250663" y="3180294"/>
              <a:ext cx="1408528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non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Gerade Verbindung mit Pfeil 53">
              <a:extLst>
                <a:ext uri="{FF2B5EF4-FFF2-40B4-BE49-F238E27FC236}">
                  <a16:creationId xmlns:a16="http://schemas.microsoft.com/office/drawing/2014/main" id="{1CC1DF54-3955-C62E-3392-03725DCEEA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50663" y="3524513"/>
              <a:ext cx="1440000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uppieren 54">
            <a:extLst>
              <a:ext uri="{FF2B5EF4-FFF2-40B4-BE49-F238E27FC236}">
                <a16:creationId xmlns:a16="http://schemas.microsoft.com/office/drawing/2014/main" id="{C25E0BD6-E29D-7D0D-E7ED-986CA5EE3260}"/>
              </a:ext>
            </a:extLst>
          </p:cNvPr>
          <p:cNvGrpSpPr/>
          <p:nvPr/>
        </p:nvGrpSpPr>
        <p:grpSpPr>
          <a:xfrm>
            <a:off x="5716865" y="3261361"/>
            <a:ext cx="956914" cy="344219"/>
            <a:chOff x="3250663" y="3180294"/>
            <a:chExt cx="1440000" cy="344219"/>
          </a:xfrm>
        </p:grpSpPr>
        <p:cxnSp>
          <p:nvCxnSpPr>
            <p:cNvPr id="56" name="Gerade Verbindung mit Pfeil 55">
              <a:extLst>
                <a:ext uri="{FF2B5EF4-FFF2-40B4-BE49-F238E27FC236}">
                  <a16:creationId xmlns:a16="http://schemas.microsoft.com/office/drawing/2014/main" id="{D84AE20B-0FEA-B262-6CE3-0C2EE84F9FB4}"/>
                </a:ext>
              </a:extLst>
            </p:cNvPr>
            <p:cNvCxnSpPr>
              <a:cxnSpLocks/>
            </p:cNvCxnSpPr>
            <p:nvPr/>
          </p:nvCxnSpPr>
          <p:spPr>
            <a:xfrm>
              <a:off x="3294464" y="3180294"/>
              <a:ext cx="1381441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Gerade Verbindung mit Pfeil 56">
              <a:extLst>
                <a:ext uri="{FF2B5EF4-FFF2-40B4-BE49-F238E27FC236}">
                  <a16:creationId xmlns:a16="http://schemas.microsoft.com/office/drawing/2014/main" id="{DBF809A7-5637-E76C-06C3-13D1B3BCF6C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50663" y="3524513"/>
              <a:ext cx="1440000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non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8" name="Gerade Verbindung mit Pfeil 57">
            <a:extLst>
              <a:ext uri="{FF2B5EF4-FFF2-40B4-BE49-F238E27FC236}">
                <a16:creationId xmlns:a16="http://schemas.microsoft.com/office/drawing/2014/main" id="{76967BAE-5F25-DBAF-8CF4-B00B068C84E5}"/>
              </a:ext>
            </a:extLst>
          </p:cNvPr>
          <p:cNvCxnSpPr>
            <a:cxnSpLocks/>
          </p:cNvCxnSpPr>
          <p:nvPr/>
        </p:nvCxnSpPr>
        <p:spPr>
          <a:xfrm flipH="1">
            <a:off x="8647890" y="3427705"/>
            <a:ext cx="826869" cy="0"/>
          </a:xfrm>
          <a:prstGeom prst="straightConnector1">
            <a:avLst/>
          </a:prstGeom>
          <a:ln>
            <a:solidFill>
              <a:schemeClr val="tx2"/>
            </a:solidFill>
            <a:headEnd type="triangle" w="lg" len="lg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53E44E2-751F-4755-A1E2-AF076895270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80EF7A8-AB4D-8145-5236-3B8283F683F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15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DB82873E-0BD2-C24F-B85D-13048E5CA69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pic>
        <p:nvPicPr>
          <p:cNvPr id="27" name="Grafik 26">
            <a:extLst>
              <a:ext uri="{FF2B5EF4-FFF2-40B4-BE49-F238E27FC236}">
                <a16:creationId xmlns:a16="http://schemas.microsoft.com/office/drawing/2014/main" id="{F7AB6645-FBDD-4361-5675-8434B7A06FF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8811" y="2057746"/>
            <a:ext cx="1322656" cy="1032860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</p:spPr>
      </p:pic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CC16A2AA-CECD-013B-ACF0-D682BFEACFB0}"/>
              </a:ext>
            </a:extLst>
          </p:cNvPr>
          <p:cNvGrpSpPr/>
          <p:nvPr/>
        </p:nvGrpSpPr>
        <p:grpSpPr>
          <a:xfrm>
            <a:off x="11274759" y="3396512"/>
            <a:ext cx="644550" cy="644550"/>
            <a:chOff x="2924572" y="254397"/>
            <a:chExt cx="1080000" cy="1080000"/>
          </a:xfrm>
        </p:grpSpPr>
        <p:pic>
          <p:nvPicPr>
            <p:cNvPr id="32" name="Grafik 31">
              <a:extLst>
                <a:ext uri="{FF2B5EF4-FFF2-40B4-BE49-F238E27FC236}">
                  <a16:creationId xmlns:a16="http://schemas.microsoft.com/office/drawing/2014/main" id="{2BFCBF5E-9B24-E46D-C63E-FBF37652963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924572" y="254397"/>
              <a:ext cx="1080000" cy="1080000"/>
            </a:xfrm>
            <a:prstGeom prst="rect">
              <a:avLst/>
            </a:prstGeom>
          </p:spPr>
        </p:pic>
        <p:pic>
          <p:nvPicPr>
            <p:cNvPr id="33" name="Grafik 32">
              <a:extLst>
                <a:ext uri="{FF2B5EF4-FFF2-40B4-BE49-F238E27FC236}">
                  <a16:creationId xmlns:a16="http://schemas.microsoft.com/office/drawing/2014/main" id="{A87D2F28-3885-9A92-D08D-467B6245E290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924572" y="254397"/>
              <a:ext cx="1080000" cy="108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1793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8D61CFD-163F-1101-F8AD-54CB0AA94B9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872B11C-5CFB-A89C-9AD1-77EB7525B75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16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E158B71-28AC-A7E4-3F9C-EE7CA813C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Frontend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F7659149-BEAF-6E60-4231-1CAEB6BE0C9B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dirty="0"/>
              <a:t>Die </a:t>
            </a:r>
            <a:r>
              <a:rPr lang="de-CH" b="1" dirty="0"/>
              <a:t>Präsentationsebene</a:t>
            </a:r>
          </a:p>
          <a:p>
            <a:pPr lvl="1"/>
            <a:r>
              <a:rPr lang="de-CH" dirty="0"/>
              <a:t>Sichtbar für den Benutzer</a:t>
            </a:r>
          </a:p>
          <a:p>
            <a:pPr lvl="1"/>
            <a:r>
              <a:rPr lang="de-CH" dirty="0"/>
              <a:t>Grafische Benutzeroberfläche (GUI)</a:t>
            </a:r>
          </a:p>
          <a:p>
            <a:r>
              <a:rPr lang="de-CH" dirty="0"/>
              <a:t>Grundbausteine:</a:t>
            </a:r>
          </a:p>
          <a:p>
            <a:r>
              <a:rPr lang="de-CH" dirty="0">
                <a:cs typeface="72" panose="020B0503030000000003" pitchFamily="34" charset="0"/>
              </a:rPr>
              <a:t>Technologien:</a:t>
            </a:r>
            <a:endParaRPr lang="de-CH" sz="1400" spc="60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A2F68E7-FAC7-0B5C-4C15-5BBB4DA72B6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06449" y="334039"/>
            <a:ext cx="11053764" cy="286673"/>
          </a:xfrm>
        </p:spPr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FD8601E9-2865-822D-5DFC-A650A118A165}"/>
              </a:ext>
            </a:extLst>
          </p:cNvPr>
          <p:cNvGrpSpPr/>
          <p:nvPr/>
        </p:nvGrpSpPr>
        <p:grpSpPr>
          <a:xfrm>
            <a:off x="3057117" y="3364376"/>
            <a:ext cx="3168675" cy="332664"/>
            <a:chOff x="3057117" y="5385225"/>
            <a:chExt cx="3168675" cy="332664"/>
          </a:xfrm>
        </p:grpSpPr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D86D8F6F-0674-FADF-141B-4DDBB36FC552}"/>
                </a:ext>
              </a:extLst>
            </p:cNvPr>
            <p:cNvSpPr/>
            <p:nvPr/>
          </p:nvSpPr>
          <p:spPr>
            <a:xfrm>
              <a:off x="3057117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TS</a:t>
              </a:r>
            </a:p>
          </p:txBody>
        </p: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67EAD774-F8F8-39FB-5ADF-A2545CD7332C}"/>
                </a:ext>
              </a:extLst>
            </p:cNvPr>
            <p:cNvSpPr/>
            <p:nvPr/>
          </p:nvSpPr>
          <p:spPr>
            <a:xfrm>
              <a:off x="3872042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SCSS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42B320FD-E84D-0BAF-204B-F091301A5C82}"/>
                </a:ext>
              </a:extLst>
            </p:cNvPr>
            <p:cNvSpPr/>
            <p:nvPr/>
          </p:nvSpPr>
          <p:spPr>
            <a:xfrm>
              <a:off x="4686967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 err="1">
                  <a:solidFill>
                    <a:schemeClr val="bg1"/>
                  </a:solidFill>
                </a:rPr>
                <a:t>React</a:t>
              </a:r>
              <a:endParaRPr lang="de-CH" sz="1400" b="1" spc="60" dirty="0">
                <a:solidFill>
                  <a:schemeClr val="bg1"/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Rechteck 11">
                  <a:extLst>
                    <a:ext uri="{FF2B5EF4-FFF2-40B4-BE49-F238E27FC236}">
                      <a16:creationId xmlns:a16="http://schemas.microsoft.com/office/drawing/2014/main" id="{4BD4D7D9-30D5-B0D6-D51A-A8E0C87C40D1}"/>
                    </a:ext>
                  </a:extLst>
                </p:cNvPr>
                <p:cNvSpPr/>
                <p:nvPr/>
              </p:nvSpPr>
              <p:spPr>
                <a:xfrm>
                  <a:off x="5501892" y="5385225"/>
                  <a:ext cx="723900" cy="332664"/>
                </a:xfrm>
                <a:prstGeom prst="rect">
                  <a:avLst/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36000"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de-CH" sz="1600" b="0" i="1" smtClean="0">
                            <a:solidFill>
                              <a:schemeClr val="tx1">
                                <a:lumMod val="90000"/>
                                <a:lumOff val="1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⋯</m:t>
                        </m:r>
                      </m:oMath>
                    </m:oMathPara>
                  </a14:m>
                  <a:endParaRPr lang="de-CH" sz="1800" spc="6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12" name="Rechteck 11">
                  <a:extLst>
                    <a:ext uri="{FF2B5EF4-FFF2-40B4-BE49-F238E27FC236}">
                      <a16:creationId xmlns:a16="http://schemas.microsoft.com/office/drawing/2014/main" id="{4BD4D7D9-30D5-B0D6-D51A-A8E0C87C40D1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01892" y="5385225"/>
                  <a:ext cx="723900" cy="332664"/>
                </a:xfrm>
                <a:prstGeom prst="rect">
                  <a:avLst/>
                </a:prstGeom>
                <a:blipFill>
                  <a:blip r:embed="rId2"/>
                  <a:stretch>
                    <a:fillRect l="-847"/>
                  </a:stretch>
                </a:blipFill>
                <a:ln w="28575">
                  <a:noFill/>
                </a:ln>
                <a:effectLst/>
              </p:spPr>
              <p:txBody>
                <a:bodyPr/>
                <a:lstStyle/>
                <a:p>
                  <a:r>
                    <a:rPr lang="de-CH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F77D920E-45DB-4DF1-1F93-F110553517D9}"/>
              </a:ext>
            </a:extLst>
          </p:cNvPr>
          <p:cNvGrpSpPr/>
          <p:nvPr/>
        </p:nvGrpSpPr>
        <p:grpSpPr>
          <a:xfrm>
            <a:off x="6369842" y="2837620"/>
            <a:ext cx="2222568" cy="328709"/>
            <a:chOff x="6369842" y="2837620"/>
            <a:chExt cx="2222568" cy="328709"/>
          </a:xfrm>
        </p:grpSpPr>
        <p:sp>
          <p:nvSpPr>
            <p:cNvPr id="13" name="Geschweifte Klammer rechts 12">
              <a:extLst>
                <a:ext uri="{FF2B5EF4-FFF2-40B4-BE49-F238E27FC236}">
                  <a16:creationId xmlns:a16="http://schemas.microsoft.com/office/drawing/2014/main" id="{0D1C3402-CDE5-F17F-4F23-2CB05F0750B3}"/>
                </a:ext>
              </a:extLst>
            </p:cNvPr>
            <p:cNvSpPr/>
            <p:nvPr/>
          </p:nvSpPr>
          <p:spPr>
            <a:xfrm>
              <a:off x="6369842" y="2842329"/>
              <a:ext cx="144000" cy="324000"/>
            </a:xfrm>
            <a:prstGeom prst="rightBrace">
              <a:avLst/>
            </a:prstGeom>
            <a:ln>
              <a:solidFill>
                <a:schemeClr val="accent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CH"/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DE5E6C3D-E164-11ED-8774-15D23280C7E3}"/>
                </a:ext>
              </a:extLst>
            </p:cNvPr>
            <p:cNvSpPr/>
            <p:nvPr/>
          </p:nvSpPr>
          <p:spPr>
            <a:xfrm>
              <a:off x="6612410" y="2837620"/>
              <a:ext cx="1980000" cy="312136"/>
            </a:xfrm>
            <a:prstGeom prst="rect">
              <a:avLst/>
            </a:prstGeom>
            <a:noFill/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r>
                <a:rPr lang="nl-NL" sz="1600" dirty="0">
                  <a:solidFill>
                    <a:schemeClr val="tx1"/>
                  </a:solidFill>
                </a:rPr>
                <a:t>Web Engineering 1</a:t>
              </a:r>
              <a:endParaRPr lang="de-CH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5053BB63-4696-89A6-E1E6-A58629F98B24}"/>
              </a:ext>
            </a:extLst>
          </p:cNvPr>
          <p:cNvGrpSpPr/>
          <p:nvPr/>
        </p:nvGrpSpPr>
        <p:grpSpPr>
          <a:xfrm>
            <a:off x="6369842" y="3364376"/>
            <a:ext cx="3264276" cy="328331"/>
            <a:chOff x="6369842" y="3364376"/>
            <a:chExt cx="3264276" cy="328331"/>
          </a:xfrm>
        </p:grpSpPr>
        <p:sp>
          <p:nvSpPr>
            <p:cNvPr id="14" name="Geschweifte Klammer rechts 13">
              <a:extLst>
                <a:ext uri="{FF2B5EF4-FFF2-40B4-BE49-F238E27FC236}">
                  <a16:creationId xmlns:a16="http://schemas.microsoft.com/office/drawing/2014/main" id="{CF85173D-56CA-E034-F8CA-01E93A02F501}"/>
                </a:ext>
              </a:extLst>
            </p:cNvPr>
            <p:cNvSpPr/>
            <p:nvPr/>
          </p:nvSpPr>
          <p:spPr>
            <a:xfrm>
              <a:off x="6369842" y="3368707"/>
              <a:ext cx="144000" cy="324000"/>
            </a:xfrm>
            <a:prstGeom prst="rightBrace">
              <a:avLst/>
            </a:prstGeom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CH"/>
            </a:p>
          </p:txBody>
        </p:sp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C7C1B22A-0E83-9492-EA08-72159DF4089B}"/>
                </a:ext>
              </a:extLst>
            </p:cNvPr>
            <p:cNvSpPr/>
            <p:nvPr/>
          </p:nvSpPr>
          <p:spPr>
            <a:xfrm>
              <a:off x="6612410" y="3364376"/>
              <a:ext cx="3021708" cy="312136"/>
            </a:xfrm>
            <a:prstGeom prst="rect">
              <a:avLst/>
            </a:prstGeom>
            <a:noFill/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r>
                <a:rPr lang="nl-NL" sz="1600" dirty="0">
                  <a:solidFill>
                    <a:schemeClr val="tx1"/>
                  </a:solidFill>
                </a:rPr>
                <a:t>Web Engineering 2 / 3</a:t>
              </a:r>
              <a:endParaRPr lang="de-CH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C6D6F8E3-1618-7C7B-3C37-10591F3429E7}"/>
              </a:ext>
            </a:extLst>
          </p:cNvPr>
          <p:cNvGrpSpPr/>
          <p:nvPr/>
        </p:nvGrpSpPr>
        <p:grpSpPr>
          <a:xfrm>
            <a:off x="3057117" y="2837620"/>
            <a:ext cx="3168675" cy="332664"/>
            <a:chOff x="3057117" y="4879962"/>
            <a:chExt cx="3168675" cy="332664"/>
          </a:xfrm>
        </p:grpSpPr>
        <p:sp>
          <p:nvSpPr>
            <p:cNvPr id="18" name="Rechteck 17">
              <a:extLst>
                <a:ext uri="{FF2B5EF4-FFF2-40B4-BE49-F238E27FC236}">
                  <a16:creationId xmlns:a16="http://schemas.microsoft.com/office/drawing/2014/main" id="{5A9032B5-EC47-C1CC-0A85-864D7FDD4E98}"/>
                </a:ext>
              </a:extLst>
            </p:cNvPr>
            <p:cNvSpPr/>
            <p:nvPr/>
          </p:nvSpPr>
          <p:spPr>
            <a:xfrm>
              <a:off x="3057117" y="4879962"/>
              <a:ext cx="723900" cy="332664"/>
            </a:xfrm>
            <a:prstGeom prst="rect">
              <a:avLst/>
            </a:prstGeom>
            <a:solidFill>
              <a:srgbClr val="E84E0F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HTML</a:t>
              </a:r>
            </a:p>
          </p:txBody>
        </p:sp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76536E7A-BD87-45F3-A2C9-C209F17129F3}"/>
                </a:ext>
              </a:extLst>
            </p:cNvPr>
            <p:cNvSpPr/>
            <p:nvPr/>
          </p:nvSpPr>
          <p:spPr>
            <a:xfrm>
              <a:off x="3872042" y="4879962"/>
              <a:ext cx="723900" cy="332664"/>
            </a:xfrm>
            <a:prstGeom prst="rect">
              <a:avLst/>
            </a:prstGeom>
            <a:solidFill>
              <a:srgbClr val="1DAF8E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CSS</a:t>
              </a:r>
            </a:p>
          </p:txBody>
        </p:sp>
        <p:sp>
          <p:nvSpPr>
            <p:cNvPr id="20" name="Rechteck 19">
              <a:extLst>
                <a:ext uri="{FF2B5EF4-FFF2-40B4-BE49-F238E27FC236}">
                  <a16:creationId xmlns:a16="http://schemas.microsoft.com/office/drawing/2014/main" id="{9BD28C83-491C-ED19-CFD8-542709072B80}"/>
                </a:ext>
              </a:extLst>
            </p:cNvPr>
            <p:cNvSpPr/>
            <p:nvPr/>
          </p:nvSpPr>
          <p:spPr>
            <a:xfrm>
              <a:off x="4686967" y="4879962"/>
              <a:ext cx="723900" cy="332664"/>
            </a:xfrm>
            <a:prstGeom prst="rect">
              <a:avLst/>
            </a:prstGeom>
            <a:solidFill>
              <a:srgbClr val="FBBA00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JS</a:t>
              </a:r>
            </a:p>
          </p:txBody>
        </p:sp>
        <p:sp>
          <p:nvSpPr>
            <p:cNvPr id="21" name="Rechteck 20">
              <a:extLst>
                <a:ext uri="{FF2B5EF4-FFF2-40B4-BE49-F238E27FC236}">
                  <a16:creationId xmlns:a16="http://schemas.microsoft.com/office/drawing/2014/main" id="{E0E3B159-1F97-0A57-1AFF-592713BEFBED}"/>
                </a:ext>
              </a:extLst>
            </p:cNvPr>
            <p:cNvSpPr/>
            <p:nvPr/>
          </p:nvSpPr>
          <p:spPr>
            <a:xfrm>
              <a:off x="5501892" y="4879962"/>
              <a:ext cx="723900" cy="332664"/>
            </a:xfrm>
            <a:prstGeom prst="rect">
              <a:avLst/>
            </a:prstGeom>
            <a:solidFill>
              <a:srgbClr val="0086CD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AJAX</a:t>
              </a:r>
            </a:p>
          </p:txBody>
        </p:sp>
      </p:grp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F5C9E66D-8FC9-939C-D3B9-24C52390C184}"/>
              </a:ext>
            </a:extLst>
          </p:cNvPr>
          <p:cNvGrpSpPr/>
          <p:nvPr/>
        </p:nvGrpSpPr>
        <p:grpSpPr>
          <a:xfrm>
            <a:off x="9106496" y="334039"/>
            <a:ext cx="2753717" cy="850658"/>
            <a:chOff x="834251" y="1937174"/>
            <a:chExt cx="10721881" cy="3312126"/>
          </a:xfrm>
        </p:grpSpPr>
        <p:sp>
          <p:nvSpPr>
            <p:cNvPr id="39" name="Rechteck: abgerundete Ecken 38">
              <a:extLst>
                <a:ext uri="{FF2B5EF4-FFF2-40B4-BE49-F238E27FC236}">
                  <a16:creationId xmlns:a16="http://schemas.microsoft.com/office/drawing/2014/main" id="{5275DAA5-A84A-8667-BE98-45F028D83913}"/>
                </a:ext>
              </a:extLst>
            </p:cNvPr>
            <p:cNvSpPr/>
            <p:nvPr/>
          </p:nvSpPr>
          <p:spPr>
            <a:xfrm>
              <a:off x="9565418" y="4313301"/>
              <a:ext cx="1980002" cy="935999"/>
            </a:xfrm>
            <a:prstGeom prst="roundRect">
              <a:avLst>
                <a:gd name="adj" fmla="val 10758"/>
              </a:avLst>
            </a:prstGeom>
            <a:solidFill>
              <a:schemeClr val="bg1"/>
            </a:solidFill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sp>
          <p:nvSpPr>
            <p:cNvPr id="37" name="Rechteck: abgerundete Ecken 36">
              <a:extLst>
                <a:ext uri="{FF2B5EF4-FFF2-40B4-BE49-F238E27FC236}">
                  <a16:creationId xmlns:a16="http://schemas.microsoft.com/office/drawing/2014/main" id="{2D90FE94-476A-0C5A-2A24-A8E92F011D32}"/>
                </a:ext>
              </a:extLst>
            </p:cNvPr>
            <p:cNvSpPr/>
            <p:nvPr/>
          </p:nvSpPr>
          <p:spPr>
            <a:xfrm>
              <a:off x="9576134" y="1937174"/>
              <a:ext cx="1979998" cy="935999"/>
            </a:xfrm>
            <a:prstGeom prst="roundRect">
              <a:avLst>
                <a:gd name="adj" fmla="val 10758"/>
              </a:avLst>
            </a:prstGeom>
            <a:noFill/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cxnSp>
          <p:nvCxnSpPr>
            <p:cNvPr id="25" name="Gerade Verbindung mit Pfeil 24">
              <a:extLst>
                <a:ext uri="{FF2B5EF4-FFF2-40B4-BE49-F238E27FC236}">
                  <a16:creationId xmlns:a16="http://schemas.microsoft.com/office/drawing/2014/main" id="{DC6B2EBF-AEC4-6829-6B40-3C457569AA44}"/>
                </a:ext>
              </a:extLst>
            </p:cNvPr>
            <p:cNvCxnSpPr>
              <a:cxnSpLocks/>
              <a:stCxn id="37" idx="1"/>
            </p:cNvCxnSpPr>
            <p:nvPr/>
          </p:nvCxnSpPr>
          <p:spPr>
            <a:xfrm flipH="1">
              <a:off x="8749266" y="2405174"/>
              <a:ext cx="826869" cy="1025082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hteck: abgerundete Ecken 34">
              <a:extLst>
                <a:ext uri="{FF2B5EF4-FFF2-40B4-BE49-F238E27FC236}">
                  <a16:creationId xmlns:a16="http://schemas.microsoft.com/office/drawing/2014/main" id="{01BEA8AA-B330-7C79-5170-8EED666FB599}"/>
                </a:ext>
              </a:extLst>
            </p:cNvPr>
            <p:cNvSpPr/>
            <p:nvPr/>
          </p:nvSpPr>
          <p:spPr>
            <a:xfrm>
              <a:off x="9576134" y="3125237"/>
              <a:ext cx="1979998" cy="935999"/>
            </a:xfrm>
            <a:prstGeom prst="roundRect">
              <a:avLst>
                <a:gd name="adj" fmla="val 10758"/>
              </a:avLst>
            </a:prstGeom>
            <a:noFill/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grpSp>
          <p:nvGrpSpPr>
            <p:cNvPr id="27" name="Gruppieren 26">
              <a:extLst>
                <a:ext uri="{FF2B5EF4-FFF2-40B4-BE49-F238E27FC236}">
                  <a16:creationId xmlns:a16="http://schemas.microsoft.com/office/drawing/2014/main" id="{B62B3B0B-9953-617C-AC09-C953C5AB4654}"/>
                </a:ext>
              </a:extLst>
            </p:cNvPr>
            <p:cNvGrpSpPr/>
            <p:nvPr/>
          </p:nvGrpSpPr>
          <p:grpSpPr>
            <a:xfrm>
              <a:off x="834251" y="2832921"/>
              <a:ext cx="7915015" cy="1520632"/>
              <a:chOff x="834251" y="2849271"/>
              <a:chExt cx="7915015" cy="1520632"/>
            </a:xfrm>
          </p:grpSpPr>
          <p:sp>
            <p:nvSpPr>
              <p:cNvPr id="30" name="Rechteck: abgerundete Ecken 29">
                <a:extLst>
                  <a:ext uri="{FF2B5EF4-FFF2-40B4-BE49-F238E27FC236}">
                    <a16:creationId xmlns:a16="http://schemas.microsoft.com/office/drawing/2014/main" id="{9ACA37A4-EDD9-BBFA-1EE9-1C15E770330A}"/>
                  </a:ext>
                </a:extLst>
              </p:cNvPr>
              <p:cNvSpPr/>
              <p:nvPr/>
            </p:nvSpPr>
            <p:spPr>
              <a:xfrm>
                <a:off x="6769266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noFill/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cxnSp>
            <p:nvCxnSpPr>
              <p:cNvPr id="31" name="Gerade Verbindung mit Pfeil 30">
                <a:extLst>
                  <a:ext uri="{FF2B5EF4-FFF2-40B4-BE49-F238E27FC236}">
                    <a16:creationId xmlns:a16="http://schemas.microsoft.com/office/drawing/2014/main" id="{213504D3-DF06-1B62-3BDC-A9A9D7D6BE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4251" y="3446606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Gerade Verbindung mit Pfeil 31">
                <a:extLst>
                  <a:ext uri="{FF2B5EF4-FFF2-40B4-BE49-F238E27FC236}">
                    <a16:creationId xmlns:a16="http://schemas.microsoft.com/office/drawing/2014/main" id="{ECFD2268-CD5A-A28B-A3DE-76F9C5EE7FD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814251" y="3790825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Wolke 32">
                <a:extLst>
                  <a:ext uri="{FF2B5EF4-FFF2-40B4-BE49-F238E27FC236}">
                    <a16:creationId xmlns:a16="http://schemas.microsoft.com/office/drawing/2014/main" id="{31B53535-3089-F414-3B31-36688F814ED8}"/>
                  </a:ext>
                </a:extLst>
              </p:cNvPr>
              <p:cNvSpPr/>
              <p:nvPr/>
            </p:nvSpPr>
            <p:spPr>
              <a:xfrm>
                <a:off x="3700253" y="2849271"/>
                <a:ext cx="2183011" cy="1520632"/>
              </a:xfrm>
              <a:prstGeom prst="cloud">
                <a:avLst/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4" name="Rechteck: abgerundete Ecken 33">
                <a:extLst>
                  <a:ext uri="{FF2B5EF4-FFF2-40B4-BE49-F238E27FC236}">
                    <a16:creationId xmlns:a16="http://schemas.microsoft.com/office/drawing/2014/main" id="{8FE99B04-D745-1B9C-A3F7-BDC9A171C8DE}"/>
                  </a:ext>
                </a:extLst>
              </p:cNvPr>
              <p:cNvSpPr/>
              <p:nvPr/>
            </p:nvSpPr>
            <p:spPr>
              <a:xfrm>
                <a:off x="834251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28" name="Gerade Verbindung mit Pfeil 27">
              <a:extLst>
                <a:ext uri="{FF2B5EF4-FFF2-40B4-BE49-F238E27FC236}">
                  <a16:creationId xmlns:a16="http://schemas.microsoft.com/office/drawing/2014/main" id="{CE98984C-9DEB-12A4-47D3-A6FE3D8C0484}"/>
                </a:ext>
              </a:extLst>
            </p:cNvPr>
            <p:cNvCxnSpPr>
              <a:cxnSpLocks/>
              <a:stCxn id="35" idx="1"/>
              <a:endCxn id="30" idx="3"/>
            </p:cNvCxnSpPr>
            <p:nvPr/>
          </p:nvCxnSpPr>
          <p:spPr>
            <a:xfrm flipH="1">
              <a:off x="8749266" y="3593237"/>
              <a:ext cx="826869" cy="0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mit Pfeil 28">
              <a:extLst>
                <a:ext uri="{FF2B5EF4-FFF2-40B4-BE49-F238E27FC236}">
                  <a16:creationId xmlns:a16="http://schemas.microsoft.com/office/drawing/2014/main" id="{CD28CC15-5C99-3748-3EB4-45CCCB1789C4}"/>
                </a:ext>
              </a:extLst>
            </p:cNvPr>
            <p:cNvCxnSpPr>
              <a:cxnSpLocks/>
              <a:stCxn id="39" idx="1"/>
            </p:cNvCxnSpPr>
            <p:nvPr/>
          </p:nvCxnSpPr>
          <p:spPr>
            <a:xfrm flipH="1" flipV="1">
              <a:off x="8749266" y="3774475"/>
              <a:ext cx="816153" cy="1006825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40603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8D61CFD-163F-1101-F8AD-54CB0AA94B9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872B11C-5CFB-A89C-9AD1-77EB7525B75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17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E158B71-28AC-A7E4-3F9C-EE7CA813C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Backend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F7659149-BEAF-6E60-4231-1CAEB6BE0C9B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dirty="0"/>
              <a:t>Die </a:t>
            </a:r>
            <a:r>
              <a:rPr lang="de-CH" b="1" dirty="0"/>
              <a:t>Datenzugriffsebene</a:t>
            </a:r>
          </a:p>
          <a:p>
            <a:pPr lvl="1"/>
            <a:r>
              <a:rPr lang="de-CH" dirty="0"/>
              <a:t>Unsichtbar für den Benutzer</a:t>
            </a:r>
          </a:p>
          <a:p>
            <a:pPr lvl="1"/>
            <a:r>
              <a:rPr lang="de-CH" dirty="0"/>
              <a:t>Beinhaltet die Businesslogik der Webseite</a:t>
            </a:r>
          </a:p>
          <a:p>
            <a:pPr lvl="1"/>
            <a:r>
              <a:rPr lang="de-CH" dirty="0"/>
              <a:t>Kann mit weiteren Umsystem kommunizieren</a:t>
            </a:r>
          </a:p>
          <a:p>
            <a:r>
              <a:rPr lang="de-CH" dirty="0"/>
              <a:t>Grundbausteine:</a:t>
            </a:r>
          </a:p>
          <a:p>
            <a:r>
              <a:rPr lang="de-CH" dirty="0">
                <a:cs typeface="72" panose="020B0503030000000003" pitchFamily="34" charset="0"/>
              </a:rPr>
              <a:t>Technologien:</a:t>
            </a:r>
            <a:endParaRPr lang="de-CH" sz="1400" spc="60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A2F68E7-FAC7-0B5C-4C15-5BBB4DA72B6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06449" y="334039"/>
            <a:ext cx="11053764" cy="286673"/>
          </a:xfrm>
        </p:spPr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21573C44-A68F-E7D4-503D-62F8AAEFE314}"/>
              </a:ext>
            </a:extLst>
          </p:cNvPr>
          <p:cNvGrpSpPr/>
          <p:nvPr/>
        </p:nvGrpSpPr>
        <p:grpSpPr>
          <a:xfrm>
            <a:off x="3057117" y="3262668"/>
            <a:ext cx="3168675" cy="332664"/>
            <a:chOff x="3057117" y="5385225"/>
            <a:chExt cx="3168675" cy="332664"/>
          </a:xfrm>
        </p:grpSpPr>
        <p:sp>
          <p:nvSpPr>
            <p:cNvPr id="40" name="Rechteck 39">
              <a:extLst>
                <a:ext uri="{FF2B5EF4-FFF2-40B4-BE49-F238E27FC236}">
                  <a16:creationId xmlns:a16="http://schemas.microsoft.com/office/drawing/2014/main" id="{363EE336-AA09-FAA8-B4C1-90B4235FEA77}"/>
                </a:ext>
              </a:extLst>
            </p:cNvPr>
            <p:cNvSpPr/>
            <p:nvPr/>
          </p:nvSpPr>
          <p:spPr>
            <a:xfrm>
              <a:off x="3057117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Java</a:t>
              </a:r>
            </a:p>
          </p:txBody>
        </p:sp>
        <p:sp>
          <p:nvSpPr>
            <p:cNvPr id="41" name="Rechteck 40">
              <a:extLst>
                <a:ext uri="{FF2B5EF4-FFF2-40B4-BE49-F238E27FC236}">
                  <a16:creationId xmlns:a16="http://schemas.microsoft.com/office/drawing/2014/main" id="{06CEAC1E-91F2-B8C7-4D7A-53E8BF42AFD2}"/>
                </a:ext>
              </a:extLst>
            </p:cNvPr>
            <p:cNvSpPr/>
            <p:nvPr/>
          </p:nvSpPr>
          <p:spPr>
            <a:xfrm>
              <a:off x="3872042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C++</a:t>
              </a:r>
            </a:p>
          </p:txBody>
        </p:sp>
        <p:sp>
          <p:nvSpPr>
            <p:cNvPr id="42" name="Rechteck 41">
              <a:extLst>
                <a:ext uri="{FF2B5EF4-FFF2-40B4-BE49-F238E27FC236}">
                  <a16:creationId xmlns:a16="http://schemas.microsoft.com/office/drawing/2014/main" id="{1FB540F8-2282-EBF3-4456-1C112E5C823E}"/>
                </a:ext>
              </a:extLst>
            </p:cNvPr>
            <p:cNvSpPr/>
            <p:nvPr/>
          </p:nvSpPr>
          <p:spPr>
            <a:xfrm>
              <a:off x="4686967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PHP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3" name="Rechteck 42">
                  <a:extLst>
                    <a:ext uri="{FF2B5EF4-FFF2-40B4-BE49-F238E27FC236}">
                      <a16:creationId xmlns:a16="http://schemas.microsoft.com/office/drawing/2014/main" id="{5910B111-432C-6B12-0433-ABA7E74554F6}"/>
                    </a:ext>
                  </a:extLst>
                </p:cNvPr>
                <p:cNvSpPr/>
                <p:nvPr/>
              </p:nvSpPr>
              <p:spPr>
                <a:xfrm>
                  <a:off x="5501892" y="5385225"/>
                  <a:ext cx="723900" cy="332664"/>
                </a:xfrm>
                <a:prstGeom prst="rect">
                  <a:avLst/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36000"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de-CH" sz="1600" b="0" i="1" smtClean="0">
                            <a:solidFill>
                              <a:schemeClr val="tx1">
                                <a:lumMod val="90000"/>
                                <a:lumOff val="1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⋯</m:t>
                        </m:r>
                      </m:oMath>
                    </m:oMathPara>
                  </a14:m>
                  <a:endParaRPr lang="de-CH" sz="1800" spc="6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43" name="Rechteck 42">
                  <a:extLst>
                    <a:ext uri="{FF2B5EF4-FFF2-40B4-BE49-F238E27FC236}">
                      <a16:creationId xmlns:a16="http://schemas.microsoft.com/office/drawing/2014/main" id="{5910B111-432C-6B12-0433-ABA7E74554F6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01892" y="5385225"/>
                  <a:ext cx="723900" cy="332664"/>
                </a:xfrm>
                <a:prstGeom prst="rect">
                  <a:avLst/>
                </a:prstGeom>
                <a:blipFill>
                  <a:blip r:embed="rId2"/>
                  <a:stretch>
                    <a:fillRect l="-847"/>
                  </a:stretch>
                </a:blipFill>
                <a:ln w="28575">
                  <a:noFill/>
                </a:ln>
                <a:effectLst/>
              </p:spPr>
              <p:txBody>
                <a:bodyPr/>
                <a:lstStyle/>
                <a:p>
                  <a:r>
                    <a:rPr lang="de-CH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F5C9E66D-8FC9-939C-D3B9-24C52390C184}"/>
              </a:ext>
            </a:extLst>
          </p:cNvPr>
          <p:cNvGrpSpPr/>
          <p:nvPr/>
        </p:nvGrpSpPr>
        <p:grpSpPr>
          <a:xfrm>
            <a:off x="9106496" y="334039"/>
            <a:ext cx="2753717" cy="850658"/>
            <a:chOff x="834251" y="1937174"/>
            <a:chExt cx="10721881" cy="3312126"/>
          </a:xfrm>
        </p:grpSpPr>
        <p:cxnSp>
          <p:nvCxnSpPr>
            <p:cNvPr id="25" name="Gerade Verbindung mit Pfeil 24">
              <a:extLst>
                <a:ext uri="{FF2B5EF4-FFF2-40B4-BE49-F238E27FC236}">
                  <a16:creationId xmlns:a16="http://schemas.microsoft.com/office/drawing/2014/main" id="{DC6B2EBF-AEC4-6829-6B40-3C457569AA44}"/>
                </a:ext>
              </a:extLst>
            </p:cNvPr>
            <p:cNvCxnSpPr>
              <a:cxnSpLocks/>
              <a:stCxn id="37" idx="1"/>
            </p:cNvCxnSpPr>
            <p:nvPr/>
          </p:nvCxnSpPr>
          <p:spPr>
            <a:xfrm flipH="1">
              <a:off x="8749266" y="2405174"/>
              <a:ext cx="826869" cy="1025082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Gerade Verbindung mit Pfeil 27">
              <a:extLst>
                <a:ext uri="{FF2B5EF4-FFF2-40B4-BE49-F238E27FC236}">
                  <a16:creationId xmlns:a16="http://schemas.microsoft.com/office/drawing/2014/main" id="{CE98984C-9DEB-12A4-47D3-A6FE3D8C0484}"/>
                </a:ext>
              </a:extLst>
            </p:cNvPr>
            <p:cNvCxnSpPr>
              <a:cxnSpLocks/>
              <a:stCxn id="35" idx="1"/>
              <a:endCxn id="30" idx="3"/>
            </p:cNvCxnSpPr>
            <p:nvPr/>
          </p:nvCxnSpPr>
          <p:spPr>
            <a:xfrm flipH="1">
              <a:off x="8749266" y="3593237"/>
              <a:ext cx="826869" cy="0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mit Pfeil 28">
              <a:extLst>
                <a:ext uri="{FF2B5EF4-FFF2-40B4-BE49-F238E27FC236}">
                  <a16:creationId xmlns:a16="http://schemas.microsoft.com/office/drawing/2014/main" id="{CD28CC15-5C99-3748-3EB4-45CCCB1789C4}"/>
                </a:ext>
              </a:extLst>
            </p:cNvPr>
            <p:cNvCxnSpPr>
              <a:cxnSpLocks/>
              <a:stCxn id="39" idx="1"/>
            </p:cNvCxnSpPr>
            <p:nvPr/>
          </p:nvCxnSpPr>
          <p:spPr>
            <a:xfrm flipH="1" flipV="1">
              <a:off x="8749266" y="3774475"/>
              <a:ext cx="816153" cy="1006825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hteck: abgerundete Ecken 38">
              <a:extLst>
                <a:ext uri="{FF2B5EF4-FFF2-40B4-BE49-F238E27FC236}">
                  <a16:creationId xmlns:a16="http://schemas.microsoft.com/office/drawing/2014/main" id="{5275DAA5-A84A-8667-BE98-45F028D83913}"/>
                </a:ext>
              </a:extLst>
            </p:cNvPr>
            <p:cNvSpPr/>
            <p:nvPr/>
          </p:nvSpPr>
          <p:spPr>
            <a:xfrm>
              <a:off x="9565418" y="4313301"/>
              <a:ext cx="1980002" cy="935999"/>
            </a:xfrm>
            <a:prstGeom prst="roundRect">
              <a:avLst>
                <a:gd name="adj" fmla="val 10758"/>
              </a:avLst>
            </a:prstGeom>
            <a:solidFill>
              <a:schemeClr val="bg1"/>
            </a:solidFill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sp>
          <p:nvSpPr>
            <p:cNvPr id="37" name="Rechteck: abgerundete Ecken 36">
              <a:extLst>
                <a:ext uri="{FF2B5EF4-FFF2-40B4-BE49-F238E27FC236}">
                  <a16:creationId xmlns:a16="http://schemas.microsoft.com/office/drawing/2014/main" id="{2D90FE94-476A-0C5A-2A24-A8E92F011D32}"/>
                </a:ext>
              </a:extLst>
            </p:cNvPr>
            <p:cNvSpPr/>
            <p:nvPr/>
          </p:nvSpPr>
          <p:spPr>
            <a:xfrm>
              <a:off x="9576134" y="1937174"/>
              <a:ext cx="1979998" cy="935999"/>
            </a:xfrm>
            <a:prstGeom prst="roundRect">
              <a:avLst>
                <a:gd name="adj" fmla="val 10758"/>
              </a:avLst>
            </a:prstGeom>
            <a:noFill/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sp>
          <p:nvSpPr>
            <p:cNvPr id="35" name="Rechteck: abgerundete Ecken 34">
              <a:extLst>
                <a:ext uri="{FF2B5EF4-FFF2-40B4-BE49-F238E27FC236}">
                  <a16:creationId xmlns:a16="http://schemas.microsoft.com/office/drawing/2014/main" id="{01BEA8AA-B330-7C79-5170-8EED666FB599}"/>
                </a:ext>
              </a:extLst>
            </p:cNvPr>
            <p:cNvSpPr/>
            <p:nvPr/>
          </p:nvSpPr>
          <p:spPr>
            <a:xfrm>
              <a:off x="9576134" y="3125237"/>
              <a:ext cx="1979998" cy="935999"/>
            </a:xfrm>
            <a:prstGeom prst="roundRect">
              <a:avLst>
                <a:gd name="adj" fmla="val 10758"/>
              </a:avLst>
            </a:prstGeom>
            <a:noFill/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grpSp>
          <p:nvGrpSpPr>
            <p:cNvPr id="27" name="Gruppieren 26">
              <a:extLst>
                <a:ext uri="{FF2B5EF4-FFF2-40B4-BE49-F238E27FC236}">
                  <a16:creationId xmlns:a16="http://schemas.microsoft.com/office/drawing/2014/main" id="{B62B3B0B-9953-617C-AC09-C953C5AB4654}"/>
                </a:ext>
              </a:extLst>
            </p:cNvPr>
            <p:cNvGrpSpPr/>
            <p:nvPr/>
          </p:nvGrpSpPr>
          <p:grpSpPr>
            <a:xfrm>
              <a:off x="834251" y="2832921"/>
              <a:ext cx="7915015" cy="1520632"/>
              <a:chOff x="834251" y="2849271"/>
              <a:chExt cx="7915015" cy="1520632"/>
            </a:xfrm>
          </p:grpSpPr>
          <p:cxnSp>
            <p:nvCxnSpPr>
              <p:cNvPr id="31" name="Gerade Verbindung mit Pfeil 30">
                <a:extLst>
                  <a:ext uri="{FF2B5EF4-FFF2-40B4-BE49-F238E27FC236}">
                    <a16:creationId xmlns:a16="http://schemas.microsoft.com/office/drawing/2014/main" id="{213504D3-DF06-1B62-3BDC-A9A9D7D6BE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4251" y="3446606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Gerade Verbindung mit Pfeil 31">
                <a:extLst>
                  <a:ext uri="{FF2B5EF4-FFF2-40B4-BE49-F238E27FC236}">
                    <a16:creationId xmlns:a16="http://schemas.microsoft.com/office/drawing/2014/main" id="{ECFD2268-CD5A-A28B-A3DE-76F9C5EE7FD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814251" y="3790825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Wolke 32">
                <a:extLst>
                  <a:ext uri="{FF2B5EF4-FFF2-40B4-BE49-F238E27FC236}">
                    <a16:creationId xmlns:a16="http://schemas.microsoft.com/office/drawing/2014/main" id="{31B53535-3089-F414-3B31-36688F814ED8}"/>
                  </a:ext>
                </a:extLst>
              </p:cNvPr>
              <p:cNvSpPr/>
              <p:nvPr/>
            </p:nvSpPr>
            <p:spPr>
              <a:xfrm>
                <a:off x="3700253" y="2849271"/>
                <a:ext cx="2183011" cy="1520632"/>
              </a:xfrm>
              <a:prstGeom prst="cloud">
                <a:avLst/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4" name="Rechteck: abgerundete Ecken 33">
                <a:extLst>
                  <a:ext uri="{FF2B5EF4-FFF2-40B4-BE49-F238E27FC236}">
                    <a16:creationId xmlns:a16="http://schemas.microsoft.com/office/drawing/2014/main" id="{8FE99B04-D745-1B9C-A3F7-BDC9A171C8DE}"/>
                  </a:ext>
                </a:extLst>
              </p:cNvPr>
              <p:cNvSpPr/>
              <p:nvPr/>
            </p:nvSpPr>
            <p:spPr>
              <a:xfrm>
                <a:off x="834251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0" name="Rechteck: abgerundete Ecken 29">
                <a:extLst>
                  <a:ext uri="{FF2B5EF4-FFF2-40B4-BE49-F238E27FC236}">
                    <a16:creationId xmlns:a16="http://schemas.microsoft.com/office/drawing/2014/main" id="{9ACA37A4-EDD9-BBFA-1EE9-1C15E770330A}"/>
                  </a:ext>
                </a:extLst>
              </p:cNvPr>
              <p:cNvSpPr/>
              <p:nvPr/>
            </p:nvSpPr>
            <p:spPr>
              <a:xfrm>
                <a:off x="6769266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36" name="Rechteck 35">
            <a:extLst>
              <a:ext uri="{FF2B5EF4-FFF2-40B4-BE49-F238E27FC236}">
                <a16:creationId xmlns:a16="http://schemas.microsoft.com/office/drawing/2014/main" id="{88C535E8-6855-0C6C-EFA8-3261AA207604}"/>
              </a:ext>
            </a:extLst>
          </p:cNvPr>
          <p:cNvSpPr/>
          <p:nvPr/>
        </p:nvSpPr>
        <p:spPr>
          <a:xfrm>
            <a:off x="3057117" y="3789424"/>
            <a:ext cx="723900" cy="332664"/>
          </a:xfrm>
          <a:prstGeom prst="rect">
            <a:avLst/>
          </a:prstGeom>
          <a:solidFill>
            <a:srgbClr val="0086CD"/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400" b="1" spc="60" dirty="0" err="1">
                <a:solidFill>
                  <a:schemeClr val="bg1"/>
                </a:solidFill>
              </a:rPr>
              <a:t>Node</a:t>
            </a:r>
            <a:endParaRPr lang="de-CH" sz="1400" b="1" spc="60" dirty="0">
              <a:solidFill>
                <a:schemeClr val="bg1"/>
              </a:solidFill>
            </a:endParaRPr>
          </a:p>
        </p:txBody>
      </p:sp>
      <p:sp>
        <p:nvSpPr>
          <p:cNvPr id="44" name="Rechteck 43">
            <a:extLst>
              <a:ext uri="{FF2B5EF4-FFF2-40B4-BE49-F238E27FC236}">
                <a16:creationId xmlns:a16="http://schemas.microsoft.com/office/drawing/2014/main" id="{49F06234-13C9-FAE3-3245-4E9C12B2D4AF}"/>
              </a:ext>
            </a:extLst>
          </p:cNvPr>
          <p:cNvSpPr/>
          <p:nvPr/>
        </p:nvSpPr>
        <p:spPr>
          <a:xfrm>
            <a:off x="3872042" y="3789424"/>
            <a:ext cx="723900" cy="33266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CH" sz="1400" b="1" spc="60" dirty="0">
                <a:solidFill>
                  <a:schemeClr val="bg1"/>
                </a:solidFill>
              </a:rPr>
              <a:t>.NET</a:t>
            </a:r>
          </a:p>
        </p:txBody>
      </p:sp>
    </p:spTree>
    <p:extLst>
      <p:ext uri="{BB962C8B-B14F-4D97-AF65-F5344CB8AC3E}">
        <p14:creationId xmlns:p14="http://schemas.microsoft.com/office/powerpoint/2010/main" val="336388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8D61CFD-163F-1101-F8AD-54CB0AA94B9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872B11C-5CFB-A89C-9AD1-77EB7525B75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18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E158B71-28AC-A7E4-3F9C-EE7CA813C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Netzwerk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F7659149-BEAF-6E60-4231-1CAEB6BE0C9B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dirty="0"/>
              <a:t>Die </a:t>
            </a:r>
            <a:r>
              <a:rPr lang="de-CH" b="1" dirty="0"/>
              <a:t>Kommunikationsebene</a:t>
            </a:r>
          </a:p>
          <a:p>
            <a:pPr lvl="1"/>
            <a:r>
              <a:rPr lang="de-CH" dirty="0"/>
              <a:t>Kommunikation zwischen Frontend und Backend</a:t>
            </a:r>
          </a:p>
          <a:p>
            <a:pPr lvl="1"/>
            <a:r>
              <a:rPr lang="de-CH" dirty="0"/>
              <a:t>Verwendet dazu das Hypertext Transfer Protocol (HTTP)</a:t>
            </a:r>
          </a:p>
          <a:p>
            <a:r>
              <a:rPr lang="de-CH" dirty="0"/>
              <a:t>Grundbausteine:</a:t>
            </a:r>
          </a:p>
          <a:p>
            <a:r>
              <a:rPr lang="de-CH" dirty="0">
                <a:cs typeface="72" panose="020B0503030000000003" pitchFamily="34" charset="0"/>
              </a:rPr>
              <a:t>Paradigmen:</a:t>
            </a:r>
            <a:endParaRPr lang="de-CH" sz="1400" spc="60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A2F68E7-FAC7-0B5C-4C15-5BBB4DA72B6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06449" y="334039"/>
            <a:ext cx="11053764" cy="286673"/>
          </a:xfrm>
        </p:spPr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21573C44-A68F-E7D4-503D-62F8AAEFE314}"/>
              </a:ext>
            </a:extLst>
          </p:cNvPr>
          <p:cNvGrpSpPr/>
          <p:nvPr/>
        </p:nvGrpSpPr>
        <p:grpSpPr>
          <a:xfrm>
            <a:off x="3057117" y="2836020"/>
            <a:ext cx="3168675" cy="332664"/>
            <a:chOff x="3057117" y="5385225"/>
            <a:chExt cx="3168675" cy="332664"/>
          </a:xfrm>
        </p:grpSpPr>
        <p:sp>
          <p:nvSpPr>
            <p:cNvPr id="40" name="Rechteck 39">
              <a:extLst>
                <a:ext uri="{FF2B5EF4-FFF2-40B4-BE49-F238E27FC236}">
                  <a16:creationId xmlns:a16="http://schemas.microsoft.com/office/drawing/2014/main" id="{363EE336-AA09-FAA8-B4C1-90B4235FEA77}"/>
                </a:ext>
              </a:extLst>
            </p:cNvPr>
            <p:cNvSpPr/>
            <p:nvPr/>
          </p:nvSpPr>
          <p:spPr>
            <a:xfrm>
              <a:off x="3057117" y="5385225"/>
              <a:ext cx="723900" cy="332664"/>
            </a:xfrm>
            <a:prstGeom prst="rect">
              <a:avLst/>
            </a:prstGeom>
            <a:solidFill>
              <a:srgbClr val="E84E0F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HTTP</a:t>
              </a:r>
            </a:p>
          </p:txBody>
        </p:sp>
        <p:sp>
          <p:nvSpPr>
            <p:cNvPr id="41" name="Rechteck 40">
              <a:extLst>
                <a:ext uri="{FF2B5EF4-FFF2-40B4-BE49-F238E27FC236}">
                  <a16:creationId xmlns:a16="http://schemas.microsoft.com/office/drawing/2014/main" id="{06CEAC1E-91F2-B8C7-4D7A-53E8BF42AFD2}"/>
                </a:ext>
              </a:extLst>
            </p:cNvPr>
            <p:cNvSpPr/>
            <p:nvPr/>
          </p:nvSpPr>
          <p:spPr>
            <a:xfrm>
              <a:off x="3872042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VPN</a:t>
              </a:r>
            </a:p>
          </p:txBody>
        </p:sp>
        <p:sp>
          <p:nvSpPr>
            <p:cNvPr id="42" name="Rechteck 41">
              <a:extLst>
                <a:ext uri="{FF2B5EF4-FFF2-40B4-BE49-F238E27FC236}">
                  <a16:creationId xmlns:a16="http://schemas.microsoft.com/office/drawing/2014/main" id="{1FB540F8-2282-EBF3-4456-1C112E5C823E}"/>
                </a:ext>
              </a:extLst>
            </p:cNvPr>
            <p:cNvSpPr/>
            <p:nvPr/>
          </p:nvSpPr>
          <p:spPr>
            <a:xfrm>
              <a:off x="4686967" y="5385225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Netz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3" name="Rechteck 42">
                  <a:extLst>
                    <a:ext uri="{FF2B5EF4-FFF2-40B4-BE49-F238E27FC236}">
                      <a16:creationId xmlns:a16="http://schemas.microsoft.com/office/drawing/2014/main" id="{5910B111-432C-6B12-0433-ABA7E74554F6}"/>
                    </a:ext>
                  </a:extLst>
                </p:cNvPr>
                <p:cNvSpPr/>
                <p:nvPr/>
              </p:nvSpPr>
              <p:spPr>
                <a:xfrm>
                  <a:off x="5501892" y="5385225"/>
                  <a:ext cx="723900" cy="332664"/>
                </a:xfrm>
                <a:prstGeom prst="rect">
                  <a:avLst/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lIns="36000"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de-CH" sz="1600" b="0" i="1" smtClean="0">
                            <a:solidFill>
                              <a:schemeClr val="tx1">
                                <a:lumMod val="90000"/>
                                <a:lumOff val="1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⋯</m:t>
                        </m:r>
                      </m:oMath>
                    </m:oMathPara>
                  </a14:m>
                  <a:endParaRPr lang="de-CH" sz="1800" spc="6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43" name="Rechteck 42">
                  <a:extLst>
                    <a:ext uri="{FF2B5EF4-FFF2-40B4-BE49-F238E27FC236}">
                      <a16:creationId xmlns:a16="http://schemas.microsoft.com/office/drawing/2014/main" id="{5910B111-432C-6B12-0433-ABA7E74554F6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01892" y="5385225"/>
                  <a:ext cx="723900" cy="332664"/>
                </a:xfrm>
                <a:prstGeom prst="rect">
                  <a:avLst/>
                </a:prstGeom>
                <a:blipFill>
                  <a:blip r:embed="rId2"/>
                  <a:stretch>
                    <a:fillRect l="-847"/>
                  </a:stretch>
                </a:blipFill>
                <a:ln w="28575">
                  <a:noFill/>
                </a:ln>
                <a:effectLst/>
              </p:spPr>
              <p:txBody>
                <a:bodyPr/>
                <a:lstStyle/>
                <a:p>
                  <a:r>
                    <a:rPr lang="de-CH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F5C9E66D-8FC9-939C-D3B9-24C52390C184}"/>
              </a:ext>
            </a:extLst>
          </p:cNvPr>
          <p:cNvGrpSpPr/>
          <p:nvPr/>
        </p:nvGrpSpPr>
        <p:grpSpPr>
          <a:xfrm>
            <a:off x="9106496" y="334039"/>
            <a:ext cx="2753717" cy="850658"/>
            <a:chOff x="834251" y="1937174"/>
            <a:chExt cx="10721881" cy="3312126"/>
          </a:xfrm>
        </p:grpSpPr>
        <p:sp>
          <p:nvSpPr>
            <p:cNvPr id="39" name="Rechteck: abgerundete Ecken 38">
              <a:extLst>
                <a:ext uri="{FF2B5EF4-FFF2-40B4-BE49-F238E27FC236}">
                  <a16:creationId xmlns:a16="http://schemas.microsoft.com/office/drawing/2014/main" id="{5275DAA5-A84A-8667-BE98-45F028D83913}"/>
                </a:ext>
              </a:extLst>
            </p:cNvPr>
            <p:cNvSpPr/>
            <p:nvPr/>
          </p:nvSpPr>
          <p:spPr>
            <a:xfrm>
              <a:off x="9565418" y="4313301"/>
              <a:ext cx="1980002" cy="935999"/>
            </a:xfrm>
            <a:prstGeom prst="roundRect">
              <a:avLst>
                <a:gd name="adj" fmla="val 10758"/>
              </a:avLst>
            </a:prstGeom>
            <a:solidFill>
              <a:schemeClr val="bg1"/>
            </a:solidFill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sp>
          <p:nvSpPr>
            <p:cNvPr id="37" name="Rechteck: abgerundete Ecken 36">
              <a:extLst>
                <a:ext uri="{FF2B5EF4-FFF2-40B4-BE49-F238E27FC236}">
                  <a16:creationId xmlns:a16="http://schemas.microsoft.com/office/drawing/2014/main" id="{2D90FE94-476A-0C5A-2A24-A8E92F011D32}"/>
                </a:ext>
              </a:extLst>
            </p:cNvPr>
            <p:cNvSpPr/>
            <p:nvPr/>
          </p:nvSpPr>
          <p:spPr>
            <a:xfrm>
              <a:off x="9576134" y="1937174"/>
              <a:ext cx="1979998" cy="935999"/>
            </a:xfrm>
            <a:prstGeom prst="roundRect">
              <a:avLst>
                <a:gd name="adj" fmla="val 10758"/>
              </a:avLst>
            </a:prstGeom>
            <a:noFill/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cxnSp>
          <p:nvCxnSpPr>
            <p:cNvPr id="25" name="Gerade Verbindung mit Pfeil 24">
              <a:extLst>
                <a:ext uri="{FF2B5EF4-FFF2-40B4-BE49-F238E27FC236}">
                  <a16:creationId xmlns:a16="http://schemas.microsoft.com/office/drawing/2014/main" id="{DC6B2EBF-AEC4-6829-6B40-3C457569AA44}"/>
                </a:ext>
              </a:extLst>
            </p:cNvPr>
            <p:cNvCxnSpPr>
              <a:cxnSpLocks/>
              <a:stCxn id="37" idx="1"/>
            </p:cNvCxnSpPr>
            <p:nvPr/>
          </p:nvCxnSpPr>
          <p:spPr>
            <a:xfrm flipH="1">
              <a:off x="8749266" y="2405174"/>
              <a:ext cx="826869" cy="1025082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hteck: abgerundete Ecken 34">
              <a:extLst>
                <a:ext uri="{FF2B5EF4-FFF2-40B4-BE49-F238E27FC236}">
                  <a16:creationId xmlns:a16="http://schemas.microsoft.com/office/drawing/2014/main" id="{01BEA8AA-B330-7C79-5170-8EED666FB599}"/>
                </a:ext>
              </a:extLst>
            </p:cNvPr>
            <p:cNvSpPr/>
            <p:nvPr/>
          </p:nvSpPr>
          <p:spPr>
            <a:xfrm>
              <a:off x="9576134" y="3125237"/>
              <a:ext cx="1979998" cy="935999"/>
            </a:xfrm>
            <a:prstGeom prst="roundRect">
              <a:avLst>
                <a:gd name="adj" fmla="val 10758"/>
              </a:avLst>
            </a:prstGeom>
            <a:noFill/>
            <a:ln w="28575">
              <a:solidFill>
                <a:schemeClr val="bg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bg2"/>
                </a:solidFill>
              </a:endParaRPr>
            </a:p>
          </p:txBody>
        </p:sp>
        <p:grpSp>
          <p:nvGrpSpPr>
            <p:cNvPr id="27" name="Gruppieren 26">
              <a:extLst>
                <a:ext uri="{FF2B5EF4-FFF2-40B4-BE49-F238E27FC236}">
                  <a16:creationId xmlns:a16="http://schemas.microsoft.com/office/drawing/2014/main" id="{B62B3B0B-9953-617C-AC09-C953C5AB4654}"/>
                </a:ext>
              </a:extLst>
            </p:cNvPr>
            <p:cNvGrpSpPr/>
            <p:nvPr/>
          </p:nvGrpSpPr>
          <p:grpSpPr>
            <a:xfrm>
              <a:off x="834251" y="2832921"/>
              <a:ext cx="7915015" cy="1520632"/>
              <a:chOff x="834251" y="2849271"/>
              <a:chExt cx="7915015" cy="1520632"/>
            </a:xfrm>
          </p:grpSpPr>
          <p:cxnSp>
            <p:nvCxnSpPr>
              <p:cNvPr id="31" name="Gerade Verbindung mit Pfeil 30">
                <a:extLst>
                  <a:ext uri="{FF2B5EF4-FFF2-40B4-BE49-F238E27FC236}">
                    <a16:creationId xmlns:a16="http://schemas.microsoft.com/office/drawing/2014/main" id="{213504D3-DF06-1B62-3BDC-A9A9D7D6BE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4251" y="3446606"/>
                <a:ext cx="3955015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Gerade Verbindung mit Pfeil 31">
                <a:extLst>
                  <a:ext uri="{FF2B5EF4-FFF2-40B4-BE49-F238E27FC236}">
                    <a16:creationId xmlns:a16="http://schemas.microsoft.com/office/drawing/2014/main" id="{ECFD2268-CD5A-A28B-A3DE-76F9C5EE7FD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814251" y="3790825"/>
                <a:ext cx="3955015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Wolke 32">
                <a:extLst>
                  <a:ext uri="{FF2B5EF4-FFF2-40B4-BE49-F238E27FC236}">
                    <a16:creationId xmlns:a16="http://schemas.microsoft.com/office/drawing/2014/main" id="{31B53535-3089-F414-3B31-36688F814ED8}"/>
                  </a:ext>
                </a:extLst>
              </p:cNvPr>
              <p:cNvSpPr/>
              <p:nvPr/>
            </p:nvSpPr>
            <p:spPr>
              <a:xfrm>
                <a:off x="3700253" y="2849271"/>
                <a:ext cx="2183011" cy="1520632"/>
              </a:xfrm>
              <a:prstGeom prst="cloud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Rechteck: abgerundete Ecken 33">
                <a:extLst>
                  <a:ext uri="{FF2B5EF4-FFF2-40B4-BE49-F238E27FC236}">
                    <a16:creationId xmlns:a16="http://schemas.microsoft.com/office/drawing/2014/main" id="{8FE99B04-D745-1B9C-A3F7-BDC9A171C8DE}"/>
                  </a:ext>
                </a:extLst>
              </p:cNvPr>
              <p:cNvSpPr/>
              <p:nvPr/>
            </p:nvSpPr>
            <p:spPr>
              <a:xfrm>
                <a:off x="834251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0" name="Rechteck: abgerundete Ecken 29">
                <a:extLst>
                  <a:ext uri="{FF2B5EF4-FFF2-40B4-BE49-F238E27FC236}">
                    <a16:creationId xmlns:a16="http://schemas.microsoft.com/office/drawing/2014/main" id="{9ACA37A4-EDD9-BBFA-1EE9-1C15E770330A}"/>
                  </a:ext>
                </a:extLst>
              </p:cNvPr>
              <p:cNvSpPr/>
              <p:nvPr/>
            </p:nvSpPr>
            <p:spPr>
              <a:xfrm>
                <a:off x="6769266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</p:grpSp>
        <p:cxnSp>
          <p:nvCxnSpPr>
            <p:cNvPr id="28" name="Gerade Verbindung mit Pfeil 27">
              <a:extLst>
                <a:ext uri="{FF2B5EF4-FFF2-40B4-BE49-F238E27FC236}">
                  <a16:creationId xmlns:a16="http://schemas.microsoft.com/office/drawing/2014/main" id="{CE98984C-9DEB-12A4-47D3-A6FE3D8C0484}"/>
                </a:ext>
              </a:extLst>
            </p:cNvPr>
            <p:cNvCxnSpPr>
              <a:cxnSpLocks/>
              <a:stCxn id="35" idx="1"/>
              <a:endCxn id="30" idx="3"/>
            </p:cNvCxnSpPr>
            <p:nvPr/>
          </p:nvCxnSpPr>
          <p:spPr>
            <a:xfrm flipH="1">
              <a:off x="8749266" y="3593237"/>
              <a:ext cx="826869" cy="0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mit Pfeil 28">
              <a:extLst>
                <a:ext uri="{FF2B5EF4-FFF2-40B4-BE49-F238E27FC236}">
                  <a16:creationId xmlns:a16="http://schemas.microsoft.com/office/drawing/2014/main" id="{CD28CC15-5C99-3748-3EB4-45CCCB1789C4}"/>
                </a:ext>
              </a:extLst>
            </p:cNvPr>
            <p:cNvCxnSpPr>
              <a:cxnSpLocks/>
              <a:stCxn id="39" idx="1"/>
            </p:cNvCxnSpPr>
            <p:nvPr/>
          </p:nvCxnSpPr>
          <p:spPr>
            <a:xfrm flipH="1" flipV="1">
              <a:off x="8749266" y="3774475"/>
              <a:ext cx="816153" cy="1006825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8" name="Picture 4">
            <a:extLst>
              <a:ext uri="{FF2B5EF4-FFF2-40B4-BE49-F238E27FC236}">
                <a16:creationId xmlns:a16="http://schemas.microsoft.com/office/drawing/2014/main" id="{07F93F4D-366B-7D86-B7EF-1AB0D0EC2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4320">
            <a:off x="8465048" y="2381928"/>
            <a:ext cx="3011420" cy="3540655"/>
          </a:xfrm>
          <a:prstGeom prst="rect">
            <a:avLst/>
          </a:prstGeom>
          <a:effectLst>
            <a:outerShdw blurRad="50800" algn="ctr" rotWithShape="0">
              <a:prstClr val="black">
                <a:alpha val="3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feld 43">
            <a:extLst>
              <a:ext uri="{FF2B5EF4-FFF2-40B4-BE49-F238E27FC236}">
                <a16:creationId xmlns:a16="http://schemas.microsoft.com/office/drawing/2014/main" id="{9292FBBA-C19C-BD73-6B3D-40572F832AC4}"/>
              </a:ext>
            </a:extLst>
          </p:cNvPr>
          <p:cNvSpPr txBox="1"/>
          <p:nvPr/>
        </p:nvSpPr>
        <p:spPr>
          <a:xfrm>
            <a:off x="806449" y="6029030"/>
            <a:ext cx="11053764" cy="17174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buClr>
                <a:schemeClr val="bg2"/>
              </a:buClr>
            </a:pPr>
            <a:r>
              <a:rPr lang="de-CH" sz="1000" dirty="0">
                <a:ea typeface="Roboto Medium" panose="02000000000000000000" pitchFamily="2" charset="0"/>
              </a:rPr>
              <a:t>Quelle: «</a:t>
            </a:r>
            <a:r>
              <a:rPr lang="en-US" sz="1000" dirty="0">
                <a:ea typeface="Roboto Medium" panose="02000000000000000000" pitchFamily="2" charset="0"/>
              </a:rPr>
              <a:t>Internet: A First Discovery Book</a:t>
            </a:r>
            <a:r>
              <a:rPr lang="de-CH" sz="1000" dirty="0">
                <a:ea typeface="Roboto Medium" panose="02000000000000000000" pitchFamily="2" charset="0"/>
              </a:rPr>
              <a:t>» von 2000 (https://www.amazon.com/Internet-First-Discovery-Jean-Phillipe-Chabot/dp/0439148243) 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4E3EB675-95FD-8960-E8BB-3736D725B34F}"/>
              </a:ext>
            </a:extLst>
          </p:cNvPr>
          <p:cNvGrpSpPr/>
          <p:nvPr/>
        </p:nvGrpSpPr>
        <p:grpSpPr>
          <a:xfrm>
            <a:off x="3057117" y="3362776"/>
            <a:ext cx="1538825" cy="332664"/>
            <a:chOff x="3057117" y="3362776"/>
            <a:chExt cx="1538825" cy="332664"/>
          </a:xfrm>
        </p:grpSpPr>
        <p:sp>
          <p:nvSpPr>
            <p:cNvPr id="36" name="Rechteck 35">
              <a:extLst>
                <a:ext uri="{FF2B5EF4-FFF2-40B4-BE49-F238E27FC236}">
                  <a16:creationId xmlns:a16="http://schemas.microsoft.com/office/drawing/2014/main" id="{88C535E8-6855-0C6C-EFA8-3261AA207604}"/>
                </a:ext>
              </a:extLst>
            </p:cNvPr>
            <p:cNvSpPr/>
            <p:nvPr/>
          </p:nvSpPr>
          <p:spPr>
            <a:xfrm>
              <a:off x="3057117" y="3362776"/>
              <a:ext cx="723900" cy="332664"/>
            </a:xfrm>
            <a:prstGeom prst="rect">
              <a:avLst/>
            </a:prstGeom>
            <a:solidFill>
              <a:srgbClr val="1DAF8E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REST</a:t>
              </a:r>
            </a:p>
          </p:txBody>
        </p:sp>
        <p:sp>
          <p:nvSpPr>
            <p:cNvPr id="45" name="Rechteck 44">
              <a:extLst>
                <a:ext uri="{FF2B5EF4-FFF2-40B4-BE49-F238E27FC236}">
                  <a16:creationId xmlns:a16="http://schemas.microsoft.com/office/drawing/2014/main" id="{962CA805-2597-9750-721B-3389032712EA}"/>
                </a:ext>
              </a:extLst>
            </p:cNvPr>
            <p:cNvSpPr/>
            <p:nvPr/>
          </p:nvSpPr>
          <p:spPr>
            <a:xfrm>
              <a:off x="3872042" y="3362776"/>
              <a:ext cx="723900" cy="33266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400" b="1" spc="60" dirty="0">
                  <a:solidFill>
                    <a:schemeClr val="bg1"/>
                  </a:solidFill>
                </a:rPr>
                <a:t>RPC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80975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8D61CFD-163F-1101-F8AD-54CB0AA94B9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872B11C-5CFB-A89C-9AD1-77EB7525B75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19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E158B71-28AC-A7E4-3F9C-EE7CA813C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Umsysteme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F7659149-BEAF-6E60-4231-1CAEB6BE0C9B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dirty="0"/>
              <a:t>Die </a:t>
            </a:r>
            <a:r>
              <a:rPr lang="de-CH" b="1" dirty="0"/>
              <a:t>externe Ebene</a:t>
            </a:r>
          </a:p>
          <a:p>
            <a:pPr lvl="1"/>
            <a:r>
              <a:rPr lang="de-CH" dirty="0"/>
              <a:t>Ausserhalb der eigenen Systemgrenzen</a:t>
            </a:r>
          </a:p>
          <a:p>
            <a:pPr lvl="1"/>
            <a:r>
              <a:rPr lang="de-CH" dirty="0"/>
              <a:t>Oftmals «third-party» Systeme</a:t>
            </a:r>
          </a:p>
          <a:p>
            <a:pPr lvl="1"/>
            <a:r>
              <a:rPr lang="de-CH" dirty="0"/>
              <a:t>Werden vom Backend in die Webanwendung integriert</a:t>
            </a:r>
          </a:p>
          <a:p>
            <a:r>
              <a:rPr lang="de-CH" dirty="0">
                <a:cs typeface="72" panose="020B0503030000000003" pitchFamily="34" charset="0"/>
              </a:rPr>
              <a:t>Einige Beispiele:</a:t>
            </a:r>
            <a:endParaRPr lang="de-CH" sz="1400" spc="60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A2F68E7-FAC7-0B5C-4C15-5BBB4DA72B6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06449" y="334039"/>
            <a:ext cx="11053764" cy="286673"/>
          </a:xfrm>
        </p:spPr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F5C9E66D-8FC9-939C-D3B9-24C52390C184}"/>
              </a:ext>
            </a:extLst>
          </p:cNvPr>
          <p:cNvGrpSpPr/>
          <p:nvPr/>
        </p:nvGrpSpPr>
        <p:grpSpPr>
          <a:xfrm>
            <a:off x="9106496" y="334039"/>
            <a:ext cx="2753717" cy="850658"/>
            <a:chOff x="834251" y="1937174"/>
            <a:chExt cx="10721881" cy="3312126"/>
          </a:xfrm>
        </p:grpSpPr>
        <p:cxnSp>
          <p:nvCxnSpPr>
            <p:cNvPr id="25" name="Gerade Verbindung mit Pfeil 24">
              <a:extLst>
                <a:ext uri="{FF2B5EF4-FFF2-40B4-BE49-F238E27FC236}">
                  <a16:creationId xmlns:a16="http://schemas.microsoft.com/office/drawing/2014/main" id="{DC6B2EBF-AEC4-6829-6B40-3C457569AA44}"/>
                </a:ext>
              </a:extLst>
            </p:cNvPr>
            <p:cNvCxnSpPr>
              <a:cxnSpLocks/>
              <a:stCxn id="37" idx="1"/>
            </p:cNvCxnSpPr>
            <p:nvPr/>
          </p:nvCxnSpPr>
          <p:spPr>
            <a:xfrm flipH="1">
              <a:off x="8749266" y="2405174"/>
              <a:ext cx="826869" cy="1025082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Gruppieren 26">
              <a:extLst>
                <a:ext uri="{FF2B5EF4-FFF2-40B4-BE49-F238E27FC236}">
                  <a16:creationId xmlns:a16="http://schemas.microsoft.com/office/drawing/2014/main" id="{B62B3B0B-9953-617C-AC09-C953C5AB4654}"/>
                </a:ext>
              </a:extLst>
            </p:cNvPr>
            <p:cNvGrpSpPr/>
            <p:nvPr/>
          </p:nvGrpSpPr>
          <p:grpSpPr>
            <a:xfrm>
              <a:off x="834251" y="2832921"/>
              <a:ext cx="7915015" cy="1520632"/>
              <a:chOff x="834251" y="2849271"/>
              <a:chExt cx="7915015" cy="1520632"/>
            </a:xfrm>
          </p:grpSpPr>
          <p:cxnSp>
            <p:nvCxnSpPr>
              <p:cNvPr id="31" name="Gerade Verbindung mit Pfeil 30">
                <a:extLst>
                  <a:ext uri="{FF2B5EF4-FFF2-40B4-BE49-F238E27FC236}">
                    <a16:creationId xmlns:a16="http://schemas.microsoft.com/office/drawing/2014/main" id="{213504D3-DF06-1B62-3BDC-A9A9D7D6BE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4251" y="3446606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Gerade Verbindung mit Pfeil 31">
                <a:extLst>
                  <a:ext uri="{FF2B5EF4-FFF2-40B4-BE49-F238E27FC236}">
                    <a16:creationId xmlns:a16="http://schemas.microsoft.com/office/drawing/2014/main" id="{ECFD2268-CD5A-A28B-A3DE-76F9C5EE7FD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814251" y="3790825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Wolke 32">
                <a:extLst>
                  <a:ext uri="{FF2B5EF4-FFF2-40B4-BE49-F238E27FC236}">
                    <a16:creationId xmlns:a16="http://schemas.microsoft.com/office/drawing/2014/main" id="{31B53535-3089-F414-3B31-36688F814ED8}"/>
                  </a:ext>
                </a:extLst>
              </p:cNvPr>
              <p:cNvSpPr/>
              <p:nvPr/>
            </p:nvSpPr>
            <p:spPr>
              <a:xfrm>
                <a:off x="3700253" y="2849271"/>
                <a:ext cx="2183011" cy="1520632"/>
              </a:xfrm>
              <a:prstGeom prst="cloud">
                <a:avLst/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4" name="Rechteck: abgerundete Ecken 33">
                <a:extLst>
                  <a:ext uri="{FF2B5EF4-FFF2-40B4-BE49-F238E27FC236}">
                    <a16:creationId xmlns:a16="http://schemas.microsoft.com/office/drawing/2014/main" id="{8FE99B04-D745-1B9C-A3F7-BDC9A171C8DE}"/>
                  </a:ext>
                </a:extLst>
              </p:cNvPr>
              <p:cNvSpPr/>
              <p:nvPr/>
            </p:nvSpPr>
            <p:spPr>
              <a:xfrm>
                <a:off x="834251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30" name="Rechteck: abgerundete Ecken 29">
                <a:extLst>
                  <a:ext uri="{FF2B5EF4-FFF2-40B4-BE49-F238E27FC236}">
                    <a16:creationId xmlns:a16="http://schemas.microsoft.com/office/drawing/2014/main" id="{9ACA37A4-EDD9-BBFA-1EE9-1C15E770330A}"/>
                  </a:ext>
                </a:extLst>
              </p:cNvPr>
              <p:cNvSpPr/>
              <p:nvPr/>
            </p:nvSpPr>
            <p:spPr>
              <a:xfrm>
                <a:off x="6769266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</p:grpSp>
        <p:cxnSp>
          <p:nvCxnSpPr>
            <p:cNvPr id="28" name="Gerade Verbindung mit Pfeil 27">
              <a:extLst>
                <a:ext uri="{FF2B5EF4-FFF2-40B4-BE49-F238E27FC236}">
                  <a16:creationId xmlns:a16="http://schemas.microsoft.com/office/drawing/2014/main" id="{CE98984C-9DEB-12A4-47D3-A6FE3D8C0484}"/>
                </a:ext>
              </a:extLst>
            </p:cNvPr>
            <p:cNvCxnSpPr>
              <a:cxnSpLocks/>
              <a:stCxn id="35" idx="1"/>
              <a:endCxn id="30" idx="3"/>
            </p:cNvCxnSpPr>
            <p:nvPr/>
          </p:nvCxnSpPr>
          <p:spPr>
            <a:xfrm flipH="1">
              <a:off x="8749266" y="3593237"/>
              <a:ext cx="826869" cy="0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Gerade Verbindung mit Pfeil 28">
              <a:extLst>
                <a:ext uri="{FF2B5EF4-FFF2-40B4-BE49-F238E27FC236}">
                  <a16:creationId xmlns:a16="http://schemas.microsoft.com/office/drawing/2014/main" id="{CD28CC15-5C99-3748-3EB4-45CCCB1789C4}"/>
                </a:ext>
              </a:extLst>
            </p:cNvPr>
            <p:cNvCxnSpPr>
              <a:cxnSpLocks/>
              <a:stCxn id="39" idx="1"/>
            </p:cNvCxnSpPr>
            <p:nvPr/>
          </p:nvCxnSpPr>
          <p:spPr>
            <a:xfrm flipH="1" flipV="1">
              <a:off x="8749266" y="3774475"/>
              <a:ext cx="816153" cy="1006825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hteck: abgerundete Ecken 38">
              <a:extLst>
                <a:ext uri="{FF2B5EF4-FFF2-40B4-BE49-F238E27FC236}">
                  <a16:creationId xmlns:a16="http://schemas.microsoft.com/office/drawing/2014/main" id="{5275DAA5-A84A-8667-BE98-45F028D83913}"/>
                </a:ext>
              </a:extLst>
            </p:cNvPr>
            <p:cNvSpPr/>
            <p:nvPr/>
          </p:nvSpPr>
          <p:spPr>
            <a:xfrm>
              <a:off x="9565418" y="4313301"/>
              <a:ext cx="1980002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Rechteck: abgerundete Ecken 36">
              <a:extLst>
                <a:ext uri="{FF2B5EF4-FFF2-40B4-BE49-F238E27FC236}">
                  <a16:creationId xmlns:a16="http://schemas.microsoft.com/office/drawing/2014/main" id="{2D90FE94-476A-0C5A-2A24-A8E92F011D32}"/>
                </a:ext>
              </a:extLst>
            </p:cNvPr>
            <p:cNvSpPr/>
            <p:nvPr/>
          </p:nvSpPr>
          <p:spPr>
            <a:xfrm>
              <a:off x="9576134" y="1937174"/>
              <a:ext cx="1979998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  <p:sp>
          <p:nvSpPr>
            <p:cNvPr id="35" name="Rechteck: abgerundete Ecken 34">
              <a:extLst>
                <a:ext uri="{FF2B5EF4-FFF2-40B4-BE49-F238E27FC236}">
                  <a16:creationId xmlns:a16="http://schemas.microsoft.com/office/drawing/2014/main" id="{01BEA8AA-B330-7C79-5170-8EED666FB599}"/>
                </a:ext>
              </a:extLst>
            </p:cNvPr>
            <p:cNvSpPr/>
            <p:nvPr/>
          </p:nvSpPr>
          <p:spPr>
            <a:xfrm>
              <a:off x="9576134" y="3125237"/>
              <a:ext cx="1979998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</p:grpSp>
      <p:pic>
        <p:nvPicPr>
          <p:cNvPr id="2052" name="Picture 4" descr="Google AI">
            <a:extLst>
              <a:ext uri="{FF2B5EF4-FFF2-40B4-BE49-F238E27FC236}">
                <a16:creationId xmlns:a16="http://schemas.microsoft.com/office/drawing/2014/main" id="{E981F9CC-786C-A353-B68F-3922D02DF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32" y="4116800"/>
            <a:ext cx="3649398" cy="191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B9301D50-83C7-63D4-524B-8FDF534FA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070" y="3756800"/>
            <a:ext cx="249435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PostgreSQL – Wikipedia">
            <a:extLst>
              <a:ext uri="{FF2B5EF4-FFF2-40B4-BE49-F238E27FC236}">
                <a16:creationId xmlns:a16="http://schemas.microsoft.com/office/drawing/2014/main" id="{DD1CF713-D68F-BB54-FB39-EA2317CCA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505" y="3756800"/>
            <a:ext cx="69783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5CC37DB1-A91E-60F5-FB65-896D8F469C27}"/>
              </a:ext>
            </a:extLst>
          </p:cNvPr>
          <p:cNvGrpSpPr/>
          <p:nvPr/>
        </p:nvGrpSpPr>
        <p:grpSpPr>
          <a:xfrm>
            <a:off x="4155482" y="4714767"/>
            <a:ext cx="720000" cy="720000"/>
            <a:chOff x="2924572" y="254397"/>
            <a:chExt cx="6349206" cy="6349206"/>
          </a:xfrm>
        </p:grpSpPr>
        <p:pic>
          <p:nvPicPr>
            <p:cNvPr id="49" name="Grafik 48">
              <a:extLst>
                <a:ext uri="{FF2B5EF4-FFF2-40B4-BE49-F238E27FC236}">
                  <a16:creationId xmlns:a16="http://schemas.microsoft.com/office/drawing/2014/main" id="{D8AF8925-6374-21CF-E3F6-68D90F880B0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  <p:pic>
          <p:nvPicPr>
            <p:cNvPr id="50" name="Grafik 49">
              <a:extLst>
                <a:ext uri="{FF2B5EF4-FFF2-40B4-BE49-F238E27FC236}">
                  <a16:creationId xmlns:a16="http://schemas.microsoft.com/office/drawing/2014/main" id="{EA5C4D74-362E-F59C-813C-75FC609011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924572" y="254397"/>
              <a:ext cx="6349206" cy="6349206"/>
            </a:xfrm>
            <a:prstGeom prst="rect">
              <a:avLst/>
            </a:prstGeom>
          </p:spPr>
        </p:pic>
      </p:grpSp>
      <p:sp>
        <p:nvSpPr>
          <p:cNvPr id="38" name="Textfeld 37">
            <a:extLst>
              <a:ext uri="{FF2B5EF4-FFF2-40B4-BE49-F238E27FC236}">
                <a16:creationId xmlns:a16="http://schemas.microsoft.com/office/drawing/2014/main" id="{38C45B10-88AA-383A-1C1B-8F1121FA12EE}"/>
              </a:ext>
            </a:extLst>
          </p:cNvPr>
          <p:cNvSpPr txBox="1"/>
          <p:nvPr/>
        </p:nvSpPr>
        <p:spPr>
          <a:xfrm>
            <a:off x="806449" y="6029030"/>
            <a:ext cx="11053764" cy="17174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buClr>
                <a:schemeClr val="bg2"/>
              </a:buClr>
            </a:pPr>
            <a:r>
              <a:rPr lang="de-CH" sz="1000" dirty="0">
                <a:ea typeface="Roboto Medium" panose="02000000000000000000" pitchFamily="2" charset="0"/>
              </a:rPr>
              <a:t>Im Uhrzeigersinn: PostgreSQL, Microsoft Azure, SmartFactory@OST, Google AI </a:t>
            </a:r>
          </a:p>
        </p:txBody>
      </p:sp>
    </p:spTree>
    <p:extLst>
      <p:ext uri="{BB962C8B-B14F-4D97-AF65-F5344CB8AC3E}">
        <p14:creationId xmlns:p14="http://schemas.microsoft.com/office/powerpoint/2010/main" val="239595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D46460FE-D2BB-7CA7-AA18-6A15539CAAC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 dirty="0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4F3C0809-22DF-AA1D-E6DA-6E3EE6FECA4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20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4E41660-FE20-BE63-5B51-B49825F28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Umsysteme vs. Backend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D9B604C7-9A63-98AB-A64C-5D9BC6D086ED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dirty="0"/>
              <a:t>Aus Sicht vom Frontend ist </a:t>
            </a:r>
            <a:r>
              <a:rPr lang="de-CH" b="1" dirty="0"/>
              <a:t>alles</a:t>
            </a:r>
            <a:r>
              <a:rPr lang="de-CH" dirty="0"/>
              <a:t> ein Backend</a:t>
            </a:r>
          </a:p>
          <a:p>
            <a:r>
              <a:rPr lang="de-CH" dirty="0"/>
              <a:t>Abgrenzung ist meistens unklar / schwammig</a:t>
            </a:r>
          </a:p>
          <a:p>
            <a:r>
              <a:rPr lang="de-CH" dirty="0"/>
              <a:t>Grundsätzlich gilt:</a:t>
            </a:r>
          </a:p>
          <a:p>
            <a:pPr lvl="1"/>
            <a:r>
              <a:rPr lang="de-CH" b="1" dirty="0"/>
              <a:t>Backend: </a:t>
            </a:r>
            <a:r>
              <a:rPr lang="de-CH" dirty="0"/>
              <a:t>Wird von «uns» entwickelt</a:t>
            </a:r>
          </a:p>
          <a:p>
            <a:pPr lvl="1"/>
            <a:r>
              <a:rPr lang="de-CH" b="1" dirty="0"/>
              <a:t>Umsysteme:</a:t>
            </a:r>
            <a:r>
              <a:rPr lang="de-CH" dirty="0"/>
              <a:t> Wird von «externen» entwickelt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C77EA47D-0D6D-B357-964F-52C08CD1E93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A037831C-C84F-282D-E629-FE96A6D880FF}"/>
              </a:ext>
            </a:extLst>
          </p:cNvPr>
          <p:cNvGrpSpPr/>
          <p:nvPr/>
        </p:nvGrpSpPr>
        <p:grpSpPr>
          <a:xfrm>
            <a:off x="9106496" y="334039"/>
            <a:ext cx="2753717" cy="850658"/>
            <a:chOff x="834251" y="1937174"/>
            <a:chExt cx="10721881" cy="3312126"/>
          </a:xfrm>
        </p:grpSpPr>
        <p:cxnSp>
          <p:nvCxnSpPr>
            <p:cNvPr id="9" name="Gerade Verbindung mit Pfeil 8">
              <a:extLst>
                <a:ext uri="{FF2B5EF4-FFF2-40B4-BE49-F238E27FC236}">
                  <a16:creationId xmlns:a16="http://schemas.microsoft.com/office/drawing/2014/main" id="{29D038C6-7E5F-F6BE-A29C-166160998170}"/>
                </a:ext>
              </a:extLst>
            </p:cNvPr>
            <p:cNvCxnSpPr>
              <a:cxnSpLocks/>
              <a:stCxn id="14" idx="1"/>
            </p:cNvCxnSpPr>
            <p:nvPr/>
          </p:nvCxnSpPr>
          <p:spPr>
            <a:xfrm flipH="1">
              <a:off x="8749266" y="2405174"/>
              <a:ext cx="826869" cy="1025082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" name="Gruppieren 9">
              <a:extLst>
                <a:ext uri="{FF2B5EF4-FFF2-40B4-BE49-F238E27FC236}">
                  <a16:creationId xmlns:a16="http://schemas.microsoft.com/office/drawing/2014/main" id="{C1BBB507-EEAB-75F8-780B-BF5F5F530EF5}"/>
                </a:ext>
              </a:extLst>
            </p:cNvPr>
            <p:cNvGrpSpPr/>
            <p:nvPr/>
          </p:nvGrpSpPr>
          <p:grpSpPr>
            <a:xfrm>
              <a:off x="834251" y="2832921"/>
              <a:ext cx="7915015" cy="1520632"/>
              <a:chOff x="834251" y="2849271"/>
              <a:chExt cx="7915015" cy="1520632"/>
            </a:xfrm>
          </p:grpSpPr>
          <p:cxnSp>
            <p:nvCxnSpPr>
              <p:cNvPr id="16" name="Gerade Verbindung mit Pfeil 15">
                <a:extLst>
                  <a:ext uri="{FF2B5EF4-FFF2-40B4-BE49-F238E27FC236}">
                    <a16:creationId xmlns:a16="http://schemas.microsoft.com/office/drawing/2014/main" id="{56B41C15-1285-097D-D6FA-3179084411F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4251" y="3446606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Gerade Verbindung mit Pfeil 16">
                <a:extLst>
                  <a:ext uri="{FF2B5EF4-FFF2-40B4-BE49-F238E27FC236}">
                    <a16:creationId xmlns:a16="http://schemas.microsoft.com/office/drawing/2014/main" id="{CEF6A566-CE0D-4760-41B5-9964189064D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814251" y="3790825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Wolke 17">
                <a:extLst>
                  <a:ext uri="{FF2B5EF4-FFF2-40B4-BE49-F238E27FC236}">
                    <a16:creationId xmlns:a16="http://schemas.microsoft.com/office/drawing/2014/main" id="{95DF01A3-AE9D-AFBB-08CB-5AE9330E9955}"/>
                  </a:ext>
                </a:extLst>
              </p:cNvPr>
              <p:cNvSpPr/>
              <p:nvPr/>
            </p:nvSpPr>
            <p:spPr>
              <a:xfrm>
                <a:off x="3700253" y="2849271"/>
                <a:ext cx="2183011" cy="1520632"/>
              </a:xfrm>
              <a:prstGeom prst="cloud">
                <a:avLst/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9" name="Rechteck: abgerundete Ecken 18">
                <a:extLst>
                  <a:ext uri="{FF2B5EF4-FFF2-40B4-BE49-F238E27FC236}">
                    <a16:creationId xmlns:a16="http://schemas.microsoft.com/office/drawing/2014/main" id="{2008C494-D560-3469-D7D9-03854FF897FB}"/>
                  </a:ext>
                </a:extLst>
              </p:cNvPr>
              <p:cNvSpPr/>
              <p:nvPr/>
            </p:nvSpPr>
            <p:spPr>
              <a:xfrm>
                <a:off x="834251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0" name="Rechteck: abgerundete Ecken 19">
                <a:extLst>
                  <a:ext uri="{FF2B5EF4-FFF2-40B4-BE49-F238E27FC236}">
                    <a16:creationId xmlns:a16="http://schemas.microsoft.com/office/drawing/2014/main" id="{21362CB7-B1DC-4E51-BFBD-AD05998C8DDC}"/>
                  </a:ext>
                </a:extLst>
              </p:cNvPr>
              <p:cNvSpPr/>
              <p:nvPr/>
            </p:nvSpPr>
            <p:spPr>
              <a:xfrm>
                <a:off x="6769266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11" name="Gerade Verbindung mit Pfeil 10">
              <a:extLst>
                <a:ext uri="{FF2B5EF4-FFF2-40B4-BE49-F238E27FC236}">
                  <a16:creationId xmlns:a16="http://schemas.microsoft.com/office/drawing/2014/main" id="{04249827-D0F3-1015-16E9-89816F384B93}"/>
                </a:ext>
              </a:extLst>
            </p:cNvPr>
            <p:cNvCxnSpPr>
              <a:cxnSpLocks/>
              <a:stCxn id="15" idx="1"/>
              <a:endCxn id="20" idx="3"/>
            </p:cNvCxnSpPr>
            <p:nvPr/>
          </p:nvCxnSpPr>
          <p:spPr>
            <a:xfrm flipH="1">
              <a:off x="8749266" y="3593237"/>
              <a:ext cx="826869" cy="0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Gerade Verbindung mit Pfeil 11">
              <a:extLst>
                <a:ext uri="{FF2B5EF4-FFF2-40B4-BE49-F238E27FC236}">
                  <a16:creationId xmlns:a16="http://schemas.microsoft.com/office/drawing/2014/main" id="{27B3CBBF-AF65-EFCE-2FF0-7B2558AA1464}"/>
                </a:ext>
              </a:extLst>
            </p:cNvPr>
            <p:cNvCxnSpPr>
              <a:cxnSpLocks/>
              <a:stCxn id="13" idx="1"/>
            </p:cNvCxnSpPr>
            <p:nvPr/>
          </p:nvCxnSpPr>
          <p:spPr>
            <a:xfrm flipH="1" flipV="1">
              <a:off x="8749266" y="3774475"/>
              <a:ext cx="816153" cy="1006825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hteck: abgerundete Ecken 12">
              <a:extLst>
                <a:ext uri="{FF2B5EF4-FFF2-40B4-BE49-F238E27FC236}">
                  <a16:creationId xmlns:a16="http://schemas.microsoft.com/office/drawing/2014/main" id="{7A45B181-5D96-AB0A-A149-C3BDDA60221C}"/>
                </a:ext>
              </a:extLst>
            </p:cNvPr>
            <p:cNvSpPr/>
            <p:nvPr/>
          </p:nvSpPr>
          <p:spPr>
            <a:xfrm>
              <a:off x="9565418" y="4313301"/>
              <a:ext cx="1980002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Rechteck: abgerundete Ecken 13">
              <a:extLst>
                <a:ext uri="{FF2B5EF4-FFF2-40B4-BE49-F238E27FC236}">
                  <a16:creationId xmlns:a16="http://schemas.microsoft.com/office/drawing/2014/main" id="{9E3AF2E3-3790-D4E7-3707-9C874114E4AD}"/>
                </a:ext>
              </a:extLst>
            </p:cNvPr>
            <p:cNvSpPr/>
            <p:nvPr/>
          </p:nvSpPr>
          <p:spPr>
            <a:xfrm>
              <a:off x="9576134" y="1937174"/>
              <a:ext cx="1979998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  <p:sp>
          <p:nvSpPr>
            <p:cNvPr id="15" name="Rechteck: abgerundete Ecken 14">
              <a:extLst>
                <a:ext uri="{FF2B5EF4-FFF2-40B4-BE49-F238E27FC236}">
                  <a16:creationId xmlns:a16="http://schemas.microsoft.com/office/drawing/2014/main" id="{C3E6E1D5-73CC-9FE6-0C34-89C7EC3A8771}"/>
                </a:ext>
              </a:extLst>
            </p:cNvPr>
            <p:cNvSpPr/>
            <p:nvPr/>
          </p:nvSpPr>
          <p:spPr>
            <a:xfrm>
              <a:off x="9576134" y="3125237"/>
              <a:ext cx="1979998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8582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2B85A9CF-C176-5C41-5C27-D86CC618238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 dirty="0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D8100E9-6FC8-6E8B-B758-32AFF38CAA6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21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961AD55-B18A-4354-ABC4-B094F25DD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Verteilung der Systeme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5E065F25-886D-DF2F-3527-CCC4A2F1A4F3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dirty="0"/>
              <a:t>Die Komponenten einer Webanwendung können:</a:t>
            </a:r>
          </a:p>
          <a:p>
            <a:pPr marL="594900" lvl="1" indent="-342900">
              <a:buFont typeface="+mj-lt"/>
              <a:buAutoNum type="arabicPeriod"/>
            </a:pPr>
            <a:r>
              <a:rPr lang="de-CH" dirty="0"/>
              <a:t>Auf dem </a:t>
            </a:r>
            <a:r>
              <a:rPr lang="de-CH" b="1" dirty="0"/>
              <a:t>eigenen</a:t>
            </a:r>
            <a:r>
              <a:rPr lang="de-CH" dirty="0"/>
              <a:t> Server laufen (Backend)</a:t>
            </a:r>
          </a:p>
          <a:p>
            <a:pPr marL="594900" lvl="1" indent="-342900">
              <a:buFont typeface="+mj-lt"/>
              <a:buAutoNum type="arabicPeriod"/>
              <a:tabLst>
                <a:tab pos="1701800" algn="l"/>
              </a:tabLst>
            </a:pPr>
            <a:r>
              <a:rPr lang="de-CH" dirty="0"/>
              <a:t>Auf einem </a:t>
            </a:r>
            <a:r>
              <a:rPr lang="de-CH" b="1" dirty="0"/>
              <a:t>anderen</a:t>
            </a:r>
            <a:r>
              <a:rPr lang="de-CH" dirty="0"/>
              <a:t> Server laufen (Umsysteme)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E6EC01CC-7A95-C591-A9CE-F364A0136FE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F65A670A-0C64-1741-BDD8-5545CF24A07B}"/>
              </a:ext>
            </a:extLst>
          </p:cNvPr>
          <p:cNvGrpSpPr/>
          <p:nvPr/>
        </p:nvGrpSpPr>
        <p:grpSpPr>
          <a:xfrm>
            <a:off x="9106496" y="334039"/>
            <a:ext cx="2753717" cy="850658"/>
            <a:chOff x="834251" y="1937174"/>
            <a:chExt cx="10721881" cy="3312126"/>
          </a:xfrm>
        </p:grpSpPr>
        <p:cxnSp>
          <p:nvCxnSpPr>
            <p:cNvPr id="9" name="Gerade Verbindung mit Pfeil 8">
              <a:extLst>
                <a:ext uri="{FF2B5EF4-FFF2-40B4-BE49-F238E27FC236}">
                  <a16:creationId xmlns:a16="http://schemas.microsoft.com/office/drawing/2014/main" id="{5ED6785B-F11F-3B4A-2EB7-BBA61F201AC7}"/>
                </a:ext>
              </a:extLst>
            </p:cNvPr>
            <p:cNvCxnSpPr>
              <a:cxnSpLocks/>
              <a:stCxn id="14" idx="1"/>
            </p:cNvCxnSpPr>
            <p:nvPr/>
          </p:nvCxnSpPr>
          <p:spPr>
            <a:xfrm flipH="1">
              <a:off x="8749266" y="2405174"/>
              <a:ext cx="826869" cy="1025082"/>
            </a:xfrm>
            <a:prstGeom prst="straightConnector1">
              <a:avLst/>
            </a:prstGeom>
            <a:ln>
              <a:solidFill>
                <a:schemeClr val="tx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" name="Gruppieren 9">
              <a:extLst>
                <a:ext uri="{FF2B5EF4-FFF2-40B4-BE49-F238E27FC236}">
                  <a16:creationId xmlns:a16="http://schemas.microsoft.com/office/drawing/2014/main" id="{0C776CB5-A11F-A959-5FCD-EAC7D7EC600D}"/>
                </a:ext>
              </a:extLst>
            </p:cNvPr>
            <p:cNvGrpSpPr/>
            <p:nvPr/>
          </p:nvGrpSpPr>
          <p:grpSpPr>
            <a:xfrm>
              <a:off x="834251" y="2832921"/>
              <a:ext cx="7915015" cy="1520632"/>
              <a:chOff x="834251" y="2849271"/>
              <a:chExt cx="7915015" cy="1520632"/>
            </a:xfrm>
          </p:grpSpPr>
          <p:cxnSp>
            <p:nvCxnSpPr>
              <p:cNvPr id="16" name="Gerade Verbindung mit Pfeil 15">
                <a:extLst>
                  <a:ext uri="{FF2B5EF4-FFF2-40B4-BE49-F238E27FC236}">
                    <a16:creationId xmlns:a16="http://schemas.microsoft.com/office/drawing/2014/main" id="{ED3FE5DA-AD2A-00AA-1938-90C28379F64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4251" y="3446606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Gerade Verbindung mit Pfeil 16">
                <a:extLst>
                  <a:ext uri="{FF2B5EF4-FFF2-40B4-BE49-F238E27FC236}">
                    <a16:creationId xmlns:a16="http://schemas.microsoft.com/office/drawing/2014/main" id="{8D30ECC8-1E2F-9784-2269-3FD3278B5C1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814251" y="3790825"/>
                <a:ext cx="3955015" cy="0"/>
              </a:xfrm>
              <a:prstGeom prst="straightConnector1">
                <a:avLst/>
              </a:prstGeom>
              <a:ln>
                <a:solidFill>
                  <a:schemeClr val="bg2"/>
                </a:solidFill>
                <a:headEnd type="none" w="med" len="sm"/>
                <a:tailEnd type="triangle" w="med" len="sm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Wolke 17">
                <a:extLst>
                  <a:ext uri="{FF2B5EF4-FFF2-40B4-BE49-F238E27FC236}">
                    <a16:creationId xmlns:a16="http://schemas.microsoft.com/office/drawing/2014/main" id="{68C4AF53-1AE5-4C01-1513-663F21E2086A}"/>
                  </a:ext>
                </a:extLst>
              </p:cNvPr>
              <p:cNvSpPr/>
              <p:nvPr/>
            </p:nvSpPr>
            <p:spPr>
              <a:xfrm>
                <a:off x="3700253" y="2849271"/>
                <a:ext cx="2183011" cy="1520632"/>
              </a:xfrm>
              <a:prstGeom prst="cloud">
                <a:avLst/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19" name="Rechteck: abgerundete Ecken 18">
                <a:extLst>
                  <a:ext uri="{FF2B5EF4-FFF2-40B4-BE49-F238E27FC236}">
                    <a16:creationId xmlns:a16="http://schemas.microsoft.com/office/drawing/2014/main" id="{FB4BEFE9-A280-F3FD-7B21-C1841D270036}"/>
                  </a:ext>
                </a:extLst>
              </p:cNvPr>
              <p:cNvSpPr/>
              <p:nvPr/>
            </p:nvSpPr>
            <p:spPr>
              <a:xfrm>
                <a:off x="834251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bg1"/>
              </a:solidFill>
              <a:ln w="28575">
                <a:solidFill>
                  <a:schemeClr val="bg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bg2"/>
                  </a:solidFill>
                </a:endParaRPr>
              </a:p>
            </p:txBody>
          </p:sp>
          <p:sp>
            <p:nvSpPr>
              <p:cNvPr id="20" name="Rechteck: abgerundete Ecken 19">
                <a:extLst>
                  <a:ext uri="{FF2B5EF4-FFF2-40B4-BE49-F238E27FC236}">
                    <a16:creationId xmlns:a16="http://schemas.microsoft.com/office/drawing/2014/main" id="{548E733F-6F23-6E23-C514-22B500E06E58}"/>
                  </a:ext>
                </a:extLst>
              </p:cNvPr>
              <p:cNvSpPr/>
              <p:nvPr/>
            </p:nvSpPr>
            <p:spPr>
              <a:xfrm>
                <a:off x="6769266" y="2979587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000" b="1" dirty="0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11" name="Gerade Verbindung mit Pfeil 10">
              <a:extLst>
                <a:ext uri="{FF2B5EF4-FFF2-40B4-BE49-F238E27FC236}">
                  <a16:creationId xmlns:a16="http://schemas.microsoft.com/office/drawing/2014/main" id="{44B8AD0F-8261-9CE3-E0C3-C982FF339D89}"/>
                </a:ext>
              </a:extLst>
            </p:cNvPr>
            <p:cNvCxnSpPr>
              <a:cxnSpLocks/>
              <a:stCxn id="15" idx="1"/>
              <a:endCxn id="20" idx="3"/>
            </p:cNvCxnSpPr>
            <p:nvPr/>
          </p:nvCxnSpPr>
          <p:spPr>
            <a:xfrm flipH="1">
              <a:off x="8749266" y="3593237"/>
              <a:ext cx="826869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Gerade Verbindung mit Pfeil 11">
              <a:extLst>
                <a:ext uri="{FF2B5EF4-FFF2-40B4-BE49-F238E27FC236}">
                  <a16:creationId xmlns:a16="http://schemas.microsoft.com/office/drawing/2014/main" id="{CACC841F-E40D-FE2C-FAEA-FD64272C57B6}"/>
                </a:ext>
              </a:extLst>
            </p:cNvPr>
            <p:cNvCxnSpPr>
              <a:cxnSpLocks/>
              <a:stCxn id="13" idx="1"/>
            </p:cNvCxnSpPr>
            <p:nvPr/>
          </p:nvCxnSpPr>
          <p:spPr>
            <a:xfrm flipH="1" flipV="1">
              <a:off x="8749266" y="3774475"/>
              <a:ext cx="816153" cy="1006825"/>
            </a:xfrm>
            <a:prstGeom prst="straightConnector1">
              <a:avLst/>
            </a:prstGeom>
            <a:ln>
              <a:solidFill>
                <a:schemeClr val="tx2"/>
              </a:solidFill>
              <a:headEnd type="triangle" w="med" len="sm"/>
              <a:tailEnd type="triangle" w="med" len="sm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hteck: abgerundete Ecken 12">
              <a:extLst>
                <a:ext uri="{FF2B5EF4-FFF2-40B4-BE49-F238E27FC236}">
                  <a16:creationId xmlns:a16="http://schemas.microsoft.com/office/drawing/2014/main" id="{7B1D2538-05C9-4BD6-EC47-D3B59D80AE2A}"/>
                </a:ext>
              </a:extLst>
            </p:cNvPr>
            <p:cNvSpPr/>
            <p:nvPr/>
          </p:nvSpPr>
          <p:spPr>
            <a:xfrm>
              <a:off x="9565418" y="4313301"/>
              <a:ext cx="1980002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Rechteck: abgerundete Ecken 13">
              <a:extLst>
                <a:ext uri="{FF2B5EF4-FFF2-40B4-BE49-F238E27FC236}">
                  <a16:creationId xmlns:a16="http://schemas.microsoft.com/office/drawing/2014/main" id="{DDDBD5E2-0B38-48C7-7074-B2B51E99C66F}"/>
                </a:ext>
              </a:extLst>
            </p:cNvPr>
            <p:cNvSpPr/>
            <p:nvPr/>
          </p:nvSpPr>
          <p:spPr>
            <a:xfrm>
              <a:off x="9576134" y="1937174"/>
              <a:ext cx="1979998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  <p:sp>
          <p:nvSpPr>
            <p:cNvPr id="15" name="Rechteck: abgerundete Ecken 14">
              <a:extLst>
                <a:ext uri="{FF2B5EF4-FFF2-40B4-BE49-F238E27FC236}">
                  <a16:creationId xmlns:a16="http://schemas.microsoft.com/office/drawing/2014/main" id="{6B251419-AB9F-BC57-568D-457E257FE8DC}"/>
                </a:ext>
              </a:extLst>
            </p:cNvPr>
            <p:cNvSpPr/>
            <p:nvPr/>
          </p:nvSpPr>
          <p:spPr>
            <a:xfrm>
              <a:off x="9576134" y="3125237"/>
              <a:ext cx="1979998" cy="935999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1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9" name="Gruppieren 38">
            <a:extLst>
              <a:ext uri="{FF2B5EF4-FFF2-40B4-BE49-F238E27FC236}">
                <a16:creationId xmlns:a16="http://schemas.microsoft.com/office/drawing/2014/main" id="{66EA6E98-CCCC-EDAD-C2B8-E4AA33A03660}"/>
              </a:ext>
            </a:extLst>
          </p:cNvPr>
          <p:cNvGrpSpPr/>
          <p:nvPr/>
        </p:nvGrpSpPr>
        <p:grpSpPr>
          <a:xfrm>
            <a:off x="806450" y="3434168"/>
            <a:ext cx="2641543" cy="1678658"/>
            <a:chOff x="726892" y="3603501"/>
            <a:chExt cx="2641543" cy="1678658"/>
          </a:xfrm>
        </p:grpSpPr>
        <p:grpSp>
          <p:nvGrpSpPr>
            <p:cNvPr id="21" name="Gruppieren 20">
              <a:extLst>
                <a:ext uri="{FF2B5EF4-FFF2-40B4-BE49-F238E27FC236}">
                  <a16:creationId xmlns:a16="http://schemas.microsoft.com/office/drawing/2014/main" id="{C7195B87-1B72-2B81-0FDD-8A0C5CB82468}"/>
                </a:ext>
              </a:extLst>
            </p:cNvPr>
            <p:cNvGrpSpPr/>
            <p:nvPr/>
          </p:nvGrpSpPr>
          <p:grpSpPr>
            <a:xfrm>
              <a:off x="1153582" y="3603501"/>
              <a:ext cx="2214853" cy="1678658"/>
              <a:chOff x="806450" y="3706379"/>
              <a:chExt cx="2214853" cy="1678658"/>
            </a:xfrm>
          </p:grpSpPr>
          <p:sp>
            <p:nvSpPr>
              <p:cNvPr id="22" name="Rechteck: abgerundete Ecken 21">
                <a:extLst>
                  <a:ext uri="{FF2B5EF4-FFF2-40B4-BE49-F238E27FC236}">
                    <a16:creationId xmlns:a16="http://schemas.microsoft.com/office/drawing/2014/main" id="{69C00C02-2FD6-7B6F-4F53-7A205C30B742}"/>
                  </a:ext>
                </a:extLst>
              </p:cNvPr>
              <p:cNvSpPr/>
              <p:nvPr/>
            </p:nvSpPr>
            <p:spPr>
              <a:xfrm>
                <a:off x="806450" y="3706379"/>
                <a:ext cx="2214853" cy="1678658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Backend</a:t>
                </a:r>
              </a:p>
            </p:txBody>
          </p:sp>
          <p:grpSp>
            <p:nvGrpSpPr>
              <p:cNvPr id="23" name="Gruppieren 22">
                <a:extLst>
                  <a:ext uri="{FF2B5EF4-FFF2-40B4-BE49-F238E27FC236}">
                    <a16:creationId xmlns:a16="http://schemas.microsoft.com/office/drawing/2014/main" id="{9B849C85-FA56-9559-AAB7-CEAE25B3AD3F}"/>
                  </a:ext>
                </a:extLst>
              </p:cNvPr>
              <p:cNvGrpSpPr/>
              <p:nvPr/>
            </p:nvGrpSpPr>
            <p:grpSpPr>
              <a:xfrm>
                <a:off x="913160" y="4354696"/>
                <a:ext cx="2001432" cy="936000"/>
                <a:chOff x="2518957" y="4149063"/>
                <a:chExt cx="2001432" cy="936000"/>
              </a:xfrm>
              <a:solidFill>
                <a:schemeClr val="accent2">
                  <a:lumMod val="40000"/>
                  <a:lumOff val="60000"/>
                </a:schemeClr>
              </a:solidFill>
            </p:grpSpPr>
            <p:sp>
              <p:nvSpPr>
                <p:cNvPr id="24" name="Rechteck: abgerundete Ecken 23">
                  <a:extLst>
                    <a:ext uri="{FF2B5EF4-FFF2-40B4-BE49-F238E27FC236}">
                      <a16:creationId xmlns:a16="http://schemas.microsoft.com/office/drawing/2014/main" id="{081E7685-4258-DDD7-9E24-575C5C264BE3}"/>
                    </a:ext>
                  </a:extLst>
                </p:cNvPr>
                <p:cNvSpPr/>
                <p:nvPr/>
              </p:nvSpPr>
              <p:spPr>
                <a:xfrm>
                  <a:off x="2518957" y="4149063"/>
                  <a:ext cx="1980000" cy="936000"/>
                </a:xfrm>
                <a:prstGeom prst="roundRect">
                  <a:avLst>
                    <a:gd name="adj" fmla="val 10758"/>
                  </a:avLst>
                </a:prstGeom>
                <a:grpFill/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de-CH" sz="1800" b="1" dirty="0">
                      <a:solidFill>
                        <a:schemeClr val="tx1"/>
                      </a:solidFill>
                    </a:rPr>
                    <a:t>Datenbanken</a:t>
                  </a:r>
                </a:p>
              </p:txBody>
            </p:sp>
            <p:pic>
              <p:nvPicPr>
                <p:cNvPr id="25" name="Grafik 24" descr="Datenbank mit einfarbiger Füllung">
                  <a:extLst>
                    <a:ext uri="{FF2B5EF4-FFF2-40B4-BE49-F238E27FC236}">
                      <a16:creationId xmlns:a16="http://schemas.microsoft.com/office/drawing/2014/main" id="{3A683166-9E7D-2EED-8998-904836F97BE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160389" y="4149063"/>
                  <a:ext cx="360000" cy="360000"/>
                </a:xfrm>
                <a:prstGeom prst="rect">
                  <a:avLst/>
                </a:prstGeom>
              </p:spPr>
            </p:pic>
          </p:grpSp>
        </p:grpSp>
        <p:sp>
          <p:nvSpPr>
            <p:cNvPr id="36" name="Rechteck 35">
              <a:extLst>
                <a:ext uri="{FF2B5EF4-FFF2-40B4-BE49-F238E27FC236}">
                  <a16:creationId xmlns:a16="http://schemas.microsoft.com/office/drawing/2014/main" id="{336597CC-283C-892C-0B75-29738959C00D}"/>
                </a:ext>
              </a:extLst>
            </p:cNvPr>
            <p:cNvSpPr/>
            <p:nvPr/>
          </p:nvSpPr>
          <p:spPr>
            <a:xfrm>
              <a:off x="726892" y="3603501"/>
              <a:ext cx="1066800" cy="335782"/>
            </a:xfrm>
            <a:prstGeom prst="rect">
              <a:avLst/>
            </a:prstGeom>
            <a:noFill/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r>
                <a:rPr lang="de-CH" sz="1600" b="1" dirty="0">
                  <a:solidFill>
                    <a:schemeClr val="tx1"/>
                  </a:solidFill>
                </a:rPr>
                <a:t>1.</a:t>
              </a:r>
            </a:p>
          </p:txBody>
        </p:sp>
      </p:grp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47273AEE-9901-157A-E1A9-9450E1CEE0A9}"/>
              </a:ext>
            </a:extLst>
          </p:cNvPr>
          <p:cNvGrpSpPr/>
          <p:nvPr/>
        </p:nvGrpSpPr>
        <p:grpSpPr>
          <a:xfrm>
            <a:off x="5151502" y="3434168"/>
            <a:ext cx="5987819" cy="1260000"/>
            <a:chOff x="5256309" y="3900994"/>
            <a:chExt cx="5987819" cy="1260000"/>
          </a:xfrm>
        </p:grpSpPr>
        <p:grpSp>
          <p:nvGrpSpPr>
            <p:cNvPr id="26" name="Gruppieren 25">
              <a:extLst>
                <a:ext uri="{FF2B5EF4-FFF2-40B4-BE49-F238E27FC236}">
                  <a16:creationId xmlns:a16="http://schemas.microsoft.com/office/drawing/2014/main" id="{B5CA90DC-F1B3-473F-7450-6572285330C4}"/>
                </a:ext>
              </a:extLst>
            </p:cNvPr>
            <p:cNvGrpSpPr/>
            <p:nvPr/>
          </p:nvGrpSpPr>
          <p:grpSpPr>
            <a:xfrm>
              <a:off x="5659793" y="3900994"/>
              <a:ext cx="5584335" cy="1260000"/>
              <a:chOff x="5534245" y="4539271"/>
              <a:chExt cx="5584335" cy="1260000"/>
            </a:xfrm>
          </p:grpSpPr>
          <p:grpSp>
            <p:nvGrpSpPr>
              <p:cNvPr id="27" name="Gruppieren 26">
                <a:extLst>
                  <a:ext uri="{FF2B5EF4-FFF2-40B4-BE49-F238E27FC236}">
                    <a16:creationId xmlns:a16="http://schemas.microsoft.com/office/drawing/2014/main" id="{B39A560D-9AF3-FFA3-66F9-910494527D4F}"/>
                  </a:ext>
                </a:extLst>
              </p:cNvPr>
              <p:cNvGrpSpPr/>
              <p:nvPr/>
            </p:nvGrpSpPr>
            <p:grpSpPr>
              <a:xfrm>
                <a:off x="7514245" y="5047962"/>
                <a:ext cx="1620000" cy="242619"/>
                <a:chOff x="7514245" y="5107890"/>
                <a:chExt cx="1980000" cy="242619"/>
              </a:xfrm>
            </p:grpSpPr>
            <p:cxnSp>
              <p:nvCxnSpPr>
                <p:cNvPr id="33" name="Gerade Verbindung mit Pfeil 32">
                  <a:extLst>
                    <a:ext uri="{FF2B5EF4-FFF2-40B4-BE49-F238E27FC236}">
                      <a16:creationId xmlns:a16="http://schemas.microsoft.com/office/drawing/2014/main" id="{7142A42B-2F25-732C-C684-A15C1EFECD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514245" y="5107890"/>
                  <a:ext cx="1980000" cy="0"/>
                </a:xfrm>
                <a:prstGeom prst="straightConnector1">
                  <a:avLst/>
                </a:prstGeom>
                <a:ln>
                  <a:solidFill>
                    <a:schemeClr val="tx2"/>
                  </a:solidFill>
                  <a:headEnd type="none" w="lg" len="lg"/>
                  <a:tailEnd type="triangle" w="lg" len="lg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Gerade Verbindung mit Pfeil 33">
                  <a:extLst>
                    <a:ext uri="{FF2B5EF4-FFF2-40B4-BE49-F238E27FC236}">
                      <a16:creationId xmlns:a16="http://schemas.microsoft.com/office/drawing/2014/main" id="{09DB96C9-7483-8886-1DC5-75F7006BD47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7514245" y="5350509"/>
                  <a:ext cx="1980000" cy="0"/>
                </a:xfrm>
                <a:prstGeom prst="straightConnector1">
                  <a:avLst/>
                </a:prstGeom>
                <a:ln>
                  <a:solidFill>
                    <a:schemeClr val="tx2"/>
                  </a:solidFill>
                  <a:headEnd type="none" w="lg" len="lg"/>
                  <a:tailEnd type="triangle" w="lg" len="lg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8" name="Wolke 27">
                <a:extLst>
                  <a:ext uri="{FF2B5EF4-FFF2-40B4-BE49-F238E27FC236}">
                    <a16:creationId xmlns:a16="http://schemas.microsoft.com/office/drawing/2014/main" id="{6C6AD09C-B5FC-4FE6-CDD6-7654A9B84033}"/>
                  </a:ext>
                </a:extLst>
              </p:cNvPr>
              <p:cNvSpPr/>
              <p:nvPr/>
            </p:nvSpPr>
            <p:spPr>
              <a:xfrm>
                <a:off x="7883429" y="4827166"/>
                <a:ext cx="881633" cy="684210"/>
              </a:xfrm>
              <a:prstGeom prst="cloud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8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Rechteck: abgerundete Ecken 28">
                <a:extLst>
                  <a:ext uri="{FF2B5EF4-FFF2-40B4-BE49-F238E27FC236}">
                    <a16:creationId xmlns:a16="http://schemas.microsoft.com/office/drawing/2014/main" id="{F6743EE9-C5BC-9926-8E2D-4A6876A3624C}"/>
                  </a:ext>
                </a:extLst>
              </p:cNvPr>
              <p:cNvSpPr/>
              <p:nvPr/>
            </p:nvSpPr>
            <p:spPr>
              <a:xfrm>
                <a:off x="5534245" y="4539271"/>
                <a:ext cx="1980000" cy="1260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Backend</a:t>
                </a:r>
              </a:p>
            </p:txBody>
          </p:sp>
          <p:grpSp>
            <p:nvGrpSpPr>
              <p:cNvPr id="30" name="Gruppieren 29">
                <a:extLst>
                  <a:ext uri="{FF2B5EF4-FFF2-40B4-BE49-F238E27FC236}">
                    <a16:creationId xmlns:a16="http://schemas.microsoft.com/office/drawing/2014/main" id="{24AB0885-4736-B7D2-D8CB-1C897BA1C7F1}"/>
                  </a:ext>
                </a:extLst>
              </p:cNvPr>
              <p:cNvGrpSpPr/>
              <p:nvPr/>
            </p:nvGrpSpPr>
            <p:grpSpPr>
              <a:xfrm>
                <a:off x="9138580" y="4701271"/>
                <a:ext cx="1980000" cy="936000"/>
                <a:chOff x="9746245" y="4701271"/>
                <a:chExt cx="1980000" cy="936000"/>
              </a:xfrm>
            </p:grpSpPr>
            <p:sp>
              <p:nvSpPr>
                <p:cNvPr id="31" name="Rechteck: abgerundete Ecken 30">
                  <a:extLst>
                    <a:ext uri="{FF2B5EF4-FFF2-40B4-BE49-F238E27FC236}">
                      <a16:creationId xmlns:a16="http://schemas.microsoft.com/office/drawing/2014/main" id="{82509ECA-9A93-78F8-993A-C3AC58722700}"/>
                    </a:ext>
                  </a:extLst>
                </p:cNvPr>
                <p:cNvSpPr/>
                <p:nvPr/>
              </p:nvSpPr>
              <p:spPr>
                <a:xfrm>
                  <a:off x="9746245" y="4701271"/>
                  <a:ext cx="1980000" cy="936000"/>
                </a:xfrm>
                <a:prstGeom prst="roundRect">
                  <a:avLst>
                    <a:gd name="adj" fmla="val 10758"/>
                  </a:avLst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de-CH" sz="1800" b="1" dirty="0">
                      <a:solidFill>
                        <a:schemeClr val="tx1"/>
                      </a:solidFill>
                    </a:rPr>
                    <a:t>Datenbanken</a:t>
                  </a:r>
                </a:p>
              </p:txBody>
            </p:sp>
            <p:pic>
              <p:nvPicPr>
                <p:cNvPr id="32" name="Grafik 31" descr="Datenbank mit einfarbiger Füllung">
                  <a:extLst>
                    <a:ext uri="{FF2B5EF4-FFF2-40B4-BE49-F238E27FC236}">
                      <a16:creationId xmlns:a16="http://schemas.microsoft.com/office/drawing/2014/main" id="{C50F82CB-9909-813C-3C4B-AB4B5339672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6245" y="4701271"/>
                  <a:ext cx="360000" cy="360000"/>
                </a:xfrm>
                <a:prstGeom prst="rect">
                  <a:avLst/>
                </a:prstGeom>
              </p:spPr>
            </p:pic>
          </p:grpSp>
        </p:grpSp>
        <p:sp>
          <p:nvSpPr>
            <p:cNvPr id="37" name="Rechteck 36">
              <a:extLst>
                <a:ext uri="{FF2B5EF4-FFF2-40B4-BE49-F238E27FC236}">
                  <a16:creationId xmlns:a16="http://schemas.microsoft.com/office/drawing/2014/main" id="{4082A679-FEB3-08B3-CC92-97DD6BD4062C}"/>
                </a:ext>
              </a:extLst>
            </p:cNvPr>
            <p:cNvSpPr/>
            <p:nvPr/>
          </p:nvSpPr>
          <p:spPr>
            <a:xfrm>
              <a:off x="5256309" y="3900994"/>
              <a:ext cx="1066800" cy="335782"/>
            </a:xfrm>
            <a:prstGeom prst="rect">
              <a:avLst/>
            </a:prstGeom>
            <a:noFill/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l"/>
              <a:r>
                <a:rPr lang="de-CH" sz="1600" b="1" dirty="0">
                  <a:solidFill>
                    <a:schemeClr val="tx1"/>
                  </a:solidFill>
                </a:rPr>
                <a:t>2.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7142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53E44E2-751F-4755-A1E2-AF076895270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80EF7A8-AB4D-8145-5236-3B8283F683F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22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A3E97E8F-D14B-DB33-8DD4-B8B14A36B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Gesamtübersicht (Vereinfacht)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DB82873E-0BD2-C24F-B85D-13048E5CA69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B7E58B4D-9345-11A4-7DBE-14AC6EC2C537}"/>
              </a:ext>
            </a:extLst>
          </p:cNvPr>
          <p:cNvGrpSpPr/>
          <p:nvPr/>
        </p:nvGrpSpPr>
        <p:grpSpPr>
          <a:xfrm>
            <a:off x="732875" y="1772937"/>
            <a:ext cx="10732600" cy="3312126"/>
            <a:chOff x="732875" y="1772937"/>
            <a:chExt cx="10732600" cy="3312126"/>
          </a:xfrm>
        </p:grpSpPr>
        <p:grpSp>
          <p:nvGrpSpPr>
            <p:cNvPr id="49" name="Gruppieren 48">
              <a:extLst>
                <a:ext uri="{FF2B5EF4-FFF2-40B4-BE49-F238E27FC236}">
                  <a16:creationId xmlns:a16="http://schemas.microsoft.com/office/drawing/2014/main" id="{17362645-5F0C-B29C-BD1C-D8A809678617}"/>
                </a:ext>
              </a:extLst>
            </p:cNvPr>
            <p:cNvGrpSpPr/>
            <p:nvPr/>
          </p:nvGrpSpPr>
          <p:grpSpPr>
            <a:xfrm>
              <a:off x="9464043" y="4149063"/>
              <a:ext cx="2001432" cy="936000"/>
              <a:chOff x="9565419" y="4313300"/>
              <a:chExt cx="2001432" cy="936000"/>
            </a:xfrm>
          </p:grpSpPr>
          <p:sp>
            <p:nvSpPr>
              <p:cNvPr id="50" name="Rechteck: abgerundete Ecken 49">
                <a:extLst>
                  <a:ext uri="{FF2B5EF4-FFF2-40B4-BE49-F238E27FC236}">
                    <a16:creationId xmlns:a16="http://schemas.microsoft.com/office/drawing/2014/main" id="{1D958841-8C99-729A-B568-CA54B2F3671F}"/>
                  </a:ext>
                </a:extLst>
              </p:cNvPr>
              <p:cNvSpPr/>
              <p:nvPr/>
            </p:nvSpPr>
            <p:spPr>
              <a:xfrm>
                <a:off x="9565419" y="4313300"/>
                <a:ext cx="1980000" cy="936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Datenbanken</a:t>
                </a:r>
              </a:p>
            </p:txBody>
          </p:sp>
          <p:pic>
            <p:nvPicPr>
              <p:cNvPr id="51" name="Grafik 50" descr="Datenbank mit einfarbiger Füllung">
                <a:extLst>
                  <a:ext uri="{FF2B5EF4-FFF2-40B4-BE49-F238E27FC236}">
                    <a16:creationId xmlns:a16="http://schemas.microsoft.com/office/drawing/2014/main" id="{1F738CFE-7256-AC65-A50F-E77EE8B44E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1206851" y="4313300"/>
                <a:ext cx="360000" cy="360000"/>
              </a:xfrm>
              <a:prstGeom prst="rect">
                <a:avLst/>
              </a:prstGeom>
            </p:spPr>
          </p:pic>
        </p:grpSp>
        <p:grpSp>
          <p:nvGrpSpPr>
            <p:cNvPr id="52" name="Gruppieren 51">
              <a:extLst>
                <a:ext uri="{FF2B5EF4-FFF2-40B4-BE49-F238E27FC236}">
                  <a16:creationId xmlns:a16="http://schemas.microsoft.com/office/drawing/2014/main" id="{B8873AFD-598B-9C82-5472-DA42D547F906}"/>
                </a:ext>
              </a:extLst>
            </p:cNvPr>
            <p:cNvGrpSpPr/>
            <p:nvPr/>
          </p:nvGrpSpPr>
          <p:grpSpPr>
            <a:xfrm>
              <a:off x="9464043" y="1772937"/>
              <a:ext cx="1980000" cy="936000"/>
              <a:chOff x="9576135" y="1937174"/>
              <a:chExt cx="1980000" cy="936000"/>
            </a:xfrm>
          </p:grpSpPr>
          <p:sp>
            <p:nvSpPr>
              <p:cNvPr id="53" name="Rechteck: abgerundete Ecken 52">
                <a:extLst>
                  <a:ext uri="{FF2B5EF4-FFF2-40B4-BE49-F238E27FC236}">
                    <a16:creationId xmlns:a16="http://schemas.microsoft.com/office/drawing/2014/main" id="{0DDDDB87-A85B-5B3A-2D9D-97DC53C323AA}"/>
                  </a:ext>
                </a:extLst>
              </p:cNvPr>
              <p:cNvSpPr/>
              <p:nvPr/>
            </p:nvSpPr>
            <p:spPr>
              <a:xfrm>
                <a:off x="9576135" y="1937174"/>
                <a:ext cx="1980000" cy="936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Services</a:t>
                </a:r>
              </a:p>
            </p:txBody>
          </p:sp>
          <p:pic>
            <p:nvPicPr>
              <p:cNvPr id="54" name="Grafik 53" descr="Balkendiagramm mit einfarbiger Füllung">
                <a:extLst>
                  <a:ext uri="{FF2B5EF4-FFF2-40B4-BE49-F238E27FC236}">
                    <a16:creationId xmlns:a16="http://schemas.microsoft.com/office/drawing/2014/main" id="{4E2AAFB3-2EEE-3C01-CCBB-EF100C70DD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11196135" y="1937174"/>
                <a:ext cx="360000" cy="360000"/>
              </a:xfrm>
              <a:prstGeom prst="rect">
                <a:avLst/>
              </a:prstGeom>
            </p:spPr>
          </p:pic>
        </p:grpSp>
        <p:cxnSp>
          <p:nvCxnSpPr>
            <p:cNvPr id="55" name="Gerade Verbindung mit Pfeil 54">
              <a:extLst>
                <a:ext uri="{FF2B5EF4-FFF2-40B4-BE49-F238E27FC236}">
                  <a16:creationId xmlns:a16="http://schemas.microsoft.com/office/drawing/2014/main" id="{DBDFA368-2A02-97E4-11BE-E3EB89DA5633}"/>
                </a:ext>
              </a:extLst>
            </p:cNvPr>
            <p:cNvCxnSpPr>
              <a:cxnSpLocks/>
              <a:stCxn id="53" idx="1"/>
            </p:cNvCxnSpPr>
            <p:nvPr/>
          </p:nvCxnSpPr>
          <p:spPr>
            <a:xfrm flipH="1">
              <a:off x="8647890" y="2240937"/>
              <a:ext cx="816153" cy="1025082"/>
            </a:xfrm>
            <a:prstGeom prst="straightConnector1">
              <a:avLst/>
            </a:prstGeom>
            <a:ln>
              <a:solidFill>
                <a:schemeClr val="tx2"/>
              </a:solidFill>
              <a:headEnd type="triangl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6" name="Gruppieren 55">
              <a:extLst>
                <a:ext uri="{FF2B5EF4-FFF2-40B4-BE49-F238E27FC236}">
                  <a16:creationId xmlns:a16="http://schemas.microsoft.com/office/drawing/2014/main" id="{88403297-A4D3-E9DC-ABF1-F66CF5759952}"/>
                </a:ext>
              </a:extLst>
            </p:cNvPr>
            <p:cNvGrpSpPr/>
            <p:nvPr/>
          </p:nvGrpSpPr>
          <p:grpSpPr>
            <a:xfrm>
              <a:off x="9464043" y="2961000"/>
              <a:ext cx="1980000" cy="936000"/>
              <a:chOff x="9635269" y="2979587"/>
              <a:chExt cx="1980000" cy="936000"/>
            </a:xfrm>
          </p:grpSpPr>
          <p:sp>
            <p:nvSpPr>
              <p:cNvPr id="57" name="Rechteck: abgerundete Ecken 56">
                <a:extLst>
                  <a:ext uri="{FF2B5EF4-FFF2-40B4-BE49-F238E27FC236}">
                    <a16:creationId xmlns:a16="http://schemas.microsoft.com/office/drawing/2014/main" id="{A92F8464-D456-CFD8-C43A-73870708E80C}"/>
                  </a:ext>
                </a:extLst>
              </p:cNvPr>
              <p:cNvSpPr/>
              <p:nvPr/>
            </p:nvSpPr>
            <p:spPr>
              <a:xfrm>
                <a:off x="9635269" y="2979587"/>
                <a:ext cx="1980000" cy="936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Systeme</a:t>
                </a:r>
              </a:p>
            </p:txBody>
          </p:sp>
          <p:pic>
            <p:nvPicPr>
              <p:cNvPr id="58" name="Grafik 57" descr="Zahnräder mit einfarbiger Füllung">
                <a:extLst>
                  <a:ext uri="{FF2B5EF4-FFF2-40B4-BE49-F238E27FC236}">
                    <a16:creationId xmlns:a16="http://schemas.microsoft.com/office/drawing/2014/main" id="{7791D934-C40D-3BBE-6D3E-5E15BDC4D6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11255269" y="2979587"/>
                <a:ext cx="360000" cy="360000"/>
              </a:xfrm>
              <a:prstGeom prst="rect">
                <a:avLst/>
              </a:prstGeom>
            </p:spPr>
          </p:pic>
        </p:grpSp>
        <p:sp>
          <p:nvSpPr>
            <p:cNvPr id="59" name="Rechteck: abgerundete Ecken 58">
              <a:extLst>
                <a:ext uri="{FF2B5EF4-FFF2-40B4-BE49-F238E27FC236}">
                  <a16:creationId xmlns:a16="http://schemas.microsoft.com/office/drawing/2014/main" id="{9E101247-900B-323C-E985-B03AA3EADD02}"/>
                </a:ext>
              </a:extLst>
            </p:cNvPr>
            <p:cNvSpPr/>
            <p:nvPr/>
          </p:nvSpPr>
          <p:spPr>
            <a:xfrm>
              <a:off x="732875" y="2799000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Frontend</a:t>
              </a:r>
            </a:p>
          </p:txBody>
        </p:sp>
        <p:sp>
          <p:nvSpPr>
            <p:cNvPr id="60" name="Rechteck: abgerundete Ecken 59">
              <a:extLst>
                <a:ext uri="{FF2B5EF4-FFF2-40B4-BE49-F238E27FC236}">
                  <a16:creationId xmlns:a16="http://schemas.microsoft.com/office/drawing/2014/main" id="{09F5F550-5356-5A1D-6249-4C2228C6F0FB}"/>
                </a:ext>
              </a:extLst>
            </p:cNvPr>
            <p:cNvSpPr/>
            <p:nvPr/>
          </p:nvSpPr>
          <p:spPr>
            <a:xfrm>
              <a:off x="6667890" y="2799000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Backend</a:t>
              </a:r>
            </a:p>
          </p:txBody>
        </p:sp>
        <p:sp>
          <p:nvSpPr>
            <p:cNvPr id="61" name="Wolke 60">
              <a:extLst>
                <a:ext uri="{FF2B5EF4-FFF2-40B4-BE49-F238E27FC236}">
                  <a16:creationId xmlns:a16="http://schemas.microsoft.com/office/drawing/2014/main" id="{05D13703-C747-BCE3-7BD2-B688842E43EE}"/>
                </a:ext>
              </a:extLst>
            </p:cNvPr>
            <p:cNvSpPr/>
            <p:nvPr/>
          </p:nvSpPr>
          <p:spPr>
            <a:xfrm>
              <a:off x="3598877" y="2668684"/>
              <a:ext cx="2183011" cy="1520632"/>
            </a:xfrm>
            <a:prstGeom prst="cloud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Netzwerk</a:t>
              </a:r>
            </a:p>
          </p:txBody>
        </p:sp>
        <p:cxnSp>
          <p:nvCxnSpPr>
            <p:cNvPr id="62" name="Gerade Verbindung mit Pfeil 61">
              <a:extLst>
                <a:ext uri="{FF2B5EF4-FFF2-40B4-BE49-F238E27FC236}">
                  <a16:creationId xmlns:a16="http://schemas.microsoft.com/office/drawing/2014/main" id="{27BF2C70-475A-D95F-672F-C08B15922174}"/>
                </a:ext>
              </a:extLst>
            </p:cNvPr>
            <p:cNvCxnSpPr>
              <a:cxnSpLocks/>
              <a:stCxn id="50" idx="1"/>
            </p:cNvCxnSpPr>
            <p:nvPr/>
          </p:nvCxnSpPr>
          <p:spPr>
            <a:xfrm flipH="1" flipV="1">
              <a:off x="8647890" y="3610238"/>
              <a:ext cx="816153" cy="1006825"/>
            </a:xfrm>
            <a:prstGeom prst="straightConnector1">
              <a:avLst/>
            </a:prstGeom>
            <a:ln>
              <a:solidFill>
                <a:schemeClr val="tx2"/>
              </a:solidFill>
              <a:headEnd type="triangl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" name="Gruppieren 62">
              <a:extLst>
                <a:ext uri="{FF2B5EF4-FFF2-40B4-BE49-F238E27FC236}">
                  <a16:creationId xmlns:a16="http://schemas.microsoft.com/office/drawing/2014/main" id="{0EF98117-9459-724A-B68B-54C5E8D0199A}"/>
                </a:ext>
              </a:extLst>
            </p:cNvPr>
            <p:cNvGrpSpPr/>
            <p:nvPr/>
          </p:nvGrpSpPr>
          <p:grpSpPr>
            <a:xfrm>
              <a:off x="2712875" y="3261361"/>
              <a:ext cx="956914" cy="344219"/>
              <a:chOff x="3250663" y="3180294"/>
              <a:chExt cx="1440000" cy="344219"/>
            </a:xfrm>
          </p:grpSpPr>
          <p:cxnSp>
            <p:nvCxnSpPr>
              <p:cNvPr id="64" name="Gerade Verbindung mit Pfeil 63">
                <a:extLst>
                  <a:ext uri="{FF2B5EF4-FFF2-40B4-BE49-F238E27FC236}">
                    <a16:creationId xmlns:a16="http://schemas.microsoft.com/office/drawing/2014/main" id="{D06EFE11-584F-0BEF-1F64-95262E0A085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250663" y="3180294"/>
                <a:ext cx="1408528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non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Gerade Verbindung mit Pfeil 64">
                <a:extLst>
                  <a:ext uri="{FF2B5EF4-FFF2-40B4-BE49-F238E27FC236}">
                    <a16:creationId xmlns:a16="http://schemas.microsoft.com/office/drawing/2014/main" id="{6AD47134-B158-55C6-C384-AF9BB4B2743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250663" y="3524513"/>
                <a:ext cx="144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6" name="Gruppieren 65">
              <a:extLst>
                <a:ext uri="{FF2B5EF4-FFF2-40B4-BE49-F238E27FC236}">
                  <a16:creationId xmlns:a16="http://schemas.microsoft.com/office/drawing/2014/main" id="{B2D0F34B-6D24-F886-F622-FB7F0A23BF28}"/>
                </a:ext>
              </a:extLst>
            </p:cNvPr>
            <p:cNvGrpSpPr/>
            <p:nvPr/>
          </p:nvGrpSpPr>
          <p:grpSpPr>
            <a:xfrm>
              <a:off x="5716865" y="3261361"/>
              <a:ext cx="956914" cy="344219"/>
              <a:chOff x="3250663" y="3180294"/>
              <a:chExt cx="1440000" cy="344219"/>
            </a:xfrm>
          </p:grpSpPr>
          <p:cxnSp>
            <p:nvCxnSpPr>
              <p:cNvPr id="67" name="Gerade Verbindung mit Pfeil 66">
                <a:extLst>
                  <a:ext uri="{FF2B5EF4-FFF2-40B4-BE49-F238E27FC236}">
                    <a16:creationId xmlns:a16="http://schemas.microsoft.com/office/drawing/2014/main" id="{4695E14D-0E3E-4EFE-DBD9-14CADB76DEF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294464" y="3180294"/>
                <a:ext cx="1381441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Gerade Verbindung mit Pfeil 67">
                <a:extLst>
                  <a:ext uri="{FF2B5EF4-FFF2-40B4-BE49-F238E27FC236}">
                    <a16:creationId xmlns:a16="http://schemas.microsoft.com/office/drawing/2014/main" id="{C1668A31-8D9F-38AE-252A-BF4AF3E353C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250663" y="3524513"/>
                <a:ext cx="144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non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9" name="Gerade Verbindung mit Pfeil 68">
              <a:extLst>
                <a:ext uri="{FF2B5EF4-FFF2-40B4-BE49-F238E27FC236}">
                  <a16:creationId xmlns:a16="http://schemas.microsoft.com/office/drawing/2014/main" id="{3E9C4A06-FE30-AEF6-1F31-F7A1043806E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647890" y="3427705"/>
              <a:ext cx="826869" cy="0"/>
            </a:xfrm>
            <a:prstGeom prst="straightConnector1">
              <a:avLst/>
            </a:prstGeom>
            <a:ln>
              <a:solidFill>
                <a:schemeClr val="tx2"/>
              </a:solidFill>
              <a:headEnd type="triangl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4416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53E44E2-751F-4755-A1E2-AF076895270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80EF7A8-AB4D-8145-5236-3B8283F683F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23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A3E97E8F-D14B-DB33-8DD4-B8B14A36B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Gesamtübersicht (Komplex)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DB82873E-0BD2-C24F-B85D-13048E5CA69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Architektur von Webanwendungen</a:t>
            </a:r>
          </a:p>
        </p:txBody>
      </p: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135188DF-7740-A6D0-BE3B-D2AE6D158ACB}"/>
              </a:ext>
            </a:extLst>
          </p:cNvPr>
          <p:cNvGrpSpPr/>
          <p:nvPr/>
        </p:nvGrpSpPr>
        <p:grpSpPr>
          <a:xfrm>
            <a:off x="672668" y="2408009"/>
            <a:ext cx="10853014" cy="2114618"/>
            <a:chOff x="732875" y="2408009"/>
            <a:chExt cx="10853014" cy="2114618"/>
          </a:xfrm>
        </p:grpSpPr>
        <p:grpSp>
          <p:nvGrpSpPr>
            <p:cNvPr id="28" name="Gruppieren 27">
              <a:extLst>
                <a:ext uri="{FF2B5EF4-FFF2-40B4-BE49-F238E27FC236}">
                  <a16:creationId xmlns:a16="http://schemas.microsoft.com/office/drawing/2014/main" id="{318C2FDA-E339-0E1A-2560-A225A02D6EB4}"/>
                </a:ext>
              </a:extLst>
            </p:cNvPr>
            <p:cNvGrpSpPr/>
            <p:nvPr/>
          </p:nvGrpSpPr>
          <p:grpSpPr>
            <a:xfrm>
              <a:off x="9605889" y="2408009"/>
              <a:ext cx="1980000" cy="936000"/>
              <a:chOff x="9576135" y="1937174"/>
              <a:chExt cx="1980000" cy="936000"/>
            </a:xfrm>
          </p:grpSpPr>
          <p:sp>
            <p:nvSpPr>
              <p:cNvPr id="50" name="Rechteck: abgerundete Ecken 49">
                <a:extLst>
                  <a:ext uri="{FF2B5EF4-FFF2-40B4-BE49-F238E27FC236}">
                    <a16:creationId xmlns:a16="http://schemas.microsoft.com/office/drawing/2014/main" id="{E31C0790-6BB8-1D3F-782F-61C7D14F4B4B}"/>
                  </a:ext>
                </a:extLst>
              </p:cNvPr>
              <p:cNvSpPr/>
              <p:nvPr/>
            </p:nvSpPr>
            <p:spPr>
              <a:xfrm>
                <a:off x="9576135" y="1937174"/>
                <a:ext cx="1980000" cy="936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Services</a:t>
                </a:r>
              </a:p>
            </p:txBody>
          </p:sp>
          <p:pic>
            <p:nvPicPr>
              <p:cNvPr id="51" name="Grafik 50" descr="Balkendiagramm mit einfarbiger Füllung">
                <a:extLst>
                  <a:ext uri="{FF2B5EF4-FFF2-40B4-BE49-F238E27FC236}">
                    <a16:creationId xmlns:a16="http://schemas.microsoft.com/office/drawing/2014/main" id="{7D94BD74-EF50-FC77-86CA-DFB177D44A0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1196135" y="1937174"/>
                <a:ext cx="360000" cy="360000"/>
              </a:xfrm>
              <a:prstGeom prst="rect">
                <a:avLst/>
              </a:prstGeom>
            </p:spPr>
          </p:pic>
        </p:grpSp>
        <p:grpSp>
          <p:nvGrpSpPr>
            <p:cNvPr id="29" name="Gruppieren 28">
              <a:extLst>
                <a:ext uri="{FF2B5EF4-FFF2-40B4-BE49-F238E27FC236}">
                  <a16:creationId xmlns:a16="http://schemas.microsoft.com/office/drawing/2014/main" id="{3D927E9E-6E9F-EE00-C6D3-439A6C95C6D3}"/>
                </a:ext>
              </a:extLst>
            </p:cNvPr>
            <p:cNvGrpSpPr/>
            <p:nvPr/>
          </p:nvGrpSpPr>
          <p:grpSpPr>
            <a:xfrm>
              <a:off x="9605889" y="3586627"/>
              <a:ext cx="1980000" cy="936000"/>
              <a:chOff x="9635269" y="2979587"/>
              <a:chExt cx="1980000" cy="936000"/>
            </a:xfrm>
          </p:grpSpPr>
          <p:sp>
            <p:nvSpPr>
              <p:cNvPr id="48" name="Rechteck: abgerundete Ecken 47">
                <a:extLst>
                  <a:ext uri="{FF2B5EF4-FFF2-40B4-BE49-F238E27FC236}">
                    <a16:creationId xmlns:a16="http://schemas.microsoft.com/office/drawing/2014/main" id="{90BBFE5D-179A-8C05-77E7-03C8C7B57CA2}"/>
                  </a:ext>
                </a:extLst>
              </p:cNvPr>
              <p:cNvSpPr/>
              <p:nvPr/>
            </p:nvSpPr>
            <p:spPr>
              <a:xfrm>
                <a:off x="9635269" y="2979587"/>
                <a:ext cx="1980000" cy="936000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Systeme</a:t>
                </a:r>
              </a:p>
            </p:txBody>
          </p:sp>
          <p:pic>
            <p:nvPicPr>
              <p:cNvPr id="49" name="Grafik 48" descr="Zahnräder mit einfarbiger Füllung">
                <a:extLst>
                  <a:ext uri="{FF2B5EF4-FFF2-40B4-BE49-F238E27FC236}">
                    <a16:creationId xmlns:a16="http://schemas.microsoft.com/office/drawing/2014/main" id="{E4BC2D3A-83AE-9183-1590-231AE56A24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11255269" y="2979587"/>
                <a:ext cx="360000" cy="360000"/>
              </a:xfrm>
              <a:prstGeom prst="rect">
                <a:avLst/>
              </a:prstGeom>
            </p:spPr>
          </p:pic>
        </p:grpSp>
        <p:sp>
          <p:nvSpPr>
            <p:cNvPr id="30" name="Rechteck: abgerundete Ecken 29">
              <a:extLst>
                <a:ext uri="{FF2B5EF4-FFF2-40B4-BE49-F238E27FC236}">
                  <a16:creationId xmlns:a16="http://schemas.microsoft.com/office/drawing/2014/main" id="{97D5AA07-6D6A-AE8F-8662-E344E57F7F29}"/>
                </a:ext>
              </a:extLst>
            </p:cNvPr>
            <p:cNvSpPr/>
            <p:nvPr/>
          </p:nvSpPr>
          <p:spPr>
            <a:xfrm>
              <a:off x="732875" y="2835318"/>
              <a:ext cx="1980000" cy="1260000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Frontend</a:t>
              </a:r>
            </a:p>
          </p:txBody>
        </p:sp>
        <p:grpSp>
          <p:nvGrpSpPr>
            <p:cNvPr id="31" name="Gruppieren 30">
              <a:extLst>
                <a:ext uri="{FF2B5EF4-FFF2-40B4-BE49-F238E27FC236}">
                  <a16:creationId xmlns:a16="http://schemas.microsoft.com/office/drawing/2014/main" id="{438A47EB-4BE6-99B0-9CFF-485843B8CDB4}"/>
                </a:ext>
              </a:extLst>
            </p:cNvPr>
            <p:cNvGrpSpPr/>
            <p:nvPr/>
          </p:nvGrpSpPr>
          <p:grpSpPr>
            <a:xfrm>
              <a:off x="2712875" y="3293209"/>
              <a:ext cx="3060000" cy="344219"/>
              <a:chOff x="2712875" y="3266019"/>
              <a:chExt cx="3060000" cy="344219"/>
            </a:xfrm>
          </p:grpSpPr>
          <p:cxnSp>
            <p:nvCxnSpPr>
              <p:cNvPr id="46" name="Gerade Verbindung mit Pfeil 45">
                <a:extLst>
                  <a:ext uri="{FF2B5EF4-FFF2-40B4-BE49-F238E27FC236}">
                    <a16:creationId xmlns:a16="http://schemas.microsoft.com/office/drawing/2014/main" id="{0F417A23-971C-C11E-D4E9-BCF0BE4145D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12875" y="3266019"/>
                <a:ext cx="306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Gerade Verbindung mit Pfeil 46">
                <a:extLst>
                  <a:ext uri="{FF2B5EF4-FFF2-40B4-BE49-F238E27FC236}">
                    <a16:creationId xmlns:a16="http://schemas.microsoft.com/office/drawing/2014/main" id="{13DE29C4-CE2E-B7F3-9FA9-8B5A67ED2EA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712875" y="3610238"/>
                <a:ext cx="306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2" name="Wolke 31">
              <a:extLst>
                <a:ext uri="{FF2B5EF4-FFF2-40B4-BE49-F238E27FC236}">
                  <a16:creationId xmlns:a16="http://schemas.microsoft.com/office/drawing/2014/main" id="{38D287FA-C768-0C00-1717-959CE462A232}"/>
                </a:ext>
              </a:extLst>
            </p:cNvPr>
            <p:cNvSpPr/>
            <p:nvPr/>
          </p:nvSpPr>
          <p:spPr>
            <a:xfrm>
              <a:off x="3151370" y="2705002"/>
              <a:ext cx="2183011" cy="1520632"/>
            </a:xfrm>
            <a:prstGeom prst="cloud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>
                  <a:solidFill>
                    <a:schemeClr val="tx1"/>
                  </a:solidFill>
                </a:rPr>
                <a:t>Netzwerk</a:t>
              </a:r>
            </a:p>
          </p:txBody>
        </p:sp>
        <p:grpSp>
          <p:nvGrpSpPr>
            <p:cNvPr id="33" name="Gruppieren 32">
              <a:extLst>
                <a:ext uri="{FF2B5EF4-FFF2-40B4-BE49-F238E27FC236}">
                  <a16:creationId xmlns:a16="http://schemas.microsoft.com/office/drawing/2014/main" id="{8B512DBE-159C-4B56-A854-301AD435EEC4}"/>
                </a:ext>
              </a:extLst>
            </p:cNvPr>
            <p:cNvGrpSpPr/>
            <p:nvPr/>
          </p:nvGrpSpPr>
          <p:grpSpPr>
            <a:xfrm>
              <a:off x="5762569" y="2625989"/>
              <a:ext cx="2214853" cy="1678658"/>
              <a:chOff x="806450" y="3706379"/>
              <a:chExt cx="2214853" cy="1678658"/>
            </a:xfrm>
          </p:grpSpPr>
          <p:sp>
            <p:nvSpPr>
              <p:cNvPr id="42" name="Rechteck: abgerundete Ecken 41">
                <a:extLst>
                  <a:ext uri="{FF2B5EF4-FFF2-40B4-BE49-F238E27FC236}">
                    <a16:creationId xmlns:a16="http://schemas.microsoft.com/office/drawing/2014/main" id="{3E81EC34-F729-7067-7C65-B1DDA70F83B2}"/>
                  </a:ext>
                </a:extLst>
              </p:cNvPr>
              <p:cNvSpPr/>
              <p:nvPr/>
            </p:nvSpPr>
            <p:spPr>
              <a:xfrm>
                <a:off x="806450" y="3706379"/>
                <a:ext cx="2214853" cy="1678658"/>
              </a:xfrm>
              <a:prstGeom prst="roundRect">
                <a:avLst>
                  <a:gd name="adj" fmla="val 10758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 algn="ctr"/>
                <a:r>
                  <a:rPr lang="de-CH" sz="1800" b="1" dirty="0">
                    <a:solidFill>
                      <a:schemeClr val="tx1"/>
                    </a:solidFill>
                  </a:rPr>
                  <a:t>Backend</a:t>
                </a:r>
              </a:p>
            </p:txBody>
          </p:sp>
          <p:grpSp>
            <p:nvGrpSpPr>
              <p:cNvPr id="43" name="Gruppieren 42">
                <a:extLst>
                  <a:ext uri="{FF2B5EF4-FFF2-40B4-BE49-F238E27FC236}">
                    <a16:creationId xmlns:a16="http://schemas.microsoft.com/office/drawing/2014/main" id="{85BB78B6-4307-F93C-4A49-6F2B3F156B7D}"/>
                  </a:ext>
                </a:extLst>
              </p:cNvPr>
              <p:cNvGrpSpPr/>
              <p:nvPr/>
            </p:nvGrpSpPr>
            <p:grpSpPr>
              <a:xfrm>
                <a:off x="913160" y="4354696"/>
                <a:ext cx="2001432" cy="936000"/>
                <a:chOff x="2518957" y="4149063"/>
                <a:chExt cx="2001432" cy="936000"/>
              </a:xfrm>
              <a:solidFill>
                <a:schemeClr val="accent2">
                  <a:lumMod val="40000"/>
                  <a:lumOff val="60000"/>
                </a:schemeClr>
              </a:solidFill>
            </p:grpSpPr>
            <p:sp>
              <p:nvSpPr>
                <p:cNvPr id="44" name="Rechteck: abgerundete Ecken 43">
                  <a:extLst>
                    <a:ext uri="{FF2B5EF4-FFF2-40B4-BE49-F238E27FC236}">
                      <a16:creationId xmlns:a16="http://schemas.microsoft.com/office/drawing/2014/main" id="{96317C7B-15A5-F999-3D5E-C88BD924288B}"/>
                    </a:ext>
                  </a:extLst>
                </p:cNvPr>
                <p:cNvSpPr/>
                <p:nvPr/>
              </p:nvSpPr>
              <p:spPr>
                <a:xfrm>
                  <a:off x="2518957" y="4149063"/>
                  <a:ext cx="1980000" cy="936000"/>
                </a:xfrm>
                <a:prstGeom prst="roundRect">
                  <a:avLst>
                    <a:gd name="adj" fmla="val 10758"/>
                  </a:avLst>
                </a:prstGeom>
                <a:grpFill/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de-CH" sz="1800" b="1" dirty="0">
                      <a:solidFill>
                        <a:schemeClr val="tx1"/>
                      </a:solidFill>
                    </a:rPr>
                    <a:t>Datenbanken</a:t>
                  </a:r>
                </a:p>
              </p:txBody>
            </p:sp>
            <p:pic>
              <p:nvPicPr>
                <p:cNvPr id="45" name="Grafik 44" descr="Datenbank mit einfarbiger Füllung">
                  <a:extLst>
                    <a:ext uri="{FF2B5EF4-FFF2-40B4-BE49-F238E27FC236}">
                      <a16:creationId xmlns:a16="http://schemas.microsoft.com/office/drawing/2014/main" id="{55AF2BC4-F60E-9DD8-9415-638C3988522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160389" y="4149063"/>
                  <a:ext cx="360000" cy="360000"/>
                </a:xfrm>
                <a:prstGeom prst="rect">
                  <a:avLst/>
                </a:prstGeom>
              </p:spPr>
            </p:pic>
          </p:grpSp>
        </p:grpSp>
        <p:grpSp>
          <p:nvGrpSpPr>
            <p:cNvPr id="34" name="Gruppieren 33">
              <a:extLst>
                <a:ext uri="{FF2B5EF4-FFF2-40B4-BE49-F238E27FC236}">
                  <a16:creationId xmlns:a16="http://schemas.microsoft.com/office/drawing/2014/main" id="{F264D68F-CEE6-E317-E711-7C066E5290C4}"/>
                </a:ext>
              </a:extLst>
            </p:cNvPr>
            <p:cNvGrpSpPr/>
            <p:nvPr/>
          </p:nvGrpSpPr>
          <p:grpSpPr>
            <a:xfrm>
              <a:off x="7985889" y="2659799"/>
              <a:ext cx="1620000" cy="684210"/>
              <a:chOff x="7534986" y="3891396"/>
              <a:chExt cx="1620000" cy="684210"/>
            </a:xfrm>
          </p:grpSpPr>
          <p:cxnSp>
            <p:nvCxnSpPr>
              <p:cNvPr id="39" name="Gerade Verbindung mit Pfeil 38">
                <a:extLst>
                  <a:ext uri="{FF2B5EF4-FFF2-40B4-BE49-F238E27FC236}">
                    <a16:creationId xmlns:a16="http://schemas.microsoft.com/office/drawing/2014/main" id="{811221DF-3F24-20B9-A491-6909FCBF698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534986" y="4112192"/>
                <a:ext cx="162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Gerade Verbindung mit Pfeil 39">
                <a:extLst>
                  <a:ext uri="{FF2B5EF4-FFF2-40B4-BE49-F238E27FC236}">
                    <a16:creationId xmlns:a16="http://schemas.microsoft.com/office/drawing/2014/main" id="{38380D4D-E982-378A-E104-2AC470A4AE6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534986" y="4354811"/>
                <a:ext cx="162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Wolke 40">
                <a:extLst>
                  <a:ext uri="{FF2B5EF4-FFF2-40B4-BE49-F238E27FC236}">
                    <a16:creationId xmlns:a16="http://schemas.microsoft.com/office/drawing/2014/main" id="{D40CCA5E-0A6D-70EC-01B1-EE0C10A1BC67}"/>
                  </a:ext>
                </a:extLst>
              </p:cNvPr>
              <p:cNvSpPr/>
              <p:nvPr/>
            </p:nvSpPr>
            <p:spPr>
              <a:xfrm>
                <a:off x="7904170" y="3891396"/>
                <a:ext cx="881633" cy="684210"/>
              </a:xfrm>
              <a:prstGeom prst="cloud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800" b="1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35" name="Gruppieren 34">
              <a:extLst>
                <a:ext uri="{FF2B5EF4-FFF2-40B4-BE49-F238E27FC236}">
                  <a16:creationId xmlns:a16="http://schemas.microsoft.com/office/drawing/2014/main" id="{066477B8-5AD6-E2A9-5D23-E70509752294}"/>
                </a:ext>
              </a:extLst>
            </p:cNvPr>
            <p:cNvGrpSpPr/>
            <p:nvPr/>
          </p:nvGrpSpPr>
          <p:grpSpPr>
            <a:xfrm>
              <a:off x="7985889" y="3586627"/>
              <a:ext cx="1620000" cy="684210"/>
              <a:chOff x="7534986" y="3891396"/>
              <a:chExt cx="1620000" cy="684210"/>
            </a:xfrm>
          </p:grpSpPr>
          <p:cxnSp>
            <p:nvCxnSpPr>
              <p:cNvPr id="36" name="Gerade Verbindung mit Pfeil 35">
                <a:extLst>
                  <a:ext uri="{FF2B5EF4-FFF2-40B4-BE49-F238E27FC236}">
                    <a16:creationId xmlns:a16="http://schemas.microsoft.com/office/drawing/2014/main" id="{B6040015-4C13-5BB0-D75D-63AA347E0D7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534986" y="4112192"/>
                <a:ext cx="162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Gerade Verbindung mit Pfeil 36">
                <a:extLst>
                  <a:ext uri="{FF2B5EF4-FFF2-40B4-BE49-F238E27FC236}">
                    <a16:creationId xmlns:a16="http://schemas.microsoft.com/office/drawing/2014/main" id="{6BE691CE-CBFF-14D4-6DAA-E5786073B3C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534986" y="4354811"/>
                <a:ext cx="1620000" cy="0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headEnd type="none" w="lg" len="lg"/>
                <a:tailEnd type="triangle" w="lg" len="lg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Wolke 37">
                <a:extLst>
                  <a:ext uri="{FF2B5EF4-FFF2-40B4-BE49-F238E27FC236}">
                    <a16:creationId xmlns:a16="http://schemas.microsoft.com/office/drawing/2014/main" id="{32D6454F-0B01-5597-3441-DE7465D3720C}"/>
                  </a:ext>
                </a:extLst>
              </p:cNvPr>
              <p:cNvSpPr/>
              <p:nvPr/>
            </p:nvSpPr>
            <p:spPr>
              <a:xfrm>
                <a:off x="7904170" y="3891396"/>
                <a:ext cx="881633" cy="684210"/>
              </a:xfrm>
              <a:prstGeom prst="cloud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28575">
                <a:solidFill>
                  <a:schemeClr val="tx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1800" b="1" dirty="0">
                  <a:solidFill>
                    <a:schemeClr val="tx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9992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EA293EAF-2C78-0886-B935-0E5B7B03F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Web-Vokabular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85E3DD3-0D5C-629F-5D59-9B24D1E25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EF3E98E-039B-7909-748F-9179A9C81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24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B02D92E8-ADE2-1B7B-32AD-BDB565E2D8D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de-CH" dirty="0"/>
              <a:t>Begriffe für die Webentwicklung</a:t>
            </a:r>
          </a:p>
        </p:txBody>
      </p:sp>
      <p:pic>
        <p:nvPicPr>
          <p:cNvPr id="8" name="Grafik 7" descr="Ein Bild, das Text, Person, Mann, Säugetier enthält.&#10;&#10;Automatisch generierte Beschreibung">
            <a:extLst>
              <a:ext uri="{FF2B5EF4-FFF2-40B4-BE49-F238E27FC236}">
                <a16:creationId xmlns:a16="http://schemas.microsoft.com/office/drawing/2014/main" id="{BAD5E5FC-E79C-F902-F774-A7FF678B4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0049" y="3203111"/>
            <a:ext cx="3682130" cy="281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92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E863BC26-894C-2A6F-CCF6-8D2FAE017BB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1BE137C8-2217-88DD-4C13-2168C1CE02C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25</a:t>
            </a:fld>
            <a:endParaRPr lang="de-CH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D64D235-297F-D5C9-1E96-384BAB5F255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de-CH" dirty="0"/>
              <a:t>Internet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2552F26-6F9D-7899-93CC-0F0608613DB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de-CH" dirty="0"/>
              <a:t>Intranet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EC0A8EE-B5A9-7A3F-A37E-8DF34C66A5F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Web-Vokabular</a:t>
            </a:r>
          </a:p>
        </p:txBody>
      </p:sp>
      <p:sp>
        <p:nvSpPr>
          <p:cNvPr id="8" name="Titel 7">
            <a:extLst>
              <a:ext uri="{FF2B5EF4-FFF2-40B4-BE49-F238E27FC236}">
                <a16:creationId xmlns:a16="http://schemas.microsoft.com/office/drawing/2014/main" id="{D2191300-D87F-1534-4DAF-4E2696D67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Internet vs. Intranet</a:t>
            </a:r>
          </a:p>
        </p:txBody>
      </p:sp>
      <p:sp>
        <p:nvSpPr>
          <p:cNvPr id="9" name="Inhaltsplatzhalter 8">
            <a:extLst>
              <a:ext uri="{FF2B5EF4-FFF2-40B4-BE49-F238E27FC236}">
                <a16:creationId xmlns:a16="http://schemas.microsoft.com/office/drawing/2014/main" id="{33EAE221-438C-DB64-D1E6-3C936391C435}"/>
              </a:ext>
            </a:extLst>
          </p:cNvPr>
          <p:cNvSpPr>
            <a:spLocks noGrp="1"/>
          </p:cNvSpPr>
          <p:nvPr>
            <p:ph sz="quarter" idx="25"/>
          </p:nvPr>
        </p:nvSpPr>
        <p:spPr>
          <a:xfrm>
            <a:off x="806450" y="1881188"/>
            <a:ext cx="5364163" cy="4319587"/>
          </a:xfrm>
        </p:spPr>
        <p:txBody>
          <a:bodyPr/>
          <a:lstStyle/>
          <a:p>
            <a:r>
              <a:rPr lang="de-CH" dirty="0"/>
              <a:t>Weltweites Computernetzwerk</a:t>
            </a:r>
          </a:p>
          <a:p>
            <a:r>
              <a:rPr lang="de-CH" dirty="0"/>
              <a:t>Öffentlich für alle zugänglich</a:t>
            </a:r>
          </a:p>
          <a:p>
            <a:r>
              <a:rPr lang="de-CH" dirty="0"/>
              <a:t>Gehört niemanden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0161FABD-44E7-AEAA-1CED-81E623F08FF5}"/>
              </a:ext>
            </a:extLst>
          </p:cNvPr>
          <p:cNvSpPr>
            <a:spLocks noGrp="1"/>
          </p:cNvSpPr>
          <p:nvPr>
            <p:ph sz="quarter" idx="26"/>
          </p:nvPr>
        </p:nvSpPr>
        <p:spPr>
          <a:xfrm>
            <a:off x="6494463" y="1881188"/>
            <a:ext cx="5364163" cy="4319587"/>
          </a:xfrm>
        </p:spPr>
        <p:txBody>
          <a:bodyPr/>
          <a:lstStyle/>
          <a:p>
            <a:r>
              <a:rPr lang="de-CH" dirty="0"/>
              <a:t>Internes Computernetzwerk</a:t>
            </a:r>
          </a:p>
          <a:p>
            <a:r>
              <a:rPr lang="de-CH" dirty="0"/>
              <a:t>Nur für bestimmte Personen zugänglich</a:t>
            </a:r>
          </a:p>
          <a:p>
            <a:r>
              <a:rPr lang="de-CH" dirty="0"/>
              <a:t>Gehört einer Firma / Organisation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E8104494-01BA-E785-3917-BEE2315D5A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1" t="2110" r="50000" b="34212"/>
          <a:stretch/>
        </p:blipFill>
        <p:spPr>
          <a:xfrm>
            <a:off x="1821717" y="3819400"/>
            <a:ext cx="3333629" cy="2160000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D1237440-4170-11FA-0D78-73DF272EA9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460" b="34223"/>
          <a:stretch/>
        </p:blipFill>
        <p:spPr>
          <a:xfrm>
            <a:off x="7449763" y="3639400"/>
            <a:ext cx="3453563" cy="2340000"/>
          </a:xfrm>
          <a:prstGeom prst="rect">
            <a:avLst/>
          </a:prstGeom>
        </p:spPr>
      </p:pic>
      <p:sp>
        <p:nvSpPr>
          <p:cNvPr id="15" name="Textfeld 14">
            <a:extLst>
              <a:ext uri="{FF2B5EF4-FFF2-40B4-BE49-F238E27FC236}">
                <a16:creationId xmlns:a16="http://schemas.microsoft.com/office/drawing/2014/main" id="{95917CD3-C94B-7222-740B-07C0401E93AB}"/>
              </a:ext>
            </a:extLst>
          </p:cNvPr>
          <p:cNvSpPr txBox="1"/>
          <p:nvPr/>
        </p:nvSpPr>
        <p:spPr>
          <a:xfrm>
            <a:off x="806449" y="6029030"/>
            <a:ext cx="11053764" cy="17174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buClr>
                <a:schemeClr val="bg2"/>
              </a:buClr>
            </a:pPr>
            <a:r>
              <a:rPr lang="de-CH" sz="1000" dirty="0">
                <a:ea typeface="Roboto Medium" panose="02000000000000000000" pitchFamily="2" charset="0"/>
              </a:rPr>
              <a:t>Quelle: https://www.artofarticle.com/internet-and-intranet/</a:t>
            </a:r>
          </a:p>
        </p:txBody>
      </p:sp>
    </p:spTree>
    <p:extLst>
      <p:ext uri="{BB962C8B-B14F-4D97-AF65-F5344CB8AC3E}">
        <p14:creationId xmlns:p14="http://schemas.microsoft.com/office/powerpoint/2010/main" val="1614299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76B098C-2343-B0B9-9633-BA51D1923AF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4EEF1714-7457-F09F-9BC2-D0FC809B4DE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26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111E7E5F-9351-C159-6B8C-3FA7CC06F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Full</a:t>
            </a:r>
            <a:r>
              <a:rPr lang="de-CH" dirty="0"/>
              <a:t>-Stack-Entwickler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9D288266-457C-369B-67F8-FB1C1EC8864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Web-Vokabular</a:t>
            </a:r>
          </a:p>
        </p:txBody>
      </p:sp>
      <p:grpSp>
        <p:nvGrpSpPr>
          <p:cNvPr id="1028" name="Gruppieren 1027">
            <a:extLst>
              <a:ext uri="{FF2B5EF4-FFF2-40B4-BE49-F238E27FC236}">
                <a16:creationId xmlns:a16="http://schemas.microsoft.com/office/drawing/2014/main" id="{703D0775-0917-8DC7-8F48-67879993AFBD}"/>
              </a:ext>
            </a:extLst>
          </p:cNvPr>
          <p:cNvGrpSpPr/>
          <p:nvPr/>
        </p:nvGrpSpPr>
        <p:grpSpPr>
          <a:xfrm>
            <a:off x="1020547" y="1805292"/>
            <a:ext cx="10157257" cy="4062088"/>
            <a:chOff x="1020547" y="1898192"/>
            <a:chExt cx="10157257" cy="4062088"/>
          </a:xfrm>
        </p:grpSpPr>
        <p:grpSp>
          <p:nvGrpSpPr>
            <p:cNvPr id="55" name="Gruppieren 54">
              <a:extLst>
                <a:ext uri="{FF2B5EF4-FFF2-40B4-BE49-F238E27FC236}">
                  <a16:creationId xmlns:a16="http://schemas.microsoft.com/office/drawing/2014/main" id="{F3F3F8FF-39BB-ED5B-FBAE-1C1B02A333F6}"/>
                </a:ext>
              </a:extLst>
            </p:cNvPr>
            <p:cNvGrpSpPr/>
            <p:nvPr/>
          </p:nvGrpSpPr>
          <p:grpSpPr>
            <a:xfrm>
              <a:off x="1020547" y="3829873"/>
              <a:ext cx="10157257" cy="2130407"/>
              <a:chOff x="964373" y="3829873"/>
              <a:chExt cx="10157257" cy="2130407"/>
            </a:xfrm>
          </p:grpSpPr>
          <p:grpSp>
            <p:nvGrpSpPr>
              <p:cNvPr id="51" name="Gruppieren 50">
                <a:extLst>
                  <a:ext uri="{FF2B5EF4-FFF2-40B4-BE49-F238E27FC236}">
                    <a16:creationId xmlns:a16="http://schemas.microsoft.com/office/drawing/2014/main" id="{B171EF74-457A-1C7A-A66D-A3364C377775}"/>
                  </a:ext>
                </a:extLst>
              </p:cNvPr>
              <p:cNvGrpSpPr/>
              <p:nvPr/>
            </p:nvGrpSpPr>
            <p:grpSpPr>
              <a:xfrm>
                <a:off x="3046926" y="3829873"/>
                <a:ext cx="1827045" cy="2130407"/>
                <a:chOff x="3007418" y="3165730"/>
                <a:chExt cx="1827045" cy="2130407"/>
              </a:xfrm>
            </p:grpSpPr>
            <p:sp>
              <p:nvSpPr>
                <p:cNvPr id="23" name="Ellipse 22">
                  <a:extLst>
                    <a:ext uri="{FF2B5EF4-FFF2-40B4-BE49-F238E27FC236}">
                      <a16:creationId xmlns:a16="http://schemas.microsoft.com/office/drawing/2014/main" id="{399E9DA3-F23C-2A2B-C665-AA638E6DAC49}"/>
                    </a:ext>
                  </a:extLst>
                </p:cNvPr>
                <p:cNvSpPr/>
                <p:nvPr/>
              </p:nvSpPr>
              <p:spPr>
                <a:xfrm>
                  <a:off x="3290940" y="3165730"/>
                  <a:ext cx="1260000" cy="1260000"/>
                </a:xfrm>
                <a:prstGeom prst="ellipse">
                  <a:avLst/>
                </a:pr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CH" sz="18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Rechteck: abgerundete Ecken 23">
                  <a:extLst>
                    <a:ext uri="{FF2B5EF4-FFF2-40B4-BE49-F238E27FC236}">
                      <a16:creationId xmlns:a16="http://schemas.microsoft.com/office/drawing/2014/main" id="{95DF56A2-FC97-2917-6270-3F0B1DBF3F8F}"/>
                    </a:ext>
                  </a:extLst>
                </p:cNvPr>
                <p:cNvSpPr/>
                <p:nvPr/>
              </p:nvSpPr>
              <p:spPr>
                <a:xfrm>
                  <a:off x="3007418" y="4417557"/>
                  <a:ext cx="1827045" cy="878580"/>
                </a:xfrm>
                <a:prstGeom prst="roundRect">
                  <a:avLst>
                    <a:gd name="adj" fmla="val 10758"/>
                  </a:avLst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t"/>
                <a:lstStyle/>
                <a:p>
                  <a:pPr algn="ctr"/>
                  <a:r>
                    <a:rPr lang="de-CH" sz="1800" b="1" dirty="0">
                      <a:solidFill>
                        <a:schemeClr val="tx1"/>
                      </a:solidFill>
                    </a:rPr>
                    <a:t>Backend</a:t>
                  </a:r>
                  <a:br>
                    <a:rPr lang="de-CH" sz="1800" b="1" dirty="0">
                      <a:solidFill>
                        <a:schemeClr val="tx1"/>
                      </a:solidFill>
                    </a:rPr>
                  </a:br>
                  <a:r>
                    <a:rPr lang="de-CH" sz="1800" b="1" dirty="0">
                      <a:solidFill>
                        <a:schemeClr val="tx1"/>
                      </a:solidFill>
                    </a:rPr>
                    <a:t>Entwickler</a:t>
                  </a:r>
                </a:p>
              </p:txBody>
            </p:sp>
            <p:pic>
              <p:nvPicPr>
                <p:cNvPr id="41" name="Grafik 40" descr="Server mit einfarbiger Füllung">
                  <a:extLst>
                    <a:ext uri="{FF2B5EF4-FFF2-40B4-BE49-F238E27FC236}">
                      <a16:creationId xmlns:a16="http://schemas.microsoft.com/office/drawing/2014/main" id="{386DC6E1-4E49-5ED1-35B2-627373D49C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506940" y="3381730"/>
                  <a:ext cx="828000" cy="828000"/>
                </a:xfrm>
                <a:prstGeom prst="rect">
                  <a:avLst/>
                </a:prstGeom>
              </p:spPr>
            </p:pic>
          </p:grpSp>
          <p:grpSp>
            <p:nvGrpSpPr>
              <p:cNvPr id="50" name="Gruppieren 49">
                <a:extLst>
                  <a:ext uri="{FF2B5EF4-FFF2-40B4-BE49-F238E27FC236}">
                    <a16:creationId xmlns:a16="http://schemas.microsoft.com/office/drawing/2014/main" id="{3A957669-D266-BB2D-C687-BD7CA962AFAA}"/>
                  </a:ext>
                </a:extLst>
              </p:cNvPr>
              <p:cNvGrpSpPr/>
              <p:nvPr/>
            </p:nvGrpSpPr>
            <p:grpSpPr>
              <a:xfrm>
                <a:off x="964373" y="3829873"/>
                <a:ext cx="1827045" cy="2130407"/>
                <a:chOff x="964373" y="3165730"/>
                <a:chExt cx="1827045" cy="2130407"/>
              </a:xfrm>
            </p:grpSpPr>
            <p:sp>
              <p:nvSpPr>
                <p:cNvPr id="10" name="Ellipse 9">
                  <a:extLst>
                    <a:ext uri="{FF2B5EF4-FFF2-40B4-BE49-F238E27FC236}">
                      <a16:creationId xmlns:a16="http://schemas.microsoft.com/office/drawing/2014/main" id="{E69FA5F6-A743-7B63-D62E-11157120B1EB}"/>
                    </a:ext>
                  </a:extLst>
                </p:cNvPr>
                <p:cNvSpPr/>
                <p:nvPr/>
              </p:nvSpPr>
              <p:spPr>
                <a:xfrm>
                  <a:off x="1247895" y="3165730"/>
                  <a:ext cx="1260000" cy="1260000"/>
                </a:xfrm>
                <a:prstGeom prst="ellipse">
                  <a:avLst/>
                </a:pr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CH" sz="18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8" name="Rechteck: abgerundete Ecken 17">
                  <a:extLst>
                    <a:ext uri="{FF2B5EF4-FFF2-40B4-BE49-F238E27FC236}">
                      <a16:creationId xmlns:a16="http://schemas.microsoft.com/office/drawing/2014/main" id="{08C55AE2-CC6C-DEE3-7408-EE8D91A59755}"/>
                    </a:ext>
                  </a:extLst>
                </p:cNvPr>
                <p:cNvSpPr/>
                <p:nvPr/>
              </p:nvSpPr>
              <p:spPr>
                <a:xfrm>
                  <a:off x="964373" y="4417557"/>
                  <a:ext cx="1827045" cy="878580"/>
                </a:xfrm>
                <a:prstGeom prst="roundRect">
                  <a:avLst>
                    <a:gd name="adj" fmla="val 10758"/>
                  </a:avLst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t"/>
                <a:lstStyle/>
                <a:p>
                  <a:pPr algn="ctr"/>
                  <a:r>
                    <a:rPr lang="de-CH" sz="1800" b="1" dirty="0">
                      <a:solidFill>
                        <a:schemeClr val="tx1"/>
                      </a:solidFill>
                    </a:rPr>
                    <a:t>Frontend</a:t>
                  </a:r>
                  <a:br>
                    <a:rPr lang="de-CH" sz="1800" b="1" dirty="0">
                      <a:solidFill>
                        <a:schemeClr val="tx1"/>
                      </a:solidFill>
                    </a:rPr>
                  </a:br>
                  <a:r>
                    <a:rPr lang="de-CH" sz="1800" b="1" dirty="0">
                      <a:solidFill>
                        <a:schemeClr val="tx1"/>
                      </a:solidFill>
                    </a:rPr>
                    <a:t>Entwickler</a:t>
                  </a:r>
                </a:p>
              </p:txBody>
            </p:sp>
            <p:pic>
              <p:nvPicPr>
                <p:cNvPr id="43" name="Grafik 42" descr="Webdesign mit einfarbiger Füllung">
                  <a:extLst>
                    <a:ext uri="{FF2B5EF4-FFF2-40B4-BE49-F238E27FC236}">
                      <a16:creationId xmlns:a16="http://schemas.microsoft.com/office/drawing/2014/main" id="{BF64FC66-0002-7B65-338A-54523B09CB3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463895" y="3381730"/>
                  <a:ext cx="828000" cy="828000"/>
                </a:xfrm>
                <a:prstGeom prst="rect">
                  <a:avLst/>
                </a:prstGeom>
              </p:spPr>
            </p:pic>
          </p:grpSp>
          <p:grpSp>
            <p:nvGrpSpPr>
              <p:cNvPr id="54" name="Gruppieren 53">
                <a:extLst>
                  <a:ext uri="{FF2B5EF4-FFF2-40B4-BE49-F238E27FC236}">
                    <a16:creationId xmlns:a16="http://schemas.microsoft.com/office/drawing/2014/main" id="{10BEDCAD-B731-2BF8-A298-BCF86FA4564A}"/>
                  </a:ext>
                </a:extLst>
              </p:cNvPr>
              <p:cNvGrpSpPr/>
              <p:nvPr/>
            </p:nvGrpSpPr>
            <p:grpSpPr>
              <a:xfrm>
                <a:off x="9294585" y="3829873"/>
                <a:ext cx="1827045" cy="2130407"/>
                <a:chOff x="9294585" y="3165730"/>
                <a:chExt cx="1827045" cy="2130407"/>
              </a:xfrm>
            </p:grpSpPr>
            <p:sp>
              <p:nvSpPr>
                <p:cNvPr id="38" name="Ellipse 37">
                  <a:extLst>
                    <a:ext uri="{FF2B5EF4-FFF2-40B4-BE49-F238E27FC236}">
                      <a16:creationId xmlns:a16="http://schemas.microsoft.com/office/drawing/2014/main" id="{16BCFADC-A954-A132-F835-9E1099BFC7ED}"/>
                    </a:ext>
                  </a:extLst>
                </p:cNvPr>
                <p:cNvSpPr/>
                <p:nvPr/>
              </p:nvSpPr>
              <p:spPr>
                <a:xfrm>
                  <a:off x="9578107" y="3165730"/>
                  <a:ext cx="1260000" cy="1260000"/>
                </a:xfrm>
                <a:prstGeom prst="ellipse">
                  <a:avLst/>
                </a:pr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CH" sz="18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" name="Rechteck: abgerundete Ecken 38">
                  <a:extLst>
                    <a:ext uri="{FF2B5EF4-FFF2-40B4-BE49-F238E27FC236}">
                      <a16:creationId xmlns:a16="http://schemas.microsoft.com/office/drawing/2014/main" id="{287CEA10-5B3E-78B7-A0D9-2E9218B9DF32}"/>
                    </a:ext>
                  </a:extLst>
                </p:cNvPr>
                <p:cNvSpPr/>
                <p:nvPr/>
              </p:nvSpPr>
              <p:spPr>
                <a:xfrm>
                  <a:off x="9294585" y="4417557"/>
                  <a:ext cx="1827045" cy="878580"/>
                </a:xfrm>
                <a:prstGeom prst="roundRect">
                  <a:avLst>
                    <a:gd name="adj" fmla="val 10758"/>
                  </a:avLst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t"/>
                <a:lstStyle/>
                <a:p>
                  <a:pPr algn="ctr"/>
                  <a:r>
                    <a:rPr lang="de-CH" sz="1800" b="1" dirty="0">
                      <a:solidFill>
                        <a:schemeClr val="tx1"/>
                      </a:solidFill>
                    </a:rPr>
                    <a:t>Mobile App Entwickler</a:t>
                  </a:r>
                </a:p>
              </p:txBody>
            </p:sp>
            <p:pic>
              <p:nvPicPr>
                <p:cNvPr id="45" name="Grafik 44" descr="Smartphone mit einfarbiger Füllung">
                  <a:extLst>
                    <a:ext uri="{FF2B5EF4-FFF2-40B4-BE49-F238E27FC236}">
                      <a16:creationId xmlns:a16="http://schemas.microsoft.com/office/drawing/2014/main" id="{17F8F9AC-6B31-714D-108A-9C8221E000D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9794107" y="3381730"/>
                  <a:ext cx="828000" cy="828000"/>
                </a:xfrm>
                <a:prstGeom prst="rect">
                  <a:avLst/>
                </a:prstGeom>
              </p:spPr>
            </p:pic>
          </p:grpSp>
          <p:grpSp>
            <p:nvGrpSpPr>
              <p:cNvPr id="52" name="Gruppieren 51">
                <a:extLst>
                  <a:ext uri="{FF2B5EF4-FFF2-40B4-BE49-F238E27FC236}">
                    <a16:creationId xmlns:a16="http://schemas.microsoft.com/office/drawing/2014/main" id="{9556F53B-849B-ED69-68D4-577158E17763}"/>
                  </a:ext>
                </a:extLst>
              </p:cNvPr>
              <p:cNvGrpSpPr/>
              <p:nvPr/>
            </p:nvGrpSpPr>
            <p:grpSpPr>
              <a:xfrm>
                <a:off x="5129479" y="3829873"/>
                <a:ext cx="1827045" cy="2130407"/>
                <a:chOff x="5042131" y="3165730"/>
                <a:chExt cx="1827045" cy="2130407"/>
              </a:xfrm>
            </p:grpSpPr>
            <p:sp>
              <p:nvSpPr>
                <p:cNvPr id="30" name="Ellipse 29">
                  <a:extLst>
                    <a:ext uri="{FF2B5EF4-FFF2-40B4-BE49-F238E27FC236}">
                      <a16:creationId xmlns:a16="http://schemas.microsoft.com/office/drawing/2014/main" id="{AD0FB56D-F739-532A-EEA4-02AC5AAB3327}"/>
                    </a:ext>
                  </a:extLst>
                </p:cNvPr>
                <p:cNvSpPr/>
                <p:nvPr/>
              </p:nvSpPr>
              <p:spPr>
                <a:xfrm>
                  <a:off x="5325653" y="3165730"/>
                  <a:ext cx="1260000" cy="1260000"/>
                </a:xfrm>
                <a:prstGeom prst="ellipse">
                  <a:avLst/>
                </a:pr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CH" sz="18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1" name="Rechteck: abgerundete Ecken 30">
                  <a:extLst>
                    <a:ext uri="{FF2B5EF4-FFF2-40B4-BE49-F238E27FC236}">
                      <a16:creationId xmlns:a16="http://schemas.microsoft.com/office/drawing/2014/main" id="{F9F08F39-10EE-7D77-D3DC-DAAEC038A830}"/>
                    </a:ext>
                  </a:extLst>
                </p:cNvPr>
                <p:cNvSpPr/>
                <p:nvPr/>
              </p:nvSpPr>
              <p:spPr>
                <a:xfrm>
                  <a:off x="5042131" y="4417557"/>
                  <a:ext cx="1827045" cy="878580"/>
                </a:xfrm>
                <a:prstGeom prst="roundRect">
                  <a:avLst>
                    <a:gd name="adj" fmla="val 10758"/>
                  </a:avLst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t"/>
                <a:lstStyle/>
                <a:p>
                  <a:pPr algn="ctr"/>
                  <a:r>
                    <a:rPr lang="de-CH" sz="1800" b="1" dirty="0">
                      <a:solidFill>
                        <a:schemeClr val="tx1"/>
                      </a:solidFill>
                    </a:rPr>
                    <a:t>Datenbank</a:t>
                  </a:r>
                  <a:br>
                    <a:rPr lang="de-CH" sz="1800" b="1" dirty="0">
                      <a:solidFill>
                        <a:schemeClr val="tx1"/>
                      </a:solidFill>
                    </a:rPr>
                  </a:br>
                  <a:r>
                    <a:rPr lang="de-CH" sz="1800" b="1" dirty="0">
                      <a:solidFill>
                        <a:schemeClr val="tx1"/>
                      </a:solidFill>
                    </a:rPr>
                    <a:t>Entwickler</a:t>
                  </a:r>
                </a:p>
              </p:txBody>
            </p:sp>
            <p:pic>
              <p:nvPicPr>
                <p:cNvPr id="47" name="Grafik 46" descr="Datenbank mit einfarbiger Füllung">
                  <a:extLst>
                    <a:ext uri="{FF2B5EF4-FFF2-40B4-BE49-F238E27FC236}">
                      <a16:creationId xmlns:a16="http://schemas.microsoft.com/office/drawing/2014/main" id="{7244DA29-5668-F9BA-8305-FD8380BB03E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541653" y="3381730"/>
                  <a:ext cx="828000" cy="828000"/>
                </a:xfrm>
                <a:prstGeom prst="rect">
                  <a:avLst/>
                </a:prstGeom>
              </p:spPr>
            </p:pic>
          </p:grpSp>
          <p:grpSp>
            <p:nvGrpSpPr>
              <p:cNvPr id="53" name="Gruppieren 52">
                <a:extLst>
                  <a:ext uri="{FF2B5EF4-FFF2-40B4-BE49-F238E27FC236}">
                    <a16:creationId xmlns:a16="http://schemas.microsoft.com/office/drawing/2014/main" id="{2470ED60-BEF3-E3FD-2B4C-EE3B93DEE698}"/>
                  </a:ext>
                </a:extLst>
              </p:cNvPr>
              <p:cNvGrpSpPr/>
              <p:nvPr/>
            </p:nvGrpSpPr>
            <p:grpSpPr>
              <a:xfrm>
                <a:off x="7212032" y="3829873"/>
                <a:ext cx="1827045" cy="2130407"/>
                <a:chOff x="7189765" y="3165730"/>
                <a:chExt cx="1827045" cy="2130407"/>
              </a:xfrm>
            </p:grpSpPr>
            <p:sp>
              <p:nvSpPr>
                <p:cNvPr id="34" name="Ellipse 33">
                  <a:extLst>
                    <a:ext uri="{FF2B5EF4-FFF2-40B4-BE49-F238E27FC236}">
                      <a16:creationId xmlns:a16="http://schemas.microsoft.com/office/drawing/2014/main" id="{796B4970-22B6-46B1-6223-D2F24E05FA7C}"/>
                    </a:ext>
                  </a:extLst>
                </p:cNvPr>
                <p:cNvSpPr/>
                <p:nvPr/>
              </p:nvSpPr>
              <p:spPr>
                <a:xfrm>
                  <a:off x="7473287" y="3165730"/>
                  <a:ext cx="1260000" cy="1260000"/>
                </a:xfrm>
                <a:prstGeom prst="ellipse">
                  <a:avLst/>
                </a:pr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tx2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CH" sz="18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" name="Rechteck: abgerundete Ecken 34">
                  <a:extLst>
                    <a:ext uri="{FF2B5EF4-FFF2-40B4-BE49-F238E27FC236}">
                      <a16:creationId xmlns:a16="http://schemas.microsoft.com/office/drawing/2014/main" id="{7190F2DE-2F9B-B05D-2E3E-093F3EA5B6DB}"/>
                    </a:ext>
                  </a:extLst>
                </p:cNvPr>
                <p:cNvSpPr/>
                <p:nvPr/>
              </p:nvSpPr>
              <p:spPr>
                <a:xfrm>
                  <a:off x="7189765" y="4417557"/>
                  <a:ext cx="1827045" cy="878580"/>
                </a:xfrm>
                <a:prstGeom prst="roundRect">
                  <a:avLst>
                    <a:gd name="adj" fmla="val 10758"/>
                  </a:avLst>
                </a:prstGeom>
                <a:noFill/>
                <a:ln w="28575"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t"/>
                <a:lstStyle/>
                <a:p>
                  <a:pPr algn="ctr"/>
                  <a:r>
                    <a:rPr lang="de-CH" sz="1800" b="1" dirty="0" err="1">
                      <a:solidFill>
                        <a:schemeClr val="tx1"/>
                      </a:solidFill>
                    </a:rPr>
                    <a:t>DevOps</a:t>
                  </a:r>
                  <a:r>
                    <a:rPr lang="de-CH" sz="1800" b="1" dirty="0">
                      <a:solidFill>
                        <a:schemeClr val="tx1"/>
                      </a:solidFill>
                    </a:rPr>
                    <a:t> Engineer</a:t>
                  </a:r>
                </a:p>
              </p:txBody>
            </p:sp>
            <p:pic>
              <p:nvPicPr>
                <p:cNvPr id="49" name="Grafik 48" descr="Unendlich mit einfarbiger Füllung">
                  <a:extLst>
                    <a:ext uri="{FF2B5EF4-FFF2-40B4-BE49-F238E27FC236}">
                      <a16:creationId xmlns:a16="http://schemas.microsoft.com/office/drawing/2014/main" id="{C04FA09A-A08F-5719-AB11-C2B45EFF1DA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689287" y="3381730"/>
                  <a:ext cx="828000" cy="828000"/>
                </a:xfrm>
                <a:prstGeom prst="rect">
                  <a:avLst/>
                </a:prstGeom>
              </p:spPr>
            </p:pic>
          </p:grpSp>
        </p:grpSp>
        <p:sp>
          <p:nvSpPr>
            <p:cNvPr id="57" name="Rechteck: abgerundete Ecken 56">
              <a:extLst>
                <a:ext uri="{FF2B5EF4-FFF2-40B4-BE49-F238E27FC236}">
                  <a16:creationId xmlns:a16="http://schemas.microsoft.com/office/drawing/2014/main" id="{84809926-76DC-DDDD-3452-8584A11F2968}"/>
                </a:ext>
              </a:extLst>
            </p:cNvPr>
            <p:cNvSpPr/>
            <p:nvPr/>
          </p:nvSpPr>
          <p:spPr>
            <a:xfrm>
              <a:off x="4351398" y="1898192"/>
              <a:ext cx="3495554" cy="644841"/>
            </a:xfrm>
            <a:prstGeom prst="roundRect">
              <a:avLst>
                <a:gd name="adj" fmla="val 10758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CH" sz="1800" b="1" dirty="0" err="1">
                  <a:solidFill>
                    <a:schemeClr val="tx1"/>
                  </a:solidFill>
                </a:rPr>
                <a:t>Full</a:t>
              </a:r>
              <a:r>
                <a:rPr lang="de-CH" sz="1800" b="1" dirty="0">
                  <a:solidFill>
                    <a:schemeClr val="tx1"/>
                  </a:solidFill>
                </a:rPr>
                <a:t>-Stack-Entwickler   </a:t>
              </a:r>
            </a:p>
          </p:txBody>
        </p:sp>
        <p:cxnSp>
          <p:nvCxnSpPr>
            <p:cNvPr id="58" name="Gerade Verbindung mit Pfeil 57">
              <a:extLst>
                <a:ext uri="{FF2B5EF4-FFF2-40B4-BE49-F238E27FC236}">
                  <a16:creationId xmlns:a16="http://schemas.microsoft.com/office/drawing/2014/main" id="{CAF11E66-C068-0B04-AC6F-3BFB84E56A8A}"/>
                </a:ext>
              </a:extLst>
            </p:cNvPr>
            <p:cNvCxnSpPr>
              <a:stCxn id="57" idx="2"/>
              <a:endCxn id="30" idx="0"/>
            </p:cNvCxnSpPr>
            <p:nvPr/>
          </p:nvCxnSpPr>
          <p:spPr>
            <a:xfrm>
              <a:off x="6099175" y="2543033"/>
              <a:ext cx="0" cy="1286840"/>
            </a:xfrm>
            <a:prstGeom prst="straightConnector1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Verbinder: gewinkelt 59">
              <a:extLst>
                <a:ext uri="{FF2B5EF4-FFF2-40B4-BE49-F238E27FC236}">
                  <a16:creationId xmlns:a16="http://schemas.microsoft.com/office/drawing/2014/main" id="{5DDF9B36-A62D-EB11-15E4-D2094C014E39}"/>
                </a:ext>
              </a:extLst>
            </p:cNvPr>
            <p:cNvCxnSpPr>
              <a:stCxn id="57" idx="2"/>
              <a:endCxn id="34" idx="0"/>
            </p:cNvCxnSpPr>
            <p:nvPr/>
          </p:nvCxnSpPr>
          <p:spPr>
            <a:xfrm rot="16200000" flipH="1">
              <a:off x="6497031" y="2145176"/>
              <a:ext cx="1286840" cy="2082553"/>
            </a:xfrm>
            <a:prstGeom prst="bentConnector3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Verbinder: gewinkelt 61">
              <a:extLst>
                <a:ext uri="{FF2B5EF4-FFF2-40B4-BE49-F238E27FC236}">
                  <a16:creationId xmlns:a16="http://schemas.microsoft.com/office/drawing/2014/main" id="{A9757B94-F3D4-1763-2877-A1BFC7BF3272}"/>
                </a:ext>
              </a:extLst>
            </p:cNvPr>
            <p:cNvCxnSpPr>
              <a:stCxn id="57" idx="2"/>
              <a:endCxn id="38" idx="0"/>
            </p:cNvCxnSpPr>
            <p:nvPr/>
          </p:nvCxnSpPr>
          <p:spPr>
            <a:xfrm rot="16200000" flipH="1">
              <a:off x="7538308" y="1103900"/>
              <a:ext cx="1286840" cy="4165106"/>
            </a:xfrm>
            <a:prstGeom prst="bentConnector3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4" name="Verbinder: gewinkelt 1023">
              <a:extLst>
                <a:ext uri="{FF2B5EF4-FFF2-40B4-BE49-F238E27FC236}">
                  <a16:creationId xmlns:a16="http://schemas.microsoft.com/office/drawing/2014/main" id="{2866C52E-9FFD-599B-D1BE-5E2A86F6839D}"/>
                </a:ext>
              </a:extLst>
            </p:cNvPr>
            <p:cNvCxnSpPr>
              <a:stCxn id="57" idx="2"/>
              <a:endCxn id="23" idx="0"/>
            </p:cNvCxnSpPr>
            <p:nvPr/>
          </p:nvCxnSpPr>
          <p:spPr>
            <a:xfrm rot="5400000">
              <a:off x="4414479" y="2145177"/>
              <a:ext cx="1286840" cy="2082553"/>
            </a:xfrm>
            <a:prstGeom prst="bentConnector3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7" name="Verbinder: gewinkelt 1026">
              <a:extLst>
                <a:ext uri="{FF2B5EF4-FFF2-40B4-BE49-F238E27FC236}">
                  <a16:creationId xmlns:a16="http://schemas.microsoft.com/office/drawing/2014/main" id="{E3BFE43E-B8E6-0A8C-12DB-5B53B1511C0B}"/>
                </a:ext>
              </a:extLst>
            </p:cNvPr>
            <p:cNvCxnSpPr>
              <a:stCxn id="57" idx="2"/>
              <a:endCxn id="10" idx="0"/>
            </p:cNvCxnSpPr>
            <p:nvPr/>
          </p:nvCxnSpPr>
          <p:spPr>
            <a:xfrm rot="5400000">
              <a:off x="3373202" y="1103900"/>
              <a:ext cx="1286840" cy="4165106"/>
            </a:xfrm>
            <a:prstGeom prst="bentConnector3">
              <a:avLst/>
            </a:prstGeom>
            <a:ln>
              <a:solidFill>
                <a:schemeClr val="tx2"/>
              </a:solidFill>
              <a:headEnd type="none" w="lg" len="lg"/>
              <a:tailEnd type="triangle" w="lg" len="lg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3369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546B0E88-7B94-0261-FAF8-517BBD0E71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nl-NL" dirty="0"/>
              <a:t>Web Engineering 1 / Woche 01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B08DB80-A5CE-1AF8-81C0-C245C7D7779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27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B88C4D-BAAF-0517-8249-15BB44F83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Weiteres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8B5BE5D2-3868-658C-6A6C-361253CEFF0A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dirty="0"/>
              <a:t>Guter Überblick: </a:t>
            </a:r>
            <a:r>
              <a:rPr lang="en-US" dirty="0">
                <a:hlinkClick r:id="rId3"/>
              </a:rPr>
              <a:t>61 Frontend Web Development Buzz Words</a:t>
            </a:r>
            <a:endParaRPr lang="de-CH" dirty="0"/>
          </a:p>
          <a:p>
            <a:endParaRPr lang="de-CH" dirty="0"/>
          </a:p>
          <a:p>
            <a:endParaRPr lang="de-CH" dirty="0"/>
          </a:p>
          <a:p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FE4EB36D-1917-17AA-7D11-BC0B42FC12E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r>
              <a:rPr lang="de-CH" dirty="0"/>
              <a:t>Web-Vokabular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4BF68A39-8612-E9AC-35BA-EB5112B51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2975" y="1810781"/>
            <a:ext cx="7772400" cy="4642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57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ST-Vorlage">
  <a:themeElements>
    <a:clrScheme name="Benutzerdefiniert 19">
      <a:dk1>
        <a:srgbClr val="191919"/>
      </a:dk1>
      <a:lt1>
        <a:srgbClr val="FFFFFF"/>
      </a:lt1>
      <a:dk2>
        <a:srgbClr val="8C195F"/>
      </a:dk2>
      <a:lt2>
        <a:srgbClr val="C6C6C6"/>
      </a:lt2>
      <a:accent1>
        <a:srgbClr val="6B3881"/>
      </a:accent1>
      <a:accent2>
        <a:srgbClr val="D0A9D0"/>
      </a:accent2>
      <a:accent3>
        <a:srgbClr val="007E6B"/>
      </a:accent3>
      <a:accent4>
        <a:srgbClr val="A7D5C2"/>
      </a:accent4>
      <a:accent5>
        <a:srgbClr val="C32E15"/>
      </a:accent5>
      <a:accent6>
        <a:srgbClr val="F39A8B"/>
      </a:accent6>
      <a:hlink>
        <a:srgbClr val="D72864"/>
      </a:hlink>
      <a:folHlink>
        <a:srgbClr val="8C195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28575"/>
        <a:effectLst/>
      </a:spPr>
      <a:bodyPr rtlCol="0" anchor="t"/>
      <a:lstStyle>
        <a:defPPr algn="l">
          <a:defRPr sz="1400" dirty="0">
            <a:solidFill>
              <a:schemeClr val="tx1"/>
            </a:solidFill>
          </a:defRPr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108000" tIns="36000" rIns="108000" bIns="108000" rtlCol="0">
        <a:normAutofit/>
      </a:bodyPr>
      <a:lstStyle>
        <a:defPPr marL="252000" indent="-252000" algn="l">
          <a:spcAft>
            <a:spcPts val="600"/>
          </a:spcAft>
          <a:buClr>
            <a:schemeClr val="tx2"/>
          </a:buClr>
          <a:buFont typeface="Arial" panose="020B0604020202020204" pitchFamily="34" charset="0"/>
          <a:buChar char="•"/>
          <a:defRPr sz="2000" dirty="0" err="1" smtClean="0">
            <a:ea typeface="Roboto Medium" panose="02000000000000000000" pitchFamily="2" charset="0"/>
          </a:defRPr>
        </a:defPPr>
      </a:lstStyle>
    </a:txDef>
  </a:objectDefaults>
  <a:extraClrSchemeLst>
    <a:extraClrScheme>
      <a:clrScheme name="OST - Farben">
        <a:dk1>
          <a:srgbClr val="191919"/>
        </a:dk1>
        <a:lt1>
          <a:srgbClr val="FFFFFF"/>
        </a:lt1>
        <a:dk2>
          <a:srgbClr val="8C195F"/>
        </a:dk2>
        <a:lt2>
          <a:srgbClr val="D72864"/>
        </a:lt2>
        <a:accent1>
          <a:srgbClr val="56276D"/>
        </a:accent1>
        <a:accent2>
          <a:srgbClr val="C397C4"/>
        </a:accent2>
        <a:accent3>
          <a:srgbClr val="146C58"/>
        </a:accent3>
        <a:accent4>
          <a:srgbClr val="99CCB5"/>
        </a:accent4>
        <a:accent5>
          <a:srgbClr val="B21D19"/>
        </a:accent5>
        <a:accent6>
          <a:srgbClr val="EC867B"/>
        </a:accent6>
        <a:hlink>
          <a:srgbClr val="191919"/>
        </a:hlink>
        <a:folHlink>
          <a:srgbClr val="19191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custClrLst>
    <a:custClr name="OST Violett">
      <a:srgbClr val="9560A4"/>
    </a:custClr>
    <a:custClr name="OST Grün">
      <a:srgbClr val="1DAF8E"/>
    </a:custClr>
    <a:custClr name="OST Rot">
      <a:srgbClr val="E84E0F"/>
    </a:custClr>
    <a:custClr name="OST Blau">
      <a:srgbClr val="0086CD"/>
    </a:custClr>
    <a:custClr name="OST Orange">
      <a:srgbClr val="FBBA00"/>
    </a:custClr>
    <a:custClr name="Weiss">
      <a:srgbClr val="FFFFFF"/>
    </a:custClr>
    <a:custClr name="Weiss">
      <a:srgbClr val="FFFFFF"/>
    </a:custClr>
    <a:custClr name="OST Schwarz">
      <a:srgbClr val="191919"/>
    </a:custClr>
    <a:custClr name="OST Brombeer">
      <a:srgbClr val="8C195F"/>
    </a:custClr>
    <a:custClr name="OST Himbeer">
      <a:srgbClr val="D72864"/>
    </a:custClr>
    <a:custClr name="OST Dunkelviolett">
      <a:srgbClr val="6B3881"/>
    </a:custClr>
    <a:custClr name="OST Dunkelgrün">
      <a:srgbClr val="007E6B"/>
    </a:custClr>
    <a:custClr name="OST Dunkelrot">
      <a:srgbClr val="C32E15"/>
    </a:custClr>
    <a:custClr name="OST Dunkelblau">
      <a:srgbClr val="0073B0"/>
    </a:custClr>
    <a:custClr name="OST Dunkelorange">
      <a:srgbClr val="D18F00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OST Hellviolett">
      <a:srgbClr val="D0A9D0"/>
    </a:custClr>
    <a:custClr name="OST Hellgrün">
      <a:srgbClr val="A7D5C2"/>
    </a:custClr>
    <a:custClr name="OST Hellrot">
      <a:srgbClr val="F39A8B"/>
    </a:custClr>
    <a:custClr name="OST Hellblau">
      <a:srgbClr val="5FBFED"/>
    </a:custClr>
    <a:custClr name="OST Hellorange">
      <a:srgbClr val="FDD6A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</a:custClrLst>
  <a:extLst>
    <a:ext uri="{05A4C25C-085E-4340-85A3-A5531E510DB2}">
      <thm15:themeFamily xmlns:thm15="http://schemas.microsoft.com/office/thememl/2012/main" name="Präsentation3" id="{C9CE02B9-FA60-4D20-9577-41A275CE5984}" vid="{207FDCCA-5A69-4552-B565-16FC6761527B}"/>
    </a:ext>
  </a:extLst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ST - Fonts">
      <a:majorFont>
        <a:latin typeface="Zilla Slab Light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ST - Fonts">
      <a:majorFont>
        <a:latin typeface="Zilla Slab Light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C17A725C2F7F14DA7BD4390B8CC10C5" ma:contentTypeVersion="17" ma:contentTypeDescription="Ein neues Dokument erstellen." ma:contentTypeScope="" ma:versionID="a6813aa84e66d0c59b75a27f06d044ab">
  <xsd:schema xmlns:xsd="http://www.w3.org/2001/XMLSchema" xmlns:xs="http://www.w3.org/2001/XMLSchema" xmlns:p="http://schemas.microsoft.com/office/2006/metadata/properties" xmlns:ns2="7cbc8f1c-7aec-4c0f-94f7-d7a778b1f150" xmlns:ns3="ad66ac8b-a0d6-471b-a9a3-42be27d96eff" targetNamespace="http://schemas.microsoft.com/office/2006/metadata/properties" ma:root="true" ma:fieldsID="6fe3bbdbd50d9fea56a669e823e1493c" ns2:_="" ns3:_="">
    <xsd:import namespace="7cbc8f1c-7aec-4c0f-94f7-d7a778b1f150"/>
    <xsd:import namespace="ad66ac8b-a0d6-471b-a9a3-42be27d96e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bc8f1c-7aec-4c0f-94f7-d7a778b1f1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2" nillable="true" ma:displayName="Length (seconds)" ma:internalName="MediaLengthInSeconds" ma:readOnly="true">
      <xsd:simpleType>
        <xsd:restriction base="dms:Unknown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1" nillable="true" ma:taxonomy="true" ma:internalName="lcf76f155ced4ddcb4097134ff3c332f" ma:taxonomyFieldName="MediaServiceImageTags" ma:displayName="Bildmarkierungen" ma:readOnly="false" ma:fieldId="{5cf76f15-5ced-4ddc-b409-7134ff3c332f}" ma:taxonomyMulti="true" ma:sspId="f212c26d-ba8a-401b-a725-3045b2045b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66ac8b-a0d6-471b-a9a3-42be27d96ef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96137c87-629c-40fa-aef6-d0ea829924dd}" ma:internalName="TaxCatchAll" ma:showField="CatchAllData" ma:web="ad66ac8b-a0d6-471b-a9a3-42be27d96e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cbc8f1c-7aec-4c0f-94f7-d7a778b1f150">
      <Terms xmlns="http://schemas.microsoft.com/office/infopath/2007/PartnerControls"/>
    </lcf76f155ced4ddcb4097134ff3c332f>
    <TaxCatchAll xmlns="ad66ac8b-a0d6-471b-a9a3-42be27d96eff" xsi:nil="true"/>
  </documentManagement>
</p:properties>
</file>

<file path=customXml/itemProps1.xml><?xml version="1.0" encoding="utf-8"?>
<ds:datastoreItem xmlns:ds="http://schemas.openxmlformats.org/officeDocument/2006/customXml" ds:itemID="{F97E1338-0C14-44C8-B2DC-9C1F033D4797}"/>
</file>

<file path=customXml/itemProps2.xml><?xml version="1.0" encoding="utf-8"?>
<ds:datastoreItem xmlns:ds="http://schemas.openxmlformats.org/officeDocument/2006/customXml" ds:itemID="{BFB166C1-86CD-4F60-A7FF-1AFADEFEBE65}"/>
</file>

<file path=customXml/itemProps3.xml><?xml version="1.0" encoding="utf-8"?>
<ds:datastoreItem xmlns:ds="http://schemas.openxmlformats.org/officeDocument/2006/customXml" ds:itemID="{9CCB6396-27CE-41F9-8A45-2553EA1A43A9}"/>
</file>

<file path=docProps/app.xml><?xml version="1.0" encoding="utf-8"?>
<Properties xmlns="http://schemas.openxmlformats.org/officeDocument/2006/extended-properties" xmlns:vt="http://schemas.openxmlformats.org/officeDocument/2006/docPropsVTypes">
  <Template>OST_WE1_Vorlage_DE_16zu9</Template>
  <TotalTime>0</TotalTime>
  <Words>1238</Words>
  <Application>Microsoft Macintosh PowerPoint</Application>
  <PresentationFormat>Benutzerdefiniert</PresentationFormat>
  <Paragraphs>353</Paragraphs>
  <Slides>27</Slides>
  <Notes>17</Notes>
  <HiddenSlides>0</HiddenSlides>
  <MMClips>2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27</vt:i4>
      </vt:variant>
    </vt:vector>
  </HeadingPairs>
  <TitlesOfParts>
    <vt:vector size="34" baseType="lpstr">
      <vt:lpstr>Arial</vt:lpstr>
      <vt:lpstr>Cambria Math</vt:lpstr>
      <vt:lpstr>Consolas</vt:lpstr>
      <vt:lpstr>Helvetica Neue</vt:lpstr>
      <vt:lpstr>Roboto</vt:lpstr>
      <vt:lpstr>Symbol</vt:lpstr>
      <vt:lpstr>OST-Vorlage</vt:lpstr>
      <vt:lpstr>Einstieg in die Webentwicklung</vt:lpstr>
      <vt:lpstr>Webanwendungen</vt:lpstr>
      <vt:lpstr>Webanwendungen</vt:lpstr>
      <vt:lpstr>Anwendungsbeispiel</vt:lpstr>
      <vt:lpstr>Anwendungsbeispiel</vt:lpstr>
      <vt:lpstr>Vom «Klick» zum Ball</vt:lpstr>
      <vt:lpstr>Vom «Klick» zum Ball</vt:lpstr>
      <vt:lpstr>Vom «Klick» zum Ball</vt:lpstr>
      <vt:lpstr>Vom «Klick» zum Ball</vt:lpstr>
      <vt:lpstr>Vom «Klick» zum Ball</vt:lpstr>
      <vt:lpstr>Vom «Klick» zum Ball</vt:lpstr>
      <vt:lpstr>Vom «Klick» zum Ball</vt:lpstr>
      <vt:lpstr>Vom «Klick» zum Ball</vt:lpstr>
      <vt:lpstr>Vom «Klick» zum Ball</vt:lpstr>
      <vt:lpstr>Vom «Klick» zum Ball</vt:lpstr>
      <vt:lpstr>Frontend</vt:lpstr>
      <vt:lpstr>Backend</vt:lpstr>
      <vt:lpstr>Netzwerk</vt:lpstr>
      <vt:lpstr>Umsysteme</vt:lpstr>
      <vt:lpstr>Umsysteme vs. Backend</vt:lpstr>
      <vt:lpstr>Verteilung der Systeme</vt:lpstr>
      <vt:lpstr>Gesamtübersicht (Vereinfacht)</vt:lpstr>
      <vt:lpstr>Gesamtübersicht (Komplex)</vt:lpstr>
      <vt:lpstr>Web-Vokabular</vt:lpstr>
      <vt:lpstr>Internet vs. Intranet</vt:lpstr>
      <vt:lpstr>Full-Stack-Entwickler</vt:lpstr>
      <vt:lpstr>Weiteres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Einleitung &amp; Administration</dc:title>
  <dc:creator>Lukas Messmer</dc:creator>
  <cp:lastModifiedBy>Frieder Loch</cp:lastModifiedBy>
  <cp:revision>598</cp:revision>
  <cp:lastPrinted>2019-10-30T10:24:00Z</cp:lastPrinted>
  <dcterms:created xsi:type="dcterms:W3CDTF">2022-07-20T08:11:13Z</dcterms:created>
  <dcterms:modified xsi:type="dcterms:W3CDTF">2022-10-05T06:44:49Z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0x0101000C17A725C2F7F14DA7BD4390B8CC10C5</vt:lpwstr>
  </property>
</Properties>
</file>