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12"/>
  </p:notesMasterIdLst>
  <p:sldIdLst>
    <p:sldId id="258" r:id="rId2"/>
    <p:sldId id="269" r:id="rId3"/>
    <p:sldId id="265" r:id="rId4"/>
    <p:sldId id="270" r:id="rId5"/>
    <p:sldId id="271" r:id="rId6"/>
    <p:sldId id="272" r:id="rId7"/>
    <p:sldId id="273" r:id="rId8"/>
    <p:sldId id="274" r:id="rId9"/>
    <p:sldId id="275" r:id="rId10"/>
    <p:sldId id="276" r:id="rId11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7"/>
    <p:restoredTop sz="96327"/>
  </p:normalViewPr>
  <p:slideViewPr>
    <p:cSldViewPr snapToGrid="0" snapToObjects="1">
      <p:cViewPr varScale="1">
        <p:scale>
          <a:sx n="125" d="100"/>
          <a:sy n="125" d="100"/>
        </p:scale>
        <p:origin x="3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81405-89B7-9847-BE24-C0F24DF36A8A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17822-72B1-A047-83D6-C4C4A1B49B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162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D8BABC-F464-1C42-81DA-2E65C84DE5D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r" defTabSz="60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7391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mit Bildmask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>
              <a:alpha val="1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de-CH" sz="1399" dirty="0">
              <a:solidFill>
                <a:schemeClr val="tx1"/>
              </a:solidFill>
            </a:endParaRPr>
          </a:p>
        </p:txBody>
      </p:sp>
      <p:sp>
        <p:nvSpPr>
          <p:cNvPr id="21" name="Freihandform 20"/>
          <p:cNvSpPr/>
          <p:nvPr/>
        </p:nvSpPr>
        <p:spPr>
          <a:xfrm>
            <a:off x="3973335" y="679932"/>
            <a:ext cx="8218666" cy="6187327"/>
          </a:xfrm>
          <a:custGeom>
            <a:avLst/>
            <a:gdLst>
              <a:gd name="connsiteX0" fmla="*/ 5924544 w 8222947"/>
              <a:gd name="connsiteY0" fmla="*/ 885 h 6187327"/>
              <a:gd name="connsiteX1" fmla="*/ 6308590 w 8222947"/>
              <a:gd name="connsiteY1" fmla="*/ 41571 h 6187327"/>
              <a:gd name="connsiteX2" fmla="*/ 8006972 w 8222947"/>
              <a:gd name="connsiteY2" fmla="*/ 1782211 h 6187327"/>
              <a:gd name="connsiteX3" fmla="*/ 8214187 w 8222947"/>
              <a:gd name="connsiteY3" fmla="*/ 2329511 h 6187327"/>
              <a:gd name="connsiteX4" fmla="*/ 8222947 w 8222947"/>
              <a:gd name="connsiteY4" fmla="*/ 2362752 h 6187327"/>
              <a:gd name="connsiteX5" fmla="*/ 8222947 w 8222947"/>
              <a:gd name="connsiteY5" fmla="*/ 4688892 h 6187327"/>
              <a:gd name="connsiteX6" fmla="*/ 8207914 w 8222947"/>
              <a:gd name="connsiteY6" fmla="*/ 4742881 h 6187327"/>
              <a:gd name="connsiteX7" fmla="*/ 7556423 w 8222947"/>
              <a:gd name="connsiteY7" fmla="*/ 6028617 h 6187327"/>
              <a:gd name="connsiteX8" fmla="*/ 7425161 w 8222947"/>
              <a:gd name="connsiteY8" fmla="*/ 6187327 h 6187327"/>
              <a:gd name="connsiteX9" fmla="*/ 1006577 w 8222947"/>
              <a:gd name="connsiteY9" fmla="*/ 6187327 h 6187327"/>
              <a:gd name="connsiteX10" fmla="*/ 850964 w 8222947"/>
              <a:gd name="connsiteY10" fmla="*/ 5995980 h 6187327"/>
              <a:gd name="connsiteX11" fmla="*/ 422250 w 8222947"/>
              <a:gd name="connsiteY11" fmla="*/ 5267019 h 6187327"/>
              <a:gd name="connsiteX12" fmla="*/ 142610 w 8222947"/>
              <a:gd name="connsiteY12" fmla="*/ 2830055 h 6187327"/>
              <a:gd name="connsiteX13" fmla="*/ 3539677 w 8222947"/>
              <a:gd name="connsiteY13" fmla="*/ 2265216 h 6187327"/>
              <a:gd name="connsiteX14" fmla="*/ 5924544 w 8222947"/>
              <a:gd name="connsiteY14" fmla="*/ 885 h 618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222947" h="6187327">
                <a:moveTo>
                  <a:pt x="5924544" y="885"/>
                </a:moveTo>
                <a:cubicBezTo>
                  <a:pt x="6041007" y="-3625"/>
                  <a:pt x="6168271" y="8957"/>
                  <a:pt x="6308590" y="41571"/>
                </a:cubicBezTo>
                <a:cubicBezTo>
                  <a:pt x="6952725" y="190142"/>
                  <a:pt x="7634399" y="972436"/>
                  <a:pt x="8006972" y="1782211"/>
                </a:cubicBezTo>
                <a:cubicBezTo>
                  <a:pt x="8089782" y="1962218"/>
                  <a:pt x="8158705" y="2145053"/>
                  <a:pt x="8214187" y="2329511"/>
                </a:cubicBezTo>
                <a:lnTo>
                  <a:pt x="8222947" y="2362752"/>
                </a:lnTo>
                <a:lnTo>
                  <a:pt x="8222947" y="4688892"/>
                </a:lnTo>
                <a:lnTo>
                  <a:pt x="8207914" y="4742881"/>
                </a:lnTo>
                <a:cubicBezTo>
                  <a:pt x="8067235" y="5203851"/>
                  <a:pt x="7847382" y="5639692"/>
                  <a:pt x="7556423" y="6028617"/>
                </a:cubicBezTo>
                <a:lnTo>
                  <a:pt x="7425161" y="6187327"/>
                </a:lnTo>
                <a:lnTo>
                  <a:pt x="1006577" y="6187327"/>
                </a:lnTo>
                <a:lnTo>
                  <a:pt x="850964" y="5995980"/>
                </a:lnTo>
                <a:cubicBezTo>
                  <a:pt x="686863" y="5772304"/>
                  <a:pt x="542722" y="5528860"/>
                  <a:pt x="422250" y="5267019"/>
                </a:cubicBezTo>
                <a:cubicBezTo>
                  <a:pt x="50312" y="4458802"/>
                  <a:pt x="-155418" y="3502075"/>
                  <a:pt x="142610" y="2830055"/>
                </a:cubicBezTo>
                <a:cubicBezTo>
                  <a:pt x="788131" y="1375996"/>
                  <a:pt x="2271479" y="2908304"/>
                  <a:pt x="3539677" y="2265216"/>
                </a:cubicBezTo>
                <a:cubicBezTo>
                  <a:pt x="4682264" y="1685095"/>
                  <a:pt x="4798738" y="44473"/>
                  <a:pt x="5924544" y="885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de-CH" sz="1399" dirty="0">
              <a:solidFill>
                <a:schemeClr val="tx1"/>
              </a:solidFill>
            </a:endParaRPr>
          </a:p>
        </p:txBody>
      </p:sp>
      <p:sp>
        <p:nvSpPr>
          <p:cNvPr id="12" name="Freihandform 11"/>
          <p:cNvSpPr/>
          <p:nvPr/>
        </p:nvSpPr>
        <p:spPr>
          <a:xfrm>
            <a:off x="5639470" y="1910669"/>
            <a:ext cx="6552531" cy="4947333"/>
          </a:xfrm>
          <a:custGeom>
            <a:avLst/>
            <a:gdLst>
              <a:gd name="connsiteX0" fmla="*/ 4854063 w 6552531"/>
              <a:gd name="connsiteY0" fmla="*/ 7 h 4947333"/>
              <a:gd name="connsiteX1" fmla="*/ 5071206 w 6552531"/>
              <a:gd name="connsiteY1" fmla="*/ 27731 h 4947333"/>
              <a:gd name="connsiteX2" fmla="*/ 6551503 w 6552531"/>
              <a:gd name="connsiteY2" fmla="*/ 1809287 h 4947333"/>
              <a:gd name="connsiteX3" fmla="*/ 6552531 w 6552531"/>
              <a:gd name="connsiteY3" fmla="*/ 1812764 h 4947333"/>
              <a:gd name="connsiteX4" fmla="*/ 6552531 w 6552531"/>
              <a:gd name="connsiteY4" fmla="*/ 3922236 h 4947333"/>
              <a:gd name="connsiteX5" fmla="*/ 6508354 w 6552531"/>
              <a:gd name="connsiteY5" fmla="*/ 4056281 h 4947333"/>
              <a:gd name="connsiteX6" fmla="*/ 6167266 w 6552531"/>
              <a:gd name="connsiteY6" fmla="*/ 4753897 h 4947333"/>
              <a:gd name="connsiteX7" fmla="*/ 6033717 w 6552531"/>
              <a:gd name="connsiteY7" fmla="*/ 4947333 h 4947333"/>
              <a:gd name="connsiteX8" fmla="*/ 688221 w 6552531"/>
              <a:gd name="connsiteY8" fmla="*/ 4947333 h 4947333"/>
              <a:gd name="connsiteX9" fmla="*/ 669155 w 6552531"/>
              <a:gd name="connsiteY9" fmla="*/ 4921952 h 4947333"/>
              <a:gd name="connsiteX10" fmla="*/ 159446 w 6552531"/>
              <a:gd name="connsiteY10" fmla="*/ 3896401 h 4947333"/>
              <a:gd name="connsiteX11" fmla="*/ 44617 w 6552531"/>
              <a:gd name="connsiteY11" fmla="*/ 3440846 h 4947333"/>
              <a:gd name="connsiteX12" fmla="*/ 40529 w 6552531"/>
              <a:gd name="connsiteY12" fmla="*/ 3406626 h 4947333"/>
              <a:gd name="connsiteX13" fmla="*/ 39476 w 6552531"/>
              <a:gd name="connsiteY13" fmla="*/ 3401514 h 4947333"/>
              <a:gd name="connsiteX14" fmla="*/ 482859 w 6552531"/>
              <a:gd name="connsiteY14" fmla="*/ 1876033 h 4947333"/>
              <a:gd name="connsiteX15" fmla="*/ 896951 w 6552531"/>
              <a:gd name="connsiteY15" fmla="*/ 1759366 h 4947333"/>
              <a:gd name="connsiteX16" fmla="*/ 1369778 w 6552531"/>
              <a:gd name="connsiteY16" fmla="*/ 1839493 h 4947333"/>
              <a:gd name="connsiteX17" fmla="*/ 1408346 w 6552531"/>
              <a:gd name="connsiteY17" fmla="*/ 1854656 h 4947333"/>
              <a:gd name="connsiteX18" fmla="*/ 1515289 w 6552531"/>
              <a:gd name="connsiteY18" fmla="*/ 1876395 h 4947333"/>
              <a:gd name="connsiteX19" fmla="*/ 2860708 w 6552531"/>
              <a:gd name="connsiteY19" fmla="*/ 1855646 h 4947333"/>
              <a:gd name="connsiteX20" fmla="*/ 3877062 w 6552531"/>
              <a:gd name="connsiteY20" fmla="*/ 691198 h 4947333"/>
              <a:gd name="connsiteX21" fmla="*/ 4633989 w 6552531"/>
              <a:gd name="connsiteY21" fmla="*/ 13545 h 4947333"/>
              <a:gd name="connsiteX22" fmla="*/ 4683323 w 6552531"/>
              <a:gd name="connsiteY22" fmla="*/ 9490 h 4947333"/>
              <a:gd name="connsiteX23" fmla="*/ 4720135 w 6552531"/>
              <a:gd name="connsiteY23" fmla="*/ 11657 h 4947333"/>
              <a:gd name="connsiteX24" fmla="*/ 4746809 w 6552531"/>
              <a:gd name="connsiteY24" fmla="*/ 6469 h 4947333"/>
              <a:gd name="connsiteX25" fmla="*/ 4854063 w 6552531"/>
              <a:gd name="connsiteY25" fmla="*/ 7 h 494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552531" h="4947333">
                <a:moveTo>
                  <a:pt x="4854063" y="7"/>
                </a:moveTo>
                <a:cubicBezTo>
                  <a:pt x="4925952" y="311"/>
                  <a:pt x="4998520" y="9743"/>
                  <a:pt x="5071206" y="27731"/>
                </a:cubicBezTo>
                <a:cubicBezTo>
                  <a:pt x="5652694" y="171645"/>
                  <a:pt x="6241767" y="863160"/>
                  <a:pt x="6551503" y="1809287"/>
                </a:cubicBezTo>
                <a:lnTo>
                  <a:pt x="6552531" y="1812764"/>
                </a:lnTo>
                <a:lnTo>
                  <a:pt x="6552531" y="3922236"/>
                </a:lnTo>
                <a:lnTo>
                  <a:pt x="6508354" y="4056281"/>
                </a:lnTo>
                <a:cubicBezTo>
                  <a:pt x="6420252" y="4303320"/>
                  <a:pt x="6305352" y="4537096"/>
                  <a:pt x="6167266" y="4753897"/>
                </a:cubicBezTo>
                <a:lnTo>
                  <a:pt x="6033717" y="4947333"/>
                </a:lnTo>
                <a:lnTo>
                  <a:pt x="688221" y="4947333"/>
                </a:lnTo>
                <a:lnTo>
                  <a:pt x="669155" y="4921952"/>
                </a:lnTo>
                <a:cubicBezTo>
                  <a:pt x="462010" y="4623316"/>
                  <a:pt x="290452" y="4280274"/>
                  <a:pt x="159446" y="3896401"/>
                </a:cubicBezTo>
                <a:cubicBezTo>
                  <a:pt x="110759" y="3753734"/>
                  <a:pt x="70478" y="3595787"/>
                  <a:pt x="44617" y="3440846"/>
                </a:cubicBezTo>
                <a:lnTo>
                  <a:pt x="40529" y="3406626"/>
                </a:lnTo>
                <a:lnTo>
                  <a:pt x="39476" y="3401514"/>
                </a:lnTo>
                <a:cubicBezTo>
                  <a:pt x="-78551" y="2709645"/>
                  <a:pt x="67748" y="2122061"/>
                  <a:pt x="482859" y="1876033"/>
                </a:cubicBezTo>
                <a:cubicBezTo>
                  <a:pt x="607393" y="1802224"/>
                  <a:pt x="747277" y="1764396"/>
                  <a:pt x="896951" y="1759366"/>
                </a:cubicBezTo>
                <a:cubicBezTo>
                  <a:pt x="1046624" y="1754337"/>
                  <a:pt x="1206087" y="1782107"/>
                  <a:pt x="1369778" y="1839493"/>
                </a:cubicBezTo>
                <a:lnTo>
                  <a:pt x="1408346" y="1854656"/>
                </a:lnTo>
                <a:lnTo>
                  <a:pt x="1515289" y="1876395"/>
                </a:lnTo>
                <a:cubicBezTo>
                  <a:pt x="1867428" y="1960511"/>
                  <a:pt x="2467079" y="2053179"/>
                  <a:pt x="2860708" y="1855646"/>
                </a:cubicBezTo>
                <a:cubicBezTo>
                  <a:pt x="3254336" y="1658114"/>
                  <a:pt x="3625995" y="1062372"/>
                  <a:pt x="3877062" y="691198"/>
                </a:cubicBezTo>
                <a:cubicBezTo>
                  <a:pt x="4155238" y="279949"/>
                  <a:pt x="4374413" y="55026"/>
                  <a:pt x="4633989" y="13545"/>
                </a:cubicBezTo>
                <a:cubicBezTo>
                  <a:pt x="4650213" y="10953"/>
                  <a:pt x="4666671" y="9635"/>
                  <a:pt x="4683323" y="9490"/>
                </a:cubicBezTo>
                <a:lnTo>
                  <a:pt x="4720135" y="11657"/>
                </a:lnTo>
                <a:lnTo>
                  <a:pt x="4746809" y="6469"/>
                </a:lnTo>
                <a:cubicBezTo>
                  <a:pt x="4782344" y="1985"/>
                  <a:pt x="4818118" y="-145"/>
                  <a:pt x="4854063" y="7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399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36181" y="3239458"/>
            <a:ext cx="6787409" cy="1097269"/>
          </a:xfrm>
        </p:spPr>
        <p:txBody>
          <a:bodyPr lIns="0" tIns="0" bIns="0" anchor="b">
            <a:normAutofit/>
          </a:bodyPr>
          <a:lstStyle>
            <a:lvl1pPr>
              <a:lnSpc>
                <a:spcPct val="100000"/>
              </a:lnSpc>
              <a:defRPr sz="3198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Überschrift Titelfolie</a:t>
            </a:r>
            <a:endParaRPr lang="de-CH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F2D6CD5-EBD8-4E95-8859-83C8D04BFA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1531" y="1533510"/>
            <a:ext cx="2690418" cy="1264388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830948" y="5641975"/>
            <a:ext cx="1444347" cy="18466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1199">
                <a:latin typeface="+mn-lt"/>
              </a:defRPr>
            </a:lvl1pPr>
          </a:lstStyle>
          <a:p>
            <a:fld id="{4F8A30BD-717A-D54D-9157-BCFA7AE4AEDF}" type="datetime4">
              <a:t>18 January 2023</a:t>
            </a:fld>
            <a:endParaRPr lang="de-CH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69B772D-4EEB-40F5-B989-5B158C414958}"/>
              </a:ext>
            </a:extLst>
          </p:cNvPr>
          <p:cNvSpPr/>
          <p:nvPr/>
        </p:nvSpPr>
        <p:spPr>
          <a:xfrm>
            <a:off x="0" y="6723258"/>
            <a:ext cx="12192000" cy="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399"/>
          </a:p>
        </p:txBody>
      </p:sp>
      <p:sp>
        <p:nvSpPr>
          <p:cNvPr id="16" name="Textplatzhalter 14">
            <a:extLst>
              <a:ext uri="{FF2B5EF4-FFF2-40B4-BE49-F238E27FC236}">
                <a16:creationId xmlns:a16="http://schemas.microsoft.com/office/drawing/2014/main" id="{2A818FE7-2817-4CCE-892B-6DE76AF6C5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36181" y="6200774"/>
            <a:ext cx="5538872" cy="42134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buNone/>
              <a:defRPr sz="1199">
                <a:latin typeface="+mn-lt"/>
              </a:defRPr>
            </a:lvl1pPr>
          </a:lstStyle>
          <a:p>
            <a:pPr lvl="0"/>
            <a:r>
              <a:rPr lang="de-CH" dirty="0"/>
              <a:t>Departement / Abteilung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36181" y="4410389"/>
            <a:ext cx="6787409" cy="8603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999" b="1" baseline="0"/>
            </a:lvl1pPr>
            <a:lvl2pPr marL="456971" indent="0">
              <a:buNone/>
              <a:defRPr/>
            </a:lvl2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9" name="Textplatzhalt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830949" y="5342714"/>
            <a:ext cx="5544105" cy="184666"/>
          </a:xfrm>
          <a:prstGeom prst="rect">
            <a:avLst/>
          </a:prstGeom>
        </p:spPr>
        <p:txBody>
          <a:bodyPr wrap="none" lIns="0" tIns="0" rIns="0" bIns="0" anchor="b" anchorCtr="0">
            <a:noAutofit/>
          </a:bodyPr>
          <a:lstStyle>
            <a:lvl1pPr marL="0" marR="0" indent="0" algn="l" defTabSz="6094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99">
                <a:latin typeface="+mn-lt"/>
              </a:defRPr>
            </a:lvl1pPr>
            <a:lvl2pPr marL="360182" indent="0">
              <a:buNone/>
              <a:defRPr/>
            </a:lvl2pPr>
            <a:lvl3pPr marL="718778" indent="0">
              <a:buNone/>
              <a:defRPr/>
            </a:lvl3pPr>
            <a:lvl4pPr marL="1077373" indent="0">
              <a:buNone/>
              <a:defRPr/>
            </a:lvl4pPr>
            <a:lvl5pPr marL="1437556" indent="0">
              <a:buNone/>
              <a:defRPr/>
            </a:lvl5pPr>
          </a:lstStyle>
          <a:p>
            <a:pPr marL="0" marR="0" lvl="0" indent="0" algn="l" defTabSz="6094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199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Vorname Nachname</a:t>
            </a:r>
          </a:p>
        </p:txBody>
      </p:sp>
    </p:spTree>
    <p:extLst>
      <p:ext uri="{BB962C8B-B14F-4D97-AF65-F5344CB8AC3E}">
        <p14:creationId xmlns:p14="http://schemas.microsoft.com/office/powerpoint/2010/main" val="6431506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  <p:extLst>
    <p:ext uri="{DCECCB84-F9BA-43D5-87BE-67443E8EF086}">
      <p15:sldGuideLst xmlns:p15="http://schemas.microsoft.com/office/powerpoint/2012/main">
        <p15:guide id="2" pos="7335">
          <p15:clr>
            <a:srgbClr val="FBAE40"/>
          </p15:clr>
        </p15:guide>
        <p15:guide id="3" pos="304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8E0909A-A74A-994E-82B0-8A98C67B45A0}" type="datetime4">
              <a:t>18 January 2023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6029" y="334040"/>
            <a:ext cx="11048010" cy="28667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1999" b="1"/>
            </a:lvl1pPr>
            <a:lvl2pPr marL="456971" indent="0">
              <a:buNone/>
              <a:defRPr/>
            </a:lvl2pPr>
          </a:lstStyle>
          <a:p>
            <a:pPr lvl="0"/>
            <a:r>
              <a:rPr lang="de-DE" dirty="0"/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2091220869"/>
      </p:ext>
    </p:extLst>
  </p:cSld>
  <p:clrMapOvr>
    <a:masterClrMapping/>
  </p:clrMapOvr>
  <p:transition>
    <p:push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A1EA-B90B-8D43-8FB4-8D650FACB24F}" type="datetime4">
              <a:t>18 January 2023</a:t>
            </a:fld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856635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ally empt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47007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ollbi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3ECE6-4645-674D-A2EA-C0CA18EBAFD2}" type="datetime4">
              <a:t>18 January 2023</a:t>
            </a:fld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7" name="Bildplatzhalt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-1"/>
            <a:ext cx="12192000" cy="6200775"/>
          </a:xfrm>
          <a:prstGeom prst="rect">
            <a:avLst/>
          </a:prstGeom>
          <a:solidFill>
            <a:schemeClr val="bg2"/>
          </a:solidFill>
        </p:spPr>
        <p:txBody>
          <a:bodyPr lIns="216000" tIns="108000">
            <a:normAutofit/>
          </a:bodyPr>
          <a:lstStyle>
            <a:lvl1pPr marL="0" indent="0">
              <a:buNone/>
              <a:defRPr sz="1999" baseline="0"/>
            </a:lvl1pPr>
          </a:lstStyle>
          <a:p>
            <a:r>
              <a:rPr lang="de-CH" dirty="0"/>
              <a:t>Bild über das Bild-Icon einfügen</a:t>
            </a:r>
          </a:p>
        </p:txBody>
      </p:sp>
    </p:spTree>
    <p:extLst>
      <p:ext uri="{BB962C8B-B14F-4D97-AF65-F5344CB8AC3E}">
        <p14:creationId xmlns:p14="http://schemas.microsoft.com/office/powerpoint/2010/main" val="38334537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3F2D6CD5-EBD8-4E95-8859-83C8D04BF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6442" y="5947634"/>
            <a:ext cx="1557598" cy="732008"/>
          </a:xfrm>
          <a:prstGeom prst="rect">
            <a:avLst/>
          </a:prstGeom>
        </p:spPr>
      </p:pic>
      <p:sp>
        <p:nvSpPr>
          <p:cNvPr id="14" name="Bildplatzhalter 13" descr="Hier Titelbild einfügen" title="Titelbild">
            <a:extLst>
              <a:ext uri="{FF2B5EF4-FFF2-40B4-BE49-F238E27FC236}">
                <a16:creationId xmlns:a16="http://schemas.microsoft.com/office/drawing/2014/main" id="{1DE6A71F-9A5B-4F1D-A226-20EDC05C37D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5772670"/>
          </a:xfrm>
          <a:prstGeom prst="rect">
            <a:avLst/>
          </a:prstGeom>
          <a:solidFill>
            <a:schemeClr val="bg2"/>
          </a:solidFill>
        </p:spPr>
        <p:txBody>
          <a:bodyPr lIns="216000" tIns="108000" anchor="t" anchorCtr="0">
            <a:normAutofit/>
          </a:bodyPr>
          <a:lstStyle>
            <a:lvl1pPr marL="0" indent="0">
              <a:buNone/>
              <a:defRPr sz="1999" baseline="0"/>
            </a:lvl1pPr>
          </a:lstStyle>
          <a:p>
            <a:r>
              <a:rPr lang="de-CH" dirty="0"/>
              <a:t>Tipp: Zuerst das Bild einfügen (über das Bild-Icon), dann den Titel eingeben.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335752" y="3427354"/>
            <a:ext cx="5954290" cy="797311"/>
          </a:xfrm>
          <a:solidFill>
            <a:srgbClr val="FFFFFF">
              <a:alpha val="80000"/>
            </a:srgbClr>
          </a:solidFill>
        </p:spPr>
        <p:txBody>
          <a:bodyPr wrap="square" lIns="108000" tIns="72000" rIns="108000" bIns="108000" anchor="b" anchorCtr="0">
            <a:spAutoFit/>
          </a:bodyPr>
          <a:lstStyle>
            <a:lvl1pPr algn="l">
              <a:lnSpc>
                <a:spcPct val="100000"/>
              </a:lnSpc>
              <a:defRPr sz="3998" b="1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Überschrift Titelfolie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326069" y="6453188"/>
            <a:ext cx="3375587" cy="17938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199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754CD0A-E404-7D42-B504-03B06736A680}" type="datetime4">
              <a:t>18 January 2023</a:t>
            </a:fld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08043DE-5E81-43FD-995B-4B17DF0265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25314" y="4224664"/>
            <a:ext cx="4061884" cy="489534"/>
          </a:xfrm>
          <a:prstGeom prst="rect">
            <a:avLst/>
          </a:prstGeom>
          <a:solidFill>
            <a:srgbClr val="D72864">
              <a:alpha val="80000"/>
            </a:srgbClr>
          </a:solidFill>
        </p:spPr>
        <p:txBody>
          <a:bodyPr wrap="square" lIns="108000" tIns="72000" rIns="108000" bIns="108000" anchor="t" anchorCtr="0">
            <a:spAutoFit/>
          </a:bodyPr>
          <a:lstStyle>
            <a:lvl1pPr marL="0" indent="0">
              <a:buNone/>
              <a:defRPr sz="1999" baseline="0">
                <a:solidFill>
                  <a:schemeClr val="bg1"/>
                </a:solidFill>
              </a:defRPr>
            </a:lvl1pPr>
            <a:lvl2pPr marL="456971" indent="0">
              <a:buNone/>
              <a:defRPr/>
            </a:lvl2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326069" y="5949950"/>
            <a:ext cx="3363301" cy="5032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marR="0" indent="0" algn="l" defTabSz="6094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99"/>
            </a:lvl1pPr>
            <a:lvl2pPr marL="360182" indent="0">
              <a:buNone/>
              <a:defRPr/>
            </a:lvl2pPr>
            <a:lvl3pPr marL="718778" indent="0">
              <a:buNone/>
              <a:defRPr/>
            </a:lvl3pPr>
            <a:lvl4pPr marL="1077373" indent="0">
              <a:buNone/>
              <a:defRPr/>
            </a:lvl4pPr>
            <a:lvl5pPr marL="1437556" indent="0">
              <a:buNone/>
              <a:defRPr/>
            </a:lvl5pPr>
          </a:lstStyle>
          <a:p>
            <a:pPr marL="0" marR="0" lvl="0" indent="0" algn="l" defTabSz="6094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199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Vorname Nachname</a:t>
            </a:r>
          </a:p>
        </p:txBody>
      </p:sp>
      <p:sp>
        <p:nvSpPr>
          <p:cNvPr id="10" name="Textplatzhalter 14">
            <a:extLst>
              <a:ext uri="{FF2B5EF4-FFF2-40B4-BE49-F238E27FC236}">
                <a16:creationId xmlns:a16="http://schemas.microsoft.com/office/drawing/2014/main" id="{2A818FE7-2817-4CCE-892B-6DE76AF6C5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031" y="5949950"/>
            <a:ext cx="4529722" cy="6477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buNone/>
              <a:defRPr sz="1199">
                <a:latin typeface="+mn-lt"/>
              </a:defRPr>
            </a:lvl1pPr>
          </a:lstStyle>
          <a:p>
            <a:pPr lvl="0"/>
            <a:r>
              <a:rPr lang="de-CH" dirty="0"/>
              <a:t>Departement / Abteilung</a:t>
            </a:r>
          </a:p>
        </p:txBody>
      </p:sp>
    </p:spTree>
    <p:extLst>
      <p:ext uri="{BB962C8B-B14F-4D97-AF65-F5344CB8AC3E}">
        <p14:creationId xmlns:p14="http://schemas.microsoft.com/office/powerpoint/2010/main" val="2661676595"/>
      </p:ext>
    </p:extLst>
  </p:cSld>
  <p:clrMapOvr>
    <a:masterClrMapping/>
  </p:clrMapOvr>
  <p:transition>
    <p:push/>
  </p:transition>
  <p:extLst>
    <p:ext uri="{DCECCB84-F9BA-43D5-87BE-67443E8EF086}">
      <p15:sldGuideLst xmlns:p15="http://schemas.microsoft.com/office/powerpoint/2012/main">
        <p15:guide id="1" pos="7108">
          <p15:clr>
            <a:srgbClr val="FBAE40"/>
          </p15:clr>
        </p15:guide>
        <p15:guide id="2" pos="2663">
          <p15:clr>
            <a:srgbClr val="FBAE40"/>
          </p15:clr>
        </p15:guide>
        <p15:guide id="3" orient="horz" pos="2659">
          <p15:clr>
            <a:srgbClr val="FBAE40"/>
          </p15:clr>
        </p15:guide>
        <p15:guide id="8" pos="5223">
          <p15:clr>
            <a:srgbClr val="FBAE40"/>
          </p15:clr>
        </p15:guide>
        <p15:guide id="9" orient="horz" pos="3748">
          <p15:clr>
            <a:srgbClr val="FBAE40"/>
          </p15:clr>
        </p15:guide>
        <p15:guide id="10" pos="336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nittsfolie 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4DFF2-7D90-434C-A75A-C7F65E6ABF20}" type="datetime4">
              <a:t>18 January 2023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20" hasCustomPrompt="1"/>
          </p:nvPr>
        </p:nvSpPr>
        <p:spPr>
          <a:xfrm>
            <a:off x="6491082" y="333375"/>
            <a:ext cx="5362958" cy="5867400"/>
          </a:xfrm>
          <a:prstGeom prst="rect">
            <a:avLst/>
          </a:prstGeom>
          <a:solidFill>
            <a:schemeClr val="bg2"/>
          </a:solidFill>
        </p:spPr>
        <p:txBody>
          <a:bodyPr lIns="216000" tIns="108000">
            <a:normAutofit/>
          </a:bodyPr>
          <a:lstStyle>
            <a:lvl1pPr marL="0" indent="0">
              <a:buNone/>
              <a:defRPr sz="1999" baseline="0"/>
            </a:lvl1pPr>
          </a:lstStyle>
          <a:p>
            <a:r>
              <a:rPr lang="de-CH" dirty="0"/>
              <a:t>Bild über das Bild-Icon einfügen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6029" y="2213150"/>
            <a:ext cx="5361372" cy="1917733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1999" b="1"/>
            </a:lvl1pPr>
            <a:lvl2pPr marL="456971" indent="0">
              <a:buNone/>
              <a:defRPr/>
            </a:lvl2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806031" y="333375"/>
            <a:ext cx="5361371" cy="183515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3198" baseline="0"/>
            </a:lvl1pPr>
          </a:lstStyle>
          <a:p>
            <a:r>
              <a:rPr lang="de-DE" dirty="0"/>
              <a:t>Titel Abschnittsfolie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92542108"/>
      </p:ext>
    </p:extLst>
  </p:cSld>
  <p:clrMapOvr>
    <a:masterClrMapping/>
  </p:clrMapOvr>
  <p:transition>
    <p:push/>
  </p:transition>
  <p:extLst>
    <p:ext uri="{DCECCB84-F9BA-43D5-87BE-67443E8EF086}">
      <p15:sldGuideLst xmlns:p15="http://schemas.microsoft.com/office/powerpoint/2012/main">
        <p15:guide id="1" orient="horz" pos="1389">
          <p15:clr>
            <a:srgbClr val="FBAE40"/>
          </p15:clr>
        </p15:guide>
        <p15:guide id="2" orient="horz" pos="136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nittsfolie 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7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3850783"/>
            <a:ext cx="12192000" cy="2349992"/>
          </a:xfrm>
          <a:prstGeom prst="rect">
            <a:avLst/>
          </a:prstGeom>
          <a:solidFill>
            <a:schemeClr val="bg2"/>
          </a:solidFill>
        </p:spPr>
        <p:txBody>
          <a:bodyPr lIns="216000" tIns="108000">
            <a:normAutofit/>
          </a:bodyPr>
          <a:lstStyle>
            <a:lvl1pPr marL="0" indent="0">
              <a:buNone/>
              <a:defRPr sz="1999" baseline="0"/>
            </a:lvl1pPr>
          </a:lstStyle>
          <a:p>
            <a:r>
              <a:rPr lang="de-CH" dirty="0"/>
              <a:t>Bild über das Bild-Icon einfügen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06031" y="333375"/>
            <a:ext cx="11048009" cy="183515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3198"/>
            </a:lvl1pPr>
          </a:lstStyle>
          <a:p>
            <a:r>
              <a:rPr lang="de-DE" dirty="0"/>
              <a:t>Titel Abschnittsfolie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BF190-1087-6C46-971E-A2C7E986DA8A}" type="datetime4">
              <a:t>18 January 2023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6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6030" y="2213150"/>
            <a:ext cx="7367796" cy="1398501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1999" b="1"/>
            </a:lvl1pPr>
            <a:lvl2pPr marL="456971" indent="0">
              <a:buNone/>
              <a:defRPr/>
            </a:lvl2pPr>
          </a:lstStyle>
          <a:p>
            <a:pPr lvl="0"/>
            <a:r>
              <a:rPr lang="de-DE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1765172647"/>
      </p:ext>
    </p:extLst>
  </p:cSld>
  <p:clrMapOvr>
    <a:masterClrMapping/>
  </p:clrMapOvr>
  <p:transition>
    <p:push/>
  </p:transition>
  <p:extLst>
    <p:ext uri="{DCECCB84-F9BA-43D5-87BE-67443E8EF086}">
      <p15:sldGuideLst xmlns:p15="http://schemas.microsoft.com/office/powerpoint/2012/main">
        <p15:guide id="1" orient="horz" pos="1389">
          <p15:clr>
            <a:srgbClr val="FBAE40"/>
          </p15:clr>
        </p15:guide>
        <p15:guide id="2" orient="horz" pos="136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06031" y="1449387"/>
            <a:ext cx="11048009" cy="4751387"/>
          </a:xfrm>
          <a:prstGeom prst="rect">
            <a:avLst/>
          </a:prstGeom>
        </p:spPr>
        <p:txBody>
          <a:bodyPr numCol="2" spcCol="288000">
            <a:normAutofit/>
          </a:bodyPr>
          <a:lstStyle>
            <a:lvl1pPr marL="342729" marR="0" indent="-342729" algn="l" defTabSz="609463" rtl="0" eaLnBrk="1" fontAlgn="auto" latinLnBrk="0" hangingPunct="1">
              <a:lnSpc>
                <a:spcPct val="120000"/>
              </a:lnSpc>
              <a:spcBef>
                <a:spcPts val="1199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/>
              <a:defRPr sz="1999" baseline="0"/>
            </a:lvl1pPr>
            <a:lvl2pPr marL="360183" indent="-360183">
              <a:lnSpc>
                <a:spcPct val="120000"/>
              </a:lnSpc>
              <a:spcBef>
                <a:spcPts val="1199"/>
              </a:spcBef>
              <a:spcAft>
                <a:spcPts val="600"/>
              </a:spcAft>
              <a:buSzPct val="120000"/>
              <a:buFontTx/>
              <a:buBlip>
                <a:blip r:embed="rId2"/>
              </a:buBlip>
              <a:defRPr sz="1999" b="1" baseline="0"/>
            </a:lvl2pPr>
            <a:lvl3pPr marL="628336" indent="-268154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599" baseline="0"/>
            </a:lvl3pPr>
            <a:lvl4pPr marL="894902" indent="-206272">
              <a:spcBef>
                <a:spcPts val="400"/>
              </a:spcBef>
              <a:spcAft>
                <a:spcPts val="0"/>
              </a:spcAft>
              <a:defRPr/>
            </a:lvl4pPr>
            <a:lvl5pPr marL="1163056" indent="-230073">
              <a:spcBef>
                <a:spcPts val="4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Thema 1 [Ebene 1]</a:t>
            </a:r>
          </a:p>
          <a:p>
            <a:pPr lvl="1"/>
            <a:r>
              <a:rPr lang="de-DE" dirty="0"/>
              <a:t>Thema 2 aktiv [Ebene 2]</a:t>
            </a:r>
          </a:p>
          <a:p>
            <a:pPr lvl="2"/>
            <a:r>
              <a:rPr lang="de-DE" dirty="0"/>
              <a:t>Unterthema 1 [Ebene 3]</a:t>
            </a:r>
          </a:p>
          <a:p>
            <a:pPr lvl="2"/>
            <a:r>
              <a:rPr lang="de-DE" dirty="0"/>
              <a:t>Unterthema 2 [Ebene 3]</a:t>
            </a:r>
          </a:p>
          <a:p>
            <a:pPr marL="342729" marR="0" lvl="0" indent="-342729" algn="l" defTabSz="609463" rtl="0" eaLnBrk="1" fontAlgn="auto" latinLnBrk="0" hangingPunct="1">
              <a:lnSpc>
                <a:spcPct val="120000"/>
              </a:lnSpc>
              <a:spcBef>
                <a:spcPts val="1199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Thema 3 [Ebene 1]</a:t>
            </a:r>
          </a:p>
          <a:p>
            <a:pPr lvl="0"/>
            <a:endParaRPr lang="de-DE" dirty="0"/>
          </a:p>
          <a:p>
            <a:pPr lvl="2"/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81B8CF-443D-4048-957B-5AE74D5375B4}" type="datetime4">
              <a:t>18 January 2023</a:t>
            </a:fld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AC321B-7500-4259-A00F-915439A35E15}" type="slidenum">
              <a:rPr lang="de-CH" smtClean="0"/>
              <a:pPr/>
              <a:t>‹#›</a:t>
            </a:fld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8E42ADF-F5B2-43B8-AB96-1EFC272BC7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2868" y="6244316"/>
            <a:ext cx="1339527" cy="629524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806031" y="333377"/>
            <a:ext cx="11048009" cy="287337"/>
          </a:xfrm>
        </p:spPr>
        <p:txBody>
          <a:bodyPr/>
          <a:lstStyle>
            <a:lvl1pPr>
              <a:defRPr lang="de-DE" sz="1999" b="1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/>
              <a:t>Agenda-Titel eingeben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10434939"/>
      </p:ext>
    </p:extLst>
  </p:cSld>
  <p:clrMapOvr>
    <a:masterClrMapping/>
  </p:clrMapOvr>
  <p:transition>
    <p:push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nh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EDDEFF1-8870-8044-8BF9-7CC50337AB7B}" type="datetime4">
              <a:t>18 January 2023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21"/>
          </p:nvPr>
        </p:nvSpPr>
        <p:spPr>
          <a:xfrm>
            <a:off x="806031" y="1449389"/>
            <a:ext cx="11048009" cy="47513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1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6029" y="334040"/>
            <a:ext cx="11048010" cy="28667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1999" b="1"/>
            </a:lvl1pPr>
            <a:lvl2pPr marL="456971" indent="0">
              <a:buNone/>
              <a:defRPr/>
            </a:lvl2pPr>
          </a:lstStyle>
          <a:p>
            <a:pPr lvl="0"/>
            <a:r>
              <a:rPr lang="de-DE" dirty="0"/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1819250319"/>
      </p:ext>
    </p:extLst>
  </p:cSld>
  <p:clrMapOvr>
    <a:masterClrMapping/>
  </p:clrMapOvr>
  <p:transition>
    <p:push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27E75-498B-A043-8FA5-17C55CD4EA3D}" type="datetime4">
              <a:t>18 January 2023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6031" y="692151"/>
            <a:ext cx="11048009" cy="68421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9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6029" y="334040"/>
            <a:ext cx="11048010" cy="28667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1999" b="1"/>
            </a:lvl1pPr>
            <a:lvl2pPr marL="456971" indent="0">
              <a:buNone/>
              <a:defRPr/>
            </a:lvl2pPr>
          </a:lstStyle>
          <a:p>
            <a:pPr lvl="0"/>
            <a:r>
              <a:rPr lang="de-DE" dirty="0"/>
              <a:t>Thema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26"/>
          </p:nvPr>
        </p:nvSpPr>
        <p:spPr>
          <a:xfrm>
            <a:off x="806031" y="1449389"/>
            <a:ext cx="5361371" cy="47513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1" name="Inhaltsplatzhalter 6"/>
          <p:cNvSpPr>
            <a:spLocks noGrp="1"/>
          </p:cNvSpPr>
          <p:nvPr>
            <p:ph sz="quarter" idx="27"/>
          </p:nvPr>
        </p:nvSpPr>
        <p:spPr>
          <a:xfrm>
            <a:off x="6492669" y="1449389"/>
            <a:ext cx="5361371" cy="47513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8944010"/>
      </p:ext>
    </p:extLst>
  </p:cSld>
  <p:clrMapOvr>
    <a:masterClrMapping/>
  </p:clrMapOvr>
  <p:transition>
    <p:push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243F9C7-46B4-7547-84E9-C302DE0DE82D}" type="datetime4">
              <a:t>18 January 2023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14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6031" y="1449389"/>
            <a:ext cx="5361783" cy="358775"/>
          </a:xfrm>
          <a:prstGeom prst="rect">
            <a:avLst/>
          </a:prstGeom>
        </p:spPr>
        <p:txBody>
          <a:bodyPr tIns="0" bIns="0" anchor="ctr" anchorCtr="0">
            <a:normAutofit/>
          </a:bodyPr>
          <a:lstStyle>
            <a:lvl1pPr marL="0" indent="0">
              <a:buNone/>
              <a:defRPr sz="1999" b="1"/>
            </a:lvl1pPr>
            <a:lvl2pPr marL="456971" indent="0">
              <a:buNone/>
              <a:defRPr/>
            </a:lvl2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1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01686" y="1449389"/>
            <a:ext cx="5351180" cy="358775"/>
          </a:xfrm>
          <a:prstGeom prst="rect">
            <a:avLst/>
          </a:prstGeom>
        </p:spPr>
        <p:txBody>
          <a:bodyPr tIns="0" bIns="0" anchor="ctr" anchorCtr="0">
            <a:normAutofit/>
          </a:bodyPr>
          <a:lstStyle>
            <a:lvl1pPr marL="0" indent="0">
              <a:buNone/>
              <a:defRPr sz="1999" b="1"/>
            </a:lvl1pPr>
            <a:lvl2pPr marL="456971" indent="0">
              <a:buNone/>
              <a:defRPr/>
            </a:lvl2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6029" y="334040"/>
            <a:ext cx="11048010" cy="28667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1999" b="1"/>
            </a:lvl1pPr>
            <a:lvl2pPr marL="456971" indent="0">
              <a:buNone/>
              <a:defRPr/>
            </a:lvl2pPr>
          </a:lstStyle>
          <a:p>
            <a:pPr lvl="0"/>
            <a:r>
              <a:rPr lang="de-DE" dirty="0"/>
              <a:t>Thema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5" name="Inhaltsplatzhalter 4"/>
          <p:cNvSpPr>
            <a:spLocks noGrp="1"/>
          </p:cNvSpPr>
          <p:nvPr>
            <p:ph sz="quarter" idx="25"/>
          </p:nvPr>
        </p:nvSpPr>
        <p:spPr>
          <a:xfrm>
            <a:off x="806031" y="1881189"/>
            <a:ext cx="5361371" cy="43195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5" name="Inhaltsplatzhalter 4"/>
          <p:cNvSpPr>
            <a:spLocks noGrp="1"/>
          </p:cNvSpPr>
          <p:nvPr>
            <p:ph sz="quarter" idx="26"/>
          </p:nvPr>
        </p:nvSpPr>
        <p:spPr>
          <a:xfrm>
            <a:off x="6491083" y="1881189"/>
            <a:ext cx="5361371" cy="43195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32570547"/>
      </p:ext>
    </p:extLst>
  </p:cSld>
  <p:clrMapOvr>
    <a:masterClrMapping/>
  </p:clrMapOvr>
  <p:transition>
    <p:push/>
  </p:transition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113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 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7"/>
          <p:cNvSpPr>
            <a:spLocks noGrp="1"/>
          </p:cNvSpPr>
          <p:nvPr>
            <p:ph type="pic" sz="quarter" idx="21" hasCustomPrompt="1"/>
          </p:nvPr>
        </p:nvSpPr>
        <p:spPr>
          <a:xfrm>
            <a:off x="7427913" y="333375"/>
            <a:ext cx="4426127" cy="5867400"/>
          </a:xfrm>
          <a:prstGeom prst="rect">
            <a:avLst/>
          </a:prstGeom>
          <a:solidFill>
            <a:schemeClr val="bg2"/>
          </a:solidFill>
        </p:spPr>
        <p:txBody>
          <a:bodyPr lIns="216000" tIns="108000">
            <a:normAutofit/>
          </a:bodyPr>
          <a:lstStyle>
            <a:lvl1pPr marL="0" indent="0">
              <a:buNone/>
              <a:defRPr sz="1999" baseline="0"/>
            </a:lvl1pPr>
          </a:lstStyle>
          <a:p>
            <a:r>
              <a:rPr lang="de-CH" dirty="0"/>
              <a:t>Bild über das Bild-Icon einfügen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23E09-AC63-894E-8DEB-2BB2780C3BC8}" type="datetime4">
              <a:t>18 January 2023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2"/>
          </p:nvPr>
        </p:nvSpPr>
        <p:spPr>
          <a:xfrm>
            <a:off x="806030" y="1449389"/>
            <a:ext cx="6334001" cy="47513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8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6030" y="334040"/>
            <a:ext cx="6334002" cy="28667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1999" b="1"/>
            </a:lvl1pPr>
            <a:lvl2pPr marL="456971" indent="0">
              <a:buNone/>
              <a:defRPr/>
            </a:lvl2pPr>
          </a:lstStyle>
          <a:p>
            <a:pPr lvl="0"/>
            <a:r>
              <a:rPr lang="de-DE" dirty="0"/>
              <a:t>Thema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6031" y="692151"/>
            <a:ext cx="6334001" cy="684213"/>
          </a:xfrm>
        </p:spPr>
        <p:txBody>
          <a:bodyPr/>
          <a:lstStyle>
            <a:lvl1pPr>
              <a:lnSpc>
                <a:spcPct val="100000"/>
              </a:lnSpc>
              <a:defRPr sz="2799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39903118"/>
      </p:ext>
    </p:extLst>
  </p:cSld>
  <p:clrMapOvr>
    <a:masterClrMapping/>
  </p:clrMapOvr>
  <p:transition>
    <p:push/>
  </p:transition>
  <p:extLst>
    <p:ext uri="{DCECCB84-F9BA-43D5-87BE-67443E8EF086}">
      <p15:sldGuideLst xmlns:p15="http://schemas.microsoft.com/office/powerpoint/2012/main">
        <p15:guide id="1" pos="450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elplatzhalter 1"/>
          <p:cNvSpPr>
            <a:spLocks noGrp="1"/>
          </p:cNvSpPr>
          <p:nvPr>
            <p:ph type="title"/>
          </p:nvPr>
        </p:nvSpPr>
        <p:spPr>
          <a:xfrm>
            <a:off x="806031" y="692151"/>
            <a:ext cx="11048009" cy="684213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de-DE" dirty="0"/>
              <a:t>Titel Inhaltsfolie einzeilig</a:t>
            </a:r>
            <a:endParaRPr lang="de-CH" dirty="0"/>
          </a:p>
        </p:txBody>
      </p:sp>
      <p:cxnSp>
        <p:nvCxnSpPr>
          <p:cNvPr id="49" name="Gerader Verbinder 48">
            <a:extLst>
              <a:ext uri="{FF2B5EF4-FFF2-40B4-BE49-F238E27FC236}">
                <a16:creationId xmlns:a16="http://schemas.microsoft.com/office/drawing/2014/main" id="{DCCF8EB6-970F-4B91-8E46-5B6411EAA2E4}"/>
              </a:ext>
            </a:extLst>
          </p:cNvPr>
          <p:cNvCxnSpPr>
            <a:cxnSpLocks/>
          </p:cNvCxnSpPr>
          <p:nvPr/>
        </p:nvCxnSpPr>
        <p:spPr>
          <a:xfrm>
            <a:off x="802540" y="6454846"/>
            <a:ext cx="5872" cy="40315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Datumsplatzhalter 2">
            <a:extLst>
              <a:ext uri="{FF2B5EF4-FFF2-40B4-BE49-F238E27FC236}">
                <a16:creationId xmlns:a16="http://schemas.microsoft.com/office/drawing/2014/main" id="{DD859570-9479-4CD6-9E5E-B8BCB591EF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91083" y="6453187"/>
            <a:ext cx="3374892" cy="17938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199"/>
            </a:lvl1pPr>
          </a:lstStyle>
          <a:p>
            <a:fld id="{B0BB4A9A-EA56-8B48-9F74-695B1803135C}" type="datetime4">
              <a:t>18 January 2023</a:t>
            </a:fld>
            <a:endParaRPr lang="de-CH" dirty="0"/>
          </a:p>
        </p:txBody>
      </p:sp>
      <p:sp>
        <p:nvSpPr>
          <p:cNvPr id="52" name="Fußzeilenplatzhalter 3">
            <a:extLst>
              <a:ext uri="{FF2B5EF4-FFF2-40B4-BE49-F238E27FC236}">
                <a16:creationId xmlns:a16="http://schemas.microsoft.com/office/drawing/2014/main" id="{2A1BCD4E-392B-40D0-9259-9419E76355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6031" y="6454846"/>
            <a:ext cx="5361371" cy="332663"/>
          </a:xfrm>
          <a:prstGeom prst="rect">
            <a:avLst/>
          </a:prstGeom>
        </p:spPr>
        <p:txBody>
          <a:bodyPr lIns="108000" tIns="0" rIns="0" bIns="0"/>
          <a:lstStyle>
            <a:lvl1pPr algn="l">
              <a:defRPr sz="1199"/>
            </a:lvl1pPr>
          </a:lstStyle>
          <a:p>
            <a:endParaRPr lang="de-CH" dirty="0"/>
          </a:p>
        </p:txBody>
      </p:sp>
      <p:sp>
        <p:nvSpPr>
          <p:cNvPr id="53" name="Foliennummernplatzhalter 4">
            <a:extLst>
              <a:ext uri="{FF2B5EF4-FFF2-40B4-BE49-F238E27FC236}">
                <a16:creationId xmlns:a16="http://schemas.microsoft.com/office/drawing/2014/main" id="{F6E723C3-915C-402C-9570-E97A66A840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8856" y="6453188"/>
            <a:ext cx="537174" cy="179387"/>
          </a:xfrm>
          <a:prstGeom prst="rect">
            <a:avLst/>
          </a:prstGeom>
        </p:spPr>
        <p:txBody>
          <a:bodyPr lIns="0" tIns="0" rIns="108000" bIns="0"/>
          <a:lstStyle>
            <a:lvl1pPr algn="r">
              <a:defRPr sz="1199">
                <a:solidFill>
                  <a:schemeClr val="tx1"/>
                </a:solidFill>
              </a:defRPr>
            </a:lvl1pPr>
          </a:lstStyle>
          <a:p>
            <a:fld id="{4EAC321B-7500-4259-A00F-915439A35E15}" type="slidenum">
              <a:rPr lang="de-CH" smtClean="0"/>
              <a:pPr/>
              <a:t>‹#›</a:t>
            </a:fld>
            <a:endParaRPr lang="de-CH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8E42ADF-F5B2-43B8-AB96-1EFC272BC700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2868" y="6244316"/>
            <a:ext cx="1339527" cy="629524"/>
          </a:xfrm>
          <a:prstGeom prst="rect">
            <a:avLst/>
          </a:prstGeom>
        </p:spPr>
      </p:pic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802540" y="1449389"/>
            <a:ext cx="11051498" cy="47513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4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3916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ransition>
    <p:push/>
  </p:transition>
  <p:hf sldNum="0" hdr="0" ftr="0"/>
  <p:txStyles>
    <p:titleStyle>
      <a:lvl1pPr algn="l" defTabSz="609463" rtl="0" eaLnBrk="1" latinLnBrk="0" hangingPunct="1">
        <a:lnSpc>
          <a:spcPct val="120000"/>
        </a:lnSpc>
        <a:spcBef>
          <a:spcPct val="0"/>
        </a:spcBef>
        <a:buNone/>
        <a:defRPr sz="3198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1874" indent="-251874" algn="l" defTabSz="609463" rtl="0" eaLnBrk="1" latinLnBrk="0" hangingPunct="1">
        <a:spcBef>
          <a:spcPts val="1799"/>
        </a:spcBef>
        <a:buClr>
          <a:schemeClr val="tx2"/>
        </a:buClr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1pPr>
      <a:lvl2pPr marL="503748" indent="-251874" algn="l" defTabSz="609463" rtl="0" eaLnBrk="1" latinLnBrk="0" hangingPunct="1">
        <a:spcBef>
          <a:spcPts val="1199"/>
        </a:spcBef>
        <a:buClr>
          <a:schemeClr val="tx1"/>
        </a:buClr>
        <a:buSzPct val="80000"/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755622" indent="-251874" algn="l" defTabSz="609463" rtl="0" eaLnBrk="1" latinLnBrk="0" hangingPunct="1">
        <a:spcBef>
          <a:spcPts val="999"/>
        </a:spcBef>
        <a:buSzPct val="90000"/>
        <a:buFont typeface="Symbol" panose="05050102010706020507" pitchFamily="18" charset="2"/>
        <a:buChar char="-"/>
        <a:defRPr sz="1599" kern="1200">
          <a:solidFill>
            <a:schemeClr val="tx1"/>
          </a:solidFill>
          <a:latin typeface="+mn-lt"/>
          <a:ea typeface="+mn-ea"/>
          <a:cs typeface="+mn-cs"/>
        </a:defRPr>
      </a:lvl3pPr>
      <a:lvl4pPr marL="1007496" indent="-251874" algn="l" defTabSz="609463" rtl="0" eaLnBrk="1" latinLnBrk="0" hangingPunct="1">
        <a:spcBef>
          <a:spcPts val="600"/>
        </a:spcBef>
        <a:buFont typeface="Symbol" panose="05050102010706020507" pitchFamily="18" charset="2"/>
        <a:buChar char="-"/>
        <a:defRPr sz="1599" kern="1200">
          <a:solidFill>
            <a:schemeClr val="tx1"/>
          </a:solidFill>
          <a:latin typeface="+mn-lt"/>
          <a:ea typeface="+mn-ea"/>
          <a:cs typeface="+mn-cs"/>
        </a:defRPr>
      </a:lvl4pPr>
      <a:lvl5pPr marL="1259370" marR="0" indent="-251874" algn="l" defTabSz="609463" rtl="0" eaLnBrk="1" fontAlgn="auto" latinLnBrk="0" hangingPunct="1">
        <a:lnSpc>
          <a:spcPct val="120000"/>
        </a:lnSpc>
        <a:spcBef>
          <a:spcPts val="600"/>
        </a:spcBef>
        <a:spcAft>
          <a:spcPts val="0"/>
        </a:spcAft>
        <a:buClrTx/>
        <a:buSzTx/>
        <a:buFont typeface="Symbol" panose="05050102010706020507" pitchFamily="18" charset="2"/>
        <a:buChar char="-"/>
        <a:tabLst/>
        <a:defRPr sz="1599" kern="1200">
          <a:solidFill>
            <a:schemeClr val="tx1"/>
          </a:solidFill>
          <a:latin typeface="+mn-lt"/>
          <a:ea typeface="+mn-ea"/>
          <a:cs typeface="+mn-cs"/>
        </a:defRPr>
      </a:lvl5pPr>
      <a:lvl6pPr marL="1511244" indent="-251874" algn="l" defTabSz="610882" rtl="0" eaLnBrk="1" latinLnBrk="0" hangingPunct="1">
        <a:lnSpc>
          <a:spcPct val="120000"/>
        </a:lnSpc>
        <a:spcBef>
          <a:spcPts val="600"/>
        </a:spcBef>
        <a:buFont typeface="Symbol" panose="05050102010706020507" pitchFamily="18" charset="2"/>
        <a:buChar char="-"/>
        <a:defRPr sz="1599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63118" indent="-251874" algn="l" defTabSz="609463" rtl="0" eaLnBrk="1" latinLnBrk="0" hangingPunct="1">
        <a:lnSpc>
          <a:spcPct val="120000"/>
        </a:lnSpc>
        <a:spcBef>
          <a:spcPts val="600"/>
        </a:spcBef>
        <a:buFont typeface="Symbol" panose="05050102010706020507" pitchFamily="18" charset="2"/>
        <a:buChar char="-"/>
        <a:defRPr sz="15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0" indent="-304732" algn="l" defTabSz="609463" rtl="0" eaLnBrk="1" latinLnBrk="0" hangingPunct="1">
        <a:spcBef>
          <a:spcPct val="20000"/>
        </a:spcBef>
        <a:buFont typeface="Arial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3" indent="-304732" algn="l" defTabSz="609463" rtl="0" eaLnBrk="1" latinLnBrk="0" hangingPunct="1">
        <a:spcBef>
          <a:spcPct val="20000"/>
        </a:spcBef>
        <a:buFont typeface="Arial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09463" rtl="0" eaLnBrk="1" latinLnBrk="0" hangingPunct="1">
        <a:defRPr sz="1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609463" rtl="0" eaLnBrk="1" latinLnBrk="0" hangingPunct="1">
        <a:defRPr sz="1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5" algn="l" defTabSz="609463" rtl="0" eaLnBrk="1" latinLnBrk="0" hangingPunct="1">
        <a:defRPr sz="1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609463" rtl="0" eaLnBrk="1" latinLnBrk="0" hangingPunct="1">
        <a:defRPr sz="1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609463" rtl="0" eaLnBrk="1" latinLnBrk="0" hangingPunct="1">
        <a:defRPr sz="1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609463" rtl="0" eaLnBrk="1" latinLnBrk="0" hangingPunct="1">
        <a:defRPr sz="1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609463" rtl="0" eaLnBrk="1" latinLnBrk="0" hangingPunct="1">
        <a:defRPr sz="1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239" algn="l" defTabSz="609463" rtl="0" eaLnBrk="1" latinLnBrk="0" hangingPunct="1">
        <a:defRPr sz="1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2" algn="l" defTabSz="609463" rtl="0" eaLnBrk="1" latinLnBrk="0" hangingPunct="1">
        <a:defRPr sz="1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pos="508">
          <p15:clr>
            <a:srgbClr val="547EBF"/>
          </p15:clr>
        </p15:guide>
        <p15:guide id="7" pos="7471">
          <p15:clr>
            <a:srgbClr val="547EBF"/>
          </p15:clr>
        </p15:guide>
        <p15:guide id="8" orient="horz" pos="210">
          <p15:clr>
            <a:srgbClr val="547EBF"/>
          </p15:clr>
        </p15:guide>
        <p15:guide id="9" orient="horz" pos="4065">
          <p15:clr>
            <a:srgbClr val="C35EA4"/>
          </p15:clr>
        </p15:guide>
        <p15:guide id="10" orient="horz" pos="4156">
          <p15:clr>
            <a:srgbClr val="547EBF"/>
          </p15:clr>
        </p15:guide>
        <p15:guide id="12" orient="horz" pos="391">
          <p15:clr>
            <a:srgbClr val="C35EA4"/>
          </p15:clr>
        </p15:guide>
        <p15:guide id="13" orient="horz" pos="913">
          <p15:clr>
            <a:srgbClr val="C35EA4"/>
          </p15:clr>
        </p15:guide>
        <p15:guide id="14" orient="horz" pos="3906">
          <p15:clr>
            <a:srgbClr val="C35EA4"/>
          </p15:clr>
        </p15:guide>
        <p15:guide id="15" pos="3987">
          <p15:clr>
            <a:srgbClr val="9FCC3B"/>
          </p15:clr>
        </p15:guide>
        <p15:guide id="16" pos="4091">
          <p15:clr>
            <a:srgbClr val="C35EA4"/>
          </p15:clr>
        </p15:guide>
        <p15:guide id="17" pos="3887">
          <p15:clr>
            <a:srgbClr val="C35EA4"/>
          </p15:clr>
        </p15:guide>
        <p15:guide id="18" orient="horz" pos="867">
          <p15:clr>
            <a:srgbClr val="C35EA4"/>
          </p15:clr>
        </p15:guide>
        <p15:guide id="19" orient="horz" pos="436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AB1DD-C82B-174A-AD4C-83830FD6E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Entwicklung von AR Anwendungen für Industrieanlagen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24C374-3AED-604D-B178-97BD1CC6B1B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836181" y="4409878"/>
            <a:ext cx="6787409" cy="1096698"/>
          </a:xfrm>
        </p:spPr>
        <p:txBody>
          <a:bodyPr>
            <a:normAutofit/>
          </a:bodyPr>
          <a:lstStyle/>
          <a:p>
            <a:r>
              <a:rPr lang="de-CH" dirty="0"/>
              <a:t>Frieder Loch, Robin Elvedi</a:t>
            </a:r>
          </a:p>
        </p:txBody>
      </p:sp>
    </p:spTree>
    <p:extLst>
      <p:ext uri="{BB962C8B-B14F-4D97-AF65-F5344CB8AC3E}">
        <p14:creationId xmlns:p14="http://schemas.microsoft.com/office/powerpoint/2010/main" val="252796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2061B3-13F7-4DB5-9B4F-9F9F1CE77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chemeClr val="tx1"/>
                </a:solidFill>
              </a:rPr>
              <a:t>Aufräumen</a:t>
            </a:r>
            <a:endParaRPr lang="en-CH" dirty="0">
              <a:solidFill>
                <a:schemeClr val="tx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CC1F38-8186-4BD5-9064-E77DCFC7D17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lnSpcReduction="10000"/>
          </a:bodyPr>
          <a:lstStyle/>
          <a:p>
            <a:r>
              <a:rPr lang="de-CH" dirty="0"/>
              <a:t>AR Entwicklung</a:t>
            </a:r>
            <a:endParaRPr lang="en-CH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8F9F3F-25F4-4008-AA8E-EE1CC3EB3964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de-CH" dirty="0"/>
              <a:t>Das 3D Modell &amp; der Raum Scan werden </a:t>
            </a:r>
            <a:r>
              <a:rPr lang="de-CH" dirty="0">
                <a:solidFill>
                  <a:schemeClr val="tx2"/>
                </a:solidFill>
              </a:rPr>
              <a:t>entfernt</a:t>
            </a:r>
          </a:p>
          <a:p>
            <a:r>
              <a:rPr lang="de-CH" dirty="0"/>
              <a:t>Übrig bleiben nur die </a:t>
            </a:r>
            <a:r>
              <a:rPr lang="de-CH" dirty="0">
                <a:solidFill>
                  <a:schemeClr val="tx2"/>
                </a:solidFill>
              </a:rPr>
              <a:t>Hologramme</a:t>
            </a:r>
          </a:p>
          <a:p>
            <a:r>
              <a:rPr lang="de-CH" dirty="0"/>
              <a:t>Dadurch </a:t>
            </a:r>
            <a:r>
              <a:rPr lang="de-CH" dirty="0">
                <a:solidFill>
                  <a:schemeClr val="tx2"/>
                </a:solidFill>
              </a:rPr>
              <a:t>verringert</a:t>
            </a:r>
            <a:r>
              <a:rPr lang="de-CH" dirty="0"/>
              <a:t> sich der rechenaufwand der HoloLens massgeblich</a:t>
            </a:r>
          </a:p>
          <a:p>
            <a:r>
              <a:rPr lang="de-CH" dirty="0"/>
              <a:t>Die AR Anwendung kann </a:t>
            </a:r>
            <a:r>
              <a:rPr lang="de-CH" dirty="0">
                <a:solidFill>
                  <a:schemeClr val="tx2"/>
                </a:solidFill>
              </a:rPr>
              <a:t>in Betrieb </a:t>
            </a:r>
            <a:r>
              <a:rPr lang="de-CH" dirty="0"/>
              <a:t>genommen werden</a:t>
            </a:r>
          </a:p>
          <a:p>
            <a:r>
              <a:rPr lang="de-CH" dirty="0"/>
              <a:t>Zum starten wird der «</a:t>
            </a:r>
            <a:r>
              <a:rPr lang="de-CH" dirty="0">
                <a:solidFill>
                  <a:schemeClr val="tx2"/>
                </a:solidFill>
              </a:rPr>
              <a:t>Master Fixpunkt</a:t>
            </a:r>
            <a:r>
              <a:rPr lang="de-CH" dirty="0"/>
              <a:t>» mit der HoloLens angeschaut / gescannt</a:t>
            </a:r>
          </a:p>
          <a:p>
            <a:r>
              <a:rPr lang="de-CH" dirty="0"/>
              <a:t>Danach richtet sich die </a:t>
            </a:r>
            <a:r>
              <a:rPr lang="de-CH"/>
              <a:t>Szene aus</a:t>
            </a:r>
            <a:endParaRPr lang="de-CH" dirty="0"/>
          </a:p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42671468"/>
      </p:ext>
    </p:extLst>
  </p:cSld>
  <p:clrMapOvr>
    <a:masterClrMapping/>
  </p:clrMapOvr>
  <p:transition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2061B3-13F7-4DB5-9B4F-9F9F1CE77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chemeClr val="tx1"/>
                </a:solidFill>
              </a:rPr>
              <a:t>Ausgangslage</a:t>
            </a:r>
            <a:endParaRPr lang="en-CH" dirty="0">
              <a:solidFill>
                <a:schemeClr val="tx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CC1F38-8186-4BD5-9064-E77DCFC7D17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lnSpcReduction="10000"/>
          </a:bodyPr>
          <a:lstStyle/>
          <a:p>
            <a:r>
              <a:rPr lang="de-CH" dirty="0"/>
              <a:t>AR Entwicklung</a:t>
            </a:r>
            <a:endParaRPr lang="en-CH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8F9F3F-25F4-4008-AA8E-EE1CC3EB3964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>
            <a:normAutofit/>
          </a:bodyPr>
          <a:lstStyle/>
          <a:p>
            <a:r>
              <a:rPr lang="de-CH" dirty="0"/>
              <a:t>An Industrieanlagen werden </a:t>
            </a:r>
            <a:r>
              <a:rPr lang="de-CH" dirty="0" err="1"/>
              <a:t>u.A.</a:t>
            </a:r>
            <a:r>
              <a:rPr lang="de-CH" dirty="0"/>
              <a:t> </a:t>
            </a:r>
            <a:r>
              <a:rPr lang="de-CH" dirty="0">
                <a:solidFill>
                  <a:schemeClr val="tx2"/>
                </a:solidFill>
              </a:rPr>
              <a:t>Wartungen</a:t>
            </a:r>
            <a:r>
              <a:rPr lang="de-CH" dirty="0"/>
              <a:t>, </a:t>
            </a:r>
            <a:r>
              <a:rPr lang="de-CH" dirty="0">
                <a:solidFill>
                  <a:schemeClr val="tx2"/>
                </a:solidFill>
              </a:rPr>
              <a:t>Reparaturen</a:t>
            </a:r>
            <a:r>
              <a:rPr lang="de-CH" dirty="0"/>
              <a:t> &amp; </a:t>
            </a:r>
            <a:r>
              <a:rPr lang="de-CH" dirty="0">
                <a:solidFill>
                  <a:schemeClr val="tx2"/>
                </a:solidFill>
              </a:rPr>
              <a:t>Ausbildungen</a:t>
            </a:r>
            <a:r>
              <a:rPr lang="de-CH" dirty="0"/>
              <a:t> getätigt</a:t>
            </a:r>
          </a:p>
          <a:p>
            <a:r>
              <a:rPr lang="de-CH" dirty="0"/>
              <a:t>Diese erfolgen traditionell anhand von </a:t>
            </a:r>
            <a:r>
              <a:rPr lang="de-CH" dirty="0">
                <a:solidFill>
                  <a:schemeClr val="tx2"/>
                </a:solidFill>
              </a:rPr>
              <a:t>Handbüchern</a:t>
            </a:r>
            <a:r>
              <a:rPr lang="de-CH" dirty="0"/>
              <a:t> und im Falle von Ausbildungen in Begleitung von </a:t>
            </a:r>
            <a:r>
              <a:rPr lang="de-CH" dirty="0">
                <a:solidFill>
                  <a:schemeClr val="tx2"/>
                </a:solidFill>
              </a:rPr>
              <a:t>Fachpersonen</a:t>
            </a:r>
          </a:p>
          <a:p>
            <a:r>
              <a:rPr lang="de-CH" dirty="0"/>
              <a:t>Diese Tätigkeiten können mithilfe von AR Anwendungen </a:t>
            </a:r>
            <a:r>
              <a:rPr lang="de-CH" dirty="0">
                <a:solidFill>
                  <a:schemeClr val="tx2"/>
                </a:solidFill>
              </a:rPr>
              <a:t>unterstützt</a:t>
            </a:r>
            <a:r>
              <a:rPr lang="de-CH" dirty="0"/>
              <a:t> werden</a:t>
            </a:r>
          </a:p>
          <a:p>
            <a:r>
              <a:rPr lang="de-CH" dirty="0"/>
              <a:t>Dafür braucht es einen </a:t>
            </a:r>
            <a:r>
              <a:rPr lang="de-CH" dirty="0">
                <a:solidFill>
                  <a:schemeClr val="tx2"/>
                </a:solidFill>
              </a:rPr>
              <a:t>zuverlässigen</a:t>
            </a:r>
            <a:r>
              <a:rPr lang="de-CH" dirty="0"/>
              <a:t> und </a:t>
            </a:r>
            <a:r>
              <a:rPr lang="de-CH" dirty="0">
                <a:solidFill>
                  <a:schemeClr val="tx2"/>
                </a:solidFill>
              </a:rPr>
              <a:t>kostengünstigen</a:t>
            </a:r>
            <a:r>
              <a:rPr lang="de-CH" dirty="0"/>
              <a:t> Entwicklungsprozess für AR Anwendungen</a:t>
            </a:r>
          </a:p>
          <a:p>
            <a:pPr lvl="1"/>
            <a:r>
              <a:rPr lang="de-CH" dirty="0"/>
              <a:t>Reparatur-Guides</a:t>
            </a:r>
          </a:p>
          <a:p>
            <a:pPr lvl="1"/>
            <a:r>
              <a:rPr lang="de-CH" dirty="0"/>
              <a:t>Schulungs-Apps</a:t>
            </a:r>
          </a:p>
          <a:p>
            <a:pPr lvl="1"/>
            <a:r>
              <a:rPr lang="de-CH" dirty="0"/>
              <a:t>Virtual-Tours</a:t>
            </a:r>
          </a:p>
          <a:p>
            <a:r>
              <a:rPr lang="de-CH" dirty="0"/>
              <a:t>Im Folgenden wird ein solcher </a:t>
            </a:r>
            <a:r>
              <a:rPr lang="de-CH" dirty="0">
                <a:solidFill>
                  <a:schemeClr val="tx2"/>
                </a:solidFill>
              </a:rPr>
              <a:t>Entwicklungsprozess</a:t>
            </a:r>
            <a:r>
              <a:rPr lang="de-CH" dirty="0"/>
              <a:t>, welcher sich in der Praxis </a:t>
            </a:r>
            <a:r>
              <a:rPr lang="de-CH" dirty="0">
                <a:solidFill>
                  <a:schemeClr val="tx2"/>
                </a:solidFill>
              </a:rPr>
              <a:t>bewährt</a:t>
            </a:r>
            <a:r>
              <a:rPr lang="de-CH" dirty="0"/>
              <a:t> hat, erklärt</a:t>
            </a:r>
          </a:p>
        </p:txBody>
      </p:sp>
    </p:spTree>
    <p:extLst>
      <p:ext uri="{BB962C8B-B14F-4D97-AF65-F5344CB8AC3E}">
        <p14:creationId xmlns:p14="http://schemas.microsoft.com/office/powerpoint/2010/main" val="998024551"/>
      </p:ext>
    </p:extLst>
  </p:cSld>
  <p:clrMapOvr>
    <a:masterClrMapping/>
  </p:clrMapOvr>
  <p:transition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2061B3-13F7-4DB5-9B4F-9F9F1CE77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chemeClr val="tx1"/>
                </a:solidFill>
              </a:rPr>
              <a:t>Übersicht Entwicklungsprozess</a:t>
            </a:r>
            <a:endParaRPr lang="en-CH" dirty="0">
              <a:solidFill>
                <a:schemeClr val="tx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CC1F38-8186-4BD5-9064-E77DCFC7D17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lnSpcReduction="10000"/>
          </a:bodyPr>
          <a:lstStyle/>
          <a:p>
            <a:r>
              <a:rPr lang="de-CH" dirty="0"/>
              <a:t>AR Entwicklung</a:t>
            </a:r>
            <a:endParaRPr lang="en-CH" dirty="0"/>
          </a:p>
        </p:txBody>
      </p:sp>
      <p:pic>
        <p:nvPicPr>
          <p:cNvPr id="7" name="Content Placeholder 6" descr="A picture containing text, screenshot, different, several&#10;&#10;Description automatically generated">
            <a:extLst>
              <a:ext uri="{FF2B5EF4-FFF2-40B4-BE49-F238E27FC236}">
                <a16:creationId xmlns:a16="http://schemas.microsoft.com/office/drawing/2014/main" id="{FE034B1D-AD50-4041-AA7C-F94AD5A027C4}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>
          <a:blip r:embed="rId2"/>
          <a:stretch>
            <a:fillRect/>
          </a:stretch>
        </p:blipFill>
        <p:spPr>
          <a:xfrm>
            <a:off x="2429832" y="1449388"/>
            <a:ext cx="7800648" cy="4751387"/>
          </a:xfrm>
        </p:spPr>
      </p:pic>
    </p:spTree>
    <p:extLst>
      <p:ext uri="{BB962C8B-B14F-4D97-AF65-F5344CB8AC3E}">
        <p14:creationId xmlns:p14="http://schemas.microsoft.com/office/powerpoint/2010/main" val="1958038802"/>
      </p:ext>
    </p:extLst>
  </p:cSld>
  <p:clrMapOvr>
    <a:masterClrMapping/>
  </p:clrMapOvr>
  <p:transition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2061B3-13F7-4DB5-9B4F-9F9F1CE77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chemeClr val="tx1"/>
                </a:solidFill>
              </a:rPr>
              <a:t>3D Modell der Anlage</a:t>
            </a:r>
            <a:endParaRPr lang="en-CH" dirty="0">
              <a:solidFill>
                <a:schemeClr val="tx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CC1F38-8186-4BD5-9064-E77DCFC7D17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lnSpcReduction="10000"/>
          </a:bodyPr>
          <a:lstStyle/>
          <a:p>
            <a:r>
              <a:rPr lang="de-CH" dirty="0"/>
              <a:t>AR Entwicklung</a:t>
            </a:r>
            <a:endParaRPr lang="en-CH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8F9F3F-25F4-4008-AA8E-EE1CC3EB3964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>
            <a:normAutofit lnSpcReduction="10000"/>
          </a:bodyPr>
          <a:lstStyle/>
          <a:p>
            <a:r>
              <a:rPr lang="de-CH" dirty="0"/>
              <a:t>Aus </a:t>
            </a:r>
            <a:r>
              <a:rPr lang="de-CH" dirty="0">
                <a:solidFill>
                  <a:schemeClr val="tx2"/>
                </a:solidFill>
              </a:rPr>
              <a:t>CAD</a:t>
            </a:r>
            <a:r>
              <a:rPr lang="de-CH" dirty="0"/>
              <a:t> exportiert</a:t>
            </a:r>
          </a:p>
          <a:p>
            <a:r>
              <a:rPr lang="de-CH" dirty="0"/>
              <a:t>Oft sehr </a:t>
            </a:r>
            <a:r>
              <a:rPr lang="de-CH" dirty="0">
                <a:solidFill>
                  <a:schemeClr val="tx2"/>
                </a:solidFill>
              </a:rPr>
              <a:t>grosse</a:t>
            </a:r>
            <a:r>
              <a:rPr lang="de-CH" dirty="0"/>
              <a:t> Dateien</a:t>
            </a:r>
          </a:p>
          <a:p>
            <a:pPr lvl="1"/>
            <a:r>
              <a:rPr lang="de-CH" dirty="0"/>
              <a:t>HoloLens nicht sehr rechenstark</a:t>
            </a:r>
          </a:p>
          <a:p>
            <a:pPr lvl="1"/>
            <a:r>
              <a:rPr lang="de-CH" dirty="0"/>
              <a:t>Muss meist stark </a:t>
            </a:r>
            <a:r>
              <a:rPr lang="de-CH" dirty="0">
                <a:solidFill>
                  <a:schemeClr val="tx2"/>
                </a:solidFill>
              </a:rPr>
              <a:t>komprimiert</a:t>
            </a:r>
            <a:r>
              <a:rPr lang="de-CH" dirty="0"/>
              <a:t> werden</a:t>
            </a:r>
          </a:p>
          <a:p>
            <a:r>
              <a:rPr lang="de-CH" dirty="0"/>
              <a:t>Wird in </a:t>
            </a:r>
            <a:r>
              <a:rPr lang="de-CH" dirty="0">
                <a:solidFill>
                  <a:schemeClr val="tx2"/>
                </a:solidFill>
              </a:rPr>
              <a:t>Unity</a:t>
            </a:r>
            <a:r>
              <a:rPr lang="de-CH" dirty="0"/>
              <a:t> importiert</a:t>
            </a:r>
          </a:p>
          <a:p>
            <a:pPr lvl="1"/>
            <a:r>
              <a:rPr lang="de-CH" dirty="0"/>
              <a:t>Muss richtiges </a:t>
            </a:r>
            <a:r>
              <a:rPr lang="de-CH" dirty="0">
                <a:solidFill>
                  <a:schemeClr val="tx2"/>
                </a:solidFill>
              </a:rPr>
              <a:t>Format</a:t>
            </a:r>
            <a:r>
              <a:rPr lang="de-CH" dirty="0"/>
              <a:t> haben:</a:t>
            </a:r>
          </a:p>
          <a:p>
            <a:pPr lvl="2"/>
            <a:r>
              <a:rPr lang="de-CH" dirty="0"/>
              <a:t>.</a:t>
            </a:r>
            <a:r>
              <a:rPr lang="de-CH" dirty="0" err="1"/>
              <a:t>fbx</a:t>
            </a:r>
            <a:endParaRPr lang="de-CH" dirty="0"/>
          </a:p>
          <a:p>
            <a:pPr lvl="2"/>
            <a:r>
              <a:rPr lang="de-CH" dirty="0"/>
              <a:t>.</a:t>
            </a:r>
            <a:r>
              <a:rPr lang="de-CH" dirty="0" err="1"/>
              <a:t>obj</a:t>
            </a:r>
            <a:endParaRPr lang="de-CH" dirty="0"/>
          </a:p>
          <a:p>
            <a:pPr lvl="2"/>
            <a:r>
              <a:rPr lang="de-CH" dirty="0"/>
              <a:t>.3ds</a:t>
            </a:r>
          </a:p>
          <a:p>
            <a:r>
              <a:rPr lang="de-CH" dirty="0">
                <a:solidFill>
                  <a:schemeClr val="tx2"/>
                </a:solidFill>
              </a:rPr>
              <a:t>Koordinatensystem</a:t>
            </a:r>
            <a:r>
              <a:rPr lang="de-CH" dirty="0"/>
              <a:t> &amp; </a:t>
            </a:r>
            <a:r>
              <a:rPr lang="de-CH" dirty="0">
                <a:solidFill>
                  <a:schemeClr val="tx2"/>
                </a:solidFill>
              </a:rPr>
              <a:t>Skalierungsfaktor</a:t>
            </a:r>
            <a:r>
              <a:rPr lang="de-CH" dirty="0"/>
              <a:t> muss beachtet und angepasst werden</a:t>
            </a:r>
          </a:p>
          <a:p>
            <a:r>
              <a:rPr lang="de-CH" dirty="0"/>
              <a:t>Genügt alleine </a:t>
            </a:r>
            <a:r>
              <a:rPr lang="de-CH" dirty="0">
                <a:solidFill>
                  <a:schemeClr val="tx2"/>
                </a:solidFill>
              </a:rPr>
              <a:t>noch nicht</a:t>
            </a:r>
            <a:r>
              <a:rPr lang="de-CH" dirty="0"/>
              <a:t>, um AR Anwendungen daran zu Gestalten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45549C1-23FA-40EF-8EFF-052678ED8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573" y="1376364"/>
            <a:ext cx="4213774" cy="280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352423"/>
      </p:ext>
    </p:extLst>
  </p:cSld>
  <p:clrMapOvr>
    <a:masterClrMapping/>
  </p:clrMapOvr>
  <p:transition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2061B3-13F7-4DB5-9B4F-9F9F1CE77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chemeClr val="tx1"/>
                </a:solidFill>
              </a:rPr>
              <a:t>Raum Scan</a:t>
            </a:r>
            <a:endParaRPr lang="en-CH" dirty="0">
              <a:solidFill>
                <a:schemeClr val="tx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CC1F38-8186-4BD5-9064-E77DCFC7D17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lnSpcReduction="10000"/>
          </a:bodyPr>
          <a:lstStyle/>
          <a:p>
            <a:r>
              <a:rPr lang="de-CH" dirty="0"/>
              <a:t>AR Entwicklung</a:t>
            </a:r>
            <a:endParaRPr lang="en-CH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8F9F3F-25F4-4008-AA8E-EE1CC3EB3964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de-CH" dirty="0"/>
              <a:t>Wird mit der </a:t>
            </a:r>
            <a:r>
              <a:rPr lang="de-CH" dirty="0">
                <a:solidFill>
                  <a:schemeClr val="tx2"/>
                </a:solidFill>
              </a:rPr>
              <a:t>HoloLens</a:t>
            </a:r>
            <a:r>
              <a:rPr lang="de-CH" dirty="0"/>
              <a:t> gemacht</a:t>
            </a:r>
          </a:p>
          <a:p>
            <a:pPr lvl="1"/>
            <a:r>
              <a:rPr lang="de-CH" dirty="0"/>
              <a:t>Geringe </a:t>
            </a:r>
            <a:r>
              <a:rPr lang="de-CH" dirty="0">
                <a:solidFill>
                  <a:schemeClr val="tx2"/>
                </a:solidFill>
              </a:rPr>
              <a:t>Auflösung</a:t>
            </a:r>
          </a:p>
          <a:p>
            <a:pPr lvl="1"/>
            <a:r>
              <a:rPr lang="de-CH" dirty="0"/>
              <a:t>Grosse </a:t>
            </a:r>
            <a:r>
              <a:rPr lang="de-CH" dirty="0">
                <a:solidFill>
                  <a:schemeClr val="tx2"/>
                </a:solidFill>
              </a:rPr>
              <a:t>Polygone</a:t>
            </a:r>
          </a:p>
          <a:p>
            <a:pPr lvl="1"/>
            <a:r>
              <a:rPr lang="de-CH" dirty="0"/>
              <a:t>Erfüllt jedoch seinen </a:t>
            </a:r>
            <a:r>
              <a:rPr lang="de-CH" dirty="0">
                <a:solidFill>
                  <a:schemeClr val="tx2"/>
                </a:solidFill>
              </a:rPr>
              <a:t>Zweck</a:t>
            </a:r>
          </a:p>
          <a:p>
            <a:r>
              <a:rPr lang="de-CH" dirty="0"/>
              <a:t>Bildet die «</a:t>
            </a:r>
            <a:r>
              <a:rPr lang="de-CH" dirty="0">
                <a:solidFill>
                  <a:schemeClr val="tx2"/>
                </a:solidFill>
              </a:rPr>
              <a:t>ist</a:t>
            </a:r>
            <a:r>
              <a:rPr lang="de-CH" dirty="0"/>
              <a:t>» Situation vor Ort ab</a:t>
            </a:r>
          </a:p>
          <a:p>
            <a:r>
              <a:rPr lang="de-CH" dirty="0"/>
              <a:t>Objekte &amp; </a:t>
            </a:r>
            <a:r>
              <a:rPr lang="de-CH" dirty="0">
                <a:solidFill>
                  <a:schemeClr val="tx2"/>
                </a:solidFill>
              </a:rPr>
              <a:t>Hindernisse</a:t>
            </a:r>
            <a:r>
              <a:rPr lang="de-CH" dirty="0"/>
              <a:t>, welche nicht auf</a:t>
            </a:r>
            <a:br>
              <a:rPr lang="de-CH" dirty="0"/>
            </a:br>
            <a:r>
              <a:rPr lang="de-CH" dirty="0"/>
              <a:t>CAD Modell abgebildet sind, </a:t>
            </a:r>
            <a:r>
              <a:rPr lang="de-CH" dirty="0">
                <a:solidFill>
                  <a:schemeClr val="tx2"/>
                </a:solidFill>
              </a:rPr>
              <a:t>werden sichtbar</a:t>
            </a:r>
          </a:p>
          <a:p>
            <a:r>
              <a:rPr lang="de-CH" dirty="0"/>
              <a:t>Wird in </a:t>
            </a:r>
            <a:r>
              <a:rPr lang="de-CH" dirty="0">
                <a:solidFill>
                  <a:schemeClr val="tx2"/>
                </a:solidFill>
              </a:rPr>
              <a:t>Unity</a:t>
            </a:r>
            <a:r>
              <a:rPr lang="de-CH" dirty="0"/>
              <a:t> importiert</a:t>
            </a:r>
          </a:p>
          <a:p>
            <a:r>
              <a:rPr lang="de-CH" dirty="0"/>
              <a:t>Koordinatensystem &amp; Skalierungsfaktor beachten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BEF7CBD-795A-4BCA-AEDD-097F572C0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929" y="2310384"/>
            <a:ext cx="4311955" cy="180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307330"/>
      </p:ext>
    </p:extLst>
  </p:cSld>
  <p:clrMapOvr>
    <a:masterClrMapping/>
  </p:clrMapOvr>
  <p:transition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2061B3-13F7-4DB5-9B4F-9F9F1CE77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chemeClr val="tx1"/>
                </a:solidFill>
              </a:rPr>
              <a:t>Überlagerung</a:t>
            </a:r>
            <a:endParaRPr lang="en-CH" dirty="0">
              <a:solidFill>
                <a:schemeClr val="tx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CC1F38-8186-4BD5-9064-E77DCFC7D17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lnSpcReduction="10000"/>
          </a:bodyPr>
          <a:lstStyle/>
          <a:p>
            <a:r>
              <a:rPr lang="de-CH" dirty="0"/>
              <a:t>AR Entwicklung</a:t>
            </a:r>
            <a:endParaRPr lang="en-CH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8F9F3F-25F4-4008-AA8E-EE1CC3EB3964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de-CH" dirty="0"/>
              <a:t>3D Modell &amp; Raum Scan werden </a:t>
            </a:r>
            <a:r>
              <a:rPr lang="de-CH" dirty="0">
                <a:solidFill>
                  <a:schemeClr val="tx2"/>
                </a:solidFill>
              </a:rPr>
              <a:t>überlagert</a:t>
            </a:r>
          </a:p>
          <a:p>
            <a:r>
              <a:rPr lang="de-CH" dirty="0"/>
              <a:t>Raum Scan dient als </a:t>
            </a:r>
            <a:r>
              <a:rPr lang="de-CH" dirty="0">
                <a:solidFill>
                  <a:schemeClr val="tx2"/>
                </a:solidFill>
              </a:rPr>
              <a:t>Ergänzung</a:t>
            </a:r>
            <a:r>
              <a:rPr lang="de-CH" dirty="0"/>
              <a:t> zum 3D Modell</a:t>
            </a:r>
          </a:p>
          <a:p>
            <a:r>
              <a:rPr lang="de-CH" dirty="0"/>
              <a:t>Alle Objekte &amp; Hindernisse, welche einen</a:t>
            </a:r>
            <a:br>
              <a:rPr lang="de-CH" dirty="0"/>
            </a:br>
            <a:r>
              <a:rPr lang="de-CH" dirty="0">
                <a:solidFill>
                  <a:schemeClr val="tx2"/>
                </a:solidFill>
              </a:rPr>
              <a:t>Einfluss auf die Positionierung</a:t>
            </a:r>
            <a:r>
              <a:rPr lang="de-CH" dirty="0"/>
              <a:t> der Hologramme</a:t>
            </a:r>
            <a:br>
              <a:rPr lang="de-CH" dirty="0"/>
            </a:br>
            <a:r>
              <a:rPr lang="de-CH" dirty="0"/>
              <a:t>haben können, werden sichtbar</a:t>
            </a:r>
          </a:p>
          <a:p>
            <a:r>
              <a:rPr lang="de-CH" dirty="0"/>
              <a:t>Somit entsteht ein sehr </a:t>
            </a:r>
            <a:r>
              <a:rPr lang="de-CH" dirty="0">
                <a:solidFill>
                  <a:schemeClr val="tx2"/>
                </a:solidFill>
              </a:rPr>
              <a:t>zuverlässiges</a:t>
            </a:r>
            <a:r>
              <a:rPr lang="de-CH" dirty="0"/>
              <a:t> Abbild der</a:t>
            </a:r>
            <a:br>
              <a:rPr lang="de-CH" dirty="0"/>
            </a:br>
            <a:r>
              <a:rPr lang="de-CH" dirty="0"/>
              <a:t>Situation </a:t>
            </a:r>
            <a:r>
              <a:rPr lang="de-CH" dirty="0">
                <a:solidFill>
                  <a:schemeClr val="tx2"/>
                </a:solidFill>
              </a:rPr>
              <a:t>vor Ort</a:t>
            </a:r>
          </a:p>
          <a:p>
            <a:r>
              <a:rPr lang="de-CH" dirty="0"/>
              <a:t>Die Entwicklung der AR Anwendung muss somit</a:t>
            </a:r>
            <a:br>
              <a:rPr lang="de-CH" dirty="0"/>
            </a:br>
            <a:r>
              <a:rPr lang="de-CH" dirty="0">
                <a:solidFill>
                  <a:schemeClr val="tx2"/>
                </a:solidFill>
              </a:rPr>
              <a:t>nicht vor Ort</a:t>
            </a:r>
            <a:r>
              <a:rPr lang="de-CH" dirty="0"/>
              <a:t> an der Anlage erfolgen</a:t>
            </a:r>
            <a:endParaRPr lang="en-CH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AE0E332-325D-410F-98FA-184CEB146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921970"/>
            <a:ext cx="4069715" cy="255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959541"/>
      </p:ext>
    </p:extLst>
  </p:cSld>
  <p:clrMapOvr>
    <a:masterClrMapping/>
  </p:clrMapOvr>
  <p:transition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2061B3-13F7-4DB5-9B4F-9F9F1CE77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chemeClr val="tx1"/>
                </a:solidFill>
              </a:rPr>
              <a:t>Hologramme Gestalten</a:t>
            </a:r>
            <a:endParaRPr lang="en-CH" dirty="0">
              <a:solidFill>
                <a:schemeClr val="tx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CC1F38-8186-4BD5-9064-E77DCFC7D17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lnSpcReduction="10000"/>
          </a:bodyPr>
          <a:lstStyle/>
          <a:p>
            <a:r>
              <a:rPr lang="de-CH" dirty="0"/>
              <a:t>AR Entwicklung</a:t>
            </a:r>
            <a:endParaRPr lang="en-CH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8F9F3F-25F4-4008-AA8E-EE1CC3EB3964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de-CH" dirty="0"/>
              <a:t>Die Hologramme werden im </a:t>
            </a:r>
            <a:r>
              <a:rPr lang="de-CH" dirty="0">
                <a:solidFill>
                  <a:schemeClr val="tx2"/>
                </a:solidFill>
              </a:rPr>
              <a:t>Unity Editor</a:t>
            </a:r>
            <a:br>
              <a:rPr lang="de-CH" dirty="0"/>
            </a:br>
            <a:r>
              <a:rPr lang="de-CH" dirty="0"/>
              <a:t>gestaltet</a:t>
            </a:r>
          </a:p>
          <a:p>
            <a:r>
              <a:rPr lang="de-CH" dirty="0"/>
              <a:t>Die meisten Elemente können «</a:t>
            </a:r>
            <a:r>
              <a:rPr lang="de-CH" dirty="0" err="1">
                <a:solidFill>
                  <a:schemeClr val="tx2"/>
                </a:solidFill>
              </a:rPr>
              <a:t>low</a:t>
            </a:r>
            <a:r>
              <a:rPr lang="de-CH" dirty="0">
                <a:solidFill>
                  <a:schemeClr val="tx2"/>
                </a:solidFill>
              </a:rPr>
              <a:t> code</a:t>
            </a:r>
            <a:r>
              <a:rPr lang="de-CH" dirty="0"/>
              <a:t>»</a:t>
            </a:r>
            <a:br>
              <a:rPr lang="de-CH" dirty="0"/>
            </a:br>
            <a:r>
              <a:rPr lang="de-CH" dirty="0"/>
              <a:t>umgesetzt werden (d.h. kein oder nur</a:t>
            </a:r>
            <a:br>
              <a:rPr lang="de-CH" dirty="0"/>
            </a:br>
            <a:r>
              <a:rPr lang="de-CH" dirty="0"/>
              <a:t>wenig Programmcode ist nötig)</a:t>
            </a:r>
          </a:p>
          <a:p>
            <a:r>
              <a:rPr lang="de-CH" dirty="0">
                <a:solidFill>
                  <a:schemeClr val="tx2"/>
                </a:solidFill>
              </a:rPr>
              <a:t>Texttafeln</a:t>
            </a:r>
            <a:r>
              <a:rPr lang="de-CH" dirty="0"/>
              <a:t>, </a:t>
            </a:r>
            <a:r>
              <a:rPr lang="de-CH" dirty="0">
                <a:solidFill>
                  <a:schemeClr val="tx2"/>
                </a:solidFill>
              </a:rPr>
              <a:t>Bilder</a:t>
            </a:r>
            <a:r>
              <a:rPr lang="de-CH" dirty="0"/>
              <a:t> und </a:t>
            </a:r>
            <a:r>
              <a:rPr lang="de-CH" dirty="0">
                <a:solidFill>
                  <a:schemeClr val="tx2"/>
                </a:solidFill>
              </a:rPr>
              <a:t>Videos</a:t>
            </a:r>
            <a:r>
              <a:rPr lang="de-CH" dirty="0"/>
              <a:t> eigenen sich</a:t>
            </a:r>
            <a:br>
              <a:rPr lang="de-CH" dirty="0"/>
            </a:br>
            <a:r>
              <a:rPr lang="de-CH" dirty="0"/>
              <a:t>gut zum Vermitteln der Inhalte</a:t>
            </a:r>
          </a:p>
          <a:p>
            <a:r>
              <a:rPr lang="de-CH" dirty="0"/>
              <a:t>Auf </a:t>
            </a:r>
            <a:r>
              <a:rPr lang="de-CH" dirty="0">
                <a:solidFill>
                  <a:schemeClr val="tx2"/>
                </a:solidFill>
              </a:rPr>
              <a:t>Ton</a:t>
            </a:r>
            <a:r>
              <a:rPr lang="de-CH" dirty="0"/>
              <a:t> sollte </a:t>
            </a:r>
            <a:r>
              <a:rPr lang="de-CH" dirty="0">
                <a:solidFill>
                  <a:schemeClr val="tx2"/>
                </a:solidFill>
              </a:rPr>
              <a:t>verzichtet</a:t>
            </a:r>
            <a:r>
              <a:rPr lang="de-CH" dirty="0"/>
              <a:t> werden, da die</a:t>
            </a:r>
            <a:br>
              <a:rPr lang="de-CH" dirty="0"/>
            </a:br>
            <a:r>
              <a:rPr lang="de-CH" dirty="0"/>
              <a:t>Umgebung der Anlage sehr laut sein kann</a:t>
            </a:r>
          </a:p>
          <a:p>
            <a:r>
              <a:rPr lang="de-CH" dirty="0">
                <a:solidFill>
                  <a:schemeClr val="tx2"/>
                </a:solidFill>
              </a:rPr>
              <a:t>Pfeile</a:t>
            </a:r>
            <a:r>
              <a:rPr lang="de-CH" dirty="0"/>
              <a:t> und </a:t>
            </a:r>
            <a:r>
              <a:rPr lang="de-CH" dirty="0">
                <a:solidFill>
                  <a:schemeClr val="tx2"/>
                </a:solidFill>
              </a:rPr>
              <a:t>pulsierende Objekte</a:t>
            </a:r>
            <a:r>
              <a:rPr lang="de-CH" dirty="0"/>
              <a:t>, welche präzise auf den zu behandelnden Gegenstand</a:t>
            </a:r>
            <a:br>
              <a:rPr lang="de-CH" dirty="0"/>
            </a:br>
            <a:r>
              <a:rPr lang="de-CH" dirty="0"/>
              <a:t>zeigen, reichen oft aus, um auch komplexe Vorgänge abzubilden</a:t>
            </a:r>
            <a:endParaRPr lang="en-CH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8709224-1BF5-4EF3-806B-CA3411CDE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668" y="1447802"/>
            <a:ext cx="5407371" cy="310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897436"/>
      </p:ext>
    </p:extLst>
  </p:cSld>
  <p:clrMapOvr>
    <a:masterClrMapping/>
  </p:clrMapOvr>
  <p:transition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2061B3-13F7-4DB5-9B4F-9F9F1CE77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chemeClr val="tx1"/>
                </a:solidFill>
              </a:rPr>
              <a:t>Hologramme Positionieren</a:t>
            </a:r>
            <a:endParaRPr lang="en-CH" dirty="0">
              <a:solidFill>
                <a:schemeClr val="tx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CC1F38-8186-4BD5-9064-E77DCFC7D17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lnSpcReduction="10000"/>
          </a:bodyPr>
          <a:lstStyle/>
          <a:p>
            <a:r>
              <a:rPr lang="de-CH" dirty="0"/>
              <a:t>AR Entwicklung</a:t>
            </a:r>
            <a:endParaRPr lang="en-CH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8F9F3F-25F4-4008-AA8E-EE1CC3EB3964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de-CH" dirty="0"/>
              <a:t>Die Hologramme werden im Unity Editor</a:t>
            </a:r>
            <a:br>
              <a:rPr lang="de-CH" dirty="0"/>
            </a:br>
            <a:r>
              <a:rPr lang="de-CH" dirty="0"/>
              <a:t>anhand der realitätsgetreuen Szene </a:t>
            </a:r>
            <a:r>
              <a:rPr lang="de-CH" dirty="0">
                <a:solidFill>
                  <a:schemeClr val="tx2"/>
                </a:solidFill>
              </a:rPr>
              <a:t>positioniert</a:t>
            </a:r>
          </a:p>
          <a:p>
            <a:r>
              <a:rPr lang="de-CH" dirty="0"/>
              <a:t>Das 3D Modell und der Raum Scan werden</a:t>
            </a:r>
            <a:br>
              <a:rPr lang="de-CH" dirty="0"/>
            </a:br>
            <a:r>
              <a:rPr lang="de-CH" dirty="0"/>
              <a:t>während der Entwicklung ebenfalls </a:t>
            </a:r>
            <a:r>
              <a:rPr lang="de-CH" dirty="0">
                <a:solidFill>
                  <a:schemeClr val="tx2"/>
                </a:solidFill>
              </a:rPr>
              <a:t>eingeblendet</a:t>
            </a:r>
          </a:p>
          <a:p>
            <a:r>
              <a:rPr lang="de-CH" dirty="0"/>
              <a:t>Die HoloLens kann die Anlage sowie die</a:t>
            </a:r>
            <a:br>
              <a:rPr lang="de-CH" dirty="0"/>
            </a:br>
            <a:r>
              <a:rPr lang="de-CH" dirty="0"/>
              <a:t>Hologramme </a:t>
            </a:r>
            <a:r>
              <a:rPr lang="de-CH" dirty="0">
                <a:solidFill>
                  <a:schemeClr val="tx2"/>
                </a:solidFill>
              </a:rPr>
              <a:t>gleichzeitig darstellen</a:t>
            </a:r>
          </a:p>
          <a:p>
            <a:r>
              <a:rPr lang="de-CH" dirty="0"/>
              <a:t>Das ermöglicht eine </a:t>
            </a:r>
            <a:r>
              <a:rPr lang="de-CH" dirty="0">
                <a:solidFill>
                  <a:schemeClr val="tx2"/>
                </a:solidFill>
              </a:rPr>
              <a:t>einfache</a:t>
            </a:r>
            <a:r>
              <a:rPr lang="de-CH" dirty="0"/>
              <a:t>, </a:t>
            </a:r>
            <a:r>
              <a:rPr lang="de-CH" dirty="0">
                <a:solidFill>
                  <a:schemeClr val="tx2"/>
                </a:solidFill>
              </a:rPr>
              <a:t>iterative</a:t>
            </a:r>
            <a:r>
              <a:rPr lang="de-CH" dirty="0"/>
              <a:t> und</a:t>
            </a:r>
            <a:br>
              <a:rPr lang="de-CH" dirty="0"/>
            </a:br>
            <a:r>
              <a:rPr lang="de-CH" dirty="0">
                <a:solidFill>
                  <a:schemeClr val="tx2"/>
                </a:solidFill>
              </a:rPr>
              <a:t>schnelle</a:t>
            </a:r>
            <a:r>
              <a:rPr lang="de-CH" dirty="0"/>
              <a:t> Entwicklung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962E39-7CDD-4A84-8CDB-163C95301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910" y="1835178"/>
            <a:ext cx="4310063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26719"/>
      </p:ext>
    </p:extLst>
  </p:cSld>
  <p:clrMapOvr>
    <a:masterClrMapping/>
  </p:clrMapOvr>
  <p:transition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2061B3-13F7-4DB5-9B4F-9F9F1CE77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chemeClr val="tx1"/>
                </a:solidFill>
              </a:rPr>
              <a:t>Fixpunkte Positionieren</a:t>
            </a:r>
            <a:endParaRPr lang="en-CH" dirty="0">
              <a:solidFill>
                <a:schemeClr val="tx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CC1F38-8186-4BD5-9064-E77DCFC7D17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lnSpcReduction="10000"/>
          </a:bodyPr>
          <a:lstStyle/>
          <a:p>
            <a:r>
              <a:rPr lang="de-CH" dirty="0"/>
              <a:t>AR Entwicklung</a:t>
            </a:r>
            <a:endParaRPr lang="en-CH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8F9F3F-25F4-4008-AA8E-EE1CC3EB3964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de-CH" dirty="0"/>
              <a:t>Anhand mehrerer </a:t>
            </a:r>
            <a:r>
              <a:rPr lang="de-CH" dirty="0">
                <a:solidFill>
                  <a:schemeClr val="tx2"/>
                </a:solidFill>
              </a:rPr>
              <a:t>Fixpunkte</a:t>
            </a:r>
            <a:r>
              <a:rPr lang="de-CH" dirty="0"/>
              <a:t> wird die Unity Szene</a:t>
            </a:r>
            <a:br>
              <a:rPr lang="de-CH" dirty="0"/>
            </a:br>
            <a:r>
              <a:rPr lang="de-CH" dirty="0"/>
              <a:t>vor Ort an der Anlage </a:t>
            </a:r>
            <a:r>
              <a:rPr lang="de-CH" dirty="0">
                <a:solidFill>
                  <a:schemeClr val="tx2"/>
                </a:solidFill>
              </a:rPr>
              <a:t>ausgerichtet</a:t>
            </a:r>
          </a:p>
          <a:p>
            <a:r>
              <a:rPr lang="de-CH" dirty="0"/>
              <a:t>Die Fixpunkte werden in form von QR Codes an der</a:t>
            </a:r>
            <a:br>
              <a:rPr lang="de-CH" dirty="0"/>
            </a:br>
            <a:r>
              <a:rPr lang="de-CH" dirty="0"/>
              <a:t>Anlage </a:t>
            </a:r>
            <a:r>
              <a:rPr lang="de-CH" dirty="0">
                <a:solidFill>
                  <a:schemeClr val="tx2"/>
                </a:solidFill>
              </a:rPr>
              <a:t>angebracht</a:t>
            </a:r>
          </a:p>
          <a:p>
            <a:r>
              <a:rPr lang="de-CH" dirty="0"/>
              <a:t>In der Unity Szene werden </a:t>
            </a:r>
            <a:r>
              <a:rPr lang="de-CH" dirty="0">
                <a:solidFill>
                  <a:schemeClr val="tx2"/>
                </a:solidFill>
              </a:rPr>
              <a:t>virtuelle Fixpunkte</a:t>
            </a:r>
            <a:r>
              <a:rPr lang="de-CH" dirty="0"/>
              <a:t> an den</a:t>
            </a:r>
            <a:br>
              <a:rPr lang="de-CH" dirty="0"/>
            </a:br>
            <a:r>
              <a:rPr lang="de-CH" dirty="0"/>
              <a:t>gleichen Stellen positioniert</a:t>
            </a:r>
          </a:p>
          <a:p>
            <a:r>
              <a:rPr lang="de-CH" dirty="0"/>
              <a:t>Die Feinjustierung wird </a:t>
            </a:r>
            <a:r>
              <a:rPr lang="de-CH" dirty="0">
                <a:solidFill>
                  <a:schemeClr val="tx2"/>
                </a:solidFill>
              </a:rPr>
              <a:t>vor Ort </a:t>
            </a:r>
            <a:r>
              <a:rPr lang="de-CH" dirty="0"/>
              <a:t>gemacht</a:t>
            </a:r>
          </a:p>
          <a:p>
            <a:r>
              <a:rPr lang="de-CH" dirty="0"/>
              <a:t>Die Unity Szene deckt sich dadurch mit der Anlage</a:t>
            </a:r>
          </a:p>
          <a:p>
            <a:r>
              <a:rPr lang="de-CH" dirty="0"/>
              <a:t>Die Fixpunkte haben eine «</a:t>
            </a:r>
            <a:r>
              <a:rPr lang="de-CH" dirty="0">
                <a:solidFill>
                  <a:schemeClr val="tx2"/>
                </a:solidFill>
              </a:rPr>
              <a:t>Einflusssphäre</a:t>
            </a:r>
            <a:r>
              <a:rPr lang="de-CH" dirty="0"/>
              <a:t>»</a:t>
            </a:r>
          </a:p>
          <a:p>
            <a:r>
              <a:rPr lang="de-CH" dirty="0"/>
              <a:t>Hologramme werden anhand des </a:t>
            </a:r>
            <a:r>
              <a:rPr lang="de-CH" dirty="0">
                <a:solidFill>
                  <a:schemeClr val="tx2"/>
                </a:solidFill>
              </a:rPr>
              <a:t>nächst gelegenen </a:t>
            </a:r>
            <a:r>
              <a:rPr lang="de-CH" dirty="0"/>
              <a:t>Fixpunktes ausgerichtet</a:t>
            </a:r>
            <a:endParaRPr lang="en-CH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935E8E-9D36-4076-B48D-8F9140966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3242" y="1786349"/>
            <a:ext cx="3195431" cy="277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799276"/>
      </p:ext>
    </p:extLst>
  </p:cSld>
  <p:clrMapOvr>
    <a:masterClrMapping/>
  </p:clrMapOvr>
  <p:transition>
    <p:push/>
  </p:transition>
</p:sld>
</file>

<file path=ppt/theme/theme1.xml><?xml version="1.0" encoding="utf-8"?>
<a:theme xmlns:a="http://schemas.openxmlformats.org/drawingml/2006/main" name="OST-Vorlage">
  <a:themeElements>
    <a:clrScheme name="Benutzerdefiniert 19">
      <a:dk1>
        <a:srgbClr val="191919"/>
      </a:dk1>
      <a:lt1>
        <a:srgbClr val="FFFFFF"/>
      </a:lt1>
      <a:dk2>
        <a:srgbClr val="8C195F"/>
      </a:dk2>
      <a:lt2>
        <a:srgbClr val="C6C6C6"/>
      </a:lt2>
      <a:accent1>
        <a:srgbClr val="6B3881"/>
      </a:accent1>
      <a:accent2>
        <a:srgbClr val="D0A9D0"/>
      </a:accent2>
      <a:accent3>
        <a:srgbClr val="007E6B"/>
      </a:accent3>
      <a:accent4>
        <a:srgbClr val="A7D5C2"/>
      </a:accent4>
      <a:accent5>
        <a:srgbClr val="C32E15"/>
      </a:accent5>
      <a:accent6>
        <a:srgbClr val="F39A8B"/>
      </a:accent6>
      <a:hlink>
        <a:srgbClr val="D72864"/>
      </a:hlink>
      <a:folHlink>
        <a:srgbClr val="8C195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/>
        <a:effectLst/>
      </a:spPr>
      <a:bodyPr rtlCol="0" anchor="t"/>
      <a:lstStyle>
        <a:defPPr algn="l">
          <a:defRPr sz="1400" dirty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08000" tIns="36000" rIns="108000" bIns="108000" rtlCol="0">
        <a:spAutoFit/>
      </a:bodyPr>
      <a:lstStyle>
        <a:defPPr marL="252000" indent="-252000" algn="l">
          <a:spcAft>
            <a:spcPts val="600"/>
          </a:spcAft>
          <a:buClr>
            <a:schemeClr val="tx2"/>
          </a:buClr>
          <a:buFont typeface="Arial" panose="020B0604020202020204" pitchFamily="34" charset="0"/>
          <a:buChar char="•"/>
          <a:defRPr sz="2500" dirty="0" err="1" smtClean="0">
            <a:ea typeface="Roboto Medium" panose="02000000000000000000" pitchFamily="2" charset="0"/>
          </a:defRPr>
        </a:defPPr>
      </a:lstStyle>
    </a:txDef>
  </a:objectDefaults>
  <a:extraClrSchemeLst>
    <a:extraClrScheme>
      <a:clrScheme name="OST - Farben">
        <a:dk1>
          <a:srgbClr val="191919"/>
        </a:dk1>
        <a:lt1>
          <a:srgbClr val="FFFFFF"/>
        </a:lt1>
        <a:dk2>
          <a:srgbClr val="8C195F"/>
        </a:dk2>
        <a:lt2>
          <a:srgbClr val="D72864"/>
        </a:lt2>
        <a:accent1>
          <a:srgbClr val="56276D"/>
        </a:accent1>
        <a:accent2>
          <a:srgbClr val="C397C4"/>
        </a:accent2>
        <a:accent3>
          <a:srgbClr val="146C58"/>
        </a:accent3>
        <a:accent4>
          <a:srgbClr val="99CCB5"/>
        </a:accent4>
        <a:accent5>
          <a:srgbClr val="B21D19"/>
        </a:accent5>
        <a:accent6>
          <a:srgbClr val="EC867B"/>
        </a:accent6>
        <a:hlink>
          <a:srgbClr val="191919"/>
        </a:hlink>
        <a:folHlink>
          <a:srgbClr val="1919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OST Violett">
      <a:srgbClr val="9560A4"/>
    </a:custClr>
    <a:custClr name="OST Grün">
      <a:srgbClr val="1DAF8E"/>
    </a:custClr>
    <a:custClr name="OST Rot">
      <a:srgbClr val="E84E0F"/>
    </a:custClr>
    <a:custClr name="OST Blau">
      <a:srgbClr val="0086CD"/>
    </a:custClr>
    <a:custClr name="OST Orange">
      <a:srgbClr val="FBBA00"/>
    </a:custClr>
    <a:custClr name="Weiss">
      <a:srgbClr val="FFFFFF"/>
    </a:custClr>
    <a:custClr name="Weiss">
      <a:srgbClr val="FFFFFF"/>
    </a:custClr>
    <a:custClr name="OST Schwarz">
      <a:srgbClr val="191919"/>
    </a:custClr>
    <a:custClr name="OST Brombeer">
      <a:srgbClr val="8C195F"/>
    </a:custClr>
    <a:custClr name="OST Himbeer">
      <a:srgbClr val="D72864"/>
    </a:custClr>
    <a:custClr name="OST Dunkelviolett">
      <a:srgbClr val="6B3881"/>
    </a:custClr>
    <a:custClr name="OST Dunkelgrün">
      <a:srgbClr val="007E6B"/>
    </a:custClr>
    <a:custClr name="OST Dunkelrot">
      <a:srgbClr val="C32E15"/>
    </a:custClr>
    <a:custClr name="OST Dunkelblau">
      <a:srgbClr val="0073B0"/>
    </a:custClr>
    <a:custClr name="OST Dunkelorange">
      <a:srgbClr val="D18F00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OST Hellviolett">
      <a:srgbClr val="D0A9D0"/>
    </a:custClr>
    <a:custClr name="OST Hellgrün">
      <a:srgbClr val="A7D5C2"/>
    </a:custClr>
    <a:custClr name="OST Hellrot">
      <a:srgbClr val="F39A8B"/>
    </a:custClr>
    <a:custClr name="OST Hellblau">
      <a:srgbClr val="5FBFED"/>
    </a:custClr>
    <a:custClr name="OST Hellorange">
      <a:srgbClr val="FDD6AF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</a:custClrLst>
  <a:extLst>
    <a:ext uri="{05A4C25C-085E-4340-85A3-A5531E510DB2}">
      <thm15:themeFamily xmlns:thm15="http://schemas.microsoft.com/office/thememl/2012/main" name="Präsentation1" id="{F3CE27BC-37D9-4943-B2EF-7B0FE587B813}" vid="{4B37221E-8100-4934-BBFE-42FAC73527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C17A725C2F7F14DA7BD4390B8CC10C5" ma:contentTypeVersion="18" ma:contentTypeDescription="Ein neues Dokument erstellen." ma:contentTypeScope="" ma:versionID="4d4d4b12ec248dc19229389a1af03042">
  <xsd:schema xmlns:xsd="http://www.w3.org/2001/XMLSchema" xmlns:xs="http://www.w3.org/2001/XMLSchema" xmlns:p="http://schemas.microsoft.com/office/2006/metadata/properties" xmlns:ns2="7cbc8f1c-7aec-4c0f-94f7-d7a778b1f150" xmlns:ns3="ad66ac8b-a0d6-471b-a9a3-42be27d96eff" targetNamespace="http://schemas.microsoft.com/office/2006/metadata/properties" ma:root="true" ma:fieldsID="36823829a397c712915d088a919cecc7" ns2:_="" ns3:_="">
    <xsd:import namespace="7cbc8f1c-7aec-4c0f-94f7-d7a778b1f150"/>
    <xsd:import namespace="ad66ac8b-a0d6-471b-a9a3-42be27d96e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bc8f1c-7aec-4c0f-94f7-d7a778b1f1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Bildmarkierungen" ma:readOnly="false" ma:fieldId="{5cf76f15-5ced-4ddc-b409-7134ff3c332f}" ma:taxonomyMulti="true" ma:sspId="f212c26d-ba8a-401b-a725-3045b2045b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66ac8b-a0d6-471b-a9a3-42be27d96ef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6137c87-629c-40fa-aef6-d0ea829924dd}" ma:internalName="TaxCatchAll" ma:showField="CatchAllData" ma:web="ad66ac8b-a0d6-471b-a9a3-42be27d96e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cbc8f1c-7aec-4c0f-94f7-d7a778b1f150">
      <Terms xmlns="http://schemas.microsoft.com/office/infopath/2007/PartnerControls"/>
    </lcf76f155ced4ddcb4097134ff3c332f>
    <TaxCatchAll xmlns="ad66ac8b-a0d6-471b-a9a3-42be27d96eff" xsi:nil="true"/>
  </documentManagement>
</p:properties>
</file>

<file path=customXml/itemProps1.xml><?xml version="1.0" encoding="utf-8"?>
<ds:datastoreItem xmlns:ds="http://schemas.openxmlformats.org/officeDocument/2006/customXml" ds:itemID="{BC076E46-6B91-42EF-887A-5427ED5BB62D}"/>
</file>

<file path=customXml/itemProps2.xml><?xml version="1.0" encoding="utf-8"?>
<ds:datastoreItem xmlns:ds="http://schemas.openxmlformats.org/officeDocument/2006/customXml" ds:itemID="{3AE975D2-D58E-40EC-95E5-D97BB3F39F11}"/>
</file>

<file path=customXml/itemProps3.xml><?xml version="1.0" encoding="utf-8"?>
<ds:datastoreItem xmlns:ds="http://schemas.openxmlformats.org/officeDocument/2006/customXml" ds:itemID="{268E01FD-CF07-4A95-A08B-E1B83C0AA1E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523</Words>
  <Application>Microsoft Office PowerPoint</Application>
  <PresentationFormat>Widescreen</PresentationFormat>
  <Paragraphs>75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Roboto</vt:lpstr>
      <vt:lpstr>Symbol</vt:lpstr>
      <vt:lpstr>OST-Vorlage</vt:lpstr>
      <vt:lpstr>Entwicklung von AR Anwendungen für Industrieanlagen</vt:lpstr>
      <vt:lpstr>Ausgangslage</vt:lpstr>
      <vt:lpstr>Übersicht Entwicklungsprozess</vt:lpstr>
      <vt:lpstr>3D Modell der Anlage</vt:lpstr>
      <vt:lpstr>Raum Scan</vt:lpstr>
      <vt:lpstr>Überlagerung</vt:lpstr>
      <vt:lpstr>Hologramme Gestalten</vt:lpstr>
      <vt:lpstr>Hologramme Positionieren</vt:lpstr>
      <vt:lpstr>Fixpunkte Positionieren</vt:lpstr>
      <vt:lpstr>Aufräumen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Eating</dc:title>
  <dc:creator>Mitra Purandare</dc:creator>
  <cp:lastModifiedBy>Robin Elvedi</cp:lastModifiedBy>
  <cp:revision>34</cp:revision>
  <dcterms:created xsi:type="dcterms:W3CDTF">2023-01-12T12:51:14Z</dcterms:created>
  <dcterms:modified xsi:type="dcterms:W3CDTF">2023-01-18T11:19:23Z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0x0101000C17A725C2F7F14DA7BD4390B8CC10C5</vt:lpwstr>
  </property>
</Properties>
</file>