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2" r:id="rId4"/>
  </p:sldMasterIdLst>
  <p:notesMasterIdLst>
    <p:notesMasterId r:id="rId29"/>
  </p:notesMasterIdLst>
  <p:handoutMasterIdLst>
    <p:handoutMasterId r:id="rId30"/>
  </p:handoutMasterIdLst>
  <p:sldIdLst>
    <p:sldId id="288" r:id="rId5"/>
    <p:sldId id="368" r:id="rId6"/>
    <p:sldId id="343" r:id="rId7"/>
    <p:sldId id="331" r:id="rId8"/>
    <p:sldId id="332" r:id="rId9"/>
    <p:sldId id="369" r:id="rId10"/>
    <p:sldId id="294" r:id="rId11"/>
    <p:sldId id="325" r:id="rId12"/>
    <p:sldId id="302" r:id="rId13"/>
    <p:sldId id="305" r:id="rId14"/>
    <p:sldId id="307" r:id="rId15"/>
    <p:sldId id="308" r:id="rId16"/>
    <p:sldId id="349" r:id="rId17"/>
    <p:sldId id="351" r:id="rId18"/>
    <p:sldId id="352" r:id="rId19"/>
    <p:sldId id="353" r:id="rId20"/>
    <p:sldId id="355" r:id="rId21"/>
    <p:sldId id="356" r:id="rId22"/>
    <p:sldId id="370" r:id="rId23"/>
    <p:sldId id="338" r:id="rId24"/>
    <p:sldId id="336" r:id="rId25"/>
    <p:sldId id="337" r:id="rId26"/>
    <p:sldId id="340" r:id="rId27"/>
    <p:sldId id="347" r:id="rId28"/>
  </p:sldIdLst>
  <p:sldSz cx="12198350" cy="6858000"/>
  <p:notesSz cx="6858000" cy="9144000"/>
  <p:defaultTextStyle>
    <a:defPPr>
      <a:defRPr lang="de-DE"/>
    </a:defPPr>
    <a:lvl1pPr marL="0" algn="l" defTabSz="609768" rtl="0" eaLnBrk="1" latinLnBrk="0" hangingPunct="1">
      <a:defRPr sz="2400" kern="1200">
        <a:solidFill>
          <a:schemeClr val="tx1"/>
        </a:solidFill>
        <a:latin typeface="+mn-lt"/>
        <a:ea typeface="+mn-ea"/>
        <a:cs typeface="+mn-cs"/>
      </a:defRPr>
    </a:lvl1pPr>
    <a:lvl2pPr marL="609768" algn="l" defTabSz="609768" rtl="0" eaLnBrk="1" latinLnBrk="0" hangingPunct="1">
      <a:defRPr sz="2400" kern="1200">
        <a:solidFill>
          <a:schemeClr val="tx1"/>
        </a:solidFill>
        <a:latin typeface="+mn-lt"/>
        <a:ea typeface="+mn-ea"/>
        <a:cs typeface="+mn-cs"/>
      </a:defRPr>
    </a:lvl2pPr>
    <a:lvl3pPr marL="1219535" algn="l" defTabSz="609768" rtl="0" eaLnBrk="1" latinLnBrk="0" hangingPunct="1">
      <a:defRPr sz="2400" kern="1200">
        <a:solidFill>
          <a:schemeClr val="tx1"/>
        </a:solidFill>
        <a:latin typeface="+mn-lt"/>
        <a:ea typeface="+mn-ea"/>
        <a:cs typeface="+mn-cs"/>
      </a:defRPr>
    </a:lvl3pPr>
    <a:lvl4pPr marL="1829303" algn="l" defTabSz="609768" rtl="0" eaLnBrk="1" latinLnBrk="0" hangingPunct="1">
      <a:defRPr sz="2400" kern="1200">
        <a:solidFill>
          <a:schemeClr val="tx1"/>
        </a:solidFill>
        <a:latin typeface="+mn-lt"/>
        <a:ea typeface="+mn-ea"/>
        <a:cs typeface="+mn-cs"/>
      </a:defRPr>
    </a:lvl4pPr>
    <a:lvl5pPr marL="2439071" algn="l" defTabSz="609768" rtl="0" eaLnBrk="1" latinLnBrk="0" hangingPunct="1">
      <a:defRPr sz="2400" kern="1200">
        <a:solidFill>
          <a:schemeClr val="tx1"/>
        </a:solidFill>
        <a:latin typeface="+mn-lt"/>
        <a:ea typeface="+mn-ea"/>
        <a:cs typeface="+mn-cs"/>
      </a:defRPr>
    </a:lvl5pPr>
    <a:lvl6pPr marL="3048838" algn="l" defTabSz="609768" rtl="0" eaLnBrk="1" latinLnBrk="0" hangingPunct="1">
      <a:defRPr sz="2400" kern="1200">
        <a:solidFill>
          <a:schemeClr val="tx1"/>
        </a:solidFill>
        <a:latin typeface="+mn-lt"/>
        <a:ea typeface="+mn-ea"/>
        <a:cs typeface="+mn-cs"/>
      </a:defRPr>
    </a:lvl6pPr>
    <a:lvl7pPr marL="3658606" algn="l" defTabSz="609768" rtl="0" eaLnBrk="1" latinLnBrk="0" hangingPunct="1">
      <a:defRPr sz="2400" kern="1200">
        <a:solidFill>
          <a:schemeClr val="tx1"/>
        </a:solidFill>
        <a:latin typeface="+mn-lt"/>
        <a:ea typeface="+mn-ea"/>
        <a:cs typeface="+mn-cs"/>
      </a:defRPr>
    </a:lvl7pPr>
    <a:lvl8pPr marL="4268373" algn="l" defTabSz="609768" rtl="0" eaLnBrk="1" latinLnBrk="0" hangingPunct="1">
      <a:defRPr sz="2400" kern="1200">
        <a:solidFill>
          <a:schemeClr val="tx1"/>
        </a:solidFill>
        <a:latin typeface="+mn-lt"/>
        <a:ea typeface="+mn-ea"/>
        <a:cs typeface="+mn-cs"/>
      </a:defRPr>
    </a:lvl8pPr>
    <a:lvl9pPr marL="4878141" algn="l" defTabSz="609768"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17E03F-D9ED-4C0F-A462-4E57E58EBC50}" v="4" dt="2023-10-06T10:46:32.738"/>
  </p1510:revLst>
</p1510:revInfo>
</file>

<file path=ppt/tableStyles.xml><?xml version="1.0" encoding="utf-8"?>
<a:tblStyleLst xmlns:a="http://schemas.openxmlformats.org/drawingml/2006/main" def="{CA20E951-F767-40FB-8981-BDCADE0C3650}">
  <a:tblStyle styleId="{CA20E951-F767-40FB-8981-BDCADE0C3650}" styleName="OST Tabelle">
    <a:wholeTbl>
      <a:tcTxStyle>
        <a:fontRef idx="minor">
          <a:prstClr val="black"/>
        </a:fontRef>
        <a:schemeClr val="dk1"/>
      </a:tcTxStyle>
      <a:tcStyle>
        <a:tcBdr>
          <a:left>
            <a:ln w="28575" cmpd="sng">
              <a:solidFill>
                <a:srgbClr val="56276D"/>
              </a:solidFill>
            </a:ln>
          </a:left>
          <a:right>
            <a:ln w="28575" cmpd="sng">
              <a:solidFill>
                <a:srgbClr val="56276D"/>
              </a:solidFill>
            </a:ln>
          </a:right>
          <a:top>
            <a:ln w="28575" cmpd="sng">
              <a:solidFill>
                <a:srgbClr val="56276D"/>
              </a:solidFill>
            </a:ln>
          </a:top>
          <a:bottom>
            <a:ln w="28575" cmpd="sng">
              <a:solidFill>
                <a:srgbClr val="56276D"/>
              </a:solidFill>
            </a:ln>
          </a:bottom>
          <a:insideH>
            <a:ln w="28575" cmpd="sng">
              <a:solidFill>
                <a:srgbClr val="56276D"/>
              </a:solidFill>
            </a:ln>
          </a:insideH>
          <a:insideV>
            <a:ln w="28575" cmpd="sng">
              <a:solidFill>
                <a:srgbClr val="56276D"/>
              </a:solidFill>
            </a:ln>
          </a:insideV>
        </a:tcBdr>
        <a:fill>
          <a:noFill/>
        </a:fill>
      </a:tcStyle>
    </a:wholeTbl>
    <a:firstCol>
      <a:tcTxStyle b="on">
        <a:fontRef idx="minor"/>
        <a:srgbClr val="000000"/>
      </a:tcTxStyle>
      <a:tcStyle>
        <a:tcBdr/>
        <a:fill>
          <a:noFill/>
        </a:fill>
      </a:tcStyle>
    </a:firstCol>
    <a:firstRow>
      <a:tcTxStyle b="on">
        <a:fontRef idx="minor"/>
        <a:srgbClr val="000000"/>
      </a:tcTxStyle>
      <a:tcStyle>
        <a:tcBdr/>
        <a:fill>
          <a:noFill/>
        </a:fill>
      </a:tcStyle>
    </a:firstRow>
  </a:tblStyle>
  <a:tblStyle styleId="{5A111915-BE36-4E01-A7E5-04B1672EAD32}" styleName="Helle Formatvorlage 2 - Akz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78" autoAdjust="0"/>
    <p:restoredTop sz="97459" autoAdjust="0"/>
  </p:normalViewPr>
  <p:slideViewPr>
    <p:cSldViewPr snapToGrid="0" snapToObjects="1">
      <p:cViewPr varScale="1">
        <p:scale>
          <a:sx n="86" d="100"/>
          <a:sy n="86" d="100"/>
        </p:scale>
        <p:origin x="523" y="53"/>
      </p:cViewPr>
      <p:guideLst/>
    </p:cSldViewPr>
  </p:slideViewPr>
  <p:outlineViewPr>
    <p:cViewPr>
      <p:scale>
        <a:sx n="33" d="100"/>
        <a:sy n="33" d="100"/>
      </p:scale>
      <p:origin x="0" y="0"/>
    </p:cViewPr>
    <p:sldLst>
      <p:sld r:id="rId1" collapse="1"/>
    </p:sldLst>
  </p:outlineViewPr>
  <p:notesTextViewPr>
    <p:cViewPr>
      <p:scale>
        <a:sx n="3" d="2"/>
        <a:sy n="3" d="2"/>
      </p:scale>
      <p:origin x="0" y="0"/>
    </p:cViewPr>
  </p:notesTextViewPr>
  <p:sorterViewPr>
    <p:cViewPr varScale="1">
      <p:scale>
        <a:sx n="1" d="1"/>
        <a:sy n="1" d="1"/>
      </p:scale>
      <p:origin x="0" y="0"/>
    </p:cViewPr>
  </p:sorterViewPr>
  <p:notesViewPr>
    <p:cSldViewPr snapToGrid="0" snapToObjects="1" showGuides="1">
      <p:cViewPr varScale="1">
        <p:scale>
          <a:sx n="101" d="100"/>
          <a:sy n="101" d="100"/>
        </p:scale>
        <p:origin x="3533" y="6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microsoft.com/office/2016/11/relationships/changesInfo" Target="changesInfos/changesInfo1.xml"/><Relationship Id="rId8" Type="http://schemas.openxmlformats.org/officeDocument/2006/relationships/slide" Target="slides/slide4.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ger Rinderer" userId="f6738a6e-4b92-4598-8db9-31fa94edbaf3" providerId="ADAL" clId="{8417E03F-D9ED-4C0F-A462-4E57E58EBC50}"/>
    <pc:docChg chg="addSld delSld modSld">
      <pc:chgData name="Roger Rinderer" userId="f6738a6e-4b92-4598-8db9-31fa94edbaf3" providerId="ADAL" clId="{8417E03F-D9ED-4C0F-A462-4E57E58EBC50}" dt="2023-10-04T19:44:38.990" v="31" actId="20577"/>
      <pc:docMkLst>
        <pc:docMk/>
      </pc:docMkLst>
      <pc:sldChg chg="del">
        <pc:chgData name="Roger Rinderer" userId="f6738a6e-4b92-4598-8db9-31fa94edbaf3" providerId="ADAL" clId="{8417E03F-D9ED-4C0F-A462-4E57E58EBC50}" dt="2023-10-04T19:43:52.524" v="13" actId="47"/>
        <pc:sldMkLst>
          <pc:docMk/>
          <pc:sldMk cId="3700317208" sldId="309"/>
        </pc:sldMkLst>
      </pc:sldChg>
      <pc:sldChg chg="del">
        <pc:chgData name="Roger Rinderer" userId="f6738a6e-4b92-4598-8db9-31fa94edbaf3" providerId="ADAL" clId="{8417E03F-D9ED-4C0F-A462-4E57E58EBC50}" dt="2023-10-04T19:43:52.208" v="12" actId="47"/>
        <pc:sldMkLst>
          <pc:docMk/>
          <pc:sldMk cId="2495696261" sldId="312"/>
        </pc:sldMkLst>
      </pc:sldChg>
      <pc:sldChg chg="del">
        <pc:chgData name="Roger Rinderer" userId="f6738a6e-4b92-4598-8db9-31fa94edbaf3" providerId="ADAL" clId="{8417E03F-D9ED-4C0F-A462-4E57E58EBC50}" dt="2023-10-04T19:43:54.805" v="18" actId="47"/>
        <pc:sldMkLst>
          <pc:docMk/>
          <pc:sldMk cId="787867537" sldId="322"/>
        </pc:sldMkLst>
      </pc:sldChg>
      <pc:sldChg chg="del">
        <pc:chgData name="Roger Rinderer" userId="f6738a6e-4b92-4598-8db9-31fa94edbaf3" providerId="ADAL" clId="{8417E03F-D9ED-4C0F-A462-4E57E58EBC50}" dt="2023-10-04T19:43:54.442" v="17" actId="47"/>
        <pc:sldMkLst>
          <pc:docMk/>
          <pc:sldMk cId="3753261547" sldId="329"/>
        </pc:sldMkLst>
      </pc:sldChg>
      <pc:sldChg chg="del">
        <pc:chgData name="Roger Rinderer" userId="f6738a6e-4b92-4598-8db9-31fa94edbaf3" providerId="ADAL" clId="{8417E03F-D9ED-4C0F-A462-4E57E58EBC50}" dt="2023-10-04T19:43:57.266" v="24" actId="47"/>
        <pc:sldMkLst>
          <pc:docMk/>
          <pc:sldMk cId="2222663576" sldId="335"/>
        </pc:sldMkLst>
      </pc:sldChg>
      <pc:sldChg chg="modSp mod">
        <pc:chgData name="Roger Rinderer" userId="f6738a6e-4b92-4598-8db9-31fa94edbaf3" providerId="ADAL" clId="{8417E03F-D9ED-4C0F-A462-4E57E58EBC50}" dt="2023-10-04T19:44:38.990" v="31" actId="20577"/>
        <pc:sldMkLst>
          <pc:docMk/>
          <pc:sldMk cId="2567265956" sldId="336"/>
        </pc:sldMkLst>
        <pc:spChg chg="mod">
          <ac:chgData name="Roger Rinderer" userId="f6738a6e-4b92-4598-8db9-31fa94edbaf3" providerId="ADAL" clId="{8417E03F-D9ED-4C0F-A462-4E57E58EBC50}" dt="2023-10-04T19:44:38.990" v="31" actId="20577"/>
          <ac:spMkLst>
            <pc:docMk/>
            <pc:sldMk cId="2567265956" sldId="336"/>
            <ac:spMk id="7" creationId="{61E6EB40-778F-4264-9213-BE059023CF5B}"/>
          </ac:spMkLst>
        </pc:spChg>
      </pc:sldChg>
      <pc:sldChg chg="del">
        <pc:chgData name="Roger Rinderer" userId="f6738a6e-4b92-4598-8db9-31fa94edbaf3" providerId="ADAL" clId="{8417E03F-D9ED-4C0F-A462-4E57E58EBC50}" dt="2023-10-04T19:43:56.417" v="22" actId="47"/>
        <pc:sldMkLst>
          <pc:docMk/>
          <pc:sldMk cId="2554896817" sldId="342"/>
        </pc:sldMkLst>
      </pc:sldChg>
      <pc:sldChg chg="del">
        <pc:chgData name="Roger Rinderer" userId="f6738a6e-4b92-4598-8db9-31fa94edbaf3" providerId="ADAL" clId="{8417E03F-D9ED-4C0F-A462-4E57E58EBC50}" dt="2023-10-04T19:42:24.821" v="1" actId="47"/>
        <pc:sldMkLst>
          <pc:docMk/>
          <pc:sldMk cId="4240868648" sldId="344"/>
        </pc:sldMkLst>
      </pc:sldChg>
      <pc:sldChg chg="del">
        <pc:chgData name="Roger Rinderer" userId="f6738a6e-4b92-4598-8db9-31fa94edbaf3" providerId="ADAL" clId="{8417E03F-D9ED-4C0F-A462-4E57E58EBC50}" dt="2023-10-04T19:43:01.535" v="5" actId="47"/>
        <pc:sldMkLst>
          <pc:docMk/>
          <pc:sldMk cId="3133380864" sldId="348"/>
        </pc:sldMkLst>
      </pc:sldChg>
      <pc:sldChg chg="del">
        <pc:chgData name="Roger Rinderer" userId="f6738a6e-4b92-4598-8db9-31fa94edbaf3" providerId="ADAL" clId="{8417E03F-D9ED-4C0F-A462-4E57E58EBC50}" dt="2023-10-04T19:43:55.176" v="19" actId="47"/>
        <pc:sldMkLst>
          <pc:docMk/>
          <pc:sldMk cId="260050920" sldId="350"/>
        </pc:sldMkLst>
      </pc:sldChg>
      <pc:sldChg chg="del">
        <pc:chgData name="Roger Rinderer" userId="f6738a6e-4b92-4598-8db9-31fa94edbaf3" providerId="ADAL" clId="{8417E03F-D9ED-4C0F-A462-4E57E58EBC50}" dt="2023-10-04T19:43:21.333" v="7" actId="47"/>
        <pc:sldMkLst>
          <pc:docMk/>
          <pc:sldMk cId="2447233615" sldId="357"/>
        </pc:sldMkLst>
      </pc:sldChg>
      <pc:sldChg chg="del">
        <pc:chgData name="Roger Rinderer" userId="f6738a6e-4b92-4598-8db9-31fa94edbaf3" providerId="ADAL" clId="{8417E03F-D9ED-4C0F-A462-4E57E58EBC50}" dt="2023-10-04T19:43:48.249" v="10" actId="47"/>
        <pc:sldMkLst>
          <pc:docMk/>
          <pc:sldMk cId="2734856210" sldId="358"/>
        </pc:sldMkLst>
      </pc:sldChg>
      <pc:sldChg chg="del">
        <pc:chgData name="Roger Rinderer" userId="f6738a6e-4b92-4598-8db9-31fa94edbaf3" providerId="ADAL" clId="{8417E03F-D9ED-4C0F-A462-4E57E58EBC50}" dt="2023-10-04T19:43:51.454" v="11" actId="47"/>
        <pc:sldMkLst>
          <pc:docMk/>
          <pc:sldMk cId="3179361580" sldId="359"/>
        </pc:sldMkLst>
      </pc:sldChg>
      <pc:sldChg chg="del">
        <pc:chgData name="Roger Rinderer" userId="f6738a6e-4b92-4598-8db9-31fa94edbaf3" providerId="ADAL" clId="{8417E03F-D9ED-4C0F-A462-4E57E58EBC50}" dt="2023-10-04T19:43:53.010" v="14" actId="47"/>
        <pc:sldMkLst>
          <pc:docMk/>
          <pc:sldMk cId="3465019725" sldId="360"/>
        </pc:sldMkLst>
      </pc:sldChg>
      <pc:sldChg chg="del">
        <pc:chgData name="Roger Rinderer" userId="f6738a6e-4b92-4598-8db9-31fa94edbaf3" providerId="ADAL" clId="{8417E03F-D9ED-4C0F-A462-4E57E58EBC50}" dt="2023-10-04T19:43:53.372" v="15" actId="47"/>
        <pc:sldMkLst>
          <pc:docMk/>
          <pc:sldMk cId="1804819613" sldId="361"/>
        </pc:sldMkLst>
      </pc:sldChg>
      <pc:sldChg chg="del">
        <pc:chgData name="Roger Rinderer" userId="f6738a6e-4b92-4598-8db9-31fa94edbaf3" providerId="ADAL" clId="{8417E03F-D9ED-4C0F-A462-4E57E58EBC50}" dt="2023-10-04T19:43:53.988" v="16" actId="47"/>
        <pc:sldMkLst>
          <pc:docMk/>
          <pc:sldMk cId="4282775526" sldId="362"/>
        </pc:sldMkLst>
      </pc:sldChg>
      <pc:sldChg chg="del">
        <pc:chgData name="Roger Rinderer" userId="f6738a6e-4b92-4598-8db9-31fa94edbaf3" providerId="ADAL" clId="{8417E03F-D9ED-4C0F-A462-4E57E58EBC50}" dt="2023-10-04T19:43:55.577" v="20" actId="47"/>
        <pc:sldMkLst>
          <pc:docMk/>
          <pc:sldMk cId="4288019245" sldId="363"/>
        </pc:sldMkLst>
      </pc:sldChg>
      <pc:sldChg chg="del">
        <pc:chgData name="Roger Rinderer" userId="f6738a6e-4b92-4598-8db9-31fa94edbaf3" providerId="ADAL" clId="{8417E03F-D9ED-4C0F-A462-4E57E58EBC50}" dt="2023-10-04T19:43:55.962" v="21" actId="47"/>
        <pc:sldMkLst>
          <pc:docMk/>
          <pc:sldMk cId="690155445" sldId="364"/>
        </pc:sldMkLst>
      </pc:sldChg>
      <pc:sldChg chg="del">
        <pc:chgData name="Roger Rinderer" userId="f6738a6e-4b92-4598-8db9-31fa94edbaf3" providerId="ADAL" clId="{8417E03F-D9ED-4C0F-A462-4E57E58EBC50}" dt="2023-10-04T19:43:56.818" v="23" actId="47"/>
        <pc:sldMkLst>
          <pc:docMk/>
          <pc:sldMk cId="1598874168" sldId="365"/>
        </pc:sldMkLst>
      </pc:sldChg>
      <pc:sldChg chg="del">
        <pc:chgData name="Roger Rinderer" userId="f6738a6e-4b92-4598-8db9-31fa94edbaf3" providerId="ADAL" clId="{8417E03F-D9ED-4C0F-A462-4E57E58EBC50}" dt="2023-10-04T19:43:57.683" v="25" actId="47"/>
        <pc:sldMkLst>
          <pc:docMk/>
          <pc:sldMk cId="343080436" sldId="366"/>
        </pc:sldMkLst>
      </pc:sldChg>
      <pc:sldChg chg="del">
        <pc:chgData name="Roger Rinderer" userId="f6738a6e-4b92-4598-8db9-31fa94edbaf3" providerId="ADAL" clId="{8417E03F-D9ED-4C0F-A462-4E57E58EBC50}" dt="2023-10-04T19:43:58.269" v="26" actId="47"/>
        <pc:sldMkLst>
          <pc:docMk/>
          <pc:sldMk cId="3185613933" sldId="367"/>
        </pc:sldMkLst>
      </pc:sldChg>
      <pc:sldChg chg="add">
        <pc:chgData name="Roger Rinderer" userId="f6738a6e-4b92-4598-8db9-31fa94edbaf3" providerId="ADAL" clId="{8417E03F-D9ED-4C0F-A462-4E57E58EBC50}" dt="2023-10-04T19:42:22.703" v="0"/>
        <pc:sldMkLst>
          <pc:docMk/>
          <pc:sldMk cId="1079690581" sldId="368"/>
        </pc:sldMkLst>
      </pc:sldChg>
      <pc:sldChg chg="modSp add mod">
        <pc:chgData name="Roger Rinderer" userId="f6738a6e-4b92-4598-8db9-31fa94edbaf3" providerId="ADAL" clId="{8417E03F-D9ED-4C0F-A462-4E57E58EBC50}" dt="2023-10-04T19:42:57.878" v="4" actId="15"/>
        <pc:sldMkLst>
          <pc:docMk/>
          <pc:sldMk cId="3381449624" sldId="369"/>
        </pc:sldMkLst>
        <pc:spChg chg="mod">
          <ac:chgData name="Roger Rinderer" userId="f6738a6e-4b92-4598-8db9-31fa94edbaf3" providerId="ADAL" clId="{8417E03F-D9ED-4C0F-A462-4E57E58EBC50}" dt="2023-10-04T19:42:57.878" v="4" actId="15"/>
          <ac:spMkLst>
            <pc:docMk/>
            <pc:sldMk cId="3381449624" sldId="369"/>
            <ac:spMk id="2" creationId="{43E4ADEA-55D5-18EE-B8FA-1D8F03355D6C}"/>
          </ac:spMkLst>
        </pc:spChg>
      </pc:sldChg>
      <pc:sldChg chg="modSp add mod">
        <pc:chgData name="Roger Rinderer" userId="f6738a6e-4b92-4598-8db9-31fa94edbaf3" providerId="ADAL" clId="{8417E03F-D9ED-4C0F-A462-4E57E58EBC50}" dt="2023-10-04T19:43:27.184" v="9" actId="15"/>
        <pc:sldMkLst>
          <pc:docMk/>
          <pc:sldMk cId="3622483694" sldId="370"/>
        </pc:sldMkLst>
        <pc:spChg chg="mod">
          <ac:chgData name="Roger Rinderer" userId="f6738a6e-4b92-4598-8db9-31fa94edbaf3" providerId="ADAL" clId="{8417E03F-D9ED-4C0F-A462-4E57E58EBC50}" dt="2023-10-04T19:43:27.184" v="9" actId="15"/>
          <ac:spMkLst>
            <pc:docMk/>
            <pc:sldMk cId="3622483694" sldId="370"/>
            <ac:spMk id="2" creationId="{43E4ADEA-55D5-18EE-B8FA-1D8F03355D6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998E594-98F6-3A40-9CB1-890EFD882430}" type="datetimeFigureOut">
              <a:rPr lang="de-DE" smtClean="0"/>
              <a:t>06.10.2023</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3EA8F55-2519-6F41-91E3-24F0254F6FF0}" type="slidenum">
              <a:rPr lang="de-DE" smtClean="0"/>
              <a:t>‹Nr.›</a:t>
            </a:fld>
            <a:endParaRPr lang="de-DE"/>
          </a:p>
        </p:txBody>
      </p:sp>
    </p:spTree>
    <p:extLst>
      <p:ext uri="{BB962C8B-B14F-4D97-AF65-F5344CB8AC3E}">
        <p14:creationId xmlns:p14="http://schemas.microsoft.com/office/powerpoint/2010/main" val="21530589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8DA80C-0032-A04F-8DC3-1D9FA424B670}" type="datetimeFigureOut">
              <a:rPr lang="de-DE" smtClean="0"/>
              <a:t>06.10.2023</a:t>
            </a:fld>
            <a:endParaRPr lang="de-DE"/>
          </a:p>
        </p:txBody>
      </p:sp>
      <p:sp>
        <p:nvSpPr>
          <p:cNvPr id="4" name="Folienbildplatzhalter 3"/>
          <p:cNvSpPr>
            <a:spLocks noGrp="1" noRot="1" noChangeAspect="1"/>
          </p:cNvSpPr>
          <p:nvPr>
            <p:ph type="sldImg" idx="2"/>
          </p:nvPr>
        </p:nvSpPr>
        <p:spPr>
          <a:xfrm>
            <a:off x="379413" y="685800"/>
            <a:ext cx="6099175"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D8BABC-F464-1C42-81DA-2E65C84DE5DA}" type="slidenum">
              <a:rPr lang="de-DE" smtClean="0"/>
              <a:t>‹Nr.›</a:t>
            </a:fld>
            <a:endParaRPr lang="de-DE"/>
          </a:p>
        </p:txBody>
      </p:sp>
    </p:spTree>
    <p:extLst>
      <p:ext uri="{BB962C8B-B14F-4D97-AF65-F5344CB8AC3E}">
        <p14:creationId xmlns:p14="http://schemas.microsoft.com/office/powerpoint/2010/main" val="94002524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elfolie mit Bildmask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hteck 4"/>
          <p:cNvSpPr/>
          <p:nvPr userDrawn="1"/>
        </p:nvSpPr>
        <p:spPr>
          <a:xfrm>
            <a:off x="1" y="0"/>
            <a:ext cx="12198350" cy="6858000"/>
          </a:xfrm>
          <a:prstGeom prst="rect">
            <a:avLst/>
          </a:prstGeom>
          <a:solidFill>
            <a:schemeClr val="tx1">
              <a:alpha val="10000"/>
            </a:schemeClr>
          </a:solid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de-CH" sz="1400" dirty="0">
              <a:solidFill>
                <a:schemeClr val="tx1"/>
              </a:solidFill>
            </a:endParaRPr>
          </a:p>
        </p:txBody>
      </p:sp>
      <p:sp>
        <p:nvSpPr>
          <p:cNvPr id="21" name="Freihandform 20"/>
          <p:cNvSpPr/>
          <p:nvPr/>
        </p:nvSpPr>
        <p:spPr>
          <a:xfrm>
            <a:off x="3975404" y="679931"/>
            <a:ext cx="8222947" cy="6187327"/>
          </a:xfrm>
          <a:custGeom>
            <a:avLst/>
            <a:gdLst>
              <a:gd name="connsiteX0" fmla="*/ 5924544 w 8222947"/>
              <a:gd name="connsiteY0" fmla="*/ 885 h 6187327"/>
              <a:gd name="connsiteX1" fmla="*/ 6308590 w 8222947"/>
              <a:gd name="connsiteY1" fmla="*/ 41571 h 6187327"/>
              <a:gd name="connsiteX2" fmla="*/ 8006972 w 8222947"/>
              <a:gd name="connsiteY2" fmla="*/ 1782211 h 6187327"/>
              <a:gd name="connsiteX3" fmla="*/ 8214187 w 8222947"/>
              <a:gd name="connsiteY3" fmla="*/ 2329511 h 6187327"/>
              <a:gd name="connsiteX4" fmla="*/ 8222947 w 8222947"/>
              <a:gd name="connsiteY4" fmla="*/ 2362752 h 6187327"/>
              <a:gd name="connsiteX5" fmla="*/ 8222947 w 8222947"/>
              <a:gd name="connsiteY5" fmla="*/ 4688892 h 6187327"/>
              <a:gd name="connsiteX6" fmla="*/ 8207914 w 8222947"/>
              <a:gd name="connsiteY6" fmla="*/ 4742881 h 6187327"/>
              <a:gd name="connsiteX7" fmla="*/ 7556423 w 8222947"/>
              <a:gd name="connsiteY7" fmla="*/ 6028617 h 6187327"/>
              <a:gd name="connsiteX8" fmla="*/ 7425161 w 8222947"/>
              <a:gd name="connsiteY8" fmla="*/ 6187327 h 6187327"/>
              <a:gd name="connsiteX9" fmla="*/ 1006577 w 8222947"/>
              <a:gd name="connsiteY9" fmla="*/ 6187327 h 6187327"/>
              <a:gd name="connsiteX10" fmla="*/ 850964 w 8222947"/>
              <a:gd name="connsiteY10" fmla="*/ 5995980 h 6187327"/>
              <a:gd name="connsiteX11" fmla="*/ 422250 w 8222947"/>
              <a:gd name="connsiteY11" fmla="*/ 5267019 h 6187327"/>
              <a:gd name="connsiteX12" fmla="*/ 142610 w 8222947"/>
              <a:gd name="connsiteY12" fmla="*/ 2830055 h 6187327"/>
              <a:gd name="connsiteX13" fmla="*/ 3539677 w 8222947"/>
              <a:gd name="connsiteY13" fmla="*/ 2265216 h 6187327"/>
              <a:gd name="connsiteX14" fmla="*/ 5924544 w 8222947"/>
              <a:gd name="connsiteY14" fmla="*/ 885 h 618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22947" h="6187327">
                <a:moveTo>
                  <a:pt x="5924544" y="885"/>
                </a:moveTo>
                <a:cubicBezTo>
                  <a:pt x="6041007" y="-3625"/>
                  <a:pt x="6168271" y="8957"/>
                  <a:pt x="6308590" y="41571"/>
                </a:cubicBezTo>
                <a:cubicBezTo>
                  <a:pt x="6952725" y="190142"/>
                  <a:pt x="7634399" y="972436"/>
                  <a:pt x="8006972" y="1782211"/>
                </a:cubicBezTo>
                <a:cubicBezTo>
                  <a:pt x="8089782" y="1962218"/>
                  <a:pt x="8158705" y="2145053"/>
                  <a:pt x="8214187" y="2329511"/>
                </a:cubicBezTo>
                <a:lnTo>
                  <a:pt x="8222947" y="2362752"/>
                </a:lnTo>
                <a:lnTo>
                  <a:pt x="8222947" y="4688892"/>
                </a:lnTo>
                <a:lnTo>
                  <a:pt x="8207914" y="4742881"/>
                </a:lnTo>
                <a:cubicBezTo>
                  <a:pt x="8067235" y="5203851"/>
                  <a:pt x="7847382" y="5639692"/>
                  <a:pt x="7556423" y="6028617"/>
                </a:cubicBezTo>
                <a:lnTo>
                  <a:pt x="7425161" y="6187327"/>
                </a:lnTo>
                <a:lnTo>
                  <a:pt x="1006577" y="6187327"/>
                </a:lnTo>
                <a:lnTo>
                  <a:pt x="850964" y="5995980"/>
                </a:lnTo>
                <a:cubicBezTo>
                  <a:pt x="686863" y="5772304"/>
                  <a:pt x="542722" y="5528860"/>
                  <a:pt x="422250" y="5267019"/>
                </a:cubicBezTo>
                <a:cubicBezTo>
                  <a:pt x="50312" y="4458802"/>
                  <a:pt x="-155418" y="3502075"/>
                  <a:pt x="142610" y="2830055"/>
                </a:cubicBezTo>
                <a:cubicBezTo>
                  <a:pt x="788131" y="1375996"/>
                  <a:pt x="2271479" y="2908304"/>
                  <a:pt x="3539677" y="2265216"/>
                </a:cubicBezTo>
                <a:cubicBezTo>
                  <a:pt x="4682264" y="1685095"/>
                  <a:pt x="4798738" y="44473"/>
                  <a:pt x="5924544" y="885"/>
                </a:cubicBezTo>
                <a:close/>
              </a:path>
            </a:pathLst>
          </a:custGeom>
          <a:solidFill>
            <a:schemeClr val="bg1">
              <a:alpha val="80000"/>
            </a:schemeClr>
          </a:solid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de-CH" sz="1400" dirty="0">
              <a:solidFill>
                <a:schemeClr val="tx1"/>
              </a:solidFill>
            </a:endParaRPr>
          </a:p>
        </p:txBody>
      </p:sp>
      <p:sp>
        <p:nvSpPr>
          <p:cNvPr id="12" name="Freihandform 11"/>
          <p:cNvSpPr/>
          <p:nvPr/>
        </p:nvSpPr>
        <p:spPr>
          <a:xfrm>
            <a:off x="5642407" y="1910668"/>
            <a:ext cx="6555944" cy="4947333"/>
          </a:xfrm>
          <a:custGeom>
            <a:avLst/>
            <a:gdLst>
              <a:gd name="connsiteX0" fmla="*/ 4854063 w 6552531"/>
              <a:gd name="connsiteY0" fmla="*/ 7 h 4947333"/>
              <a:gd name="connsiteX1" fmla="*/ 5071206 w 6552531"/>
              <a:gd name="connsiteY1" fmla="*/ 27731 h 4947333"/>
              <a:gd name="connsiteX2" fmla="*/ 6551503 w 6552531"/>
              <a:gd name="connsiteY2" fmla="*/ 1809287 h 4947333"/>
              <a:gd name="connsiteX3" fmla="*/ 6552531 w 6552531"/>
              <a:gd name="connsiteY3" fmla="*/ 1812764 h 4947333"/>
              <a:gd name="connsiteX4" fmla="*/ 6552531 w 6552531"/>
              <a:gd name="connsiteY4" fmla="*/ 3922236 h 4947333"/>
              <a:gd name="connsiteX5" fmla="*/ 6508354 w 6552531"/>
              <a:gd name="connsiteY5" fmla="*/ 4056281 h 4947333"/>
              <a:gd name="connsiteX6" fmla="*/ 6167266 w 6552531"/>
              <a:gd name="connsiteY6" fmla="*/ 4753897 h 4947333"/>
              <a:gd name="connsiteX7" fmla="*/ 6033717 w 6552531"/>
              <a:gd name="connsiteY7" fmla="*/ 4947333 h 4947333"/>
              <a:gd name="connsiteX8" fmla="*/ 688221 w 6552531"/>
              <a:gd name="connsiteY8" fmla="*/ 4947333 h 4947333"/>
              <a:gd name="connsiteX9" fmla="*/ 669155 w 6552531"/>
              <a:gd name="connsiteY9" fmla="*/ 4921952 h 4947333"/>
              <a:gd name="connsiteX10" fmla="*/ 159446 w 6552531"/>
              <a:gd name="connsiteY10" fmla="*/ 3896401 h 4947333"/>
              <a:gd name="connsiteX11" fmla="*/ 44617 w 6552531"/>
              <a:gd name="connsiteY11" fmla="*/ 3440846 h 4947333"/>
              <a:gd name="connsiteX12" fmla="*/ 40529 w 6552531"/>
              <a:gd name="connsiteY12" fmla="*/ 3406626 h 4947333"/>
              <a:gd name="connsiteX13" fmla="*/ 39476 w 6552531"/>
              <a:gd name="connsiteY13" fmla="*/ 3401514 h 4947333"/>
              <a:gd name="connsiteX14" fmla="*/ 482859 w 6552531"/>
              <a:gd name="connsiteY14" fmla="*/ 1876033 h 4947333"/>
              <a:gd name="connsiteX15" fmla="*/ 896951 w 6552531"/>
              <a:gd name="connsiteY15" fmla="*/ 1759366 h 4947333"/>
              <a:gd name="connsiteX16" fmla="*/ 1369778 w 6552531"/>
              <a:gd name="connsiteY16" fmla="*/ 1839493 h 4947333"/>
              <a:gd name="connsiteX17" fmla="*/ 1408346 w 6552531"/>
              <a:gd name="connsiteY17" fmla="*/ 1854656 h 4947333"/>
              <a:gd name="connsiteX18" fmla="*/ 1515289 w 6552531"/>
              <a:gd name="connsiteY18" fmla="*/ 1876395 h 4947333"/>
              <a:gd name="connsiteX19" fmla="*/ 2860708 w 6552531"/>
              <a:gd name="connsiteY19" fmla="*/ 1855646 h 4947333"/>
              <a:gd name="connsiteX20" fmla="*/ 3877062 w 6552531"/>
              <a:gd name="connsiteY20" fmla="*/ 691198 h 4947333"/>
              <a:gd name="connsiteX21" fmla="*/ 4633989 w 6552531"/>
              <a:gd name="connsiteY21" fmla="*/ 13545 h 4947333"/>
              <a:gd name="connsiteX22" fmla="*/ 4683323 w 6552531"/>
              <a:gd name="connsiteY22" fmla="*/ 9490 h 4947333"/>
              <a:gd name="connsiteX23" fmla="*/ 4720135 w 6552531"/>
              <a:gd name="connsiteY23" fmla="*/ 11657 h 4947333"/>
              <a:gd name="connsiteX24" fmla="*/ 4746809 w 6552531"/>
              <a:gd name="connsiteY24" fmla="*/ 6469 h 4947333"/>
              <a:gd name="connsiteX25" fmla="*/ 4854063 w 6552531"/>
              <a:gd name="connsiteY25" fmla="*/ 7 h 4947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552531" h="4947333">
                <a:moveTo>
                  <a:pt x="4854063" y="7"/>
                </a:moveTo>
                <a:cubicBezTo>
                  <a:pt x="4925952" y="311"/>
                  <a:pt x="4998520" y="9743"/>
                  <a:pt x="5071206" y="27731"/>
                </a:cubicBezTo>
                <a:cubicBezTo>
                  <a:pt x="5652694" y="171645"/>
                  <a:pt x="6241767" y="863160"/>
                  <a:pt x="6551503" y="1809287"/>
                </a:cubicBezTo>
                <a:lnTo>
                  <a:pt x="6552531" y="1812764"/>
                </a:lnTo>
                <a:lnTo>
                  <a:pt x="6552531" y="3922236"/>
                </a:lnTo>
                <a:lnTo>
                  <a:pt x="6508354" y="4056281"/>
                </a:lnTo>
                <a:cubicBezTo>
                  <a:pt x="6420252" y="4303320"/>
                  <a:pt x="6305352" y="4537096"/>
                  <a:pt x="6167266" y="4753897"/>
                </a:cubicBezTo>
                <a:lnTo>
                  <a:pt x="6033717" y="4947333"/>
                </a:lnTo>
                <a:lnTo>
                  <a:pt x="688221" y="4947333"/>
                </a:lnTo>
                <a:lnTo>
                  <a:pt x="669155" y="4921952"/>
                </a:lnTo>
                <a:cubicBezTo>
                  <a:pt x="462010" y="4623316"/>
                  <a:pt x="290452" y="4280274"/>
                  <a:pt x="159446" y="3896401"/>
                </a:cubicBezTo>
                <a:cubicBezTo>
                  <a:pt x="110759" y="3753734"/>
                  <a:pt x="70478" y="3595787"/>
                  <a:pt x="44617" y="3440846"/>
                </a:cubicBezTo>
                <a:lnTo>
                  <a:pt x="40529" y="3406626"/>
                </a:lnTo>
                <a:lnTo>
                  <a:pt x="39476" y="3401514"/>
                </a:lnTo>
                <a:cubicBezTo>
                  <a:pt x="-78551" y="2709645"/>
                  <a:pt x="67748" y="2122061"/>
                  <a:pt x="482859" y="1876033"/>
                </a:cubicBezTo>
                <a:cubicBezTo>
                  <a:pt x="607393" y="1802224"/>
                  <a:pt x="747277" y="1764396"/>
                  <a:pt x="896951" y="1759366"/>
                </a:cubicBezTo>
                <a:cubicBezTo>
                  <a:pt x="1046624" y="1754337"/>
                  <a:pt x="1206087" y="1782107"/>
                  <a:pt x="1369778" y="1839493"/>
                </a:cubicBezTo>
                <a:lnTo>
                  <a:pt x="1408346" y="1854656"/>
                </a:lnTo>
                <a:lnTo>
                  <a:pt x="1515289" y="1876395"/>
                </a:lnTo>
                <a:cubicBezTo>
                  <a:pt x="1867428" y="1960511"/>
                  <a:pt x="2467079" y="2053179"/>
                  <a:pt x="2860708" y="1855646"/>
                </a:cubicBezTo>
                <a:cubicBezTo>
                  <a:pt x="3254336" y="1658114"/>
                  <a:pt x="3625995" y="1062372"/>
                  <a:pt x="3877062" y="691198"/>
                </a:cubicBezTo>
                <a:cubicBezTo>
                  <a:pt x="4155238" y="279949"/>
                  <a:pt x="4374413" y="55026"/>
                  <a:pt x="4633989" y="13545"/>
                </a:cubicBezTo>
                <a:cubicBezTo>
                  <a:pt x="4650213" y="10953"/>
                  <a:pt x="4666671" y="9635"/>
                  <a:pt x="4683323" y="9490"/>
                </a:cubicBezTo>
                <a:lnTo>
                  <a:pt x="4720135" y="11657"/>
                </a:lnTo>
                <a:lnTo>
                  <a:pt x="4746809" y="6469"/>
                </a:lnTo>
                <a:cubicBezTo>
                  <a:pt x="4782344" y="1985"/>
                  <a:pt x="4818118" y="-145"/>
                  <a:pt x="4854063" y="7"/>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400"/>
          </a:p>
        </p:txBody>
      </p:sp>
      <p:sp>
        <p:nvSpPr>
          <p:cNvPr id="2" name="Titel 1"/>
          <p:cNvSpPr>
            <a:spLocks noGrp="1"/>
          </p:cNvSpPr>
          <p:nvPr>
            <p:ph type="title" hasCustomPrompt="1"/>
          </p:nvPr>
        </p:nvSpPr>
        <p:spPr>
          <a:xfrm>
            <a:off x="4838700" y="3239457"/>
            <a:ext cx="6790944" cy="1097269"/>
          </a:xfrm>
        </p:spPr>
        <p:txBody>
          <a:bodyPr lIns="0" tIns="0" bIns="0" anchor="b">
            <a:normAutofit/>
          </a:bodyPr>
          <a:lstStyle>
            <a:lvl1pPr>
              <a:lnSpc>
                <a:spcPct val="100000"/>
              </a:lnSpc>
              <a:defRPr sz="3200" baseline="0">
                <a:solidFill>
                  <a:schemeClr val="tx2"/>
                </a:solidFill>
              </a:defRPr>
            </a:lvl1pPr>
          </a:lstStyle>
          <a:p>
            <a:r>
              <a:rPr lang="de-DE" dirty="0"/>
              <a:t>Überschrift Titelfolie</a:t>
            </a:r>
            <a:endParaRPr lang="de-CH" dirty="0"/>
          </a:p>
        </p:txBody>
      </p:sp>
      <p:pic>
        <p:nvPicPr>
          <p:cNvPr id="11" name="Grafik 10">
            <a:extLst>
              <a:ext uri="{FF2B5EF4-FFF2-40B4-BE49-F238E27FC236}">
                <a16:creationId xmlns:a16="http://schemas.microsoft.com/office/drawing/2014/main" id="{3F2D6CD5-EBD8-4E95-8859-83C8D04BFA5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926177" y="1533510"/>
            <a:ext cx="2691819" cy="1264388"/>
          </a:xfrm>
          <a:prstGeom prst="rect">
            <a:avLst/>
          </a:prstGeom>
        </p:spPr>
      </p:pic>
      <p:sp>
        <p:nvSpPr>
          <p:cNvPr id="4" name="Datumsplatzhalter 3"/>
          <p:cNvSpPr>
            <a:spLocks noGrp="1"/>
          </p:cNvSpPr>
          <p:nvPr>
            <p:ph type="dt" sz="half" idx="10"/>
          </p:nvPr>
        </p:nvSpPr>
        <p:spPr>
          <a:xfrm>
            <a:off x="4833464" y="5641975"/>
            <a:ext cx="1445099" cy="184666"/>
          </a:xfrm>
          <a:prstGeom prst="rect">
            <a:avLst/>
          </a:prstGeom>
        </p:spPr>
        <p:txBody>
          <a:bodyPr wrap="square" lIns="0" tIns="0" rIns="0" bIns="0" anchor="t" anchorCtr="0">
            <a:spAutoFit/>
          </a:bodyPr>
          <a:lstStyle>
            <a:lvl1pPr algn="l">
              <a:defRPr sz="1200">
                <a:latin typeface="+mn-lt"/>
              </a:defRPr>
            </a:lvl1pPr>
          </a:lstStyle>
          <a:p>
            <a:fld id="{90D30617-8E90-4881-9102-16AF4A977DE3}" type="datetime4">
              <a:rPr lang="de-CH" smtClean="0"/>
              <a:t>6. Oktober 2023</a:t>
            </a:fld>
            <a:endParaRPr lang="de-CH" dirty="0"/>
          </a:p>
        </p:txBody>
      </p:sp>
      <p:sp>
        <p:nvSpPr>
          <p:cNvPr id="7" name="Rechteck 6">
            <a:extLst>
              <a:ext uri="{FF2B5EF4-FFF2-40B4-BE49-F238E27FC236}">
                <a16:creationId xmlns:a16="http://schemas.microsoft.com/office/drawing/2014/main" id="{269B772D-4EEB-40F5-B989-5B158C414958}"/>
              </a:ext>
            </a:extLst>
          </p:cNvPr>
          <p:cNvSpPr/>
          <p:nvPr/>
        </p:nvSpPr>
        <p:spPr>
          <a:xfrm>
            <a:off x="0" y="6723258"/>
            <a:ext cx="12198350" cy="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400"/>
          </a:p>
        </p:txBody>
      </p:sp>
      <p:sp>
        <p:nvSpPr>
          <p:cNvPr id="16" name="Textplatzhalter 14">
            <a:extLst>
              <a:ext uri="{FF2B5EF4-FFF2-40B4-BE49-F238E27FC236}">
                <a16:creationId xmlns:a16="http://schemas.microsoft.com/office/drawing/2014/main" id="{2A818FE7-2817-4CCE-892B-6DE76AF6C55A}"/>
              </a:ext>
            </a:extLst>
          </p:cNvPr>
          <p:cNvSpPr>
            <a:spLocks noGrp="1"/>
          </p:cNvSpPr>
          <p:nvPr>
            <p:ph type="body" sz="quarter" idx="14" hasCustomPrompt="1"/>
          </p:nvPr>
        </p:nvSpPr>
        <p:spPr>
          <a:xfrm>
            <a:off x="4838699" y="6200774"/>
            <a:ext cx="5541757" cy="421346"/>
          </a:xfrm>
          <a:prstGeom prst="rect">
            <a:avLst/>
          </a:prstGeom>
        </p:spPr>
        <p:txBody>
          <a:bodyPr wrap="none" lIns="0" tIns="0" rIns="0" bIns="0">
            <a:noAutofit/>
          </a:bodyPr>
          <a:lstStyle>
            <a:lvl1pPr marL="0" indent="0">
              <a:buNone/>
              <a:defRPr sz="1200">
                <a:latin typeface="+mn-lt"/>
              </a:defRPr>
            </a:lvl1pPr>
          </a:lstStyle>
          <a:p>
            <a:pPr lvl="0"/>
            <a:r>
              <a:rPr lang="de-CH" dirty="0"/>
              <a:t>Departement / Abteilung</a:t>
            </a:r>
          </a:p>
        </p:txBody>
      </p:sp>
      <p:sp>
        <p:nvSpPr>
          <p:cNvPr id="17" name="Textplatzhalter 16">
            <a:extLst>
              <a:ext uri="{FF2B5EF4-FFF2-40B4-BE49-F238E27FC236}">
                <a16:creationId xmlns:a16="http://schemas.microsoft.com/office/drawing/2014/main" id="{19B420C7-7824-4382-99B3-E842F4995AC4}"/>
              </a:ext>
            </a:extLst>
          </p:cNvPr>
          <p:cNvSpPr>
            <a:spLocks noGrp="1"/>
          </p:cNvSpPr>
          <p:nvPr>
            <p:ph type="body" sz="quarter" idx="19" hasCustomPrompt="1"/>
          </p:nvPr>
        </p:nvSpPr>
        <p:spPr>
          <a:xfrm>
            <a:off x="4838700" y="4410388"/>
            <a:ext cx="6790944" cy="860307"/>
          </a:xfrm>
          <a:prstGeom prst="rect">
            <a:avLst/>
          </a:prstGeom>
        </p:spPr>
        <p:txBody>
          <a:bodyPr lIns="0" tIns="0" rIns="0" bIns="0">
            <a:normAutofit/>
          </a:bodyPr>
          <a:lstStyle>
            <a:lvl1pPr marL="0" indent="0">
              <a:buNone/>
              <a:defRPr sz="2000" b="1" baseline="0"/>
            </a:lvl1pPr>
            <a:lvl2pPr marL="457200" indent="0">
              <a:buNone/>
              <a:defRPr/>
            </a:lvl2pPr>
          </a:lstStyle>
          <a:p>
            <a:pPr lvl="0"/>
            <a:r>
              <a:rPr lang="de-DE" dirty="0"/>
              <a:t>Untertitel</a:t>
            </a:r>
          </a:p>
        </p:txBody>
      </p:sp>
      <p:sp>
        <p:nvSpPr>
          <p:cNvPr id="19" name="Textplatzhalter 5"/>
          <p:cNvSpPr>
            <a:spLocks noGrp="1"/>
          </p:cNvSpPr>
          <p:nvPr>
            <p:ph type="body" sz="quarter" idx="20" hasCustomPrompt="1"/>
          </p:nvPr>
        </p:nvSpPr>
        <p:spPr>
          <a:xfrm>
            <a:off x="4833464" y="5342714"/>
            <a:ext cx="5546993" cy="184666"/>
          </a:xfrm>
          <a:prstGeom prst="rect">
            <a:avLst/>
          </a:prstGeom>
        </p:spPr>
        <p:txBody>
          <a:bodyPr wrap="none" lIns="0" tIns="0" rIns="0" bIns="0" anchor="b" anchorCtr="0">
            <a:noAutofit/>
          </a:bodyPr>
          <a:lstStyle>
            <a:lvl1pPr marL="0" marR="0" indent="0" algn="l" defTabSz="609768" rtl="0" eaLnBrk="1" fontAlgn="auto" latinLnBrk="0" hangingPunct="1">
              <a:lnSpc>
                <a:spcPct val="100000"/>
              </a:lnSpc>
              <a:spcBef>
                <a:spcPts val="0"/>
              </a:spcBef>
              <a:spcAft>
                <a:spcPts val="0"/>
              </a:spcAft>
              <a:buClrTx/>
              <a:buSzTx/>
              <a:buFontTx/>
              <a:buNone/>
              <a:tabLst/>
              <a:defRPr sz="1200">
                <a:latin typeface="+mn-lt"/>
              </a:defRPr>
            </a:lvl1pPr>
            <a:lvl2pPr marL="360362" indent="0">
              <a:buNone/>
              <a:defRPr/>
            </a:lvl2pPr>
            <a:lvl3pPr marL="719138" indent="0">
              <a:buNone/>
              <a:defRPr/>
            </a:lvl3pPr>
            <a:lvl4pPr marL="1077912" indent="0">
              <a:buNone/>
              <a:defRPr/>
            </a:lvl4pPr>
            <a:lvl5pPr marL="1438275" indent="0">
              <a:buNone/>
              <a:defRPr/>
            </a:lvl5pPr>
          </a:lstStyle>
          <a:p>
            <a:pPr marL="0" marR="0" lvl="0" indent="0" algn="l" defTabSz="609768"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srgbClr val="191919"/>
                </a:solidFill>
                <a:effectLst/>
                <a:uLnTx/>
                <a:uFillTx/>
                <a:latin typeface="Arial" panose="020B0604020202020204" pitchFamily="34" charset="0"/>
                <a:ea typeface="+mn-ea"/>
                <a:cs typeface="Arial" panose="020B0604020202020204" pitchFamily="34" charset="0"/>
              </a:rPr>
              <a:t>Vorname Nachname</a:t>
            </a:r>
          </a:p>
        </p:txBody>
      </p:sp>
    </p:spTree>
    <p:extLst>
      <p:ext uri="{BB962C8B-B14F-4D97-AF65-F5344CB8AC3E}">
        <p14:creationId xmlns:p14="http://schemas.microsoft.com/office/powerpoint/2010/main" val="324459477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pos="7335">
          <p15:clr>
            <a:srgbClr val="FBAE40"/>
          </p15:clr>
        </p15:guide>
        <p15:guide id="3" pos="304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ur Titel">
    <p:bg>
      <p:bgPr>
        <a:solidFill>
          <a:schemeClr val="bg1"/>
        </a:solidFill>
        <a:effectLst/>
      </p:bgPr>
    </p:bg>
    <p:spTree>
      <p:nvGrpSpPr>
        <p:cNvPr id="1" name=""/>
        <p:cNvGrpSpPr/>
        <p:nvPr/>
      </p:nvGrpSpPr>
      <p:grpSpPr>
        <a:xfrm>
          <a:off x="0" y="0"/>
          <a:ext cx="0" cy="0"/>
          <a:chOff x="0" y="0"/>
          <a:chExt cx="0" cy="0"/>
        </a:xfrm>
      </p:grpSpPr>
      <p:sp>
        <p:nvSpPr>
          <p:cNvPr id="6" name="Datumsplatzhalter 5"/>
          <p:cNvSpPr>
            <a:spLocks noGrp="1"/>
          </p:cNvSpPr>
          <p:nvPr>
            <p:ph type="dt" sz="half" idx="16"/>
          </p:nvPr>
        </p:nvSpPr>
        <p:spPr/>
        <p:txBody>
          <a:bodyPr/>
          <a:lstStyle/>
          <a:p>
            <a:fld id="{75F5407C-2BC2-4D80-95B5-4A7B94189265}" type="datetime4">
              <a:rPr lang="de-CH" smtClean="0"/>
              <a:t>6. Oktober 2023</a:t>
            </a:fld>
            <a:endParaRPr lang="de-CH" dirty="0"/>
          </a:p>
        </p:txBody>
      </p:sp>
      <p:sp>
        <p:nvSpPr>
          <p:cNvPr id="7" name="Fußzeilenplatzhalter 6"/>
          <p:cNvSpPr>
            <a:spLocks noGrp="1"/>
          </p:cNvSpPr>
          <p:nvPr>
            <p:ph type="ftr" sz="quarter" idx="17"/>
          </p:nvPr>
        </p:nvSpPr>
        <p:spPr/>
        <p:txBody>
          <a:bodyPr/>
          <a:lstStyle/>
          <a:p>
            <a:r>
              <a:rPr lang="de-CH"/>
              <a:t>Exercise Smart Factory Simulation</a:t>
            </a:r>
            <a:endParaRPr lang="de-CH" dirty="0"/>
          </a:p>
        </p:txBody>
      </p:sp>
      <p:sp>
        <p:nvSpPr>
          <p:cNvPr id="8" name="Foliennummernplatzhalter 7"/>
          <p:cNvSpPr>
            <a:spLocks noGrp="1"/>
          </p:cNvSpPr>
          <p:nvPr>
            <p:ph type="sldNum" sz="quarter" idx="18"/>
          </p:nvPr>
        </p:nvSpPr>
        <p:spPr/>
        <p:txBody>
          <a:bodyPr/>
          <a:lstStyle/>
          <a:p>
            <a:fld id="{4EAC321B-7500-4259-A00F-915439A35E15}" type="slidenum">
              <a:rPr lang="de-CH" smtClean="0"/>
              <a:pPr/>
              <a:t>‹Nr.›</a:t>
            </a:fld>
            <a:endParaRPr lang="de-CH" dirty="0"/>
          </a:p>
        </p:txBody>
      </p:sp>
      <p:sp>
        <p:nvSpPr>
          <p:cNvPr id="3" name="Titel 2"/>
          <p:cNvSpPr>
            <a:spLocks noGrp="1"/>
          </p:cNvSpPr>
          <p:nvPr>
            <p:ph type="title"/>
          </p:nvPr>
        </p:nvSpPr>
        <p:spPr/>
        <p:txBody>
          <a:bodyPr/>
          <a:lstStyle/>
          <a:p>
            <a:r>
              <a:rPr lang="de-DE"/>
              <a:t>Mastertitelformat bearbeiten</a:t>
            </a:r>
            <a:endParaRPr lang="de-CH"/>
          </a:p>
        </p:txBody>
      </p:sp>
      <p:sp>
        <p:nvSpPr>
          <p:cNvPr id="10" name="Textplatzhalter 16">
            <a:extLst>
              <a:ext uri="{FF2B5EF4-FFF2-40B4-BE49-F238E27FC236}">
                <a16:creationId xmlns:a16="http://schemas.microsoft.com/office/drawing/2014/main" id="{19B420C7-7824-4382-99B3-E842F4995AC4}"/>
              </a:ext>
            </a:extLst>
          </p:cNvPr>
          <p:cNvSpPr>
            <a:spLocks noGrp="1"/>
          </p:cNvSpPr>
          <p:nvPr>
            <p:ph type="body" sz="quarter" idx="24" hasCustomPrompt="1"/>
          </p:nvPr>
        </p:nvSpPr>
        <p:spPr>
          <a:xfrm>
            <a:off x="806449" y="334039"/>
            <a:ext cx="11053764" cy="286673"/>
          </a:xfrm>
          <a:prstGeom prst="rect">
            <a:avLst/>
          </a:prstGeom>
        </p:spPr>
        <p:txBody>
          <a:bodyPr lIns="0" tIns="0" rIns="0" bIns="0" anchor="ctr" anchorCtr="0">
            <a:normAutofit/>
          </a:bodyPr>
          <a:lstStyle>
            <a:lvl1pPr marL="0" indent="0">
              <a:buNone/>
              <a:defRPr sz="2000" b="1"/>
            </a:lvl1pPr>
            <a:lvl2pPr marL="457200" indent="0">
              <a:buNone/>
              <a:defRPr/>
            </a:lvl2pPr>
          </a:lstStyle>
          <a:p>
            <a:pPr lvl="0"/>
            <a:r>
              <a:rPr lang="de-DE" dirty="0"/>
              <a:t>Thema</a:t>
            </a:r>
          </a:p>
        </p:txBody>
      </p:sp>
    </p:spTree>
    <p:extLst>
      <p:ext uri="{BB962C8B-B14F-4D97-AF65-F5344CB8AC3E}">
        <p14:creationId xmlns:p14="http://schemas.microsoft.com/office/powerpoint/2010/main" val="2476660943"/>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Leer">
    <p:bg>
      <p:bgRef idx="1001">
        <a:schemeClr val="bg1"/>
      </p:bgRef>
    </p:bg>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34082C6D-1985-4FE0-905E-8ED04F3701DC}" type="datetime4">
              <a:rPr lang="de-CH" smtClean="0"/>
              <a:t>6. Oktober 2023</a:t>
            </a:fld>
            <a:endParaRPr lang="de-CH" dirty="0"/>
          </a:p>
        </p:txBody>
      </p:sp>
      <p:sp>
        <p:nvSpPr>
          <p:cNvPr id="3" name="Fußzeilenplatzhalter 2"/>
          <p:cNvSpPr>
            <a:spLocks noGrp="1"/>
          </p:cNvSpPr>
          <p:nvPr>
            <p:ph type="ftr" sz="quarter" idx="11"/>
          </p:nvPr>
        </p:nvSpPr>
        <p:spPr/>
        <p:txBody>
          <a:bodyPr/>
          <a:lstStyle/>
          <a:p>
            <a:r>
              <a:rPr lang="de-CH"/>
              <a:t>Exercise Smart Factory Simulation</a:t>
            </a:r>
            <a:endParaRPr lang="de-CH" dirty="0"/>
          </a:p>
        </p:txBody>
      </p:sp>
      <p:sp>
        <p:nvSpPr>
          <p:cNvPr id="4" name="Foliennummernplatzhalter 3"/>
          <p:cNvSpPr>
            <a:spLocks noGrp="1"/>
          </p:cNvSpPr>
          <p:nvPr>
            <p:ph type="sldNum" sz="quarter" idx="12"/>
          </p:nvPr>
        </p:nvSpPr>
        <p:spPr/>
        <p:txBody>
          <a:bodyPr/>
          <a:lstStyle/>
          <a:p>
            <a:fld id="{4EAC321B-7500-4259-A00F-915439A35E15}" type="slidenum">
              <a:rPr lang="de-CH" smtClean="0"/>
              <a:pPr/>
              <a:t>‹Nr.›</a:t>
            </a:fld>
            <a:endParaRPr lang="de-CH" dirty="0"/>
          </a:p>
        </p:txBody>
      </p:sp>
    </p:spTree>
    <p:extLst>
      <p:ext uri="{BB962C8B-B14F-4D97-AF65-F5344CB8AC3E}">
        <p14:creationId xmlns:p14="http://schemas.microsoft.com/office/powerpoint/2010/main" val="1284216520"/>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Vollbild">
    <p:bg>
      <p:bgRef idx="1001">
        <a:schemeClr val="bg1"/>
      </p:bgRef>
    </p:bg>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DBA45B50-1A95-4C69-8A7F-422593030BAD}" type="datetime4">
              <a:rPr lang="de-CH" smtClean="0"/>
              <a:t>6. Oktober 2023</a:t>
            </a:fld>
            <a:endParaRPr lang="de-CH" dirty="0"/>
          </a:p>
        </p:txBody>
      </p:sp>
      <p:sp>
        <p:nvSpPr>
          <p:cNvPr id="3" name="Fußzeilenplatzhalter 2"/>
          <p:cNvSpPr>
            <a:spLocks noGrp="1"/>
          </p:cNvSpPr>
          <p:nvPr>
            <p:ph type="ftr" sz="quarter" idx="11"/>
          </p:nvPr>
        </p:nvSpPr>
        <p:spPr/>
        <p:txBody>
          <a:bodyPr/>
          <a:lstStyle/>
          <a:p>
            <a:r>
              <a:rPr lang="de-CH"/>
              <a:t>Exercise Smart Factory Simulation</a:t>
            </a:r>
            <a:endParaRPr lang="de-CH" dirty="0"/>
          </a:p>
        </p:txBody>
      </p:sp>
      <p:sp>
        <p:nvSpPr>
          <p:cNvPr id="4" name="Foliennummernplatzhalter 3"/>
          <p:cNvSpPr>
            <a:spLocks noGrp="1"/>
          </p:cNvSpPr>
          <p:nvPr>
            <p:ph type="sldNum" sz="quarter" idx="12"/>
          </p:nvPr>
        </p:nvSpPr>
        <p:spPr/>
        <p:txBody>
          <a:bodyPr/>
          <a:lstStyle/>
          <a:p>
            <a:fld id="{4EAC321B-7500-4259-A00F-915439A35E15}" type="slidenum">
              <a:rPr lang="de-CH" smtClean="0"/>
              <a:pPr/>
              <a:t>‹Nr.›</a:t>
            </a:fld>
            <a:endParaRPr lang="de-CH" dirty="0"/>
          </a:p>
        </p:txBody>
      </p:sp>
      <p:sp>
        <p:nvSpPr>
          <p:cNvPr id="7" name="Bildplatzhalter 7"/>
          <p:cNvSpPr>
            <a:spLocks noGrp="1"/>
          </p:cNvSpPr>
          <p:nvPr>
            <p:ph type="pic" sz="quarter" idx="20" hasCustomPrompt="1"/>
          </p:nvPr>
        </p:nvSpPr>
        <p:spPr>
          <a:xfrm>
            <a:off x="0" y="-1"/>
            <a:ext cx="12198350" cy="6200775"/>
          </a:xfrm>
          <a:prstGeom prst="rect">
            <a:avLst/>
          </a:prstGeom>
          <a:solidFill>
            <a:schemeClr val="bg2"/>
          </a:solidFill>
        </p:spPr>
        <p:txBody>
          <a:bodyPr lIns="216000" tIns="108000">
            <a:normAutofit/>
          </a:bodyPr>
          <a:lstStyle>
            <a:lvl1pPr marL="0" indent="0">
              <a:buNone/>
              <a:defRPr sz="2000" baseline="0"/>
            </a:lvl1pPr>
          </a:lstStyle>
          <a:p>
            <a:r>
              <a:rPr lang="de-CH" dirty="0"/>
              <a:t>Bild über das Bild-Icon einfügen</a:t>
            </a:r>
          </a:p>
        </p:txBody>
      </p:sp>
    </p:spTree>
    <p:extLst>
      <p:ext uri="{BB962C8B-B14F-4D97-AF65-F5344CB8AC3E}">
        <p14:creationId xmlns:p14="http://schemas.microsoft.com/office/powerpoint/2010/main" val="110612515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folie mit Bild">
    <p:bg>
      <p:bgPr>
        <a:solidFill>
          <a:schemeClr val="bg1"/>
        </a:solidFill>
        <a:effectLst/>
      </p:bgPr>
    </p:bg>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3F2D6CD5-EBD8-4E95-8859-83C8D04BFA5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301804" y="5947634"/>
            <a:ext cx="1558409" cy="732008"/>
          </a:xfrm>
          <a:prstGeom prst="rect">
            <a:avLst/>
          </a:prstGeom>
        </p:spPr>
      </p:pic>
      <p:sp>
        <p:nvSpPr>
          <p:cNvPr id="14" name="Bildplatzhalter 13" descr="Hier Titelbild einfügen" title="Titelbild">
            <a:extLst>
              <a:ext uri="{FF2B5EF4-FFF2-40B4-BE49-F238E27FC236}">
                <a16:creationId xmlns:a16="http://schemas.microsoft.com/office/drawing/2014/main" id="{1DE6A71F-9A5B-4F1D-A226-20EDC05C37DC}"/>
              </a:ext>
            </a:extLst>
          </p:cNvPr>
          <p:cNvSpPr>
            <a:spLocks noGrp="1"/>
          </p:cNvSpPr>
          <p:nvPr>
            <p:ph type="pic" sz="quarter" idx="12" hasCustomPrompt="1"/>
          </p:nvPr>
        </p:nvSpPr>
        <p:spPr>
          <a:xfrm>
            <a:off x="0" y="0"/>
            <a:ext cx="12198350" cy="5772670"/>
          </a:xfrm>
          <a:prstGeom prst="rect">
            <a:avLst/>
          </a:prstGeom>
          <a:solidFill>
            <a:schemeClr val="bg2"/>
          </a:solidFill>
        </p:spPr>
        <p:txBody>
          <a:bodyPr lIns="216000" tIns="108000" anchor="t" anchorCtr="0">
            <a:normAutofit/>
          </a:bodyPr>
          <a:lstStyle>
            <a:lvl1pPr marL="0" indent="0">
              <a:buNone/>
              <a:defRPr sz="2000" baseline="0"/>
            </a:lvl1pPr>
          </a:lstStyle>
          <a:p>
            <a:r>
              <a:rPr lang="de-CH" dirty="0"/>
              <a:t>Tipp: Zuerst das Bild einfügen (über das Bild-Icon), dann den Titel eingeben.</a:t>
            </a:r>
          </a:p>
        </p:txBody>
      </p:sp>
      <p:sp>
        <p:nvSpPr>
          <p:cNvPr id="2" name="Titel 1"/>
          <p:cNvSpPr>
            <a:spLocks noGrp="1"/>
          </p:cNvSpPr>
          <p:nvPr>
            <p:ph type="ctrTitle" hasCustomPrompt="1"/>
          </p:nvPr>
        </p:nvSpPr>
        <p:spPr>
          <a:xfrm>
            <a:off x="5338531" y="3427353"/>
            <a:ext cx="5957391" cy="797311"/>
          </a:xfrm>
          <a:solidFill>
            <a:srgbClr val="FFFFFF">
              <a:alpha val="80000"/>
            </a:srgbClr>
          </a:solidFill>
        </p:spPr>
        <p:txBody>
          <a:bodyPr wrap="square" lIns="108000" tIns="72000" rIns="108000" bIns="108000" anchor="b" anchorCtr="0">
            <a:spAutoFit/>
          </a:bodyPr>
          <a:lstStyle>
            <a:lvl1pPr algn="l">
              <a:lnSpc>
                <a:spcPct val="100000"/>
              </a:lnSpc>
              <a:defRPr sz="4000" b="1" baseline="0">
                <a:solidFill>
                  <a:schemeClr val="tx2"/>
                </a:solidFill>
              </a:defRPr>
            </a:lvl1pPr>
          </a:lstStyle>
          <a:p>
            <a:r>
              <a:rPr lang="de-DE" dirty="0"/>
              <a:t>Überschrift Titelfolie</a:t>
            </a:r>
            <a:endParaRPr lang="de-CH" dirty="0"/>
          </a:p>
        </p:txBody>
      </p:sp>
      <p:sp>
        <p:nvSpPr>
          <p:cNvPr id="4" name="Datumsplatzhalter 3"/>
          <p:cNvSpPr>
            <a:spLocks noGrp="1"/>
          </p:cNvSpPr>
          <p:nvPr>
            <p:ph type="dt" sz="half" idx="10"/>
          </p:nvPr>
        </p:nvSpPr>
        <p:spPr>
          <a:xfrm>
            <a:off x="6329363" y="6453187"/>
            <a:ext cx="3377345" cy="179387"/>
          </a:xfrm>
          <a:prstGeom prst="rect">
            <a:avLst/>
          </a:prstGeom>
        </p:spPr>
        <p:txBody>
          <a:bodyPr lIns="0" tIns="0" rIns="0" bIns="0" anchor="b" anchorCtr="0"/>
          <a:lstStyle>
            <a:lvl1pPr algn="l">
              <a:defRPr sz="1200" b="0">
                <a:solidFill>
                  <a:schemeClr val="tx1"/>
                </a:solidFill>
                <a:latin typeface="Arial" panose="020B0604020202020204" pitchFamily="34" charset="0"/>
                <a:cs typeface="Arial" panose="020B0604020202020204" pitchFamily="34" charset="0"/>
              </a:defRPr>
            </a:lvl1pPr>
          </a:lstStyle>
          <a:p>
            <a:fld id="{BABFFDB7-F262-4E4F-929E-4CE0DB457752}" type="datetime4">
              <a:rPr lang="de-CH" smtClean="0"/>
              <a:t>6. Oktober 2023</a:t>
            </a:fld>
            <a:endParaRPr lang="de-CH" dirty="0"/>
          </a:p>
        </p:txBody>
      </p:sp>
      <p:sp>
        <p:nvSpPr>
          <p:cNvPr id="7" name="Textplatzhalter 6">
            <a:extLst>
              <a:ext uri="{FF2B5EF4-FFF2-40B4-BE49-F238E27FC236}">
                <a16:creationId xmlns:a16="http://schemas.microsoft.com/office/drawing/2014/main" id="{A08043DE-5E81-43FD-995B-4B17DF026528}"/>
              </a:ext>
            </a:extLst>
          </p:cNvPr>
          <p:cNvSpPr>
            <a:spLocks noGrp="1"/>
          </p:cNvSpPr>
          <p:nvPr>
            <p:ph type="body" sz="quarter" idx="13" hasCustomPrompt="1"/>
          </p:nvPr>
        </p:nvSpPr>
        <p:spPr>
          <a:xfrm>
            <a:off x="4227514" y="4224664"/>
            <a:ext cx="4064000" cy="489534"/>
          </a:xfrm>
          <a:prstGeom prst="rect">
            <a:avLst/>
          </a:prstGeom>
          <a:solidFill>
            <a:srgbClr val="D72864">
              <a:alpha val="80000"/>
            </a:srgbClr>
          </a:solidFill>
        </p:spPr>
        <p:txBody>
          <a:bodyPr wrap="square" lIns="108000" tIns="72000" rIns="108000" bIns="108000" anchor="t" anchorCtr="0">
            <a:spAutoFit/>
          </a:bodyPr>
          <a:lstStyle>
            <a:lvl1pPr marL="0" indent="0">
              <a:buNone/>
              <a:defRPr sz="2000" baseline="0">
                <a:solidFill>
                  <a:schemeClr val="bg1"/>
                </a:solidFill>
              </a:defRPr>
            </a:lvl1pPr>
            <a:lvl2pPr marL="457200" indent="0">
              <a:buNone/>
              <a:defRPr/>
            </a:lvl2pPr>
          </a:lstStyle>
          <a:p>
            <a:pPr lvl="0"/>
            <a:r>
              <a:rPr lang="de-DE" dirty="0"/>
              <a:t>Untertitel</a:t>
            </a:r>
          </a:p>
        </p:txBody>
      </p:sp>
      <p:sp>
        <p:nvSpPr>
          <p:cNvPr id="6" name="Textplatzhalter 5"/>
          <p:cNvSpPr>
            <a:spLocks noGrp="1"/>
          </p:cNvSpPr>
          <p:nvPr>
            <p:ph type="body" sz="quarter" idx="14" hasCustomPrompt="1"/>
          </p:nvPr>
        </p:nvSpPr>
        <p:spPr>
          <a:xfrm>
            <a:off x="6329363" y="5949950"/>
            <a:ext cx="3365053" cy="503238"/>
          </a:xfrm>
          <a:prstGeom prst="rect">
            <a:avLst/>
          </a:prstGeom>
        </p:spPr>
        <p:txBody>
          <a:bodyPr lIns="0" tIns="0" rIns="0" bIns="0" anchor="t" anchorCtr="0">
            <a:normAutofit/>
          </a:bodyPr>
          <a:lstStyle>
            <a:lvl1pPr marL="0" marR="0" indent="0" algn="l" defTabSz="609768" rtl="0" eaLnBrk="1" fontAlgn="auto" latinLnBrk="0" hangingPunct="1">
              <a:lnSpc>
                <a:spcPct val="100000"/>
              </a:lnSpc>
              <a:spcBef>
                <a:spcPts val="0"/>
              </a:spcBef>
              <a:spcAft>
                <a:spcPts val="0"/>
              </a:spcAft>
              <a:buClrTx/>
              <a:buSzTx/>
              <a:buFontTx/>
              <a:buNone/>
              <a:tabLst/>
              <a:defRPr sz="1200"/>
            </a:lvl1pPr>
            <a:lvl2pPr marL="360362" indent="0">
              <a:buNone/>
              <a:defRPr/>
            </a:lvl2pPr>
            <a:lvl3pPr marL="719138" indent="0">
              <a:buNone/>
              <a:defRPr/>
            </a:lvl3pPr>
            <a:lvl4pPr marL="1077912" indent="0">
              <a:buNone/>
              <a:defRPr/>
            </a:lvl4pPr>
            <a:lvl5pPr marL="1438275" indent="0">
              <a:buNone/>
              <a:defRPr/>
            </a:lvl5pPr>
          </a:lstStyle>
          <a:p>
            <a:pPr marL="0" marR="0" lvl="0" indent="0" algn="l" defTabSz="609768"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srgbClr val="191919"/>
                </a:solidFill>
                <a:effectLst/>
                <a:uLnTx/>
                <a:uFillTx/>
                <a:latin typeface="Arial" panose="020B0604020202020204" pitchFamily="34" charset="0"/>
                <a:ea typeface="+mn-ea"/>
                <a:cs typeface="Arial" panose="020B0604020202020204" pitchFamily="34" charset="0"/>
              </a:rPr>
              <a:t>Vorname Nachname</a:t>
            </a:r>
          </a:p>
        </p:txBody>
      </p:sp>
      <p:sp>
        <p:nvSpPr>
          <p:cNvPr id="10" name="Textplatzhalter 14">
            <a:extLst>
              <a:ext uri="{FF2B5EF4-FFF2-40B4-BE49-F238E27FC236}">
                <a16:creationId xmlns:a16="http://schemas.microsoft.com/office/drawing/2014/main" id="{2A818FE7-2817-4CCE-892B-6DE76AF6C55A}"/>
              </a:ext>
            </a:extLst>
          </p:cNvPr>
          <p:cNvSpPr>
            <a:spLocks noGrp="1"/>
          </p:cNvSpPr>
          <p:nvPr>
            <p:ph type="body" sz="quarter" idx="15" hasCustomPrompt="1"/>
          </p:nvPr>
        </p:nvSpPr>
        <p:spPr>
          <a:xfrm>
            <a:off x="806450" y="5949950"/>
            <a:ext cx="4532081" cy="647700"/>
          </a:xfrm>
          <a:prstGeom prst="rect">
            <a:avLst/>
          </a:prstGeom>
        </p:spPr>
        <p:txBody>
          <a:bodyPr wrap="none" lIns="0" tIns="0" rIns="0" bIns="0">
            <a:noAutofit/>
          </a:bodyPr>
          <a:lstStyle>
            <a:lvl1pPr marL="0" indent="0">
              <a:buNone/>
              <a:defRPr sz="1200">
                <a:latin typeface="+mn-lt"/>
              </a:defRPr>
            </a:lvl1pPr>
          </a:lstStyle>
          <a:p>
            <a:pPr lvl="0"/>
            <a:r>
              <a:rPr lang="de-CH" dirty="0"/>
              <a:t>Departement / Abteilung</a:t>
            </a:r>
          </a:p>
        </p:txBody>
      </p:sp>
    </p:spTree>
    <p:extLst>
      <p:ext uri="{BB962C8B-B14F-4D97-AF65-F5344CB8AC3E}">
        <p14:creationId xmlns:p14="http://schemas.microsoft.com/office/powerpoint/2010/main" val="2044621041"/>
      </p:ext>
    </p:extLst>
  </p:cSld>
  <p:clrMapOvr>
    <a:masterClrMapping/>
  </p:clrMapOvr>
  <p:extLst>
    <p:ext uri="{DCECCB84-F9BA-43D5-87BE-67443E8EF086}">
      <p15:sldGuideLst xmlns:p15="http://schemas.microsoft.com/office/powerpoint/2012/main">
        <p15:guide id="1" pos="7108">
          <p15:clr>
            <a:srgbClr val="FBAE40"/>
          </p15:clr>
        </p15:guide>
        <p15:guide id="2" pos="2663">
          <p15:clr>
            <a:srgbClr val="FBAE40"/>
          </p15:clr>
        </p15:guide>
        <p15:guide id="3" orient="horz" pos="2659">
          <p15:clr>
            <a:srgbClr val="FBAE40"/>
          </p15:clr>
        </p15:guide>
        <p15:guide id="8" pos="5223">
          <p15:clr>
            <a:srgbClr val="FBAE40"/>
          </p15:clr>
        </p15:guide>
        <p15:guide id="9" orient="horz" pos="3748">
          <p15:clr>
            <a:srgbClr val="FBAE40"/>
          </p15:clr>
        </p15:guide>
        <p15:guide id="10" pos="336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bschnittsfolie hoch">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fld id="{B8D05794-8FD2-4266-8573-7301B843CBA8}" type="datetime4">
              <a:rPr lang="de-CH" smtClean="0"/>
              <a:t>6. Oktober 2023</a:t>
            </a:fld>
            <a:endParaRPr lang="de-CH" dirty="0"/>
          </a:p>
        </p:txBody>
      </p:sp>
      <p:sp>
        <p:nvSpPr>
          <p:cNvPr id="4" name="Fußzeilenplatzhalter 3"/>
          <p:cNvSpPr>
            <a:spLocks noGrp="1"/>
          </p:cNvSpPr>
          <p:nvPr>
            <p:ph type="ftr" sz="quarter" idx="11"/>
          </p:nvPr>
        </p:nvSpPr>
        <p:spPr/>
        <p:txBody>
          <a:bodyPr/>
          <a:lstStyle/>
          <a:p>
            <a:r>
              <a:rPr lang="de-CH"/>
              <a:t>Exercise Smart Factory Simulation</a:t>
            </a:r>
            <a:endParaRPr lang="de-CH" dirty="0"/>
          </a:p>
        </p:txBody>
      </p:sp>
      <p:sp>
        <p:nvSpPr>
          <p:cNvPr id="5" name="Foliennummernplatzhalter 4"/>
          <p:cNvSpPr>
            <a:spLocks noGrp="1"/>
          </p:cNvSpPr>
          <p:nvPr>
            <p:ph type="sldNum" sz="quarter" idx="12"/>
          </p:nvPr>
        </p:nvSpPr>
        <p:spPr/>
        <p:txBody>
          <a:bodyPr/>
          <a:lstStyle/>
          <a:p>
            <a:fld id="{4EAC321B-7500-4259-A00F-915439A35E15}" type="slidenum">
              <a:rPr lang="de-CH" smtClean="0"/>
              <a:pPr/>
              <a:t>‹Nr.›</a:t>
            </a:fld>
            <a:endParaRPr lang="de-CH" dirty="0"/>
          </a:p>
        </p:txBody>
      </p:sp>
      <p:sp>
        <p:nvSpPr>
          <p:cNvPr id="8" name="Bildplatzhalter 7"/>
          <p:cNvSpPr>
            <a:spLocks noGrp="1"/>
          </p:cNvSpPr>
          <p:nvPr>
            <p:ph type="pic" sz="quarter" idx="20" hasCustomPrompt="1"/>
          </p:nvPr>
        </p:nvSpPr>
        <p:spPr>
          <a:xfrm>
            <a:off x="6494462" y="333375"/>
            <a:ext cx="5365751" cy="5867400"/>
          </a:xfrm>
          <a:prstGeom prst="rect">
            <a:avLst/>
          </a:prstGeom>
          <a:solidFill>
            <a:schemeClr val="bg2"/>
          </a:solidFill>
        </p:spPr>
        <p:txBody>
          <a:bodyPr lIns="216000" tIns="108000">
            <a:normAutofit/>
          </a:bodyPr>
          <a:lstStyle>
            <a:lvl1pPr marL="0" indent="0">
              <a:buNone/>
              <a:defRPr sz="2000" baseline="0"/>
            </a:lvl1pPr>
          </a:lstStyle>
          <a:p>
            <a:r>
              <a:rPr lang="de-CH" dirty="0"/>
              <a:t>Bild über das Bild-Icon einfügen</a:t>
            </a:r>
          </a:p>
        </p:txBody>
      </p:sp>
      <p:sp>
        <p:nvSpPr>
          <p:cNvPr id="10" name="Textplatzhalter 16">
            <a:extLst>
              <a:ext uri="{FF2B5EF4-FFF2-40B4-BE49-F238E27FC236}">
                <a16:creationId xmlns:a16="http://schemas.microsoft.com/office/drawing/2014/main" id="{19B420C7-7824-4382-99B3-E842F4995AC4}"/>
              </a:ext>
            </a:extLst>
          </p:cNvPr>
          <p:cNvSpPr>
            <a:spLocks noGrp="1"/>
          </p:cNvSpPr>
          <p:nvPr>
            <p:ph type="body" sz="quarter" idx="19" hasCustomPrompt="1"/>
          </p:nvPr>
        </p:nvSpPr>
        <p:spPr>
          <a:xfrm>
            <a:off x="806449" y="2213149"/>
            <a:ext cx="5364164" cy="1917733"/>
          </a:xfrm>
          <a:prstGeom prst="rect">
            <a:avLst/>
          </a:prstGeom>
        </p:spPr>
        <p:txBody>
          <a:bodyPr lIns="0" tIns="36000" rIns="0" bIns="0">
            <a:noAutofit/>
          </a:bodyPr>
          <a:lstStyle>
            <a:lvl1pPr marL="0" indent="0">
              <a:buNone/>
              <a:defRPr sz="2000" b="1"/>
            </a:lvl1pPr>
            <a:lvl2pPr marL="457200" indent="0">
              <a:buNone/>
              <a:defRPr/>
            </a:lvl2pPr>
          </a:lstStyle>
          <a:p>
            <a:pPr lvl="0"/>
            <a:r>
              <a:rPr lang="de-DE" dirty="0"/>
              <a:t>Untertitel</a:t>
            </a:r>
          </a:p>
        </p:txBody>
      </p:sp>
      <p:sp>
        <p:nvSpPr>
          <p:cNvPr id="11" name="Titel 1"/>
          <p:cNvSpPr>
            <a:spLocks noGrp="1"/>
          </p:cNvSpPr>
          <p:nvPr>
            <p:ph type="title" hasCustomPrompt="1"/>
          </p:nvPr>
        </p:nvSpPr>
        <p:spPr>
          <a:xfrm>
            <a:off x="806450" y="333375"/>
            <a:ext cx="5364163" cy="1835150"/>
          </a:xfrm>
        </p:spPr>
        <p:txBody>
          <a:bodyPr anchor="b" anchorCtr="0">
            <a:noAutofit/>
          </a:bodyPr>
          <a:lstStyle>
            <a:lvl1pPr>
              <a:lnSpc>
                <a:spcPct val="100000"/>
              </a:lnSpc>
              <a:defRPr sz="3200" baseline="0"/>
            </a:lvl1pPr>
          </a:lstStyle>
          <a:p>
            <a:r>
              <a:rPr lang="de-DE" dirty="0"/>
              <a:t>Titel Abschnittsfolie</a:t>
            </a:r>
            <a:endParaRPr lang="de-CH" dirty="0"/>
          </a:p>
        </p:txBody>
      </p:sp>
    </p:spTree>
    <p:extLst>
      <p:ext uri="{BB962C8B-B14F-4D97-AF65-F5344CB8AC3E}">
        <p14:creationId xmlns:p14="http://schemas.microsoft.com/office/powerpoint/2010/main" val="1360501275"/>
      </p:ext>
    </p:extLst>
  </p:cSld>
  <p:clrMapOvr>
    <a:masterClrMapping/>
  </p:clrMapOvr>
  <p:extLst>
    <p:ext uri="{DCECCB84-F9BA-43D5-87BE-67443E8EF086}">
      <p15:sldGuideLst xmlns:p15="http://schemas.microsoft.com/office/powerpoint/2012/main">
        <p15:guide id="1" orient="horz" pos="1389">
          <p15:clr>
            <a:srgbClr val="FBAE40"/>
          </p15:clr>
        </p15:guide>
        <p15:guide id="2" orient="horz" pos="136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Abschnittsfolie quer">
    <p:spTree>
      <p:nvGrpSpPr>
        <p:cNvPr id="1" name=""/>
        <p:cNvGrpSpPr/>
        <p:nvPr/>
      </p:nvGrpSpPr>
      <p:grpSpPr>
        <a:xfrm>
          <a:off x="0" y="0"/>
          <a:ext cx="0" cy="0"/>
          <a:chOff x="0" y="0"/>
          <a:chExt cx="0" cy="0"/>
        </a:xfrm>
      </p:grpSpPr>
      <p:sp>
        <p:nvSpPr>
          <p:cNvPr id="9" name="Bildplatzhalter 7"/>
          <p:cNvSpPr>
            <a:spLocks noGrp="1"/>
          </p:cNvSpPr>
          <p:nvPr>
            <p:ph type="pic" sz="quarter" idx="21" hasCustomPrompt="1"/>
          </p:nvPr>
        </p:nvSpPr>
        <p:spPr>
          <a:xfrm>
            <a:off x="0" y="3850783"/>
            <a:ext cx="12198350" cy="2349992"/>
          </a:xfrm>
          <a:prstGeom prst="rect">
            <a:avLst/>
          </a:prstGeom>
          <a:solidFill>
            <a:schemeClr val="bg2"/>
          </a:solidFill>
        </p:spPr>
        <p:txBody>
          <a:bodyPr lIns="216000" tIns="108000">
            <a:normAutofit/>
          </a:bodyPr>
          <a:lstStyle>
            <a:lvl1pPr marL="0" indent="0">
              <a:buNone/>
              <a:defRPr sz="2000" baseline="0"/>
            </a:lvl1pPr>
          </a:lstStyle>
          <a:p>
            <a:r>
              <a:rPr lang="de-CH" dirty="0"/>
              <a:t>Bild über das Bild-Icon einfügen</a:t>
            </a:r>
          </a:p>
        </p:txBody>
      </p:sp>
      <p:sp>
        <p:nvSpPr>
          <p:cNvPr id="2" name="Titel 1"/>
          <p:cNvSpPr>
            <a:spLocks noGrp="1"/>
          </p:cNvSpPr>
          <p:nvPr>
            <p:ph type="title" hasCustomPrompt="1"/>
          </p:nvPr>
        </p:nvSpPr>
        <p:spPr>
          <a:xfrm>
            <a:off x="806450" y="333375"/>
            <a:ext cx="11053763" cy="1835150"/>
          </a:xfrm>
        </p:spPr>
        <p:txBody>
          <a:bodyPr anchor="b" anchorCtr="0">
            <a:noAutofit/>
          </a:bodyPr>
          <a:lstStyle>
            <a:lvl1pPr>
              <a:lnSpc>
                <a:spcPct val="100000"/>
              </a:lnSpc>
              <a:defRPr sz="3200"/>
            </a:lvl1pPr>
          </a:lstStyle>
          <a:p>
            <a:r>
              <a:rPr lang="de-DE" dirty="0"/>
              <a:t>Titel Abschnittsfolie</a:t>
            </a:r>
            <a:endParaRPr lang="de-CH" dirty="0"/>
          </a:p>
        </p:txBody>
      </p:sp>
      <p:sp>
        <p:nvSpPr>
          <p:cNvPr id="3" name="Datumsplatzhalter 2"/>
          <p:cNvSpPr>
            <a:spLocks noGrp="1"/>
          </p:cNvSpPr>
          <p:nvPr>
            <p:ph type="dt" sz="half" idx="10"/>
          </p:nvPr>
        </p:nvSpPr>
        <p:spPr/>
        <p:txBody>
          <a:bodyPr/>
          <a:lstStyle/>
          <a:p>
            <a:fld id="{016ACAF1-BF08-409F-848A-272803EF4DF4}" type="datetime4">
              <a:rPr lang="de-CH" smtClean="0"/>
              <a:t>6. Oktober 2023</a:t>
            </a:fld>
            <a:endParaRPr lang="de-CH" dirty="0"/>
          </a:p>
        </p:txBody>
      </p:sp>
      <p:sp>
        <p:nvSpPr>
          <p:cNvPr id="4" name="Fußzeilenplatzhalter 3"/>
          <p:cNvSpPr>
            <a:spLocks noGrp="1"/>
          </p:cNvSpPr>
          <p:nvPr>
            <p:ph type="ftr" sz="quarter" idx="11"/>
          </p:nvPr>
        </p:nvSpPr>
        <p:spPr/>
        <p:txBody>
          <a:bodyPr/>
          <a:lstStyle/>
          <a:p>
            <a:r>
              <a:rPr lang="de-CH"/>
              <a:t>Exercise Smart Factory Simulation</a:t>
            </a:r>
            <a:endParaRPr lang="de-CH" dirty="0"/>
          </a:p>
        </p:txBody>
      </p:sp>
      <p:sp>
        <p:nvSpPr>
          <p:cNvPr id="5" name="Foliennummernplatzhalter 4"/>
          <p:cNvSpPr>
            <a:spLocks noGrp="1"/>
          </p:cNvSpPr>
          <p:nvPr>
            <p:ph type="sldNum" sz="quarter" idx="12"/>
          </p:nvPr>
        </p:nvSpPr>
        <p:spPr/>
        <p:txBody>
          <a:bodyPr/>
          <a:lstStyle/>
          <a:p>
            <a:fld id="{4EAC321B-7500-4259-A00F-915439A35E15}" type="slidenum">
              <a:rPr lang="de-CH" smtClean="0"/>
              <a:pPr/>
              <a:t>‹Nr.›</a:t>
            </a:fld>
            <a:endParaRPr lang="de-CH" dirty="0"/>
          </a:p>
        </p:txBody>
      </p:sp>
      <p:sp>
        <p:nvSpPr>
          <p:cNvPr id="6" name="Textplatzhalter 16">
            <a:extLst>
              <a:ext uri="{FF2B5EF4-FFF2-40B4-BE49-F238E27FC236}">
                <a16:creationId xmlns:a16="http://schemas.microsoft.com/office/drawing/2014/main" id="{19B420C7-7824-4382-99B3-E842F4995AC4}"/>
              </a:ext>
            </a:extLst>
          </p:cNvPr>
          <p:cNvSpPr>
            <a:spLocks noGrp="1"/>
          </p:cNvSpPr>
          <p:nvPr>
            <p:ph type="body" sz="quarter" idx="19" hasCustomPrompt="1"/>
          </p:nvPr>
        </p:nvSpPr>
        <p:spPr>
          <a:xfrm>
            <a:off x="806450" y="2213149"/>
            <a:ext cx="7371633" cy="1398501"/>
          </a:xfrm>
          <a:prstGeom prst="rect">
            <a:avLst/>
          </a:prstGeom>
        </p:spPr>
        <p:txBody>
          <a:bodyPr lIns="0" tIns="36000" rIns="0" bIns="0">
            <a:noAutofit/>
          </a:bodyPr>
          <a:lstStyle>
            <a:lvl1pPr marL="0" indent="0">
              <a:buNone/>
              <a:defRPr sz="2000" b="1"/>
            </a:lvl1pPr>
            <a:lvl2pPr marL="457200" indent="0">
              <a:buNone/>
              <a:defRPr/>
            </a:lvl2pPr>
          </a:lstStyle>
          <a:p>
            <a:pPr lvl="0"/>
            <a:r>
              <a:rPr lang="de-DE" dirty="0"/>
              <a:t>Untertitel</a:t>
            </a:r>
          </a:p>
        </p:txBody>
      </p:sp>
    </p:spTree>
    <p:extLst>
      <p:ext uri="{BB962C8B-B14F-4D97-AF65-F5344CB8AC3E}">
        <p14:creationId xmlns:p14="http://schemas.microsoft.com/office/powerpoint/2010/main" val="1021904011"/>
      </p:ext>
    </p:extLst>
  </p:cSld>
  <p:clrMapOvr>
    <a:masterClrMapping/>
  </p:clrMapOvr>
  <p:extLst>
    <p:ext uri="{DCECCB84-F9BA-43D5-87BE-67443E8EF086}">
      <p15:sldGuideLst xmlns:p15="http://schemas.microsoft.com/office/powerpoint/2012/main">
        <p15:guide id="1" orient="horz" pos="1389">
          <p15:clr>
            <a:srgbClr val="FBAE40"/>
          </p15:clr>
        </p15:guide>
        <p15:guide id="2" orient="horz" pos="136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genda">
    <p:bg>
      <p:bgPr>
        <a:solidFill>
          <a:srgbClr val="FFFFFF"/>
        </a:solidFill>
        <a:effectLst/>
      </p:bgPr>
    </p:bg>
    <p:spTree>
      <p:nvGrpSpPr>
        <p:cNvPr id="1" name=""/>
        <p:cNvGrpSpPr/>
        <p:nvPr/>
      </p:nvGrpSpPr>
      <p:grpSpPr>
        <a:xfrm>
          <a:off x="0" y="0"/>
          <a:ext cx="0" cy="0"/>
          <a:chOff x="0" y="0"/>
          <a:chExt cx="0" cy="0"/>
        </a:xfrm>
      </p:grpSpPr>
      <p:sp>
        <p:nvSpPr>
          <p:cNvPr id="4" name="Textplatzhalter 3"/>
          <p:cNvSpPr>
            <a:spLocks noGrp="1"/>
          </p:cNvSpPr>
          <p:nvPr>
            <p:ph type="body" sz="quarter" idx="10" hasCustomPrompt="1"/>
          </p:nvPr>
        </p:nvSpPr>
        <p:spPr>
          <a:xfrm>
            <a:off x="806450" y="1449387"/>
            <a:ext cx="11053763" cy="4751387"/>
          </a:xfrm>
          <a:prstGeom prst="rect">
            <a:avLst/>
          </a:prstGeom>
        </p:spPr>
        <p:txBody>
          <a:bodyPr numCol="2" spcCol="288000">
            <a:normAutofit/>
          </a:bodyPr>
          <a:lstStyle>
            <a:lvl1pPr marL="342900" marR="0" indent="-342900" algn="l" defTabSz="609768" rtl="0" eaLnBrk="1" fontAlgn="auto" latinLnBrk="0" hangingPunct="1">
              <a:lnSpc>
                <a:spcPct val="120000"/>
              </a:lnSpc>
              <a:spcBef>
                <a:spcPts val="1200"/>
              </a:spcBef>
              <a:spcAft>
                <a:spcPts val="600"/>
              </a:spcAft>
              <a:buClr>
                <a:schemeClr val="tx2"/>
              </a:buClr>
              <a:buSzPct val="120000"/>
              <a:buFont typeface="Arial" panose="020B0604020202020204" pitchFamily="34" charset="0"/>
              <a:buChar char="•"/>
              <a:tabLst/>
              <a:defRPr sz="2000" baseline="0"/>
            </a:lvl1pPr>
            <a:lvl2pPr marL="360363" indent="-360363">
              <a:lnSpc>
                <a:spcPct val="120000"/>
              </a:lnSpc>
              <a:spcBef>
                <a:spcPts val="1200"/>
              </a:spcBef>
              <a:spcAft>
                <a:spcPts val="600"/>
              </a:spcAft>
              <a:buSzPct val="120000"/>
              <a:buFontTx/>
              <a:buBlip>
                <a:blip r:embed="rId2"/>
              </a:buBlip>
              <a:defRPr sz="2000" b="1" baseline="0"/>
            </a:lvl2pPr>
            <a:lvl3pPr marL="628650" indent="-268288">
              <a:lnSpc>
                <a:spcPct val="120000"/>
              </a:lnSpc>
              <a:spcBef>
                <a:spcPts val="0"/>
              </a:spcBef>
              <a:spcAft>
                <a:spcPts val="0"/>
              </a:spcAft>
              <a:buFont typeface="Arial" panose="020B0604020202020204" pitchFamily="34" charset="0"/>
              <a:buChar char="•"/>
              <a:defRPr sz="1600" baseline="0"/>
            </a:lvl3pPr>
            <a:lvl4pPr marL="895350" indent="-206375">
              <a:spcBef>
                <a:spcPts val="400"/>
              </a:spcBef>
              <a:spcAft>
                <a:spcPts val="0"/>
              </a:spcAft>
              <a:defRPr/>
            </a:lvl4pPr>
            <a:lvl5pPr marL="1163638" indent="-230188">
              <a:spcBef>
                <a:spcPts val="400"/>
              </a:spcBef>
              <a:spcAft>
                <a:spcPts val="0"/>
              </a:spcAft>
              <a:defRPr/>
            </a:lvl5pPr>
          </a:lstStyle>
          <a:p>
            <a:pPr lvl="0"/>
            <a:r>
              <a:rPr lang="de-DE" dirty="0"/>
              <a:t>Thema 1 [Ebene 1]</a:t>
            </a:r>
          </a:p>
          <a:p>
            <a:pPr lvl="1"/>
            <a:r>
              <a:rPr lang="de-DE" dirty="0"/>
              <a:t>Thema 2 aktiv [Ebene 2]</a:t>
            </a:r>
          </a:p>
          <a:p>
            <a:pPr lvl="2"/>
            <a:r>
              <a:rPr lang="de-DE" dirty="0"/>
              <a:t>Unterthema 1 [Ebene 3]</a:t>
            </a:r>
          </a:p>
          <a:p>
            <a:pPr lvl="2"/>
            <a:r>
              <a:rPr lang="de-DE" dirty="0"/>
              <a:t>Unterthema 2 [Ebene 3]</a:t>
            </a:r>
          </a:p>
          <a:p>
            <a:pPr marL="342900" marR="0" lvl="0" indent="-342900" algn="l" defTabSz="609768" rtl="0" eaLnBrk="1" fontAlgn="auto" latinLnBrk="0" hangingPunct="1">
              <a:lnSpc>
                <a:spcPct val="120000"/>
              </a:lnSpc>
              <a:spcBef>
                <a:spcPts val="1200"/>
              </a:spcBef>
              <a:spcAft>
                <a:spcPts val="600"/>
              </a:spcAft>
              <a:buClr>
                <a:schemeClr val="tx2"/>
              </a:buClr>
              <a:buSzPct val="120000"/>
              <a:buFont typeface="Arial" panose="020B0604020202020204" pitchFamily="34" charset="0"/>
              <a:buChar char="•"/>
              <a:tabLst/>
              <a:defRPr/>
            </a:pPr>
            <a:r>
              <a:rPr lang="de-DE" dirty="0"/>
              <a:t>Thema 3 [Ebene 1]</a:t>
            </a:r>
          </a:p>
          <a:p>
            <a:pPr lvl="0"/>
            <a:endParaRPr lang="de-DE" dirty="0"/>
          </a:p>
          <a:p>
            <a:pPr lvl="2"/>
            <a:endParaRPr lang="de-DE" dirty="0"/>
          </a:p>
        </p:txBody>
      </p:sp>
      <p:sp>
        <p:nvSpPr>
          <p:cNvPr id="2" name="Datumsplatzhalter 1"/>
          <p:cNvSpPr>
            <a:spLocks noGrp="1"/>
          </p:cNvSpPr>
          <p:nvPr>
            <p:ph type="dt" sz="half" idx="21"/>
          </p:nvPr>
        </p:nvSpPr>
        <p:spPr/>
        <p:txBody>
          <a:bodyPr/>
          <a:lstStyle>
            <a:lvl1pPr>
              <a:defRPr>
                <a:solidFill>
                  <a:schemeClr val="bg1"/>
                </a:solidFill>
              </a:defRPr>
            </a:lvl1pPr>
          </a:lstStyle>
          <a:p>
            <a:fld id="{3FF962C0-9AD6-4B64-84C4-35E5EE0EB079}" type="datetime4">
              <a:rPr lang="de-CH" smtClean="0"/>
              <a:t>6. Oktober 2023</a:t>
            </a:fld>
            <a:endParaRPr lang="de-CH" dirty="0"/>
          </a:p>
        </p:txBody>
      </p:sp>
      <p:sp>
        <p:nvSpPr>
          <p:cNvPr id="3" name="Fußzeilenplatzhalter 2"/>
          <p:cNvSpPr>
            <a:spLocks noGrp="1"/>
          </p:cNvSpPr>
          <p:nvPr>
            <p:ph type="ftr" sz="quarter" idx="22"/>
          </p:nvPr>
        </p:nvSpPr>
        <p:spPr/>
        <p:txBody>
          <a:bodyPr/>
          <a:lstStyle>
            <a:lvl1pPr>
              <a:defRPr>
                <a:solidFill>
                  <a:schemeClr val="bg1"/>
                </a:solidFill>
              </a:defRPr>
            </a:lvl1pPr>
          </a:lstStyle>
          <a:p>
            <a:r>
              <a:rPr lang="de-CH"/>
              <a:t>Exercise Smart Factory Simulation</a:t>
            </a:r>
            <a:endParaRPr lang="de-CH" dirty="0"/>
          </a:p>
        </p:txBody>
      </p:sp>
      <p:sp>
        <p:nvSpPr>
          <p:cNvPr id="5" name="Foliennummernplatzhalter 4"/>
          <p:cNvSpPr>
            <a:spLocks noGrp="1"/>
          </p:cNvSpPr>
          <p:nvPr>
            <p:ph type="sldNum" sz="quarter" idx="23"/>
          </p:nvPr>
        </p:nvSpPr>
        <p:spPr/>
        <p:txBody>
          <a:bodyPr/>
          <a:lstStyle>
            <a:lvl1pPr>
              <a:defRPr>
                <a:solidFill>
                  <a:schemeClr val="bg1"/>
                </a:solidFill>
              </a:defRPr>
            </a:lvl1pPr>
          </a:lstStyle>
          <a:p>
            <a:fld id="{4EAC321B-7500-4259-A00F-915439A35E15}" type="slidenum">
              <a:rPr lang="de-CH" smtClean="0"/>
              <a:pPr/>
              <a:t>‹Nr.›</a:t>
            </a:fld>
            <a:endParaRPr lang="de-CH" dirty="0"/>
          </a:p>
        </p:txBody>
      </p:sp>
      <p:pic>
        <p:nvPicPr>
          <p:cNvPr id="8" name="Grafik 7">
            <a:extLst>
              <a:ext uri="{FF2B5EF4-FFF2-40B4-BE49-F238E27FC236}">
                <a16:creationId xmlns:a16="http://schemas.microsoft.com/office/drawing/2014/main" id="{58E42ADF-F5B2-43B8-AB96-1EFC272BC70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758468" y="6244316"/>
            <a:ext cx="1340225" cy="629524"/>
          </a:xfrm>
          <a:prstGeom prst="rect">
            <a:avLst/>
          </a:prstGeom>
        </p:spPr>
      </p:pic>
      <p:sp>
        <p:nvSpPr>
          <p:cNvPr id="7" name="Titel 6"/>
          <p:cNvSpPr>
            <a:spLocks noGrp="1"/>
          </p:cNvSpPr>
          <p:nvPr>
            <p:ph type="title" hasCustomPrompt="1"/>
          </p:nvPr>
        </p:nvSpPr>
        <p:spPr>
          <a:xfrm>
            <a:off x="806450" y="333376"/>
            <a:ext cx="11053763" cy="287337"/>
          </a:xfrm>
        </p:spPr>
        <p:txBody>
          <a:bodyPr/>
          <a:lstStyle>
            <a:lvl1pPr>
              <a:defRPr lang="de-DE" sz="2000" b="1" kern="1200" baseline="0" smtClean="0">
                <a:solidFill>
                  <a:schemeClr val="tx1"/>
                </a:solidFill>
                <a:latin typeface="+mn-lt"/>
                <a:ea typeface="+mn-ea"/>
                <a:cs typeface="+mn-cs"/>
              </a:defRPr>
            </a:lvl1pPr>
          </a:lstStyle>
          <a:p>
            <a:r>
              <a:rPr lang="de-DE" dirty="0"/>
              <a:t>Agenda-Titel eingeben</a:t>
            </a:r>
            <a:endParaRPr lang="de-CH" dirty="0"/>
          </a:p>
        </p:txBody>
      </p:sp>
    </p:spTree>
    <p:extLst>
      <p:ext uri="{BB962C8B-B14F-4D97-AF65-F5344CB8AC3E}">
        <p14:creationId xmlns:p14="http://schemas.microsoft.com/office/powerpoint/2010/main" val="2030436833"/>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Inhalt">
    <p:bg>
      <p:bgPr>
        <a:solidFill>
          <a:schemeClr val="bg1"/>
        </a:solidFill>
        <a:effectLst/>
      </p:bgPr>
    </p:bg>
    <p:spTree>
      <p:nvGrpSpPr>
        <p:cNvPr id="1" name=""/>
        <p:cNvGrpSpPr/>
        <p:nvPr/>
      </p:nvGrpSpPr>
      <p:grpSpPr>
        <a:xfrm>
          <a:off x="0" y="0"/>
          <a:ext cx="0" cy="0"/>
          <a:chOff x="0" y="0"/>
          <a:chExt cx="0" cy="0"/>
        </a:xfrm>
      </p:grpSpPr>
      <p:sp>
        <p:nvSpPr>
          <p:cNvPr id="7" name="Datumsplatzhalter 6"/>
          <p:cNvSpPr>
            <a:spLocks noGrp="1"/>
          </p:cNvSpPr>
          <p:nvPr>
            <p:ph type="dt" sz="half" idx="16"/>
          </p:nvPr>
        </p:nvSpPr>
        <p:spPr/>
        <p:txBody>
          <a:bodyPr/>
          <a:lstStyle/>
          <a:p>
            <a:fld id="{EE547CE5-8435-4546-A609-EA3010ACD0E6}" type="datetime4">
              <a:rPr lang="de-CH" smtClean="0"/>
              <a:t>6. Oktober 2023</a:t>
            </a:fld>
            <a:endParaRPr lang="de-CH" dirty="0"/>
          </a:p>
        </p:txBody>
      </p:sp>
      <p:sp>
        <p:nvSpPr>
          <p:cNvPr id="8" name="Fußzeilenplatzhalter 7"/>
          <p:cNvSpPr>
            <a:spLocks noGrp="1"/>
          </p:cNvSpPr>
          <p:nvPr>
            <p:ph type="ftr" sz="quarter" idx="17"/>
          </p:nvPr>
        </p:nvSpPr>
        <p:spPr/>
        <p:txBody>
          <a:bodyPr/>
          <a:lstStyle/>
          <a:p>
            <a:r>
              <a:rPr lang="de-CH"/>
              <a:t>Exercise Smart Factory Simulation</a:t>
            </a:r>
            <a:endParaRPr lang="de-CH" dirty="0"/>
          </a:p>
        </p:txBody>
      </p:sp>
      <p:sp>
        <p:nvSpPr>
          <p:cNvPr id="9" name="Foliennummernplatzhalter 8"/>
          <p:cNvSpPr>
            <a:spLocks noGrp="1"/>
          </p:cNvSpPr>
          <p:nvPr>
            <p:ph type="sldNum" sz="quarter" idx="18"/>
          </p:nvPr>
        </p:nvSpPr>
        <p:spPr/>
        <p:txBody>
          <a:bodyPr/>
          <a:lstStyle/>
          <a:p>
            <a:fld id="{4EAC321B-7500-4259-A00F-915439A35E15}" type="slidenum">
              <a:rPr lang="de-CH" smtClean="0"/>
              <a:pPr/>
              <a:t>‹Nr.›</a:t>
            </a:fld>
            <a:endParaRPr lang="de-CH" dirty="0"/>
          </a:p>
        </p:txBody>
      </p:sp>
      <p:sp>
        <p:nvSpPr>
          <p:cNvPr id="2" name="Titel 1"/>
          <p:cNvSpPr>
            <a:spLocks noGrp="1"/>
          </p:cNvSpPr>
          <p:nvPr>
            <p:ph type="title"/>
          </p:nvPr>
        </p:nvSpPr>
        <p:spPr/>
        <p:txBody>
          <a:bodyPr/>
          <a:lstStyle/>
          <a:p>
            <a:r>
              <a:rPr lang="de-DE"/>
              <a:t>Mastertitelformat bearbeiten</a:t>
            </a:r>
            <a:endParaRPr lang="de-CH" dirty="0"/>
          </a:p>
        </p:txBody>
      </p:sp>
      <p:sp>
        <p:nvSpPr>
          <p:cNvPr id="5" name="Inhaltsplatzhalter 4"/>
          <p:cNvSpPr>
            <a:spLocks noGrp="1"/>
          </p:cNvSpPr>
          <p:nvPr>
            <p:ph sz="quarter" idx="21"/>
          </p:nvPr>
        </p:nvSpPr>
        <p:spPr>
          <a:xfrm>
            <a:off x="806450" y="1449388"/>
            <a:ext cx="11053763" cy="475138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11" name="Textplatzhalter 16">
            <a:extLst>
              <a:ext uri="{FF2B5EF4-FFF2-40B4-BE49-F238E27FC236}">
                <a16:creationId xmlns:a16="http://schemas.microsoft.com/office/drawing/2014/main" id="{19B420C7-7824-4382-99B3-E842F4995AC4}"/>
              </a:ext>
            </a:extLst>
          </p:cNvPr>
          <p:cNvSpPr>
            <a:spLocks noGrp="1"/>
          </p:cNvSpPr>
          <p:nvPr>
            <p:ph type="body" sz="quarter" idx="24" hasCustomPrompt="1"/>
          </p:nvPr>
        </p:nvSpPr>
        <p:spPr>
          <a:xfrm>
            <a:off x="806449" y="334039"/>
            <a:ext cx="11053764" cy="286673"/>
          </a:xfrm>
          <a:prstGeom prst="rect">
            <a:avLst/>
          </a:prstGeom>
        </p:spPr>
        <p:txBody>
          <a:bodyPr lIns="0" tIns="0" rIns="0" bIns="0" anchor="ctr" anchorCtr="0">
            <a:normAutofit/>
          </a:bodyPr>
          <a:lstStyle>
            <a:lvl1pPr marL="0" indent="0">
              <a:buNone/>
              <a:defRPr sz="2000" b="1"/>
            </a:lvl1pPr>
            <a:lvl2pPr marL="457200" indent="0">
              <a:buNone/>
              <a:defRPr/>
            </a:lvl2pPr>
          </a:lstStyle>
          <a:p>
            <a:pPr lvl="0"/>
            <a:r>
              <a:rPr lang="de-DE" dirty="0"/>
              <a:t>Thema</a:t>
            </a:r>
          </a:p>
        </p:txBody>
      </p:sp>
    </p:spTree>
    <p:extLst>
      <p:ext uri="{BB962C8B-B14F-4D97-AF65-F5344CB8AC3E}">
        <p14:creationId xmlns:p14="http://schemas.microsoft.com/office/powerpoint/2010/main" val="1933275639"/>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Inhalte">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fld id="{29A6D083-BDE1-4DB5-A66A-0C4D534A7F49}" type="datetime4">
              <a:rPr lang="de-CH" smtClean="0"/>
              <a:t>6. Oktober 2023</a:t>
            </a:fld>
            <a:endParaRPr lang="de-CH" dirty="0"/>
          </a:p>
        </p:txBody>
      </p:sp>
      <p:sp>
        <p:nvSpPr>
          <p:cNvPr id="4" name="Fußzeilenplatzhalter 3"/>
          <p:cNvSpPr>
            <a:spLocks noGrp="1"/>
          </p:cNvSpPr>
          <p:nvPr>
            <p:ph type="ftr" sz="quarter" idx="11"/>
          </p:nvPr>
        </p:nvSpPr>
        <p:spPr/>
        <p:txBody>
          <a:bodyPr/>
          <a:lstStyle/>
          <a:p>
            <a:r>
              <a:rPr lang="de-CH"/>
              <a:t>Exercise Smart Factory Simulation</a:t>
            </a:r>
            <a:endParaRPr lang="de-CH" dirty="0"/>
          </a:p>
        </p:txBody>
      </p:sp>
      <p:sp>
        <p:nvSpPr>
          <p:cNvPr id="5" name="Foliennummernplatzhalter 4"/>
          <p:cNvSpPr>
            <a:spLocks noGrp="1"/>
          </p:cNvSpPr>
          <p:nvPr>
            <p:ph type="sldNum" sz="quarter" idx="12"/>
          </p:nvPr>
        </p:nvSpPr>
        <p:spPr/>
        <p:txBody>
          <a:bodyPr/>
          <a:lstStyle/>
          <a:p>
            <a:fld id="{4EAC321B-7500-4259-A00F-915439A35E15}" type="slidenum">
              <a:rPr lang="de-CH" smtClean="0"/>
              <a:pPr/>
              <a:t>‹Nr.›</a:t>
            </a:fld>
            <a:endParaRPr lang="de-CH" dirty="0"/>
          </a:p>
        </p:txBody>
      </p:sp>
      <p:sp>
        <p:nvSpPr>
          <p:cNvPr id="2" name="Titel 1"/>
          <p:cNvSpPr>
            <a:spLocks noGrp="1"/>
          </p:cNvSpPr>
          <p:nvPr>
            <p:ph type="title"/>
          </p:nvPr>
        </p:nvSpPr>
        <p:spPr>
          <a:xfrm>
            <a:off x="806450" y="692150"/>
            <a:ext cx="11053763" cy="684213"/>
          </a:xfrm>
        </p:spPr>
        <p:txBody>
          <a:bodyPr/>
          <a:lstStyle/>
          <a:p>
            <a:r>
              <a:rPr lang="de-DE"/>
              <a:t>Mastertitelformat bearbeiten</a:t>
            </a:r>
            <a:endParaRPr lang="de-CH" dirty="0"/>
          </a:p>
        </p:txBody>
      </p:sp>
      <p:sp>
        <p:nvSpPr>
          <p:cNvPr id="9" name="Textplatzhalter 16">
            <a:extLst>
              <a:ext uri="{FF2B5EF4-FFF2-40B4-BE49-F238E27FC236}">
                <a16:creationId xmlns:a16="http://schemas.microsoft.com/office/drawing/2014/main" id="{19B420C7-7824-4382-99B3-E842F4995AC4}"/>
              </a:ext>
            </a:extLst>
          </p:cNvPr>
          <p:cNvSpPr>
            <a:spLocks noGrp="1"/>
          </p:cNvSpPr>
          <p:nvPr>
            <p:ph type="body" sz="quarter" idx="25" hasCustomPrompt="1"/>
          </p:nvPr>
        </p:nvSpPr>
        <p:spPr>
          <a:xfrm>
            <a:off x="806449" y="334039"/>
            <a:ext cx="11053764" cy="286673"/>
          </a:xfrm>
          <a:prstGeom prst="rect">
            <a:avLst/>
          </a:prstGeom>
        </p:spPr>
        <p:txBody>
          <a:bodyPr lIns="0" tIns="0" rIns="0" bIns="0" anchor="ctr" anchorCtr="0">
            <a:normAutofit/>
          </a:bodyPr>
          <a:lstStyle>
            <a:lvl1pPr marL="0" indent="0">
              <a:buNone/>
              <a:defRPr sz="2000" b="1"/>
            </a:lvl1pPr>
            <a:lvl2pPr marL="457200" indent="0">
              <a:buNone/>
              <a:defRPr/>
            </a:lvl2pPr>
          </a:lstStyle>
          <a:p>
            <a:pPr lvl="0"/>
            <a:r>
              <a:rPr lang="de-DE" dirty="0"/>
              <a:t>Thema</a:t>
            </a:r>
          </a:p>
        </p:txBody>
      </p:sp>
      <p:sp>
        <p:nvSpPr>
          <p:cNvPr id="7" name="Inhaltsplatzhalter 6"/>
          <p:cNvSpPr>
            <a:spLocks noGrp="1"/>
          </p:cNvSpPr>
          <p:nvPr>
            <p:ph sz="quarter" idx="26"/>
          </p:nvPr>
        </p:nvSpPr>
        <p:spPr>
          <a:xfrm>
            <a:off x="806450" y="1449388"/>
            <a:ext cx="5364163" cy="475138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11" name="Inhaltsplatzhalter 6"/>
          <p:cNvSpPr>
            <a:spLocks noGrp="1"/>
          </p:cNvSpPr>
          <p:nvPr>
            <p:ph sz="quarter" idx="27"/>
          </p:nvPr>
        </p:nvSpPr>
        <p:spPr>
          <a:xfrm>
            <a:off x="6496050" y="1449388"/>
            <a:ext cx="5364163" cy="475138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Tree>
    <p:extLst>
      <p:ext uri="{BB962C8B-B14F-4D97-AF65-F5344CB8AC3E}">
        <p14:creationId xmlns:p14="http://schemas.microsoft.com/office/powerpoint/2010/main" val="1997685490"/>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ergleich">
    <p:bg>
      <p:bgPr>
        <a:solidFill>
          <a:schemeClr val="bg1"/>
        </a:solidFill>
        <a:effectLst/>
      </p:bgPr>
    </p:bg>
    <p:spTree>
      <p:nvGrpSpPr>
        <p:cNvPr id="1" name=""/>
        <p:cNvGrpSpPr/>
        <p:nvPr/>
      </p:nvGrpSpPr>
      <p:grpSpPr>
        <a:xfrm>
          <a:off x="0" y="0"/>
          <a:ext cx="0" cy="0"/>
          <a:chOff x="0" y="0"/>
          <a:chExt cx="0" cy="0"/>
        </a:xfrm>
      </p:grpSpPr>
      <p:sp>
        <p:nvSpPr>
          <p:cNvPr id="6" name="Datumsplatzhalter 5"/>
          <p:cNvSpPr>
            <a:spLocks noGrp="1"/>
          </p:cNvSpPr>
          <p:nvPr>
            <p:ph type="dt" sz="half" idx="16"/>
          </p:nvPr>
        </p:nvSpPr>
        <p:spPr/>
        <p:txBody>
          <a:bodyPr/>
          <a:lstStyle/>
          <a:p>
            <a:fld id="{5B94B137-1107-4D54-AAC8-85B598FBC488}" type="datetime4">
              <a:rPr lang="de-CH" smtClean="0"/>
              <a:t>6. Oktober 2023</a:t>
            </a:fld>
            <a:endParaRPr lang="de-CH" dirty="0"/>
          </a:p>
        </p:txBody>
      </p:sp>
      <p:sp>
        <p:nvSpPr>
          <p:cNvPr id="7" name="Fußzeilenplatzhalter 6"/>
          <p:cNvSpPr>
            <a:spLocks noGrp="1"/>
          </p:cNvSpPr>
          <p:nvPr>
            <p:ph type="ftr" sz="quarter" idx="17"/>
          </p:nvPr>
        </p:nvSpPr>
        <p:spPr/>
        <p:txBody>
          <a:bodyPr/>
          <a:lstStyle/>
          <a:p>
            <a:r>
              <a:rPr lang="de-CH"/>
              <a:t>Exercise Smart Factory Simulation</a:t>
            </a:r>
            <a:endParaRPr lang="de-CH" dirty="0"/>
          </a:p>
        </p:txBody>
      </p:sp>
      <p:sp>
        <p:nvSpPr>
          <p:cNvPr id="8" name="Foliennummernplatzhalter 7"/>
          <p:cNvSpPr>
            <a:spLocks noGrp="1"/>
          </p:cNvSpPr>
          <p:nvPr>
            <p:ph type="sldNum" sz="quarter" idx="18"/>
          </p:nvPr>
        </p:nvSpPr>
        <p:spPr/>
        <p:txBody>
          <a:bodyPr/>
          <a:lstStyle/>
          <a:p>
            <a:fld id="{4EAC321B-7500-4259-A00F-915439A35E15}" type="slidenum">
              <a:rPr lang="de-CH" smtClean="0"/>
              <a:pPr/>
              <a:t>‹Nr.›</a:t>
            </a:fld>
            <a:endParaRPr lang="de-CH" dirty="0"/>
          </a:p>
        </p:txBody>
      </p:sp>
      <p:sp>
        <p:nvSpPr>
          <p:cNvPr id="14" name="Textplatzhalter 16">
            <a:extLst>
              <a:ext uri="{FF2B5EF4-FFF2-40B4-BE49-F238E27FC236}">
                <a16:creationId xmlns:a16="http://schemas.microsoft.com/office/drawing/2014/main" id="{19B420C7-7824-4382-99B3-E842F4995AC4}"/>
              </a:ext>
            </a:extLst>
          </p:cNvPr>
          <p:cNvSpPr>
            <a:spLocks noGrp="1"/>
          </p:cNvSpPr>
          <p:nvPr>
            <p:ph type="body" sz="quarter" idx="20" hasCustomPrompt="1"/>
          </p:nvPr>
        </p:nvSpPr>
        <p:spPr>
          <a:xfrm>
            <a:off x="806451" y="1449388"/>
            <a:ext cx="5364576" cy="358775"/>
          </a:xfrm>
          <a:prstGeom prst="rect">
            <a:avLst/>
          </a:prstGeom>
        </p:spPr>
        <p:txBody>
          <a:bodyPr tIns="0" bIns="0" anchor="ctr" anchorCtr="0">
            <a:normAutofit/>
          </a:bodyPr>
          <a:lstStyle>
            <a:lvl1pPr marL="0" indent="0">
              <a:buNone/>
              <a:defRPr sz="2000" b="1"/>
            </a:lvl1pPr>
            <a:lvl2pPr marL="457200" indent="0">
              <a:buNone/>
              <a:defRPr/>
            </a:lvl2pPr>
          </a:lstStyle>
          <a:p>
            <a:pPr lvl="0"/>
            <a:r>
              <a:rPr lang="de-DE" dirty="0"/>
              <a:t>Überschrift</a:t>
            </a:r>
          </a:p>
        </p:txBody>
      </p:sp>
      <p:sp>
        <p:nvSpPr>
          <p:cNvPr id="11" name="Textplatzhalter 16">
            <a:extLst>
              <a:ext uri="{FF2B5EF4-FFF2-40B4-BE49-F238E27FC236}">
                <a16:creationId xmlns:a16="http://schemas.microsoft.com/office/drawing/2014/main" id="{19B420C7-7824-4382-99B3-E842F4995AC4}"/>
              </a:ext>
            </a:extLst>
          </p:cNvPr>
          <p:cNvSpPr>
            <a:spLocks noGrp="1"/>
          </p:cNvSpPr>
          <p:nvPr>
            <p:ph type="body" sz="quarter" idx="22" hasCustomPrompt="1"/>
          </p:nvPr>
        </p:nvSpPr>
        <p:spPr>
          <a:xfrm>
            <a:off x="6505072" y="1449388"/>
            <a:ext cx="5353967" cy="358775"/>
          </a:xfrm>
          <a:prstGeom prst="rect">
            <a:avLst/>
          </a:prstGeom>
        </p:spPr>
        <p:txBody>
          <a:bodyPr tIns="0" bIns="0" anchor="ctr" anchorCtr="0">
            <a:normAutofit/>
          </a:bodyPr>
          <a:lstStyle>
            <a:lvl1pPr marL="0" indent="0">
              <a:buNone/>
              <a:defRPr sz="2000" b="1"/>
            </a:lvl1pPr>
            <a:lvl2pPr marL="457200" indent="0">
              <a:buNone/>
              <a:defRPr/>
            </a:lvl2pPr>
          </a:lstStyle>
          <a:p>
            <a:pPr lvl="0"/>
            <a:r>
              <a:rPr lang="de-DE" dirty="0"/>
              <a:t>Überschrift</a:t>
            </a:r>
          </a:p>
        </p:txBody>
      </p:sp>
      <p:sp>
        <p:nvSpPr>
          <p:cNvPr id="10" name="Textplatzhalter 16">
            <a:extLst>
              <a:ext uri="{FF2B5EF4-FFF2-40B4-BE49-F238E27FC236}">
                <a16:creationId xmlns:a16="http://schemas.microsoft.com/office/drawing/2014/main" id="{19B420C7-7824-4382-99B3-E842F4995AC4}"/>
              </a:ext>
            </a:extLst>
          </p:cNvPr>
          <p:cNvSpPr>
            <a:spLocks noGrp="1"/>
          </p:cNvSpPr>
          <p:nvPr>
            <p:ph type="body" sz="quarter" idx="24" hasCustomPrompt="1"/>
          </p:nvPr>
        </p:nvSpPr>
        <p:spPr>
          <a:xfrm>
            <a:off x="806449" y="334039"/>
            <a:ext cx="11053764" cy="286673"/>
          </a:xfrm>
          <a:prstGeom prst="rect">
            <a:avLst/>
          </a:prstGeom>
        </p:spPr>
        <p:txBody>
          <a:bodyPr lIns="0" tIns="0" rIns="0" bIns="0" anchor="ctr" anchorCtr="0">
            <a:normAutofit/>
          </a:bodyPr>
          <a:lstStyle>
            <a:lvl1pPr marL="0" indent="0">
              <a:buNone/>
              <a:defRPr sz="2000" b="1"/>
            </a:lvl1pPr>
            <a:lvl2pPr marL="457200" indent="0">
              <a:buNone/>
              <a:defRPr/>
            </a:lvl2pPr>
          </a:lstStyle>
          <a:p>
            <a:pPr lvl="0"/>
            <a:r>
              <a:rPr lang="de-DE" dirty="0"/>
              <a:t>Thema</a:t>
            </a:r>
          </a:p>
        </p:txBody>
      </p:sp>
      <p:sp>
        <p:nvSpPr>
          <p:cNvPr id="2" name="Titel 1"/>
          <p:cNvSpPr>
            <a:spLocks noGrp="1"/>
          </p:cNvSpPr>
          <p:nvPr>
            <p:ph type="title"/>
          </p:nvPr>
        </p:nvSpPr>
        <p:spPr/>
        <p:txBody>
          <a:bodyPr/>
          <a:lstStyle/>
          <a:p>
            <a:r>
              <a:rPr lang="de-DE"/>
              <a:t>Mastertitelformat bearbeiten</a:t>
            </a:r>
            <a:endParaRPr lang="de-CH"/>
          </a:p>
        </p:txBody>
      </p:sp>
      <p:sp>
        <p:nvSpPr>
          <p:cNvPr id="5" name="Inhaltsplatzhalter 4"/>
          <p:cNvSpPr>
            <a:spLocks noGrp="1"/>
          </p:cNvSpPr>
          <p:nvPr>
            <p:ph sz="quarter" idx="25"/>
          </p:nvPr>
        </p:nvSpPr>
        <p:spPr>
          <a:xfrm>
            <a:off x="806450" y="1881188"/>
            <a:ext cx="5364163" cy="431958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15" name="Inhaltsplatzhalter 4"/>
          <p:cNvSpPr>
            <a:spLocks noGrp="1"/>
          </p:cNvSpPr>
          <p:nvPr>
            <p:ph sz="quarter" idx="26"/>
          </p:nvPr>
        </p:nvSpPr>
        <p:spPr>
          <a:xfrm>
            <a:off x="6494463" y="1881188"/>
            <a:ext cx="5364163" cy="431958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Tree>
    <p:extLst>
      <p:ext uri="{BB962C8B-B14F-4D97-AF65-F5344CB8AC3E}">
        <p14:creationId xmlns:p14="http://schemas.microsoft.com/office/powerpoint/2010/main" val="3556247809"/>
      </p:ext>
    </p:extLst>
  </p:cSld>
  <p:clrMapOvr>
    <a:masterClrMapping/>
  </p:clrMapOvr>
  <p:extLst>
    <p:ext uri="{DCECCB84-F9BA-43D5-87BE-67443E8EF086}">
      <p15:sldGuideLst xmlns:p15="http://schemas.microsoft.com/office/powerpoint/2012/main">
        <p15:guide id="1" orient="horz" pos="1185">
          <p15:clr>
            <a:srgbClr val="FBAE40"/>
          </p15:clr>
        </p15:guide>
        <p15:guide id="2" orient="horz" pos="1139">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halt und Bild hoch">
    <p:spTree>
      <p:nvGrpSpPr>
        <p:cNvPr id="1" name=""/>
        <p:cNvGrpSpPr/>
        <p:nvPr/>
      </p:nvGrpSpPr>
      <p:grpSpPr>
        <a:xfrm>
          <a:off x="0" y="0"/>
          <a:ext cx="0" cy="0"/>
          <a:chOff x="0" y="0"/>
          <a:chExt cx="0" cy="0"/>
        </a:xfrm>
      </p:grpSpPr>
      <p:sp>
        <p:nvSpPr>
          <p:cNvPr id="10" name="Bildplatzhalter 7"/>
          <p:cNvSpPr>
            <a:spLocks noGrp="1"/>
          </p:cNvSpPr>
          <p:nvPr>
            <p:ph type="pic" sz="quarter" idx="21" hasCustomPrompt="1"/>
          </p:nvPr>
        </p:nvSpPr>
        <p:spPr>
          <a:xfrm>
            <a:off x="7431782" y="333375"/>
            <a:ext cx="4428432" cy="5867400"/>
          </a:xfrm>
          <a:prstGeom prst="rect">
            <a:avLst/>
          </a:prstGeom>
          <a:solidFill>
            <a:schemeClr val="bg2"/>
          </a:solidFill>
        </p:spPr>
        <p:txBody>
          <a:bodyPr lIns="216000" tIns="108000">
            <a:normAutofit/>
          </a:bodyPr>
          <a:lstStyle>
            <a:lvl1pPr marL="0" indent="0">
              <a:buNone/>
              <a:defRPr sz="2000" baseline="0"/>
            </a:lvl1pPr>
          </a:lstStyle>
          <a:p>
            <a:r>
              <a:rPr lang="de-CH" dirty="0"/>
              <a:t>Bild über das Bild-Icon einfügen</a:t>
            </a:r>
          </a:p>
        </p:txBody>
      </p:sp>
      <p:sp>
        <p:nvSpPr>
          <p:cNvPr id="3" name="Datumsplatzhalter 2"/>
          <p:cNvSpPr>
            <a:spLocks noGrp="1"/>
          </p:cNvSpPr>
          <p:nvPr>
            <p:ph type="dt" sz="half" idx="10"/>
          </p:nvPr>
        </p:nvSpPr>
        <p:spPr/>
        <p:txBody>
          <a:bodyPr/>
          <a:lstStyle/>
          <a:p>
            <a:fld id="{1E7FD9BC-CE9B-4ECF-843D-8067C13B7CE2}" type="datetime4">
              <a:rPr lang="de-CH" smtClean="0"/>
              <a:t>6. Oktober 2023</a:t>
            </a:fld>
            <a:endParaRPr lang="de-CH" dirty="0"/>
          </a:p>
        </p:txBody>
      </p:sp>
      <p:sp>
        <p:nvSpPr>
          <p:cNvPr id="4" name="Fußzeilenplatzhalter 3"/>
          <p:cNvSpPr>
            <a:spLocks noGrp="1"/>
          </p:cNvSpPr>
          <p:nvPr>
            <p:ph type="ftr" sz="quarter" idx="11"/>
          </p:nvPr>
        </p:nvSpPr>
        <p:spPr/>
        <p:txBody>
          <a:bodyPr/>
          <a:lstStyle/>
          <a:p>
            <a:r>
              <a:rPr lang="de-CH"/>
              <a:t>Exercise Smart Factory Simulation</a:t>
            </a:r>
            <a:endParaRPr lang="de-CH" dirty="0"/>
          </a:p>
        </p:txBody>
      </p:sp>
      <p:sp>
        <p:nvSpPr>
          <p:cNvPr id="5" name="Foliennummernplatzhalter 4"/>
          <p:cNvSpPr>
            <a:spLocks noGrp="1"/>
          </p:cNvSpPr>
          <p:nvPr>
            <p:ph type="sldNum" sz="quarter" idx="12"/>
          </p:nvPr>
        </p:nvSpPr>
        <p:spPr/>
        <p:txBody>
          <a:bodyPr/>
          <a:lstStyle/>
          <a:p>
            <a:fld id="{4EAC321B-7500-4259-A00F-915439A35E15}" type="slidenum">
              <a:rPr lang="de-CH" smtClean="0"/>
              <a:pPr/>
              <a:t>‹Nr.›</a:t>
            </a:fld>
            <a:endParaRPr lang="de-CH" dirty="0"/>
          </a:p>
        </p:txBody>
      </p:sp>
      <p:sp>
        <p:nvSpPr>
          <p:cNvPr id="11" name="Inhaltsplatzhalter 10"/>
          <p:cNvSpPr>
            <a:spLocks noGrp="1"/>
          </p:cNvSpPr>
          <p:nvPr>
            <p:ph sz="quarter" idx="22"/>
          </p:nvPr>
        </p:nvSpPr>
        <p:spPr>
          <a:xfrm>
            <a:off x="806450" y="1449388"/>
            <a:ext cx="6337300" cy="475138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8" name="Textplatzhalter 16">
            <a:extLst>
              <a:ext uri="{FF2B5EF4-FFF2-40B4-BE49-F238E27FC236}">
                <a16:creationId xmlns:a16="http://schemas.microsoft.com/office/drawing/2014/main" id="{19B420C7-7824-4382-99B3-E842F4995AC4}"/>
              </a:ext>
            </a:extLst>
          </p:cNvPr>
          <p:cNvSpPr>
            <a:spLocks noGrp="1"/>
          </p:cNvSpPr>
          <p:nvPr>
            <p:ph type="body" sz="quarter" idx="24" hasCustomPrompt="1"/>
          </p:nvPr>
        </p:nvSpPr>
        <p:spPr>
          <a:xfrm>
            <a:off x="806449" y="334039"/>
            <a:ext cx="6337301" cy="286673"/>
          </a:xfrm>
          <a:prstGeom prst="rect">
            <a:avLst/>
          </a:prstGeom>
        </p:spPr>
        <p:txBody>
          <a:bodyPr lIns="0" tIns="0" rIns="0" bIns="0" anchor="ctr" anchorCtr="0">
            <a:normAutofit/>
          </a:bodyPr>
          <a:lstStyle>
            <a:lvl1pPr marL="0" indent="0">
              <a:buNone/>
              <a:defRPr sz="2000" b="1"/>
            </a:lvl1pPr>
            <a:lvl2pPr marL="457200" indent="0">
              <a:buNone/>
              <a:defRPr/>
            </a:lvl2pPr>
          </a:lstStyle>
          <a:p>
            <a:pPr lvl="0"/>
            <a:r>
              <a:rPr lang="de-DE" dirty="0"/>
              <a:t>Thema</a:t>
            </a:r>
          </a:p>
        </p:txBody>
      </p:sp>
      <p:sp>
        <p:nvSpPr>
          <p:cNvPr id="2" name="Titel 1"/>
          <p:cNvSpPr>
            <a:spLocks noGrp="1"/>
          </p:cNvSpPr>
          <p:nvPr>
            <p:ph type="title"/>
          </p:nvPr>
        </p:nvSpPr>
        <p:spPr>
          <a:xfrm>
            <a:off x="806451" y="692150"/>
            <a:ext cx="6337300" cy="684213"/>
          </a:xfrm>
        </p:spPr>
        <p:txBody>
          <a:bodyPr/>
          <a:lstStyle>
            <a:lvl1pPr>
              <a:lnSpc>
                <a:spcPct val="100000"/>
              </a:lnSpc>
              <a:defRPr sz="2800"/>
            </a:lvl1pPr>
          </a:lstStyle>
          <a:p>
            <a:r>
              <a:rPr lang="de-DE"/>
              <a:t>Mastertitelformat bearbeiten</a:t>
            </a:r>
            <a:endParaRPr lang="de-CH" dirty="0"/>
          </a:p>
        </p:txBody>
      </p:sp>
    </p:spTree>
    <p:extLst>
      <p:ext uri="{BB962C8B-B14F-4D97-AF65-F5344CB8AC3E}">
        <p14:creationId xmlns:p14="http://schemas.microsoft.com/office/powerpoint/2010/main" val="3022903062"/>
      </p:ext>
    </p:extLst>
  </p:cSld>
  <p:clrMapOvr>
    <a:masterClrMapping/>
  </p:clrMapOvr>
  <p:extLst>
    <p:ext uri="{DCECCB84-F9BA-43D5-87BE-67443E8EF086}">
      <p15:sldGuideLst xmlns:p15="http://schemas.microsoft.com/office/powerpoint/2012/main">
        <p15:guide id="1" pos="450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7" name="Titelplatzhalter 1"/>
          <p:cNvSpPr>
            <a:spLocks noGrp="1"/>
          </p:cNvSpPr>
          <p:nvPr>
            <p:ph type="title"/>
          </p:nvPr>
        </p:nvSpPr>
        <p:spPr>
          <a:xfrm>
            <a:off x="806450" y="692150"/>
            <a:ext cx="11053763" cy="684213"/>
          </a:xfrm>
          <a:prstGeom prst="rect">
            <a:avLst/>
          </a:prstGeom>
        </p:spPr>
        <p:txBody>
          <a:bodyPr vert="horz" lIns="0" tIns="0" rIns="0" bIns="0" rtlCol="0" anchor="ctr" anchorCtr="0">
            <a:normAutofit/>
          </a:bodyPr>
          <a:lstStyle/>
          <a:p>
            <a:r>
              <a:rPr lang="de-DE" dirty="0"/>
              <a:t>Titel Inhaltsfolie einzeilig</a:t>
            </a:r>
            <a:endParaRPr lang="de-CH" dirty="0"/>
          </a:p>
        </p:txBody>
      </p:sp>
      <p:cxnSp>
        <p:nvCxnSpPr>
          <p:cNvPr id="49" name="Gerader Verbinder 48">
            <a:extLst>
              <a:ext uri="{FF2B5EF4-FFF2-40B4-BE49-F238E27FC236}">
                <a16:creationId xmlns:a16="http://schemas.microsoft.com/office/drawing/2014/main" id="{DCCF8EB6-970F-4B91-8E46-5B6411EAA2E4}"/>
              </a:ext>
            </a:extLst>
          </p:cNvPr>
          <p:cNvCxnSpPr>
            <a:cxnSpLocks/>
          </p:cNvCxnSpPr>
          <p:nvPr/>
        </p:nvCxnSpPr>
        <p:spPr>
          <a:xfrm>
            <a:off x="802958" y="6454845"/>
            <a:ext cx="5875" cy="403155"/>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51" name="Datumsplatzhalter 2">
            <a:extLst>
              <a:ext uri="{FF2B5EF4-FFF2-40B4-BE49-F238E27FC236}">
                <a16:creationId xmlns:a16="http://schemas.microsoft.com/office/drawing/2014/main" id="{DD859570-9479-4CD6-9E5E-B8BCB591EFE1}"/>
              </a:ext>
            </a:extLst>
          </p:cNvPr>
          <p:cNvSpPr>
            <a:spLocks noGrp="1"/>
          </p:cNvSpPr>
          <p:nvPr>
            <p:ph type="dt" sz="half" idx="2"/>
          </p:nvPr>
        </p:nvSpPr>
        <p:spPr>
          <a:xfrm>
            <a:off x="6494464" y="6453187"/>
            <a:ext cx="3376650" cy="179388"/>
          </a:xfrm>
          <a:prstGeom prst="rect">
            <a:avLst/>
          </a:prstGeom>
        </p:spPr>
        <p:txBody>
          <a:bodyPr lIns="0" tIns="0" rIns="0" bIns="0"/>
          <a:lstStyle>
            <a:lvl1pPr algn="l">
              <a:defRPr sz="1200"/>
            </a:lvl1pPr>
          </a:lstStyle>
          <a:p>
            <a:fld id="{5D666E87-C6E7-4B27-A91B-7DD86CE4A661}" type="datetime4">
              <a:rPr lang="de-CH" smtClean="0"/>
              <a:t>6. Oktober 2023</a:t>
            </a:fld>
            <a:endParaRPr lang="de-CH" dirty="0"/>
          </a:p>
        </p:txBody>
      </p:sp>
      <p:sp>
        <p:nvSpPr>
          <p:cNvPr id="52" name="Fußzeilenplatzhalter 3">
            <a:extLst>
              <a:ext uri="{FF2B5EF4-FFF2-40B4-BE49-F238E27FC236}">
                <a16:creationId xmlns:a16="http://schemas.microsoft.com/office/drawing/2014/main" id="{2A1BCD4E-392B-40D0-9259-9419E76355F1}"/>
              </a:ext>
            </a:extLst>
          </p:cNvPr>
          <p:cNvSpPr>
            <a:spLocks noGrp="1"/>
          </p:cNvSpPr>
          <p:nvPr>
            <p:ph type="ftr" sz="quarter" idx="3"/>
          </p:nvPr>
        </p:nvSpPr>
        <p:spPr>
          <a:xfrm>
            <a:off x="806450" y="6454845"/>
            <a:ext cx="5364163" cy="332663"/>
          </a:xfrm>
          <a:prstGeom prst="rect">
            <a:avLst/>
          </a:prstGeom>
        </p:spPr>
        <p:txBody>
          <a:bodyPr lIns="108000" tIns="0" rIns="0" bIns="0"/>
          <a:lstStyle>
            <a:lvl1pPr algn="l">
              <a:defRPr sz="1200"/>
            </a:lvl1pPr>
          </a:lstStyle>
          <a:p>
            <a:r>
              <a:rPr lang="de-CH"/>
              <a:t>Exercise Smart Factory Simulation</a:t>
            </a:r>
            <a:endParaRPr lang="de-CH" dirty="0"/>
          </a:p>
        </p:txBody>
      </p:sp>
      <p:sp>
        <p:nvSpPr>
          <p:cNvPr id="53" name="Foliennummernplatzhalter 4">
            <a:extLst>
              <a:ext uri="{FF2B5EF4-FFF2-40B4-BE49-F238E27FC236}">
                <a16:creationId xmlns:a16="http://schemas.microsoft.com/office/drawing/2014/main" id="{F6E723C3-915C-402C-9570-E97A66A840F5}"/>
              </a:ext>
            </a:extLst>
          </p:cNvPr>
          <p:cNvSpPr>
            <a:spLocks noGrp="1"/>
          </p:cNvSpPr>
          <p:nvPr>
            <p:ph type="sldNum" sz="quarter" idx="4"/>
          </p:nvPr>
        </p:nvSpPr>
        <p:spPr>
          <a:xfrm>
            <a:off x="268996" y="6453187"/>
            <a:ext cx="537454" cy="179387"/>
          </a:xfrm>
          <a:prstGeom prst="rect">
            <a:avLst/>
          </a:prstGeom>
        </p:spPr>
        <p:txBody>
          <a:bodyPr lIns="0" tIns="0" rIns="108000" bIns="0"/>
          <a:lstStyle>
            <a:lvl1pPr algn="r">
              <a:defRPr sz="1200">
                <a:solidFill>
                  <a:schemeClr val="tx1"/>
                </a:solidFill>
              </a:defRPr>
            </a:lvl1pPr>
          </a:lstStyle>
          <a:p>
            <a:fld id="{4EAC321B-7500-4259-A00F-915439A35E15}" type="slidenum">
              <a:rPr lang="de-CH" smtClean="0"/>
              <a:pPr/>
              <a:t>‹Nr.›</a:t>
            </a:fld>
            <a:endParaRPr lang="de-CH" dirty="0"/>
          </a:p>
        </p:txBody>
      </p:sp>
      <p:pic>
        <p:nvPicPr>
          <p:cNvPr id="10" name="Grafik 9">
            <a:extLst>
              <a:ext uri="{FF2B5EF4-FFF2-40B4-BE49-F238E27FC236}">
                <a16:creationId xmlns:a16="http://schemas.microsoft.com/office/drawing/2014/main" id="{58E42ADF-F5B2-43B8-AB96-1EFC272BC700}"/>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0758468" y="6244316"/>
            <a:ext cx="1340225" cy="629524"/>
          </a:xfrm>
          <a:prstGeom prst="rect">
            <a:avLst/>
          </a:prstGeom>
        </p:spPr>
      </p:pic>
      <p:sp>
        <p:nvSpPr>
          <p:cNvPr id="2" name="Textplatzhalter 1"/>
          <p:cNvSpPr>
            <a:spLocks noGrp="1"/>
          </p:cNvSpPr>
          <p:nvPr>
            <p:ph type="body" idx="1"/>
          </p:nvPr>
        </p:nvSpPr>
        <p:spPr>
          <a:xfrm>
            <a:off x="802958" y="1449388"/>
            <a:ext cx="11057254" cy="4751387"/>
          </a:xfrm>
          <a:prstGeom prst="rect">
            <a:avLst/>
          </a:prstGeom>
        </p:spPr>
        <p:txBody>
          <a:bodyPr vert="horz" lIns="0" tIns="0" rIns="0" bIns="0" rtlCol="0">
            <a:normAutofit/>
          </a:bodyPr>
          <a:lstStyle/>
          <a:p>
            <a:pPr lvl="0"/>
            <a:r>
              <a:rPr lang="de-DE" dirty="0"/>
              <a:t>Erste Ebene</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4"/>
            <a:endParaRPr lang="de-DE" dirty="0"/>
          </a:p>
        </p:txBody>
      </p:sp>
    </p:spTree>
    <p:extLst>
      <p:ext uri="{BB962C8B-B14F-4D97-AF65-F5344CB8AC3E}">
        <p14:creationId xmlns:p14="http://schemas.microsoft.com/office/powerpoint/2010/main" val="3256726509"/>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4" r:id="rId12"/>
  </p:sldLayoutIdLst>
  <p:hf hdr="0"/>
  <p:txStyles>
    <p:titleStyle>
      <a:lvl1pPr algn="l" defTabSz="609768" rtl="0" eaLnBrk="1" latinLnBrk="0" hangingPunct="1">
        <a:lnSpc>
          <a:spcPct val="120000"/>
        </a:lnSpc>
        <a:spcBef>
          <a:spcPct val="0"/>
        </a:spcBef>
        <a:buNone/>
        <a:defRPr sz="3200" b="1" kern="1200" baseline="0">
          <a:solidFill>
            <a:schemeClr val="tx2"/>
          </a:solidFill>
          <a:latin typeface="+mj-lt"/>
          <a:ea typeface="+mj-ea"/>
          <a:cs typeface="+mj-cs"/>
        </a:defRPr>
      </a:lvl1pPr>
    </p:titleStyle>
    <p:bodyStyle>
      <a:lvl1pPr marL="252000" indent="-252000" algn="l" defTabSz="609768" rtl="0" eaLnBrk="1" latinLnBrk="0" hangingPunct="1">
        <a:spcBef>
          <a:spcPts val="1800"/>
        </a:spcBef>
        <a:buClr>
          <a:schemeClr val="tx2"/>
        </a:buClr>
        <a:buFont typeface="Arial" panose="020B0604020202020204" pitchFamily="34" charset="0"/>
        <a:buChar char="•"/>
        <a:defRPr sz="2000" kern="1200">
          <a:solidFill>
            <a:schemeClr val="tx1"/>
          </a:solidFill>
          <a:latin typeface="+mn-lt"/>
          <a:ea typeface="+mn-ea"/>
          <a:cs typeface="+mn-cs"/>
        </a:defRPr>
      </a:lvl1pPr>
      <a:lvl2pPr marL="504000" indent="-252000" algn="l" defTabSz="609768" rtl="0" eaLnBrk="1" latinLnBrk="0" hangingPunct="1">
        <a:spcBef>
          <a:spcPts val="1200"/>
        </a:spcBef>
        <a:buClr>
          <a:schemeClr val="tx1"/>
        </a:buClr>
        <a:buSzPct val="80000"/>
        <a:buFont typeface="Arial" panose="020B0604020202020204" pitchFamily="34" charset="0"/>
        <a:buChar char="•"/>
        <a:defRPr sz="1800" kern="1200">
          <a:solidFill>
            <a:schemeClr val="tx1"/>
          </a:solidFill>
          <a:latin typeface="+mn-lt"/>
          <a:ea typeface="+mn-ea"/>
          <a:cs typeface="+mn-cs"/>
        </a:defRPr>
      </a:lvl2pPr>
      <a:lvl3pPr marL="756000" indent="-252000" algn="l" defTabSz="609768" rtl="0" eaLnBrk="1" latinLnBrk="0" hangingPunct="1">
        <a:spcBef>
          <a:spcPts val="1000"/>
        </a:spcBef>
        <a:buSzPct val="90000"/>
        <a:buFont typeface="Symbol" panose="05050102010706020507" pitchFamily="18" charset="2"/>
        <a:buChar char="-"/>
        <a:defRPr sz="1600" kern="1200">
          <a:solidFill>
            <a:schemeClr val="tx1"/>
          </a:solidFill>
          <a:latin typeface="+mn-lt"/>
          <a:ea typeface="+mn-ea"/>
          <a:cs typeface="+mn-cs"/>
        </a:defRPr>
      </a:lvl3pPr>
      <a:lvl4pPr marL="1008000" indent="-252000" algn="l" defTabSz="609768" rtl="0" eaLnBrk="1" latinLnBrk="0" hangingPunct="1">
        <a:spcBef>
          <a:spcPts val="600"/>
        </a:spcBef>
        <a:buFont typeface="Symbol" panose="05050102010706020507" pitchFamily="18" charset="2"/>
        <a:buChar char="-"/>
        <a:defRPr sz="1600" kern="1200">
          <a:solidFill>
            <a:schemeClr val="tx1"/>
          </a:solidFill>
          <a:latin typeface="+mn-lt"/>
          <a:ea typeface="+mn-ea"/>
          <a:cs typeface="+mn-cs"/>
        </a:defRPr>
      </a:lvl4pPr>
      <a:lvl5pPr marL="1260000" marR="0" indent="-252000" algn="l" defTabSz="609768" rtl="0" eaLnBrk="1" fontAlgn="auto" latinLnBrk="0" hangingPunct="1">
        <a:lnSpc>
          <a:spcPct val="120000"/>
        </a:lnSpc>
        <a:spcBef>
          <a:spcPts val="600"/>
        </a:spcBef>
        <a:spcAft>
          <a:spcPts val="0"/>
        </a:spcAft>
        <a:buClrTx/>
        <a:buSzTx/>
        <a:buFont typeface="Symbol" panose="05050102010706020507" pitchFamily="18" charset="2"/>
        <a:buChar char="-"/>
        <a:tabLst/>
        <a:defRPr sz="1600" kern="1200">
          <a:solidFill>
            <a:schemeClr val="tx1"/>
          </a:solidFill>
          <a:latin typeface="+mn-lt"/>
          <a:ea typeface="+mn-ea"/>
          <a:cs typeface="+mn-cs"/>
        </a:defRPr>
      </a:lvl5pPr>
      <a:lvl6pPr marL="1512000" indent="-252000" algn="l" defTabSz="611188" rtl="0" eaLnBrk="1" latinLnBrk="0" hangingPunct="1">
        <a:lnSpc>
          <a:spcPct val="120000"/>
        </a:lnSpc>
        <a:spcBef>
          <a:spcPts val="600"/>
        </a:spcBef>
        <a:buFont typeface="Symbol" panose="05050102010706020507" pitchFamily="18" charset="2"/>
        <a:buChar char="-"/>
        <a:defRPr sz="1600" kern="1200" baseline="0">
          <a:solidFill>
            <a:schemeClr val="tx1"/>
          </a:solidFill>
          <a:latin typeface="+mn-lt"/>
          <a:ea typeface="+mn-ea"/>
          <a:cs typeface="+mn-cs"/>
        </a:defRPr>
      </a:lvl6pPr>
      <a:lvl7pPr marL="1764000" indent="-252000" algn="l" defTabSz="609768" rtl="0" eaLnBrk="1" latinLnBrk="0" hangingPunct="1">
        <a:lnSpc>
          <a:spcPct val="120000"/>
        </a:lnSpc>
        <a:spcBef>
          <a:spcPts val="600"/>
        </a:spcBef>
        <a:buFont typeface="Symbol" panose="05050102010706020507" pitchFamily="18" charset="2"/>
        <a:buChar char="-"/>
        <a:defRPr sz="1600" kern="1200">
          <a:solidFill>
            <a:schemeClr val="tx1"/>
          </a:solidFill>
          <a:latin typeface="+mn-lt"/>
          <a:ea typeface="+mn-ea"/>
          <a:cs typeface="+mn-cs"/>
        </a:defRPr>
      </a:lvl7pPr>
      <a:lvl8pPr marL="4573257" indent="-304884" algn="l" defTabSz="609768" rtl="0" eaLnBrk="1" latinLnBrk="0" hangingPunct="1">
        <a:spcBef>
          <a:spcPct val="20000"/>
        </a:spcBef>
        <a:buFont typeface="Arial"/>
        <a:buChar char="•"/>
        <a:defRPr sz="2700" kern="1200">
          <a:solidFill>
            <a:schemeClr val="tx1"/>
          </a:solidFill>
          <a:latin typeface="+mn-lt"/>
          <a:ea typeface="+mn-ea"/>
          <a:cs typeface="+mn-cs"/>
        </a:defRPr>
      </a:lvl8pPr>
      <a:lvl9pPr marL="5183025" indent="-304884" algn="l" defTabSz="609768"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de-DE"/>
      </a:defPPr>
      <a:lvl1pPr marL="0" algn="l" defTabSz="609768" rtl="0" eaLnBrk="1" latinLnBrk="0" hangingPunct="1">
        <a:defRPr sz="1400" kern="1200">
          <a:solidFill>
            <a:schemeClr val="tx1"/>
          </a:solidFill>
          <a:latin typeface="+mn-lt"/>
          <a:ea typeface="+mn-ea"/>
          <a:cs typeface="+mn-cs"/>
        </a:defRPr>
      </a:lvl1pPr>
      <a:lvl2pPr marL="609768" algn="l" defTabSz="609768" rtl="0" eaLnBrk="1" latinLnBrk="0" hangingPunct="1">
        <a:defRPr sz="1400" kern="1200">
          <a:solidFill>
            <a:schemeClr val="tx1"/>
          </a:solidFill>
          <a:latin typeface="+mn-lt"/>
          <a:ea typeface="+mn-ea"/>
          <a:cs typeface="+mn-cs"/>
        </a:defRPr>
      </a:lvl2pPr>
      <a:lvl3pPr marL="1219535" algn="l" defTabSz="609768" rtl="0" eaLnBrk="1" latinLnBrk="0" hangingPunct="1">
        <a:defRPr sz="1400" kern="1200">
          <a:solidFill>
            <a:schemeClr val="tx1"/>
          </a:solidFill>
          <a:latin typeface="+mn-lt"/>
          <a:ea typeface="+mn-ea"/>
          <a:cs typeface="+mn-cs"/>
        </a:defRPr>
      </a:lvl3pPr>
      <a:lvl4pPr marL="1829303" algn="l" defTabSz="609768" rtl="0" eaLnBrk="1" latinLnBrk="0" hangingPunct="1">
        <a:defRPr sz="1400" kern="1200">
          <a:solidFill>
            <a:schemeClr val="tx1"/>
          </a:solidFill>
          <a:latin typeface="+mn-lt"/>
          <a:ea typeface="+mn-ea"/>
          <a:cs typeface="+mn-cs"/>
        </a:defRPr>
      </a:lvl4pPr>
      <a:lvl5pPr marL="2439071" algn="l" defTabSz="609768" rtl="0" eaLnBrk="1" latinLnBrk="0" hangingPunct="1">
        <a:defRPr sz="1400" kern="1200">
          <a:solidFill>
            <a:schemeClr val="tx1"/>
          </a:solidFill>
          <a:latin typeface="+mn-lt"/>
          <a:ea typeface="+mn-ea"/>
          <a:cs typeface="+mn-cs"/>
        </a:defRPr>
      </a:lvl5pPr>
      <a:lvl6pPr marL="3048838" algn="l" defTabSz="609768" rtl="0" eaLnBrk="1" latinLnBrk="0" hangingPunct="1">
        <a:defRPr sz="1400" kern="1200">
          <a:solidFill>
            <a:schemeClr val="tx1"/>
          </a:solidFill>
          <a:latin typeface="+mn-lt"/>
          <a:ea typeface="+mn-ea"/>
          <a:cs typeface="+mn-cs"/>
        </a:defRPr>
      </a:lvl6pPr>
      <a:lvl7pPr marL="3658606" algn="l" defTabSz="609768" rtl="0" eaLnBrk="1" latinLnBrk="0" hangingPunct="1">
        <a:defRPr sz="1400" kern="1200">
          <a:solidFill>
            <a:schemeClr val="tx1"/>
          </a:solidFill>
          <a:latin typeface="+mn-lt"/>
          <a:ea typeface="+mn-ea"/>
          <a:cs typeface="+mn-cs"/>
        </a:defRPr>
      </a:lvl7pPr>
      <a:lvl8pPr marL="4268373" algn="l" defTabSz="609768" rtl="0" eaLnBrk="1" latinLnBrk="0" hangingPunct="1">
        <a:defRPr sz="1400" kern="1200">
          <a:solidFill>
            <a:schemeClr val="tx1"/>
          </a:solidFill>
          <a:latin typeface="+mn-lt"/>
          <a:ea typeface="+mn-ea"/>
          <a:cs typeface="+mn-cs"/>
        </a:defRPr>
      </a:lvl8pPr>
      <a:lvl9pPr marL="4878141" algn="l" defTabSz="609768"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6" pos="508">
          <p15:clr>
            <a:srgbClr val="547EBF"/>
          </p15:clr>
        </p15:guide>
        <p15:guide id="7" pos="7471">
          <p15:clr>
            <a:srgbClr val="547EBF"/>
          </p15:clr>
        </p15:guide>
        <p15:guide id="8" orient="horz" pos="210">
          <p15:clr>
            <a:srgbClr val="547EBF"/>
          </p15:clr>
        </p15:guide>
        <p15:guide id="9" orient="horz" pos="4065">
          <p15:clr>
            <a:srgbClr val="C35EA4"/>
          </p15:clr>
        </p15:guide>
        <p15:guide id="10" orient="horz" pos="4156" userDrawn="1">
          <p15:clr>
            <a:srgbClr val="547EBF"/>
          </p15:clr>
        </p15:guide>
        <p15:guide id="12" orient="horz" pos="391">
          <p15:clr>
            <a:srgbClr val="C35EA4"/>
          </p15:clr>
        </p15:guide>
        <p15:guide id="13" orient="horz" pos="913">
          <p15:clr>
            <a:srgbClr val="C35EA4"/>
          </p15:clr>
        </p15:guide>
        <p15:guide id="14" orient="horz" pos="3906">
          <p15:clr>
            <a:srgbClr val="C35EA4"/>
          </p15:clr>
        </p15:guide>
        <p15:guide id="15" pos="3987">
          <p15:clr>
            <a:srgbClr val="9FCC3B"/>
          </p15:clr>
        </p15:guide>
        <p15:guide id="16" pos="4091">
          <p15:clr>
            <a:srgbClr val="C35EA4"/>
          </p15:clr>
        </p15:guide>
        <p15:guide id="17" pos="3887">
          <p15:clr>
            <a:srgbClr val="C35EA4"/>
          </p15:clr>
        </p15:guide>
        <p15:guide id="18" orient="horz" pos="867">
          <p15:clr>
            <a:srgbClr val="C35EA4"/>
          </p15:clr>
        </p15:guide>
        <p15:guide id="19" orient="horz" pos="436">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27.png"/><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17.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61.png"/></Relationships>
</file>

<file path=ppt/slides/_rels/slide2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7.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2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7.xml"/><Relationship Id="rId5" Type="http://schemas.openxmlformats.org/officeDocument/2006/relationships/image" Target="../media/image70.png"/><Relationship Id="rId4" Type="http://schemas.openxmlformats.org/officeDocument/2006/relationships/image" Target="../media/image69.png"/></Relationships>
</file>

<file path=ppt/slides/_rels/slide23.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72.png"/><Relationship Id="rId7" Type="http://schemas.openxmlformats.org/officeDocument/2006/relationships/image" Target="../media/image76.png"/><Relationship Id="rId2" Type="http://schemas.openxmlformats.org/officeDocument/2006/relationships/image" Target="../media/image71.png"/><Relationship Id="rId1" Type="http://schemas.openxmlformats.org/officeDocument/2006/relationships/slideLayout" Target="../slideLayouts/slideLayout7.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 Id="rId9" Type="http://schemas.openxmlformats.org/officeDocument/2006/relationships/image" Target="../media/image78.png"/></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youtube.com/watch?v=STYMdLa_lcM" TargetMode="Externa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Exercise</a:t>
            </a:r>
            <a:r>
              <a:rPr lang="de-CH" dirty="0"/>
              <a:t> Simulation</a:t>
            </a:r>
          </a:p>
        </p:txBody>
      </p:sp>
      <p:sp>
        <p:nvSpPr>
          <p:cNvPr id="3" name="Textplatzhalter 2"/>
          <p:cNvSpPr>
            <a:spLocks noGrp="1"/>
          </p:cNvSpPr>
          <p:nvPr>
            <p:ph type="body" sz="quarter" idx="14"/>
          </p:nvPr>
        </p:nvSpPr>
        <p:spPr/>
        <p:txBody>
          <a:bodyPr/>
          <a:lstStyle/>
          <a:p>
            <a:r>
              <a:rPr lang="de-CH" dirty="0"/>
              <a:t>Department</a:t>
            </a:r>
          </a:p>
        </p:txBody>
      </p:sp>
      <p:sp>
        <p:nvSpPr>
          <p:cNvPr id="4" name="Textplatzhalter 3"/>
          <p:cNvSpPr>
            <a:spLocks noGrp="1"/>
          </p:cNvSpPr>
          <p:nvPr>
            <p:ph type="body" sz="quarter" idx="19"/>
          </p:nvPr>
        </p:nvSpPr>
        <p:spPr/>
        <p:txBody>
          <a:bodyPr/>
          <a:lstStyle/>
          <a:p>
            <a:r>
              <a:rPr lang="de-CH" dirty="0"/>
              <a:t>Simulation Smart Factory @ OST &amp; </a:t>
            </a:r>
            <a:r>
              <a:rPr lang="de-CH" dirty="0" err="1"/>
              <a:t>Lotsizing</a:t>
            </a:r>
            <a:endParaRPr lang="de-CH" dirty="0"/>
          </a:p>
        </p:txBody>
      </p:sp>
      <p:sp>
        <p:nvSpPr>
          <p:cNvPr id="5" name="Textplatzhalter 4"/>
          <p:cNvSpPr>
            <a:spLocks noGrp="1"/>
          </p:cNvSpPr>
          <p:nvPr>
            <p:ph type="body" sz="quarter" idx="20"/>
          </p:nvPr>
        </p:nvSpPr>
        <p:spPr/>
        <p:txBody>
          <a:bodyPr/>
          <a:lstStyle/>
          <a:p>
            <a:r>
              <a:rPr lang="de-CH" dirty="0"/>
              <a:t>Roger Rinderer</a:t>
            </a:r>
          </a:p>
        </p:txBody>
      </p:sp>
      <p:sp>
        <p:nvSpPr>
          <p:cNvPr id="6" name="Datumsplatzhalter 5"/>
          <p:cNvSpPr>
            <a:spLocks noGrp="1"/>
          </p:cNvSpPr>
          <p:nvPr>
            <p:ph type="dt" sz="half" idx="10"/>
          </p:nvPr>
        </p:nvSpPr>
        <p:spPr/>
        <p:txBody>
          <a:bodyPr/>
          <a:lstStyle/>
          <a:p>
            <a:fld id="{AAB0D87C-BF12-4DA6-9DAD-D705E532E1BB}" type="datetime4">
              <a:rPr lang="de-CH" smtClean="0"/>
              <a:t>6. Oktober 2023</a:t>
            </a:fld>
            <a:endParaRPr lang="de-CH" dirty="0"/>
          </a:p>
        </p:txBody>
      </p:sp>
    </p:spTree>
    <p:extLst>
      <p:ext uri="{BB962C8B-B14F-4D97-AF65-F5344CB8AC3E}">
        <p14:creationId xmlns:p14="http://schemas.microsoft.com/office/powerpoint/2010/main" val="24922409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EA28E80F-5236-436C-8CA0-115E3ACC3F88}"/>
              </a:ext>
            </a:extLst>
          </p:cNvPr>
          <p:cNvSpPr>
            <a:spLocks noGrp="1"/>
          </p:cNvSpPr>
          <p:nvPr>
            <p:ph type="dt" sz="half" idx="10"/>
          </p:nvPr>
        </p:nvSpPr>
        <p:spPr/>
        <p:txBody>
          <a:bodyPr/>
          <a:lstStyle/>
          <a:p>
            <a:fld id="{175748FC-DB1D-4116-8170-04D19F1CE0EE}" type="datetime4">
              <a:rPr lang="de-CH" smtClean="0"/>
              <a:t>6. Oktober 2023</a:t>
            </a:fld>
            <a:endParaRPr lang="en-GB"/>
          </a:p>
        </p:txBody>
      </p:sp>
      <p:sp>
        <p:nvSpPr>
          <p:cNvPr id="3" name="Fußzeilenplatzhalter 2">
            <a:extLst>
              <a:ext uri="{FF2B5EF4-FFF2-40B4-BE49-F238E27FC236}">
                <a16:creationId xmlns:a16="http://schemas.microsoft.com/office/drawing/2014/main" id="{52AF8428-E5B9-453E-8C96-A9B4896E7FE9}"/>
              </a:ext>
            </a:extLst>
          </p:cNvPr>
          <p:cNvSpPr>
            <a:spLocks noGrp="1"/>
          </p:cNvSpPr>
          <p:nvPr>
            <p:ph type="ftr" sz="quarter" idx="11"/>
          </p:nvPr>
        </p:nvSpPr>
        <p:spPr/>
        <p:txBody>
          <a:bodyPr/>
          <a:lstStyle/>
          <a:p>
            <a:r>
              <a:rPr lang="en-GB"/>
              <a:t>Exercise Smart Factory Simulation</a:t>
            </a:r>
          </a:p>
        </p:txBody>
      </p:sp>
      <p:sp>
        <p:nvSpPr>
          <p:cNvPr id="4" name="Foliennummernplatzhalter 3">
            <a:extLst>
              <a:ext uri="{FF2B5EF4-FFF2-40B4-BE49-F238E27FC236}">
                <a16:creationId xmlns:a16="http://schemas.microsoft.com/office/drawing/2014/main" id="{6DE4B32E-E243-48F4-B465-31395EF38FF7}"/>
              </a:ext>
            </a:extLst>
          </p:cNvPr>
          <p:cNvSpPr>
            <a:spLocks noGrp="1"/>
          </p:cNvSpPr>
          <p:nvPr>
            <p:ph type="sldNum" sz="quarter" idx="12"/>
          </p:nvPr>
        </p:nvSpPr>
        <p:spPr/>
        <p:txBody>
          <a:bodyPr/>
          <a:lstStyle/>
          <a:p>
            <a:fld id="{4EAC321B-7500-4259-A00F-915439A35E15}" type="slidenum">
              <a:rPr lang="en-GB" smtClean="0"/>
              <a:pPr/>
              <a:t>10</a:t>
            </a:fld>
            <a:endParaRPr lang="en-GB"/>
          </a:p>
        </p:txBody>
      </p:sp>
      <p:sp>
        <p:nvSpPr>
          <p:cNvPr id="5" name="Titel 4">
            <a:extLst>
              <a:ext uri="{FF2B5EF4-FFF2-40B4-BE49-F238E27FC236}">
                <a16:creationId xmlns:a16="http://schemas.microsoft.com/office/drawing/2014/main" id="{CA3EB745-4829-4722-AC5C-EA1DDE540ED6}"/>
              </a:ext>
            </a:extLst>
          </p:cNvPr>
          <p:cNvSpPr>
            <a:spLocks noGrp="1"/>
          </p:cNvSpPr>
          <p:nvPr>
            <p:ph type="title"/>
          </p:nvPr>
        </p:nvSpPr>
        <p:spPr/>
        <p:txBody>
          <a:bodyPr/>
          <a:lstStyle/>
          <a:p>
            <a:r>
              <a:rPr lang="en-GB"/>
              <a:t>Server: Injection Molding</a:t>
            </a:r>
          </a:p>
        </p:txBody>
      </p:sp>
      <p:sp>
        <p:nvSpPr>
          <p:cNvPr id="6" name="Textplatzhalter 5">
            <a:extLst>
              <a:ext uri="{FF2B5EF4-FFF2-40B4-BE49-F238E27FC236}">
                <a16:creationId xmlns:a16="http://schemas.microsoft.com/office/drawing/2014/main" id="{C44B83A7-79C7-44C6-8DF6-4C2B8D5CE567}"/>
              </a:ext>
            </a:extLst>
          </p:cNvPr>
          <p:cNvSpPr>
            <a:spLocks noGrp="1"/>
          </p:cNvSpPr>
          <p:nvPr>
            <p:ph type="body" sz="quarter" idx="25"/>
          </p:nvPr>
        </p:nvSpPr>
        <p:spPr/>
        <p:txBody>
          <a:bodyPr>
            <a:normAutofit lnSpcReduction="10000"/>
          </a:bodyPr>
          <a:lstStyle/>
          <a:p>
            <a:r>
              <a:rPr lang="en-GB"/>
              <a:t>Production Process Rapperswil</a:t>
            </a:r>
          </a:p>
        </p:txBody>
      </p:sp>
      <p:sp>
        <p:nvSpPr>
          <p:cNvPr id="7" name="Inhaltsplatzhalter 6">
            <a:extLst>
              <a:ext uri="{FF2B5EF4-FFF2-40B4-BE49-F238E27FC236}">
                <a16:creationId xmlns:a16="http://schemas.microsoft.com/office/drawing/2014/main" id="{EDAAF316-5E34-4DAD-B409-B6B991BAAECB}"/>
              </a:ext>
            </a:extLst>
          </p:cNvPr>
          <p:cNvSpPr>
            <a:spLocks noGrp="1"/>
          </p:cNvSpPr>
          <p:nvPr>
            <p:ph sz="quarter" idx="26"/>
          </p:nvPr>
        </p:nvSpPr>
        <p:spPr/>
        <p:txBody>
          <a:bodyPr>
            <a:normAutofit/>
          </a:bodyPr>
          <a:lstStyle/>
          <a:p>
            <a:r>
              <a:rPr lang="en-GB" dirty="0"/>
              <a:t>Add a </a:t>
            </a:r>
            <a:r>
              <a:rPr lang="en-GB" i="1" dirty="0"/>
              <a:t>Server</a:t>
            </a:r>
            <a:r>
              <a:rPr lang="en-GB" dirty="0"/>
              <a:t> per drag &amp; drop next to the source and name it </a:t>
            </a:r>
            <a:r>
              <a:rPr lang="en-GB" i="1" dirty="0" err="1"/>
              <a:t>InjectionMolding</a:t>
            </a:r>
            <a:endParaRPr lang="en-GB" i="1" dirty="0"/>
          </a:p>
          <a:p>
            <a:endParaRPr lang="en-GB" dirty="0"/>
          </a:p>
          <a:p>
            <a:endParaRPr lang="en-GB" dirty="0"/>
          </a:p>
          <a:p>
            <a:r>
              <a:rPr lang="en-GB" dirty="0"/>
              <a:t>Adjust in the properties for this </a:t>
            </a:r>
            <a:r>
              <a:rPr lang="en-GB" i="1" dirty="0"/>
              <a:t>Server</a:t>
            </a:r>
            <a:r>
              <a:rPr lang="en-GB" dirty="0"/>
              <a:t> the </a:t>
            </a:r>
            <a:r>
              <a:rPr lang="en-GB" i="1" dirty="0"/>
              <a:t>Work Schedule </a:t>
            </a:r>
            <a:r>
              <a:rPr lang="en-GB" dirty="0"/>
              <a:t>(which is already prepared in “</a:t>
            </a:r>
            <a:r>
              <a:rPr lang="en-GB" i="1" dirty="0"/>
              <a:t>Data”</a:t>
            </a:r>
            <a:r>
              <a:rPr lang="en-GB" dirty="0"/>
              <a:t>) and the </a:t>
            </a:r>
            <a:r>
              <a:rPr lang="en-GB" i="1" dirty="0"/>
              <a:t>Processing Time </a:t>
            </a:r>
            <a:r>
              <a:rPr lang="en-GB" dirty="0"/>
              <a:t>with the corresponding </a:t>
            </a:r>
            <a:r>
              <a:rPr lang="en-GB" i="1" dirty="0" err="1"/>
              <a:t>Changeovertime_IM</a:t>
            </a:r>
            <a:r>
              <a:rPr lang="en-GB" dirty="0"/>
              <a:t> state-variable (which is also already prepared in “</a:t>
            </a:r>
            <a:r>
              <a:rPr lang="en-GB" i="1" dirty="0"/>
              <a:t>Definitions”</a:t>
            </a:r>
            <a:r>
              <a:rPr lang="en-GB" dirty="0"/>
              <a:t>)</a:t>
            </a:r>
          </a:p>
          <a:p>
            <a:endParaRPr lang="en-GB" dirty="0"/>
          </a:p>
          <a:p>
            <a:endParaRPr lang="en-GB" dirty="0"/>
          </a:p>
          <a:p>
            <a:endParaRPr lang="en-GB" dirty="0"/>
          </a:p>
        </p:txBody>
      </p:sp>
      <p:sp>
        <p:nvSpPr>
          <p:cNvPr id="8" name="Inhaltsplatzhalter 7">
            <a:extLst>
              <a:ext uri="{FF2B5EF4-FFF2-40B4-BE49-F238E27FC236}">
                <a16:creationId xmlns:a16="http://schemas.microsoft.com/office/drawing/2014/main" id="{D74EE7B8-C689-43C9-B424-05A6FB6DBD8F}"/>
              </a:ext>
            </a:extLst>
          </p:cNvPr>
          <p:cNvSpPr>
            <a:spLocks noGrp="1"/>
          </p:cNvSpPr>
          <p:nvPr>
            <p:ph sz="quarter" idx="27"/>
          </p:nvPr>
        </p:nvSpPr>
        <p:spPr/>
        <p:txBody>
          <a:bodyPr>
            <a:normAutofit/>
          </a:bodyPr>
          <a:lstStyle/>
          <a:p>
            <a:r>
              <a:rPr lang="en-GB" dirty="0"/>
              <a:t>Adjust the </a:t>
            </a:r>
            <a:r>
              <a:rPr lang="en-GB" i="1" dirty="0"/>
              <a:t>Cost </a:t>
            </a:r>
            <a:r>
              <a:rPr lang="en-GB" i="1" dirty="0" err="1"/>
              <a:t>Center</a:t>
            </a:r>
            <a:r>
              <a:rPr lang="en-GB" i="1" dirty="0"/>
              <a:t> </a:t>
            </a:r>
            <a:r>
              <a:rPr lang="en-GB" dirty="0"/>
              <a:t>for the production cost</a:t>
            </a:r>
          </a:p>
          <a:p>
            <a:endParaRPr lang="en-GB" dirty="0"/>
          </a:p>
          <a:p>
            <a:endParaRPr lang="en-GB" dirty="0"/>
          </a:p>
          <a:p>
            <a:r>
              <a:rPr lang="en-GB" dirty="0"/>
              <a:t>And the </a:t>
            </a:r>
            <a:r>
              <a:rPr lang="en-GB" i="1" dirty="0"/>
              <a:t>Add-On Process Trigger </a:t>
            </a:r>
            <a:r>
              <a:rPr lang="en-GB" dirty="0"/>
              <a:t>for the </a:t>
            </a:r>
            <a:r>
              <a:rPr lang="en-GB" i="1" dirty="0" err="1"/>
              <a:t>Changeovertime_IM</a:t>
            </a:r>
            <a:r>
              <a:rPr lang="en-GB" dirty="0"/>
              <a:t>. You find some already prepared processes within the “</a:t>
            </a:r>
            <a:r>
              <a:rPr lang="en-GB" i="1" dirty="0"/>
              <a:t>Processes”</a:t>
            </a:r>
            <a:r>
              <a:rPr lang="en-GB" dirty="0"/>
              <a:t> part of </a:t>
            </a:r>
            <a:r>
              <a:rPr lang="en-GB" dirty="0" err="1"/>
              <a:t>Simio</a:t>
            </a:r>
            <a:r>
              <a:rPr lang="en-GB" dirty="0"/>
              <a:t>. Don’t worry for now, just make the adjustment, you will dive into that later</a:t>
            </a:r>
          </a:p>
          <a:p>
            <a:endParaRPr lang="en-GB" dirty="0"/>
          </a:p>
          <a:p>
            <a:endParaRPr lang="en-GB" dirty="0"/>
          </a:p>
          <a:p>
            <a:endParaRPr lang="en-GB" dirty="0"/>
          </a:p>
          <a:p>
            <a:endParaRPr lang="en-GB" dirty="0"/>
          </a:p>
        </p:txBody>
      </p:sp>
      <p:pic>
        <p:nvPicPr>
          <p:cNvPr id="10" name="Grafik 9">
            <a:extLst>
              <a:ext uri="{FF2B5EF4-FFF2-40B4-BE49-F238E27FC236}">
                <a16:creationId xmlns:a16="http://schemas.microsoft.com/office/drawing/2014/main" id="{B7C90962-7D70-41E9-95E3-76E8D3CACA43}"/>
              </a:ext>
            </a:extLst>
          </p:cNvPr>
          <p:cNvPicPr>
            <a:picLocks noChangeAspect="1"/>
          </p:cNvPicPr>
          <p:nvPr/>
        </p:nvPicPr>
        <p:blipFill>
          <a:blip r:embed="rId2"/>
          <a:stretch>
            <a:fillRect/>
          </a:stretch>
        </p:blipFill>
        <p:spPr>
          <a:xfrm>
            <a:off x="1045876" y="2136401"/>
            <a:ext cx="1937022" cy="1045376"/>
          </a:xfrm>
          <a:prstGeom prst="rect">
            <a:avLst/>
          </a:prstGeom>
        </p:spPr>
      </p:pic>
      <p:pic>
        <p:nvPicPr>
          <p:cNvPr id="20" name="Grafik 19">
            <a:extLst>
              <a:ext uri="{FF2B5EF4-FFF2-40B4-BE49-F238E27FC236}">
                <a16:creationId xmlns:a16="http://schemas.microsoft.com/office/drawing/2014/main" id="{FE7991A2-A71B-4F98-B465-811F2DFB818E}"/>
              </a:ext>
            </a:extLst>
          </p:cNvPr>
          <p:cNvPicPr>
            <a:picLocks noChangeAspect="1"/>
          </p:cNvPicPr>
          <p:nvPr/>
        </p:nvPicPr>
        <p:blipFill>
          <a:blip r:embed="rId3"/>
          <a:stretch>
            <a:fillRect/>
          </a:stretch>
        </p:blipFill>
        <p:spPr>
          <a:xfrm>
            <a:off x="2686729" y="4897868"/>
            <a:ext cx="2897325" cy="1463597"/>
          </a:xfrm>
          <a:prstGeom prst="rect">
            <a:avLst/>
          </a:prstGeom>
        </p:spPr>
      </p:pic>
      <p:pic>
        <p:nvPicPr>
          <p:cNvPr id="22" name="Grafik 21">
            <a:extLst>
              <a:ext uri="{FF2B5EF4-FFF2-40B4-BE49-F238E27FC236}">
                <a16:creationId xmlns:a16="http://schemas.microsoft.com/office/drawing/2014/main" id="{C4E53BA9-F1A8-4E76-B41E-BF0C1B0B5B07}"/>
              </a:ext>
            </a:extLst>
          </p:cNvPr>
          <p:cNvPicPr>
            <a:picLocks noChangeAspect="1"/>
          </p:cNvPicPr>
          <p:nvPr/>
        </p:nvPicPr>
        <p:blipFill>
          <a:blip r:embed="rId4"/>
          <a:stretch>
            <a:fillRect/>
          </a:stretch>
        </p:blipFill>
        <p:spPr>
          <a:xfrm>
            <a:off x="6775874" y="2062441"/>
            <a:ext cx="2680572" cy="1114147"/>
          </a:xfrm>
          <a:prstGeom prst="rect">
            <a:avLst/>
          </a:prstGeom>
        </p:spPr>
      </p:pic>
      <p:pic>
        <p:nvPicPr>
          <p:cNvPr id="24" name="Grafik 23">
            <a:extLst>
              <a:ext uri="{FF2B5EF4-FFF2-40B4-BE49-F238E27FC236}">
                <a16:creationId xmlns:a16="http://schemas.microsoft.com/office/drawing/2014/main" id="{69CD649F-20AC-4563-B11F-76E22FCF28E6}"/>
              </a:ext>
            </a:extLst>
          </p:cNvPr>
          <p:cNvPicPr>
            <a:picLocks noChangeAspect="1"/>
          </p:cNvPicPr>
          <p:nvPr/>
        </p:nvPicPr>
        <p:blipFill>
          <a:blip r:embed="rId5"/>
          <a:stretch>
            <a:fillRect/>
          </a:stretch>
        </p:blipFill>
        <p:spPr>
          <a:xfrm>
            <a:off x="6762368" y="5050125"/>
            <a:ext cx="2694078" cy="716973"/>
          </a:xfrm>
          <a:prstGeom prst="rect">
            <a:avLst/>
          </a:prstGeom>
        </p:spPr>
      </p:pic>
    </p:spTree>
    <p:extLst>
      <p:ext uri="{BB962C8B-B14F-4D97-AF65-F5344CB8AC3E}">
        <p14:creationId xmlns:p14="http://schemas.microsoft.com/office/powerpoint/2010/main" val="13248042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DD9C471A-BE5F-4076-917A-3CC15A943668}"/>
              </a:ext>
            </a:extLst>
          </p:cNvPr>
          <p:cNvSpPr>
            <a:spLocks noGrp="1"/>
          </p:cNvSpPr>
          <p:nvPr>
            <p:ph type="dt" sz="half" idx="10"/>
          </p:nvPr>
        </p:nvSpPr>
        <p:spPr/>
        <p:txBody>
          <a:bodyPr/>
          <a:lstStyle/>
          <a:p>
            <a:fld id="{EA614D77-6858-4E46-80D4-9149E715750A}" type="datetime4">
              <a:rPr lang="de-CH" smtClean="0"/>
              <a:t>6. Oktober 2023</a:t>
            </a:fld>
            <a:endParaRPr lang="en-GB"/>
          </a:p>
        </p:txBody>
      </p:sp>
      <p:sp>
        <p:nvSpPr>
          <p:cNvPr id="3" name="Fußzeilenplatzhalter 2">
            <a:extLst>
              <a:ext uri="{FF2B5EF4-FFF2-40B4-BE49-F238E27FC236}">
                <a16:creationId xmlns:a16="http://schemas.microsoft.com/office/drawing/2014/main" id="{874DB84D-4419-41A2-A09B-9F24ADB2AD9D}"/>
              </a:ext>
            </a:extLst>
          </p:cNvPr>
          <p:cNvSpPr>
            <a:spLocks noGrp="1"/>
          </p:cNvSpPr>
          <p:nvPr>
            <p:ph type="ftr" sz="quarter" idx="11"/>
          </p:nvPr>
        </p:nvSpPr>
        <p:spPr/>
        <p:txBody>
          <a:bodyPr/>
          <a:lstStyle/>
          <a:p>
            <a:r>
              <a:rPr lang="en-GB"/>
              <a:t>Exercise Smart Factory Simulation</a:t>
            </a:r>
          </a:p>
        </p:txBody>
      </p:sp>
      <p:sp>
        <p:nvSpPr>
          <p:cNvPr id="4" name="Foliennummernplatzhalter 3">
            <a:extLst>
              <a:ext uri="{FF2B5EF4-FFF2-40B4-BE49-F238E27FC236}">
                <a16:creationId xmlns:a16="http://schemas.microsoft.com/office/drawing/2014/main" id="{CE743AD0-4675-4718-B5D2-88B62BA20FE3}"/>
              </a:ext>
            </a:extLst>
          </p:cNvPr>
          <p:cNvSpPr>
            <a:spLocks noGrp="1"/>
          </p:cNvSpPr>
          <p:nvPr>
            <p:ph type="sldNum" sz="quarter" idx="12"/>
          </p:nvPr>
        </p:nvSpPr>
        <p:spPr/>
        <p:txBody>
          <a:bodyPr/>
          <a:lstStyle/>
          <a:p>
            <a:fld id="{4EAC321B-7500-4259-A00F-915439A35E15}" type="slidenum">
              <a:rPr lang="en-GB" smtClean="0"/>
              <a:pPr/>
              <a:t>11</a:t>
            </a:fld>
            <a:endParaRPr lang="en-GB"/>
          </a:p>
        </p:txBody>
      </p:sp>
      <p:sp>
        <p:nvSpPr>
          <p:cNvPr id="5" name="Titel 4">
            <a:extLst>
              <a:ext uri="{FF2B5EF4-FFF2-40B4-BE49-F238E27FC236}">
                <a16:creationId xmlns:a16="http://schemas.microsoft.com/office/drawing/2014/main" id="{17ED839A-8FB9-4DFA-9C0B-380D645788AE}"/>
              </a:ext>
            </a:extLst>
          </p:cNvPr>
          <p:cNvSpPr>
            <a:spLocks noGrp="1"/>
          </p:cNvSpPr>
          <p:nvPr>
            <p:ph type="title"/>
          </p:nvPr>
        </p:nvSpPr>
        <p:spPr/>
        <p:txBody>
          <a:bodyPr/>
          <a:lstStyle/>
          <a:p>
            <a:r>
              <a:rPr lang="en-GB"/>
              <a:t>Server: Injection Molding</a:t>
            </a:r>
          </a:p>
        </p:txBody>
      </p:sp>
      <p:sp>
        <p:nvSpPr>
          <p:cNvPr id="6" name="Textplatzhalter 5">
            <a:extLst>
              <a:ext uri="{FF2B5EF4-FFF2-40B4-BE49-F238E27FC236}">
                <a16:creationId xmlns:a16="http://schemas.microsoft.com/office/drawing/2014/main" id="{E543BAB6-1236-4FB5-9E2C-59CD2D34EED9}"/>
              </a:ext>
            </a:extLst>
          </p:cNvPr>
          <p:cNvSpPr>
            <a:spLocks noGrp="1"/>
          </p:cNvSpPr>
          <p:nvPr>
            <p:ph type="body" sz="quarter" idx="25"/>
          </p:nvPr>
        </p:nvSpPr>
        <p:spPr/>
        <p:txBody>
          <a:bodyPr>
            <a:normAutofit lnSpcReduction="10000"/>
          </a:bodyPr>
          <a:lstStyle/>
          <a:p>
            <a:r>
              <a:rPr lang="en-GB" dirty="0"/>
              <a:t>Production Process Rapperswil</a:t>
            </a:r>
          </a:p>
        </p:txBody>
      </p:sp>
      <p:sp>
        <p:nvSpPr>
          <p:cNvPr id="7" name="Inhaltsplatzhalter 6">
            <a:extLst>
              <a:ext uri="{FF2B5EF4-FFF2-40B4-BE49-F238E27FC236}">
                <a16:creationId xmlns:a16="http://schemas.microsoft.com/office/drawing/2014/main" id="{46CE9049-CE3C-4BA2-A549-FC1C7BA4F07B}"/>
              </a:ext>
            </a:extLst>
          </p:cNvPr>
          <p:cNvSpPr>
            <a:spLocks noGrp="1"/>
          </p:cNvSpPr>
          <p:nvPr>
            <p:ph sz="quarter" idx="26"/>
          </p:nvPr>
        </p:nvSpPr>
        <p:spPr/>
        <p:txBody>
          <a:bodyPr/>
          <a:lstStyle/>
          <a:p>
            <a:r>
              <a:rPr lang="en-GB" dirty="0"/>
              <a:t>Add a </a:t>
            </a:r>
            <a:r>
              <a:rPr lang="en-GB" i="1" dirty="0"/>
              <a:t>Status Label </a:t>
            </a:r>
            <a:r>
              <a:rPr lang="en-GB" dirty="0"/>
              <a:t>to observe the cost at this server. For that, you have to select the server and you find the </a:t>
            </a:r>
            <a:r>
              <a:rPr lang="en-GB" i="1" dirty="0"/>
              <a:t>Status Label</a:t>
            </a:r>
            <a:r>
              <a:rPr lang="en-GB" dirty="0"/>
              <a:t> in the upper left of the following selection </a:t>
            </a:r>
          </a:p>
          <a:p>
            <a:endParaRPr lang="en-GB" dirty="0"/>
          </a:p>
          <a:p>
            <a:endParaRPr lang="en-GB" dirty="0"/>
          </a:p>
          <a:p>
            <a:endParaRPr lang="en-GB" dirty="0"/>
          </a:p>
          <a:p>
            <a:r>
              <a:rPr lang="en-GB" dirty="0"/>
              <a:t>To show the cost which occurs at this process step you need to set the following </a:t>
            </a:r>
            <a:r>
              <a:rPr lang="en-GB" i="1" dirty="0"/>
              <a:t>Expression</a:t>
            </a:r>
            <a:r>
              <a:rPr lang="en-GB" dirty="0"/>
              <a:t> for the </a:t>
            </a:r>
            <a:r>
              <a:rPr lang="en-GB" i="1" dirty="0"/>
              <a:t>Status Label</a:t>
            </a:r>
          </a:p>
          <a:p>
            <a:endParaRPr lang="en-GB" dirty="0"/>
          </a:p>
          <a:p>
            <a:endParaRPr lang="en-GB" dirty="0"/>
          </a:p>
        </p:txBody>
      </p:sp>
      <p:sp>
        <p:nvSpPr>
          <p:cNvPr id="8" name="Inhaltsplatzhalter 7">
            <a:extLst>
              <a:ext uri="{FF2B5EF4-FFF2-40B4-BE49-F238E27FC236}">
                <a16:creationId xmlns:a16="http://schemas.microsoft.com/office/drawing/2014/main" id="{D2682F7E-AB5E-4B42-9561-A9A902E0CD84}"/>
              </a:ext>
            </a:extLst>
          </p:cNvPr>
          <p:cNvSpPr>
            <a:spLocks noGrp="1"/>
          </p:cNvSpPr>
          <p:nvPr>
            <p:ph sz="quarter" idx="27"/>
          </p:nvPr>
        </p:nvSpPr>
        <p:spPr/>
        <p:txBody>
          <a:bodyPr/>
          <a:lstStyle/>
          <a:p>
            <a:r>
              <a:rPr lang="en-GB" dirty="0"/>
              <a:t>Add also an attached </a:t>
            </a:r>
            <a:r>
              <a:rPr lang="en-GB" i="1" dirty="0"/>
              <a:t>Status Pie </a:t>
            </a:r>
            <a:r>
              <a:rPr lang="en-GB" dirty="0"/>
              <a:t>to this </a:t>
            </a:r>
            <a:r>
              <a:rPr lang="en-GB" i="1" dirty="0"/>
              <a:t>Server</a:t>
            </a:r>
            <a:r>
              <a:rPr lang="en-GB" dirty="0"/>
              <a:t> to show the utilization</a:t>
            </a:r>
          </a:p>
          <a:p>
            <a:endParaRPr lang="en-GB" dirty="0"/>
          </a:p>
          <a:p>
            <a:endParaRPr lang="en-GB" dirty="0"/>
          </a:p>
          <a:p>
            <a:r>
              <a:rPr lang="en-GB" dirty="0"/>
              <a:t>Again, for that you need to select the </a:t>
            </a:r>
            <a:r>
              <a:rPr lang="en-GB" i="1" dirty="0"/>
              <a:t>Server</a:t>
            </a:r>
            <a:r>
              <a:rPr lang="en-GB" dirty="0"/>
              <a:t> and find it in the upper left of the tool </a:t>
            </a:r>
          </a:p>
          <a:p>
            <a:endParaRPr lang="en-GB" dirty="0"/>
          </a:p>
          <a:p>
            <a:endParaRPr lang="en-GB" dirty="0"/>
          </a:p>
          <a:p>
            <a:r>
              <a:rPr lang="en-GB" dirty="0"/>
              <a:t>Adjust the properties as follows</a:t>
            </a:r>
          </a:p>
          <a:p>
            <a:endParaRPr lang="en-GB" dirty="0"/>
          </a:p>
        </p:txBody>
      </p:sp>
      <p:pic>
        <p:nvPicPr>
          <p:cNvPr id="9" name="Grafik 8">
            <a:extLst>
              <a:ext uri="{FF2B5EF4-FFF2-40B4-BE49-F238E27FC236}">
                <a16:creationId xmlns:a16="http://schemas.microsoft.com/office/drawing/2014/main" id="{00C2BC26-04FE-4DEE-ACCF-18D659A6A71C}"/>
              </a:ext>
            </a:extLst>
          </p:cNvPr>
          <p:cNvPicPr>
            <a:picLocks noChangeAspect="1"/>
          </p:cNvPicPr>
          <p:nvPr/>
        </p:nvPicPr>
        <p:blipFill>
          <a:blip r:embed="rId2"/>
          <a:stretch>
            <a:fillRect/>
          </a:stretch>
        </p:blipFill>
        <p:spPr>
          <a:xfrm>
            <a:off x="1057069" y="3592316"/>
            <a:ext cx="2078570" cy="752114"/>
          </a:xfrm>
          <a:prstGeom prst="rect">
            <a:avLst/>
          </a:prstGeom>
        </p:spPr>
      </p:pic>
      <p:pic>
        <p:nvPicPr>
          <p:cNvPr id="10" name="Inhaltsplatzhalter 9">
            <a:extLst>
              <a:ext uri="{FF2B5EF4-FFF2-40B4-BE49-F238E27FC236}">
                <a16:creationId xmlns:a16="http://schemas.microsoft.com/office/drawing/2014/main" id="{58BBAEFA-4CA4-4E6E-8570-B7A88715F12B}"/>
              </a:ext>
            </a:extLst>
          </p:cNvPr>
          <p:cNvPicPr>
            <a:picLocks noChangeAspect="1"/>
          </p:cNvPicPr>
          <p:nvPr/>
        </p:nvPicPr>
        <p:blipFill rotWithShape="1">
          <a:blip r:embed="rId3"/>
          <a:srcRect l="20805" t="79508" r="24877" b="2399"/>
          <a:stretch/>
        </p:blipFill>
        <p:spPr>
          <a:xfrm>
            <a:off x="3378143" y="3626266"/>
            <a:ext cx="1241714" cy="684213"/>
          </a:xfrm>
          <a:prstGeom prst="rect">
            <a:avLst/>
          </a:prstGeom>
        </p:spPr>
      </p:pic>
      <p:pic>
        <p:nvPicPr>
          <p:cNvPr id="11" name="Grafik 10">
            <a:extLst>
              <a:ext uri="{FF2B5EF4-FFF2-40B4-BE49-F238E27FC236}">
                <a16:creationId xmlns:a16="http://schemas.microsoft.com/office/drawing/2014/main" id="{F602AD54-88B4-4B37-8552-91F776CB28A6}"/>
              </a:ext>
            </a:extLst>
          </p:cNvPr>
          <p:cNvPicPr>
            <a:picLocks noChangeAspect="1"/>
          </p:cNvPicPr>
          <p:nvPr/>
        </p:nvPicPr>
        <p:blipFill>
          <a:blip r:embed="rId4"/>
          <a:stretch>
            <a:fillRect/>
          </a:stretch>
        </p:blipFill>
        <p:spPr>
          <a:xfrm>
            <a:off x="1057069" y="5547390"/>
            <a:ext cx="3706822" cy="355636"/>
          </a:xfrm>
          <a:prstGeom prst="rect">
            <a:avLst/>
          </a:prstGeom>
        </p:spPr>
      </p:pic>
      <p:pic>
        <p:nvPicPr>
          <p:cNvPr id="12" name="Grafik 11">
            <a:extLst>
              <a:ext uri="{FF2B5EF4-FFF2-40B4-BE49-F238E27FC236}">
                <a16:creationId xmlns:a16="http://schemas.microsoft.com/office/drawing/2014/main" id="{B3401C06-41BF-4FF9-B2DD-BC1E838C3FB8}"/>
              </a:ext>
            </a:extLst>
          </p:cNvPr>
          <p:cNvPicPr>
            <a:picLocks noChangeAspect="1"/>
          </p:cNvPicPr>
          <p:nvPr/>
        </p:nvPicPr>
        <p:blipFill rotWithShape="1">
          <a:blip r:embed="rId3"/>
          <a:srcRect b="54145"/>
          <a:stretch/>
        </p:blipFill>
        <p:spPr>
          <a:xfrm>
            <a:off x="10014232" y="1828982"/>
            <a:ext cx="1811878" cy="1374332"/>
          </a:xfrm>
          <a:prstGeom prst="rect">
            <a:avLst/>
          </a:prstGeom>
        </p:spPr>
      </p:pic>
      <p:pic>
        <p:nvPicPr>
          <p:cNvPr id="13" name="Grafik 12">
            <a:extLst>
              <a:ext uri="{FF2B5EF4-FFF2-40B4-BE49-F238E27FC236}">
                <a16:creationId xmlns:a16="http://schemas.microsoft.com/office/drawing/2014/main" id="{4A9F54C4-0794-499A-BFC8-9B986E197998}"/>
              </a:ext>
            </a:extLst>
          </p:cNvPr>
          <p:cNvPicPr>
            <a:picLocks noChangeAspect="1"/>
          </p:cNvPicPr>
          <p:nvPr/>
        </p:nvPicPr>
        <p:blipFill>
          <a:blip r:embed="rId5"/>
          <a:stretch>
            <a:fillRect/>
          </a:stretch>
        </p:blipFill>
        <p:spPr>
          <a:xfrm>
            <a:off x="6738554" y="5590586"/>
            <a:ext cx="2555312" cy="624880"/>
          </a:xfrm>
          <a:prstGeom prst="rect">
            <a:avLst/>
          </a:prstGeom>
        </p:spPr>
      </p:pic>
      <p:pic>
        <p:nvPicPr>
          <p:cNvPr id="14" name="Grafik 13">
            <a:extLst>
              <a:ext uri="{FF2B5EF4-FFF2-40B4-BE49-F238E27FC236}">
                <a16:creationId xmlns:a16="http://schemas.microsoft.com/office/drawing/2014/main" id="{E06099C3-D404-4028-9B41-7033FFC85936}"/>
              </a:ext>
            </a:extLst>
          </p:cNvPr>
          <p:cNvPicPr>
            <a:picLocks noChangeAspect="1"/>
          </p:cNvPicPr>
          <p:nvPr/>
        </p:nvPicPr>
        <p:blipFill>
          <a:blip r:embed="rId2"/>
          <a:stretch>
            <a:fillRect/>
          </a:stretch>
        </p:blipFill>
        <p:spPr>
          <a:xfrm>
            <a:off x="6738554" y="4083783"/>
            <a:ext cx="2078570" cy="752114"/>
          </a:xfrm>
          <a:prstGeom prst="rect">
            <a:avLst/>
          </a:prstGeom>
        </p:spPr>
      </p:pic>
      <p:pic>
        <p:nvPicPr>
          <p:cNvPr id="16" name="Grafik 15">
            <a:extLst>
              <a:ext uri="{FF2B5EF4-FFF2-40B4-BE49-F238E27FC236}">
                <a16:creationId xmlns:a16="http://schemas.microsoft.com/office/drawing/2014/main" id="{AAACCA86-A72C-07F7-0C4A-A6A694A41BDB}"/>
              </a:ext>
            </a:extLst>
          </p:cNvPr>
          <p:cNvPicPr>
            <a:picLocks noChangeAspect="1"/>
          </p:cNvPicPr>
          <p:nvPr/>
        </p:nvPicPr>
        <p:blipFill>
          <a:blip r:embed="rId6"/>
          <a:stretch>
            <a:fillRect/>
          </a:stretch>
        </p:blipFill>
        <p:spPr>
          <a:xfrm>
            <a:off x="1057069" y="2796056"/>
            <a:ext cx="2945598" cy="610349"/>
          </a:xfrm>
          <a:prstGeom prst="rect">
            <a:avLst/>
          </a:prstGeom>
        </p:spPr>
      </p:pic>
    </p:spTree>
    <p:extLst>
      <p:ext uri="{BB962C8B-B14F-4D97-AF65-F5344CB8AC3E}">
        <p14:creationId xmlns:p14="http://schemas.microsoft.com/office/powerpoint/2010/main" val="16289846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9337A30F-7803-4F5E-BBC5-DC2D949BAEBA}"/>
              </a:ext>
            </a:extLst>
          </p:cNvPr>
          <p:cNvSpPr>
            <a:spLocks noGrp="1"/>
          </p:cNvSpPr>
          <p:nvPr>
            <p:ph type="dt" sz="half" idx="10"/>
          </p:nvPr>
        </p:nvSpPr>
        <p:spPr/>
        <p:txBody>
          <a:bodyPr/>
          <a:lstStyle/>
          <a:p>
            <a:fld id="{974500DA-9F70-4A39-A537-EB4C852D187E}" type="datetime4">
              <a:rPr lang="de-CH" smtClean="0"/>
              <a:t>6. Oktober 2023</a:t>
            </a:fld>
            <a:endParaRPr lang="en-GB"/>
          </a:p>
        </p:txBody>
      </p:sp>
      <p:sp>
        <p:nvSpPr>
          <p:cNvPr id="3" name="Fußzeilenplatzhalter 2">
            <a:extLst>
              <a:ext uri="{FF2B5EF4-FFF2-40B4-BE49-F238E27FC236}">
                <a16:creationId xmlns:a16="http://schemas.microsoft.com/office/drawing/2014/main" id="{990C4EFD-3158-4C06-B01E-6FF9043DBA0F}"/>
              </a:ext>
            </a:extLst>
          </p:cNvPr>
          <p:cNvSpPr>
            <a:spLocks noGrp="1"/>
          </p:cNvSpPr>
          <p:nvPr>
            <p:ph type="ftr" sz="quarter" idx="11"/>
          </p:nvPr>
        </p:nvSpPr>
        <p:spPr/>
        <p:txBody>
          <a:bodyPr/>
          <a:lstStyle/>
          <a:p>
            <a:r>
              <a:rPr lang="en-GB"/>
              <a:t>Exercise Smart Factory Simulation</a:t>
            </a:r>
          </a:p>
        </p:txBody>
      </p:sp>
      <p:sp>
        <p:nvSpPr>
          <p:cNvPr id="4" name="Foliennummernplatzhalter 3">
            <a:extLst>
              <a:ext uri="{FF2B5EF4-FFF2-40B4-BE49-F238E27FC236}">
                <a16:creationId xmlns:a16="http://schemas.microsoft.com/office/drawing/2014/main" id="{09316B4E-E078-4124-AF18-09C55C3633A6}"/>
              </a:ext>
            </a:extLst>
          </p:cNvPr>
          <p:cNvSpPr>
            <a:spLocks noGrp="1"/>
          </p:cNvSpPr>
          <p:nvPr>
            <p:ph type="sldNum" sz="quarter" idx="12"/>
          </p:nvPr>
        </p:nvSpPr>
        <p:spPr/>
        <p:txBody>
          <a:bodyPr/>
          <a:lstStyle/>
          <a:p>
            <a:fld id="{4EAC321B-7500-4259-A00F-915439A35E15}" type="slidenum">
              <a:rPr lang="en-GB" smtClean="0"/>
              <a:pPr/>
              <a:t>12</a:t>
            </a:fld>
            <a:endParaRPr lang="en-GB"/>
          </a:p>
        </p:txBody>
      </p:sp>
      <p:sp>
        <p:nvSpPr>
          <p:cNvPr id="5" name="Titel 4">
            <a:extLst>
              <a:ext uri="{FF2B5EF4-FFF2-40B4-BE49-F238E27FC236}">
                <a16:creationId xmlns:a16="http://schemas.microsoft.com/office/drawing/2014/main" id="{074D6214-D8CD-4636-9FF5-E3CE24DDDB19}"/>
              </a:ext>
            </a:extLst>
          </p:cNvPr>
          <p:cNvSpPr>
            <a:spLocks noGrp="1"/>
          </p:cNvSpPr>
          <p:nvPr>
            <p:ph type="title"/>
          </p:nvPr>
        </p:nvSpPr>
        <p:spPr/>
        <p:txBody>
          <a:bodyPr/>
          <a:lstStyle/>
          <a:p>
            <a:r>
              <a:rPr lang="en-GB"/>
              <a:t>Server: Laser Labeling</a:t>
            </a:r>
          </a:p>
        </p:txBody>
      </p:sp>
      <p:sp>
        <p:nvSpPr>
          <p:cNvPr id="6" name="Textplatzhalter 5">
            <a:extLst>
              <a:ext uri="{FF2B5EF4-FFF2-40B4-BE49-F238E27FC236}">
                <a16:creationId xmlns:a16="http://schemas.microsoft.com/office/drawing/2014/main" id="{C95C7434-6F50-4587-A991-F0112E986498}"/>
              </a:ext>
            </a:extLst>
          </p:cNvPr>
          <p:cNvSpPr>
            <a:spLocks noGrp="1"/>
          </p:cNvSpPr>
          <p:nvPr>
            <p:ph type="body" sz="quarter" idx="25"/>
          </p:nvPr>
        </p:nvSpPr>
        <p:spPr/>
        <p:txBody>
          <a:bodyPr>
            <a:normAutofit lnSpcReduction="10000"/>
          </a:bodyPr>
          <a:lstStyle/>
          <a:p>
            <a:r>
              <a:rPr lang="en-GB" dirty="0"/>
              <a:t>Production Process Rapperswil</a:t>
            </a:r>
          </a:p>
        </p:txBody>
      </p:sp>
      <p:sp>
        <p:nvSpPr>
          <p:cNvPr id="7" name="Inhaltsplatzhalter 6">
            <a:extLst>
              <a:ext uri="{FF2B5EF4-FFF2-40B4-BE49-F238E27FC236}">
                <a16:creationId xmlns:a16="http://schemas.microsoft.com/office/drawing/2014/main" id="{1EDFF8FD-B02D-412F-A788-9DB00119C466}"/>
              </a:ext>
            </a:extLst>
          </p:cNvPr>
          <p:cNvSpPr>
            <a:spLocks noGrp="1"/>
          </p:cNvSpPr>
          <p:nvPr>
            <p:ph sz="quarter" idx="26"/>
          </p:nvPr>
        </p:nvSpPr>
        <p:spPr/>
        <p:txBody>
          <a:bodyPr>
            <a:normAutofit/>
          </a:bodyPr>
          <a:lstStyle/>
          <a:p>
            <a:r>
              <a:rPr lang="en-GB" dirty="0"/>
              <a:t>Don’t worry about the </a:t>
            </a:r>
            <a:r>
              <a:rPr lang="en-GB" i="1" dirty="0"/>
              <a:t>Paths</a:t>
            </a:r>
            <a:r>
              <a:rPr lang="en-GB" dirty="0"/>
              <a:t>. First, we implement all the servers.</a:t>
            </a:r>
            <a:endParaRPr lang="en-GB" i="1" dirty="0"/>
          </a:p>
          <a:p>
            <a:r>
              <a:rPr lang="en-GB" dirty="0"/>
              <a:t>The next </a:t>
            </a:r>
            <a:r>
              <a:rPr lang="en-GB" i="1" dirty="0"/>
              <a:t>Server</a:t>
            </a:r>
            <a:r>
              <a:rPr lang="en-GB" dirty="0"/>
              <a:t> is the </a:t>
            </a:r>
            <a:r>
              <a:rPr lang="en-GB" i="1" dirty="0" err="1"/>
              <a:t>LaserLabeling</a:t>
            </a:r>
            <a:endParaRPr lang="en-GB" dirty="0"/>
          </a:p>
          <a:p>
            <a:r>
              <a:rPr lang="en-GB" dirty="0"/>
              <a:t>Add a </a:t>
            </a:r>
            <a:r>
              <a:rPr lang="en-GB" i="1" dirty="0"/>
              <a:t>Server</a:t>
            </a:r>
            <a:r>
              <a:rPr lang="en-GB" dirty="0"/>
              <a:t> and name it </a:t>
            </a:r>
            <a:r>
              <a:rPr lang="en-GB" i="1" dirty="0" err="1"/>
              <a:t>LaserLabeling</a:t>
            </a:r>
            <a:r>
              <a:rPr lang="en-GB" dirty="0"/>
              <a:t>. If you need to check where exactly the </a:t>
            </a:r>
            <a:r>
              <a:rPr lang="en-GB" i="1" dirty="0"/>
              <a:t>Server</a:t>
            </a:r>
            <a:r>
              <a:rPr lang="en-GB" dirty="0"/>
              <a:t> is located in the model use the overview provided at the beginning </a:t>
            </a:r>
          </a:p>
          <a:p>
            <a:pPr marL="0" indent="0">
              <a:buNone/>
            </a:pPr>
            <a:endParaRPr lang="en-GB" dirty="0"/>
          </a:p>
        </p:txBody>
      </p:sp>
      <p:sp>
        <p:nvSpPr>
          <p:cNvPr id="8" name="Inhaltsplatzhalter 7">
            <a:extLst>
              <a:ext uri="{FF2B5EF4-FFF2-40B4-BE49-F238E27FC236}">
                <a16:creationId xmlns:a16="http://schemas.microsoft.com/office/drawing/2014/main" id="{0CCA7A8C-30DD-49A4-ABEA-828A9B5CEF60}"/>
              </a:ext>
            </a:extLst>
          </p:cNvPr>
          <p:cNvSpPr>
            <a:spLocks noGrp="1"/>
          </p:cNvSpPr>
          <p:nvPr>
            <p:ph sz="quarter" idx="27"/>
          </p:nvPr>
        </p:nvSpPr>
        <p:spPr/>
        <p:txBody>
          <a:bodyPr/>
          <a:lstStyle/>
          <a:p>
            <a:r>
              <a:rPr lang="en-GB" dirty="0"/>
              <a:t>Adjust the properties of the </a:t>
            </a:r>
            <a:r>
              <a:rPr lang="en-GB" i="1" dirty="0"/>
              <a:t>Server</a:t>
            </a:r>
            <a:r>
              <a:rPr lang="en-GB" dirty="0"/>
              <a:t> with the </a:t>
            </a:r>
            <a:r>
              <a:rPr lang="en-GB" i="1" dirty="0"/>
              <a:t>Work Schedule</a:t>
            </a:r>
            <a:r>
              <a:rPr lang="en-GB" dirty="0"/>
              <a:t>, </a:t>
            </a:r>
            <a:r>
              <a:rPr lang="en-GB" i="1" dirty="0"/>
              <a:t>Processing Time </a:t>
            </a:r>
            <a:r>
              <a:rPr lang="en-GB" dirty="0"/>
              <a:t>and </a:t>
            </a:r>
            <a:r>
              <a:rPr lang="en-GB" i="1" dirty="0"/>
              <a:t>Production Cost</a:t>
            </a:r>
          </a:p>
          <a:p>
            <a:pPr marL="0" indent="0">
              <a:buNone/>
            </a:pPr>
            <a:endParaRPr lang="en-GB" dirty="0"/>
          </a:p>
          <a:p>
            <a:endParaRPr lang="en-GB" dirty="0"/>
          </a:p>
          <a:p>
            <a:endParaRPr lang="en-GB" dirty="0"/>
          </a:p>
          <a:p>
            <a:r>
              <a:rPr lang="en-GB" dirty="0"/>
              <a:t>Implement an attached </a:t>
            </a:r>
            <a:r>
              <a:rPr lang="en-GB" i="1" dirty="0"/>
              <a:t>Status Pie</a:t>
            </a:r>
            <a:r>
              <a:rPr lang="en-GB" dirty="0"/>
              <a:t> to visualize the utilization of the </a:t>
            </a:r>
            <a:r>
              <a:rPr lang="en-GB" i="1" dirty="0"/>
              <a:t>Server</a:t>
            </a:r>
            <a:r>
              <a:rPr lang="en-GB" dirty="0"/>
              <a:t> with the following settings</a:t>
            </a:r>
          </a:p>
          <a:p>
            <a:endParaRPr lang="en-GB" dirty="0"/>
          </a:p>
        </p:txBody>
      </p:sp>
      <p:pic>
        <p:nvPicPr>
          <p:cNvPr id="10" name="Grafik 9">
            <a:extLst>
              <a:ext uri="{FF2B5EF4-FFF2-40B4-BE49-F238E27FC236}">
                <a16:creationId xmlns:a16="http://schemas.microsoft.com/office/drawing/2014/main" id="{0017ED31-6059-4E36-A5AF-8DCD17FA600A}"/>
              </a:ext>
            </a:extLst>
          </p:cNvPr>
          <p:cNvPicPr>
            <a:picLocks noChangeAspect="1"/>
          </p:cNvPicPr>
          <p:nvPr/>
        </p:nvPicPr>
        <p:blipFill>
          <a:blip r:embed="rId2"/>
          <a:stretch>
            <a:fillRect/>
          </a:stretch>
        </p:blipFill>
        <p:spPr>
          <a:xfrm>
            <a:off x="2782324" y="4123481"/>
            <a:ext cx="1399059" cy="1026832"/>
          </a:xfrm>
          <a:prstGeom prst="rect">
            <a:avLst/>
          </a:prstGeom>
        </p:spPr>
      </p:pic>
      <p:pic>
        <p:nvPicPr>
          <p:cNvPr id="12" name="Grafik 11">
            <a:extLst>
              <a:ext uri="{FF2B5EF4-FFF2-40B4-BE49-F238E27FC236}">
                <a16:creationId xmlns:a16="http://schemas.microsoft.com/office/drawing/2014/main" id="{FEC4CC8C-FF7C-454C-B2A0-078B520E58D9}"/>
              </a:ext>
            </a:extLst>
          </p:cNvPr>
          <p:cNvPicPr>
            <a:picLocks noChangeAspect="1"/>
          </p:cNvPicPr>
          <p:nvPr/>
        </p:nvPicPr>
        <p:blipFill>
          <a:blip r:embed="rId3"/>
          <a:stretch>
            <a:fillRect/>
          </a:stretch>
        </p:blipFill>
        <p:spPr>
          <a:xfrm>
            <a:off x="6706602" y="2618445"/>
            <a:ext cx="2133616" cy="1362085"/>
          </a:xfrm>
          <a:prstGeom prst="rect">
            <a:avLst/>
          </a:prstGeom>
        </p:spPr>
      </p:pic>
      <p:pic>
        <p:nvPicPr>
          <p:cNvPr id="14" name="Grafik 13">
            <a:extLst>
              <a:ext uri="{FF2B5EF4-FFF2-40B4-BE49-F238E27FC236}">
                <a16:creationId xmlns:a16="http://schemas.microsoft.com/office/drawing/2014/main" id="{39AABF38-92E7-4998-9CE6-52D68F3AEC58}"/>
              </a:ext>
            </a:extLst>
          </p:cNvPr>
          <p:cNvPicPr>
            <a:picLocks noChangeAspect="1"/>
          </p:cNvPicPr>
          <p:nvPr/>
        </p:nvPicPr>
        <p:blipFill>
          <a:blip r:embed="rId4"/>
          <a:stretch>
            <a:fillRect/>
          </a:stretch>
        </p:blipFill>
        <p:spPr>
          <a:xfrm>
            <a:off x="9033814" y="2618445"/>
            <a:ext cx="2219341" cy="1000132"/>
          </a:xfrm>
          <a:prstGeom prst="rect">
            <a:avLst/>
          </a:prstGeom>
        </p:spPr>
      </p:pic>
      <p:pic>
        <p:nvPicPr>
          <p:cNvPr id="15" name="Grafik 14">
            <a:extLst>
              <a:ext uri="{FF2B5EF4-FFF2-40B4-BE49-F238E27FC236}">
                <a16:creationId xmlns:a16="http://schemas.microsoft.com/office/drawing/2014/main" id="{34274F19-A8CA-420E-9FA0-9B64168C95AA}"/>
              </a:ext>
            </a:extLst>
          </p:cNvPr>
          <p:cNvPicPr>
            <a:picLocks noChangeAspect="1"/>
          </p:cNvPicPr>
          <p:nvPr/>
        </p:nvPicPr>
        <p:blipFill rotWithShape="1">
          <a:blip r:embed="rId5"/>
          <a:srcRect b="54145"/>
          <a:stretch/>
        </p:blipFill>
        <p:spPr>
          <a:xfrm>
            <a:off x="6706602" y="5149587"/>
            <a:ext cx="1653750" cy="1254390"/>
          </a:xfrm>
          <a:prstGeom prst="rect">
            <a:avLst/>
          </a:prstGeom>
        </p:spPr>
      </p:pic>
      <p:pic>
        <p:nvPicPr>
          <p:cNvPr id="17" name="Grafik 16">
            <a:extLst>
              <a:ext uri="{FF2B5EF4-FFF2-40B4-BE49-F238E27FC236}">
                <a16:creationId xmlns:a16="http://schemas.microsoft.com/office/drawing/2014/main" id="{95F2426C-471E-4252-9937-5C0D2C26763F}"/>
              </a:ext>
            </a:extLst>
          </p:cNvPr>
          <p:cNvPicPr>
            <a:picLocks noChangeAspect="1"/>
          </p:cNvPicPr>
          <p:nvPr/>
        </p:nvPicPr>
        <p:blipFill>
          <a:blip r:embed="rId6"/>
          <a:stretch>
            <a:fillRect/>
          </a:stretch>
        </p:blipFill>
        <p:spPr>
          <a:xfrm>
            <a:off x="8685789" y="5149587"/>
            <a:ext cx="2143141" cy="666755"/>
          </a:xfrm>
          <a:prstGeom prst="rect">
            <a:avLst/>
          </a:prstGeom>
        </p:spPr>
      </p:pic>
    </p:spTree>
    <p:extLst>
      <p:ext uri="{BB962C8B-B14F-4D97-AF65-F5344CB8AC3E}">
        <p14:creationId xmlns:p14="http://schemas.microsoft.com/office/powerpoint/2010/main" val="3282216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9337A30F-7803-4F5E-BBC5-DC2D949BAEBA}"/>
              </a:ext>
            </a:extLst>
          </p:cNvPr>
          <p:cNvSpPr>
            <a:spLocks noGrp="1"/>
          </p:cNvSpPr>
          <p:nvPr>
            <p:ph type="dt" sz="half" idx="10"/>
          </p:nvPr>
        </p:nvSpPr>
        <p:spPr/>
        <p:txBody>
          <a:bodyPr/>
          <a:lstStyle/>
          <a:p>
            <a:fld id="{55C568EE-F675-413E-B998-6DE3C38C2911}" type="datetime4">
              <a:rPr lang="de-CH" smtClean="0"/>
              <a:t>6. Oktober 2023</a:t>
            </a:fld>
            <a:endParaRPr lang="en-GB"/>
          </a:p>
        </p:txBody>
      </p:sp>
      <p:sp>
        <p:nvSpPr>
          <p:cNvPr id="3" name="Fußzeilenplatzhalter 2">
            <a:extLst>
              <a:ext uri="{FF2B5EF4-FFF2-40B4-BE49-F238E27FC236}">
                <a16:creationId xmlns:a16="http://schemas.microsoft.com/office/drawing/2014/main" id="{990C4EFD-3158-4C06-B01E-6FF9043DBA0F}"/>
              </a:ext>
            </a:extLst>
          </p:cNvPr>
          <p:cNvSpPr>
            <a:spLocks noGrp="1"/>
          </p:cNvSpPr>
          <p:nvPr>
            <p:ph type="ftr" sz="quarter" idx="11"/>
          </p:nvPr>
        </p:nvSpPr>
        <p:spPr/>
        <p:txBody>
          <a:bodyPr/>
          <a:lstStyle/>
          <a:p>
            <a:r>
              <a:rPr lang="en-GB"/>
              <a:t>Exercise Smart Factory Simulation</a:t>
            </a:r>
          </a:p>
        </p:txBody>
      </p:sp>
      <p:sp>
        <p:nvSpPr>
          <p:cNvPr id="4" name="Foliennummernplatzhalter 3">
            <a:extLst>
              <a:ext uri="{FF2B5EF4-FFF2-40B4-BE49-F238E27FC236}">
                <a16:creationId xmlns:a16="http://schemas.microsoft.com/office/drawing/2014/main" id="{09316B4E-E078-4124-AF18-09C55C3633A6}"/>
              </a:ext>
            </a:extLst>
          </p:cNvPr>
          <p:cNvSpPr>
            <a:spLocks noGrp="1"/>
          </p:cNvSpPr>
          <p:nvPr>
            <p:ph type="sldNum" sz="quarter" idx="12"/>
          </p:nvPr>
        </p:nvSpPr>
        <p:spPr/>
        <p:txBody>
          <a:bodyPr/>
          <a:lstStyle/>
          <a:p>
            <a:fld id="{4EAC321B-7500-4259-A00F-915439A35E15}" type="slidenum">
              <a:rPr lang="en-GB" smtClean="0"/>
              <a:pPr/>
              <a:t>13</a:t>
            </a:fld>
            <a:endParaRPr lang="en-GB"/>
          </a:p>
        </p:txBody>
      </p:sp>
      <p:sp>
        <p:nvSpPr>
          <p:cNvPr id="5" name="Titel 4">
            <a:extLst>
              <a:ext uri="{FF2B5EF4-FFF2-40B4-BE49-F238E27FC236}">
                <a16:creationId xmlns:a16="http://schemas.microsoft.com/office/drawing/2014/main" id="{074D6214-D8CD-4636-9FF5-E3CE24DDDB19}"/>
              </a:ext>
            </a:extLst>
          </p:cNvPr>
          <p:cNvSpPr>
            <a:spLocks noGrp="1"/>
          </p:cNvSpPr>
          <p:nvPr>
            <p:ph type="title"/>
          </p:nvPr>
        </p:nvSpPr>
        <p:spPr/>
        <p:txBody>
          <a:bodyPr/>
          <a:lstStyle/>
          <a:p>
            <a:r>
              <a:rPr lang="en-GB" dirty="0"/>
              <a:t>Conveyor, </a:t>
            </a:r>
            <a:r>
              <a:rPr lang="en-GB" dirty="0" err="1"/>
              <a:t>CollaborativeRobot</a:t>
            </a:r>
            <a:r>
              <a:rPr lang="en-GB" dirty="0"/>
              <a:t> and </a:t>
            </a:r>
            <a:r>
              <a:rPr lang="en-GB" dirty="0" err="1"/>
              <a:t>TempStorageHB</a:t>
            </a:r>
            <a:endParaRPr lang="en-GB" dirty="0"/>
          </a:p>
        </p:txBody>
      </p:sp>
      <p:sp>
        <p:nvSpPr>
          <p:cNvPr id="6" name="Textplatzhalter 5">
            <a:extLst>
              <a:ext uri="{FF2B5EF4-FFF2-40B4-BE49-F238E27FC236}">
                <a16:creationId xmlns:a16="http://schemas.microsoft.com/office/drawing/2014/main" id="{C95C7434-6F50-4587-A991-F0112E986498}"/>
              </a:ext>
            </a:extLst>
          </p:cNvPr>
          <p:cNvSpPr>
            <a:spLocks noGrp="1"/>
          </p:cNvSpPr>
          <p:nvPr>
            <p:ph type="body" sz="quarter" idx="25"/>
          </p:nvPr>
        </p:nvSpPr>
        <p:spPr/>
        <p:txBody>
          <a:bodyPr>
            <a:normAutofit lnSpcReduction="10000"/>
          </a:bodyPr>
          <a:lstStyle/>
          <a:p>
            <a:r>
              <a:rPr lang="en-GB" dirty="0"/>
              <a:t>Production Process Rapperswil</a:t>
            </a:r>
          </a:p>
        </p:txBody>
      </p:sp>
      <p:sp>
        <p:nvSpPr>
          <p:cNvPr id="7" name="Inhaltsplatzhalter 6">
            <a:extLst>
              <a:ext uri="{FF2B5EF4-FFF2-40B4-BE49-F238E27FC236}">
                <a16:creationId xmlns:a16="http://schemas.microsoft.com/office/drawing/2014/main" id="{1EDFF8FD-B02D-412F-A788-9DB00119C466}"/>
              </a:ext>
            </a:extLst>
          </p:cNvPr>
          <p:cNvSpPr>
            <a:spLocks noGrp="1"/>
          </p:cNvSpPr>
          <p:nvPr>
            <p:ph sz="quarter" idx="26"/>
          </p:nvPr>
        </p:nvSpPr>
        <p:spPr/>
        <p:txBody>
          <a:bodyPr>
            <a:normAutofit/>
          </a:bodyPr>
          <a:lstStyle/>
          <a:p>
            <a:r>
              <a:rPr lang="en-GB" dirty="0"/>
              <a:t>As you can see the next process step with the </a:t>
            </a:r>
            <a:r>
              <a:rPr lang="en-GB" i="1" dirty="0"/>
              <a:t>Conveyor</a:t>
            </a:r>
            <a:r>
              <a:rPr lang="en-GB" dirty="0"/>
              <a:t> is already implemented</a:t>
            </a:r>
          </a:p>
          <a:p>
            <a:endParaRPr lang="en-GB" dirty="0"/>
          </a:p>
          <a:p>
            <a:endParaRPr lang="en-GB" dirty="0"/>
          </a:p>
          <a:p>
            <a:r>
              <a:rPr lang="en-GB" dirty="0"/>
              <a:t>After the </a:t>
            </a:r>
            <a:r>
              <a:rPr lang="en-GB" i="1" dirty="0"/>
              <a:t>Conveyor</a:t>
            </a:r>
            <a:r>
              <a:rPr lang="en-GB" dirty="0"/>
              <a:t> follows the decision, if the parts have to be measured or directly go to the stock.</a:t>
            </a:r>
          </a:p>
          <a:p>
            <a:r>
              <a:rPr lang="en-GB" dirty="0"/>
              <a:t>Regarding the handling of the parts, as you can see it is done by the </a:t>
            </a:r>
            <a:r>
              <a:rPr lang="en-GB" i="1" dirty="0" err="1"/>
              <a:t>CollaborativeRobot</a:t>
            </a:r>
            <a:r>
              <a:rPr lang="en-GB" i="1" dirty="0"/>
              <a:t> </a:t>
            </a:r>
            <a:r>
              <a:rPr lang="en-GB" dirty="0"/>
              <a:t>and is already prepared as well</a:t>
            </a:r>
            <a:r>
              <a:rPr lang="en-GB" i="1" dirty="0"/>
              <a:t>. </a:t>
            </a:r>
            <a:endParaRPr lang="en-GB" dirty="0"/>
          </a:p>
          <a:p>
            <a:pPr marL="0" indent="0">
              <a:buNone/>
            </a:pPr>
            <a:endParaRPr lang="en-GB" dirty="0"/>
          </a:p>
        </p:txBody>
      </p:sp>
      <p:sp>
        <p:nvSpPr>
          <p:cNvPr id="8" name="Inhaltsplatzhalter 7">
            <a:extLst>
              <a:ext uri="{FF2B5EF4-FFF2-40B4-BE49-F238E27FC236}">
                <a16:creationId xmlns:a16="http://schemas.microsoft.com/office/drawing/2014/main" id="{0CCA7A8C-30DD-49A4-ABEA-828A9B5CEF60}"/>
              </a:ext>
            </a:extLst>
          </p:cNvPr>
          <p:cNvSpPr>
            <a:spLocks noGrp="1"/>
          </p:cNvSpPr>
          <p:nvPr>
            <p:ph sz="quarter" idx="27"/>
          </p:nvPr>
        </p:nvSpPr>
        <p:spPr/>
        <p:txBody>
          <a:bodyPr>
            <a:normAutofit/>
          </a:bodyPr>
          <a:lstStyle/>
          <a:p>
            <a:r>
              <a:rPr lang="en-GB" dirty="0"/>
              <a:t>Due to the fact that the </a:t>
            </a:r>
            <a:r>
              <a:rPr lang="en-GB" i="1" dirty="0" err="1"/>
              <a:t>CollaborativeRobot</a:t>
            </a:r>
            <a:r>
              <a:rPr lang="en-GB" i="1" dirty="0"/>
              <a:t> </a:t>
            </a:r>
            <a:r>
              <a:rPr lang="en-GB" dirty="0"/>
              <a:t>has </a:t>
            </a:r>
            <a:r>
              <a:rPr lang="en-GB" b="1" dirty="0"/>
              <a:t>five different tasks </a:t>
            </a:r>
            <a:r>
              <a:rPr lang="en-GB" dirty="0"/>
              <a:t>for each task a server is implemented.</a:t>
            </a:r>
          </a:p>
          <a:p>
            <a:pPr marL="0" indent="0">
              <a:buNone/>
            </a:pPr>
            <a:endParaRPr lang="en-GB" dirty="0"/>
          </a:p>
          <a:p>
            <a:endParaRPr lang="en-GB" dirty="0"/>
          </a:p>
          <a:p>
            <a:r>
              <a:rPr lang="en-GB" dirty="0"/>
              <a:t>To make sure that this tasks are executed one at the time (FIFO) each </a:t>
            </a:r>
            <a:r>
              <a:rPr lang="en-GB" i="1" dirty="0"/>
              <a:t>Server</a:t>
            </a:r>
            <a:r>
              <a:rPr lang="en-GB" dirty="0"/>
              <a:t> (task) is subordinated the </a:t>
            </a:r>
            <a:r>
              <a:rPr lang="en-GB" i="1" dirty="0"/>
              <a:t>Resource</a:t>
            </a:r>
            <a:r>
              <a:rPr lang="en-GB" dirty="0"/>
              <a:t> </a:t>
            </a:r>
            <a:r>
              <a:rPr lang="en-GB" i="1" dirty="0" err="1"/>
              <a:t>CollaborativeRobot</a:t>
            </a:r>
            <a:r>
              <a:rPr lang="en-GB" dirty="0"/>
              <a:t> </a:t>
            </a:r>
          </a:p>
          <a:p>
            <a:endParaRPr lang="en-GB" dirty="0"/>
          </a:p>
          <a:p>
            <a:endParaRPr lang="en-GB" dirty="0"/>
          </a:p>
        </p:txBody>
      </p:sp>
      <p:pic>
        <p:nvPicPr>
          <p:cNvPr id="16" name="Grafik 15">
            <a:extLst>
              <a:ext uri="{FF2B5EF4-FFF2-40B4-BE49-F238E27FC236}">
                <a16:creationId xmlns:a16="http://schemas.microsoft.com/office/drawing/2014/main" id="{6D53414D-8081-98ED-0D9F-625780B098C8}"/>
              </a:ext>
            </a:extLst>
          </p:cNvPr>
          <p:cNvPicPr>
            <a:picLocks noChangeAspect="1"/>
          </p:cNvPicPr>
          <p:nvPr/>
        </p:nvPicPr>
        <p:blipFill>
          <a:blip r:embed="rId2"/>
          <a:stretch>
            <a:fillRect/>
          </a:stretch>
        </p:blipFill>
        <p:spPr>
          <a:xfrm>
            <a:off x="8203874" y="2390424"/>
            <a:ext cx="1490541" cy="1238891"/>
          </a:xfrm>
          <a:prstGeom prst="rect">
            <a:avLst/>
          </a:prstGeom>
        </p:spPr>
      </p:pic>
      <p:pic>
        <p:nvPicPr>
          <p:cNvPr id="18" name="Grafik 17">
            <a:extLst>
              <a:ext uri="{FF2B5EF4-FFF2-40B4-BE49-F238E27FC236}">
                <a16:creationId xmlns:a16="http://schemas.microsoft.com/office/drawing/2014/main" id="{7B22D835-F6C1-FDF0-804C-3BA13C0E5456}"/>
              </a:ext>
            </a:extLst>
          </p:cNvPr>
          <p:cNvPicPr>
            <a:picLocks noChangeAspect="1"/>
          </p:cNvPicPr>
          <p:nvPr/>
        </p:nvPicPr>
        <p:blipFill>
          <a:blip r:embed="rId3"/>
          <a:stretch>
            <a:fillRect/>
          </a:stretch>
        </p:blipFill>
        <p:spPr>
          <a:xfrm>
            <a:off x="8203875" y="5034957"/>
            <a:ext cx="1490541" cy="1023505"/>
          </a:xfrm>
          <a:prstGeom prst="rect">
            <a:avLst/>
          </a:prstGeom>
        </p:spPr>
      </p:pic>
      <p:pic>
        <p:nvPicPr>
          <p:cNvPr id="20" name="Grafik 19">
            <a:extLst>
              <a:ext uri="{FF2B5EF4-FFF2-40B4-BE49-F238E27FC236}">
                <a16:creationId xmlns:a16="http://schemas.microsoft.com/office/drawing/2014/main" id="{17AACCB8-DE06-ADFB-5EED-DB50A392286A}"/>
              </a:ext>
            </a:extLst>
          </p:cNvPr>
          <p:cNvPicPr>
            <a:picLocks noChangeAspect="1"/>
          </p:cNvPicPr>
          <p:nvPr/>
        </p:nvPicPr>
        <p:blipFill>
          <a:blip r:embed="rId4"/>
          <a:stretch>
            <a:fillRect/>
          </a:stretch>
        </p:blipFill>
        <p:spPr>
          <a:xfrm>
            <a:off x="2315467" y="2054745"/>
            <a:ext cx="1919181" cy="1227889"/>
          </a:xfrm>
          <a:prstGeom prst="rect">
            <a:avLst/>
          </a:prstGeom>
        </p:spPr>
      </p:pic>
    </p:spTree>
    <p:extLst>
      <p:ext uri="{BB962C8B-B14F-4D97-AF65-F5344CB8AC3E}">
        <p14:creationId xmlns:p14="http://schemas.microsoft.com/office/powerpoint/2010/main" val="25527774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9337A30F-7803-4F5E-BBC5-DC2D949BAEBA}"/>
              </a:ext>
            </a:extLst>
          </p:cNvPr>
          <p:cNvSpPr>
            <a:spLocks noGrp="1"/>
          </p:cNvSpPr>
          <p:nvPr>
            <p:ph type="dt" sz="half" idx="10"/>
          </p:nvPr>
        </p:nvSpPr>
        <p:spPr/>
        <p:txBody>
          <a:bodyPr/>
          <a:lstStyle/>
          <a:p>
            <a:fld id="{44E55AC9-81BA-45AC-ACF4-8124D80A34DA}" type="datetime4">
              <a:rPr lang="de-CH" smtClean="0"/>
              <a:t>6. Oktober 2023</a:t>
            </a:fld>
            <a:endParaRPr lang="en-GB"/>
          </a:p>
        </p:txBody>
      </p:sp>
      <p:sp>
        <p:nvSpPr>
          <p:cNvPr id="3" name="Fußzeilenplatzhalter 2">
            <a:extLst>
              <a:ext uri="{FF2B5EF4-FFF2-40B4-BE49-F238E27FC236}">
                <a16:creationId xmlns:a16="http://schemas.microsoft.com/office/drawing/2014/main" id="{990C4EFD-3158-4C06-B01E-6FF9043DBA0F}"/>
              </a:ext>
            </a:extLst>
          </p:cNvPr>
          <p:cNvSpPr>
            <a:spLocks noGrp="1"/>
          </p:cNvSpPr>
          <p:nvPr>
            <p:ph type="ftr" sz="quarter" idx="11"/>
          </p:nvPr>
        </p:nvSpPr>
        <p:spPr/>
        <p:txBody>
          <a:bodyPr/>
          <a:lstStyle/>
          <a:p>
            <a:r>
              <a:rPr lang="en-GB"/>
              <a:t>Exercise Smart Factory Simulation</a:t>
            </a:r>
          </a:p>
        </p:txBody>
      </p:sp>
      <p:sp>
        <p:nvSpPr>
          <p:cNvPr id="4" name="Foliennummernplatzhalter 3">
            <a:extLst>
              <a:ext uri="{FF2B5EF4-FFF2-40B4-BE49-F238E27FC236}">
                <a16:creationId xmlns:a16="http://schemas.microsoft.com/office/drawing/2014/main" id="{09316B4E-E078-4124-AF18-09C55C3633A6}"/>
              </a:ext>
            </a:extLst>
          </p:cNvPr>
          <p:cNvSpPr>
            <a:spLocks noGrp="1"/>
          </p:cNvSpPr>
          <p:nvPr>
            <p:ph type="sldNum" sz="quarter" idx="12"/>
          </p:nvPr>
        </p:nvSpPr>
        <p:spPr/>
        <p:txBody>
          <a:bodyPr/>
          <a:lstStyle/>
          <a:p>
            <a:fld id="{4EAC321B-7500-4259-A00F-915439A35E15}" type="slidenum">
              <a:rPr lang="en-GB" smtClean="0"/>
              <a:pPr/>
              <a:t>14</a:t>
            </a:fld>
            <a:endParaRPr lang="en-GB"/>
          </a:p>
        </p:txBody>
      </p:sp>
      <p:sp>
        <p:nvSpPr>
          <p:cNvPr id="5" name="Titel 4">
            <a:extLst>
              <a:ext uri="{FF2B5EF4-FFF2-40B4-BE49-F238E27FC236}">
                <a16:creationId xmlns:a16="http://schemas.microsoft.com/office/drawing/2014/main" id="{074D6214-D8CD-4636-9FF5-E3CE24DDDB19}"/>
              </a:ext>
            </a:extLst>
          </p:cNvPr>
          <p:cNvSpPr>
            <a:spLocks noGrp="1"/>
          </p:cNvSpPr>
          <p:nvPr>
            <p:ph type="title"/>
          </p:nvPr>
        </p:nvSpPr>
        <p:spPr/>
        <p:txBody>
          <a:bodyPr/>
          <a:lstStyle/>
          <a:p>
            <a:r>
              <a:rPr lang="en-GB" dirty="0"/>
              <a:t>Conveyor, </a:t>
            </a:r>
            <a:r>
              <a:rPr lang="en-GB" dirty="0" err="1"/>
              <a:t>CollaborativeRobot</a:t>
            </a:r>
            <a:r>
              <a:rPr lang="en-GB" dirty="0"/>
              <a:t> and </a:t>
            </a:r>
            <a:r>
              <a:rPr lang="en-GB" dirty="0" err="1"/>
              <a:t>TempStorageHB</a:t>
            </a:r>
            <a:endParaRPr lang="en-GB" dirty="0"/>
          </a:p>
        </p:txBody>
      </p:sp>
      <p:sp>
        <p:nvSpPr>
          <p:cNvPr id="6" name="Textplatzhalter 5">
            <a:extLst>
              <a:ext uri="{FF2B5EF4-FFF2-40B4-BE49-F238E27FC236}">
                <a16:creationId xmlns:a16="http://schemas.microsoft.com/office/drawing/2014/main" id="{C95C7434-6F50-4587-A991-F0112E986498}"/>
              </a:ext>
            </a:extLst>
          </p:cNvPr>
          <p:cNvSpPr>
            <a:spLocks noGrp="1"/>
          </p:cNvSpPr>
          <p:nvPr>
            <p:ph type="body" sz="quarter" idx="25"/>
          </p:nvPr>
        </p:nvSpPr>
        <p:spPr/>
        <p:txBody>
          <a:bodyPr>
            <a:normAutofit lnSpcReduction="10000"/>
          </a:bodyPr>
          <a:lstStyle/>
          <a:p>
            <a:r>
              <a:rPr lang="en-GB" dirty="0"/>
              <a:t>Production Process Rapperswil</a:t>
            </a:r>
          </a:p>
        </p:txBody>
      </p:sp>
      <p:sp>
        <p:nvSpPr>
          <p:cNvPr id="7" name="Inhaltsplatzhalter 6">
            <a:extLst>
              <a:ext uri="{FF2B5EF4-FFF2-40B4-BE49-F238E27FC236}">
                <a16:creationId xmlns:a16="http://schemas.microsoft.com/office/drawing/2014/main" id="{1EDFF8FD-B02D-412F-A788-9DB00119C466}"/>
              </a:ext>
            </a:extLst>
          </p:cNvPr>
          <p:cNvSpPr>
            <a:spLocks noGrp="1"/>
          </p:cNvSpPr>
          <p:nvPr>
            <p:ph sz="quarter" idx="26"/>
          </p:nvPr>
        </p:nvSpPr>
        <p:spPr/>
        <p:txBody>
          <a:bodyPr>
            <a:normAutofit/>
          </a:bodyPr>
          <a:lstStyle/>
          <a:p>
            <a:r>
              <a:rPr lang="en-GB" dirty="0"/>
              <a:t>If a part needs to be measured the </a:t>
            </a:r>
            <a:r>
              <a:rPr lang="en-GB" i="1" dirty="0"/>
              <a:t>Server</a:t>
            </a:r>
            <a:r>
              <a:rPr lang="en-GB" dirty="0"/>
              <a:t> </a:t>
            </a:r>
            <a:r>
              <a:rPr lang="en-GB" i="1" dirty="0" err="1"/>
              <a:t>MeasuringCell</a:t>
            </a:r>
            <a:r>
              <a:rPr lang="en-GB" dirty="0"/>
              <a:t> is also already prepared and connected with the corresponding Paths</a:t>
            </a:r>
          </a:p>
          <a:p>
            <a:endParaRPr lang="en-GB" dirty="0"/>
          </a:p>
          <a:p>
            <a:endParaRPr lang="en-GB" dirty="0"/>
          </a:p>
          <a:p>
            <a:r>
              <a:rPr lang="en-GB" dirty="0"/>
              <a:t>If a HB directly goes to the stock the </a:t>
            </a:r>
            <a:r>
              <a:rPr lang="en-GB" i="1" dirty="0" err="1"/>
              <a:t>TempStorageHB</a:t>
            </a:r>
            <a:r>
              <a:rPr lang="en-GB" dirty="0"/>
              <a:t> is also already prepared with a </a:t>
            </a:r>
            <a:r>
              <a:rPr lang="en-GB" i="1" dirty="0"/>
              <a:t>Server</a:t>
            </a:r>
            <a:r>
              <a:rPr lang="en-GB" dirty="0"/>
              <a:t>. (Theoretically there is no need for a </a:t>
            </a:r>
            <a:r>
              <a:rPr lang="en-GB" i="1" dirty="0"/>
              <a:t>Server</a:t>
            </a:r>
            <a:r>
              <a:rPr lang="en-GB" dirty="0"/>
              <a:t> here but it makes the modelling of the entity flow easier)</a:t>
            </a:r>
          </a:p>
          <a:p>
            <a:endParaRPr lang="en-GB" dirty="0"/>
          </a:p>
          <a:p>
            <a:endParaRPr lang="en-GB" dirty="0"/>
          </a:p>
          <a:p>
            <a:endParaRPr lang="en-GB" dirty="0"/>
          </a:p>
          <a:p>
            <a:pPr marL="0" indent="0">
              <a:buNone/>
            </a:pPr>
            <a:endParaRPr lang="en-GB" dirty="0"/>
          </a:p>
        </p:txBody>
      </p:sp>
      <p:sp>
        <p:nvSpPr>
          <p:cNvPr id="8" name="Inhaltsplatzhalter 7">
            <a:extLst>
              <a:ext uri="{FF2B5EF4-FFF2-40B4-BE49-F238E27FC236}">
                <a16:creationId xmlns:a16="http://schemas.microsoft.com/office/drawing/2014/main" id="{0CCA7A8C-30DD-49A4-ABEA-828A9B5CEF60}"/>
              </a:ext>
            </a:extLst>
          </p:cNvPr>
          <p:cNvSpPr>
            <a:spLocks noGrp="1"/>
          </p:cNvSpPr>
          <p:nvPr>
            <p:ph sz="quarter" idx="27"/>
          </p:nvPr>
        </p:nvSpPr>
        <p:spPr/>
        <p:txBody>
          <a:bodyPr>
            <a:normAutofit/>
          </a:bodyPr>
          <a:lstStyle/>
          <a:p>
            <a:r>
              <a:rPr lang="en-GB" dirty="0"/>
              <a:t>To visualize the stock levels of each HB you can see the nine </a:t>
            </a:r>
            <a:r>
              <a:rPr lang="en-GB" i="1" dirty="0"/>
              <a:t>Status Labels </a:t>
            </a:r>
            <a:r>
              <a:rPr lang="en-GB" dirty="0"/>
              <a:t>and the corresponding </a:t>
            </a:r>
            <a:r>
              <a:rPr lang="en-GB" i="1" dirty="0"/>
              <a:t>Stacked Bars</a:t>
            </a:r>
            <a:r>
              <a:rPr lang="en-GB" dirty="0"/>
              <a:t>. If you later run the model and press key «3» you going to see the </a:t>
            </a:r>
            <a:r>
              <a:rPr lang="en-GB" i="1" dirty="0"/>
              <a:t>Stacked Bar</a:t>
            </a:r>
            <a:r>
              <a:rPr lang="en-GB" dirty="0"/>
              <a:t> in 3D-Mode</a:t>
            </a:r>
          </a:p>
          <a:p>
            <a:endParaRPr lang="en-GB" dirty="0"/>
          </a:p>
          <a:p>
            <a:endParaRPr lang="en-GB" dirty="0"/>
          </a:p>
        </p:txBody>
      </p:sp>
      <p:pic>
        <p:nvPicPr>
          <p:cNvPr id="10" name="Grafik 9">
            <a:extLst>
              <a:ext uri="{FF2B5EF4-FFF2-40B4-BE49-F238E27FC236}">
                <a16:creationId xmlns:a16="http://schemas.microsoft.com/office/drawing/2014/main" id="{90424CD0-8B04-CBE9-A96B-8BB9E977CA6F}"/>
              </a:ext>
            </a:extLst>
          </p:cNvPr>
          <p:cNvPicPr>
            <a:picLocks noChangeAspect="1"/>
          </p:cNvPicPr>
          <p:nvPr/>
        </p:nvPicPr>
        <p:blipFill>
          <a:blip r:embed="rId2"/>
          <a:stretch>
            <a:fillRect/>
          </a:stretch>
        </p:blipFill>
        <p:spPr>
          <a:xfrm>
            <a:off x="2783681" y="2438400"/>
            <a:ext cx="1539744" cy="1081982"/>
          </a:xfrm>
          <a:prstGeom prst="rect">
            <a:avLst/>
          </a:prstGeom>
        </p:spPr>
      </p:pic>
      <p:pic>
        <p:nvPicPr>
          <p:cNvPr id="12" name="Grafik 11">
            <a:extLst>
              <a:ext uri="{FF2B5EF4-FFF2-40B4-BE49-F238E27FC236}">
                <a16:creationId xmlns:a16="http://schemas.microsoft.com/office/drawing/2014/main" id="{44912200-5219-25DD-F8BE-0C5C01E8BE4A}"/>
              </a:ext>
            </a:extLst>
          </p:cNvPr>
          <p:cNvPicPr>
            <a:picLocks noChangeAspect="1"/>
          </p:cNvPicPr>
          <p:nvPr/>
        </p:nvPicPr>
        <p:blipFill>
          <a:blip r:embed="rId3"/>
          <a:stretch>
            <a:fillRect/>
          </a:stretch>
        </p:blipFill>
        <p:spPr>
          <a:xfrm>
            <a:off x="3891465" y="5016145"/>
            <a:ext cx="1736627" cy="1081982"/>
          </a:xfrm>
          <a:prstGeom prst="rect">
            <a:avLst/>
          </a:prstGeom>
        </p:spPr>
      </p:pic>
      <p:pic>
        <p:nvPicPr>
          <p:cNvPr id="13" name="Grafik 12">
            <a:extLst>
              <a:ext uri="{FF2B5EF4-FFF2-40B4-BE49-F238E27FC236}">
                <a16:creationId xmlns:a16="http://schemas.microsoft.com/office/drawing/2014/main" id="{B1E3D274-2FB6-D8E9-E710-309CED5C2BD6}"/>
              </a:ext>
            </a:extLst>
          </p:cNvPr>
          <p:cNvPicPr>
            <a:picLocks noChangeAspect="1"/>
          </p:cNvPicPr>
          <p:nvPr/>
        </p:nvPicPr>
        <p:blipFill>
          <a:blip r:embed="rId4"/>
          <a:stretch>
            <a:fillRect/>
          </a:stretch>
        </p:blipFill>
        <p:spPr>
          <a:xfrm>
            <a:off x="6920648" y="3595087"/>
            <a:ext cx="1911013" cy="1435383"/>
          </a:xfrm>
          <a:prstGeom prst="rect">
            <a:avLst/>
          </a:prstGeom>
        </p:spPr>
      </p:pic>
      <p:pic>
        <p:nvPicPr>
          <p:cNvPr id="14" name="Grafik 13">
            <a:extLst>
              <a:ext uri="{FF2B5EF4-FFF2-40B4-BE49-F238E27FC236}">
                <a16:creationId xmlns:a16="http://schemas.microsoft.com/office/drawing/2014/main" id="{FE383C23-77DD-C7EB-355B-626222BF5650}"/>
              </a:ext>
            </a:extLst>
          </p:cNvPr>
          <p:cNvPicPr>
            <a:picLocks noChangeAspect="1"/>
          </p:cNvPicPr>
          <p:nvPr/>
        </p:nvPicPr>
        <p:blipFill>
          <a:blip r:embed="rId5"/>
          <a:stretch>
            <a:fillRect/>
          </a:stretch>
        </p:blipFill>
        <p:spPr>
          <a:xfrm>
            <a:off x="9185672" y="3545462"/>
            <a:ext cx="2246834" cy="1485008"/>
          </a:xfrm>
          <a:prstGeom prst="rect">
            <a:avLst/>
          </a:prstGeom>
        </p:spPr>
      </p:pic>
    </p:spTree>
    <p:extLst>
      <p:ext uri="{BB962C8B-B14F-4D97-AF65-F5344CB8AC3E}">
        <p14:creationId xmlns:p14="http://schemas.microsoft.com/office/powerpoint/2010/main" val="7020559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2B484B28-4F90-4DA4-BFD7-9FBF82FB263D}"/>
              </a:ext>
            </a:extLst>
          </p:cNvPr>
          <p:cNvSpPr>
            <a:spLocks noGrp="1"/>
          </p:cNvSpPr>
          <p:nvPr>
            <p:ph type="dt" sz="half" idx="10"/>
          </p:nvPr>
        </p:nvSpPr>
        <p:spPr/>
        <p:txBody>
          <a:bodyPr/>
          <a:lstStyle/>
          <a:p>
            <a:fld id="{C08C6165-52D3-419B-93EB-2088E5E06477}" type="datetime4">
              <a:rPr lang="de-CH" smtClean="0"/>
              <a:t>6. Oktober 2023</a:t>
            </a:fld>
            <a:endParaRPr lang="en-GB"/>
          </a:p>
        </p:txBody>
      </p:sp>
      <p:sp>
        <p:nvSpPr>
          <p:cNvPr id="3" name="Fußzeilenplatzhalter 2">
            <a:extLst>
              <a:ext uri="{FF2B5EF4-FFF2-40B4-BE49-F238E27FC236}">
                <a16:creationId xmlns:a16="http://schemas.microsoft.com/office/drawing/2014/main" id="{3D49927B-C229-4305-B146-34096F18C4B3}"/>
              </a:ext>
            </a:extLst>
          </p:cNvPr>
          <p:cNvSpPr>
            <a:spLocks noGrp="1"/>
          </p:cNvSpPr>
          <p:nvPr>
            <p:ph type="ftr" sz="quarter" idx="11"/>
          </p:nvPr>
        </p:nvSpPr>
        <p:spPr/>
        <p:txBody>
          <a:bodyPr/>
          <a:lstStyle/>
          <a:p>
            <a:r>
              <a:rPr lang="en-GB"/>
              <a:t>Exercise Smart Factory Simulation</a:t>
            </a:r>
          </a:p>
        </p:txBody>
      </p:sp>
      <p:sp>
        <p:nvSpPr>
          <p:cNvPr id="4" name="Foliennummernplatzhalter 3">
            <a:extLst>
              <a:ext uri="{FF2B5EF4-FFF2-40B4-BE49-F238E27FC236}">
                <a16:creationId xmlns:a16="http://schemas.microsoft.com/office/drawing/2014/main" id="{CD84A838-7C24-4079-92EF-D7655953DFC4}"/>
              </a:ext>
            </a:extLst>
          </p:cNvPr>
          <p:cNvSpPr>
            <a:spLocks noGrp="1"/>
          </p:cNvSpPr>
          <p:nvPr>
            <p:ph type="sldNum" sz="quarter" idx="12"/>
          </p:nvPr>
        </p:nvSpPr>
        <p:spPr/>
        <p:txBody>
          <a:bodyPr/>
          <a:lstStyle/>
          <a:p>
            <a:fld id="{4EAC321B-7500-4259-A00F-915439A35E15}" type="slidenum">
              <a:rPr lang="en-GB" smtClean="0"/>
              <a:pPr/>
              <a:t>15</a:t>
            </a:fld>
            <a:endParaRPr lang="en-GB"/>
          </a:p>
        </p:txBody>
      </p:sp>
      <p:sp>
        <p:nvSpPr>
          <p:cNvPr id="5" name="Titel 4">
            <a:extLst>
              <a:ext uri="{FF2B5EF4-FFF2-40B4-BE49-F238E27FC236}">
                <a16:creationId xmlns:a16="http://schemas.microsoft.com/office/drawing/2014/main" id="{723DF6CC-70AD-4F9F-9762-47600DB3DB8C}"/>
              </a:ext>
            </a:extLst>
          </p:cNvPr>
          <p:cNvSpPr>
            <a:spLocks noGrp="1"/>
          </p:cNvSpPr>
          <p:nvPr>
            <p:ph type="title"/>
          </p:nvPr>
        </p:nvSpPr>
        <p:spPr/>
        <p:txBody>
          <a:bodyPr/>
          <a:lstStyle/>
          <a:p>
            <a:r>
              <a:rPr lang="en-GB"/>
              <a:t>Server: Welding Cell &amp; Output Storage</a:t>
            </a:r>
          </a:p>
        </p:txBody>
      </p:sp>
      <p:sp>
        <p:nvSpPr>
          <p:cNvPr id="6" name="Textplatzhalter 5">
            <a:extLst>
              <a:ext uri="{FF2B5EF4-FFF2-40B4-BE49-F238E27FC236}">
                <a16:creationId xmlns:a16="http://schemas.microsoft.com/office/drawing/2014/main" id="{F6FE39AD-C042-4732-BAA4-BFE1F21AA776}"/>
              </a:ext>
            </a:extLst>
          </p:cNvPr>
          <p:cNvSpPr>
            <a:spLocks noGrp="1"/>
          </p:cNvSpPr>
          <p:nvPr>
            <p:ph type="body" sz="quarter" idx="25"/>
          </p:nvPr>
        </p:nvSpPr>
        <p:spPr/>
        <p:txBody>
          <a:bodyPr>
            <a:normAutofit lnSpcReduction="10000"/>
          </a:bodyPr>
          <a:lstStyle/>
          <a:p>
            <a:r>
              <a:rPr lang="en-GB" dirty="0"/>
              <a:t>Production Process Rapperswil</a:t>
            </a:r>
          </a:p>
        </p:txBody>
      </p:sp>
      <p:sp>
        <p:nvSpPr>
          <p:cNvPr id="7" name="Inhaltsplatzhalter 6">
            <a:extLst>
              <a:ext uri="{FF2B5EF4-FFF2-40B4-BE49-F238E27FC236}">
                <a16:creationId xmlns:a16="http://schemas.microsoft.com/office/drawing/2014/main" id="{DDA9CF37-D108-43F1-B591-F4E858AC4628}"/>
              </a:ext>
            </a:extLst>
          </p:cNvPr>
          <p:cNvSpPr>
            <a:spLocks noGrp="1"/>
          </p:cNvSpPr>
          <p:nvPr>
            <p:ph sz="quarter" idx="26"/>
          </p:nvPr>
        </p:nvSpPr>
        <p:spPr/>
        <p:txBody>
          <a:bodyPr/>
          <a:lstStyle/>
          <a:p>
            <a:r>
              <a:rPr lang="en-GB" dirty="0"/>
              <a:t>Now, if a order for a floorball comes in, the </a:t>
            </a:r>
            <a:r>
              <a:rPr lang="en-GB" i="1" dirty="0" err="1"/>
              <a:t>CollaborativeRobot</a:t>
            </a:r>
            <a:r>
              <a:rPr lang="en-GB" dirty="0"/>
              <a:t> takes two HB and hand them over to the welding cell. For that…</a:t>
            </a:r>
          </a:p>
          <a:p>
            <a:r>
              <a:rPr lang="en-GB" dirty="0"/>
              <a:t>Add a </a:t>
            </a:r>
            <a:r>
              <a:rPr lang="en-GB" i="1" dirty="0"/>
              <a:t>Server</a:t>
            </a:r>
            <a:r>
              <a:rPr lang="en-GB" dirty="0"/>
              <a:t> with an attached </a:t>
            </a:r>
            <a:r>
              <a:rPr lang="en-GB" i="1" dirty="0"/>
              <a:t>Status Pie</a:t>
            </a:r>
            <a:r>
              <a:rPr lang="en-GB" dirty="0"/>
              <a:t>, name it </a:t>
            </a:r>
            <a:r>
              <a:rPr lang="en-GB" i="1" dirty="0" err="1"/>
              <a:t>WeldingCell</a:t>
            </a:r>
            <a:r>
              <a:rPr lang="en-GB" dirty="0"/>
              <a:t> and adjust the properties</a:t>
            </a:r>
          </a:p>
        </p:txBody>
      </p:sp>
      <p:sp>
        <p:nvSpPr>
          <p:cNvPr id="8" name="Inhaltsplatzhalter 7">
            <a:extLst>
              <a:ext uri="{FF2B5EF4-FFF2-40B4-BE49-F238E27FC236}">
                <a16:creationId xmlns:a16="http://schemas.microsoft.com/office/drawing/2014/main" id="{D06E7C52-13AC-49C1-9256-3DB3F6148EE4}"/>
              </a:ext>
            </a:extLst>
          </p:cNvPr>
          <p:cNvSpPr>
            <a:spLocks noGrp="1"/>
          </p:cNvSpPr>
          <p:nvPr>
            <p:ph sz="quarter" idx="27"/>
          </p:nvPr>
        </p:nvSpPr>
        <p:spPr/>
        <p:txBody>
          <a:bodyPr/>
          <a:lstStyle/>
          <a:p>
            <a:r>
              <a:rPr lang="en-GB" dirty="0"/>
              <a:t>After the welding process, the floorball is handed over to the customer. For that…</a:t>
            </a:r>
          </a:p>
          <a:p>
            <a:r>
              <a:rPr lang="en-GB" dirty="0"/>
              <a:t>Add a </a:t>
            </a:r>
            <a:r>
              <a:rPr lang="en-GB" i="1" dirty="0"/>
              <a:t>Server</a:t>
            </a:r>
            <a:r>
              <a:rPr lang="en-GB" dirty="0"/>
              <a:t> with an attached </a:t>
            </a:r>
            <a:r>
              <a:rPr lang="en-GB" i="1" dirty="0"/>
              <a:t>Status Pie</a:t>
            </a:r>
            <a:r>
              <a:rPr lang="en-GB" dirty="0"/>
              <a:t>, name it </a:t>
            </a:r>
            <a:r>
              <a:rPr lang="en-GB" i="1" dirty="0" err="1"/>
              <a:t>OutputStorage</a:t>
            </a:r>
            <a:r>
              <a:rPr lang="en-GB" i="1" dirty="0"/>
              <a:t> </a:t>
            </a:r>
            <a:r>
              <a:rPr lang="en-GB" dirty="0"/>
              <a:t>and adjust the properties</a:t>
            </a:r>
          </a:p>
          <a:p>
            <a:endParaRPr lang="en-GB" dirty="0"/>
          </a:p>
        </p:txBody>
      </p:sp>
      <p:pic>
        <p:nvPicPr>
          <p:cNvPr id="12" name="Grafik 11">
            <a:extLst>
              <a:ext uri="{FF2B5EF4-FFF2-40B4-BE49-F238E27FC236}">
                <a16:creationId xmlns:a16="http://schemas.microsoft.com/office/drawing/2014/main" id="{A78A613B-7C5D-4B16-952E-0237D6A09773}"/>
              </a:ext>
            </a:extLst>
          </p:cNvPr>
          <p:cNvPicPr>
            <a:picLocks noChangeAspect="1"/>
          </p:cNvPicPr>
          <p:nvPr/>
        </p:nvPicPr>
        <p:blipFill>
          <a:blip r:embed="rId2"/>
          <a:stretch>
            <a:fillRect/>
          </a:stretch>
        </p:blipFill>
        <p:spPr>
          <a:xfrm>
            <a:off x="1069745" y="5740408"/>
            <a:ext cx="2400318" cy="657230"/>
          </a:xfrm>
          <a:prstGeom prst="rect">
            <a:avLst/>
          </a:prstGeom>
        </p:spPr>
      </p:pic>
      <p:pic>
        <p:nvPicPr>
          <p:cNvPr id="14" name="Grafik 13">
            <a:extLst>
              <a:ext uri="{FF2B5EF4-FFF2-40B4-BE49-F238E27FC236}">
                <a16:creationId xmlns:a16="http://schemas.microsoft.com/office/drawing/2014/main" id="{F900E72E-177A-47C5-A71D-D4B96EC23CB4}"/>
              </a:ext>
            </a:extLst>
          </p:cNvPr>
          <p:cNvPicPr>
            <a:picLocks noChangeAspect="1"/>
          </p:cNvPicPr>
          <p:nvPr/>
        </p:nvPicPr>
        <p:blipFill>
          <a:blip r:embed="rId3"/>
          <a:stretch>
            <a:fillRect/>
          </a:stretch>
        </p:blipFill>
        <p:spPr>
          <a:xfrm>
            <a:off x="3632781" y="3294109"/>
            <a:ext cx="2533669" cy="3124223"/>
          </a:xfrm>
          <a:prstGeom prst="rect">
            <a:avLst/>
          </a:prstGeom>
        </p:spPr>
      </p:pic>
      <p:pic>
        <p:nvPicPr>
          <p:cNvPr id="18" name="Grafik 17">
            <a:extLst>
              <a:ext uri="{FF2B5EF4-FFF2-40B4-BE49-F238E27FC236}">
                <a16:creationId xmlns:a16="http://schemas.microsoft.com/office/drawing/2014/main" id="{E80D27F4-1047-4BBA-86F5-F52EF11D8B74}"/>
              </a:ext>
            </a:extLst>
          </p:cNvPr>
          <p:cNvPicPr>
            <a:picLocks noChangeAspect="1"/>
          </p:cNvPicPr>
          <p:nvPr/>
        </p:nvPicPr>
        <p:blipFill>
          <a:blip r:embed="rId4"/>
          <a:stretch>
            <a:fillRect/>
          </a:stretch>
        </p:blipFill>
        <p:spPr>
          <a:xfrm>
            <a:off x="6758557" y="5697536"/>
            <a:ext cx="2419368" cy="695330"/>
          </a:xfrm>
          <a:prstGeom prst="rect">
            <a:avLst/>
          </a:prstGeom>
        </p:spPr>
      </p:pic>
      <p:pic>
        <p:nvPicPr>
          <p:cNvPr id="20" name="Grafik 19">
            <a:extLst>
              <a:ext uri="{FF2B5EF4-FFF2-40B4-BE49-F238E27FC236}">
                <a16:creationId xmlns:a16="http://schemas.microsoft.com/office/drawing/2014/main" id="{9B38F6D4-E4EB-4495-AACA-ED95FB0A6DAC}"/>
              </a:ext>
            </a:extLst>
          </p:cNvPr>
          <p:cNvPicPr>
            <a:picLocks noChangeAspect="1"/>
          </p:cNvPicPr>
          <p:nvPr/>
        </p:nvPicPr>
        <p:blipFill>
          <a:blip r:embed="rId5"/>
          <a:stretch>
            <a:fillRect/>
          </a:stretch>
        </p:blipFill>
        <p:spPr>
          <a:xfrm>
            <a:off x="9440432" y="3278168"/>
            <a:ext cx="2276492" cy="3114698"/>
          </a:xfrm>
          <a:prstGeom prst="rect">
            <a:avLst/>
          </a:prstGeom>
        </p:spPr>
      </p:pic>
      <p:pic>
        <p:nvPicPr>
          <p:cNvPr id="11" name="Grafik 10">
            <a:extLst>
              <a:ext uri="{FF2B5EF4-FFF2-40B4-BE49-F238E27FC236}">
                <a16:creationId xmlns:a16="http://schemas.microsoft.com/office/drawing/2014/main" id="{F9A19356-4E52-63AF-376C-63C1BFF9A90A}"/>
              </a:ext>
            </a:extLst>
          </p:cNvPr>
          <p:cNvPicPr>
            <a:picLocks noChangeAspect="1"/>
          </p:cNvPicPr>
          <p:nvPr/>
        </p:nvPicPr>
        <p:blipFill>
          <a:blip r:embed="rId6"/>
          <a:stretch>
            <a:fillRect/>
          </a:stretch>
        </p:blipFill>
        <p:spPr>
          <a:xfrm>
            <a:off x="1069745" y="3590126"/>
            <a:ext cx="1466850" cy="1971675"/>
          </a:xfrm>
          <a:prstGeom prst="rect">
            <a:avLst/>
          </a:prstGeom>
        </p:spPr>
      </p:pic>
      <p:pic>
        <p:nvPicPr>
          <p:cNvPr id="15" name="Grafik 14">
            <a:extLst>
              <a:ext uri="{FF2B5EF4-FFF2-40B4-BE49-F238E27FC236}">
                <a16:creationId xmlns:a16="http://schemas.microsoft.com/office/drawing/2014/main" id="{2FBA5CD3-C2AD-EE96-137C-FE51D52741A2}"/>
              </a:ext>
            </a:extLst>
          </p:cNvPr>
          <p:cNvPicPr>
            <a:picLocks noChangeAspect="1"/>
          </p:cNvPicPr>
          <p:nvPr/>
        </p:nvPicPr>
        <p:blipFill>
          <a:blip r:embed="rId7"/>
          <a:stretch>
            <a:fillRect/>
          </a:stretch>
        </p:blipFill>
        <p:spPr>
          <a:xfrm>
            <a:off x="6758557" y="3379787"/>
            <a:ext cx="1543050" cy="2028825"/>
          </a:xfrm>
          <a:prstGeom prst="rect">
            <a:avLst/>
          </a:prstGeom>
        </p:spPr>
      </p:pic>
    </p:spTree>
    <p:extLst>
      <p:ext uri="{BB962C8B-B14F-4D97-AF65-F5344CB8AC3E}">
        <p14:creationId xmlns:p14="http://schemas.microsoft.com/office/powerpoint/2010/main" val="35940330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E85BCEE9-27E4-406D-AAE2-39D2083C24C2}"/>
              </a:ext>
            </a:extLst>
          </p:cNvPr>
          <p:cNvSpPr>
            <a:spLocks noGrp="1"/>
          </p:cNvSpPr>
          <p:nvPr>
            <p:ph type="dt" sz="half" idx="10"/>
          </p:nvPr>
        </p:nvSpPr>
        <p:spPr/>
        <p:txBody>
          <a:bodyPr/>
          <a:lstStyle/>
          <a:p>
            <a:fld id="{0EC12748-C5ED-465B-8E31-09348B8C16BB}" type="datetime4">
              <a:rPr lang="de-CH" smtClean="0"/>
              <a:t>6. Oktober 2023</a:t>
            </a:fld>
            <a:endParaRPr lang="en-GB"/>
          </a:p>
        </p:txBody>
      </p:sp>
      <p:sp>
        <p:nvSpPr>
          <p:cNvPr id="3" name="Fußzeilenplatzhalter 2">
            <a:extLst>
              <a:ext uri="{FF2B5EF4-FFF2-40B4-BE49-F238E27FC236}">
                <a16:creationId xmlns:a16="http://schemas.microsoft.com/office/drawing/2014/main" id="{8F07712D-A79B-4DB1-BFC3-769E23F01F82}"/>
              </a:ext>
            </a:extLst>
          </p:cNvPr>
          <p:cNvSpPr>
            <a:spLocks noGrp="1"/>
          </p:cNvSpPr>
          <p:nvPr>
            <p:ph type="ftr" sz="quarter" idx="11"/>
          </p:nvPr>
        </p:nvSpPr>
        <p:spPr/>
        <p:txBody>
          <a:bodyPr/>
          <a:lstStyle/>
          <a:p>
            <a:r>
              <a:rPr lang="en-GB"/>
              <a:t>Exercise Smart Factory Simulation</a:t>
            </a:r>
          </a:p>
        </p:txBody>
      </p:sp>
      <p:sp>
        <p:nvSpPr>
          <p:cNvPr id="4" name="Foliennummernplatzhalter 3">
            <a:extLst>
              <a:ext uri="{FF2B5EF4-FFF2-40B4-BE49-F238E27FC236}">
                <a16:creationId xmlns:a16="http://schemas.microsoft.com/office/drawing/2014/main" id="{F3D376E6-4F7D-4832-84C4-E2428D2E3790}"/>
              </a:ext>
            </a:extLst>
          </p:cNvPr>
          <p:cNvSpPr>
            <a:spLocks noGrp="1"/>
          </p:cNvSpPr>
          <p:nvPr>
            <p:ph type="sldNum" sz="quarter" idx="12"/>
          </p:nvPr>
        </p:nvSpPr>
        <p:spPr/>
        <p:txBody>
          <a:bodyPr/>
          <a:lstStyle/>
          <a:p>
            <a:fld id="{4EAC321B-7500-4259-A00F-915439A35E15}" type="slidenum">
              <a:rPr lang="en-GB" smtClean="0"/>
              <a:pPr/>
              <a:t>16</a:t>
            </a:fld>
            <a:endParaRPr lang="en-GB"/>
          </a:p>
        </p:txBody>
      </p:sp>
      <p:sp>
        <p:nvSpPr>
          <p:cNvPr id="5" name="Titel 4">
            <a:extLst>
              <a:ext uri="{FF2B5EF4-FFF2-40B4-BE49-F238E27FC236}">
                <a16:creationId xmlns:a16="http://schemas.microsoft.com/office/drawing/2014/main" id="{A02B2782-7096-4EB1-B9AC-4858FAAA459B}"/>
              </a:ext>
            </a:extLst>
          </p:cNvPr>
          <p:cNvSpPr>
            <a:spLocks noGrp="1"/>
          </p:cNvSpPr>
          <p:nvPr>
            <p:ph type="title"/>
          </p:nvPr>
        </p:nvSpPr>
        <p:spPr/>
        <p:txBody>
          <a:bodyPr/>
          <a:lstStyle/>
          <a:p>
            <a:r>
              <a:rPr lang="en-GB"/>
              <a:t>Paths and TimePaths</a:t>
            </a:r>
          </a:p>
        </p:txBody>
      </p:sp>
      <p:sp>
        <p:nvSpPr>
          <p:cNvPr id="6" name="Textplatzhalter 5">
            <a:extLst>
              <a:ext uri="{FF2B5EF4-FFF2-40B4-BE49-F238E27FC236}">
                <a16:creationId xmlns:a16="http://schemas.microsoft.com/office/drawing/2014/main" id="{BCC0ED19-AE13-43B6-A4AB-6AFAF0B042E4}"/>
              </a:ext>
            </a:extLst>
          </p:cNvPr>
          <p:cNvSpPr>
            <a:spLocks noGrp="1"/>
          </p:cNvSpPr>
          <p:nvPr>
            <p:ph type="body" sz="quarter" idx="25"/>
          </p:nvPr>
        </p:nvSpPr>
        <p:spPr/>
        <p:txBody>
          <a:bodyPr>
            <a:normAutofit lnSpcReduction="10000"/>
          </a:bodyPr>
          <a:lstStyle/>
          <a:p>
            <a:r>
              <a:rPr lang="en-GB" dirty="0"/>
              <a:t>Production Process Rapperswil</a:t>
            </a:r>
          </a:p>
        </p:txBody>
      </p:sp>
      <p:sp>
        <p:nvSpPr>
          <p:cNvPr id="7" name="Inhaltsplatzhalter 6">
            <a:extLst>
              <a:ext uri="{FF2B5EF4-FFF2-40B4-BE49-F238E27FC236}">
                <a16:creationId xmlns:a16="http://schemas.microsoft.com/office/drawing/2014/main" id="{D28D6349-CA43-444D-A83B-B2FD7E9C47AA}"/>
              </a:ext>
            </a:extLst>
          </p:cNvPr>
          <p:cNvSpPr>
            <a:spLocks noGrp="1"/>
          </p:cNvSpPr>
          <p:nvPr>
            <p:ph sz="quarter" idx="26"/>
          </p:nvPr>
        </p:nvSpPr>
        <p:spPr/>
        <p:txBody>
          <a:bodyPr/>
          <a:lstStyle/>
          <a:p>
            <a:r>
              <a:rPr lang="en-GB" dirty="0"/>
              <a:t>Now as you have finalized the implementation of the </a:t>
            </a:r>
            <a:r>
              <a:rPr lang="en-GB" i="1" dirty="0"/>
              <a:t>Servers</a:t>
            </a:r>
            <a:r>
              <a:rPr lang="en-GB" dirty="0"/>
              <a:t> according to the process steps, we need to connect theses with regard to the material flow.</a:t>
            </a:r>
          </a:p>
          <a:p>
            <a:r>
              <a:rPr lang="en-GB" dirty="0"/>
              <a:t>This connection is done with </a:t>
            </a:r>
            <a:r>
              <a:rPr lang="en-GB" i="1" dirty="0"/>
              <a:t>Paths</a:t>
            </a:r>
            <a:r>
              <a:rPr lang="en-GB" dirty="0"/>
              <a:t> (no time) and </a:t>
            </a:r>
            <a:r>
              <a:rPr lang="en-GB" i="1" dirty="0" err="1"/>
              <a:t>TimePaths</a:t>
            </a:r>
            <a:r>
              <a:rPr lang="en-GB" dirty="0"/>
              <a:t> (duration for traveling). So the </a:t>
            </a:r>
            <a:r>
              <a:rPr lang="en-GB" i="1" dirty="0"/>
              <a:t>Paths</a:t>
            </a:r>
            <a:r>
              <a:rPr lang="en-GB" dirty="0"/>
              <a:t> needs no further adjustments</a:t>
            </a:r>
          </a:p>
          <a:p>
            <a:r>
              <a:rPr lang="en-GB" dirty="0"/>
              <a:t>Add the </a:t>
            </a:r>
            <a:r>
              <a:rPr lang="en-GB" i="1" dirty="0"/>
              <a:t>Paths</a:t>
            </a:r>
            <a:r>
              <a:rPr lang="en-GB" dirty="0"/>
              <a:t> and </a:t>
            </a:r>
            <a:r>
              <a:rPr lang="en-GB" i="1" dirty="0" err="1"/>
              <a:t>TimePaths</a:t>
            </a:r>
            <a:r>
              <a:rPr lang="en-GB" dirty="0"/>
              <a:t> as follows</a:t>
            </a:r>
          </a:p>
          <a:p>
            <a:r>
              <a:rPr lang="en-GB" dirty="0"/>
              <a:t>Add a Paths from the </a:t>
            </a:r>
            <a:r>
              <a:rPr lang="en-GB" i="1" dirty="0"/>
              <a:t>Server</a:t>
            </a:r>
            <a:r>
              <a:rPr lang="en-GB" dirty="0"/>
              <a:t> </a:t>
            </a:r>
            <a:r>
              <a:rPr lang="en-GB" i="1" dirty="0" err="1"/>
              <a:t>ProductionPlan</a:t>
            </a:r>
            <a:r>
              <a:rPr lang="en-GB" dirty="0"/>
              <a:t> to the </a:t>
            </a:r>
            <a:r>
              <a:rPr lang="en-GB" i="1" dirty="0"/>
              <a:t>Server</a:t>
            </a:r>
            <a:r>
              <a:rPr lang="en-GB" dirty="0"/>
              <a:t> </a:t>
            </a:r>
            <a:r>
              <a:rPr lang="en-GB" i="1" dirty="0" err="1"/>
              <a:t>InjectionMolding</a:t>
            </a:r>
            <a:endParaRPr lang="en-GB" i="1" dirty="0"/>
          </a:p>
        </p:txBody>
      </p:sp>
      <p:sp>
        <p:nvSpPr>
          <p:cNvPr id="8" name="Inhaltsplatzhalter 7">
            <a:extLst>
              <a:ext uri="{FF2B5EF4-FFF2-40B4-BE49-F238E27FC236}">
                <a16:creationId xmlns:a16="http://schemas.microsoft.com/office/drawing/2014/main" id="{B4FD2BF7-C63B-4DB2-A9F4-0A7F07E38E0E}"/>
              </a:ext>
            </a:extLst>
          </p:cNvPr>
          <p:cNvSpPr>
            <a:spLocks noGrp="1"/>
          </p:cNvSpPr>
          <p:nvPr>
            <p:ph sz="quarter" idx="27"/>
          </p:nvPr>
        </p:nvSpPr>
        <p:spPr/>
        <p:txBody>
          <a:bodyPr>
            <a:normAutofit/>
          </a:bodyPr>
          <a:lstStyle/>
          <a:p>
            <a:r>
              <a:rPr lang="en-GB" dirty="0"/>
              <a:t>To implement the handing of the </a:t>
            </a:r>
            <a:r>
              <a:rPr lang="en-GB" i="1" dirty="0" err="1"/>
              <a:t>LinearRobot</a:t>
            </a:r>
            <a:r>
              <a:rPr lang="en-GB" dirty="0"/>
              <a:t> add a </a:t>
            </a:r>
            <a:r>
              <a:rPr lang="en-GB" i="1" dirty="0" err="1"/>
              <a:t>TimePath</a:t>
            </a:r>
            <a:r>
              <a:rPr lang="en-GB" dirty="0"/>
              <a:t> from the </a:t>
            </a:r>
            <a:r>
              <a:rPr lang="en-GB" i="1" dirty="0" err="1"/>
              <a:t>InjectionMolding</a:t>
            </a:r>
            <a:r>
              <a:rPr lang="en-GB" dirty="0"/>
              <a:t> to the </a:t>
            </a:r>
            <a:r>
              <a:rPr lang="en-GB" i="1" dirty="0" err="1"/>
              <a:t>LaserLabeling</a:t>
            </a:r>
            <a:endParaRPr lang="en-GB" i="1" dirty="0"/>
          </a:p>
          <a:p>
            <a:endParaRPr lang="en-GB" dirty="0"/>
          </a:p>
          <a:p>
            <a:endParaRPr lang="en-GB" dirty="0"/>
          </a:p>
          <a:p>
            <a:endParaRPr lang="en-GB" dirty="0"/>
          </a:p>
          <a:p>
            <a:r>
              <a:rPr lang="en-GB" dirty="0"/>
              <a:t>And also one from the </a:t>
            </a:r>
            <a:r>
              <a:rPr lang="en-GB" i="1" dirty="0" err="1"/>
              <a:t>LaserLabeling</a:t>
            </a:r>
            <a:r>
              <a:rPr lang="en-GB" dirty="0"/>
              <a:t> to the </a:t>
            </a:r>
            <a:r>
              <a:rPr lang="en-GB" i="1" dirty="0" err="1"/>
              <a:t>BeginnConveyor</a:t>
            </a:r>
            <a:r>
              <a:rPr lang="en-GB" dirty="0"/>
              <a:t>, which is a </a:t>
            </a:r>
            <a:r>
              <a:rPr lang="en-GB" i="1" dirty="0" err="1"/>
              <a:t>TansferNode</a:t>
            </a:r>
            <a:r>
              <a:rPr lang="en-GB" dirty="0"/>
              <a:t> just to mention</a:t>
            </a:r>
          </a:p>
          <a:p>
            <a:endParaRPr lang="en-GB" dirty="0"/>
          </a:p>
          <a:p>
            <a:endParaRPr lang="en-GB" dirty="0"/>
          </a:p>
          <a:p>
            <a:endParaRPr lang="en-GB" dirty="0"/>
          </a:p>
          <a:p>
            <a:endParaRPr lang="en-GB" dirty="0"/>
          </a:p>
        </p:txBody>
      </p:sp>
      <p:pic>
        <p:nvPicPr>
          <p:cNvPr id="10" name="Grafik 9">
            <a:extLst>
              <a:ext uri="{FF2B5EF4-FFF2-40B4-BE49-F238E27FC236}">
                <a16:creationId xmlns:a16="http://schemas.microsoft.com/office/drawing/2014/main" id="{34380505-3DD2-4285-9912-9668344BB7A8}"/>
              </a:ext>
            </a:extLst>
          </p:cNvPr>
          <p:cNvPicPr>
            <a:picLocks noChangeAspect="1"/>
          </p:cNvPicPr>
          <p:nvPr/>
        </p:nvPicPr>
        <p:blipFill>
          <a:blip r:embed="rId2"/>
          <a:stretch>
            <a:fillRect/>
          </a:stretch>
        </p:blipFill>
        <p:spPr>
          <a:xfrm>
            <a:off x="1035551" y="5304386"/>
            <a:ext cx="4744644" cy="792179"/>
          </a:xfrm>
          <a:prstGeom prst="rect">
            <a:avLst/>
          </a:prstGeom>
        </p:spPr>
      </p:pic>
      <p:pic>
        <p:nvPicPr>
          <p:cNvPr id="12" name="Grafik 11">
            <a:extLst>
              <a:ext uri="{FF2B5EF4-FFF2-40B4-BE49-F238E27FC236}">
                <a16:creationId xmlns:a16="http://schemas.microsoft.com/office/drawing/2014/main" id="{62993074-2F31-4187-B853-0CB286A6D812}"/>
              </a:ext>
            </a:extLst>
          </p:cNvPr>
          <p:cNvPicPr>
            <a:picLocks noChangeAspect="1"/>
          </p:cNvPicPr>
          <p:nvPr/>
        </p:nvPicPr>
        <p:blipFill>
          <a:blip r:embed="rId3"/>
          <a:stretch>
            <a:fillRect/>
          </a:stretch>
        </p:blipFill>
        <p:spPr>
          <a:xfrm>
            <a:off x="6786471" y="2462784"/>
            <a:ext cx="4783320" cy="908318"/>
          </a:xfrm>
          <a:prstGeom prst="rect">
            <a:avLst/>
          </a:prstGeom>
        </p:spPr>
      </p:pic>
      <p:pic>
        <p:nvPicPr>
          <p:cNvPr id="16" name="Grafik 15">
            <a:extLst>
              <a:ext uri="{FF2B5EF4-FFF2-40B4-BE49-F238E27FC236}">
                <a16:creationId xmlns:a16="http://schemas.microsoft.com/office/drawing/2014/main" id="{296FDDA5-AEE5-4789-8847-D9630346E787}"/>
              </a:ext>
            </a:extLst>
          </p:cNvPr>
          <p:cNvPicPr>
            <a:picLocks noChangeAspect="1"/>
          </p:cNvPicPr>
          <p:nvPr/>
        </p:nvPicPr>
        <p:blipFill>
          <a:blip r:embed="rId4"/>
          <a:stretch>
            <a:fillRect/>
          </a:stretch>
        </p:blipFill>
        <p:spPr>
          <a:xfrm>
            <a:off x="8182789" y="3069524"/>
            <a:ext cx="2028840" cy="942982"/>
          </a:xfrm>
          <a:prstGeom prst="rect">
            <a:avLst/>
          </a:prstGeom>
        </p:spPr>
      </p:pic>
      <p:pic>
        <p:nvPicPr>
          <p:cNvPr id="15" name="Grafik 14">
            <a:extLst>
              <a:ext uri="{FF2B5EF4-FFF2-40B4-BE49-F238E27FC236}">
                <a16:creationId xmlns:a16="http://schemas.microsoft.com/office/drawing/2014/main" id="{DC95ACD4-5F84-DADC-B1DD-2247049C89A0}"/>
              </a:ext>
            </a:extLst>
          </p:cNvPr>
          <p:cNvPicPr>
            <a:picLocks noChangeAspect="1"/>
          </p:cNvPicPr>
          <p:nvPr/>
        </p:nvPicPr>
        <p:blipFill>
          <a:blip r:embed="rId5"/>
          <a:stretch>
            <a:fillRect/>
          </a:stretch>
        </p:blipFill>
        <p:spPr>
          <a:xfrm>
            <a:off x="8588412" y="4833374"/>
            <a:ext cx="2805797" cy="1125402"/>
          </a:xfrm>
          <a:prstGeom prst="rect">
            <a:avLst/>
          </a:prstGeom>
        </p:spPr>
      </p:pic>
      <p:pic>
        <p:nvPicPr>
          <p:cNvPr id="18" name="Grafik 17">
            <a:extLst>
              <a:ext uri="{FF2B5EF4-FFF2-40B4-BE49-F238E27FC236}">
                <a16:creationId xmlns:a16="http://schemas.microsoft.com/office/drawing/2014/main" id="{8155D999-E869-4964-8BAB-FEAD4F1775BC}"/>
              </a:ext>
            </a:extLst>
          </p:cNvPr>
          <p:cNvPicPr>
            <a:picLocks noChangeAspect="1"/>
          </p:cNvPicPr>
          <p:nvPr/>
        </p:nvPicPr>
        <p:blipFill>
          <a:blip r:embed="rId6"/>
          <a:stretch>
            <a:fillRect/>
          </a:stretch>
        </p:blipFill>
        <p:spPr>
          <a:xfrm>
            <a:off x="9801212" y="5627662"/>
            <a:ext cx="2057415" cy="942982"/>
          </a:xfrm>
          <a:prstGeom prst="rect">
            <a:avLst/>
          </a:prstGeom>
        </p:spPr>
      </p:pic>
    </p:spTree>
    <p:extLst>
      <p:ext uri="{BB962C8B-B14F-4D97-AF65-F5344CB8AC3E}">
        <p14:creationId xmlns:p14="http://schemas.microsoft.com/office/powerpoint/2010/main" val="21477390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E85BCEE9-27E4-406D-AAE2-39D2083C24C2}"/>
              </a:ext>
            </a:extLst>
          </p:cNvPr>
          <p:cNvSpPr>
            <a:spLocks noGrp="1"/>
          </p:cNvSpPr>
          <p:nvPr>
            <p:ph type="dt" sz="half" idx="10"/>
          </p:nvPr>
        </p:nvSpPr>
        <p:spPr/>
        <p:txBody>
          <a:bodyPr/>
          <a:lstStyle/>
          <a:p>
            <a:fld id="{0E87E2AD-989C-406E-94AC-7D092C09A781}" type="datetime4">
              <a:rPr lang="de-CH" smtClean="0"/>
              <a:t>6. Oktober 2023</a:t>
            </a:fld>
            <a:endParaRPr lang="en-GB"/>
          </a:p>
        </p:txBody>
      </p:sp>
      <p:sp>
        <p:nvSpPr>
          <p:cNvPr id="3" name="Fußzeilenplatzhalter 2">
            <a:extLst>
              <a:ext uri="{FF2B5EF4-FFF2-40B4-BE49-F238E27FC236}">
                <a16:creationId xmlns:a16="http://schemas.microsoft.com/office/drawing/2014/main" id="{8F07712D-A79B-4DB1-BFC3-769E23F01F82}"/>
              </a:ext>
            </a:extLst>
          </p:cNvPr>
          <p:cNvSpPr>
            <a:spLocks noGrp="1"/>
          </p:cNvSpPr>
          <p:nvPr>
            <p:ph type="ftr" sz="quarter" idx="11"/>
          </p:nvPr>
        </p:nvSpPr>
        <p:spPr/>
        <p:txBody>
          <a:bodyPr/>
          <a:lstStyle/>
          <a:p>
            <a:r>
              <a:rPr lang="en-GB"/>
              <a:t>Exercise Smart Factory Simulation</a:t>
            </a:r>
          </a:p>
        </p:txBody>
      </p:sp>
      <p:sp>
        <p:nvSpPr>
          <p:cNvPr id="4" name="Foliennummernplatzhalter 3">
            <a:extLst>
              <a:ext uri="{FF2B5EF4-FFF2-40B4-BE49-F238E27FC236}">
                <a16:creationId xmlns:a16="http://schemas.microsoft.com/office/drawing/2014/main" id="{F3D376E6-4F7D-4832-84C4-E2428D2E3790}"/>
              </a:ext>
            </a:extLst>
          </p:cNvPr>
          <p:cNvSpPr>
            <a:spLocks noGrp="1"/>
          </p:cNvSpPr>
          <p:nvPr>
            <p:ph type="sldNum" sz="quarter" idx="12"/>
          </p:nvPr>
        </p:nvSpPr>
        <p:spPr/>
        <p:txBody>
          <a:bodyPr/>
          <a:lstStyle/>
          <a:p>
            <a:fld id="{4EAC321B-7500-4259-A00F-915439A35E15}" type="slidenum">
              <a:rPr lang="en-GB" smtClean="0"/>
              <a:pPr/>
              <a:t>17</a:t>
            </a:fld>
            <a:endParaRPr lang="en-GB"/>
          </a:p>
        </p:txBody>
      </p:sp>
      <p:sp>
        <p:nvSpPr>
          <p:cNvPr id="5" name="Titel 4">
            <a:extLst>
              <a:ext uri="{FF2B5EF4-FFF2-40B4-BE49-F238E27FC236}">
                <a16:creationId xmlns:a16="http://schemas.microsoft.com/office/drawing/2014/main" id="{A02B2782-7096-4EB1-B9AC-4858FAAA459B}"/>
              </a:ext>
            </a:extLst>
          </p:cNvPr>
          <p:cNvSpPr>
            <a:spLocks noGrp="1"/>
          </p:cNvSpPr>
          <p:nvPr>
            <p:ph type="title"/>
          </p:nvPr>
        </p:nvSpPr>
        <p:spPr/>
        <p:txBody>
          <a:bodyPr/>
          <a:lstStyle/>
          <a:p>
            <a:r>
              <a:rPr lang="en-GB"/>
              <a:t>Paths and TimePaths</a:t>
            </a:r>
          </a:p>
        </p:txBody>
      </p:sp>
      <p:sp>
        <p:nvSpPr>
          <p:cNvPr id="6" name="Textplatzhalter 5">
            <a:extLst>
              <a:ext uri="{FF2B5EF4-FFF2-40B4-BE49-F238E27FC236}">
                <a16:creationId xmlns:a16="http://schemas.microsoft.com/office/drawing/2014/main" id="{BCC0ED19-AE13-43B6-A4AB-6AFAF0B042E4}"/>
              </a:ext>
            </a:extLst>
          </p:cNvPr>
          <p:cNvSpPr>
            <a:spLocks noGrp="1"/>
          </p:cNvSpPr>
          <p:nvPr>
            <p:ph type="body" sz="quarter" idx="25"/>
          </p:nvPr>
        </p:nvSpPr>
        <p:spPr/>
        <p:txBody>
          <a:bodyPr>
            <a:normAutofit lnSpcReduction="10000"/>
          </a:bodyPr>
          <a:lstStyle/>
          <a:p>
            <a:r>
              <a:rPr lang="en-GB" dirty="0"/>
              <a:t>Production Process Rapperswil</a:t>
            </a:r>
          </a:p>
        </p:txBody>
      </p:sp>
      <p:sp>
        <p:nvSpPr>
          <p:cNvPr id="7" name="Inhaltsplatzhalter 6">
            <a:extLst>
              <a:ext uri="{FF2B5EF4-FFF2-40B4-BE49-F238E27FC236}">
                <a16:creationId xmlns:a16="http://schemas.microsoft.com/office/drawing/2014/main" id="{D28D6349-CA43-444D-A83B-B2FD7E9C47AA}"/>
              </a:ext>
            </a:extLst>
          </p:cNvPr>
          <p:cNvSpPr>
            <a:spLocks noGrp="1"/>
          </p:cNvSpPr>
          <p:nvPr>
            <p:ph sz="quarter" idx="26"/>
          </p:nvPr>
        </p:nvSpPr>
        <p:spPr/>
        <p:txBody>
          <a:bodyPr>
            <a:normAutofit/>
          </a:bodyPr>
          <a:lstStyle/>
          <a:p>
            <a:r>
              <a:rPr lang="en-GB" dirty="0"/>
              <a:t>Now, because of the fact that cases for the wireless charger are not have to be </a:t>
            </a:r>
            <a:r>
              <a:rPr lang="en-GB" dirty="0" err="1"/>
              <a:t>labeled</a:t>
            </a:r>
            <a:r>
              <a:rPr lang="en-GB" dirty="0"/>
              <a:t> add a another </a:t>
            </a:r>
            <a:r>
              <a:rPr lang="en-GB" i="1" dirty="0" err="1"/>
              <a:t>TimePath</a:t>
            </a:r>
            <a:r>
              <a:rPr lang="en-GB" dirty="0"/>
              <a:t> as a short track around the </a:t>
            </a:r>
            <a:r>
              <a:rPr lang="en-GB" i="1" dirty="0" err="1"/>
              <a:t>LaserLabeling</a:t>
            </a:r>
            <a:r>
              <a:rPr lang="en-GB" dirty="0"/>
              <a:t> from the </a:t>
            </a:r>
            <a:r>
              <a:rPr lang="en-GB" i="1" dirty="0" err="1"/>
              <a:t>InjectionMolding</a:t>
            </a:r>
            <a:r>
              <a:rPr lang="en-GB" dirty="0"/>
              <a:t> to the </a:t>
            </a:r>
            <a:r>
              <a:rPr lang="en-GB" i="1" dirty="0" err="1"/>
              <a:t>BeginnConveyor</a:t>
            </a:r>
            <a:r>
              <a:rPr lang="en-GB" dirty="0"/>
              <a:t>.</a:t>
            </a:r>
          </a:p>
          <a:p>
            <a:endParaRPr lang="en-GB" i="1" dirty="0"/>
          </a:p>
          <a:p>
            <a:endParaRPr lang="en-GB" i="1" dirty="0"/>
          </a:p>
          <a:p>
            <a:endParaRPr lang="en-GB" i="1" dirty="0"/>
          </a:p>
          <a:p>
            <a:r>
              <a:rPr lang="en-GB" dirty="0"/>
              <a:t>To proceed with the connection add a </a:t>
            </a:r>
            <a:r>
              <a:rPr lang="en-GB" i="1" dirty="0"/>
              <a:t>Path</a:t>
            </a:r>
            <a:r>
              <a:rPr lang="en-GB" dirty="0"/>
              <a:t> from the robot task “</a:t>
            </a:r>
            <a:r>
              <a:rPr lang="en-GB" i="1" dirty="0" err="1"/>
              <a:t>RobotTempStorageHBToWelding</a:t>
            </a:r>
            <a:r>
              <a:rPr lang="en-GB" dirty="0"/>
              <a:t>” to the </a:t>
            </a:r>
            <a:r>
              <a:rPr lang="en-GB" i="1" dirty="0" err="1"/>
              <a:t>WeldingCell</a:t>
            </a:r>
            <a:endParaRPr lang="en-GB" i="1" dirty="0"/>
          </a:p>
        </p:txBody>
      </p:sp>
      <p:sp>
        <p:nvSpPr>
          <p:cNvPr id="8" name="Inhaltsplatzhalter 7">
            <a:extLst>
              <a:ext uri="{FF2B5EF4-FFF2-40B4-BE49-F238E27FC236}">
                <a16:creationId xmlns:a16="http://schemas.microsoft.com/office/drawing/2014/main" id="{B4FD2BF7-C63B-4DB2-A9F4-0A7F07E38E0E}"/>
              </a:ext>
            </a:extLst>
          </p:cNvPr>
          <p:cNvSpPr>
            <a:spLocks noGrp="1"/>
          </p:cNvSpPr>
          <p:nvPr>
            <p:ph sz="quarter" idx="27"/>
          </p:nvPr>
        </p:nvSpPr>
        <p:spPr/>
        <p:txBody>
          <a:bodyPr>
            <a:normAutofit/>
          </a:bodyPr>
          <a:lstStyle/>
          <a:p>
            <a:endParaRPr lang="en-GB" dirty="0"/>
          </a:p>
          <a:p>
            <a:endParaRPr lang="en-GB" dirty="0"/>
          </a:p>
          <a:p>
            <a:r>
              <a:rPr lang="en-GB" dirty="0"/>
              <a:t>And a </a:t>
            </a:r>
            <a:r>
              <a:rPr lang="en-GB" i="1" dirty="0" err="1"/>
              <a:t>TimePath</a:t>
            </a:r>
            <a:r>
              <a:rPr lang="en-GB" dirty="0"/>
              <a:t> from the </a:t>
            </a:r>
            <a:r>
              <a:rPr lang="en-GB" i="1" dirty="0" err="1"/>
              <a:t>WeldingCell</a:t>
            </a:r>
            <a:r>
              <a:rPr lang="en-GB" dirty="0"/>
              <a:t> to the </a:t>
            </a:r>
            <a:r>
              <a:rPr lang="en-GB" i="1" dirty="0" err="1"/>
              <a:t>OutputStorage</a:t>
            </a:r>
            <a:endParaRPr lang="en-GB" i="1" dirty="0"/>
          </a:p>
          <a:p>
            <a:endParaRPr lang="en-GB" i="1" dirty="0"/>
          </a:p>
          <a:p>
            <a:endParaRPr lang="en-GB" i="1" dirty="0"/>
          </a:p>
          <a:p>
            <a:endParaRPr lang="en-GB" i="1" dirty="0"/>
          </a:p>
          <a:p>
            <a:r>
              <a:rPr lang="en-GB" dirty="0"/>
              <a:t>And a </a:t>
            </a:r>
            <a:r>
              <a:rPr lang="en-GB" i="1" dirty="0"/>
              <a:t>Path</a:t>
            </a:r>
            <a:r>
              <a:rPr lang="en-GB" dirty="0"/>
              <a:t> from the </a:t>
            </a:r>
            <a:r>
              <a:rPr lang="en-GB" i="1" dirty="0" err="1"/>
              <a:t>OutputStorage</a:t>
            </a:r>
            <a:r>
              <a:rPr lang="en-GB" dirty="0"/>
              <a:t> to the </a:t>
            </a:r>
            <a:r>
              <a:rPr lang="en-GB" i="1" dirty="0"/>
              <a:t>Customer</a:t>
            </a:r>
          </a:p>
          <a:p>
            <a:endParaRPr lang="en-GB" dirty="0"/>
          </a:p>
        </p:txBody>
      </p:sp>
      <p:pic>
        <p:nvPicPr>
          <p:cNvPr id="26" name="Grafik 25">
            <a:extLst>
              <a:ext uri="{FF2B5EF4-FFF2-40B4-BE49-F238E27FC236}">
                <a16:creationId xmlns:a16="http://schemas.microsoft.com/office/drawing/2014/main" id="{79FB9438-DE52-4E15-AB61-2046EEA33486}"/>
              </a:ext>
            </a:extLst>
          </p:cNvPr>
          <p:cNvPicPr>
            <a:picLocks noChangeAspect="1"/>
          </p:cNvPicPr>
          <p:nvPr/>
        </p:nvPicPr>
        <p:blipFill>
          <a:blip r:embed="rId2"/>
          <a:stretch>
            <a:fillRect/>
          </a:stretch>
        </p:blipFill>
        <p:spPr>
          <a:xfrm>
            <a:off x="458029" y="3216032"/>
            <a:ext cx="5666073" cy="1504627"/>
          </a:xfrm>
          <a:prstGeom prst="rect">
            <a:avLst/>
          </a:prstGeom>
        </p:spPr>
      </p:pic>
      <p:pic>
        <p:nvPicPr>
          <p:cNvPr id="22" name="Grafik 21">
            <a:extLst>
              <a:ext uri="{FF2B5EF4-FFF2-40B4-BE49-F238E27FC236}">
                <a16:creationId xmlns:a16="http://schemas.microsoft.com/office/drawing/2014/main" id="{29690B50-5927-45E9-83A6-AFA6D6554AB6}"/>
              </a:ext>
            </a:extLst>
          </p:cNvPr>
          <p:cNvPicPr>
            <a:picLocks noChangeAspect="1"/>
          </p:cNvPicPr>
          <p:nvPr/>
        </p:nvPicPr>
        <p:blipFill>
          <a:blip r:embed="rId3"/>
          <a:stretch>
            <a:fillRect/>
          </a:stretch>
        </p:blipFill>
        <p:spPr>
          <a:xfrm>
            <a:off x="3112935" y="3344753"/>
            <a:ext cx="2085990" cy="885831"/>
          </a:xfrm>
          <a:prstGeom prst="rect">
            <a:avLst/>
          </a:prstGeom>
        </p:spPr>
      </p:pic>
      <p:pic>
        <p:nvPicPr>
          <p:cNvPr id="9" name="Inhaltsplatzhalter 9">
            <a:extLst>
              <a:ext uri="{FF2B5EF4-FFF2-40B4-BE49-F238E27FC236}">
                <a16:creationId xmlns:a16="http://schemas.microsoft.com/office/drawing/2014/main" id="{99093430-DA6C-0114-E6D4-52840A6BBB6C}"/>
              </a:ext>
            </a:extLst>
          </p:cNvPr>
          <p:cNvPicPr>
            <a:picLocks noChangeAspect="1"/>
          </p:cNvPicPr>
          <p:nvPr/>
        </p:nvPicPr>
        <p:blipFill>
          <a:blip r:embed="rId4"/>
          <a:stretch>
            <a:fillRect/>
          </a:stretch>
        </p:blipFill>
        <p:spPr>
          <a:xfrm>
            <a:off x="6925452" y="1160464"/>
            <a:ext cx="4505358" cy="1371610"/>
          </a:xfrm>
          <a:prstGeom prst="rect">
            <a:avLst/>
          </a:prstGeom>
        </p:spPr>
      </p:pic>
      <p:pic>
        <p:nvPicPr>
          <p:cNvPr id="11" name="Grafik 10">
            <a:extLst>
              <a:ext uri="{FF2B5EF4-FFF2-40B4-BE49-F238E27FC236}">
                <a16:creationId xmlns:a16="http://schemas.microsoft.com/office/drawing/2014/main" id="{8FA78F87-A0BC-701D-A758-12B5997B2494}"/>
              </a:ext>
            </a:extLst>
          </p:cNvPr>
          <p:cNvPicPr>
            <a:picLocks noChangeAspect="1"/>
          </p:cNvPicPr>
          <p:nvPr/>
        </p:nvPicPr>
        <p:blipFill>
          <a:blip r:embed="rId5"/>
          <a:stretch>
            <a:fillRect/>
          </a:stretch>
        </p:blipFill>
        <p:spPr>
          <a:xfrm>
            <a:off x="6849130" y="3216032"/>
            <a:ext cx="4542770" cy="1014552"/>
          </a:xfrm>
          <a:prstGeom prst="rect">
            <a:avLst/>
          </a:prstGeom>
        </p:spPr>
      </p:pic>
      <p:pic>
        <p:nvPicPr>
          <p:cNvPr id="13" name="Inhaltsplatzhalter 17">
            <a:extLst>
              <a:ext uri="{FF2B5EF4-FFF2-40B4-BE49-F238E27FC236}">
                <a16:creationId xmlns:a16="http://schemas.microsoft.com/office/drawing/2014/main" id="{83510A44-6B89-ED31-27A5-030C08325B31}"/>
              </a:ext>
            </a:extLst>
          </p:cNvPr>
          <p:cNvPicPr>
            <a:picLocks noChangeAspect="1"/>
          </p:cNvPicPr>
          <p:nvPr/>
        </p:nvPicPr>
        <p:blipFill>
          <a:blip r:embed="rId6"/>
          <a:stretch>
            <a:fillRect/>
          </a:stretch>
        </p:blipFill>
        <p:spPr>
          <a:xfrm>
            <a:off x="7946105" y="3938056"/>
            <a:ext cx="2280970" cy="1011471"/>
          </a:xfrm>
          <a:prstGeom prst="rect">
            <a:avLst/>
          </a:prstGeom>
        </p:spPr>
      </p:pic>
      <p:pic>
        <p:nvPicPr>
          <p:cNvPr id="15" name="Grafik 14">
            <a:extLst>
              <a:ext uri="{FF2B5EF4-FFF2-40B4-BE49-F238E27FC236}">
                <a16:creationId xmlns:a16="http://schemas.microsoft.com/office/drawing/2014/main" id="{B4EAC490-A86A-B6AC-23C2-122A7235FB5B}"/>
              </a:ext>
            </a:extLst>
          </p:cNvPr>
          <p:cNvPicPr>
            <a:picLocks noChangeAspect="1"/>
          </p:cNvPicPr>
          <p:nvPr/>
        </p:nvPicPr>
        <p:blipFill>
          <a:blip r:embed="rId7"/>
          <a:stretch>
            <a:fillRect/>
          </a:stretch>
        </p:blipFill>
        <p:spPr>
          <a:xfrm>
            <a:off x="8710874" y="5318987"/>
            <a:ext cx="934513" cy="1468521"/>
          </a:xfrm>
          <a:prstGeom prst="rect">
            <a:avLst/>
          </a:prstGeom>
        </p:spPr>
      </p:pic>
    </p:spTree>
    <p:extLst>
      <p:ext uri="{BB962C8B-B14F-4D97-AF65-F5344CB8AC3E}">
        <p14:creationId xmlns:p14="http://schemas.microsoft.com/office/powerpoint/2010/main" val="37079047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E85BCEE9-27E4-406D-AAE2-39D2083C24C2}"/>
              </a:ext>
            </a:extLst>
          </p:cNvPr>
          <p:cNvSpPr>
            <a:spLocks noGrp="1"/>
          </p:cNvSpPr>
          <p:nvPr>
            <p:ph type="dt" sz="half" idx="10"/>
          </p:nvPr>
        </p:nvSpPr>
        <p:spPr/>
        <p:txBody>
          <a:bodyPr/>
          <a:lstStyle/>
          <a:p>
            <a:fld id="{E18F3B22-6C95-4173-95AA-C5876F206244}" type="datetime4">
              <a:rPr lang="de-CH" smtClean="0"/>
              <a:t>6. Oktober 2023</a:t>
            </a:fld>
            <a:endParaRPr lang="en-GB"/>
          </a:p>
        </p:txBody>
      </p:sp>
      <p:sp>
        <p:nvSpPr>
          <p:cNvPr id="3" name="Fußzeilenplatzhalter 2">
            <a:extLst>
              <a:ext uri="{FF2B5EF4-FFF2-40B4-BE49-F238E27FC236}">
                <a16:creationId xmlns:a16="http://schemas.microsoft.com/office/drawing/2014/main" id="{8F07712D-A79B-4DB1-BFC3-769E23F01F82}"/>
              </a:ext>
            </a:extLst>
          </p:cNvPr>
          <p:cNvSpPr>
            <a:spLocks noGrp="1"/>
          </p:cNvSpPr>
          <p:nvPr>
            <p:ph type="ftr" sz="quarter" idx="11"/>
          </p:nvPr>
        </p:nvSpPr>
        <p:spPr/>
        <p:txBody>
          <a:bodyPr/>
          <a:lstStyle/>
          <a:p>
            <a:r>
              <a:rPr lang="en-GB"/>
              <a:t>Exercise Smart Factory Simulation</a:t>
            </a:r>
          </a:p>
        </p:txBody>
      </p:sp>
      <p:sp>
        <p:nvSpPr>
          <p:cNvPr id="4" name="Foliennummernplatzhalter 3">
            <a:extLst>
              <a:ext uri="{FF2B5EF4-FFF2-40B4-BE49-F238E27FC236}">
                <a16:creationId xmlns:a16="http://schemas.microsoft.com/office/drawing/2014/main" id="{F3D376E6-4F7D-4832-84C4-E2428D2E3790}"/>
              </a:ext>
            </a:extLst>
          </p:cNvPr>
          <p:cNvSpPr>
            <a:spLocks noGrp="1"/>
          </p:cNvSpPr>
          <p:nvPr>
            <p:ph type="sldNum" sz="quarter" idx="12"/>
          </p:nvPr>
        </p:nvSpPr>
        <p:spPr/>
        <p:txBody>
          <a:bodyPr/>
          <a:lstStyle/>
          <a:p>
            <a:fld id="{4EAC321B-7500-4259-A00F-915439A35E15}" type="slidenum">
              <a:rPr lang="en-GB" smtClean="0"/>
              <a:pPr/>
              <a:t>18</a:t>
            </a:fld>
            <a:endParaRPr lang="en-GB"/>
          </a:p>
        </p:txBody>
      </p:sp>
      <p:sp>
        <p:nvSpPr>
          <p:cNvPr id="5" name="Titel 4">
            <a:extLst>
              <a:ext uri="{FF2B5EF4-FFF2-40B4-BE49-F238E27FC236}">
                <a16:creationId xmlns:a16="http://schemas.microsoft.com/office/drawing/2014/main" id="{A02B2782-7096-4EB1-B9AC-4858FAAA459B}"/>
              </a:ext>
            </a:extLst>
          </p:cNvPr>
          <p:cNvSpPr>
            <a:spLocks noGrp="1"/>
          </p:cNvSpPr>
          <p:nvPr>
            <p:ph type="title"/>
          </p:nvPr>
        </p:nvSpPr>
        <p:spPr/>
        <p:txBody>
          <a:bodyPr/>
          <a:lstStyle/>
          <a:p>
            <a:r>
              <a:rPr lang="en-GB" dirty="0"/>
              <a:t>Simulation Smart Factory @ OST</a:t>
            </a:r>
          </a:p>
        </p:txBody>
      </p:sp>
      <p:sp>
        <p:nvSpPr>
          <p:cNvPr id="6" name="Textplatzhalter 5">
            <a:extLst>
              <a:ext uri="{FF2B5EF4-FFF2-40B4-BE49-F238E27FC236}">
                <a16:creationId xmlns:a16="http://schemas.microsoft.com/office/drawing/2014/main" id="{BCC0ED19-AE13-43B6-A4AB-6AFAF0B042E4}"/>
              </a:ext>
            </a:extLst>
          </p:cNvPr>
          <p:cNvSpPr>
            <a:spLocks noGrp="1"/>
          </p:cNvSpPr>
          <p:nvPr>
            <p:ph type="body" sz="quarter" idx="25"/>
          </p:nvPr>
        </p:nvSpPr>
        <p:spPr/>
        <p:txBody>
          <a:bodyPr>
            <a:normAutofit lnSpcReduction="10000"/>
          </a:bodyPr>
          <a:lstStyle/>
          <a:p>
            <a:r>
              <a:rPr lang="en-GB" dirty="0"/>
              <a:t>Production Process Rapperswil</a:t>
            </a:r>
          </a:p>
        </p:txBody>
      </p:sp>
      <p:sp>
        <p:nvSpPr>
          <p:cNvPr id="7" name="Inhaltsplatzhalter 6">
            <a:extLst>
              <a:ext uri="{FF2B5EF4-FFF2-40B4-BE49-F238E27FC236}">
                <a16:creationId xmlns:a16="http://schemas.microsoft.com/office/drawing/2014/main" id="{D28D6349-CA43-444D-A83B-B2FD7E9C47AA}"/>
              </a:ext>
            </a:extLst>
          </p:cNvPr>
          <p:cNvSpPr>
            <a:spLocks noGrp="1"/>
          </p:cNvSpPr>
          <p:nvPr>
            <p:ph sz="quarter" idx="26"/>
          </p:nvPr>
        </p:nvSpPr>
        <p:spPr/>
        <p:txBody>
          <a:bodyPr>
            <a:normAutofit/>
          </a:bodyPr>
          <a:lstStyle/>
          <a:p>
            <a:r>
              <a:rPr lang="en-GB" dirty="0"/>
              <a:t>Now, you have finished the implementation of the production process in </a:t>
            </a:r>
            <a:r>
              <a:rPr lang="en-GB" dirty="0" err="1"/>
              <a:t>Rapperswil</a:t>
            </a:r>
            <a:r>
              <a:rPr lang="en-GB" dirty="0"/>
              <a:t>.</a:t>
            </a:r>
            <a:endParaRPr lang="en-GB" i="1" dirty="0"/>
          </a:p>
          <a:p>
            <a:r>
              <a:rPr lang="en-GB" dirty="0"/>
              <a:t>Maybe some comments to the rest of the model.</a:t>
            </a:r>
          </a:p>
          <a:p>
            <a:r>
              <a:rPr lang="en-GB" dirty="0"/>
              <a:t>After the production process in </a:t>
            </a:r>
            <a:r>
              <a:rPr lang="en-GB" dirty="0" err="1"/>
              <a:t>Rapperswil</a:t>
            </a:r>
            <a:r>
              <a:rPr lang="en-GB" dirty="0"/>
              <a:t> the production process of </a:t>
            </a:r>
            <a:r>
              <a:rPr lang="en-GB" dirty="0" err="1"/>
              <a:t>Buchs</a:t>
            </a:r>
            <a:r>
              <a:rPr lang="en-GB" dirty="0"/>
              <a:t> was implemented. As you can see it is just a serial process flow where automatically the cases of the wireless charger are combined with the electronic part. </a:t>
            </a:r>
          </a:p>
          <a:p>
            <a:r>
              <a:rPr lang="en-GB" dirty="0"/>
              <a:t>The modelling itself is done quite similar as you did for the production process in </a:t>
            </a:r>
            <a:r>
              <a:rPr lang="en-GB" dirty="0" err="1"/>
              <a:t>Rapperswil</a:t>
            </a:r>
            <a:r>
              <a:rPr lang="en-GB" dirty="0"/>
              <a:t>.   </a:t>
            </a:r>
          </a:p>
        </p:txBody>
      </p:sp>
      <p:sp>
        <p:nvSpPr>
          <p:cNvPr id="8" name="Inhaltsplatzhalter 7">
            <a:extLst>
              <a:ext uri="{FF2B5EF4-FFF2-40B4-BE49-F238E27FC236}">
                <a16:creationId xmlns:a16="http://schemas.microsoft.com/office/drawing/2014/main" id="{B4FD2BF7-C63B-4DB2-A9F4-0A7F07E38E0E}"/>
              </a:ext>
            </a:extLst>
          </p:cNvPr>
          <p:cNvSpPr>
            <a:spLocks noGrp="1"/>
          </p:cNvSpPr>
          <p:nvPr>
            <p:ph sz="quarter" idx="27"/>
          </p:nvPr>
        </p:nvSpPr>
        <p:spPr/>
        <p:txBody>
          <a:bodyPr>
            <a:normAutofit/>
          </a:bodyPr>
          <a:lstStyle/>
          <a:p>
            <a:r>
              <a:rPr lang="en-GB" dirty="0"/>
              <a:t>To connect these production processes and taking care of the logistic of the cases an internal logistic was implemented. The truck is triggered each month to transport the cases from the </a:t>
            </a:r>
            <a:r>
              <a:rPr lang="en-GB" i="1" dirty="0" err="1"/>
              <a:t>TempStorageCaseRapperswil</a:t>
            </a:r>
            <a:r>
              <a:rPr lang="en-GB" dirty="0"/>
              <a:t> to the </a:t>
            </a:r>
            <a:r>
              <a:rPr lang="en-GB" i="1" dirty="0" err="1"/>
              <a:t>TempStorageCaseBuchs</a:t>
            </a:r>
            <a:r>
              <a:rPr lang="en-GB" i="1" dirty="0"/>
              <a:t>. </a:t>
            </a:r>
          </a:p>
          <a:p>
            <a:r>
              <a:rPr lang="en-GB" dirty="0"/>
              <a:t>Feel free to have a look by your own on how this is implemented.</a:t>
            </a:r>
          </a:p>
          <a:p>
            <a:r>
              <a:rPr lang="en-GB" dirty="0"/>
              <a:t>However, to conduct experiments to derive central finding of the </a:t>
            </a:r>
            <a:r>
              <a:rPr lang="en-GB" dirty="0" err="1"/>
              <a:t>lotsize</a:t>
            </a:r>
            <a:r>
              <a:rPr lang="en-GB" dirty="0"/>
              <a:t> problem later on we need to include demand data for each product...</a:t>
            </a:r>
          </a:p>
        </p:txBody>
      </p:sp>
    </p:spTree>
    <p:extLst>
      <p:ext uri="{BB962C8B-B14F-4D97-AF65-F5344CB8AC3E}">
        <p14:creationId xmlns:p14="http://schemas.microsoft.com/office/powerpoint/2010/main" val="30694515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3E4ADEA-55D5-18EE-B8FA-1D8F03355D6C}"/>
              </a:ext>
            </a:extLst>
          </p:cNvPr>
          <p:cNvSpPr>
            <a:spLocks noGrp="1"/>
          </p:cNvSpPr>
          <p:nvPr>
            <p:ph type="body" sz="quarter" idx="10"/>
          </p:nvPr>
        </p:nvSpPr>
        <p:spPr>
          <a:xfrm>
            <a:off x="806449" y="1449387"/>
            <a:ext cx="14749926" cy="4751387"/>
          </a:xfrm>
        </p:spPr>
        <p:txBody>
          <a:bodyPr/>
          <a:lstStyle/>
          <a:p>
            <a:r>
              <a:rPr lang="de-CH" dirty="0" err="1"/>
              <a:t>Introduction</a:t>
            </a:r>
            <a:r>
              <a:rPr lang="de-CH" dirty="0"/>
              <a:t> (W1)</a:t>
            </a:r>
          </a:p>
          <a:p>
            <a:r>
              <a:rPr lang="de-CH" dirty="0"/>
              <a:t>Implementation Facility Smart Factory @ OST (W1)</a:t>
            </a:r>
          </a:p>
          <a:p>
            <a:pPr lvl="2"/>
            <a:r>
              <a:rPr lang="de-CH" dirty="0" err="1"/>
              <a:t>Production</a:t>
            </a:r>
            <a:r>
              <a:rPr lang="de-CH" dirty="0"/>
              <a:t> </a:t>
            </a:r>
            <a:r>
              <a:rPr lang="de-CH" dirty="0" err="1"/>
              <a:t>Process</a:t>
            </a:r>
            <a:r>
              <a:rPr lang="de-CH" dirty="0"/>
              <a:t> Rapperswil</a:t>
            </a:r>
          </a:p>
          <a:p>
            <a:pPr lvl="1"/>
            <a:r>
              <a:rPr lang="de-CH" dirty="0"/>
              <a:t>Data Integration (W1)</a:t>
            </a:r>
          </a:p>
          <a:p>
            <a:pPr lvl="2"/>
            <a:r>
              <a:rPr lang="de-CH" dirty="0"/>
              <a:t>Historical Demand</a:t>
            </a:r>
          </a:p>
          <a:p>
            <a:r>
              <a:rPr lang="en-GB" dirty="0"/>
              <a:t>Programming and Implementing the </a:t>
            </a:r>
            <a:r>
              <a:rPr lang="en-GB" dirty="0" err="1"/>
              <a:t>Lotsize</a:t>
            </a:r>
            <a:r>
              <a:rPr lang="en-GB" dirty="0"/>
              <a:t> Strategies (W2)</a:t>
            </a:r>
          </a:p>
          <a:p>
            <a:pPr lvl="2"/>
            <a:r>
              <a:rPr lang="en-GB" dirty="0"/>
              <a:t>EOQ</a:t>
            </a:r>
          </a:p>
          <a:p>
            <a:r>
              <a:rPr lang="en-GB" dirty="0"/>
              <a:t>Conducting Experiments (W2)</a:t>
            </a:r>
          </a:p>
          <a:p>
            <a:pPr lvl="2"/>
            <a:r>
              <a:rPr lang="en-GB" dirty="0"/>
              <a:t>Irregularity Demand</a:t>
            </a:r>
          </a:p>
          <a:p>
            <a:pPr lvl="2"/>
            <a:r>
              <a:rPr lang="en-GB" dirty="0"/>
              <a:t>Interpreting the results</a:t>
            </a:r>
          </a:p>
          <a:p>
            <a:pPr marL="846900" lvl="3" indent="-342900">
              <a:buClr>
                <a:schemeClr val="tx2"/>
              </a:buClr>
            </a:pPr>
            <a:endParaRPr lang="en-GB" dirty="0"/>
          </a:p>
          <a:p>
            <a:pPr marL="504000" lvl="3" indent="0">
              <a:buClr>
                <a:schemeClr val="tx2"/>
              </a:buClr>
              <a:buNone/>
            </a:pPr>
            <a:endParaRPr lang="en-GB" dirty="0"/>
          </a:p>
          <a:p>
            <a:endParaRPr lang="en-GB" dirty="0"/>
          </a:p>
          <a:p>
            <a:endParaRPr lang="de-CH" dirty="0"/>
          </a:p>
          <a:p>
            <a:pPr marL="0" indent="0">
              <a:buNone/>
            </a:pPr>
            <a:endParaRPr lang="de-CH" dirty="0"/>
          </a:p>
          <a:p>
            <a:pPr marL="0" indent="0">
              <a:buNone/>
            </a:pPr>
            <a:endParaRPr lang="de-CH" dirty="0"/>
          </a:p>
        </p:txBody>
      </p:sp>
      <p:sp>
        <p:nvSpPr>
          <p:cNvPr id="3" name="Datumsplatzhalter 2">
            <a:extLst>
              <a:ext uri="{FF2B5EF4-FFF2-40B4-BE49-F238E27FC236}">
                <a16:creationId xmlns:a16="http://schemas.microsoft.com/office/drawing/2014/main" id="{380408C7-5F7D-4CD6-DFC0-A93A258B35AD}"/>
              </a:ext>
            </a:extLst>
          </p:cNvPr>
          <p:cNvSpPr>
            <a:spLocks noGrp="1"/>
          </p:cNvSpPr>
          <p:nvPr>
            <p:ph type="dt" sz="half" idx="21"/>
          </p:nvPr>
        </p:nvSpPr>
        <p:spPr/>
        <p:txBody>
          <a:bodyPr/>
          <a:lstStyle/>
          <a:p>
            <a:fld id="{C686FEBF-C603-4962-9317-EE6C30941820}" type="datetime4">
              <a:rPr lang="de-CH" smtClean="0"/>
              <a:t>6. Oktober 2023</a:t>
            </a:fld>
            <a:endParaRPr lang="de-CH" dirty="0"/>
          </a:p>
        </p:txBody>
      </p:sp>
      <p:sp>
        <p:nvSpPr>
          <p:cNvPr id="4" name="Fußzeilenplatzhalter 3">
            <a:extLst>
              <a:ext uri="{FF2B5EF4-FFF2-40B4-BE49-F238E27FC236}">
                <a16:creationId xmlns:a16="http://schemas.microsoft.com/office/drawing/2014/main" id="{D1BBE4BE-0074-B3A3-992A-79F77F113ABE}"/>
              </a:ext>
            </a:extLst>
          </p:cNvPr>
          <p:cNvSpPr>
            <a:spLocks noGrp="1"/>
          </p:cNvSpPr>
          <p:nvPr>
            <p:ph type="ftr" sz="quarter" idx="22"/>
          </p:nvPr>
        </p:nvSpPr>
        <p:spPr/>
        <p:txBody>
          <a:bodyPr/>
          <a:lstStyle/>
          <a:p>
            <a:r>
              <a:rPr lang="de-CH"/>
              <a:t>Exercise Smart Factory Simulation</a:t>
            </a:r>
            <a:endParaRPr lang="de-CH" dirty="0"/>
          </a:p>
        </p:txBody>
      </p:sp>
      <p:sp>
        <p:nvSpPr>
          <p:cNvPr id="5" name="Foliennummernplatzhalter 4">
            <a:extLst>
              <a:ext uri="{FF2B5EF4-FFF2-40B4-BE49-F238E27FC236}">
                <a16:creationId xmlns:a16="http://schemas.microsoft.com/office/drawing/2014/main" id="{FB408D98-C23F-3681-B00D-CABA0E9F48E7}"/>
              </a:ext>
            </a:extLst>
          </p:cNvPr>
          <p:cNvSpPr>
            <a:spLocks noGrp="1"/>
          </p:cNvSpPr>
          <p:nvPr>
            <p:ph type="sldNum" sz="quarter" idx="23"/>
          </p:nvPr>
        </p:nvSpPr>
        <p:spPr/>
        <p:txBody>
          <a:bodyPr/>
          <a:lstStyle/>
          <a:p>
            <a:fld id="{4EAC321B-7500-4259-A00F-915439A35E15}" type="slidenum">
              <a:rPr lang="de-CH" smtClean="0"/>
              <a:pPr/>
              <a:t>19</a:t>
            </a:fld>
            <a:endParaRPr lang="de-CH" dirty="0"/>
          </a:p>
        </p:txBody>
      </p:sp>
      <p:sp>
        <p:nvSpPr>
          <p:cNvPr id="6" name="Titel 5">
            <a:extLst>
              <a:ext uri="{FF2B5EF4-FFF2-40B4-BE49-F238E27FC236}">
                <a16:creationId xmlns:a16="http://schemas.microsoft.com/office/drawing/2014/main" id="{677648A2-05B5-0D1C-778D-EFAF1350C9E9}"/>
              </a:ext>
            </a:extLst>
          </p:cNvPr>
          <p:cNvSpPr>
            <a:spLocks noGrp="1"/>
          </p:cNvSpPr>
          <p:nvPr>
            <p:ph type="title"/>
          </p:nvPr>
        </p:nvSpPr>
        <p:spPr/>
        <p:txBody>
          <a:bodyPr>
            <a:normAutofit fontScale="90000"/>
          </a:bodyPr>
          <a:lstStyle/>
          <a:p>
            <a:r>
              <a:rPr lang="de-CH" dirty="0"/>
              <a:t>Content </a:t>
            </a:r>
            <a:r>
              <a:rPr lang="de-CH" dirty="0" err="1"/>
              <a:t>Exercise</a:t>
            </a:r>
            <a:r>
              <a:rPr lang="de-CH" dirty="0"/>
              <a:t> Simulation Smart Factory @ OST</a:t>
            </a:r>
          </a:p>
        </p:txBody>
      </p:sp>
      <p:pic>
        <p:nvPicPr>
          <p:cNvPr id="7" name="Inhaltsplatzhalter 9">
            <a:extLst>
              <a:ext uri="{FF2B5EF4-FFF2-40B4-BE49-F238E27FC236}">
                <a16:creationId xmlns:a16="http://schemas.microsoft.com/office/drawing/2014/main" id="{A8698080-AC14-4D36-7377-79055F097A4F}"/>
              </a:ext>
            </a:extLst>
          </p:cNvPr>
          <p:cNvPicPr>
            <a:picLocks noChangeAspect="1"/>
          </p:cNvPicPr>
          <p:nvPr/>
        </p:nvPicPr>
        <p:blipFill>
          <a:blip r:embed="rId2"/>
          <a:stretch>
            <a:fillRect/>
          </a:stretch>
        </p:blipFill>
        <p:spPr>
          <a:xfrm>
            <a:off x="9009272" y="2994847"/>
            <a:ext cx="1723683" cy="1222883"/>
          </a:xfrm>
          <a:prstGeom prst="rect">
            <a:avLst/>
          </a:prstGeom>
        </p:spPr>
      </p:pic>
      <p:pic>
        <p:nvPicPr>
          <p:cNvPr id="8" name="Grafik 7">
            <a:extLst>
              <a:ext uri="{FF2B5EF4-FFF2-40B4-BE49-F238E27FC236}">
                <a16:creationId xmlns:a16="http://schemas.microsoft.com/office/drawing/2014/main" id="{768B3C87-A1FE-4D39-0ACD-36648F39D31B}"/>
              </a:ext>
            </a:extLst>
          </p:cNvPr>
          <p:cNvPicPr>
            <a:picLocks noChangeAspect="1"/>
          </p:cNvPicPr>
          <p:nvPr/>
        </p:nvPicPr>
        <p:blipFill rotWithShape="1">
          <a:blip r:embed="rId3"/>
          <a:srcRect t="20786"/>
          <a:stretch/>
        </p:blipFill>
        <p:spPr>
          <a:xfrm>
            <a:off x="7519068" y="957823"/>
            <a:ext cx="4298295" cy="1782953"/>
          </a:xfrm>
          <a:prstGeom prst="rect">
            <a:avLst/>
          </a:prstGeom>
        </p:spPr>
      </p:pic>
      <p:pic>
        <p:nvPicPr>
          <p:cNvPr id="9" name="Grafik 8">
            <a:extLst>
              <a:ext uri="{FF2B5EF4-FFF2-40B4-BE49-F238E27FC236}">
                <a16:creationId xmlns:a16="http://schemas.microsoft.com/office/drawing/2014/main" id="{3FC357F2-3EFF-7D79-4E05-CD5418475281}"/>
              </a:ext>
            </a:extLst>
          </p:cNvPr>
          <p:cNvPicPr>
            <a:picLocks noChangeAspect="1"/>
          </p:cNvPicPr>
          <p:nvPr/>
        </p:nvPicPr>
        <p:blipFill>
          <a:blip r:embed="rId4"/>
          <a:stretch>
            <a:fillRect/>
          </a:stretch>
        </p:blipFill>
        <p:spPr>
          <a:xfrm>
            <a:off x="8150732" y="4471801"/>
            <a:ext cx="3440761" cy="1035464"/>
          </a:xfrm>
          <a:prstGeom prst="rect">
            <a:avLst/>
          </a:prstGeom>
        </p:spPr>
      </p:pic>
      <p:pic>
        <p:nvPicPr>
          <p:cNvPr id="10" name="Grafik 9">
            <a:extLst>
              <a:ext uri="{FF2B5EF4-FFF2-40B4-BE49-F238E27FC236}">
                <a16:creationId xmlns:a16="http://schemas.microsoft.com/office/drawing/2014/main" id="{59133984-3C84-B64B-4A62-21621F173B33}"/>
              </a:ext>
            </a:extLst>
          </p:cNvPr>
          <p:cNvPicPr>
            <a:picLocks noChangeAspect="1"/>
          </p:cNvPicPr>
          <p:nvPr/>
        </p:nvPicPr>
        <p:blipFill>
          <a:blip r:embed="rId5"/>
          <a:stretch>
            <a:fillRect/>
          </a:stretch>
        </p:blipFill>
        <p:spPr>
          <a:xfrm>
            <a:off x="7711833" y="5596958"/>
            <a:ext cx="3912766" cy="676842"/>
          </a:xfrm>
          <a:prstGeom prst="rect">
            <a:avLst/>
          </a:prstGeom>
        </p:spPr>
      </p:pic>
    </p:spTree>
    <p:extLst>
      <p:ext uri="{BB962C8B-B14F-4D97-AF65-F5344CB8AC3E}">
        <p14:creationId xmlns:p14="http://schemas.microsoft.com/office/powerpoint/2010/main" val="3622483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3E4ADEA-55D5-18EE-B8FA-1D8F03355D6C}"/>
              </a:ext>
            </a:extLst>
          </p:cNvPr>
          <p:cNvSpPr>
            <a:spLocks noGrp="1"/>
          </p:cNvSpPr>
          <p:nvPr>
            <p:ph type="body" sz="quarter" idx="10"/>
          </p:nvPr>
        </p:nvSpPr>
        <p:spPr>
          <a:xfrm>
            <a:off x="806449" y="1449387"/>
            <a:ext cx="14749926" cy="4751387"/>
          </a:xfrm>
        </p:spPr>
        <p:txBody>
          <a:bodyPr/>
          <a:lstStyle/>
          <a:p>
            <a:pPr lvl="1"/>
            <a:r>
              <a:rPr lang="de-CH" dirty="0" err="1"/>
              <a:t>Introduction</a:t>
            </a:r>
            <a:r>
              <a:rPr lang="de-CH" dirty="0"/>
              <a:t> (W1)</a:t>
            </a:r>
          </a:p>
          <a:p>
            <a:r>
              <a:rPr lang="de-CH" dirty="0"/>
              <a:t>Implementation Facility Smart Factory @ OST (W1)</a:t>
            </a:r>
          </a:p>
          <a:p>
            <a:pPr lvl="2"/>
            <a:r>
              <a:rPr lang="de-CH" dirty="0" err="1"/>
              <a:t>Production</a:t>
            </a:r>
            <a:r>
              <a:rPr lang="de-CH" dirty="0"/>
              <a:t> </a:t>
            </a:r>
            <a:r>
              <a:rPr lang="de-CH" dirty="0" err="1"/>
              <a:t>Process</a:t>
            </a:r>
            <a:r>
              <a:rPr lang="de-CH" dirty="0"/>
              <a:t> Rapperswil</a:t>
            </a:r>
          </a:p>
          <a:p>
            <a:r>
              <a:rPr lang="de-CH" dirty="0"/>
              <a:t>Data Integration (W1)</a:t>
            </a:r>
          </a:p>
          <a:p>
            <a:pPr lvl="2"/>
            <a:r>
              <a:rPr lang="de-CH" dirty="0"/>
              <a:t>Historical Demand</a:t>
            </a:r>
          </a:p>
          <a:p>
            <a:r>
              <a:rPr lang="en-GB" dirty="0"/>
              <a:t>Programming and Implementing the </a:t>
            </a:r>
            <a:r>
              <a:rPr lang="en-GB" dirty="0" err="1"/>
              <a:t>Lotsize</a:t>
            </a:r>
            <a:r>
              <a:rPr lang="en-GB" dirty="0"/>
              <a:t> Strategies (W2)</a:t>
            </a:r>
          </a:p>
          <a:p>
            <a:pPr lvl="2"/>
            <a:r>
              <a:rPr lang="en-GB" dirty="0"/>
              <a:t>EOQ</a:t>
            </a:r>
          </a:p>
          <a:p>
            <a:r>
              <a:rPr lang="en-GB" dirty="0"/>
              <a:t>Conducting Experiments (W2)</a:t>
            </a:r>
          </a:p>
          <a:p>
            <a:pPr lvl="2"/>
            <a:r>
              <a:rPr lang="en-GB" dirty="0"/>
              <a:t>Irregularity Demand</a:t>
            </a:r>
          </a:p>
          <a:p>
            <a:pPr lvl="2"/>
            <a:r>
              <a:rPr lang="en-GB" dirty="0"/>
              <a:t>Interpreting the results</a:t>
            </a:r>
          </a:p>
          <a:p>
            <a:pPr marL="846900" lvl="3" indent="-342900">
              <a:buClr>
                <a:schemeClr val="tx2"/>
              </a:buClr>
            </a:pPr>
            <a:endParaRPr lang="en-GB" dirty="0"/>
          </a:p>
          <a:p>
            <a:pPr marL="504000" lvl="3" indent="0">
              <a:buClr>
                <a:schemeClr val="tx2"/>
              </a:buClr>
              <a:buNone/>
            </a:pPr>
            <a:endParaRPr lang="en-GB" dirty="0"/>
          </a:p>
          <a:p>
            <a:endParaRPr lang="en-GB" dirty="0"/>
          </a:p>
          <a:p>
            <a:endParaRPr lang="de-CH" dirty="0"/>
          </a:p>
          <a:p>
            <a:pPr marL="0" indent="0">
              <a:buNone/>
            </a:pPr>
            <a:endParaRPr lang="de-CH" dirty="0"/>
          </a:p>
          <a:p>
            <a:pPr marL="0" indent="0">
              <a:buNone/>
            </a:pPr>
            <a:endParaRPr lang="de-CH" dirty="0"/>
          </a:p>
        </p:txBody>
      </p:sp>
      <p:sp>
        <p:nvSpPr>
          <p:cNvPr id="3" name="Datumsplatzhalter 2">
            <a:extLst>
              <a:ext uri="{FF2B5EF4-FFF2-40B4-BE49-F238E27FC236}">
                <a16:creationId xmlns:a16="http://schemas.microsoft.com/office/drawing/2014/main" id="{380408C7-5F7D-4CD6-DFC0-A93A258B35AD}"/>
              </a:ext>
            </a:extLst>
          </p:cNvPr>
          <p:cNvSpPr>
            <a:spLocks noGrp="1"/>
          </p:cNvSpPr>
          <p:nvPr>
            <p:ph type="dt" sz="half" idx="21"/>
          </p:nvPr>
        </p:nvSpPr>
        <p:spPr/>
        <p:txBody>
          <a:bodyPr/>
          <a:lstStyle/>
          <a:p>
            <a:fld id="{01EAEBD0-FE12-452A-971E-809735885C5D}" type="datetime4">
              <a:rPr lang="de-CH" smtClean="0"/>
              <a:t>6. Oktober 2023</a:t>
            </a:fld>
            <a:endParaRPr lang="de-CH" dirty="0"/>
          </a:p>
        </p:txBody>
      </p:sp>
      <p:sp>
        <p:nvSpPr>
          <p:cNvPr id="4" name="Fußzeilenplatzhalter 3">
            <a:extLst>
              <a:ext uri="{FF2B5EF4-FFF2-40B4-BE49-F238E27FC236}">
                <a16:creationId xmlns:a16="http://schemas.microsoft.com/office/drawing/2014/main" id="{D1BBE4BE-0074-B3A3-992A-79F77F113ABE}"/>
              </a:ext>
            </a:extLst>
          </p:cNvPr>
          <p:cNvSpPr>
            <a:spLocks noGrp="1"/>
          </p:cNvSpPr>
          <p:nvPr>
            <p:ph type="ftr" sz="quarter" idx="22"/>
          </p:nvPr>
        </p:nvSpPr>
        <p:spPr/>
        <p:txBody>
          <a:bodyPr/>
          <a:lstStyle/>
          <a:p>
            <a:r>
              <a:rPr lang="de-CH"/>
              <a:t>Exercise Smart Factory Simulation</a:t>
            </a:r>
            <a:endParaRPr lang="de-CH" dirty="0"/>
          </a:p>
        </p:txBody>
      </p:sp>
      <p:sp>
        <p:nvSpPr>
          <p:cNvPr id="5" name="Foliennummernplatzhalter 4">
            <a:extLst>
              <a:ext uri="{FF2B5EF4-FFF2-40B4-BE49-F238E27FC236}">
                <a16:creationId xmlns:a16="http://schemas.microsoft.com/office/drawing/2014/main" id="{FB408D98-C23F-3681-B00D-CABA0E9F48E7}"/>
              </a:ext>
            </a:extLst>
          </p:cNvPr>
          <p:cNvSpPr>
            <a:spLocks noGrp="1"/>
          </p:cNvSpPr>
          <p:nvPr>
            <p:ph type="sldNum" sz="quarter" idx="23"/>
          </p:nvPr>
        </p:nvSpPr>
        <p:spPr/>
        <p:txBody>
          <a:bodyPr/>
          <a:lstStyle/>
          <a:p>
            <a:fld id="{4EAC321B-7500-4259-A00F-915439A35E15}" type="slidenum">
              <a:rPr lang="de-CH" smtClean="0"/>
              <a:pPr/>
              <a:t>2</a:t>
            </a:fld>
            <a:endParaRPr lang="de-CH" dirty="0"/>
          </a:p>
        </p:txBody>
      </p:sp>
      <p:sp>
        <p:nvSpPr>
          <p:cNvPr id="6" name="Titel 5">
            <a:extLst>
              <a:ext uri="{FF2B5EF4-FFF2-40B4-BE49-F238E27FC236}">
                <a16:creationId xmlns:a16="http://schemas.microsoft.com/office/drawing/2014/main" id="{677648A2-05B5-0D1C-778D-EFAF1350C9E9}"/>
              </a:ext>
            </a:extLst>
          </p:cNvPr>
          <p:cNvSpPr>
            <a:spLocks noGrp="1"/>
          </p:cNvSpPr>
          <p:nvPr>
            <p:ph type="title"/>
          </p:nvPr>
        </p:nvSpPr>
        <p:spPr/>
        <p:txBody>
          <a:bodyPr>
            <a:normAutofit fontScale="90000"/>
          </a:bodyPr>
          <a:lstStyle/>
          <a:p>
            <a:r>
              <a:rPr lang="de-CH" dirty="0"/>
              <a:t>Content </a:t>
            </a:r>
            <a:r>
              <a:rPr lang="de-CH" dirty="0" err="1"/>
              <a:t>Exercise</a:t>
            </a:r>
            <a:r>
              <a:rPr lang="de-CH" dirty="0"/>
              <a:t> Simulation Smart Factory @ OST</a:t>
            </a:r>
          </a:p>
        </p:txBody>
      </p:sp>
      <p:pic>
        <p:nvPicPr>
          <p:cNvPr id="7" name="Inhaltsplatzhalter 9">
            <a:extLst>
              <a:ext uri="{FF2B5EF4-FFF2-40B4-BE49-F238E27FC236}">
                <a16:creationId xmlns:a16="http://schemas.microsoft.com/office/drawing/2014/main" id="{A8698080-AC14-4D36-7377-79055F097A4F}"/>
              </a:ext>
            </a:extLst>
          </p:cNvPr>
          <p:cNvPicPr>
            <a:picLocks noChangeAspect="1"/>
          </p:cNvPicPr>
          <p:nvPr/>
        </p:nvPicPr>
        <p:blipFill>
          <a:blip r:embed="rId2"/>
          <a:stretch>
            <a:fillRect/>
          </a:stretch>
        </p:blipFill>
        <p:spPr>
          <a:xfrm>
            <a:off x="9009272" y="2994847"/>
            <a:ext cx="1723683" cy="1222883"/>
          </a:xfrm>
          <a:prstGeom prst="rect">
            <a:avLst/>
          </a:prstGeom>
        </p:spPr>
      </p:pic>
      <p:pic>
        <p:nvPicPr>
          <p:cNvPr id="8" name="Grafik 7">
            <a:extLst>
              <a:ext uri="{FF2B5EF4-FFF2-40B4-BE49-F238E27FC236}">
                <a16:creationId xmlns:a16="http://schemas.microsoft.com/office/drawing/2014/main" id="{768B3C87-A1FE-4D39-0ACD-36648F39D31B}"/>
              </a:ext>
            </a:extLst>
          </p:cNvPr>
          <p:cNvPicPr>
            <a:picLocks noChangeAspect="1"/>
          </p:cNvPicPr>
          <p:nvPr/>
        </p:nvPicPr>
        <p:blipFill rotWithShape="1">
          <a:blip r:embed="rId3"/>
          <a:srcRect t="20786"/>
          <a:stretch/>
        </p:blipFill>
        <p:spPr>
          <a:xfrm>
            <a:off x="7519068" y="957823"/>
            <a:ext cx="4298295" cy="1782953"/>
          </a:xfrm>
          <a:prstGeom prst="rect">
            <a:avLst/>
          </a:prstGeom>
        </p:spPr>
      </p:pic>
      <p:pic>
        <p:nvPicPr>
          <p:cNvPr id="9" name="Grafik 8">
            <a:extLst>
              <a:ext uri="{FF2B5EF4-FFF2-40B4-BE49-F238E27FC236}">
                <a16:creationId xmlns:a16="http://schemas.microsoft.com/office/drawing/2014/main" id="{3FC357F2-3EFF-7D79-4E05-CD5418475281}"/>
              </a:ext>
            </a:extLst>
          </p:cNvPr>
          <p:cNvPicPr>
            <a:picLocks noChangeAspect="1"/>
          </p:cNvPicPr>
          <p:nvPr/>
        </p:nvPicPr>
        <p:blipFill>
          <a:blip r:embed="rId4"/>
          <a:stretch>
            <a:fillRect/>
          </a:stretch>
        </p:blipFill>
        <p:spPr>
          <a:xfrm>
            <a:off x="8150732" y="4471801"/>
            <a:ext cx="3440761" cy="1035464"/>
          </a:xfrm>
          <a:prstGeom prst="rect">
            <a:avLst/>
          </a:prstGeom>
        </p:spPr>
      </p:pic>
      <p:pic>
        <p:nvPicPr>
          <p:cNvPr id="10" name="Grafik 9">
            <a:extLst>
              <a:ext uri="{FF2B5EF4-FFF2-40B4-BE49-F238E27FC236}">
                <a16:creationId xmlns:a16="http://schemas.microsoft.com/office/drawing/2014/main" id="{59133984-3C84-B64B-4A62-21621F173B33}"/>
              </a:ext>
            </a:extLst>
          </p:cNvPr>
          <p:cNvPicPr>
            <a:picLocks noChangeAspect="1"/>
          </p:cNvPicPr>
          <p:nvPr/>
        </p:nvPicPr>
        <p:blipFill>
          <a:blip r:embed="rId5"/>
          <a:stretch>
            <a:fillRect/>
          </a:stretch>
        </p:blipFill>
        <p:spPr>
          <a:xfrm>
            <a:off x="7711833" y="5596958"/>
            <a:ext cx="3912766" cy="676842"/>
          </a:xfrm>
          <a:prstGeom prst="rect">
            <a:avLst/>
          </a:prstGeom>
        </p:spPr>
      </p:pic>
    </p:spTree>
    <p:extLst>
      <p:ext uri="{BB962C8B-B14F-4D97-AF65-F5344CB8AC3E}">
        <p14:creationId xmlns:p14="http://schemas.microsoft.com/office/powerpoint/2010/main" val="10796905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27029099-578B-4D16-BAA7-00323630B76B}"/>
              </a:ext>
            </a:extLst>
          </p:cNvPr>
          <p:cNvSpPr>
            <a:spLocks noGrp="1"/>
          </p:cNvSpPr>
          <p:nvPr>
            <p:ph type="dt" sz="half" idx="10"/>
          </p:nvPr>
        </p:nvSpPr>
        <p:spPr/>
        <p:txBody>
          <a:bodyPr/>
          <a:lstStyle/>
          <a:p>
            <a:fld id="{0DB824D7-10DD-4C86-AE5B-BD7E166B88F3}" type="datetime4">
              <a:rPr lang="de-CH" smtClean="0"/>
              <a:t>6. Oktober 2023</a:t>
            </a:fld>
            <a:endParaRPr lang="de-CH" dirty="0"/>
          </a:p>
        </p:txBody>
      </p:sp>
      <p:sp>
        <p:nvSpPr>
          <p:cNvPr id="3" name="Fußzeilenplatzhalter 2">
            <a:extLst>
              <a:ext uri="{FF2B5EF4-FFF2-40B4-BE49-F238E27FC236}">
                <a16:creationId xmlns:a16="http://schemas.microsoft.com/office/drawing/2014/main" id="{9FE73563-1891-4B4C-9F9A-7664BEAFCE71}"/>
              </a:ext>
            </a:extLst>
          </p:cNvPr>
          <p:cNvSpPr>
            <a:spLocks noGrp="1"/>
          </p:cNvSpPr>
          <p:nvPr>
            <p:ph type="ftr" sz="quarter" idx="11"/>
          </p:nvPr>
        </p:nvSpPr>
        <p:spPr/>
        <p:txBody>
          <a:bodyPr/>
          <a:lstStyle/>
          <a:p>
            <a:r>
              <a:rPr lang="de-CH"/>
              <a:t>Exercise Smart Factory Simulation</a:t>
            </a:r>
            <a:endParaRPr lang="de-CH" dirty="0"/>
          </a:p>
        </p:txBody>
      </p:sp>
      <p:sp>
        <p:nvSpPr>
          <p:cNvPr id="4" name="Foliennummernplatzhalter 3">
            <a:extLst>
              <a:ext uri="{FF2B5EF4-FFF2-40B4-BE49-F238E27FC236}">
                <a16:creationId xmlns:a16="http://schemas.microsoft.com/office/drawing/2014/main" id="{DE3BC968-9283-4CB6-83E6-75A42C48FD63}"/>
              </a:ext>
            </a:extLst>
          </p:cNvPr>
          <p:cNvSpPr>
            <a:spLocks noGrp="1"/>
          </p:cNvSpPr>
          <p:nvPr>
            <p:ph type="sldNum" sz="quarter" idx="12"/>
          </p:nvPr>
        </p:nvSpPr>
        <p:spPr/>
        <p:txBody>
          <a:bodyPr/>
          <a:lstStyle/>
          <a:p>
            <a:fld id="{4EAC321B-7500-4259-A00F-915439A35E15}" type="slidenum">
              <a:rPr lang="de-CH" smtClean="0"/>
              <a:pPr/>
              <a:t>20</a:t>
            </a:fld>
            <a:endParaRPr lang="de-CH" dirty="0"/>
          </a:p>
        </p:txBody>
      </p:sp>
      <p:sp>
        <p:nvSpPr>
          <p:cNvPr id="5" name="Titel 4">
            <a:extLst>
              <a:ext uri="{FF2B5EF4-FFF2-40B4-BE49-F238E27FC236}">
                <a16:creationId xmlns:a16="http://schemas.microsoft.com/office/drawing/2014/main" id="{0E58708E-7923-474F-B23A-3B9D14C666C6}"/>
              </a:ext>
            </a:extLst>
          </p:cNvPr>
          <p:cNvSpPr>
            <a:spLocks noGrp="1"/>
          </p:cNvSpPr>
          <p:nvPr>
            <p:ph type="title"/>
          </p:nvPr>
        </p:nvSpPr>
        <p:spPr/>
        <p:txBody>
          <a:bodyPr/>
          <a:lstStyle/>
          <a:p>
            <a:r>
              <a:rPr lang="en-GB" dirty="0"/>
              <a:t>Import Data in </a:t>
            </a:r>
            <a:r>
              <a:rPr lang="en-GB" dirty="0" err="1"/>
              <a:t>Simio</a:t>
            </a:r>
            <a:endParaRPr lang="en-GB" dirty="0"/>
          </a:p>
        </p:txBody>
      </p:sp>
      <p:sp>
        <p:nvSpPr>
          <p:cNvPr id="6" name="Textplatzhalter 5">
            <a:extLst>
              <a:ext uri="{FF2B5EF4-FFF2-40B4-BE49-F238E27FC236}">
                <a16:creationId xmlns:a16="http://schemas.microsoft.com/office/drawing/2014/main" id="{FA0B0C35-5DBB-4BF8-86CD-9848603F6446}"/>
              </a:ext>
            </a:extLst>
          </p:cNvPr>
          <p:cNvSpPr>
            <a:spLocks noGrp="1"/>
          </p:cNvSpPr>
          <p:nvPr>
            <p:ph type="body" sz="quarter" idx="25"/>
          </p:nvPr>
        </p:nvSpPr>
        <p:spPr/>
        <p:txBody>
          <a:bodyPr>
            <a:normAutofit lnSpcReduction="10000"/>
          </a:bodyPr>
          <a:lstStyle/>
          <a:p>
            <a:r>
              <a:rPr lang="en-GB" dirty="0"/>
              <a:t>Data Integration</a:t>
            </a:r>
          </a:p>
        </p:txBody>
      </p:sp>
      <p:sp>
        <p:nvSpPr>
          <p:cNvPr id="8" name="Inhaltsplatzhalter 7">
            <a:extLst>
              <a:ext uri="{FF2B5EF4-FFF2-40B4-BE49-F238E27FC236}">
                <a16:creationId xmlns:a16="http://schemas.microsoft.com/office/drawing/2014/main" id="{3ED59162-E007-4E27-A6F4-48E7D987855A}"/>
              </a:ext>
            </a:extLst>
          </p:cNvPr>
          <p:cNvSpPr>
            <a:spLocks noGrp="1"/>
          </p:cNvSpPr>
          <p:nvPr>
            <p:ph sz="quarter" idx="27"/>
          </p:nvPr>
        </p:nvSpPr>
        <p:spPr/>
        <p:txBody>
          <a:bodyPr/>
          <a:lstStyle/>
          <a:p>
            <a:endParaRPr lang="en-GB"/>
          </a:p>
        </p:txBody>
      </p:sp>
      <p:pic>
        <p:nvPicPr>
          <p:cNvPr id="12" name="Grafik 11">
            <a:extLst>
              <a:ext uri="{FF2B5EF4-FFF2-40B4-BE49-F238E27FC236}">
                <a16:creationId xmlns:a16="http://schemas.microsoft.com/office/drawing/2014/main" id="{C10421ED-C849-47DD-95C7-6B2F3BE1E387}"/>
              </a:ext>
            </a:extLst>
          </p:cNvPr>
          <p:cNvPicPr>
            <a:picLocks noChangeAspect="1"/>
          </p:cNvPicPr>
          <p:nvPr/>
        </p:nvPicPr>
        <p:blipFill>
          <a:blip r:embed="rId2"/>
          <a:stretch>
            <a:fillRect/>
          </a:stretch>
        </p:blipFill>
        <p:spPr>
          <a:xfrm>
            <a:off x="8214069" y="334039"/>
            <a:ext cx="3646144" cy="2645986"/>
          </a:xfrm>
          <a:prstGeom prst="rect">
            <a:avLst/>
          </a:prstGeom>
        </p:spPr>
      </p:pic>
      <p:pic>
        <p:nvPicPr>
          <p:cNvPr id="14" name="Grafik 13">
            <a:extLst>
              <a:ext uri="{FF2B5EF4-FFF2-40B4-BE49-F238E27FC236}">
                <a16:creationId xmlns:a16="http://schemas.microsoft.com/office/drawing/2014/main" id="{9A927990-AAEA-4FF0-8A34-D1EE5F8A562C}"/>
              </a:ext>
            </a:extLst>
          </p:cNvPr>
          <p:cNvPicPr>
            <a:picLocks noChangeAspect="1"/>
          </p:cNvPicPr>
          <p:nvPr/>
        </p:nvPicPr>
        <p:blipFill>
          <a:blip r:embed="rId3"/>
          <a:stretch>
            <a:fillRect/>
          </a:stretch>
        </p:blipFill>
        <p:spPr>
          <a:xfrm>
            <a:off x="8422951" y="3725808"/>
            <a:ext cx="3469388" cy="2602041"/>
          </a:xfrm>
          <a:prstGeom prst="rect">
            <a:avLst/>
          </a:prstGeom>
        </p:spPr>
      </p:pic>
      <p:pic>
        <p:nvPicPr>
          <p:cNvPr id="16" name="Grafik 15">
            <a:extLst>
              <a:ext uri="{FF2B5EF4-FFF2-40B4-BE49-F238E27FC236}">
                <a16:creationId xmlns:a16="http://schemas.microsoft.com/office/drawing/2014/main" id="{845F8D1C-845C-4724-9732-0242AA2E9714}"/>
              </a:ext>
            </a:extLst>
          </p:cNvPr>
          <p:cNvPicPr>
            <a:picLocks noChangeAspect="1"/>
          </p:cNvPicPr>
          <p:nvPr/>
        </p:nvPicPr>
        <p:blipFill>
          <a:blip r:embed="rId4"/>
          <a:stretch>
            <a:fillRect/>
          </a:stretch>
        </p:blipFill>
        <p:spPr>
          <a:xfrm>
            <a:off x="806450" y="1292180"/>
            <a:ext cx="8848790" cy="1895489"/>
          </a:xfrm>
          <a:prstGeom prst="rect">
            <a:avLst/>
          </a:prstGeom>
        </p:spPr>
      </p:pic>
      <p:pic>
        <p:nvPicPr>
          <p:cNvPr id="10" name="Inhaltsplatzhalter 9">
            <a:extLst>
              <a:ext uri="{FF2B5EF4-FFF2-40B4-BE49-F238E27FC236}">
                <a16:creationId xmlns:a16="http://schemas.microsoft.com/office/drawing/2014/main" id="{28648261-1DCC-4E32-975B-54A3B21C2682}"/>
              </a:ext>
            </a:extLst>
          </p:cNvPr>
          <p:cNvPicPr>
            <a:picLocks noGrp="1" noChangeAspect="1"/>
          </p:cNvPicPr>
          <p:nvPr>
            <p:ph sz="quarter" idx="26"/>
          </p:nvPr>
        </p:nvPicPr>
        <p:blipFill>
          <a:blip r:embed="rId5"/>
          <a:stretch>
            <a:fillRect/>
          </a:stretch>
        </p:blipFill>
        <p:spPr>
          <a:xfrm>
            <a:off x="2120158" y="1726486"/>
            <a:ext cx="6574064" cy="4664032"/>
          </a:xfrm>
        </p:spPr>
      </p:pic>
    </p:spTree>
    <p:extLst>
      <p:ext uri="{BB962C8B-B14F-4D97-AF65-F5344CB8AC3E}">
        <p14:creationId xmlns:p14="http://schemas.microsoft.com/office/powerpoint/2010/main" val="24267723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EF6D9202-F373-403F-9DBE-3418F6340E9A}"/>
              </a:ext>
            </a:extLst>
          </p:cNvPr>
          <p:cNvSpPr>
            <a:spLocks noGrp="1"/>
          </p:cNvSpPr>
          <p:nvPr>
            <p:ph type="dt" sz="half" idx="10"/>
          </p:nvPr>
        </p:nvSpPr>
        <p:spPr/>
        <p:txBody>
          <a:bodyPr/>
          <a:lstStyle/>
          <a:p>
            <a:fld id="{98835F97-4165-47DC-940E-DDE18D36E886}" type="datetime4">
              <a:rPr lang="de-CH" smtClean="0"/>
              <a:t>6. Oktober 2023</a:t>
            </a:fld>
            <a:endParaRPr lang="de-CH" dirty="0"/>
          </a:p>
        </p:txBody>
      </p:sp>
      <p:sp>
        <p:nvSpPr>
          <p:cNvPr id="3" name="Fußzeilenplatzhalter 2">
            <a:extLst>
              <a:ext uri="{FF2B5EF4-FFF2-40B4-BE49-F238E27FC236}">
                <a16:creationId xmlns:a16="http://schemas.microsoft.com/office/drawing/2014/main" id="{055B341B-1856-42B4-B357-F0E07FC64EA6}"/>
              </a:ext>
            </a:extLst>
          </p:cNvPr>
          <p:cNvSpPr>
            <a:spLocks noGrp="1"/>
          </p:cNvSpPr>
          <p:nvPr>
            <p:ph type="ftr" sz="quarter" idx="11"/>
          </p:nvPr>
        </p:nvSpPr>
        <p:spPr/>
        <p:txBody>
          <a:bodyPr/>
          <a:lstStyle/>
          <a:p>
            <a:r>
              <a:rPr lang="de-CH"/>
              <a:t>Exercise Smart Factory Simulation</a:t>
            </a:r>
            <a:endParaRPr lang="de-CH" dirty="0"/>
          </a:p>
        </p:txBody>
      </p:sp>
      <p:sp>
        <p:nvSpPr>
          <p:cNvPr id="4" name="Foliennummernplatzhalter 3">
            <a:extLst>
              <a:ext uri="{FF2B5EF4-FFF2-40B4-BE49-F238E27FC236}">
                <a16:creationId xmlns:a16="http://schemas.microsoft.com/office/drawing/2014/main" id="{4CFB3378-AD60-43BA-930B-711F578593B6}"/>
              </a:ext>
            </a:extLst>
          </p:cNvPr>
          <p:cNvSpPr>
            <a:spLocks noGrp="1"/>
          </p:cNvSpPr>
          <p:nvPr>
            <p:ph type="sldNum" sz="quarter" idx="12"/>
          </p:nvPr>
        </p:nvSpPr>
        <p:spPr/>
        <p:txBody>
          <a:bodyPr/>
          <a:lstStyle/>
          <a:p>
            <a:fld id="{4EAC321B-7500-4259-A00F-915439A35E15}" type="slidenum">
              <a:rPr lang="de-CH" smtClean="0"/>
              <a:pPr/>
              <a:t>21</a:t>
            </a:fld>
            <a:endParaRPr lang="de-CH" dirty="0"/>
          </a:p>
        </p:txBody>
      </p:sp>
      <p:sp>
        <p:nvSpPr>
          <p:cNvPr id="5" name="Titel 4">
            <a:extLst>
              <a:ext uri="{FF2B5EF4-FFF2-40B4-BE49-F238E27FC236}">
                <a16:creationId xmlns:a16="http://schemas.microsoft.com/office/drawing/2014/main" id="{4337B97A-AED6-42A8-AF0E-1D920AA05D76}"/>
              </a:ext>
            </a:extLst>
          </p:cNvPr>
          <p:cNvSpPr>
            <a:spLocks noGrp="1"/>
          </p:cNvSpPr>
          <p:nvPr>
            <p:ph type="title"/>
          </p:nvPr>
        </p:nvSpPr>
        <p:spPr/>
        <p:txBody>
          <a:bodyPr/>
          <a:lstStyle/>
          <a:p>
            <a:r>
              <a:rPr lang="en-GB" dirty="0"/>
              <a:t>Data Tables</a:t>
            </a:r>
          </a:p>
        </p:txBody>
      </p:sp>
      <p:sp>
        <p:nvSpPr>
          <p:cNvPr id="6" name="Textplatzhalter 5">
            <a:extLst>
              <a:ext uri="{FF2B5EF4-FFF2-40B4-BE49-F238E27FC236}">
                <a16:creationId xmlns:a16="http://schemas.microsoft.com/office/drawing/2014/main" id="{F44FACCB-949B-467A-BACA-C5572C0DE984}"/>
              </a:ext>
            </a:extLst>
          </p:cNvPr>
          <p:cNvSpPr>
            <a:spLocks noGrp="1"/>
          </p:cNvSpPr>
          <p:nvPr>
            <p:ph type="body" sz="quarter" idx="25"/>
          </p:nvPr>
        </p:nvSpPr>
        <p:spPr/>
        <p:txBody>
          <a:bodyPr>
            <a:normAutofit lnSpcReduction="10000"/>
          </a:bodyPr>
          <a:lstStyle/>
          <a:p>
            <a:r>
              <a:rPr lang="en-GB" dirty="0"/>
              <a:t>Data Integration</a:t>
            </a:r>
          </a:p>
        </p:txBody>
      </p:sp>
      <p:sp>
        <p:nvSpPr>
          <p:cNvPr id="7" name="Inhaltsplatzhalter 6">
            <a:extLst>
              <a:ext uri="{FF2B5EF4-FFF2-40B4-BE49-F238E27FC236}">
                <a16:creationId xmlns:a16="http://schemas.microsoft.com/office/drawing/2014/main" id="{61E6EB40-778F-4264-9213-BE059023CF5B}"/>
              </a:ext>
            </a:extLst>
          </p:cNvPr>
          <p:cNvSpPr>
            <a:spLocks noGrp="1"/>
          </p:cNvSpPr>
          <p:nvPr>
            <p:ph sz="quarter" idx="26"/>
          </p:nvPr>
        </p:nvSpPr>
        <p:spPr/>
        <p:txBody>
          <a:bodyPr>
            <a:normAutofit/>
          </a:bodyPr>
          <a:lstStyle/>
          <a:p>
            <a:r>
              <a:rPr lang="en-GB" dirty="0"/>
              <a:t>To prepare the data, which is used for the process logic, we need to import  this data from Excel in </a:t>
            </a:r>
            <a:r>
              <a:rPr lang="en-GB" dirty="0" err="1"/>
              <a:t>Simio</a:t>
            </a:r>
            <a:endParaRPr lang="en-GB" dirty="0"/>
          </a:p>
          <a:p>
            <a:r>
              <a:rPr lang="en-GB" dirty="0"/>
              <a:t>Open the Excel-File: «</a:t>
            </a:r>
            <a:r>
              <a:rPr lang="en-US" dirty="0" err="1"/>
              <a:t>Input_Data</a:t>
            </a:r>
            <a:r>
              <a:rPr lang="en-US" dirty="0"/>
              <a:t> für Simulation Smart_Factroy_OST.xlsx</a:t>
            </a:r>
            <a:r>
              <a:rPr lang="en-GB" dirty="0"/>
              <a:t>»</a:t>
            </a:r>
          </a:p>
          <a:p>
            <a:r>
              <a:rPr lang="en-GB" dirty="0"/>
              <a:t>The data consists four data sets. Therefore, three data sets contains demand data with different patterns and the other one contains a summary of further product specific data e.g. the yearly storage cost or the setup cost to calculate the EOQ later</a:t>
            </a:r>
          </a:p>
          <a:p>
            <a:r>
              <a:rPr lang="en-GB" dirty="0"/>
              <a:t>Before we are able to import this data, we need to prepare some aspects in </a:t>
            </a:r>
            <a:r>
              <a:rPr lang="en-GB" dirty="0" err="1"/>
              <a:t>Simio</a:t>
            </a:r>
            <a:endParaRPr lang="en-GB" dirty="0"/>
          </a:p>
        </p:txBody>
      </p:sp>
      <p:sp>
        <p:nvSpPr>
          <p:cNvPr id="8" name="Inhaltsplatzhalter 7">
            <a:extLst>
              <a:ext uri="{FF2B5EF4-FFF2-40B4-BE49-F238E27FC236}">
                <a16:creationId xmlns:a16="http://schemas.microsoft.com/office/drawing/2014/main" id="{544E6231-D510-4BB3-880B-6BCA280E956A}"/>
              </a:ext>
            </a:extLst>
          </p:cNvPr>
          <p:cNvSpPr>
            <a:spLocks noGrp="1"/>
          </p:cNvSpPr>
          <p:nvPr>
            <p:ph sz="quarter" idx="27"/>
          </p:nvPr>
        </p:nvSpPr>
        <p:spPr/>
        <p:txBody>
          <a:bodyPr>
            <a:normAutofit/>
          </a:bodyPr>
          <a:lstStyle/>
          <a:p>
            <a:r>
              <a:rPr lang="en-GB" dirty="0"/>
              <a:t>For that go to </a:t>
            </a:r>
            <a:r>
              <a:rPr lang="en-GB" i="1" dirty="0"/>
              <a:t>Data</a:t>
            </a:r>
            <a:r>
              <a:rPr lang="en-GB" dirty="0"/>
              <a:t> and </a:t>
            </a:r>
            <a:r>
              <a:rPr lang="en-GB" i="1" dirty="0"/>
              <a:t>Tables</a:t>
            </a:r>
            <a:r>
              <a:rPr lang="en-GB" dirty="0"/>
              <a:t> in </a:t>
            </a:r>
            <a:r>
              <a:rPr lang="en-GB" dirty="0" err="1"/>
              <a:t>Simio</a:t>
            </a:r>
            <a:r>
              <a:rPr lang="en-GB" dirty="0"/>
              <a:t>.</a:t>
            </a:r>
          </a:p>
          <a:p>
            <a:endParaRPr lang="en-GB" dirty="0"/>
          </a:p>
          <a:p>
            <a:r>
              <a:rPr lang="en-GB" dirty="0"/>
              <a:t>As you can see the “Seasonality”, “Irregularity” and “</a:t>
            </a:r>
            <a:r>
              <a:rPr lang="en-GB" dirty="0" err="1"/>
              <a:t>ProductData</a:t>
            </a:r>
            <a:r>
              <a:rPr lang="en-GB" dirty="0"/>
              <a:t>” is already prepared, but the “</a:t>
            </a:r>
            <a:r>
              <a:rPr lang="en-GB" b="1" dirty="0" err="1"/>
              <a:t>HistoricalDemand</a:t>
            </a:r>
            <a:r>
              <a:rPr lang="en-GB" dirty="0"/>
              <a:t>” data set is missing.</a:t>
            </a:r>
          </a:p>
          <a:p>
            <a:r>
              <a:rPr lang="en-GB" dirty="0"/>
              <a:t>To add the “</a:t>
            </a:r>
            <a:r>
              <a:rPr lang="en-GB" dirty="0" err="1"/>
              <a:t>HistoricalDemand</a:t>
            </a:r>
            <a:r>
              <a:rPr lang="en-GB" dirty="0"/>
              <a:t>” make sure you are in the </a:t>
            </a:r>
            <a:r>
              <a:rPr lang="en-GB" i="1" dirty="0"/>
              <a:t>Schema</a:t>
            </a:r>
            <a:r>
              <a:rPr lang="en-GB" dirty="0"/>
              <a:t> part. Then add a </a:t>
            </a:r>
            <a:r>
              <a:rPr lang="en-GB" i="1" dirty="0"/>
              <a:t>Data Table</a:t>
            </a:r>
            <a:r>
              <a:rPr lang="en-GB" dirty="0"/>
              <a:t> and name it “</a:t>
            </a:r>
            <a:r>
              <a:rPr lang="en-GB" dirty="0" err="1"/>
              <a:t>HistoricalDemand</a:t>
            </a:r>
            <a:r>
              <a:rPr lang="en-GB" dirty="0"/>
              <a:t>”. Make sure you choose the same name as is given in the Excel-File.</a:t>
            </a:r>
          </a:p>
          <a:p>
            <a:endParaRPr lang="en-GB" dirty="0"/>
          </a:p>
          <a:p>
            <a:endParaRPr lang="en-GB" dirty="0"/>
          </a:p>
          <a:p>
            <a:endParaRPr lang="en-GB" dirty="0"/>
          </a:p>
        </p:txBody>
      </p:sp>
      <p:pic>
        <p:nvPicPr>
          <p:cNvPr id="10" name="Grafik 9">
            <a:extLst>
              <a:ext uri="{FF2B5EF4-FFF2-40B4-BE49-F238E27FC236}">
                <a16:creationId xmlns:a16="http://schemas.microsoft.com/office/drawing/2014/main" id="{DD6DD3D2-E570-4722-93C9-85D9F4351B9D}"/>
              </a:ext>
            </a:extLst>
          </p:cNvPr>
          <p:cNvPicPr>
            <a:picLocks noChangeAspect="1"/>
          </p:cNvPicPr>
          <p:nvPr/>
        </p:nvPicPr>
        <p:blipFill>
          <a:blip r:embed="rId2"/>
          <a:stretch>
            <a:fillRect/>
          </a:stretch>
        </p:blipFill>
        <p:spPr>
          <a:xfrm>
            <a:off x="6768316" y="1917783"/>
            <a:ext cx="3190752" cy="257839"/>
          </a:xfrm>
          <a:prstGeom prst="rect">
            <a:avLst/>
          </a:prstGeom>
        </p:spPr>
      </p:pic>
      <p:pic>
        <p:nvPicPr>
          <p:cNvPr id="12" name="Grafik 11">
            <a:extLst>
              <a:ext uri="{FF2B5EF4-FFF2-40B4-BE49-F238E27FC236}">
                <a16:creationId xmlns:a16="http://schemas.microsoft.com/office/drawing/2014/main" id="{DA754727-3082-4E0E-ACD2-2EAA0BD93CF4}"/>
              </a:ext>
            </a:extLst>
          </p:cNvPr>
          <p:cNvPicPr>
            <a:picLocks noChangeAspect="1"/>
          </p:cNvPicPr>
          <p:nvPr/>
        </p:nvPicPr>
        <p:blipFill>
          <a:blip r:embed="rId3"/>
          <a:stretch>
            <a:fillRect/>
          </a:stretch>
        </p:blipFill>
        <p:spPr>
          <a:xfrm>
            <a:off x="10284504" y="1830921"/>
            <a:ext cx="750439" cy="605192"/>
          </a:xfrm>
          <a:prstGeom prst="rect">
            <a:avLst/>
          </a:prstGeom>
        </p:spPr>
      </p:pic>
      <p:pic>
        <p:nvPicPr>
          <p:cNvPr id="14" name="Grafik 13">
            <a:extLst>
              <a:ext uri="{FF2B5EF4-FFF2-40B4-BE49-F238E27FC236}">
                <a16:creationId xmlns:a16="http://schemas.microsoft.com/office/drawing/2014/main" id="{70E003B0-C94A-48E6-A54F-86B690C8B724}"/>
              </a:ext>
            </a:extLst>
          </p:cNvPr>
          <p:cNvPicPr>
            <a:picLocks noChangeAspect="1"/>
          </p:cNvPicPr>
          <p:nvPr/>
        </p:nvPicPr>
        <p:blipFill>
          <a:blip r:embed="rId4"/>
          <a:stretch>
            <a:fillRect/>
          </a:stretch>
        </p:blipFill>
        <p:spPr>
          <a:xfrm>
            <a:off x="6753730" y="5634034"/>
            <a:ext cx="1259682" cy="466083"/>
          </a:xfrm>
          <a:prstGeom prst="rect">
            <a:avLst/>
          </a:prstGeom>
        </p:spPr>
      </p:pic>
      <p:pic>
        <p:nvPicPr>
          <p:cNvPr id="16" name="Grafik 15">
            <a:extLst>
              <a:ext uri="{FF2B5EF4-FFF2-40B4-BE49-F238E27FC236}">
                <a16:creationId xmlns:a16="http://schemas.microsoft.com/office/drawing/2014/main" id="{7AB05BFD-19AD-48F3-82A0-C4A32CF7E389}"/>
              </a:ext>
            </a:extLst>
          </p:cNvPr>
          <p:cNvPicPr>
            <a:picLocks noChangeAspect="1"/>
          </p:cNvPicPr>
          <p:nvPr/>
        </p:nvPicPr>
        <p:blipFill>
          <a:blip r:embed="rId5"/>
          <a:stretch>
            <a:fillRect/>
          </a:stretch>
        </p:blipFill>
        <p:spPr>
          <a:xfrm>
            <a:off x="8099684" y="5536100"/>
            <a:ext cx="613887" cy="653071"/>
          </a:xfrm>
          <a:prstGeom prst="rect">
            <a:avLst/>
          </a:prstGeom>
        </p:spPr>
      </p:pic>
      <p:pic>
        <p:nvPicPr>
          <p:cNvPr id="18" name="Grafik 17">
            <a:extLst>
              <a:ext uri="{FF2B5EF4-FFF2-40B4-BE49-F238E27FC236}">
                <a16:creationId xmlns:a16="http://schemas.microsoft.com/office/drawing/2014/main" id="{7C7C8AA4-C67E-40A0-B006-852B254C6AC4}"/>
              </a:ext>
            </a:extLst>
          </p:cNvPr>
          <p:cNvPicPr>
            <a:picLocks noChangeAspect="1"/>
          </p:cNvPicPr>
          <p:nvPr/>
        </p:nvPicPr>
        <p:blipFill>
          <a:blip r:embed="rId6"/>
          <a:stretch>
            <a:fillRect/>
          </a:stretch>
        </p:blipFill>
        <p:spPr>
          <a:xfrm>
            <a:off x="8932894" y="5524495"/>
            <a:ext cx="1876439" cy="676280"/>
          </a:xfrm>
          <a:prstGeom prst="rect">
            <a:avLst/>
          </a:prstGeom>
        </p:spPr>
      </p:pic>
    </p:spTree>
    <p:extLst>
      <p:ext uri="{BB962C8B-B14F-4D97-AF65-F5344CB8AC3E}">
        <p14:creationId xmlns:p14="http://schemas.microsoft.com/office/powerpoint/2010/main" val="25672659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7100DD8E-66E6-47FB-9A82-FCD7232D62FE}"/>
              </a:ext>
            </a:extLst>
          </p:cNvPr>
          <p:cNvSpPr>
            <a:spLocks noGrp="1"/>
          </p:cNvSpPr>
          <p:nvPr>
            <p:ph type="dt" sz="half" idx="10"/>
          </p:nvPr>
        </p:nvSpPr>
        <p:spPr/>
        <p:txBody>
          <a:bodyPr/>
          <a:lstStyle/>
          <a:p>
            <a:fld id="{7884264F-5427-4DD1-9A3D-D1C696D1B665}" type="datetime4">
              <a:rPr lang="de-CH" smtClean="0"/>
              <a:t>6. Oktober 2023</a:t>
            </a:fld>
            <a:endParaRPr lang="de-CH" dirty="0"/>
          </a:p>
        </p:txBody>
      </p:sp>
      <p:sp>
        <p:nvSpPr>
          <p:cNvPr id="3" name="Fußzeilenplatzhalter 2">
            <a:extLst>
              <a:ext uri="{FF2B5EF4-FFF2-40B4-BE49-F238E27FC236}">
                <a16:creationId xmlns:a16="http://schemas.microsoft.com/office/drawing/2014/main" id="{CDFADDFD-C007-464B-998E-AF08593C4715}"/>
              </a:ext>
            </a:extLst>
          </p:cNvPr>
          <p:cNvSpPr>
            <a:spLocks noGrp="1"/>
          </p:cNvSpPr>
          <p:nvPr>
            <p:ph type="ftr" sz="quarter" idx="11"/>
          </p:nvPr>
        </p:nvSpPr>
        <p:spPr/>
        <p:txBody>
          <a:bodyPr/>
          <a:lstStyle/>
          <a:p>
            <a:r>
              <a:rPr lang="de-CH"/>
              <a:t>Exercise Smart Factory Simulation</a:t>
            </a:r>
            <a:endParaRPr lang="de-CH" dirty="0"/>
          </a:p>
        </p:txBody>
      </p:sp>
      <p:sp>
        <p:nvSpPr>
          <p:cNvPr id="4" name="Foliennummernplatzhalter 3">
            <a:extLst>
              <a:ext uri="{FF2B5EF4-FFF2-40B4-BE49-F238E27FC236}">
                <a16:creationId xmlns:a16="http://schemas.microsoft.com/office/drawing/2014/main" id="{2CCDD637-2B2F-4D3E-8D77-9A46F8308BAB}"/>
              </a:ext>
            </a:extLst>
          </p:cNvPr>
          <p:cNvSpPr>
            <a:spLocks noGrp="1"/>
          </p:cNvSpPr>
          <p:nvPr>
            <p:ph type="sldNum" sz="quarter" idx="12"/>
          </p:nvPr>
        </p:nvSpPr>
        <p:spPr/>
        <p:txBody>
          <a:bodyPr/>
          <a:lstStyle/>
          <a:p>
            <a:fld id="{4EAC321B-7500-4259-A00F-915439A35E15}" type="slidenum">
              <a:rPr lang="de-CH" smtClean="0"/>
              <a:pPr/>
              <a:t>22</a:t>
            </a:fld>
            <a:endParaRPr lang="de-CH" dirty="0"/>
          </a:p>
        </p:txBody>
      </p:sp>
      <p:sp>
        <p:nvSpPr>
          <p:cNvPr id="5" name="Titel 4">
            <a:extLst>
              <a:ext uri="{FF2B5EF4-FFF2-40B4-BE49-F238E27FC236}">
                <a16:creationId xmlns:a16="http://schemas.microsoft.com/office/drawing/2014/main" id="{2FB860A4-34D8-4B21-9C91-A4CE8345346B}"/>
              </a:ext>
            </a:extLst>
          </p:cNvPr>
          <p:cNvSpPr>
            <a:spLocks noGrp="1"/>
          </p:cNvSpPr>
          <p:nvPr>
            <p:ph type="title"/>
          </p:nvPr>
        </p:nvSpPr>
        <p:spPr/>
        <p:txBody>
          <a:bodyPr/>
          <a:lstStyle/>
          <a:p>
            <a:r>
              <a:rPr lang="en-GB" dirty="0"/>
              <a:t>Properties</a:t>
            </a:r>
          </a:p>
        </p:txBody>
      </p:sp>
      <p:sp>
        <p:nvSpPr>
          <p:cNvPr id="6" name="Textplatzhalter 5">
            <a:extLst>
              <a:ext uri="{FF2B5EF4-FFF2-40B4-BE49-F238E27FC236}">
                <a16:creationId xmlns:a16="http://schemas.microsoft.com/office/drawing/2014/main" id="{944FC0C2-F7D1-40A3-A8E2-AF8463F78EB6}"/>
              </a:ext>
            </a:extLst>
          </p:cNvPr>
          <p:cNvSpPr>
            <a:spLocks noGrp="1"/>
          </p:cNvSpPr>
          <p:nvPr>
            <p:ph type="body" sz="quarter" idx="25"/>
          </p:nvPr>
        </p:nvSpPr>
        <p:spPr/>
        <p:txBody>
          <a:bodyPr>
            <a:normAutofit lnSpcReduction="10000"/>
          </a:bodyPr>
          <a:lstStyle/>
          <a:p>
            <a:r>
              <a:rPr lang="en-GB" dirty="0"/>
              <a:t>Data Integration</a:t>
            </a:r>
          </a:p>
        </p:txBody>
      </p:sp>
      <p:sp>
        <p:nvSpPr>
          <p:cNvPr id="7" name="Inhaltsplatzhalter 6">
            <a:extLst>
              <a:ext uri="{FF2B5EF4-FFF2-40B4-BE49-F238E27FC236}">
                <a16:creationId xmlns:a16="http://schemas.microsoft.com/office/drawing/2014/main" id="{777DCFDE-3642-486E-A4A5-4643180AC7EA}"/>
              </a:ext>
            </a:extLst>
          </p:cNvPr>
          <p:cNvSpPr>
            <a:spLocks noGrp="1"/>
          </p:cNvSpPr>
          <p:nvPr>
            <p:ph sz="quarter" idx="26"/>
          </p:nvPr>
        </p:nvSpPr>
        <p:spPr/>
        <p:txBody>
          <a:bodyPr/>
          <a:lstStyle/>
          <a:p>
            <a:r>
              <a:rPr lang="en-GB" dirty="0"/>
              <a:t>Within the table “</a:t>
            </a:r>
            <a:r>
              <a:rPr lang="en-GB" dirty="0" err="1"/>
              <a:t>HistoricalDemand</a:t>
            </a:r>
            <a:r>
              <a:rPr lang="en-GB" dirty="0"/>
              <a:t>” add a </a:t>
            </a:r>
            <a:r>
              <a:rPr lang="en-GB" b="1" dirty="0"/>
              <a:t>integer</a:t>
            </a:r>
            <a:r>
              <a:rPr lang="en-GB" dirty="0"/>
              <a:t> </a:t>
            </a:r>
            <a:r>
              <a:rPr lang="en-GB" b="1" dirty="0"/>
              <a:t>Property</a:t>
            </a:r>
            <a:r>
              <a:rPr lang="en-GB" dirty="0"/>
              <a:t>, name it “HalfBall_1” and adjust the settings</a:t>
            </a:r>
          </a:p>
          <a:p>
            <a:endParaRPr lang="en-GB" dirty="0"/>
          </a:p>
          <a:p>
            <a:endParaRPr lang="en-GB" dirty="0"/>
          </a:p>
          <a:p>
            <a:endParaRPr lang="en-GB" dirty="0"/>
          </a:p>
          <a:p>
            <a:r>
              <a:rPr lang="en-GB" dirty="0"/>
              <a:t>Do the same for the other “HalfBall_2” … “HalfBall_9” and the “Case”</a:t>
            </a:r>
          </a:p>
          <a:p>
            <a:endParaRPr lang="en-GB" dirty="0"/>
          </a:p>
          <a:p>
            <a:endParaRPr lang="en-GB" dirty="0"/>
          </a:p>
          <a:p>
            <a:endParaRPr lang="en-GB" dirty="0"/>
          </a:p>
          <a:p>
            <a:endParaRPr lang="en-GB" dirty="0"/>
          </a:p>
        </p:txBody>
      </p:sp>
      <p:sp>
        <p:nvSpPr>
          <p:cNvPr id="8" name="Inhaltsplatzhalter 7">
            <a:extLst>
              <a:ext uri="{FF2B5EF4-FFF2-40B4-BE49-F238E27FC236}">
                <a16:creationId xmlns:a16="http://schemas.microsoft.com/office/drawing/2014/main" id="{1D5B9282-D0A6-468A-87B5-E84833EAA06A}"/>
              </a:ext>
            </a:extLst>
          </p:cNvPr>
          <p:cNvSpPr>
            <a:spLocks noGrp="1"/>
          </p:cNvSpPr>
          <p:nvPr>
            <p:ph sz="quarter" idx="27"/>
          </p:nvPr>
        </p:nvSpPr>
        <p:spPr/>
        <p:txBody>
          <a:bodyPr/>
          <a:lstStyle/>
          <a:p>
            <a:r>
              <a:rPr lang="en-GB" dirty="0"/>
              <a:t>Now the preparation of the data sets within </a:t>
            </a:r>
            <a:r>
              <a:rPr lang="en-GB" dirty="0" err="1"/>
              <a:t>Simio</a:t>
            </a:r>
            <a:r>
              <a:rPr lang="en-GB" dirty="0"/>
              <a:t> is done but the connection to the specific Excel-File is missing. For that we need to create a </a:t>
            </a:r>
            <a:r>
              <a:rPr lang="en-GB" i="1" dirty="0"/>
              <a:t>Binding</a:t>
            </a:r>
            <a:r>
              <a:rPr lang="en-GB" dirty="0"/>
              <a:t>.</a:t>
            </a:r>
          </a:p>
          <a:p>
            <a:endParaRPr lang="en-GB" dirty="0"/>
          </a:p>
          <a:p>
            <a:endParaRPr lang="en-GB" dirty="0"/>
          </a:p>
          <a:p>
            <a:pPr marL="0" indent="0">
              <a:buNone/>
            </a:pPr>
            <a:endParaRPr lang="en-GB" dirty="0"/>
          </a:p>
        </p:txBody>
      </p:sp>
      <p:pic>
        <p:nvPicPr>
          <p:cNvPr id="10" name="Grafik 9">
            <a:extLst>
              <a:ext uri="{FF2B5EF4-FFF2-40B4-BE49-F238E27FC236}">
                <a16:creationId xmlns:a16="http://schemas.microsoft.com/office/drawing/2014/main" id="{47976B00-0E01-4CE6-A507-27E952F9849E}"/>
              </a:ext>
            </a:extLst>
          </p:cNvPr>
          <p:cNvPicPr>
            <a:picLocks noChangeAspect="1"/>
          </p:cNvPicPr>
          <p:nvPr/>
        </p:nvPicPr>
        <p:blipFill>
          <a:blip r:embed="rId2"/>
          <a:stretch>
            <a:fillRect/>
          </a:stretch>
        </p:blipFill>
        <p:spPr>
          <a:xfrm>
            <a:off x="1037935" y="2423244"/>
            <a:ext cx="629806" cy="725647"/>
          </a:xfrm>
          <a:prstGeom prst="rect">
            <a:avLst/>
          </a:prstGeom>
        </p:spPr>
      </p:pic>
      <p:pic>
        <p:nvPicPr>
          <p:cNvPr id="12" name="Grafik 11">
            <a:extLst>
              <a:ext uri="{FF2B5EF4-FFF2-40B4-BE49-F238E27FC236}">
                <a16:creationId xmlns:a16="http://schemas.microsoft.com/office/drawing/2014/main" id="{08E69DFA-92CA-4B88-BC67-AAE7445E91BD}"/>
              </a:ext>
            </a:extLst>
          </p:cNvPr>
          <p:cNvPicPr>
            <a:picLocks noChangeAspect="1"/>
          </p:cNvPicPr>
          <p:nvPr/>
        </p:nvPicPr>
        <p:blipFill>
          <a:blip r:embed="rId3"/>
          <a:stretch>
            <a:fillRect/>
          </a:stretch>
        </p:blipFill>
        <p:spPr>
          <a:xfrm>
            <a:off x="1993178" y="2653480"/>
            <a:ext cx="937746" cy="278393"/>
          </a:xfrm>
          <a:prstGeom prst="rect">
            <a:avLst/>
          </a:prstGeom>
        </p:spPr>
      </p:pic>
      <p:pic>
        <p:nvPicPr>
          <p:cNvPr id="14" name="Grafik 13">
            <a:extLst>
              <a:ext uri="{FF2B5EF4-FFF2-40B4-BE49-F238E27FC236}">
                <a16:creationId xmlns:a16="http://schemas.microsoft.com/office/drawing/2014/main" id="{8B540457-3417-46C5-9E1D-52F2FD165633}"/>
              </a:ext>
            </a:extLst>
          </p:cNvPr>
          <p:cNvPicPr>
            <a:picLocks noChangeAspect="1"/>
          </p:cNvPicPr>
          <p:nvPr/>
        </p:nvPicPr>
        <p:blipFill>
          <a:blip r:embed="rId4"/>
          <a:stretch>
            <a:fillRect/>
          </a:stretch>
        </p:blipFill>
        <p:spPr>
          <a:xfrm>
            <a:off x="3518654" y="2143124"/>
            <a:ext cx="1884009" cy="1491961"/>
          </a:xfrm>
          <a:prstGeom prst="rect">
            <a:avLst/>
          </a:prstGeom>
        </p:spPr>
      </p:pic>
      <p:pic>
        <p:nvPicPr>
          <p:cNvPr id="16" name="Grafik 15">
            <a:extLst>
              <a:ext uri="{FF2B5EF4-FFF2-40B4-BE49-F238E27FC236}">
                <a16:creationId xmlns:a16="http://schemas.microsoft.com/office/drawing/2014/main" id="{EA9ECE5A-0DC2-472F-8CC2-B2BA160139D1}"/>
              </a:ext>
            </a:extLst>
          </p:cNvPr>
          <p:cNvPicPr>
            <a:picLocks noChangeAspect="1"/>
          </p:cNvPicPr>
          <p:nvPr/>
        </p:nvPicPr>
        <p:blipFill rotWithShape="1">
          <a:blip r:embed="rId5"/>
          <a:srcRect r="43409"/>
          <a:stretch/>
        </p:blipFill>
        <p:spPr>
          <a:xfrm>
            <a:off x="1037935" y="4912202"/>
            <a:ext cx="4365715" cy="476368"/>
          </a:xfrm>
          <a:prstGeom prst="rect">
            <a:avLst/>
          </a:prstGeom>
        </p:spPr>
      </p:pic>
      <p:pic>
        <p:nvPicPr>
          <p:cNvPr id="18" name="Grafik 17">
            <a:extLst>
              <a:ext uri="{FF2B5EF4-FFF2-40B4-BE49-F238E27FC236}">
                <a16:creationId xmlns:a16="http://schemas.microsoft.com/office/drawing/2014/main" id="{58599979-0533-4756-9C1A-EDF778386566}"/>
              </a:ext>
            </a:extLst>
          </p:cNvPr>
          <p:cNvPicPr>
            <a:picLocks noChangeAspect="1"/>
          </p:cNvPicPr>
          <p:nvPr/>
        </p:nvPicPr>
        <p:blipFill rotWithShape="1">
          <a:blip r:embed="rId5"/>
          <a:srcRect l="56996"/>
          <a:stretch/>
        </p:blipFill>
        <p:spPr>
          <a:xfrm>
            <a:off x="1037935" y="5642640"/>
            <a:ext cx="3232224" cy="464119"/>
          </a:xfrm>
          <a:prstGeom prst="rect">
            <a:avLst/>
          </a:prstGeom>
        </p:spPr>
      </p:pic>
    </p:spTree>
    <p:extLst>
      <p:ext uri="{BB962C8B-B14F-4D97-AF65-F5344CB8AC3E}">
        <p14:creationId xmlns:p14="http://schemas.microsoft.com/office/powerpoint/2010/main" val="11997826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A5102714-8F6E-4A18-B204-ACBE68FF7AAB}"/>
              </a:ext>
            </a:extLst>
          </p:cNvPr>
          <p:cNvSpPr>
            <a:spLocks noGrp="1"/>
          </p:cNvSpPr>
          <p:nvPr>
            <p:ph type="dt" sz="half" idx="10"/>
          </p:nvPr>
        </p:nvSpPr>
        <p:spPr/>
        <p:txBody>
          <a:bodyPr/>
          <a:lstStyle/>
          <a:p>
            <a:fld id="{BBF990E3-72D7-4EEC-89DE-27071564E161}" type="datetime4">
              <a:rPr lang="de-CH" smtClean="0"/>
              <a:t>6. Oktober 2023</a:t>
            </a:fld>
            <a:endParaRPr lang="de-CH" dirty="0"/>
          </a:p>
        </p:txBody>
      </p:sp>
      <p:sp>
        <p:nvSpPr>
          <p:cNvPr id="3" name="Fußzeilenplatzhalter 2">
            <a:extLst>
              <a:ext uri="{FF2B5EF4-FFF2-40B4-BE49-F238E27FC236}">
                <a16:creationId xmlns:a16="http://schemas.microsoft.com/office/drawing/2014/main" id="{C3941C5E-787F-4C2D-AE58-9268AD0D4DBD}"/>
              </a:ext>
            </a:extLst>
          </p:cNvPr>
          <p:cNvSpPr>
            <a:spLocks noGrp="1"/>
          </p:cNvSpPr>
          <p:nvPr>
            <p:ph type="ftr" sz="quarter" idx="11"/>
          </p:nvPr>
        </p:nvSpPr>
        <p:spPr/>
        <p:txBody>
          <a:bodyPr/>
          <a:lstStyle/>
          <a:p>
            <a:r>
              <a:rPr lang="de-CH"/>
              <a:t>Exercise Smart Factory Simulation</a:t>
            </a:r>
            <a:endParaRPr lang="de-CH" dirty="0"/>
          </a:p>
        </p:txBody>
      </p:sp>
      <p:sp>
        <p:nvSpPr>
          <p:cNvPr id="4" name="Foliennummernplatzhalter 3">
            <a:extLst>
              <a:ext uri="{FF2B5EF4-FFF2-40B4-BE49-F238E27FC236}">
                <a16:creationId xmlns:a16="http://schemas.microsoft.com/office/drawing/2014/main" id="{EEE1E98E-29B7-4764-AE76-768A038E0B42}"/>
              </a:ext>
            </a:extLst>
          </p:cNvPr>
          <p:cNvSpPr>
            <a:spLocks noGrp="1"/>
          </p:cNvSpPr>
          <p:nvPr>
            <p:ph type="sldNum" sz="quarter" idx="12"/>
          </p:nvPr>
        </p:nvSpPr>
        <p:spPr/>
        <p:txBody>
          <a:bodyPr/>
          <a:lstStyle/>
          <a:p>
            <a:fld id="{4EAC321B-7500-4259-A00F-915439A35E15}" type="slidenum">
              <a:rPr lang="de-CH" smtClean="0"/>
              <a:pPr/>
              <a:t>23</a:t>
            </a:fld>
            <a:endParaRPr lang="de-CH" dirty="0"/>
          </a:p>
        </p:txBody>
      </p:sp>
      <p:sp>
        <p:nvSpPr>
          <p:cNvPr id="5" name="Titel 4">
            <a:extLst>
              <a:ext uri="{FF2B5EF4-FFF2-40B4-BE49-F238E27FC236}">
                <a16:creationId xmlns:a16="http://schemas.microsoft.com/office/drawing/2014/main" id="{85049FC3-B4CF-4DB3-B54F-885B5A9BF551}"/>
              </a:ext>
            </a:extLst>
          </p:cNvPr>
          <p:cNvSpPr>
            <a:spLocks noGrp="1"/>
          </p:cNvSpPr>
          <p:nvPr>
            <p:ph type="title"/>
          </p:nvPr>
        </p:nvSpPr>
        <p:spPr/>
        <p:txBody>
          <a:bodyPr/>
          <a:lstStyle/>
          <a:p>
            <a:r>
              <a:rPr lang="en-GB" dirty="0"/>
              <a:t>Data Connector</a:t>
            </a:r>
          </a:p>
        </p:txBody>
      </p:sp>
      <p:sp>
        <p:nvSpPr>
          <p:cNvPr id="6" name="Textplatzhalter 5">
            <a:extLst>
              <a:ext uri="{FF2B5EF4-FFF2-40B4-BE49-F238E27FC236}">
                <a16:creationId xmlns:a16="http://schemas.microsoft.com/office/drawing/2014/main" id="{8ACFAFF9-5F75-448A-8C0C-5486A35E72A3}"/>
              </a:ext>
            </a:extLst>
          </p:cNvPr>
          <p:cNvSpPr>
            <a:spLocks noGrp="1"/>
          </p:cNvSpPr>
          <p:nvPr>
            <p:ph type="body" sz="quarter" idx="25"/>
          </p:nvPr>
        </p:nvSpPr>
        <p:spPr/>
        <p:txBody>
          <a:bodyPr>
            <a:normAutofit lnSpcReduction="10000"/>
          </a:bodyPr>
          <a:lstStyle/>
          <a:p>
            <a:r>
              <a:rPr lang="en-GB" dirty="0"/>
              <a:t>Data Integration</a:t>
            </a:r>
          </a:p>
        </p:txBody>
      </p:sp>
      <p:sp>
        <p:nvSpPr>
          <p:cNvPr id="7" name="Inhaltsplatzhalter 6">
            <a:extLst>
              <a:ext uri="{FF2B5EF4-FFF2-40B4-BE49-F238E27FC236}">
                <a16:creationId xmlns:a16="http://schemas.microsoft.com/office/drawing/2014/main" id="{1D27BD58-7E72-4C06-A743-C15F9D6FFDC8}"/>
              </a:ext>
            </a:extLst>
          </p:cNvPr>
          <p:cNvSpPr>
            <a:spLocks noGrp="1"/>
          </p:cNvSpPr>
          <p:nvPr>
            <p:ph sz="quarter" idx="26"/>
          </p:nvPr>
        </p:nvSpPr>
        <p:spPr/>
        <p:txBody>
          <a:bodyPr/>
          <a:lstStyle/>
          <a:p>
            <a:r>
              <a:rPr lang="en-GB" dirty="0"/>
              <a:t>Change to </a:t>
            </a:r>
            <a:r>
              <a:rPr lang="en-GB" i="1" dirty="0"/>
              <a:t>Data Connectors</a:t>
            </a:r>
            <a:r>
              <a:rPr lang="en-GB" dirty="0"/>
              <a:t> and create a “</a:t>
            </a:r>
            <a:r>
              <a:rPr lang="en-GB" b="1" dirty="0"/>
              <a:t>Excel Data Importer</a:t>
            </a:r>
            <a:r>
              <a:rPr lang="en-GB" dirty="0"/>
              <a:t>”. Write the File-Name of the Excel-File exactly the same with .xlsx. Make sure that the Excel-File is stored at the same place on your computer as the </a:t>
            </a:r>
            <a:r>
              <a:rPr lang="en-GB" dirty="0" err="1"/>
              <a:t>Simio</a:t>
            </a:r>
            <a:r>
              <a:rPr lang="en-GB" dirty="0"/>
              <a:t>-File</a:t>
            </a:r>
          </a:p>
          <a:p>
            <a:endParaRPr lang="en-GB" dirty="0"/>
          </a:p>
          <a:p>
            <a:endParaRPr lang="en-GB" dirty="0"/>
          </a:p>
          <a:p>
            <a:r>
              <a:rPr lang="en-GB" dirty="0"/>
              <a:t>Then go back to the </a:t>
            </a:r>
            <a:r>
              <a:rPr lang="en-GB" i="1" dirty="0"/>
              <a:t>Table</a:t>
            </a:r>
            <a:r>
              <a:rPr lang="en-GB" dirty="0"/>
              <a:t> “</a:t>
            </a:r>
            <a:r>
              <a:rPr lang="en-GB" dirty="0" err="1"/>
              <a:t>HistoricalDemand</a:t>
            </a:r>
            <a:r>
              <a:rPr lang="en-GB" dirty="0"/>
              <a:t>” and change to the </a:t>
            </a:r>
            <a:r>
              <a:rPr lang="en-GB" i="1" dirty="0"/>
              <a:t>Content</a:t>
            </a:r>
            <a:r>
              <a:rPr lang="en-GB" dirty="0"/>
              <a:t> part</a:t>
            </a:r>
          </a:p>
        </p:txBody>
      </p:sp>
      <p:sp>
        <p:nvSpPr>
          <p:cNvPr id="8" name="Inhaltsplatzhalter 7">
            <a:extLst>
              <a:ext uri="{FF2B5EF4-FFF2-40B4-BE49-F238E27FC236}">
                <a16:creationId xmlns:a16="http://schemas.microsoft.com/office/drawing/2014/main" id="{4A248440-42DE-489E-A3F2-DEEF0949A3E5}"/>
              </a:ext>
            </a:extLst>
          </p:cNvPr>
          <p:cNvSpPr>
            <a:spLocks noGrp="1"/>
          </p:cNvSpPr>
          <p:nvPr>
            <p:ph sz="quarter" idx="27"/>
          </p:nvPr>
        </p:nvSpPr>
        <p:spPr/>
        <p:txBody>
          <a:bodyPr>
            <a:normAutofit/>
          </a:bodyPr>
          <a:lstStyle/>
          <a:p>
            <a:r>
              <a:rPr lang="en-GB" dirty="0"/>
              <a:t>Now we need to create the binding between the “</a:t>
            </a:r>
            <a:r>
              <a:rPr lang="en-GB" dirty="0" err="1"/>
              <a:t>HistoricalDemand</a:t>
            </a:r>
            <a:r>
              <a:rPr lang="en-GB" dirty="0"/>
              <a:t>” table in </a:t>
            </a:r>
            <a:r>
              <a:rPr lang="en-GB" dirty="0" err="1"/>
              <a:t>Simio</a:t>
            </a:r>
            <a:r>
              <a:rPr lang="en-GB" dirty="0"/>
              <a:t> and the worksheet in the Excel-File. For that select </a:t>
            </a:r>
            <a:r>
              <a:rPr lang="en-GB" i="1" dirty="0"/>
              <a:t>Create Binding</a:t>
            </a:r>
            <a:r>
              <a:rPr lang="en-GB" dirty="0"/>
              <a:t> and choose your “</a:t>
            </a:r>
            <a:r>
              <a:rPr lang="en-GB" b="1" dirty="0"/>
              <a:t>Excel Data Importer 1”</a:t>
            </a:r>
            <a:r>
              <a:rPr lang="en-GB" dirty="0"/>
              <a:t> </a:t>
            </a:r>
          </a:p>
          <a:p>
            <a:r>
              <a:rPr lang="en-GB" dirty="0"/>
              <a:t>Now, close the Excel-File</a:t>
            </a:r>
          </a:p>
          <a:p>
            <a:r>
              <a:rPr lang="en-GB" dirty="0"/>
              <a:t>Within the “Worksheet” you should be able to select the specific data set from the Excel-File by using the drop down menu, also give a </a:t>
            </a:r>
            <a:r>
              <a:rPr lang="en-GB" i="1" dirty="0"/>
              <a:t>Specific Range</a:t>
            </a:r>
            <a:r>
              <a:rPr lang="en-GB" dirty="0"/>
              <a:t> and klick </a:t>
            </a:r>
            <a:r>
              <a:rPr lang="en-GB" i="1" dirty="0"/>
              <a:t>Import Table</a:t>
            </a:r>
            <a:r>
              <a:rPr lang="en-GB" dirty="0"/>
              <a:t>.</a:t>
            </a:r>
          </a:p>
          <a:p>
            <a:endParaRPr lang="en-GB" dirty="0"/>
          </a:p>
          <a:p>
            <a:endParaRPr lang="en-GB" dirty="0"/>
          </a:p>
          <a:p>
            <a:endParaRPr lang="en-GB" dirty="0"/>
          </a:p>
        </p:txBody>
      </p:sp>
      <p:pic>
        <p:nvPicPr>
          <p:cNvPr id="10" name="Grafik 9">
            <a:extLst>
              <a:ext uri="{FF2B5EF4-FFF2-40B4-BE49-F238E27FC236}">
                <a16:creationId xmlns:a16="http://schemas.microsoft.com/office/drawing/2014/main" id="{ADA0C076-DA87-4A2D-A534-7D520A8D31F8}"/>
              </a:ext>
            </a:extLst>
          </p:cNvPr>
          <p:cNvPicPr>
            <a:picLocks noChangeAspect="1"/>
          </p:cNvPicPr>
          <p:nvPr/>
        </p:nvPicPr>
        <p:blipFill>
          <a:blip r:embed="rId2"/>
          <a:stretch>
            <a:fillRect/>
          </a:stretch>
        </p:blipFill>
        <p:spPr>
          <a:xfrm>
            <a:off x="1798875" y="3339075"/>
            <a:ext cx="599740" cy="781056"/>
          </a:xfrm>
          <a:prstGeom prst="rect">
            <a:avLst/>
          </a:prstGeom>
        </p:spPr>
      </p:pic>
      <p:pic>
        <p:nvPicPr>
          <p:cNvPr id="14" name="Grafik 13">
            <a:extLst>
              <a:ext uri="{FF2B5EF4-FFF2-40B4-BE49-F238E27FC236}">
                <a16:creationId xmlns:a16="http://schemas.microsoft.com/office/drawing/2014/main" id="{3EE4864C-A441-4220-B05B-2F292780844E}"/>
              </a:ext>
            </a:extLst>
          </p:cNvPr>
          <p:cNvPicPr>
            <a:picLocks noChangeAspect="1"/>
          </p:cNvPicPr>
          <p:nvPr/>
        </p:nvPicPr>
        <p:blipFill>
          <a:blip r:embed="rId3"/>
          <a:stretch>
            <a:fillRect/>
          </a:stretch>
        </p:blipFill>
        <p:spPr>
          <a:xfrm>
            <a:off x="1042837" y="3335855"/>
            <a:ext cx="703841" cy="679982"/>
          </a:xfrm>
          <a:prstGeom prst="rect">
            <a:avLst/>
          </a:prstGeom>
        </p:spPr>
      </p:pic>
      <p:pic>
        <p:nvPicPr>
          <p:cNvPr id="16" name="Grafik 15">
            <a:extLst>
              <a:ext uri="{FF2B5EF4-FFF2-40B4-BE49-F238E27FC236}">
                <a16:creationId xmlns:a16="http://schemas.microsoft.com/office/drawing/2014/main" id="{4B119AE0-69EA-4900-BE4F-DD7A2FB9FE1B}"/>
              </a:ext>
            </a:extLst>
          </p:cNvPr>
          <p:cNvPicPr>
            <a:picLocks noChangeAspect="1"/>
          </p:cNvPicPr>
          <p:nvPr/>
        </p:nvPicPr>
        <p:blipFill>
          <a:blip r:embed="rId4"/>
          <a:stretch>
            <a:fillRect/>
          </a:stretch>
        </p:blipFill>
        <p:spPr>
          <a:xfrm>
            <a:off x="1039671" y="5606537"/>
            <a:ext cx="582403" cy="689687"/>
          </a:xfrm>
          <a:prstGeom prst="rect">
            <a:avLst/>
          </a:prstGeom>
        </p:spPr>
      </p:pic>
      <p:pic>
        <p:nvPicPr>
          <p:cNvPr id="18" name="Grafik 17">
            <a:extLst>
              <a:ext uri="{FF2B5EF4-FFF2-40B4-BE49-F238E27FC236}">
                <a16:creationId xmlns:a16="http://schemas.microsoft.com/office/drawing/2014/main" id="{726F3FDE-C5A0-4126-961E-C9F9F7165771}"/>
              </a:ext>
            </a:extLst>
          </p:cNvPr>
          <p:cNvPicPr>
            <a:picLocks noChangeAspect="1"/>
          </p:cNvPicPr>
          <p:nvPr/>
        </p:nvPicPr>
        <p:blipFill>
          <a:blip r:embed="rId5"/>
          <a:stretch>
            <a:fillRect/>
          </a:stretch>
        </p:blipFill>
        <p:spPr>
          <a:xfrm>
            <a:off x="1947511" y="5606537"/>
            <a:ext cx="1355008" cy="588539"/>
          </a:xfrm>
          <a:prstGeom prst="rect">
            <a:avLst/>
          </a:prstGeom>
        </p:spPr>
      </p:pic>
      <p:pic>
        <p:nvPicPr>
          <p:cNvPr id="22" name="Grafik 21">
            <a:extLst>
              <a:ext uri="{FF2B5EF4-FFF2-40B4-BE49-F238E27FC236}">
                <a16:creationId xmlns:a16="http://schemas.microsoft.com/office/drawing/2014/main" id="{BEEB73C3-58F3-4499-96E8-7F2ED38285F9}"/>
              </a:ext>
            </a:extLst>
          </p:cNvPr>
          <p:cNvPicPr>
            <a:picLocks noChangeAspect="1"/>
          </p:cNvPicPr>
          <p:nvPr/>
        </p:nvPicPr>
        <p:blipFill>
          <a:blip r:embed="rId6"/>
          <a:stretch>
            <a:fillRect/>
          </a:stretch>
        </p:blipFill>
        <p:spPr>
          <a:xfrm>
            <a:off x="2424182" y="3339075"/>
            <a:ext cx="3842989" cy="831465"/>
          </a:xfrm>
          <a:prstGeom prst="rect">
            <a:avLst/>
          </a:prstGeom>
        </p:spPr>
      </p:pic>
      <p:pic>
        <p:nvPicPr>
          <p:cNvPr id="24" name="Grafik 23">
            <a:extLst>
              <a:ext uri="{FF2B5EF4-FFF2-40B4-BE49-F238E27FC236}">
                <a16:creationId xmlns:a16="http://schemas.microsoft.com/office/drawing/2014/main" id="{A8227444-01E2-42D3-A16A-1A678613351D}"/>
              </a:ext>
            </a:extLst>
          </p:cNvPr>
          <p:cNvPicPr>
            <a:picLocks noChangeAspect="1"/>
          </p:cNvPicPr>
          <p:nvPr/>
        </p:nvPicPr>
        <p:blipFill>
          <a:blip r:embed="rId7"/>
          <a:stretch>
            <a:fillRect/>
          </a:stretch>
        </p:blipFill>
        <p:spPr>
          <a:xfrm>
            <a:off x="8867915" y="2704831"/>
            <a:ext cx="1368038" cy="342010"/>
          </a:xfrm>
          <a:prstGeom prst="rect">
            <a:avLst/>
          </a:prstGeom>
        </p:spPr>
      </p:pic>
      <p:pic>
        <p:nvPicPr>
          <p:cNvPr id="26" name="Grafik 25">
            <a:extLst>
              <a:ext uri="{FF2B5EF4-FFF2-40B4-BE49-F238E27FC236}">
                <a16:creationId xmlns:a16="http://schemas.microsoft.com/office/drawing/2014/main" id="{9E568399-42EF-4709-9250-A296EFCDFF31}"/>
              </a:ext>
            </a:extLst>
          </p:cNvPr>
          <p:cNvPicPr>
            <a:picLocks noChangeAspect="1"/>
          </p:cNvPicPr>
          <p:nvPr/>
        </p:nvPicPr>
        <p:blipFill>
          <a:blip r:embed="rId8"/>
          <a:stretch>
            <a:fillRect/>
          </a:stretch>
        </p:blipFill>
        <p:spPr>
          <a:xfrm>
            <a:off x="9753523" y="5213091"/>
            <a:ext cx="673174" cy="897565"/>
          </a:xfrm>
          <a:prstGeom prst="rect">
            <a:avLst/>
          </a:prstGeom>
        </p:spPr>
      </p:pic>
      <p:pic>
        <p:nvPicPr>
          <p:cNvPr id="11" name="Grafik 10">
            <a:extLst>
              <a:ext uri="{FF2B5EF4-FFF2-40B4-BE49-F238E27FC236}">
                <a16:creationId xmlns:a16="http://schemas.microsoft.com/office/drawing/2014/main" id="{652999ED-C86F-776A-8BF4-8F3C7925E5B4}"/>
              </a:ext>
            </a:extLst>
          </p:cNvPr>
          <p:cNvPicPr>
            <a:picLocks noChangeAspect="1"/>
          </p:cNvPicPr>
          <p:nvPr/>
        </p:nvPicPr>
        <p:blipFill>
          <a:blip r:embed="rId9"/>
          <a:stretch>
            <a:fillRect/>
          </a:stretch>
        </p:blipFill>
        <p:spPr>
          <a:xfrm>
            <a:off x="6708068" y="5000428"/>
            <a:ext cx="2720018" cy="1456343"/>
          </a:xfrm>
          <a:prstGeom prst="rect">
            <a:avLst/>
          </a:prstGeom>
        </p:spPr>
      </p:pic>
    </p:spTree>
    <p:extLst>
      <p:ext uri="{BB962C8B-B14F-4D97-AF65-F5344CB8AC3E}">
        <p14:creationId xmlns:p14="http://schemas.microsoft.com/office/powerpoint/2010/main" val="2253981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D1114975-AA3B-C0D6-59B8-9011E5112F8F}"/>
              </a:ext>
            </a:extLst>
          </p:cNvPr>
          <p:cNvSpPr>
            <a:spLocks noGrp="1"/>
          </p:cNvSpPr>
          <p:nvPr>
            <p:ph type="dt" sz="half" idx="10"/>
          </p:nvPr>
        </p:nvSpPr>
        <p:spPr/>
        <p:txBody>
          <a:bodyPr/>
          <a:lstStyle/>
          <a:p>
            <a:fld id="{10BAC55F-83BF-47FA-90C8-61E99EF508CC}" type="datetime4">
              <a:rPr lang="de-CH" smtClean="0"/>
              <a:t>6. Oktober 2023</a:t>
            </a:fld>
            <a:endParaRPr lang="de-CH" dirty="0"/>
          </a:p>
        </p:txBody>
      </p:sp>
      <p:sp>
        <p:nvSpPr>
          <p:cNvPr id="3" name="Fußzeilenplatzhalter 2">
            <a:extLst>
              <a:ext uri="{FF2B5EF4-FFF2-40B4-BE49-F238E27FC236}">
                <a16:creationId xmlns:a16="http://schemas.microsoft.com/office/drawing/2014/main" id="{BB95F7B4-D5C8-0E58-EC7C-8E66D42026B3}"/>
              </a:ext>
            </a:extLst>
          </p:cNvPr>
          <p:cNvSpPr>
            <a:spLocks noGrp="1"/>
          </p:cNvSpPr>
          <p:nvPr>
            <p:ph type="ftr" sz="quarter" idx="11"/>
          </p:nvPr>
        </p:nvSpPr>
        <p:spPr/>
        <p:txBody>
          <a:bodyPr/>
          <a:lstStyle/>
          <a:p>
            <a:r>
              <a:rPr lang="de-CH"/>
              <a:t>Exercise Smart Factory Simulation</a:t>
            </a:r>
            <a:endParaRPr lang="de-CH" dirty="0"/>
          </a:p>
        </p:txBody>
      </p:sp>
      <p:sp>
        <p:nvSpPr>
          <p:cNvPr id="4" name="Foliennummernplatzhalter 3">
            <a:extLst>
              <a:ext uri="{FF2B5EF4-FFF2-40B4-BE49-F238E27FC236}">
                <a16:creationId xmlns:a16="http://schemas.microsoft.com/office/drawing/2014/main" id="{79E88FF1-EC14-06A0-9D18-30689D7DB5D3}"/>
              </a:ext>
            </a:extLst>
          </p:cNvPr>
          <p:cNvSpPr>
            <a:spLocks noGrp="1"/>
          </p:cNvSpPr>
          <p:nvPr>
            <p:ph type="sldNum" sz="quarter" idx="12"/>
          </p:nvPr>
        </p:nvSpPr>
        <p:spPr/>
        <p:txBody>
          <a:bodyPr/>
          <a:lstStyle/>
          <a:p>
            <a:fld id="{4EAC321B-7500-4259-A00F-915439A35E15}" type="slidenum">
              <a:rPr lang="de-CH" smtClean="0"/>
              <a:pPr/>
              <a:t>24</a:t>
            </a:fld>
            <a:endParaRPr lang="de-CH" dirty="0"/>
          </a:p>
        </p:txBody>
      </p:sp>
      <p:sp>
        <p:nvSpPr>
          <p:cNvPr id="5" name="Titel 4">
            <a:extLst>
              <a:ext uri="{FF2B5EF4-FFF2-40B4-BE49-F238E27FC236}">
                <a16:creationId xmlns:a16="http://schemas.microsoft.com/office/drawing/2014/main" id="{FE45B061-BFC3-09AC-3952-7D0102E685FE}"/>
              </a:ext>
            </a:extLst>
          </p:cNvPr>
          <p:cNvSpPr>
            <a:spLocks noGrp="1"/>
          </p:cNvSpPr>
          <p:nvPr>
            <p:ph type="title"/>
          </p:nvPr>
        </p:nvSpPr>
        <p:spPr/>
        <p:txBody>
          <a:bodyPr/>
          <a:lstStyle/>
          <a:p>
            <a:r>
              <a:rPr lang="en-GB" dirty="0"/>
              <a:t>Data Connector</a:t>
            </a:r>
            <a:endParaRPr lang="de-CH" dirty="0"/>
          </a:p>
        </p:txBody>
      </p:sp>
      <p:sp>
        <p:nvSpPr>
          <p:cNvPr id="6" name="Textplatzhalter 5">
            <a:extLst>
              <a:ext uri="{FF2B5EF4-FFF2-40B4-BE49-F238E27FC236}">
                <a16:creationId xmlns:a16="http://schemas.microsoft.com/office/drawing/2014/main" id="{7BE4D767-F075-4B18-B4FF-C7DDC0B86CBE}"/>
              </a:ext>
            </a:extLst>
          </p:cNvPr>
          <p:cNvSpPr>
            <a:spLocks noGrp="1"/>
          </p:cNvSpPr>
          <p:nvPr>
            <p:ph type="body" sz="quarter" idx="25"/>
          </p:nvPr>
        </p:nvSpPr>
        <p:spPr/>
        <p:txBody>
          <a:bodyPr>
            <a:normAutofit lnSpcReduction="10000"/>
          </a:bodyPr>
          <a:lstStyle/>
          <a:p>
            <a:r>
              <a:rPr lang="de-CH" dirty="0"/>
              <a:t>Data Integration</a:t>
            </a:r>
          </a:p>
        </p:txBody>
      </p:sp>
      <p:sp>
        <p:nvSpPr>
          <p:cNvPr id="7" name="Inhaltsplatzhalter 6">
            <a:extLst>
              <a:ext uri="{FF2B5EF4-FFF2-40B4-BE49-F238E27FC236}">
                <a16:creationId xmlns:a16="http://schemas.microsoft.com/office/drawing/2014/main" id="{6F6F327E-B887-9077-81D9-BC4749E9248A}"/>
              </a:ext>
            </a:extLst>
          </p:cNvPr>
          <p:cNvSpPr>
            <a:spLocks noGrp="1"/>
          </p:cNvSpPr>
          <p:nvPr>
            <p:ph sz="quarter" idx="26"/>
          </p:nvPr>
        </p:nvSpPr>
        <p:spPr/>
        <p:txBody>
          <a:bodyPr/>
          <a:lstStyle/>
          <a:p>
            <a:r>
              <a:rPr lang="en-GB" dirty="0"/>
              <a:t>If</a:t>
            </a:r>
            <a:r>
              <a:rPr lang="de-CH" dirty="0"/>
              <a:t> </a:t>
            </a:r>
            <a:r>
              <a:rPr lang="en-GB" dirty="0"/>
              <a:t>everything</a:t>
            </a:r>
            <a:r>
              <a:rPr lang="de-CH" dirty="0"/>
              <a:t> </a:t>
            </a:r>
            <a:r>
              <a:rPr lang="de-CH" dirty="0" err="1"/>
              <a:t>is</a:t>
            </a:r>
            <a:r>
              <a:rPr lang="de-CH" dirty="0"/>
              <a:t> </a:t>
            </a:r>
            <a:r>
              <a:rPr lang="de-CH" dirty="0" err="1"/>
              <a:t>fine</a:t>
            </a:r>
            <a:r>
              <a:rPr lang="de-CH" dirty="0"/>
              <a:t>, </a:t>
            </a:r>
            <a:r>
              <a:rPr lang="de-CH" dirty="0" err="1"/>
              <a:t>you</a:t>
            </a:r>
            <a:r>
              <a:rPr lang="de-CH" dirty="0"/>
              <a:t> </a:t>
            </a:r>
            <a:r>
              <a:rPr lang="de-CH" dirty="0" err="1"/>
              <a:t>should</a:t>
            </a:r>
            <a:r>
              <a:rPr lang="de-CH" dirty="0"/>
              <a:t> </a:t>
            </a:r>
            <a:r>
              <a:rPr lang="de-CH" dirty="0" err="1"/>
              <a:t>see</a:t>
            </a:r>
            <a:r>
              <a:rPr lang="de-CH" dirty="0"/>
              <a:t> </a:t>
            </a:r>
            <a:r>
              <a:rPr lang="de-CH" dirty="0" err="1"/>
              <a:t>the</a:t>
            </a:r>
            <a:r>
              <a:rPr lang="de-CH" dirty="0"/>
              <a:t> </a:t>
            </a:r>
            <a:r>
              <a:rPr lang="de-CH" dirty="0" err="1"/>
              <a:t>imported</a:t>
            </a:r>
            <a:r>
              <a:rPr lang="de-CH" dirty="0"/>
              <a:t> </a:t>
            </a:r>
            <a:r>
              <a:rPr lang="de-CH" dirty="0" err="1"/>
              <a:t>numbers</a:t>
            </a:r>
            <a:r>
              <a:rPr lang="de-CH" dirty="0"/>
              <a:t>.</a:t>
            </a:r>
          </a:p>
          <a:p>
            <a:r>
              <a:rPr lang="de-CH" dirty="0" err="1"/>
              <a:t>Now</a:t>
            </a:r>
            <a:r>
              <a:rPr lang="de-CH" dirty="0"/>
              <a:t>, </a:t>
            </a:r>
            <a:r>
              <a:rPr lang="de-CH" dirty="0" err="1"/>
              <a:t>we</a:t>
            </a:r>
            <a:r>
              <a:rPr lang="de-CH" dirty="0"/>
              <a:t> </a:t>
            </a:r>
            <a:r>
              <a:rPr lang="de-CH" dirty="0" err="1"/>
              <a:t>go</a:t>
            </a:r>
            <a:r>
              <a:rPr lang="de-CH" dirty="0"/>
              <a:t> a </a:t>
            </a:r>
            <a:r>
              <a:rPr lang="de-CH" dirty="0" err="1"/>
              <a:t>step</a:t>
            </a:r>
            <a:r>
              <a:rPr lang="de-CH" dirty="0"/>
              <a:t> </a:t>
            </a:r>
            <a:r>
              <a:rPr lang="de-CH" dirty="0" err="1"/>
              <a:t>further</a:t>
            </a:r>
            <a:r>
              <a:rPr lang="de-CH" dirty="0"/>
              <a:t> and do </a:t>
            </a:r>
            <a:r>
              <a:rPr lang="de-CH" dirty="0" err="1"/>
              <a:t>some</a:t>
            </a:r>
            <a:r>
              <a:rPr lang="de-CH" dirty="0"/>
              <a:t> </a:t>
            </a:r>
            <a:r>
              <a:rPr lang="de-CH" dirty="0" err="1"/>
              <a:t>programming</a:t>
            </a:r>
            <a:r>
              <a:rPr lang="de-CH" dirty="0"/>
              <a:t> </a:t>
            </a:r>
            <a:r>
              <a:rPr lang="de-CH" dirty="0" err="1"/>
              <a:t>within</a:t>
            </a:r>
            <a:r>
              <a:rPr lang="de-CH" dirty="0"/>
              <a:t> </a:t>
            </a:r>
            <a:r>
              <a:rPr lang="de-CH" dirty="0" err="1"/>
              <a:t>Simio</a:t>
            </a:r>
            <a:r>
              <a:rPr lang="de-CH" dirty="0"/>
              <a:t>.</a:t>
            </a:r>
          </a:p>
        </p:txBody>
      </p:sp>
      <p:sp>
        <p:nvSpPr>
          <p:cNvPr id="8" name="Inhaltsplatzhalter 7">
            <a:extLst>
              <a:ext uri="{FF2B5EF4-FFF2-40B4-BE49-F238E27FC236}">
                <a16:creationId xmlns:a16="http://schemas.microsoft.com/office/drawing/2014/main" id="{1384D0B2-C72C-4194-858A-66B04C517EE5}"/>
              </a:ext>
            </a:extLst>
          </p:cNvPr>
          <p:cNvSpPr>
            <a:spLocks noGrp="1"/>
          </p:cNvSpPr>
          <p:nvPr>
            <p:ph sz="quarter" idx="27"/>
          </p:nvPr>
        </p:nvSpPr>
        <p:spPr/>
        <p:txBody>
          <a:bodyPr/>
          <a:lstStyle/>
          <a:p>
            <a:endParaRPr lang="de-CH"/>
          </a:p>
        </p:txBody>
      </p:sp>
      <p:pic>
        <p:nvPicPr>
          <p:cNvPr id="11" name="Inhaltsplatzhalter 9">
            <a:extLst>
              <a:ext uri="{FF2B5EF4-FFF2-40B4-BE49-F238E27FC236}">
                <a16:creationId xmlns:a16="http://schemas.microsoft.com/office/drawing/2014/main" id="{F5A9A822-9192-A482-B088-E35699EA02A4}"/>
              </a:ext>
            </a:extLst>
          </p:cNvPr>
          <p:cNvPicPr>
            <a:picLocks noChangeAspect="1"/>
          </p:cNvPicPr>
          <p:nvPr/>
        </p:nvPicPr>
        <p:blipFill>
          <a:blip r:embed="rId2"/>
          <a:stretch>
            <a:fillRect/>
          </a:stretch>
        </p:blipFill>
        <p:spPr>
          <a:xfrm>
            <a:off x="6081054" y="1447801"/>
            <a:ext cx="5779159" cy="4100079"/>
          </a:xfrm>
          <a:prstGeom prst="rect">
            <a:avLst/>
          </a:prstGeom>
        </p:spPr>
      </p:pic>
    </p:spTree>
    <p:extLst>
      <p:ext uri="{BB962C8B-B14F-4D97-AF65-F5344CB8AC3E}">
        <p14:creationId xmlns:p14="http://schemas.microsoft.com/office/powerpoint/2010/main" val="1324396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261438D2-BFC0-706F-BF79-D32780D9B83C}"/>
              </a:ext>
            </a:extLst>
          </p:cNvPr>
          <p:cNvSpPr>
            <a:spLocks noGrp="1"/>
          </p:cNvSpPr>
          <p:nvPr>
            <p:ph type="dt" sz="half" idx="10"/>
          </p:nvPr>
        </p:nvSpPr>
        <p:spPr/>
        <p:txBody>
          <a:bodyPr/>
          <a:lstStyle/>
          <a:p>
            <a:fld id="{35E7B4E7-163B-4E8D-B3CC-2037310254CE}" type="datetime4">
              <a:rPr lang="de-CH" smtClean="0"/>
              <a:t>6. Oktober 2023</a:t>
            </a:fld>
            <a:endParaRPr lang="de-CH" dirty="0"/>
          </a:p>
        </p:txBody>
      </p:sp>
      <p:sp>
        <p:nvSpPr>
          <p:cNvPr id="3" name="Fußzeilenplatzhalter 2">
            <a:extLst>
              <a:ext uri="{FF2B5EF4-FFF2-40B4-BE49-F238E27FC236}">
                <a16:creationId xmlns:a16="http://schemas.microsoft.com/office/drawing/2014/main" id="{F3ADB7A8-1FBE-E97E-E504-3DF731063937}"/>
              </a:ext>
            </a:extLst>
          </p:cNvPr>
          <p:cNvSpPr>
            <a:spLocks noGrp="1"/>
          </p:cNvSpPr>
          <p:nvPr>
            <p:ph type="ftr" sz="quarter" idx="11"/>
          </p:nvPr>
        </p:nvSpPr>
        <p:spPr/>
        <p:txBody>
          <a:bodyPr/>
          <a:lstStyle/>
          <a:p>
            <a:r>
              <a:rPr lang="de-CH"/>
              <a:t>Exercise Smart Factory Simulation</a:t>
            </a:r>
            <a:endParaRPr lang="de-CH" dirty="0"/>
          </a:p>
        </p:txBody>
      </p:sp>
      <p:sp>
        <p:nvSpPr>
          <p:cNvPr id="4" name="Foliennummernplatzhalter 3">
            <a:extLst>
              <a:ext uri="{FF2B5EF4-FFF2-40B4-BE49-F238E27FC236}">
                <a16:creationId xmlns:a16="http://schemas.microsoft.com/office/drawing/2014/main" id="{D4200173-8F06-34D3-78A8-8166A604CC26}"/>
              </a:ext>
            </a:extLst>
          </p:cNvPr>
          <p:cNvSpPr>
            <a:spLocks noGrp="1"/>
          </p:cNvSpPr>
          <p:nvPr>
            <p:ph type="sldNum" sz="quarter" idx="12"/>
          </p:nvPr>
        </p:nvSpPr>
        <p:spPr/>
        <p:txBody>
          <a:bodyPr/>
          <a:lstStyle/>
          <a:p>
            <a:fld id="{4EAC321B-7500-4259-A00F-915439A35E15}" type="slidenum">
              <a:rPr lang="de-CH" smtClean="0"/>
              <a:pPr/>
              <a:t>3</a:t>
            </a:fld>
            <a:endParaRPr lang="de-CH" dirty="0"/>
          </a:p>
        </p:txBody>
      </p:sp>
      <p:sp>
        <p:nvSpPr>
          <p:cNvPr id="5" name="Titel 4">
            <a:extLst>
              <a:ext uri="{FF2B5EF4-FFF2-40B4-BE49-F238E27FC236}">
                <a16:creationId xmlns:a16="http://schemas.microsoft.com/office/drawing/2014/main" id="{C9E35E43-280B-9746-44AE-18F31C378310}"/>
              </a:ext>
            </a:extLst>
          </p:cNvPr>
          <p:cNvSpPr>
            <a:spLocks noGrp="1"/>
          </p:cNvSpPr>
          <p:nvPr>
            <p:ph type="title"/>
          </p:nvPr>
        </p:nvSpPr>
        <p:spPr/>
        <p:txBody>
          <a:bodyPr/>
          <a:lstStyle/>
          <a:p>
            <a:r>
              <a:rPr lang="de-CH" dirty="0"/>
              <a:t>Simulation Smart Factory @ OST</a:t>
            </a:r>
          </a:p>
        </p:txBody>
      </p:sp>
      <p:sp>
        <p:nvSpPr>
          <p:cNvPr id="6" name="Textplatzhalter 5">
            <a:extLst>
              <a:ext uri="{FF2B5EF4-FFF2-40B4-BE49-F238E27FC236}">
                <a16:creationId xmlns:a16="http://schemas.microsoft.com/office/drawing/2014/main" id="{DDCD6D46-46AB-571E-BCBA-552C89B387CF}"/>
              </a:ext>
            </a:extLst>
          </p:cNvPr>
          <p:cNvSpPr>
            <a:spLocks noGrp="1"/>
          </p:cNvSpPr>
          <p:nvPr>
            <p:ph type="body" sz="quarter" idx="25"/>
          </p:nvPr>
        </p:nvSpPr>
        <p:spPr/>
        <p:txBody>
          <a:bodyPr>
            <a:normAutofit lnSpcReduction="10000"/>
          </a:bodyPr>
          <a:lstStyle/>
          <a:p>
            <a:r>
              <a:rPr lang="de-CH" dirty="0" err="1"/>
              <a:t>Introduction</a:t>
            </a:r>
            <a:endParaRPr lang="de-CH" dirty="0"/>
          </a:p>
        </p:txBody>
      </p:sp>
      <p:sp>
        <p:nvSpPr>
          <p:cNvPr id="7" name="Inhaltsplatzhalter 6">
            <a:extLst>
              <a:ext uri="{FF2B5EF4-FFF2-40B4-BE49-F238E27FC236}">
                <a16:creationId xmlns:a16="http://schemas.microsoft.com/office/drawing/2014/main" id="{12F9841D-269E-418D-D46B-71E1FBC8200B}"/>
              </a:ext>
            </a:extLst>
          </p:cNvPr>
          <p:cNvSpPr>
            <a:spLocks noGrp="1"/>
          </p:cNvSpPr>
          <p:nvPr>
            <p:ph sz="quarter" idx="26"/>
          </p:nvPr>
        </p:nvSpPr>
        <p:spPr/>
        <p:txBody>
          <a:bodyPr>
            <a:normAutofit/>
          </a:bodyPr>
          <a:lstStyle/>
          <a:p>
            <a:r>
              <a:rPr lang="en-GB" dirty="0"/>
              <a:t>In this exercise you going to finalize the simulation of the production process of two products produced within the Smart Factory @ OST and conducting experiments to derive central findings for the </a:t>
            </a:r>
            <a:r>
              <a:rPr lang="en-GB" dirty="0" err="1"/>
              <a:t>lotsize</a:t>
            </a:r>
            <a:r>
              <a:rPr lang="en-GB" dirty="0"/>
              <a:t> problem.</a:t>
            </a:r>
          </a:p>
          <a:p>
            <a:endParaRPr lang="en-GB" dirty="0"/>
          </a:p>
          <a:p>
            <a:endParaRPr lang="en-GB" dirty="0"/>
          </a:p>
          <a:p>
            <a:r>
              <a:rPr lang="en-GB" dirty="0"/>
              <a:t>The floorball (UHB) is completely produced within the process in </a:t>
            </a:r>
            <a:r>
              <a:rPr lang="en-GB" dirty="0" err="1"/>
              <a:t>Rapperswil</a:t>
            </a:r>
            <a:endParaRPr lang="en-GB" dirty="0"/>
          </a:p>
          <a:p>
            <a:r>
              <a:rPr lang="en-GB" dirty="0"/>
              <a:t>For the wireless-charger the cases are produced on the same process as the UHB but assembled within the process in </a:t>
            </a:r>
            <a:r>
              <a:rPr lang="en-GB" dirty="0" err="1"/>
              <a:t>Buchs</a:t>
            </a:r>
            <a:endParaRPr lang="en-GB" dirty="0"/>
          </a:p>
          <a:p>
            <a:endParaRPr lang="de-CH" dirty="0"/>
          </a:p>
        </p:txBody>
      </p:sp>
      <p:sp>
        <p:nvSpPr>
          <p:cNvPr id="8" name="Inhaltsplatzhalter 7">
            <a:extLst>
              <a:ext uri="{FF2B5EF4-FFF2-40B4-BE49-F238E27FC236}">
                <a16:creationId xmlns:a16="http://schemas.microsoft.com/office/drawing/2014/main" id="{539F0A8C-2AC9-50F3-DB23-B289EF0394EF}"/>
              </a:ext>
            </a:extLst>
          </p:cNvPr>
          <p:cNvSpPr>
            <a:spLocks noGrp="1"/>
          </p:cNvSpPr>
          <p:nvPr>
            <p:ph sz="quarter" idx="27"/>
          </p:nvPr>
        </p:nvSpPr>
        <p:spPr/>
        <p:txBody>
          <a:bodyPr/>
          <a:lstStyle/>
          <a:p>
            <a:r>
              <a:rPr lang="en-GB" dirty="0"/>
              <a:t>To get an impression of the production process in </a:t>
            </a:r>
            <a:r>
              <a:rPr lang="en-GB" dirty="0" err="1"/>
              <a:t>Rapperswil</a:t>
            </a:r>
            <a:r>
              <a:rPr lang="en-GB" dirty="0"/>
              <a:t> have a look at the  following picture and also a link to a video: </a:t>
            </a:r>
            <a:r>
              <a:rPr lang="en-GB" sz="1800" dirty="0">
                <a:hlinkClick r:id="rId2"/>
              </a:rPr>
              <a:t>https://www.youtube.com/watch?v=STYMdLa_lcM</a:t>
            </a:r>
            <a:endParaRPr lang="de-CH" dirty="0"/>
          </a:p>
        </p:txBody>
      </p:sp>
      <p:pic>
        <p:nvPicPr>
          <p:cNvPr id="9" name="Grafik 8" descr="Ein Bild, das Text enthält.&#10;&#10;Automatisch generierte Beschreibung">
            <a:extLst>
              <a:ext uri="{FF2B5EF4-FFF2-40B4-BE49-F238E27FC236}">
                <a16:creationId xmlns:a16="http://schemas.microsoft.com/office/drawing/2014/main" id="{BAC804F4-9CB0-BC46-72C3-6C86ECC0170B}"/>
              </a:ext>
            </a:extLst>
          </p:cNvPr>
          <p:cNvPicPr/>
          <p:nvPr/>
        </p:nvPicPr>
        <p:blipFill>
          <a:blip r:embed="rId3"/>
          <a:stretch>
            <a:fillRect/>
          </a:stretch>
        </p:blipFill>
        <p:spPr>
          <a:xfrm>
            <a:off x="2257958" y="3075709"/>
            <a:ext cx="1088358" cy="960120"/>
          </a:xfrm>
          <a:prstGeom prst="rect">
            <a:avLst/>
          </a:prstGeom>
        </p:spPr>
      </p:pic>
      <p:pic>
        <p:nvPicPr>
          <p:cNvPr id="10" name="Inhaltsplatzhalter 9">
            <a:extLst>
              <a:ext uri="{FF2B5EF4-FFF2-40B4-BE49-F238E27FC236}">
                <a16:creationId xmlns:a16="http://schemas.microsoft.com/office/drawing/2014/main" id="{23D15A8B-E759-BF08-D38B-16AE068AFA13}"/>
              </a:ext>
            </a:extLst>
          </p:cNvPr>
          <p:cNvPicPr>
            <a:picLocks/>
          </p:cNvPicPr>
          <p:nvPr/>
        </p:nvPicPr>
        <p:blipFill>
          <a:blip r:embed="rId4"/>
          <a:stretch>
            <a:fillRect/>
          </a:stretch>
        </p:blipFill>
        <p:spPr>
          <a:xfrm>
            <a:off x="3499075" y="3075709"/>
            <a:ext cx="1088359" cy="1025557"/>
          </a:xfrm>
          <a:prstGeom prst="rect">
            <a:avLst/>
          </a:prstGeom>
        </p:spPr>
      </p:pic>
      <p:pic>
        <p:nvPicPr>
          <p:cNvPr id="11" name="Inhaltsplatzhalter 8">
            <a:extLst>
              <a:ext uri="{FF2B5EF4-FFF2-40B4-BE49-F238E27FC236}">
                <a16:creationId xmlns:a16="http://schemas.microsoft.com/office/drawing/2014/main" id="{E80600B0-92AF-D7EC-23E9-9C7E4EA0BC37}"/>
              </a:ext>
            </a:extLst>
          </p:cNvPr>
          <p:cNvPicPr>
            <a:picLocks/>
          </p:cNvPicPr>
          <p:nvPr/>
        </p:nvPicPr>
        <p:blipFill>
          <a:blip r:embed="rId5"/>
          <a:stretch>
            <a:fillRect/>
          </a:stretch>
        </p:blipFill>
        <p:spPr>
          <a:xfrm>
            <a:off x="6990813" y="3015134"/>
            <a:ext cx="4689907" cy="3258666"/>
          </a:xfrm>
          <a:prstGeom prst="rect">
            <a:avLst/>
          </a:prstGeom>
        </p:spPr>
      </p:pic>
    </p:spTree>
    <p:extLst>
      <p:ext uri="{BB962C8B-B14F-4D97-AF65-F5344CB8AC3E}">
        <p14:creationId xmlns:p14="http://schemas.microsoft.com/office/powerpoint/2010/main" val="20523798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A544108B-684F-4BC3-9C60-E31A4D02557A}"/>
              </a:ext>
            </a:extLst>
          </p:cNvPr>
          <p:cNvSpPr>
            <a:spLocks noGrp="1"/>
          </p:cNvSpPr>
          <p:nvPr>
            <p:ph type="dt" sz="half" idx="10"/>
          </p:nvPr>
        </p:nvSpPr>
        <p:spPr/>
        <p:txBody>
          <a:bodyPr/>
          <a:lstStyle/>
          <a:p>
            <a:fld id="{2190E3B2-460A-4599-BFAF-EC577138FFF8}" type="datetime4">
              <a:rPr lang="de-CH" smtClean="0"/>
              <a:t>6. Oktober 2023</a:t>
            </a:fld>
            <a:endParaRPr lang="de-CH" dirty="0"/>
          </a:p>
        </p:txBody>
      </p:sp>
      <p:sp>
        <p:nvSpPr>
          <p:cNvPr id="3" name="Fußzeilenplatzhalter 2">
            <a:extLst>
              <a:ext uri="{FF2B5EF4-FFF2-40B4-BE49-F238E27FC236}">
                <a16:creationId xmlns:a16="http://schemas.microsoft.com/office/drawing/2014/main" id="{A725231B-FEBF-422B-A242-5B20DC3EF911}"/>
              </a:ext>
            </a:extLst>
          </p:cNvPr>
          <p:cNvSpPr>
            <a:spLocks noGrp="1"/>
          </p:cNvSpPr>
          <p:nvPr>
            <p:ph type="ftr" sz="quarter" idx="11"/>
          </p:nvPr>
        </p:nvSpPr>
        <p:spPr/>
        <p:txBody>
          <a:bodyPr/>
          <a:lstStyle/>
          <a:p>
            <a:r>
              <a:rPr lang="de-CH"/>
              <a:t>Exercise Smart Factory Simulation</a:t>
            </a:r>
            <a:endParaRPr lang="de-CH" dirty="0"/>
          </a:p>
        </p:txBody>
      </p:sp>
      <p:sp>
        <p:nvSpPr>
          <p:cNvPr id="4" name="Foliennummernplatzhalter 3">
            <a:extLst>
              <a:ext uri="{FF2B5EF4-FFF2-40B4-BE49-F238E27FC236}">
                <a16:creationId xmlns:a16="http://schemas.microsoft.com/office/drawing/2014/main" id="{D7158C3B-0383-4E5B-8780-3B463713F8BA}"/>
              </a:ext>
            </a:extLst>
          </p:cNvPr>
          <p:cNvSpPr>
            <a:spLocks noGrp="1"/>
          </p:cNvSpPr>
          <p:nvPr>
            <p:ph type="sldNum" sz="quarter" idx="12"/>
          </p:nvPr>
        </p:nvSpPr>
        <p:spPr/>
        <p:txBody>
          <a:bodyPr/>
          <a:lstStyle/>
          <a:p>
            <a:fld id="{4EAC321B-7500-4259-A00F-915439A35E15}" type="slidenum">
              <a:rPr lang="de-CH" smtClean="0"/>
              <a:pPr/>
              <a:t>4</a:t>
            </a:fld>
            <a:endParaRPr lang="de-CH" dirty="0"/>
          </a:p>
        </p:txBody>
      </p:sp>
      <p:sp>
        <p:nvSpPr>
          <p:cNvPr id="5" name="Titel 4">
            <a:extLst>
              <a:ext uri="{FF2B5EF4-FFF2-40B4-BE49-F238E27FC236}">
                <a16:creationId xmlns:a16="http://schemas.microsoft.com/office/drawing/2014/main" id="{EA383333-DF77-42F9-A7BE-27F2872633F1}"/>
              </a:ext>
            </a:extLst>
          </p:cNvPr>
          <p:cNvSpPr>
            <a:spLocks noGrp="1"/>
          </p:cNvSpPr>
          <p:nvPr>
            <p:ph type="title"/>
          </p:nvPr>
        </p:nvSpPr>
        <p:spPr/>
        <p:txBody>
          <a:bodyPr/>
          <a:lstStyle/>
          <a:p>
            <a:r>
              <a:rPr lang="de-CH" dirty="0"/>
              <a:t>Simulation Smart Factory @ OST</a:t>
            </a:r>
            <a:endParaRPr lang="en-GB" dirty="0"/>
          </a:p>
        </p:txBody>
      </p:sp>
      <p:sp>
        <p:nvSpPr>
          <p:cNvPr id="6" name="Textplatzhalter 5">
            <a:extLst>
              <a:ext uri="{FF2B5EF4-FFF2-40B4-BE49-F238E27FC236}">
                <a16:creationId xmlns:a16="http://schemas.microsoft.com/office/drawing/2014/main" id="{8462E942-C62A-4DF7-9528-A7DD237090A9}"/>
              </a:ext>
            </a:extLst>
          </p:cNvPr>
          <p:cNvSpPr>
            <a:spLocks noGrp="1"/>
          </p:cNvSpPr>
          <p:nvPr>
            <p:ph type="body" sz="quarter" idx="25"/>
          </p:nvPr>
        </p:nvSpPr>
        <p:spPr/>
        <p:txBody>
          <a:bodyPr>
            <a:normAutofit lnSpcReduction="10000"/>
          </a:bodyPr>
          <a:lstStyle/>
          <a:p>
            <a:r>
              <a:rPr lang="en-GB" dirty="0"/>
              <a:t>Content</a:t>
            </a:r>
          </a:p>
        </p:txBody>
      </p:sp>
      <p:sp>
        <p:nvSpPr>
          <p:cNvPr id="7" name="Inhaltsplatzhalter 6">
            <a:extLst>
              <a:ext uri="{FF2B5EF4-FFF2-40B4-BE49-F238E27FC236}">
                <a16:creationId xmlns:a16="http://schemas.microsoft.com/office/drawing/2014/main" id="{3F3EC758-2361-4E90-B5B7-E5F3CD475BE1}"/>
              </a:ext>
            </a:extLst>
          </p:cNvPr>
          <p:cNvSpPr>
            <a:spLocks noGrp="1"/>
          </p:cNvSpPr>
          <p:nvPr>
            <p:ph sz="quarter" idx="26"/>
          </p:nvPr>
        </p:nvSpPr>
        <p:spPr/>
        <p:txBody>
          <a:bodyPr/>
          <a:lstStyle/>
          <a:p>
            <a:r>
              <a:rPr lang="en-GB" dirty="0"/>
              <a:t>To get an impression of the production process in </a:t>
            </a:r>
            <a:r>
              <a:rPr lang="en-GB" dirty="0" err="1"/>
              <a:t>Buchs</a:t>
            </a:r>
            <a:r>
              <a:rPr lang="en-GB" dirty="0"/>
              <a:t> have a look at the  following picture</a:t>
            </a:r>
          </a:p>
          <a:p>
            <a:endParaRPr lang="en-GB" dirty="0"/>
          </a:p>
        </p:txBody>
      </p:sp>
      <p:sp>
        <p:nvSpPr>
          <p:cNvPr id="8" name="Inhaltsplatzhalter 7">
            <a:extLst>
              <a:ext uri="{FF2B5EF4-FFF2-40B4-BE49-F238E27FC236}">
                <a16:creationId xmlns:a16="http://schemas.microsoft.com/office/drawing/2014/main" id="{94724E73-ED67-436F-97DD-A753897CBB45}"/>
              </a:ext>
            </a:extLst>
          </p:cNvPr>
          <p:cNvSpPr>
            <a:spLocks noGrp="1"/>
          </p:cNvSpPr>
          <p:nvPr>
            <p:ph sz="quarter" idx="27"/>
          </p:nvPr>
        </p:nvSpPr>
        <p:spPr/>
        <p:txBody>
          <a:bodyPr/>
          <a:lstStyle/>
          <a:p>
            <a:r>
              <a:rPr lang="en-GB" dirty="0"/>
              <a:t>To conduct this exercise you need the simulation software </a:t>
            </a:r>
            <a:r>
              <a:rPr lang="en-GB" dirty="0" err="1"/>
              <a:t>Simio</a:t>
            </a:r>
            <a:r>
              <a:rPr lang="en-GB" dirty="0"/>
              <a:t>, which is accessible over the VDI-Client </a:t>
            </a:r>
          </a:p>
          <a:p>
            <a:r>
              <a:rPr lang="en-GB" dirty="0"/>
              <a:t>Open the </a:t>
            </a:r>
            <a:r>
              <a:rPr lang="en-GB" dirty="0" err="1"/>
              <a:t>Simio</a:t>
            </a:r>
            <a:r>
              <a:rPr lang="en-GB" dirty="0"/>
              <a:t>-File: </a:t>
            </a:r>
            <a:r>
              <a:rPr lang="en-GB" sz="1800" dirty="0" err="1"/>
              <a:t>Simulation_Ex_Lotsizing_base.spfx</a:t>
            </a:r>
            <a:endParaRPr lang="en-GB" dirty="0"/>
          </a:p>
          <a:p>
            <a:r>
              <a:rPr lang="en-GB" dirty="0"/>
              <a:t>Do not worry about the errors. They will disappears when you have finalised the model </a:t>
            </a:r>
          </a:p>
          <a:p>
            <a:endParaRPr lang="en-GB" dirty="0"/>
          </a:p>
        </p:txBody>
      </p:sp>
      <p:pic>
        <p:nvPicPr>
          <p:cNvPr id="13" name="Grafik 12">
            <a:extLst>
              <a:ext uri="{FF2B5EF4-FFF2-40B4-BE49-F238E27FC236}">
                <a16:creationId xmlns:a16="http://schemas.microsoft.com/office/drawing/2014/main" id="{E31C0336-5172-63E4-0FE4-17C88562CD17}"/>
              </a:ext>
            </a:extLst>
          </p:cNvPr>
          <p:cNvPicPr/>
          <p:nvPr/>
        </p:nvPicPr>
        <p:blipFill>
          <a:blip r:embed="rId2"/>
          <a:stretch>
            <a:fillRect/>
          </a:stretch>
        </p:blipFill>
        <p:spPr>
          <a:xfrm>
            <a:off x="932625" y="2501409"/>
            <a:ext cx="5308023" cy="2826732"/>
          </a:xfrm>
          <a:prstGeom prst="rect">
            <a:avLst/>
          </a:prstGeom>
        </p:spPr>
      </p:pic>
    </p:spTree>
    <p:extLst>
      <p:ext uri="{BB962C8B-B14F-4D97-AF65-F5344CB8AC3E}">
        <p14:creationId xmlns:p14="http://schemas.microsoft.com/office/powerpoint/2010/main" val="4452468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2D8CB9F1-9D40-4502-9EE8-37AA16E51BF9}"/>
              </a:ext>
            </a:extLst>
          </p:cNvPr>
          <p:cNvSpPr>
            <a:spLocks noGrp="1"/>
          </p:cNvSpPr>
          <p:nvPr>
            <p:ph type="dt" sz="half" idx="10"/>
          </p:nvPr>
        </p:nvSpPr>
        <p:spPr/>
        <p:txBody>
          <a:bodyPr/>
          <a:lstStyle/>
          <a:p>
            <a:fld id="{9EC9C82C-D49B-4760-A432-A13D65A12784}" type="datetime4">
              <a:rPr lang="de-CH" smtClean="0"/>
              <a:t>6. Oktober 2023</a:t>
            </a:fld>
            <a:endParaRPr lang="de-CH" dirty="0"/>
          </a:p>
        </p:txBody>
      </p:sp>
      <p:sp>
        <p:nvSpPr>
          <p:cNvPr id="3" name="Fußzeilenplatzhalter 2">
            <a:extLst>
              <a:ext uri="{FF2B5EF4-FFF2-40B4-BE49-F238E27FC236}">
                <a16:creationId xmlns:a16="http://schemas.microsoft.com/office/drawing/2014/main" id="{E774ADC6-0ECC-45DD-9D67-7E1E9AEFAED4}"/>
              </a:ext>
            </a:extLst>
          </p:cNvPr>
          <p:cNvSpPr>
            <a:spLocks noGrp="1"/>
          </p:cNvSpPr>
          <p:nvPr>
            <p:ph type="ftr" sz="quarter" idx="11"/>
          </p:nvPr>
        </p:nvSpPr>
        <p:spPr/>
        <p:txBody>
          <a:bodyPr/>
          <a:lstStyle/>
          <a:p>
            <a:r>
              <a:rPr lang="de-CH"/>
              <a:t>Exercise Smart Factory Simulation</a:t>
            </a:r>
            <a:endParaRPr lang="de-CH" dirty="0"/>
          </a:p>
        </p:txBody>
      </p:sp>
      <p:sp>
        <p:nvSpPr>
          <p:cNvPr id="4" name="Foliennummernplatzhalter 3">
            <a:extLst>
              <a:ext uri="{FF2B5EF4-FFF2-40B4-BE49-F238E27FC236}">
                <a16:creationId xmlns:a16="http://schemas.microsoft.com/office/drawing/2014/main" id="{FC99AB63-7903-40B3-8657-CC200E7E2E3B}"/>
              </a:ext>
            </a:extLst>
          </p:cNvPr>
          <p:cNvSpPr>
            <a:spLocks noGrp="1"/>
          </p:cNvSpPr>
          <p:nvPr>
            <p:ph type="sldNum" sz="quarter" idx="12"/>
          </p:nvPr>
        </p:nvSpPr>
        <p:spPr/>
        <p:txBody>
          <a:bodyPr/>
          <a:lstStyle/>
          <a:p>
            <a:fld id="{4EAC321B-7500-4259-A00F-915439A35E15}" type="slidenum">
              <a:rPr lang="de-CH" smtClean="0"/>
              <a:pPr/>
              <a:t>5</a:t>
            </a:fld>
            <a:endParaRPr lang="de-CH" dirty="0"/>
          </a:p>
        </p:txBody>
      </p:sp>
      <p:sp>
        <p:nvSpPr>
          <p:cNvPr id="5" name="Titel 4">
            <a:extLst>
              <a:ext uri="{FF2B5EF4-FFF2-40B4-BE49-F238E27FC236}">
                <a16:creationId xmlns:a16="http://schemas.microsoft.com/office/drawing/2014/main" id="{7A4464D1-7E93-4E76-80F3-D1BB728D274F}"/>
              </a:ext>
            </a:extLst>
          </p:cNvPr>
          <p:cNvSpPr>
            <a:spLocks noGrp="1"/>
          </p:cNvSpPr>
          <p:nvPr>
            <p:ph type="title"/>
          </p:nvPr>
        </p:nvSpPr>
        <p:spPr/>
        <p:txBody>
          <a:bodyPr/>
          <a:lstStyle/>
          <a:p>
            <a:r>
              <a:rPr lang="de-CH" dirty="0"/>
              <a:t>Simulation Smart Factory @ OST</a:t>
            </a:r>
            <a:endParaRPr lang="en-GB" dirty="0"/>
          </a:p>
        </p:txBody>
      </p:sp>
      <p:sp>
        <p:nvSpPr>
          <p:cNvPr id="6" name="Textplatzhalter 5">
            <a:extLst>
              <a:ext uri="{FF2B5EF4-FFF2-40B4-BE49-F238E27FC236}">
                <a16:creationId xmlns:a16="http://schemas.microsoft.com/office/drawing/2014/main" id="{05BF5963-FFD4-4FCB-BF76-423AE03034CC}"/>
              </a:ext>
            </a:extLst>
          </p:cNvPr>
          <p:cNvSpPr>
            <a:spLocks noGrp="1"/>
          </p:cNvSpPr>
          <p:nvPr>
            <p:ph type="body" sz="quarter" idx="25"/>
          </p:nvPr>
        </p:nvSpPr>
        <p:spPr/>
        <p:txBody>
          <a:bodyPr>
            <a:normAutofit lnSpcReduction="10000"/>
          </a:bodyPr>
          <a:lstStyle/>
          <a:p>
            <a:r>
              <a:rPr lang="en-GB" dirty="0"/>
              <a:t>Content</a:t>
            </a:r>
          </a:p>
        </p:txBody>
      </p:sp>
      <p:sp>
        <p:nvSpPr>
          <p:cNvPr id="7" name="Inhaltsplatzhalter 6">
            <a:extLst>
              <a:ext uri="{FF2B5EF4-FFF2-40B4-BE49-F238E27FC236}">
                <a16:creationId xmlns:a16="http://schemas.microsoft.com/office/drawing/2014/main" id="{14B5408D-9F82-42A7-832D-8EB7BE4ADB3A}"/>
              </a:ext>
            </a:extLst>
          </p:cNvPr>
          <p:cNvSpPr>
            <a:spLocks noGrp="1"/>
          </p:cNvSpPr>
          <p:nvPr>
            <p:ph sz="quarter" idx="26"/>
          </p:nvPr>
        </p:nvSpPr>
        <p:spPr/>
        <p:txBody>
          <a:bodyPr/>
          <a:lstStyle/>
          <a:p>
            <a:r>
              <a:rPr lang="en-GB" dirty="0"/>
              <a:t>The model is already prepared to some degree but some aspects are missing, which you going to finalize within this exercise</a:t>
            </a:r>
          </a:p>
          <a:p>
            <a:r>
              <a:rPr lang="en-GB" dirty="0"/>
              <a:t>With this, you tackle some of the key task while working with the methodology simulation </a:t>
            </a:r>
          </a:p>
          <a:p>
            <a:r>
              <a:rPr lang="en-GB" dirty="0"/>
              <a:t>The model contains different standard libraries like source, servers, sink and paths, which you can find in the </a:t>
            </a:r>
            <a:r>
              <a:rPr lang="en-GB" i="1" dirty="0"/>
              <a:t>Facility</a:t>
            </a:r>
            <a:r>
              <a:rPr lang="en-GB" dirty="0"/>
              <a:t>. Furthermore, the model is controlled by a specific process logic, which you can find in the </a:t>
            </a:r>
            <a:r>
              <a:rPr lang="en-GB" i="1" dirty="0"/>
              <a:t>Processes</a:t>
            </a:r>
          </a:p>
          <a:p>
            <a:endParaRPr lang="en-GB" dirty="0"/>
          </a:p>
          <a:p>
            <a:endParaRPr lang="en-GB" dirty="0"/>
          </a:p>
          <a:p>
            <a:pPr marL="0" indent="0">
              <a:buNone/>
            </a:pPr>
            <a:endParaRPr lang="en-GB" dirty="0"/>
          </a:p>
        </p:txBody>
      </p:sp>
      <p:sp>
        <p:nvSpPr>
          <p:cNvPr id="8" name="Inhaltsplatzhalter 7">
            <a:extLst>
              <a:ext uri="{FF2B5EF4-FFF2-40B4-BE49-F238E27FC236}">
                <a16:creationId xmlns:a16="http://schemas.microsoft.com/office/drawing/2014/main" id="{2C10E914-2CBF-4347-AFA6-64CBB88DD474}"/>
              </a:ext>
            </a:extLst>
          </p:cNvPr>
          <p:cNvSpPr>
            <a:spLocks noGrp="1"/>
          </p:cNvSpPr>
          <p:nvPr>
            <p:ph sz="quarter" idx="27"/>
          </p:nvPr>
        </p:nvSpPr>
        <p:spPr/>
        <p:txBody>
          <a:bodyPr/>
          <a:lstStyle/>
          <a:p>
            <a:r>
              <a:rPr lang="en-GB" dirty="0"/>
              <a:t>To conduct this exercise, use the provided overviews to find the orientation where the source, servers and so on are located in the model and follow the given instructions in the following.  </a:t>
            </a:r>
          </a:p>
          <a:p>
            <a:r>
              <a:rPr lang="en-US" dirty="0"/>
              <a:t>Now we start with the finalization of the production process of </a:t>
            </a:r>
            <a:r>
              <a:rPr lang="en-US" dirty="0" err="1"/>
              <a:t>Rapperswil</a:t>
            </a:r>
            <a:r>
              <a:rPr lang="en-US" dirty="0"/>
              <a:t> “</a:t>
            </a:r>
            <a:r>
              <a:rPr lang="en-US" dirty="0" err="1"/>
              <a:t>Unihockeyball</a:t>
            </a:r>
            <a:r>
              <a:rPr lang="en-US" dirty="0"/>
              <a:t>”. </a:t>
            </a:r>
          </a:p>
          <a:p>
            <a:r>
              <a:rPr lang="en-US" dirty="0"/>
              <a:t>As you can see within the model the internal logistics and the production process in </a:t>
            </a:r>
            <a:r>
              <a:rPr lang="en-US" dirty="0" err="1"/>
              <a:t>Buchs</a:t>
            </a:r>
            <a:r>
              <a:rPr lang="en-US" dirty="0"/>
              <a:t> is already prepared due to time reasons</a:t>
            </a:r>
            <a:endParaRPr lang="en-GB" dirty="0"/>
          </a:p>
        </p:txBody>
      </p:sp>
      <p:pic>
        <p:nvPicPr>
          <p:cNvPr id="10" name="Grafik 9">
            <a:extLst>
              <a:ext uri="{FF2B5EF4-FFF2-40B4-BE49-F238E27FC236}">
                <a16:creationId xmlns:a16="http://schemas.microsoft.com/office/drawing/2014/main" id="{B41BB5F7-5F8D-9810-4EEC-CCB010330EB4}"/>
              </a:ext>
            </a:extLst>
          </p:cNvPr>
          <p:cNvPicPr>
            <a:picLocks noChangeAspect="1"/>
          </p:cNvPicPr>
          <p:nvPr/>
        </p:nvPicPr>
        <p:blipFill rotWithShape="1">
          <a:blip r:embed="rId2"/>
          <a:srcRect b="19995"/>
          <a:stretch/>
        </p:blipFill>
        <p:spPr>
          <a:xfrm>
            <a:off x="2858215" y="5283216"/>
            <a:ext cx="3376651" cy="1043765"/>
          </a:xfrm>
          <a:prstGeom prst="rect">
            <a:avLst/>
          </a:prstGeom>
        </p:spPr>
      </p:pic>
    </p:spTree>
    <p:extLst>
      <p:ext uri="{BB962C8B-B14F-4D97-AF65-F5344CB8AC3E}">
        <p14:creationId xmlns:p14="http://schemas.microsoft.com/office/powerpoint/2010/main" val="2616132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3E4ADEA-55D5-18EE-B8FA-1D8F03355D6C}"/>
              </a:ext>
            </a:extLst>
          </p:cNvPr>
          <p:cNvSpPr>
            <a:spLocks noGrp="1"/>
          </p:cNvSpPr>
          <p:nvPr>
            <p:ph type="body" sz="quarter" idx="10"/>
          </p:nvPr>
        </p:nvSpPr>
        <p:spPr>
          <a:xfrm>
            <a:off x="806449" y="1449387"/>
            <a:ext cx="14749926" cy="4751387"/>
          </a:xfrm>
        </p:spPr>
        <p:txBody>
          <a:bodyPr/>
          <a:lstStyle/>
          <a:p>
            <a:r>
              <a:rPr lang="de-CH" dirty="0" err="1"/>
              <a:t>Introduction</a:t>
            </a:r>
            <a:r>
              <a:rPr lang="de-CH" dirty="0"/>
              <a:t> (W1)</a:t>
            </a:r>
          </a:p>
          <a:p>
            <a:pPr lvl="1"/>
            <a:r>
              <a:rPr lang="de-CH" dirty="0"/>
              <a:t>Implementation Facility Smart Factory @ OST (W1)</a:t>
            </a:r>
          </a:p>
          <a:p>
            <a:pPr lvl="2"/>
            <a:r>
              <a:rPr lang="de-CH" dirty="0" err="1"/>
              <a:t>Production</a:t>
            </a:r>
            <a:r>
              <a:rPr lang="de-CH" dirty="0"/>
              <a:t> </a:t>
            </a:r>
            <a:r>
              <a:rPr lang="de-CH" dirty="0" err="1"/>
              <a:t>Process</a:t>
            </a:r>
            <a:r>
              <a:rPr lang="de-CH" dirty="0"/>
              <a:t> Rapperswil</a:t>
            </a:r>
          </a:p>
          <a:p>
            <a:r>
              <a:rPr lang="de-CH" dirty="0"/>
              <a:t>Data Integration (W1)</a:t>
            </a:r>
          </a:p>
          <a:p>
            <a:pPr lvl="2"/>
            <a:r>
              <a:rPr lang="de-CH" dirty="0"/>
              <a:t>Historical Demand</a:t>
            </a:r>
          </a:p>
          <a:p>
            <a:r>
              <a:rPr lang="en-GB" dirty="0"/>
              <a:t>Programming and Implementing the </a:t>
            </a:r>
            <a:r>
              <a:rPr lang="en-GB" dirty="0" err="1"/>
              <a:t>Lotsize</a:t>
            </a:r>
            <a:r>
              <a:rPr lang="en-GB" dirty="0"/>
              <a:t> Strategies (W2)</a:t>
            </a:r>
          </a:p>
          <a:p>
            <a:pPr lvl="2"/>
            <a:r>
              <a:rPr lang="en-GB" dirty="0"/>
              <a:t>EOQ</a:t>
            </a:r>
          </a:p>
          <a:p>
            <a:r>
              <a:rPr lang="en-GB" dirty="0"/>
              <a:t>Conducting Experiments (W2)</a:t>
            </a:r>
          </a:p>
          <a:p>
            <a:pPr lvl="2"/>
            <a:r>
              <a:rPr lang="en-GB" dirty="0"/>
              <a:t>Irregularity Demand</a:t>
            </a:r>
          </a:p>
          <a:p>
            <a:pPr lvl="2"/>
            <a:r>
              <a:rPr lang="en-GB" dirty="0"/>
              <a:t>Interpreting the results</a:t>
            </a:r>
          </a:p>
          <a:p>
            <a:pPr marL="846900" lvl="3" indent="-342900">
              <a:buClr>
                <a:schemeClr val="tx2"/>
              </a:buClr>
            </a:pPr>
            <a:endParaRPr lang="en-GB" dirty="0"/>
          </a:p>
          <a:p>
            <a:pPr marL="504000" lvl="3" indent="0">
              <a:buClr>
                <a:schemeClr val="tx2"/>
              </a:buClr>
              <a:buNone/>
            </a:pPr>
            <a:endParaRPr lang="en-GB" dirty="0"/>
          </a:p>
          <a:p>
            <a:endParaRPr lang="en-GB" dirty="0"/>
          </a:p>
          <a:p>
            <a:endParaRPr lang="de-CH" dirty="0"/>
          </a:p>
          <a:p>
            <a:pPr marL="0" indent="0">
              <a:buNone/>
            </a:pPr>
            <a:endParaRPr lang="de-CH" dirty="0"/>
          </a:p>
          <a:p>
            <a:pPr marL="0" indent="0">
              <a:buNone/>
            </a:pPr>
            <a:endParaRPr lang="de-CH" dirty="0"/>
          </a:p>
        </p:txBody>
      </p:sp>
      <p:sp>
        <p:nvSpPr>
          <p:cNvPr id="3" name="Datumsplatzhalter 2">
            <a:extLst>
              <a:ext uri="{FF2B5EF4-FFF2-40B4-BE49-F238E27FC236}">
                <a16:creationId xmlns:a16="http://schemas.microsoft.com/office/drawing/2014/main" id="{380408C7-5F7D-4CD6-DFC0-A93A258B35AD}"/>
              </a:ext>
            </a:extLst>
          </p:cNvPr>
          <p:cNvSpPr>
            <a:spLocks noGrp="1"/>
          </p:cNvSpPr>
          <p:nvPr>
            <p:ph type="dt" sz="half" idx="21"/>
          </p:nvPr>
        </p:nvSpPr>
        <p:spPr/>
        <p:txBody>
          <a:bodyPr/>
          <a:lstStyle/>
          <a:p>
            <a:fld id="{9CDF03E5-E1C0-48A8-971B-F165F1085E4C}" type="datetime4">
              <a:rPr lang="de-CH" smtClean="0"/>
              <a:t>6. Oktober 2023</a:t>
            </a:fld>
            <a:endParaRPr lang="de-CH" dirty="0"/>
          </a:p>
        </p:txBody>
      </p:sp>
      <p:sp>
        <p:nvSpPr>
          <p:cNvPr id="4" name="Fußzeilenplatzhalter 3">
            <a:extLst>
              <a:ext uri="{FF2B5EF4-FFF2-40B4-BE49-F238E27FC236}">
                <a16:creationId xmlns:a16="http://schemas.microsoft.com/office/drawing/2014/main" id="{D1BBE4BE-0074-B3A3-992A-79F77F113ABE}"/>
              </a:ext>
            </a:extLst>
          </p:cNvPr>
          <p:cNvSpPr>
            <a:spLocks noGrp="1"/>
          </p:cNvSpPr>
          <p:nvPr>
            <p:ph type="ftr" sz="quarter" idx="22"/>
          </p:nvPr>
        </p:nvSpPr>
        <p:spPr/>
        <p:txBody>
          <a:bodyPr/>
          <a:lstStyle/>
          <a:p>
            <a:r>
              <a:rPr lang="de-CH"/>
              <a:t>Exercise Smart Factory Simulation</a:t>
            </a:r>
            <a:endParaRPr lang="de-CH" dirty="0"/>
          </a:p>
        </p:txBody>
      </p:sp>
      <p:sp>
        <p:nvSpPr>
          <p:cNvPr id="5" name="Foliennummernplatzhalter 4">
            <a:extLst>
              <a:ext uri="{FF2B5EF4-FFF2-40B4-BE49-F238E27FC236}">
                <a16:creationId xmlns:a16="http://schemas.microsoft.com/office/drawing/2014/main" id="{FB408D98-C23F-3681-B00D-CABA0E9F48E7}"/>
              </a:ext>
            </a:extLst>
          </p:cNvPr>
          <p:cNvSpPr>
            <a:spLocks noGrp="1"/>
          </p:cNvSpPr>
          <p:nvPr>
            <p:ph type="sldNum" sz="quarter" idx="23"/>
          </p:nvPr>
        </p:nvSpPr>
        <p:spPr/>
        <p:txBody>
          <a:bodyPr/>
          <a:lstStyle/>
          <a:p>
            <a:fld id="{4EAC321B-7500-4259-A00F-915439A35E15}" type="slidenum">
              <a:rPr lang="de-CH" smtClean="0"/>
              <a:pPr/>
              <a:t>6</a:t>
            </a:fld>
            <a:endParaRPr lang="de-CH" dirty="0"/>
          </a:p>
        </p:txBody>
      </p:sp>
      <p:sp>
        <p:nvSpPr>
          <p:cNvPr id="6" name="Titel 5">
            <a:extLst>
              <a:ext uri="{FF2B5EF4-FFF2-40B4-BE49-F238E27FC236}">
                <a16:creationId xmlns:a16="http://schemas.microsoft.com/office/drawing/2014/main" id="{677648A2-05B5-0D1C-778D-EFAF1350C9E9}"/>
              </a:ext>
            </a:extLst>
          </p:cNvPr>
          <p:cNvSpPr>
            <a:spLocks noGrp="1"/>
          </p:cNvSpPr>
          <p:nvPr>
            <p:ph type="title"/>
          </p:nvPr>
        </p:nvSpPr>
        <p:spPr/>
        <p:txBody>
          <a:bodyPr>
            <a:normAutofit fontScale="90000"/>
          </a:bodyPr>
          <a:lstStyle/>
          <a:p>
            <a:r>
              <a:rPr lang="de-CH" dirty="0"/>
              <a:t>Content </a:t>
            </a:r>
            <a:r>
              <a:rPr lang="de-CH" dirty="0" err="1"/>
              <a:t>Exercise</a:t>
            </a:r>
            <a:r>
              <a:rPr lang="de-CH" dirty="0"/>
              <a:t> Simulation Smart Factory @ OST</a:t>
            </a:r>
          </a:p>
        </p:txBody>
      </p:sp>
      <p:pic>
        <p:nvPicPr>
          <p:cNvPr id="7" name="Inhaltsplatzhalter 9">
            <a:extLst>
              <a:ext uri="{FF2B5EF4-FFF2-40B4-BE49-F238E27FC236}">
                <a16:creationId xmlns:a16="http://schemas.microsoft.com/office/drawing/2014/main" id="{A8698080-AC14-4D36-7377-79055F097A4F}"/>
              </a:ext>
            </a:extLst>
          </p:cNvPr>
          <p:cNvPicPr>
            <a:picLocks noChangeAspect="1"/>
          </p:cNvPicPr>
          <p:nvPr/>
        </p:nvPicPr>
        <p:blipFill>
          <a:blip r:embed="rId2"/>
          <a:stretch>
            <a:fillRect/>
          </a:stretch>
        </p:blipFill>
        <p:spPr>
          <a:xfrm>
            <a:off x="9009272" y="2994847"/>
            <a:ext cx="1723683" cy="1222883"/>
          </a:xfrm>
          <a:prstGeom prst="rect">
            <a:avLst/>
          </a:prstGeom>
        </p:spPr>
      </p:pic>
      <p:pic>
        <p:nvPicPr>
          <p:cNvPr id="8" name="Grafik 7">
            <a:extLst>
              <a:ext uri="{FF2B5EF4-FFF2-40B4-BE49-F238E27FC236}">
                <a16:creationId xmlns:a16="http://schemas.microsoft.com/office/drawing/2014/main" id="{768B3C87-A1FE-4D39-0ACD-36648F39D31B}"/>
              </a:ext>
            </a:extLst>
          </p:cNvPr>
          <p:cNvPicPr>
            <a:picLocks noChangeAspect="1"/>
          </p:cNvPicPr>
          <p:nvPr/>
        </p:nvPicPr>
        <p:blipFill rotWithShape="1">
          <a:blip r:embed="rId3"/>
          <a:srcRect t="20786"/>
          <a:stretch/>
        </p:blipFill>
        <p:spPr>
          <a:xfrm>
            <a:off x="7519068" y="957823"/>
            <a:ext cx="4298295" cy="1782953"/>
          </a:xfrm>
          <a:prstGeom prst="rect">
            <a:avLst/>
          </a:prstGeom>
        </p:spPr>
      </p:pic>
      <p:pic>
        <p:nvPicPr>
          <p:cNvPr id="9" name="Grafik 8">
            <a:extLst>
              <a:ext uri="{FF2B5EF4-FFF2-40B4-BE49-F238E27FC236}">
                <a16:creationId xmlns:a16="http://schemas.microsoft.com/office/drawing/2014/main" id="{3FC357F2-3EFF-7D79-4E05-CD5418475281}"/>
              </a:ext>
            </a:extLst>
          </p:cNvPr>
          <p:cNvPicPr>
            <a:picLocks noChangeAspect="1"/>
          </p:cNvPicPr>
          <p:nvPr/>
        </p:nvPicPr>
        <p:blipFill>
          <a:blip r:embed="rId4"/>
          <a:stretch>
            <a:fillRect/>
          </a:stretch>
        </p:blipFill>
        <p:spPr>
          <a:xfrm>
            <a:off x="8150732" y="4471801"/>
            <a:ext cx="3440761" cy="1035464"/>
          </a:xfrm>
          <a:prstGeom prst="rect">
            <a:avLst/>
          </a:prstGeom>
        </p:spPr>
      </p:pic>
      <p:pic>
        <p:nvPicPr>
          <p:cNvPr id="10" name="Grafik 9">
            <a:extLst>
              <a:ext uri="{FF2B5EF4-FFF2-40B4-BE49-F238E27FC236}">
                <a16:creationId xmlns:a16="http://schemas.microsoft.com/office/drawing/2014/main" id="{59133984-3C84-B64B-4A62-21621F173B33}"/>
              </a:ext>
            </a:extLst>
          </p:cNvPr>
          <p:cNvPicPr>
            <a:picLocks noChangeAspect="1"/>
          </p:cNvPicPr>
          <p:nvPr/>
        </p:nvPicPr>
        <p:blipFill>
          <a:blip r:embed="rId5"/>
          <a:stretch>
            <a:fillRect/>
          </a:stretch>
        </p:blipFill>
        <p:spPr>
          <a:xfrm>
            <a:off x="7711833" y="5596958"/>
            <a:ext cx="3912766" cy="676842"/>
          </a:xfrm>
          <a:prstGeom prst="rect">
            <a:avLst/>
          </a:prstGeom>
        </p:spPr>
      </p:pic>
    </p:spTree>
    <p:extLst>
      <p:ext uri="{BB962C8B-B14F-4D97-AF65-F5344CB8AC3E}">
        <p14:creationId xmlns:p14="http://schemas.microsoft.com/office/powerpoint/2010/main" val="33814496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2A64868C-B369-4CFF-B2FE-F3D822FED243}"/>
              </a:ext>
            </a:extLst>
          </p:cNvPr>
          <p:cNvSpPr>
            <a:spLocks noGrp="1"/>
          </p:cNvSpPr>
          <p:nvPr>
            <p:ph type="dt" sz="half" idx="16"/>
          </p:nvPr>
        </p:nvSpPr>
        <p:spPr/>
        <p:txBody>
          <a:bodyPr/>
          <a:lstStyle/>
          <a:p>
            <a:fld id="{9B1E94D5-5268-4BF1-81EF-C5F3C5859384}" type="datetime4">
              <a:rPr lang="de-CH" smtClean="0"/>
              <a:t>6. Oktober 2023</a:t>
            </a:fld>
            <a:endParaRPr lang="en-GB"/>
          </a:p>
        </p:txBody>
      </p:sp>
      <p:sp>
        <p:nvSpPr>
          <p:cNvPr id="3" name="Fußzeilenplatzhalter 2">
            <a:extLst>
              <a:ext uri="{FF2B5EF4-FFF2-40B4-BE49-F238E27FC236}">
                <a16:creationId xmlns:a16="http://schemas.microsoft.com/office/drawing/2014/main" id="{7880FD60-D141-4CAE-A188-26269C842921}"/>
              </a:ext>
            </a:extLst>
          </p:cNvPr>
          <p:cNvSpPr>
            <a:spLocks noGrp="1"/>
          </p:cNvSpPr>
          <p:nvPr>
            <p:ph type="ftr" sz="quarter" idx="17"/>
          </p:nvPr>
        </p:nvSpPr>
        <p:spPr/>
        <p:txBody>
          <a:bodyPr/>
          <a:lstStyle/>
          <a:p>
            <a:r>
              <a:rPr lang="en-GB"/>
              <a:t>Exercise Smart Factory Simulation</a:t>
            </a:r>
          </a:p>
        </p:txBody>
      </p:sp>
      <p:sp>
        <p:nvSpPr>
          <p:cNvPr id="4" name="Foliennummernplatzhalter 3">
            <a:extLst>
              <a:ext uri="{FF2B5EF4-FFF2-40B4-BE49-F238E27FC236}">
                <a16:creationId xmlns:a16="http://schemas.microsoft.com/office/drawing/2014/main" id="{3827B74F-9A5C-44FA-9D4D-55FA48E6E39D}"/>
              </a:ext>
            </a:extLst>
          </p:cNvPr>
          <p:cNvSpPr>
            <a:spLocks noGrp="1"/>
          </p:cNvSpPr>
          <p:nvPr>
            <p:ph type="sldNum" sz="quarter" idx="18"/>
          </p:nvPr>
        </p:nvSpPr>
        <p:spPr/>
        <p:txBody>
          <a:bodyPr/>
          <a:lstStyle/>
          <a:p>
            <a:fld id="{4EAC321B-7500-4259-A00F-915439A35E15}" type="slidenum">
              <a:rPr lang="en-GB" smtClean="0"/>
              <a:pPr/>
              <a:t>7</a:t>
            </a:fld>
            <a:endParaRPr lang="en-GB"/>
          </a:p>
        </p:txBody>
      </p:sp>
      <p:sp>
        <p:nvSpPr>
          <p:cNvPr id="5" name="Titel 4">
            <a:extLst>
              <a:ext uri="{FF2B5EF4-FFF2-40B4-BE49-F238E27FC236}">
                <a16:creationId xmlns:a16="http://schemas.microsoft.com/office/drawing/2014/main" id="{1DF317B7-26C4-4DC6-9187-3F6909F40564}"/>
              </a:ext>
            </a:extLst>
          </p:cNvPr>
          <p:cNvSpPr>
            <a:spLocks noGrp="1"/>
          </p:cNvSpPr>
          <p:nvPr>
            <p:ph type="title"/>
          </p:nvPr>
        </p:nvSpPr>
        <p:spPr/>
        <p:txBody>
          <a:bodyPr>
            <a:normAutofit/>
          </a:bodyPr>
          <a:lstStyle/>
          <a:p>
            <a:r>
              <a:rPr lang="en-GB" dirty="0"/>
              <a:t>Implementation of the Facility «Smart Factory @ OST»</a:t>
            </a:r>
          </a:p>
        </p:txBody>
      </p:sp>
      <p:sp>
        <p:nvSpPr>
          <p:cNvPr id="7" name="Textplatzhalter 6">
            <a:extLst>
              <a:ext uri="{FF2B5EF4-FFF2-40B4-BE49-F238E27FC236}">
                <a16:creationId xmlns:a16="http://schemas.microsoft.com/office/drawing/2014/main" id="{0A10F401-CFD7-4D8B-9227-20972B20ED16}"/>
              </a:ext>
            </a:extLst>
          </p:cNvPr>
          <p:cNvSpPr>
            <a:spLocks noGrp="1"/>
          </p:cNvSpPr>
          <p:nvPr>
            <p:ph type="body" sz="quarter" idx="24"/>
          </p:nvPr>
        </p:nvSpPr>
        <p:spPr/>
        <p:txBody>
          <a:bodyPr>
            <a:normAutofit lnSpcReduction="10000"/>
          </a:bodyPr>
          <a:lstStyle/>
          <a:p>
            <a:r>
              <a:rPr lang="en-GB" dirty="0"/>
              <a:t>Content</a:t>
            </a:r>
          </a:p>
        </p:txBody>
      </p:sp>
      <p:pic>
        <p:nvPicPr>
          <p:cNvPr id="8" name="Grafik 7">
            <a:extLst>
              <a:ext uri="{FF2B5EF4-FFF2-40B4-BE49-F238E27FC236}">
                <a16:creationId xmlns:a16="http://schemas.microsoft.com/office/drawing/2014/main" id="{A705D8D6-55F7-BB7A-2B8B-FDABE4C9D5B2}"/>
              </a:ext>
            </a:extLst>
          </p:cNvPr>
          <p:cNvPicPr>
            <a:picLocks noChangeAspect="1"/>
          </p:cNvPicPr>
          <p:nvPr/>
        </p:nvPicPr>
        <p:blipFill>
          <a:blip r:embed="rId2"/>
          <a:stretch>
            <a:fillRect/>
          </a:stretch>
        </p:blipFill>
        <p:spPr>
          <a:xfrm>
            <a:off x="1543612" y="1376363"/>
            <a:ext cx="9579437" cy="5019540"/>
          </a:xfrm>
          <a:prstGeom prst="rect">
            <a:avLst/>
          </a:prstGeom>
        </p:spPr>
      </p:pic>
    </p:spTree>
    <p:extLst>
      <p:ext uri="{BB962C8B-B14F-4D97-AF65-F5344CB8AC3E}">
        <p14:creationId xmlns:p14="http://schemas.microsoft.com/office/powerpoint/2010/main" val="23020905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0F63448-F9AE-41EA-9F47-4D7CE2BAEA40}"/>
              </a:ext>
            </a:extLst>
          </p:cNvPr>
          <p:cNvSpPr>
            <a:spLocks noGrp="1"/>
          </p:cNvSpPr>
          <p:nvPr>
            <p:ph type="dt" sz="half" idx="16"/>
          </p:nvPr>
        </p:nvSpPr>
        <p:spPr>
          <a:xfrm>
            <a:off x="6494464" y="6453187"/>
            <a:ext cx="3376650" cy="179388"/>
          </a:xfrm>
        </p:spPr>
        <p:txBody>
          <a:bodyPr>
            <a:normAutofit/>
          </a:bodyPr>
          <a:lstStyle/>
          <a:p>
            <a:pPr>
              <a:lnSpc>
                <a:spcPct val="90000"/>
              </a:lnSpc>
              <a:spcAft>
                <a:spcPts val="600"/>
              </a:spcAft>
            </a:pPr>
            <a:fld id="{225D657D-2C11-47B0-A8CB-FD36E9A7AE19}" type="datetime4">
              <a:rPr lang="de-CH" smtClean="0"/>
              <a:t>6. Oktober 2023</a:t>
            </a:fld>
            <a:endParaRPr lang="en-GB"/>
          </a:p>
        </p:txBody>
      </p:sp>
      <p:sp>
        <p:nvSpPr>
          <p:cNvPr id="3" name="Fußzeilenplatzhalter 2">
            <a:extLst>
              <a:ext uri="{FF2B5EF4-FFF2-40B4-BE49-F238E27FC236}">
                <a16:creationId xmlns:a16="http://schemas.microsoft.com/office/drawing/2014/main" id="{6C31A9CB-A57D-4F08-ABC5-F8556BC7F305}"/>
              </a:ext>
            </a:extLst>
          </p:cNvPr>
          <p:cNvSpPr>
            <a:spLocks noGrp="1"/>
          </p:cNvSpPr>
          <p:nvPr>
            <p:ph type="ftr" sz="quarter" idx="17"/>
          </p:nvPr>
        </p:nvSpPr>
        <p:spPr>
          <a:xfrm>
            <a:off x="806450" y="6454845"/>
            <a:ext cx="5364163" cy="332663"/>
          </a:xfrm>
        </p:spPr>
        <p:txBody>
          <a:bodyPr>
            <a:normAutofit/>
          </a:bodyPr>
          <a:lstStyle/>
          <a:p>
            <a:pPr>
              <a:spcAft>
                <a:spcPts val="600"/>
              </a:spcAft>
            </a:pPr>
            <a:r>
              <a:rPr lang="en-GB"/>
              <a:t>Exercise Smart Factory Simulation</a:t>
            </a:r>
          </a:p>
        </p:txBody>
      </p:sp>
      <p:sp>
        <p:nvSpPr>
          <p:cNvPr id="4" name="Foliennummernplatzhalter 3">
            <a:extLst>
              <a:ext uri="{FF2B5EF4-FFF2-40B4-BE49-F238E27FC236}">
                <a16:creationId xmlns:a16="http://schemas.microsoft.com/office/drawing/2014/main" id="{FD21533E-6CBC-4729-B4E9-5A5D2979A5C0}"/>
              </a:ext>
            </a:extLst>
          </p:cNvPr>
          <p:cNvSpPr>
            <a:spLocks noGrp="1"/>
          </p:cNvSpPr>
          <p:nvPr>
            <p:ph type="sldNum" sz="quarter" idx="18"/>
          </p:nvPr>
        </p:nvSpPr>
        <p:spPr>
          <a:xfrm>
            <a:off x="268996" y="6453187"/>
            <a:ext cx="537454" cy="179387"/>
          </a:xfrm>
        </p:spPr>
        <p:txBody>
          <a:bodyPr>
            <a:normAutofit/>
          </a:bodyPr>
          <a:lstStyle/>
          <a:p>
            <a:pPr>
              <a:lnSpc>
                <a:spcPct val="90000"/>
              </a:lnSpc>
              <a:spcAft>
                <a:spcPts val="600"/>
              </a:spcAft>
            </a:pPr>
            <a:fld id="{4EAC321B-7500-4259-A00F-915439A35E15}" type="slidenum">
              <a:rPr lang="en-GB" smtClean="0"/>
              <a:pPr>
                <a:lnSpc>
                  <a:spcPct val="90000"/>
                </a:lnSpc>
                <a:spcAft>
                  <a:spcPts val="600"/>
                </a:spcAft>
              </a:pPr>
              <a:t>8</a:t>
            </a:fld>
            <a:endParaRPr lang="en-GB"/>
          </a:p>
        </p:txBody>
      </p:sp>
      <p:sp>
        <p:nvSpPr>
          <p:cNvPr id="5" name="Titel 4">
            <a:extLst>
              <a:ext uri="{FF2B5EF4-FFF2-40B4-BE49-F238E27FC236}">
                <a16:creationId xmlns:a16="http://schemas.microsoft.com/office/drawing/2014/main" id="{A4486DF3-3129-4017-B37C-0D237671461D}"/>
              </a:ext>
            </a:extLst>
          </p:cNvPr>
          <p:cNvSpPr>
            <a:spLocks noGrp="1"/>
          </p:cNvSpPr>
          <p:nvPr>
            <p:ph type="title"/>
          </p:nvPr>
        </p:nvSpPr>
        <p:spPr>
          <a:xfrm>
            <a:off x="806450" y="692150"/>
            <a:ext cx="11053763" cy="684213"/>
          </a:xfrm>
        </p:spPr>
        <p:txBody>
          <a:bodyPr anchor="ctr">
            <a:normAutofit/>
          </a:bodyPr>
          <a:lstStyle/>
          <a:p>
            <a:r>
              <a:rPr lang="en-GB" dirty="0"/>
              <a:t>Overview: Production Process Rapperswil</a:t>
            </a:r>
          </a:p>
        </p:txBody>
      </p:sp>
      <p:pic>
        <p:nvPicPr>
          <p:cNvPr id="10" name="Inhaltsplatzhalter 9">
            <a:extLst>
              <a:ext uri="{FF2B5EF4-FFF2-40B4-BE49-F238E27FC236}">
                <a16:creationId xmlns:a16="http://schemas.microsoft.com/office/drawing/2014/main" id="{BDB2770C-D91C-4F93-AC2C-EA5D9433DDB9}"/>
              </a:ext>
            </a:extLst>
          </p:cNvPr>
          <p:cNvPicPr>
            <a:picLocks noGrp="1" noChangeAspect="1"/>
          </p:cNvPicPr>
          <p:nvPr>
            <p:ph sz="quarter" idx="21"/>
          </p:nvPr>
        </p:nvPicPr>
        <p:blipFill>
          <a:blip r:embed="rId2"/>
          <a:stretch>
            <a:fillRect/>
          </a:stretch>
        </p:blipFill>
        <p:spPr>
          <a:xfrm>
            <a:off x="806450" y="2056481"/>
            <a:ext cx="11053763" cy="3537201"/>
          </a:xfrm>
          <a:noFill/>
        </p:spPr>
      </p:pic>
      <p:sp>
        <p:nvSpPr>
          <p:cNvPr id="15" name="Text Placeholder 6">
            <a:extLst>
              <a:ext uri="{FF2B5EF4-FFF2-40B4-BE49-F238E27FC236}">
                <a16:creationId xmlns:a16="http://schemas.microsoft.com/office/drawing/2014/main" id="{ED44D9ED-D486-063A-02F6-CBC43DD18FC5}"/>
              </a:ext>
            </a:extLst>
          </p:cNvPr>
          <p:cNvSpPr>
            <a:spLocks noGrp="1"/>
          </p:cNvSpPr>
          <p:nvPr>
            <p:ph type="body" sz="quarter" idx="24"/>
          </p:nvPr>
        </p:nvSpPr>
        <p:spPr>
          <a:xfrm>
            <a:off x="806449" y="334039"/>
            <a:ext cx="11053764" cy="286673"/>
          </a:xfrm>
        </p:spPr>
        <p:txBody>
          <a:bodyPr>
            <a:normAutofit lnSpcReduction="10000"/>
          </a:bodyPr>
          <a:lstStyle/>
          <a:p>
            <a:r>
              <a:rPr lang="en-GB" dirty="0"/>
              <a:t>Production Process Rapperswil</a:t>
            </a:r>
          </a:p>
        </p:txBody>
      </p:sp>
      <p:sp>
        <p:nvSpPr>
          <p:cNvPr id="6" name="Rechteck 5">
            <a:extLst>
              <a:ext uri="{FF2B5EF4-FFF2-40B4-BE49-F238E27FC236}">
                <a16:creationId xmlns:a16="http://schemas.microsoft.com/office/drawing/2014/main" id="{7D5BAC7D-2E08-642F-48D4-78DF990B6A8B}"/>
              </a:ext>
            </a:extLst>
          </p:cNvPr>
          <p:cNvSpPr/>
          <p:nvPr/>
        </p:nvSpPr>
        <p:spPr>
          <a:xfrm>
            <a:off x="1819922" y="2734322"/>
            <a:ext cx="2459115" cy="1269507"/>
          </a:xfrm>
          <a:prstGeom prst="rect">
            <a:avLst/>
          </a:prstGeom>
          <a:noFill/>
          <a:ln w="28575"/>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de-CH" sz="1400" dirty="0">
              <a:solidFill>
                <a:schemeClr val="tx1"/>
              </a:solidFill>
            </a:endParaRPr>
          </a:p>
        </p:txBody>
      </p:sp>
      <p:sp>
        <p:nvSpPr>
          <p:cNvPr id="7" name="Rechteck 6">
            <a:extLst>
              <a:ext uri="{FF2B5EF4-FFF2-40B4-BE49-F238E27FC236}">
                <a16:creationId xmlns:a16="http://schemas.microsoft.com/office/drawing/2014/main" id="{FB9039D3-45D9-ECDF-282A-1755DCF5BE1D}"/>
              </a:ext>
            </a:extLst>
          </p:cNvPr>
          <p:cNvSpPr/>
          <p:nvPr/>
        </p:nvSpPr>
        <p:spPr>
          <a:xfrm>
            <a:off x="9148870" y="2734322"/>
            <a:ext cx="2459115" cy="1269507"/>
          </a:xfrm>
          <a:prstGeom prst="rect">
            <a:avLst/>
          </a:prstGeom>
          <a:noFill/>
          <a:ln w="28575"/>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de-CH" sz="1400" dirty="0">
              <a:solidFill>
                <a:schemeClr val="tx1"/>
              </a:solidFill>
            </a:endParaRPr>
          </a:p>
        </p:txBody>
      </p:sp>
      <p:sp>
        <p:nvSpPr>
          <p:cNvPr id="9" name="Rechteck 8">
            <a:extLst>
              <a:ext uri="{FF2B5EF4-FFF2-40B4-BE49-F238E27FC236}">
                <a16:creationId xmlns:a16="http://schemas.microsoft.com/office/drawing/2014/main" id="{73F4527C-2A71-4AB8-51B7-995F689A9C99}"/>
              </a:ext>
            </a:extLst>
          </p:cNvPr>
          <p:cNvSpPr/>
          <p:nvPr/>
        </p:nvSpPr>
        <p:spPr>
          <a:xfrm>
            <a:off x="905522" y="4864993"/>
            <a:ext cx="1260629" cy="593324"/>
          </a:xfrm>
          <a:prstGeom prst="rect">
            <a:avLst/>
          </a:prstGeom>
          <a:noFill/>
          <a:ln w="28575"/>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de-CH" sz="1400" dirty="0" err="1">
                <a:solidFill>
                  <a:schemeClr val="tx1"/>
                </a:solidFill>
              </a:rPr>
              <a:t>Your</a:t>
            </a:r>
            <a:r>
              <a:rPr lang="de-CH" sz="1400" dirty="0">
                <a:solidFill>
                  <a:schemeClr val="tx1"/>
                </a:solidFill>
              </a:rPr>
              <a:t> </a:t>
            </a:r>
            <a:r>
              <a:rPr lang="de-CH" sz="1400" dirty="0" err="1">
                <a:solidFill>
                  <a:schemeClr val="tx1"/>
                </a:solidFill>
              </a:rPr>
              <a:t>task</a:t>
            </a:r>
            <a:r>
              <a:rPr lang="de-CH" sz="1400" dirty="0">
                <a:solidFill>
                  <a:schemeClr val="tx1"/>
                </a:solidFill>
              </a:rPr>
              <a:t> </a:t>
            </a:r>
            <a:r>
              <a:rPr lang="de-CH" sz="1400" dirty="0" err="1">
                <a:solidFill>
                  <a:schemeClr val="tx1"/>
                </a:solidFill>
              </a:rPr>
              <a:t>to</a:t>
            </a:r>
            <a:r>
              <a:rPr lang="de-CH" sz="1400" dirty="0">
                <a:solidFill>
                  <a:schemeClr val="tx1"/>
                </a:solidFill>
              </a:rPr>
              <a:t> </a:t>
            </a:r>
            <a:r>
              <a:rPr lang="de-CH" sz="1400" dirty="0" err="1">
                <a:solidFill>
                  <a:schemeClr val="tx1"/>
                </a:solidFill>
              </a:rPr>
              <a:t>implement</a:t>
            </a:r>
            <a:endParaRPr lang="de-CH" sz="1400" dirty="0">
              <a:solidFill>
                <a:schemeClr val="tx1"/>
              </a:solidFill>
            </a:endParaRPr>
          </a:p>
        </p:txBody>
      </p:sp>
    </p:spTree>
    <p:extLst>
      <p:ext uri="{BB962C8B-B14F-4D97-AF65-F5344CB8AC3E}">
        <p14:creationId xmlns:p14="http://schemas.microsoft.com/office/powerpoint/2010/main" val="930507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74B51CF5-CD99-485E-9E34-B83B0E18A80E}"/>
              </a:ext>
            </a:extLst>
          </p:cNvPr>
          <p:cNvSpPr>
            <a:spLocks noGrp="1"/>
          </p:cNvSpPr>
          <p:nvPr>
            <p:ph type="dt" sz="half" idx="10"/>
          </p:nvPr>
        </p:nvSpPr>
        <p:spPr/>
        <p:txBody>
          <a:bodyPr/>
          <a:lstStyle/>
          <a:p>
            <a:fld id="{A9870324-3F34-4A56-8C83-61954D29779A}" type="datetime4">
              <a:rPr lang="de-CH" smtClean="0"/>
              <a:t>6. Oktober 2023</a:t>
            </a:fld>
            <a:endParaRPr lang="de-CH" dirty="0"/>
          </a:p>
        </p:txBody>
      </p:sp>
      <p:sp>
        <p:nvSpPr>
          <p:cNvPr id="3" name="Fußzeilenplatzhalter 2">
            <a:extLst>
              <a:ext uri="{FF2B5EF4-FFF2-40B4-BE49-F238E27FC236}">
                <a16:creationId xmlns:a16="http://schemas.microsoft.com/office/drawing/2014/main" id="{EF3102E2-5BD0-4FEF-88F0-3EFC9E48F0BF}"/>
              </a:ext>
            </a:extLst>
          </p:cNvPr>
          <p:cNvSpPr>
            <a:spLocks noGrp="1"/>
          </p:cNvSpPr>
          <p:nvPr>
            <p:ph type="ftr" sz="quarter" idx="11"/>
          </p:nvPr>
        </p:nvSpPr>
        <p:spPr/>
        <p:txBody>
          <a:bodyPr/>
          <a:lstStyle/>
          <a:p>
            <a:r>
              <a:rPr lang="de-CH"/>
              <a:t>Exercise Smart Factory Simulation</a:t>
            </a:r>
            <a:endParaRPr lang="de-CH" dirty="0"/>
          </a:p>
        </p:txBody>
      </p:sp>
      <p:sp>
        <p:nvSpPr>
          <p:cNvPr id="4" name="Foliennummernplatzhalter 3">
            <a:extLst>
              <a:ext uri="{FF2B5EF4-FFF2-40B4-BE49-F238E27FC236}">
                <a16:creationId xmlns:a16="http://schemas.microsoft.com/office/drawing/2014/main" id="{F377E3CD-3251-4D79-9C05-6621E6984901}"/>
              </a:ext>
            </a:extLst>
          </p:cNvPr>
          <p:cNvSpPr>
            <a:spLocks noGrp="1"/>
          </p:cNvSpPr>
          <p:nvPr>
            <p:ph type="sldNum" sz="quarter" idx="12"/>
          </p:nvPr>
        </p:nvSpPr>
        <p:spPr/>
        <p:txBody>
          <a:bodyPr/>
          <a:lstStyle/>
          <a:p>
            <a:fld id="{4EAC321B-7500-4259-A00F-915439A35E15}" type="slidenum">
              <a:rPr lang="de-CH" smtClean="0"/>
              <a:pPr/>
              <a:t>9</a:t>
            </a:fld>
            <a:endParaRPr lang="de-CH" dirty="0"/>
          </a:p>
        </p:txBody>
      </p:sp>
      <p:sp>
        <p:nvSpPr>
          <p:cNvPr id="5" name="Titel 4">
            <a:extLst>
              <a:ext uri="{FF2B5EF4-FFF2-40B4-BE49-F238E27FC236}">
                <a16:creationId xmlns:a16="http://schemas.microsoft.com/office/drawing/2014/main" id="{4762DA7B-D566-4142-A650-CB87A0BE5802}"/>
              </a:ext>
            </a:extLst>
          </p:cNvPr>
          <p:cNvSpPr>
            <a:spLocks noGrp="1"/>
          </p:cNvSpPr>
          <p:nvPr>
            <p:ph type="title"/>
          </p:nvPr>
        </p:nvSpPr>
        <p:spPr/>
        <p:txBody>
          <a:bodyPr/>
          <a:lstStyle/>
          <a:p>
            <a:r>
              <a:rPr lang="de-CH" dirty="0" err="1"/>
              <a:t>ModelEntity</a:t>
            </a:r>
            <a:r>
              <a:rPr lang="de-CH" dirty="0"/>
              <a:t> &amp; Source</a:t>
            </a:r>
          </a:p>
        </p:txBody>
      </p:sp>
      <p:sp>
        <p:nvSpPr>
          <p:cNvPr id="6" name="Textplatzhalter 5">
            <a:extLst>
              <a:ext uri="{FF2B5EF4-FFF2-40B4-BE49-F238E27FC236}">
                <a16:creationId xmlns:a16="http://schemas.microsoft.com/office/drawing/2014/main" id="{A2C6E39F-60B9-444B-9846-E69D8D34D707}"/>
              </a:ext>
            </a:extLst>
          </p:cNvPr>
          <p:cNvSpPr>
            <a:spLocks noGrp="1"/>
          </p:cNvSpPr>
          <p:nvPr>
            <p:ph type="body" sz="quarter" idx="25"/>
          </p:nvPr>
        </p:nvSpPr>
        <p:spPr/>
        <p:txBody>
          <a:bodyPr>
            <a:normAutofit lnSpcReduction="10000"/>
          </a:bodyPr>
          <a:lstStyle/>
          <a:p>
            <a:r>
              <a:rPr lang="de-CH" dirty="0" err="1"/>
              <a:t>Production</a:t>
            </a:r>
            <a:r>
              <a:rPr lang="de-CH" dirty="0"/>
              <a:t> </a:t>
            </a:r>
            <a:r>
              <a:rPr lang="de-CH" dirty="0" err="1"/>
              <a:t>Process</a:t>
            </a:r>
            <a:r>
              <a:rPr lang="de-CH" dirty="0"/>
              <a:t> Rapperswil</a:t>
            </a:r>
          </a:p>
        </p:txBody>
      </p:sp>
      <p:sp>
        <p:nvSpPr>
          <p:cNvPr id="7" name="Inhaltsplatzhalter 6">
            <a:extLst>
              <a:ext uri="{FF2B5EF4-FFF2-40B4-BE49-F238E27FC236}">
                <a16:creationId xmlns:a16="http://schemas.microsoft.com/office/drawing/2014/main" id="{07F080A7-1AD5-4319-8EE6-13144AEE7790}"/>
              </a:ext>
            </a:extLst>
          </p:cNvPr>
          <p:cNvSpPr>
            <a:spLocks noGrp="1"/>
          </p:cNvSpPr>
          <p:nvPr>
            <p:ph sz="quarter" idx="26"/>
          </p:nvPr>
        </p:nvSpPr>
        <p:spPr/>
        <p:txBody>
          <a:bodyPr>
            <a:normAutofit/>
          </a:bodyPr>
          <a:lstStyle/>
          <a:p>
            <a:r>
              <a:rPr lang="en-GB" sz="2000" dirty="0">
                <a:ea typeface="Roboto Medium" panose="02000000000000000000" pitchFamily="2" charset="0"/>
              </a:rPr>
              <a:t>In </a:t>
            </a:r>
            <a:r>
              <a:rPr lang="en-GB" dirty="0">
                <a:ea typeface="Roboto Medium" panose="02000000000000000000" pitchFamily="2" charset="0"/>
              </a:rPr>
              <a:t>the </a:t>
            </a:r>
            <a:r>
              <a:rPr lang="en-GB" i="1" dirty="0">
                <a:ea typeface="Roboto Medium" panose="02000000000000000000" pitchFamily="2" charset="0"/>
              </a:rPr>
              <a:t>Facility </a:t>
            </a:r>
            <a:r>
              <a:rPr lang="en-GB" dirty="0">
                <a:ea typeface="Roboto Medium" panose="02000000000000000000" pitchFamily="2" charset="0"/>
              </a:rPr>
              <a:t>you find the </a:t>
            </a:r>
            <a:r>
              <a:rPr lang="en-GB" i="1" dirty="0" err="1">
                <a:ea typeface="Roboto Medium" panose="02000000000000000000" pitchFamily="2" charset="0"/>
              </a:rPr>
              <a:t>ModelEntity</a:t>
            </a:r>
            <a:r>
              <a:rPr lang="en-GB" dirty="0">
                <a:ea typeface="Roboto Medium" panose="02000000000000000000" pitchFamily="2" charset="0"/>
              </a:rPr>
              <a:t> product to represent the ten different products, which are produced in the manufacturing cell “</a:t>
            </a:r>
            <a:r>
              <a:rPr lang="en-GB" dirty="0" err="1">
                <a:ea typeface="Roboto Medium" panose="02000000000000000000" pitchFamily="2" charset="0"/>
              </a:rPr>
              <a:t>Unihockeyball</a:t>
            </a:r>
            <a:r>
              <a:rPr lang="en-GB" dirty="0">
                <a:ea typeface="Roboto Medium" panose="02000000000000000000" pitchFamily="2" charset="0"/>
              </a:rPr>
              <a:t>” </a:t>
            </a:r>
          </a:p>
          <a:p>
            <a:r>
              <a:rPr lang="en-GB" dirty="0">
                <a:ea typeface="Roboto Medium" panose="02000000000000000000" pitchFamily="2" charset="0"/>
              </a:rPr>
              <a:t>If you select the product icon and the </a:t>
            </a:r>
            <a:r>
              <a:rPr lang="en-GB" i="1" dirty="0">
                <a:ea typeface="Roboto Medium" panose="02000000000000000000" pitchFamily="2" charset="0"/>
              </a:rPr>
              <a:t>Active Symbol</a:t>
            </a:r>
            <a:r>
              <a:rPr lang="en-GB" dirty="0">
                <a:ea typeface="Roboto Medium" panose="02000000000000000000" pitchFamily="2" charset="0"/>
              </a:rPr>
              <a:t> field you will see the ten different products consisting of nine different coloured </a:t>
            </a:r>
            <a:r>
              <a:rPr lang="en-GB" i="1" dirty="0" err="1">
                <a:ea typeface="Roboto Medium" panose="02000000000000000000" pitchFamily="2" charset="0"/>
              </a:rPr>
              <a:t>HalfBalls</a:t>
            </a:r>
            <a:r>
              <a:rPr lang="en-GB" dirty="0">
                <a:ea typeface="Roboto Medium" panose="02000000000000000000" pitchFamily="2" charset="0"/>
              </a:rPr>
              <a:t> (HBs) and the case of the smart charger </a:t>
            </a:r>
          </a:p>
          <a:p>
            <a:endParaRPr lang="en-GB" dirty="0">
              <a:ea typeface="Roboto Medium" panose="02000000000000000000" pitchFamily="2" charset="0"/>
            </a:endParaRPr>
          </a:p>
          <a:p>
            <a:endParaRPr lang="en-GB" dirty="0">
              <a:ea typeface="Roboto Medium" panose="02000000000000000000" pitchFamily="2" charset="0"/>
            </a:endParaRPr>
          </a:p>
          <a:p>
            <a:pPr marL="0" indent="0">
              <a:buNone/>
            </a:pPr>
            <a:endParaRPr lang="en-GB" sz="2000" dirty="0">
              <a:ea typeface="Roboto Medium" panose="02000000000000000000" pitchFamily="2" charset="0"/>
            </a:endParaRPr>
          </a:p>
          <a:p>
            <a:endParaRPr lang="en-GB" sz="2000" dirty="0">
              <a:ea typeface="Roboto Medium" panose="02000000000000000000" pitchFamily="2" charset="0"/>
            </a:endParaRPr>
          </a:p>
          <a:p>
            <a:endParaRPr lang="de-CH" dirty="0"/>
          </a:p>
        </p:txBody>
      </p:sp>
      <p:sp>
        <p:nvSpPr>
          <p:cNvPr id="8" name="Inhaltsplatzhalter 7">
            <a:extLst>
              <a:ext uri="{FF2B5EF4-FFF2-40B4-BE49-F238E27FC236}">
                <a16:creationId xmlns:a16="http://schemas.microsoft.com/office/drawing/2014/main" id="{2D1988FE-594F-4118-B7BA-3D3F38A85CCD}"/>
              </a:ext>
            </a:extLst>
          </p:cNvPr>
          <p:cNvSpPr>
            <a:spLocks noGrp="1"/>
          </p:cNvSpPr>
          <p:nvPr>
            <p:ph sz="quarter" idx="27"/>
          </p:nvPr>
        </p:nvSpPr>
        <p:spPr/>
        <p:txBody>
          <a:bodyPr/>
          <a:lstStyle/>
          <a:p>
            <a:r>
              <a:rPr lang="en-GB" dirty="0">
                <a:ea typeface="Roboto Medium" panose="02000000000000000000" pitchFamily="2" charset="0"/>
              </a:rPr>
              <a:t>Further you see the </a:t>
            </a:r>
            <a:r>
              <a:rPr lang="en-GB" i="1" dirty="0">
                <a:ea typeface="Roboto Medium" panose="02000000000000000000" pitchFamily="2" charset="0"/>
              </a:rPr>
              <a:t>Source</a:t>
            </a:r>
            <a:r>
              <a:rPr lang="en-GB" dirty="0">
                <a:ea typeface="Roboto Medium" panose="02000000000000000000" pitchFamily="2" charset="0"/>
              </a:rPr>
              <a:t> </a:t>
            </a:r>
            <a:r>
              <a:rPr lang="en-GB" i="1" dirty="0" err="1">
                <a:ea typeface="Roboto Medium" panose="02000000000000000000" pitchFamily="2" charset="0"/>
              </a:rPr>
              <a:t>ProductionPlan</a:t>
            </a:r>
            <a:r>
              <a:rPr lang="en-GB" dirty="0">
                <a:ea typeface="Roboto Medium" panose="02000000000000000000" pitchFamily="2" charset="0"/>
              </a:rPr>
              <a:t> where the ten different products are going to be generated according to the individual demand</a:t>
            </a:r>
          </a:p>
          <a:p>
            <a:endParaRPr lang="en-GB" dirty="0">
              <a:ea typeface="Roboto Medium" panose="02000000000000000000" pitchFamily="2" charset="0"/>
            </a:endParaRPr>
          </a:p>
          <a:p>
            <a:endParaRPr lang="en-GB" dirty="0">
              <a:ea typeface="Roboto Medium" panose="02000000000000000000" pitchFamily="2" charset="0"/>
            </a:endParaRPr>
          </a:p>
          <a:p>
            <a:r>
              <a:rPr lang="en-GB" dirty="0">
                <a:ea typeface="Roboto Medium" panose="02000000000000000000" pitchFamily="2" charset="0"/>
              </a:rPr>
              <a:t>How this generation process is done, you will see later. Now, we just want to make sure that the production process is finalized and connected to the process logic.</a:t>
            </a:r>
          </a:p>
          <a:p>
            <a:r>
              <a:rPr lang="en-GB" dirty="0">
                <a:ea typeface="Roboto Medium" panose="02000000000000000000" pitchFamily="2" charset="0"/>
              </a:rPr>
              <a:t>Let’s start the modelling…</a:t>
            </a:r>
            <a:endParaRPr lang="en-GB" dirty="0"/>
          </a:p>
        </p:txBody>
      </p:sp>
      <p:pic>
        <p:nvPicPr>
          <p:cNvPr id="9" name="Grafik 8">
            <a:extLst>
              <a:ext uri="{FF2B5EF4-FFF2-40B4-BE49-F238E27FC236}">
                <a16:creationId xmlns:a16="http://schemas.microsoft.com/office/drawing/2014/main" id="{9CB65CB0-E9E3-459A-A493-93173788A8DB}"/>
              </a:ext>
            </a:extLst>
          </p:cNvPr>
          <p:cNvPicPr>
            <a:picLocks noChangeAspect="1"/>
          </p:cNvPicPr>
          <p:nvPr/>
        </p:nvPicPr>
        <p:blipFill>
          <a:blip r:embed="rId2"/>
          <a:stretch>
            <a:fillRect/>
          </a:stretch>
        </p:blipFill>
        <p:spPr>
          <a:xfrm>
            <a:off x="940558" y="4461966"/>
            <a:ext cx="870414" cy="1139713"/>
          </a:xfrm>
          <a:prstGeom prst="rect">
            <a:avLst/>
          </a:prstGeom>
        </p:spPr>
      </p:pic>
      <p:pic>
        <p:nvPicPr>
          <p:cNvPr id="10" name="Grafik 9">
            <a:extLst>
              <a:ext uri="{FF2B5EF4-FFF2-40B4-BE49-F238E27FC236}">
                <a16:creationId xmlns:a16="http://schemas.microsoft.com/office/drawing/2014/main" id="{EB1A9126-F45B-4AE0-9119-F5457D164261}"/>
              </a:ext>
            </a:extLst>
          </p:cNvPr>
          <p:cNvPicPr>
            <a:picLocks noChangeAspect="1"/>
          </p:cNvPicPr>
          <p:nvPr/>
        </p:nvPicPr>
        <p:blipFill rotWithShape="1">
          <a:blip r:embed="rId3"/>
          <a:srcRect l="31593" t="9086" r="38161" b="17952"/>
          <a:stretch/>
        </p:blipFill>
        <p:spPr>
          <a:xfrm>
            <a:off x="2137282" y="4495122"/>
            <a:ext cx="1018908" cy="876061"/>
          </a:xfrm>
          <a:prstGeom prst="rect">
            <a:avLst/>
          </a:prstGeom>
        </p:spPr>
      </p:pic>
      <p:pic>
        <p:nvPicPr>
          <p:cNvPr id="12" name="Grafik 11">
            <a:extLst>
              <a:ext uri="{FF2B5EF4-FFF2-40B4-BE49-F238E27FC236}">
                <a16:creationId xmlns:a16="http://schemas.microsoft.com/office/drawing/2014/main" id="{0AC5B5E2-4051-4CF1-A8FB-B2E2D351AEBC}"/>
              </a:ext>
            </a:extLst>
          </p:cNvPr>
          <p:cNvPicPr/>
          <p:nvPr/>
        </p:nvPicPr>
        <p:blipFill>
          <a:blip r:embed="rId4"/>
          <a:stretch>
            <a:fillRect/>
          </a:stretch>
        </p:blipFill>
        <p:spPr>
          <a:xfrm>
            <a:off x="974973" y="5602508"/>
            <a:ext cx="5358358" cy="678564"/>
          </a:xfrm>
          <a:prstGeom prst="rect">
            <a:avLst/>
          </a:prstGeom>
        </p:spPr>
      </p:pic>
      <p:pic>
        <p:nvPicPr>
          <p:cNvPr id="16" name="Grafik 15">
            <a:extLst>
              <a:ext uri="{FF2B5EF4-FFF2-40B4-BE49-F238E27FC236}">
                <a16:creationId xmlns:a16="http://schemas.microsoft.com/office/drawing/2014/main" id="{94261E7E-DF5E-215D-7815-39F3C610A512}"/>
              </a:ext>
            </a:extLst>
          </p:cNvPr>
          <p:cNvPicPr>
            <a:picLocks noChangeAspect="1"/>
          </p:cNvPicPr>
          <p:nvPr/>
        </p:nvPicPr>
        <p:blipFill>
          <a:blip r:embed="rId5"/>
          <a:stretch>
            <a:fillRect/>
          </a:stretch>
        </p:blipFill>
        <p:spPr>
          <a:xfrm>
            <a:off x="8450698" y="2648255"/>
            <a:ext cx="1454866" cy="1021738"/>
          </a:xfrm>
          <a:prstGeom prst="rect">
            <a:avLst/>
          </a:prstGeom>
        </p:spPr>
      </p:pic>
      <p:pic>
        <p:nvPicPr>
          <p:cNvPr id="18" name="Grafik 17">
            <a:extLst>
              <a:ext uri="{FF2B5EF4-FFF2-40B4-BE49-F238E27FC236}">
                <a16:creationId xmlns:a16="http://schemas.microsoft.com/office/drawing/2014/main" id="{C07EF87B-5D5A-F7C5-1E7B-2D4FA2EDDB99}"/>
              </a:ext>
            </a:extLst>
          </p:cNvPr>
          <p:cNvPicPr>
            <a:picLocks noChangeAspect="1"/>
          </p:cNvPicPr>
          <p:nvPr/>
        </p:nvPicPr>
        <p:blipFill>
          <a:blip r:embed="rId6"/>
          <a:stretch>
            <a:fillRect/>
          </a:stretch>
        </p:blipFill>
        <p:spPr>
          <a:xfrm>
            <a:off x="3382171" y="4440612"/>
            <a:ext cx="554821" cy="1046233"/>
          </a:xfrm>
          <a:prstGeom prst="rect">
            <a:avLst/>
          </a:prstGeom>
        </p:spPr>
      </p:pic>
    </p:spTree>
    <p:extLst>
      <p:ext uri="{BB962C8B-B14F-4D97-AF65-F5344CB8AC3E}">
        <p14:creationId xmlns:p14="http://schemas.microsoft.com/office/powerpoint/2010/main" val="2548797538"/>
      </p:ext>
    </p:extLst>
  </p:cSld>
  <p:clrMapOvr>
    <a:masterClrMapping/>
  </p:clrMapOvr>
</p:sld>
</file>

<file path=ppt/theme/theme1.xml><?xml version="1.0" encoding="utf-8"?>
<a:theme xmlns:a="http://schemas.openxmlformats.org/drawingml/2006/main" name="OST-Vorlage">
  <a:themeElements>
    <a:clrScheme name="Benutzerdefiniert 19">
      <a:dk1>
        <a:srgbClr val="191919"/>
      </a:dk1>
      <a:lt1>
        <a:srgbClr val="FFFFFF"/>
      </a:lt1>
      <a:dk2>
        <a:srgbClr val="8C195F"/>
      </a:dk2>
      <a:lt2>
        <a:srgbClr val="C6C6C6"/>
      </a:lt2>
      <a:accent1>
        <a:srgbClr val="6B3881"/>
      </a:accent1>
      <a:accent2>
        <a:srgbClr val="D0A9D0"/>
      </a:accent2>
      <a:accent3>
        <a:srgbClr val="007E6B"/>
      </a:accent3>
      <a:accent4>
        <a:srgbClr val="A7D5C2"/>
      </a:accent4>
      <a:accent5>
        <a:srgbClr val="C32E15"/>
      </a:accent5>
      <a:accent6>
        <a:srgbClr val="F39A8B"/>
      </a:accent6>
      <a:hlink>
        <a:srgbClr val="D72864"/>
      </a:hlink>
      <a:folHlink>
        <a:srgbClr val="8C195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8575"/>
        <a:effectLst/>
      </a:spPr>
      <a:bodyPr rtlCol="0" anchor="t"/>
      <a:lstStyle>
        <a:defPPr algn="l">
          <a:defRPr sz="1400" dirty="0">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108000" tIns="36000" rIns="108000" bIns="108000" rtlCol="0">
        <a:normAutofit/>
      </a:bodyPr>
      <a:lstStyle>
        <a:defPPr marL="252000" indent="-252000" algn="l">
          <a:spcAft>
            <a:spcPts val="600"/>
          </a:spcAft>
          <a:buClr>
            <a:schemeClr val="tx2"/>
          </a:buClr>
          <a:buFont typeface="Arial" panose="020B0604020202020204" pitchFamily="34" charset="0"/>
          <a:buChar char="•"/>
          <a:defRPr sz="2000" dirty="0" err="1" smtClean="0">
            <a:ea typeface="Roboto Medium" panose="02000000000000000000" pitchFamily="2" charset="0"/>
          </a:defRPr>
        </a:defPPr>
      </a:lstStyle>
    </a:txDef>
  </a:objectDefaults>
  <a:extraClrSchemeLst>
    <a:extraClrScheme>
      <a:clrScheme name="OST - Farben">
        <a:dk1>
          <a:srgbClr val="191919"/>
        </a:dk1>
        <a:lt1>
          <a:srgbClr val="FFFFFF"/>
        </a:lt1>
        <a:dk2>
          <a:srgbClr val="8C195F"/>
        </a:dk2>
        <a:lt2>
          <a:srgbClr val="D72864"/>
        </a:lt2>
        <a:accent1>
          <a:srgbClr val="56276D"/>
        </a:accent1>
        <a:accent2>
          <a:srgbClr val="C397C4"/>
        </a:accent2>
        <a:accent3>
          <a:srgbClr val="146C58"/>
        </a:accent3>
        <a:accent4>
          <a:srgbClr val="99CCB5"/>
        </a:accent4>
        <a:accent5>
          <a:srgbClr val="B21D19"/>
        </a:accent5>
        <a:accent6>
          <a:srgbClr val="EC867B"/>
        </a:accent6>
        <a:hlink>
          <a:srgbClr val="191919"/>
        </a:hlink>
        <a:folHlink>
          <a:srgbClr val="191919"/>
        </a:folHlink>
      </a:clrScheme>
      <a:clrMap bg1="lt1" tx1="dk1" bg2="lt2" tx2="dk2" accent1="accent1" accent2="accent2" accent3="accent3" accent4="accent4" accent5="accent5" accent6="accent6" hlink="hlink" folHlink="folHlink"/>
    </a:extraClrScheme>
  </a:extraClrSchemeLst>
  <a:custClrLst>
    <a:custClr name="OST Violett">
      <a:srgbClr val="9560A4"/>
    </a:custClr>
    <a:custClr name="OST Grün">
      <a:srgbClr val="1DAF8E"/>
    </a:custClr>
    <a:custClr name="OST Rot">
      <a:srgbClr val="E84E0F"/>
    </a:custClr>
    <a:custClr name="OST Blau">
      <a:srgbClr val="0086CD"/>
    </a:custClr>
    <a:custClr name="OST Orange">
      <a:srgbClr val="FBBA00"/>
    </a:custClr>
    <a:custClr name="Weiss">
      <a:srgbClr val="FFFFFF"/>
    </a:custClr>
    <a:custClr name="Weiss">
      <a:srgbClr val="FFFFFF"/>
    </a:custClr>
    <a:custClr name="OST Schwarz">
      <a:srgbClr val="191919"/>
    </a:custClr>
    <a:custClr name="OST Brombeer">
      <a:srgbClr val="8C195F"/>
    </a:custClr>
    <a:custClr name="OST Himbeer">
      <a:srgbClr val="D72864"/>
    </a:custClr>
    <a:custClr name="OST Dunkelviolett">
      <a:srgbClr val="6B3881"/>
    </a:custClr>
    <a:custClr name="OST Dunkelgrün">
      <a:srgbClr val="007E6B"/>
    </a:custClr>
    <a:custClr name="OST Dunkelrot">
      <a:srgbClr val="C32E15"/>
    </a:custClr>
    <a:custClr name="OST Dunkelblau">
      <a:srgbClr val="0073B0"/>
    </a:custClr>
    <a:custClr name="OST Dunkelorange">
      <a:srgbClr val="D18F00"/>
    </a:custClr>
    <a:custClr name="Weiss">
      <a:srgbClr val="FFFFFF"/>
    </a:custClr>
    <a:custClr name="Weiss">
      <a:srgbClr val="FFFFFF"/>
    </a:custClr>
    <a:custClr name="Weiss">
      <a:srgbClr val="FFFFFF"/>
    </a:custClr>
    <a:custClr name="Weiss">
      <a:srgbClr val="FFFFFF"/>
    </a:custClr>
    <a:custClr name="Weiss">
      <a:srgbClr val="FFFFFF"/>
    </a:custClr>
    <a:custClr name="OST Hellviolett">
      <a:srgbClr val="D0A9D0"/>
    </a:custClr>
    <a:custClr name="OST Hellgrün">
      <a:srgbClr val="A7D5C2"/>
    </a:custClr>
    <a:custClr name="OST Hellrot">
      <a:srgbClr val="F39A8B"/>
    </a:custClr>
    <a:custClr name="OST Hellblau">
      <a:srgbClr val="5FBFED"/>
    </a:custClr>
    <a:custClr name="OST Hellorange">
      <a:srgbClr val="FDD6AF"/>
    </a:custClr>
    <a:custClr name="Weiss">
      <a:srgbClr val="FFFFFF"/>
    </a:custClr>
    <a:custClr name="Weiss">
      <a:srgbClr val="FFFFFF"/>
    </a:custClr>
    <a:custClr name="Weiss">
      <a:srgbClr val="FFFFFF"/>
    </a:custClr>
    <a:custClr name="Weiss">
      <a:srgbClr val="FFFFFF"/>
    </a:custClr>
    <a:custClr name="Weiss">
      <a:srgbClr val="FFFFFF"/>
    </a:custClr>
  </a:custClrLst>
  <a:extLst>
    <a:ext uri="{05A4C25C-085E-4340-85A3-A5531E510DB2}">
      <thm15:themeFamily xmlns:thm15="http://schemas.microsoft.com/office/thememl/2012/main" name="OST_Vorlage_DE_16zu9" id="{CA3A5D1D-A161-42B5-B342-1F7C777748DE}" vid="{3C8129B8-15DE-4495-AF5F-D7D887CB717D}"/>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ST - Fonts">
      <a:majorFont>
        <a:latin typeface="Zilla Slab Light"/>
        <a:ea typeface=""/>
        <a:cs typeface=""/>
      </a:majorFont>
      <a:minorFont>
        <a:latin typeface="Robo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ST - Fonts">
      <a:majorFont>
        <a:latin typeface="Zilla Slab Light"/>
        <a:ea typeface=""/>
        <a:cs typeface=""/>
      </a:majorFont>
      <a:minorFont>
        <a:latin typeface="Robo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7cbc8f1c-7aec-4c0f-94f7-d7a778b1f150">
      <Terms xmlns="http://schemas.microsoft.com/office/infopath/2007/PartnerControls"/>
    </lcf76f155ced4ddcb4097134ff3c332f>
    <TaxCatchAll xmlns="ad66ac8b-a0d6-471b-a9a3-42be27d96ef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0C17A725C2F7F14DA7BD4390B8CC10C5" ma:contentTypeVersion="17" ma:contentTypeDescription="Ein neues Dokument erstellen." ma:contentTypeScope="" ma:versionID="a6813aa84e66d0c59b75a27f06d044ab">
  <xsd:schema xmlns:xsd="http://www.w3.org/2001/XMLSchema" xmlns:xs="http://www.w3.org/2001/XMLSchema" xmlns:p="http://schemas.microsoft.com/office/2006/metadata/properties" xmlns:ns2="7cbc8f1c-7aec-4c0f-94f7-d7a778b1f150" xmlns:ns3="ad66ac8b-a0d6-471b-a9a3-42be27d96eff" targetNamespace="http://schemas.microsoft.com/office/2006/metadata/properties" ma:root="true" ma:fieldsID="6fe3bbdbd50d9fea56a669e823e1493c" ns2:_="" ns3:_="">
    <xsd:import namespace="7cbc8f1c-7aec-4c0f-94f7-d7a778b1f150"/>
    <xsd:import namespace="ad66ac8b-a0d6-471b-a9a3-42be27d96ef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AutoKeyPoints" minOccurs="0"/>
                <xsd:element ref="ns2:MediaServiceKeyPoints" minOccurs="0"/>
                <xsd:element ref="ns2:lcf76f155ced4ddcb4097134ff3c332f" minOccurs="0"/>
                <xsd:element ref="ns3:TaxCatchAll"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bc8f1c-7aec-4c0f-94f7-d7a778b1f15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2" nillable="true" ma:displayName="Length (seconds)" ma:internalName="MediaLengthInSeconds" ma:readOnly="true">
      <xsd:simpleType>
        <xsd:restriction base="dms:Unknow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Bildmarkierungen" ma:readOnly="false" ma:fieldId="{5cf76f15-5ced-4ddc-b409-7134ff3c332f}" ma:taxonomyMulti="true" ma:sspId="f212c26d-ba8a-401b-a725-3045b2045bc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d66ac8b-a0d6-471b-a9a3-42be27d96eff" elementFormDefault="qualified">
    <xsd:import namespace="http://schemas.microsoft.com/office/2006/documentManagement/types"/>
    <xsd:import namespace="http://schemas.microsoft.com/office/infopath/2007/PartnerControls"/>
    <xsd:element name="SharedWithUsers" ma:index="10"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Freigegeben für - Details" ma:internalName="SharedWithDetails" ma:readOnly="true">
      <xsd:simpleType>
        <xsd:restriction base="dms:Note">
          <xsd:maxLength value="255"/>
        </xsd:restriction>
      </xsd:simpleType>
    </xsd:element>
    <xsd:element name="TaxCatchAll" ma:index="22" nillable="true" ma:displayName="Taxonomy Catch All Column" ma:hidden="true" ma:list="{96137c87-629c-40fa-aef6-d0ea829924dd}" ma:internalName="TaxCatchAll" ma:showField="CatchAllData" ma:web="ad66ac8b-a0d6-471b-a9a3-42be27d96ef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8582944-3EE7-41CA-9A46-5741B8B009B5}">
  <ds:schemaRefs>
    <ds:schemaRef ds:uri="http://purl.org/dc/elements/1.1/"/>
    <ds:schemaRef ds:uri="2a2c112a-84e9-4397-8017-cc57deb29ab7"/>
    <ds:schemaRef ds:uri="http://schemas.microsoft.com/office/2006/documentManagement/types"/>
    <ds:schemaRef ds:uri="http://www.w3.org/XML/1998/namespace"/>
    <ds:schemaRef ds:uri="http://purl.org/dc/dcmitype/"/>
    <ds:schemaRef ds:uri="http://schemas.microsoft.com/office/2006/metadata/properties"/>
    <ds:schemaRef ds:uri="http://schemas.microsoft.com/office/infopath/2007/PartnerControls"/>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5D0AB094-BF71-4CAB-A3C8-3CC7593E2D10}">
  <ds:schemaRefs>
    <ds:schemaRef ds:uri="http://schemas.microsoft.com/sharepoint/v3/contenttype/forms"/>
  </ds:schemaRefs>
</ds:datastoreItem>
</file>

<file path=customXml/itemProps3.xml><?xml version="1.0" encoding="utf-8"?>
<ds:datastoreItem xmlns:ds="http://schemas.openxmlformats.org/officeDocument/2006/customXml" ds:itemID="{41666E7F-4756-4560-9491-48F18CCDF3D8}"/>
</file>

<file path=docProps/app.xml><?xml version="1.0" encoding="utf-8"?>
<Properties xmlns="http://schemas.openxmlformats.org/officeDocument/2006/extended-properties" xmlns:vt="http://schemas.openxmlformats.org/officeDocument/2006/docPropsVTypes">
  <Template>OST_Vorlage_DE_16zu9</Template>
  <TotalTime>0</TotalTime>
  <Words>2190</Words>
  <Application>Microsoft Office PowerPoint</Application>
  <PresentationFormat>Benutzerdefiniert</PresentationFormat>
  <Paragraphs>296</Paragraphs>
  <Slides>24</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24</vt:i4>
      </vt:variant>
    </vt:vector>
  </HeadingPairs>
  <TitlesOfParts>
    <vt:vector size="28" baseType="lpstr">
      <vt:lpstr>Arial</vt:lpstr>
      <vt:lpstr>Roboto</vt:lpstr>
      <vt:lpstr>Symbol</vt:lpstr>
      <vt:lpstr>OST-Vorlage</vt:lpstr>
      <vt:lpstr>Exercise Simulation</vt:lpstr>
      <vt:lpstr>Content Exercise Simulation Smart Factory @ OST</vt:lpstr>
      <vt:lpstr>Simulation Smart Factory @ OST</vt:lpstr>
      <vt:lpstr>Simulation Smart Factory @ OST</vt:lpstr>
      <vt:lpstr>Simulation Smart Factory @ OST</vt:lpstr>
      <vt:lpstr>Content Exercise Simulation Smart Factory @ OST</vt:lpstr>
      <vt:lpstr>Implementation of the Facility «Smart Factory @ OST»</vt:lpstr>
      <vt:lpstr>Overview: Production Process Rapperswil</vt:lpstr>
      <vt:lpstr>ModelEntity &amp; Source</vt:lpstr>
      <vt:lpstr>Server: Injection Molding</vt:lpstr>
      <vt:lpstr>Server: Injection Molding</vt:lpstr>
      <vt:lpstr>Server: Laser Labeling</vt:lpstr>
      <vt:lpstr>Conveyor, CollaborativeRobot and TempStorageHB</vt:lpstr>
      <vt:lpstr>Conveyor, CollaborativeRobot and TempStorageHB</vt:lpstr>
      <vt:lpstr>Server: Welding Cell &amp; Output Storage</vt:lpstr>
      <vt:lpstr>Paths and TimePaths</vt:lpstr>
      <vt:lpstr>Paths and TimePaths</vt:lpstr>
      <vt:lpstr>Simulation Smart Factory @ OST</vt:lpstr>
      <vt:lpstr>Content Exercise Simulation Smart Factory @ OST</vt:lpstr>
      <vt:lpstr>Import Data in Simio</vt:lpstr>
      <vt:lpstr>Data Tables</vt:lpstr>
      <vt:lpstr>Properties</vt:lpstr>
      <vt:lpstr>Data Connector</vt:lpstr>
      <vt:lpstr>Data Connector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Exercise 1</dc:title>
  <dc:creator>Roger Rinderer</dc:creator>
  <cp:lastModifiedBy>Roger Rinderer</cp:lastModifiedBy>
  <cp:revision>29</cp:revision>
  <cp:lastPrinted>2019-10-30T10:24:00Z</cp:lastPrinted>
  <dcterms:created xsi:type="dcterms:W3CDTF">2022-06-01T14:23:19Z</dcterms:created>
  <dcterms:modified xsi:type="dcterms:W3CDTF">2023-10-06T10:46:43Z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0x01010069DA6B4161B79E428DBE6DDEAE442213</vt:lpwstr>
  </property>
  <property fmtid="{D5CDD505-2E9C-101B-9397-08002B2CF9AE}" pid="3" name="Order">
    <vt:r8>6400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ComplianceAssetId">
    <vt:lpwstr/>
  </property>
  <property fmtid="{D5CDD505-2E9C-101B-9397-08002B2CF9AE}" pid="9" name="TemplateUrl">
    <vt:lpwstr/>
  </property>
</Properties>
</file>