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23"/>
  </p:notesMasterIdLst>
  <p:handoutMasterIdLst>
    <p:handoutMasterId r:id="rId24"/>
  </p:handoutMasterIdLst>
  <p:sldIdLst>
    <p:sldId id="288" r:id="rId5"/>
    <p:sldId id="368" r:id="rId6"/>
    <p:sldId id="359" r:id="rId7"/>
    <p:sldId id="312" r:id="rId8"/>
    <p:sldId id="309" r:id="rId9"/>
    <p:sldId id="360" r:id="rId10"/>
    <p:sldId id="361" r:id="rId11"/>
    <p:sldId id="362" r:id="rId12"/>
    <p:sldId id="329" r:id="rId13"/>
    <p:sldId id="322" r:id="rId14"/>
    <p:sldId id="350" r:id="rId15"/>
    <p:sldId id="363" r:id="rId16"/>
    <p:sldId id="369" r:id="rId17"/>
    <p:sldId id="342" r:id="rId18"/>
    <p:sldId id="365" r:id="rId19"/>
    <p:sldId id="335" r:id="rId20"/>
    <p:sldId id="366" r:id="rId21"/>
    <p:sldId id="367" r:id="rId22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A3100-5EF0-45B5-946D-03B83021C008}" v="3" dt="2023-10-06T10:45:57.297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7459" autoAdjust="0"/>
  </p:normalViewPr>
  <p:slideViewPr>
    <p:cSldViewPr snapToGrid="0" snapToObjects="1">
      <p:cViewPr varScale="1">
        <p:scale>
          <a:sx n="86" d="100"/>
          <a:sy n="86" d="100"/>
        </p:scale>
        <p:origin x="523" y="53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Rinderer" userId="f6738a6e-4b92-4598-8db9-31fa94edbaf3" providerId="ADAL" clId="{739A3100-5EF0-45B5-946D-03B83021C008}"/>
    <pc:docChg chg="custSel addSld delSld modSld">
      <pc:chgData name="Roger Rinderer" userId="f6738a6e-4b92-4598-8db9-31fa94edbaf3" providerId="ADAL" clId="{739A3100-5EF0-45B5-946D-03B83021C008}" dt="2023-10-04T19:55:26.277" v="34" actId="33524"/>
      <pc:docMkLst>
        <pc:docMk/>
      </pc:docMkLst>
      <pc:sldChg chg="del">
        <pc:chgData name="Roger Rinderer" userId="f6738a6e-4b92-4598-8db9-31fa94edbaf3" providerId="ADAL" clId="{739A3100-5EF0-45B5-946D-03B83021C008}" dt="2023-10-04T19:46:06.406" v="8" actId="47"/>
        <pc:sldMkLst>
          <pc:docMk/>
          <pc:sldMk cId="2302090509" sldId="294"/>
        </pc:sldMkLst>
      </pc:sldChg>
      <pc:sldChg chg="del">
        <pc:chgData name="Roger Rinderer" userId="f6738a6e-4b92-4598-8db9-31fa94edbaf3" providerId="ADAL" clId="{739A3100-5EF0-45B5-946D-03B83021C008}" dt="2023-10-04T19:46:07.038" v="10" actId="47"/>
        <pc:sldMkLst>
          <pc:docMk/>
          <pc:sldMk cId="2548797538" sldId="302"/>
        </pc:sldMkLst>
      </pc:sldChg>
      <pc:sldChg chg="del">
        <pc:chgData name="Roger Rinderer" userId="f6738a6e-4b92-4598-8db9-31fa94edbaf3" providerId="ADAL" clId="{739A3100-5EF0-45B5-946D-03B83021C008}" dt="2023-10-04T19:46:07.354" v="11" actId="47"/>
        <pc:sldMkLst>
          <pc:docMk/>
          <pc:sldMk cId="1324804238" sldId="305"/>
        </pc:sldMkLst>
      </pc:sldChg>
      <pc:sldChg chg="del">
        <pc:chgData name="Roger Rinderer" userId="f6738a6e-4b92-4598-8db9-31fa94edbaf3" providerId="ADAL" clId="{739A3100-5EF0-45B5-946D-03B83021C008}" dt="2023-10-04T19:46:07.724" v="12" actId="47"/>
        <pc:sldMkLst>
          <pc:docMk/>
          <pc:sldMk cId="1628984697" sldId="307"/>
        </pc:sldMkLst>
      </pc:sldChg>
      <pc:sldChg chg="del">
        <pc:chgData name="Roger Rinderer" userId="f6738a6e-4b92-4598-8db9-31fa94edbaf3" providerId="ADAL" clId="{739A3100-5EF0-45B5-946D-03B83021C008}" dt="2023-10-04T19:46:08.056" v="13" actId="47"/>
        <pc:sldMkLst>
          <pc:docMk/>
          <pc:sldMk cId="3282216274" sldId="308"/>
        </pc:sldMkLst>
      </pc:sldChg>
      <pc:sldChg chg="del">
        <pc:chgData name="Roger Rinderer" userId="f6738a6e-4b92-4598-8db9-31fa94edbaf3" providerId="ADAL" clId="{739A3100-5EF0-45B5-946D-03B83021C008}" dt="2023-10-04T19:46:06.753" v="9" actId="47"/>
        <pc:sldMkLst>
          <pc:docMk/>
          <pc:sldMk cId="93050769" sldId="325"/>
        </pc:sldMkLst>
      </pc:sldChg>
      <pc:sldChg chg="modSp mod">
        <pc:chgData name="Roger Rinderer" userId="f6738a6e-4b92-4598-8db9-31fa94edbaf3" providerId="ADAL" clId="{739A3100-5EF0-45B5-946D-03B83021C008}" dt="2023-10-04T19:50:05.890" v="28" actId="20577"/>
        <pc:sldMkLst>
          <pc:docMk/>
          <pc:sldMk cId="3753261547" sldId="329"/>
        </pc:sldMkLst>
        <pc:spChg chg="mod">
          <ac:chgData name="Roger Rinderer" userId="f6738a6e-4b92-4598-8db9-31fa94edbaf3" providerId="ADAL" clId="{739A3100-5EF0-45B5-946D-03B83021C008}" dt="2023-10-04T19:50:05.890" v="28" actId="20577"/>
          <ac:spMkLst>
            <pc:docMk/>
            <pc:sldMk cId="3753261547" sldId="329"/>
            <ac:spMk id="4" creationId="{63AB25E5-4EBE-4CEF-9FFB-D291512EDAD8}"/>
          </ac:spMkLst>
        </pc:spChg>
      </pc:sldChg>
      <pc:sldChg chg="del">
        <pc:chgData name="Roger Rinderer" userId="f6738a6e-4b92-4598-8db9-31fa94edbaf3" providerId="ADAL" clId="{739A3100-5EF0-45B5-946D-03B83021C008}" dt="2023-10-04T19:46:05.419" v="5" actId="47"/>
        <pc:sldMkLst>
          <pc:docMk/>
          <pc:sldMk cId="445246891" sldId="331"/>
        </pc:sldMkLst>
      </pc:sldChg>
      <pc:sldChg chg="del">
        <pc:chgData name="Roger Rinderer" userId="f6738a6e-4b92-4598-8db9-31fa94edbaf3" providerId="ADAL" clId="{739A3100-5EF0-45B5-946D-03B83021C008}" dt="2023-10-04T19:46:05.766" v="6" actId="47"/>
        <pc:sldMkLst>
          <pc:docMk/>
          <pc:sldMk cId="2616132040" sldId="332"/>
        </pc:sldMkLst>
      </pc:sldChg>
      <pc:sldChg chg="modSp mod">
        <pc:chgData name="Roger Rinderer" userId="f6738a6e-4b92-4598-8db9-31fa94edbaf3" providerId="ADAL" clId="{739A3100-5EF0-45B5-946D-03B83021C008}" dt="2023-10-04T19:53:09.019" v="33" actId="33524"/>
        <pc:sldMkLst>
          <pc:docMk/>
          <pc:sldMk cId="2222663576" sldId="335"/>
        </pc:sldMkLst>
        <pc:spChg chg="mod">
          <ac:chgData name="Roger Rinderer" userId="f6738a6e-4b92-4598-8db9-31fa94edbaf3" providerId="ADAL" clId="{739A3100-5EF0-45B5-946D-03B83021C008}" dt="2023-10-04T19:53:09.019" v="33" actId="33524"/>
          <ac:spMkLst>
            <pc:docMk/>
            <pc:sldMk cId="2222663576" sldId="335"/>
            <ac:spMk id="5" creationId="{F96BCE7E-1CB7-4E89-A19D-EDC31EAB71A1}"/>
          </ac:spMkLst>
        </pc:spChg>
      </pc:sldChg>
      <pc:sldChg chg="del">
        <pc:chgData name="Roger Rinderer" userId="f6738a6e-4b92-4598-8db9-31fa94edbaf3" providerId="ADAL" clId="{739A3100-5EF0-45B5-946D-03B83021C008}" dt="2023-10-04T19:46:12.249" v="22" actId="47"/>
        <pc:sldMkLst>
          <pc:docMk/>
          <pc:sldMk cId="2567265956" sldId="336"/>
        </pc:sldMkLst>
      </pc:sldChg>
      <pc:sldChg chg="del">
        <pc:chgData name="Roger Rinderer" userId="f6738a6e-4b92-4598-8db9-31fa94edbaf3" providerId="ADAL" clId="{739A3100-5EF0-45B5-946D-03B83021C008}" dt="2023-10-04T19:46:12.466" v="23" actId="47"/>
        <pc:sldMkLst>
          <pc:docMk/>
          <pc:sldMk cId="1199782677" sldId="337"/>
        </pc:sldMkLst>
      </pc:sldChg>
      <pc:sldChg chg="del">
        <pc:chgData name="Roger Rinderer" userId="f6738a6e-4b92-4598-8db9-31fa94edbaf3" providerId="ADAL" clId="{739A3100-5EF0-45B5-946D-03B83021C008}" dt="2023-10-04T19:46:11.933" v="21" actId="47"/>
        <pc:sldMkLst>
          <pc:docMk/>
          <pc:sldMk cId="2426772393" sldId="338"/>
        </pc:sldMkLst>
      </pc:sldChg>
      <pc:sldChg chg="del">
        <pc:chgData name="Roger Rinderer" userId="f6738a6e-4b92-4598-8db9-31fa94edbaf3" providerId="ADAL" clId="{739A3100-5EF0-45B5-946D-03B83021C008}" dt="2023-10-04T19:46:12.767" v="24" actId="47"/>
        <pc:sldMkLst>
          <pc:docMk/>
          <pc:sldMk cId="225398158" sldId="340"/>
        </pc:sldMkLst>
      </pc:sldChg>
      <pc:sldChg chg="del">
        <pc:chgData name="Roger Rinderer" userId="f6738a6e-4b92-4598-8db9-31fa94edbaf3" providerId="ADAL" clId="{739A3100-5EF0-45B5-946D-03B83021C008}" dt="2023-10-04T19:46:05.150" v="4" actId="47"/>
        <pc:sldMkLst>
          <pc:docMk/>
          <pc:sldMk cId="2052379803" sldId="343"/>
        </pc:sldMkLst>
      </pc:sldChg>
      <pc:sldChg chg="del">
        <pc:chgData name="Roger Rinderer" userId="f6738a6e-4b92-4598-8db9-31fa94edbaf3" providerId="ADAL" clId="{739A3100-5EF0-45B5-946D-03B83021C008}" dt="2023-10-04T19:46:04.747" v="3" actId="47"/>
        <pc:sldMkLst>
          <pc:docMk/>
          <pc:sldMk cId="4240868648" sldId="344"/>
        </pc:sldMkLst>
      </pc:sldChg>
      <pc:sldChg chg="del">
        <pc:chgData name="Roger Rinderer" userId="f6738a6e-4b92-4598-8db9-31fa94edbaf3" providerId="ADAL" clId="{739A3100-5EF0-45B5-946D-03B83021C008}" dt="2023-10-04T19:46:13.436" v="25" actId="47"/>
        <pc:sldMkLst>
          <pc:docMk/>
          <pc:sldMk cId="132439692" sldId="347"/>
        </pc:sldMkLst>
      </pc:sldChg>
      <pc:sldChg chg="del">
        <pc:chgData name="Roger Rinderer" userId="f6738a6e-4b92-4598-8db9-31fa94edbaf3" providerId="ADAL" clId="{739A3100-5EF0-45B5-946D-03B83021C008}" dt="2023-10-04T19:46:06.090" v="7" actId="47"/>
        <pc:sldMkLst>
          <pc:docMk/>
          <pc:sldMk cId="3133380864" sldId="348"/>
        </pc:sldMkLst>
      </pc:sldChg>
      <pc:sldChg chg="del">
        <pc:chgData name="Roger Rinderer" userId="f6738a6e-4b92-4598-8db9-31fa94edbaf3" providerId="ADAL" clId="{739A3100-5EF0-45B5-946D-03B83021C008}" dt="2023-10-04T19:46:08.394" v="14" actId="47"/>
        <pc:sldMkLst>
          <pc:docMk/>
          <pc:sldMk cId="2552777416" sldId="349"/>
        </pc:sldMkLst>
      </pc:sldChg>
      <pc:sldChg chg="del">
        <pc:chgData name="Roger Rinderer" userId="f6738a6e-4b92-4598-8db9-31fa94edbaf3" providerId="ADAL" clId="{739A3100-5EF0-45B5-946D-03B83021C008}" dt="2023-10-04T19:46:08.695" v="15" actId="47"/>
        <pc:sldMkLst>
          <pc:docMk/>
          <pc:sldMk cId="702055920" sldId="351"/>
        </pc:sldMkLst>
      </pc:sldChg>
      <pc:sldChg chg="del">
        <pc:chgData name="Roger Rinderer" userId="f6738a6e-4b92-4598-8db9-31fa94edbaf3" providerId="ADAL" clId="{739A3100-5EF0-45B5-946D-03B83021C008}" dt="2023-10-04T19:46:09.026" v="16" actId="47"/>
        <pc:sldMkLst>
          <pc:docMk/>
          <pc:sldMk cId="3594033040" sldId="352"/>
        </pc:sldMkLst>
      </pc:sldChg>
      <pc:sldChg chg="del">
        <pc:chgData name="Roger Rinderer" userId="f6738a6e-4b92-4598-8db9-31fa94edbaf3" providerId="ADAL" clId="{739A3100-5EF0-45B5-946D-03B83021C008}" dt="2023-10-04T19:46:09.295" v="17" actId="47"/>
        <pc:sldMkLst>
          <pc:docMk/>
          <pc:sldMk cId="2147739094" sldId="353"/>
        </pc:sldMkLst>
      </pc:sldChg>
      <pc:sldChg chg="del">
        <pc:chgData name="Roger Rinderer" userId="f6738a6e-4b92-4598-8db9-31fa94edbaf3" providerId="ADAL" clId="{739A3100-5EF0-45B5-946D-03B83021C008}" dt="2023-10-04T19:46:09.642" v="18" actId="47"/>
        <pc:sldMkLst>
          <pc:docMk/>
          <pc:sldMk cId="3707904743" sldId="355"/>
        </pc:sldMkLst>
      </pc:sldChg>
      <pc:sldChg chg="del">
        <pc:chgData name="Roger Rinderer" userId="f6738a6e-4b92-4598-8db9-31fa94edbaf3" providerId="ADAL" clId="{739A3100-5EF0-45B5-946D-03B83021C008}" dt="2023-10-04T19:46:10.613" v="19" actId="47"/>
        <pc:sldMkLst>
          <pc:docMk/>
          <pc:sldMk cId="3069451587" sldId="356"/>
        </pc:sldMkLst>
      </pc:sldChg>
      <pc:sldChg chg="del">
        <pc:chgData name="Roger Rinderer" userId="f6738a6e-4b92-4598-8db9-31fa94edbaf3" providerId="ADAL" clId="{739A3100-5EF0-45B5-946D-03B83021C008}" dt="2023-10-04T19:46:10.992" v="20" actId="47"/>
        <pc:sldMkLst>
          <pc:docMk/>
          <pc:sldMk cId="2447233615" sldId="357"/>
        </pc:sldMkLst>
      </pc:sldChg>
      <pc:sldChg chg="del">
        <pc:chgData name="Roger Rinderer" userId="f6738a6e-4b92-4598-8db9-31fa94edbaf3" providerId="ADAL" clId="{739A3100-5EF0-45B5-946D-03B83021C008}" dt="2023-10-04T19:46:17.531" v="26" actId="47"/>
        <pc:sldMkLst>
          <pc:docMk/>
          <pc:sldMk cId="2734856210" sldId="358"/>
        </pc:sldMkLst>
      </pc:sldChg>
      <pc:sldChg chg="modSp mod">
        <pc:chgData name="Roger Rinderer" userId="f6738a6e-4b92-4598-8db9-31fa94edbaf3" providerId="ADAL" clId="{739A3100-5EF0-45B5-946D-03B83021C008}" dt="2023-10-04T19:49:24.525" v="27" actId="33524"/>
        <pc:sldMkLst>
          <pc:docMk/>
          <pc:sldMk cId="3465019725" sldId="360"/>
        </pc:sldMkLst>
        <pc:spChg chg="mod">
          <ac:chgData name="Roger Rinderer" userId="f6738a6e-4b92-4598-8db9-31fa94edbaf3" providerId="ADAL" clId="{739A3100-5EF0-45B5-946D-03B83021C008}" dt="2023-10-04T19:49:24.525" v="27" actId="33524"/>
          <ac:spMkLst>
            <pc:docMk/>
            <pc:sldMk cId="3465019725" sldId="360"/>
            <ac:spMk id="4" creationId="{0655D79E-DFB0-48DA-AACC-FEBC3B4DCC5D}"/>
          </ac:spMkLst>
        </pc:spChg>
      </pc:sldChg>
      <pc:sldChg chg="del">
        <pc:chgData name="Roger Rinderer" userId="f6738a6e-4b92-4598-8db9-31fa94edbaf3" providerId="ADAL" clId="{739A3100-5EF0-45B5-946D-03B83021C008}" dt="2023-10-04T19:52:07.281" v="32" actId="47"/>
        <pc:sldMkLst>
          <pc:docMk/>
          <pc:sldMk cId="690155445" sldId="364"/>
        </pc:sldMkLst>
      </pc:sldChg>
      <pc:sldChg chg="modSp mod">
        <pc:chgData name="Roger Rinderer" userId="f6738a6e-4b92-4598-8db9-31fa94edbaf3" providerId="ADAL" clId="{739A3100-5EF0-45B5-946D-03B83021C008}" dt="2023-10-04T19:55:26.277" v="34" actId="33524"/>
        <pc:sldMkLst>
          <pc:docMk/>
          <pc:sldMk cId="343080436" sldId="366"/>
        </pc:sldMkLst>
        <pc:spChg chg="mod">
          <ac:chgData name="Roger Rinderer" userId="f6738a6e-4b92-4598-8db9-31fa94edbaf3" providerId="ADAL" clId="{739A3100-5EF0-45B5-946D-03B83021C008}" dt="2023-10-04T19:55:26.277" v="34" actId="33524"/>
          <ac:spMkLst>
            <pc:docMk/>
            <pc:sldMk cId="343080436" sldId="366"/>
            <ac:spMk id="5" creationId="{2AFA41E6-DE38-4B3B-95B5-BA7FEA181A0B}"/>
          </ac:spMkLst>
        </pc:spChg>
      </pc:sldChg>
      <pc:sldChg chg="modSp add mod">
        <pc:chgData name="Roger Rinderer" userId="f6738a6e-4b92-4598-8db9-31fa94edbaf3" providerId="ADAL" clId="{739A3100-5EF0-45B5-946D-03B83021C008}" dt="2023-10-04T19:45:59.795" v="2" actId="15"/>
        <pc:sldMkLst>
          <pc:docMk/>
          <pc:sldMk cId="1079690581" sldId="368"/>
        </pc:sldMkLst>
        <pc:spChg chg="mod">
          <ac:chgData name="Roger Rinderer" userId="f6738a6e-4b92-4598-8db9-31fa94edbaf3" providerId="ADAL" clId="{739A3100-5EF0-45B5-946D-03B83021C008}" dt="2023-10-04T19:45:59.795" v="2" actId="15"/>
          <ac:spMkLst>
            <pc:docMk/>
            <pc:sldMk cId="1079690581" sldId="368"/>
            <ac:spMk id="2" creationId="{43E4ADEA-55D5-18EE-B8FA-1D8F03355D6C}"/>
          </ac:spMkLst>
        </pc:spChg>
      </pc:sldChg>
      <pc:sldChg chg="modSp add mod">
        <pc:chgData name="Roger Rinderer" userId="f6738a6e-4b92-4598-8db9-31fa94edbaf3" providerId="ADAL" clId="{739A3100-5EF0-45B5-946D-03B83021C008}" dt="2023-10-04T19:52:04.521" v="31" actId="15"/>
        <pc:sldMkLst>
          <pc:docMk/>
          <pc:sldMk cId="137000743" sldId="369"/>
        </pc:sldMkLst>
        <pc:spChg chg="mod">
          <ac:chgData name="Roger Rinderer" userId="f6738a6e-4b92-4598-8db9-31fa94edbaf3" providerId="ADAL" clId="{739A3100-5EF0-45B5-946D-03B83021C008}" dt="2023-10-04T19:52:04.521" v="31" actId="15"/>
          <ac:spMkLst>
            <pc:docMk/>
            <pc:sldMk cId="137000743" sldId="369"/>
            <ac:spMk id="2" creationId="{43E4ADEA-55D5-18EE-B8FA-1D8F03355D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7CD21FD8-33F4-4666-A3D3-85E17AC209E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EEB7610-E645-4E3E-819F-8F13DD7B6E4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0334-6F05-4F5E-91F4-7C3768D50254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F926-19B5-4CE5-A4ED-2EAADBC62EF6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83835A-6F10-4D55-9DAF-4217BDBEFD7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C338-B411-4CB3-8892-A92DE393783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EA1-F87F-46E8-B4EF-02BC55EF992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AD080-DB47-4793-BDE2-F4EFA38223E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CB35D75-58B5-4FF0-9A8C-34AC7AB06FFE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0C73-AC0F-463F-8764-71B51E05C7E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5DEA6F2-1F73-4A02-8067-0354B6404469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BC55-80A9-4D61-BCF1-3FE19F354730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CDC41FEC-1127-4CC5-BD9B-A47A61CE9FBB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spcBef>
          <a:spcPts val="18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spcBef>
          <a:spcPts val="12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spcBef>
          <a:spcPts val="1000"/>
        </a:spcBef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  <a:r>
              <a:rPr lang="de-CH" dirty="0"/>
              <a:t> Simulation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Department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Simulation Smart Factory @ OST &amp; </a:t>
            </a:r>
            <a:r>
              <a:rPr lang="de-CH" dirty="0" err="1"/>
              <a:t>Lotsizing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/>
              <a:t>Roger Rinderer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EC88-B0FD-474C-8F42-A53C0C41E47C}" type="datetime3">
              <a:rPr lang="en-US" smtClean="0"/>
              <a:t>6 October 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224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927E1-6F4A-42D7-9316-3619EAB2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EAB7B0-C625-4179-9B0C-167A1E61AA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60B73B-6248-43C4-A8F6-839791CFCFD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Add a </a:t>
            </a:r>
            <a:r>
              <a:rPr lang="en-GB" i="1" dirty="0"/>
              <a:t>Decide</a:t>
            </a:r>
            <a:r>
              <a:rPr lang="en-GB" dirty="0"/>
              <a:t> step to decide if we use the </a:t>
            </a:r>
            <a:r>
              <a:rPr lang="en-GB" i="1" dirty="0" err="1"/>
              <a:t>ReorderPoint</a:t>
            </a:r>
            <a:r>
              <a:rPr lang="en-GB" dirty="0"/>
              <a:t> or not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true add an </a:t>
            </a:r>
            <a:r>
              <a:rPr lang="en-GB" i="1" dirty="0"/>
              <a:t>Assign</a:t>
            </a:r>
            <a:r>
              <a:rPr lang="en-GB" dirty="0"/>
              <a:t> step to calculate the </a:t>
            </a:r>
            <a:r>
              <a:rPr lang="en-GB" dirty="0" err="1"/>
              <a:t>lotsize</a:t>
            </a:r>
            <a:r>
              <a:rPr lang="en-GB" dirty="0"/>
              <a:t> with the EOQ-Formula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CFE7BE7-8020-43D8-97EA-35D7CDB7D8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If false add a </a:t>
            </a:r>
            <a:r>
              <a:rPr lang="en-GB" i="1" dirty="0"/>
              <a:t>Decide</a:t>
            </a:r>
            <a:r>
              <a:rPr lang="en-GB" dirty="0"/>
              <a:t> step as a stop criterion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0BB8FC0-29AC-49C7-9C7D-3C7154488A7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21018C-6B4B-4732-9B58-DB177947FE8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F730882-B839-49E9-9936-69F36AF3022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8317F8C-2324-4B58-B5CB-95FAF221241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10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746CFE-E94C-4B7B-87B5-11EEE1C8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7" y="2219813"/>
            <a:ext cx="5164056" cy="9250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34661A2-990E-4CB1-BB37-4232B46E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23" y="1746265"/>
            <a:ext cx="1124276" cy="8010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FA18759-CCE0-4DD0-8BAC-B909E05C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100" y="3079642"/>
            <a:ext cx="6118936" cy="7577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34793CD-8503-40FE-91A6-95C8C186D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516" y="2313728"/>
            <a:ext cx="1391290" cy="801046"/>
          </a:xfrm>
          <a:prstGeom prst="rect">
            <a:avLst/>
          </a:prstGeom>
        </p:spPr>
      </p:pic>
      <p:pic>
        <p:nvPicPr>
          <p:cNvPr id="13" name="Inhaltsplatzhalter 9">
            <a:extLst>
              <a:ext uri="{FF2B5EF4-FFF2-40B4-BE49-F238E27FC236}">
                <a16:creationId xmlns:a16="http://schemas.microsoft.com/office/drawing/2014/main" id="{E2E1354C-F737-41A5-B82B-106CBBE04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19" y="3981853"/>
            <a:ext cx="1204811" cy="6842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2E9D879-2C8B-4E46-B0E1-449748A1B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19" y="4799406"/>
            <a:ext cx="10990887" cy="136407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220DEB-8AF3-3DD0-6313-FFBAE65FA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1117" y="4005046"/>
            <a:ext cx="1000256" cy="6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825C6-B474-AA15-84F1-6B36A706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77A0DC-E520-1B1B-B335-B8339A4D1B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D9B1A8-064B-3411-D026-E447C43C36C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an </a:t>
            </a:r>
            <a:r>
              <a:rPr lang="en-GB" i="1" dirty="0"/>
              <a:t>Decide</a:t>
            </a:r>
            <a:r>
              <a:rPr lang="en-GB" dirty="0"/>
              <a:t> step to decide if the there is a </a:t>
            </a:r>
            <a:r>
              <a:rPr lang="en-GB" dirty="0" err="1"/>
              <a:t>lotsize</a:t>
            </a:r>
            <a:r>
              <a:rPr lang="en-GB" dirty="0"/>
              <a:t> or not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false add an </a:t>
            </a:r>
            <a:r>
              <a:rPr lang="en-GB" i="1" dirty="0"/>
              <a:t>Assign</a:t>
            </a:r>
            <a:r>
              <a:rPr lang="en-GB" dirty="0"/>
              <a:t> step to set the lots to produce to 0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4FB83A-B14A-B811-3186-891123E025D8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If true add an </a:t>
            </a:r>
            <a:r>
              <a:rPr lang="en-GB" i="1" dirty="0"/>
              <a:t>Assign</a:t>
            </a:r>
            <a:r>
              <a:rPr lang="en-GB" dirty="0"/>
              <a:t> step to set the lots to produce to 1 and to produce the amount</a:t>
            </a:r>
          </a:p>
          <a:p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6D5F47-2786-3B72-B590-F99F8ADA478B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C8C1A-3C2F-4F56-AFEB-5ED797C047F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58CA945-979B-5D16-A572-6E1046ACA1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7388B0-C278-32F4-6EA1-196554CB7C4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11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29A26E-17A4-6AE0-5B15-22EA7407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92" y="2127239"/>
            <a:ext cx="3647022" cy="10997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F6CC48-3320-8DF9-7C69-B0EB7956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58" y="2127239"/>
            <a:ext cx="1139319" cy="6781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BA1CA8-D61D-CE0F-68A4-2ED65A08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58" y="4164007"/>
            <a:ext cx="1220696" cy="6781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7AEF11A-6A60-8D4C-B642-EEBB4C319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174" y="3904807"/>
            <a:ext cx="3228458" cy="143748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3D7F71-C6CF-5FAC-E04C-8C5B3AE4C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254" y="2267629"/>
            <a:ext cx="1193590" cy="6774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F32700D-B032-0CEB-DB3D-4E3C7C8B5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985" y="2267629"/>
            <a:ext cx="3494903" cy="15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F5A10-7A56-4B59-964A-BCDD2D17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749847-F8F4-4798-B68B-1B584AF79DD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C6F16C-A696-4A05-9292-04207B9FF953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Add an </a:t>
            </a:r>
            <a:r>
              <a:rPr lang="en-GB" i="1" dirty="0"/>
              <a:t>Assign</a:t>
            </a:r>
            <a:r>
              <a:rPr lang="en-GB" dirty="0"/>
              <a:t> Step to update the projected </a:t>
            </a:r>
            <a:r>
              <a:rPr lang="en-GB" dirty="0" err="1"/>
              <a:t>stocklevel</a:t>
            </a:r>
            <a:endParaRPr lang="en-GB" dirty="0"/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7B4CE73-7AF9-4525-878A-0FF35A7DE9B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Notify</a:t>
            </a:r>
            <a:r>
              <a:rPr lang="en-GB" dirty="0"/>
              <a:t> step you can ignore</a:t>
            </a:r>
          </a:p>
          <a:p>
            <a:endParaRPr lang="en-GB" dirty="0"/>
          </a:p>
          <a:p>
            <a:r>
              <a:rPr lang="en-GB" dirty="0"/>
              <a:t>Make sure you connect the steps the right way as provided in the overview of the process</a:t>
            </a:r>
          </a:p>
          <a:p>
            <a:r>
              <a:rPr lang="en-GB" dirty="0"/>
              <a:t>Now you have finished the programming and also whole implementation. The model is now prepared to go for the experiments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DB39F85-7ECC-47B4-B817-9FB8945778DC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88DDE2-D731-4E0E-AE39-CE48F5C1785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9B259BF-433F-4024-9F3D-0AE270A9442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05B23FF-7774-4D7E-80FB-DE8CB635451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12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883677-EC54-42E6-B4E0-319DA861A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25" y="2241127"/>
            <a:ext cx="1237071" cy="6774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C6D61C4-8F78-4D7B-A9ED-B20A27E3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9" y="4593940"/>
            <a:ext cx="10020600" cy="19558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937866-2D3B-49A5-BD09-98B9F2867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13" y="1798445"/>
            <a:ext cx="1542408" cy="5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1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4ADEA-55D5-18EE-B8FA-1D8F0335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49" y="1449387"/>
            <a:ext cx="14749926" cy="4751387"/>
          </a:xfrm>
        </p:spPr>
        <p:txBody>
          <a:bodyPr/>
          <a:lstStyle/>
          <a:p>
            <a:r>
              <a:rPr lang="de-CH" dirty="0" err="1"/>
              <a:t>Introduction</a:t>
            </a:r>
            <a:r>
              <a:rPr lang="de-CH" dirty="0"/>
              <a:t> (W1)</a:t>
            </a:r>
          </a:p>
          <a:p>
            <a:r>
              <a:rPr lang="de-CH" dirty="0"/>
              <a:t>Implementation Facility Smart Factory @ OST (W1)</a:t>
            </a:r>
          </a:p>
          <a:p>
            <a:pPr lvl="2"/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Rapperswil</a:t>
            </a:r>
          </a:p>
          <a:p>
            <a:r>
              <a:rPr lang="de-CH" dirty="0"/>
              <a:t>Data Integration (W1)</a:t>
            </a:r>
          </a:p>
          <a:p>
            <a:pPr lvl="2"/>
            <a:r>
              <a:rPr lang="de-CH" dirty="0"/>
              <a:t>Historical Demand</a:t>
            </a:r>
          </a:p>
          <a:p>
            <a:r>
              <a:rPr lang="en-GB" dirty="0"/>
              <a:t>Programming and Implementing the </a:t>
            </a:r>
            <a:r>
              <a:rPr lang="en-GB" dirty="0" err="1"/>
              <a:t>Lotsize</a:t>
            </a:r>
            <a:r>
              <a:rPr lang="en-GB" dirty="0"/>
              <a:t> Strategies (W2)</a:t>
            </a:r>
          </a:p>
          <a:p>
            <a:pPr lvl="2"/>
            <a:r>
              <a:rPr lang="en-GB" dirty="0"/>
              <a:t>EOQ</a:t>
            </a:r>
          </a:p>
          <a:p>
            <a:pPr lvl="1"/>
            <a:r>
              <a:rPr lang="en-GB" dirty="0"/>
              <a:t>Conducting Experiments (W2)</a:t>
            </a:r>
          </a:p>
          <a:p>
            <a:pPr lvl="2"/>
            <a:r>
              <a:rPr lang="en-GB" dirty="0"/>
              <a:t>Irregularity Demand</a:t>
            </a:r>
          </a:p>
          <a:p>
            <a:pPr lvl="2"/>
            <a:r>
              <a:rPr lang="en-GB" dirty="0"/>
              <a:t>Interpreting the results</a:t>
            </a:r>
          </a:p>
          <a:p>
            <a:pPr marL="846900" lvl="3" indent="-342900">
              <a:buClr>
                <a:schemeClr val="tx2"/>
              </a:buClr>
            </a:pPr>
            <a:endParaRPr lang="en-GB" dirty="0"/>
          </a:p>
          <a:p>
            <a:pPr marL="504000" lvl="3" indent="0">
              <a:buClr>
                <a:schemeClr val="tx2"/>
              </a:buClr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0408C7-5F7D-4CD6-DFC0-A93A258B35A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3D85781-7CE6-4678-8A33-B1540BEC13DB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BE4BE-0074-B3A3-992A-79F77F113AB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408D98-C23F-3681-B00D-CABA0E9F48E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648A2-05B5-0D1C-778D-EFAF1350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Content </a:t>
            </a:r>
            <a:r>
              <a:rPr lang="de-CH" dirty="0" err="1"/>
              <a:t>Exercise</a:t>
            </a:r>
            <a:r>
              <a:rPr lang="de-CH" dirty="0"/>
              <a:t> Simulation Smart Factory @ OST</a:t>
            </a: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A8698080-AC14-4D36-7377-79055F09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272" y="2994847"/>
            <a:ext cx="1723683" cy="1222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8B3C87-A1FE-4D39-0ACD-36648F39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6"/>
          <a:stretch/>
        </p:blipFill>
        <p:spPr>
          <a:xfrm>
            <a:off x="7519068" y="957823"/>
            <a:ext cx="4298295" cy="1782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C357F2-3EFF-7D79-4E05-CD541847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32" y="4471801"/>
            <a:ext cx="3440761" cy="1035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133984-3C84-B64B-4A62-21621F173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33" y="5596958"/>
            <a:ext cx="3912766" cy="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DEA1E-006E-4C25-4047-83DD6D96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Conducting</a:t>
            </a:r>
            <a:r>
              <a:rPr lang="de-CH" dirty="0"/>
              <a:t> Experiments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FF4321-7735-B16E-B1C1-4943B941D53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1C24F9-3B5F-9EBE-EEDD-4614C74740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Conducting</a:t>
            </a:r>
            <a:r>
              <a:rPr lang="de-CH" dirty="0"/>
              <a:t> Experiments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6E4C0A-3425-FADC-3916-78CA3EF1D55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16DB2-7C49-429D-B0DF-E4B165DC7AF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E5969A-E6B9-0EC9-413E-F5E0902053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E4548F-2F85-98DC-CE5B-52713D2E5CD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14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8CF841-993E-01C7-3C72-C0539E3F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72" y="2551513"/>
            <a:ext cx="10359718" cy="19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688F71B4-F93E-9645-E9BE-E0677EDA6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064123" y="275496"/>
            <a:ext cx="5364018" cy="15534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D93FD9-EC59-AEC1-0D7F-18AE6A895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168898" y="398338"/>
            <a:ext cx="5364018" cy="155349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E9F5563-EC47-F89B-B6A7-B6D919573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270157" y="521180"/>
            <a:ext cx="5364018" cy="155349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F9B3EE-BEEC-1A4B-62E3-A51B306E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371416" y="638961"/>
            <a:ext cx="5364018" cy="15534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FE8C83-2EE6-4ED1-B5C8-9798EEDF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1" y="692150"/>
            <a:ext cx="3950108" cy="684213"/>
          </a:xfrm>
        </p:spPr>
        <p:txBody>
          <a:bodyPr/>
          <a:lstStyle/>
          <a:p>
            <a:r>
              <a:rPr lang="en-GB" dirty="0"/>
              <a:t>Experiment plan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C479AA-0912-4FED-B698-03FDC5CA90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7D5FD1-BC97-46E2-AF36-7AEB98CBC2C7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you finalized the model. We are able to run some experiments to get an understanding of the performance of the different </a:t>
            </a:r>
            <a:r>
              <a:rPr lang="en-GB" dirty="0" err="1"/>
              <a:t>Lotsize</a:t>
            </a:r>
            <a:r>
              <a:rPr lang="en-GB" dirty="0"/>
              <a:t>-Strategies.</a:t>
            </a:r>
          </a:p>
          <a:p>
            <a:r>
              <a:rPr lang="en-GB" dirty="0"/>
              <a:t>We first need an </a:t>
            </a:r>
            <a:r>
              <a:rPr lang="en-GB" b="1" dirty="0"/>
              <a:t>experiment plan </a:t>
            </a:r>
            <a:r>
              <a:rPr lang="en-GB" dirty="0"/>
              <a:t>with ten different scenarios, which we use to test each of the </a:t>
            </a:r>
            <a:r>
              <a:rPr lang="en-GB" b="1" dirty="0"/>
              <a:t>three</a:t>
            </a:r>
            <a:r>
              <a:rPr lang="en-GB" dirty="0"/>
              <a:t> </a:t>
            </a:r>
            <a:r>
              <a:rPr lang="en-GB" b="1" dirty="0" err="1"/>
              <a:t>Lotsize</a:t>
            </a:r>
            <a:r>
              <a:rPr lang="en-GB" b="1" dirty="0"/>
              <a:t>-Strategy</a:t>
            </a:r>
            <a:r>
              <a:rPr lang="en-GB" dirty="0"/>
              <a:t> the same way under </a:t>
            </a:r>
            <a:r>
              <a:rPr lang="en-GB" b="1" dirty="0"/>
              <a:t>six </a:t>
            </a:r>
            <a:r>
              <a:rPr lang="en-GB" dirty="0"/>
              <a:t>different</a:t>
            </a:r>
            <a:r>
              <a:rPr lang="en-GB" b="1" dirty="0"/>
              <a:t> Demand-Patterns </a:t>
            </a:r>
            <a:r>
              <a:rPr lang="en-GB" dirty="0"/>
              <a:t>and judge the results of </a:t>
            </a:r>
            <a:r>
              <a:rPr lang="en-GB" b="1" dirty="0"/>
              <a:t>five</a:t>
            </a:r>
            <a:r>
              <a:rPr lang="en-GB" dirty="0"/>
              <a:t> different </a:t>
            </a:r>
            <a:r>
              <a:rPr lang="en-GB" b="1" dirty="0"/>
              <a:t>KPI’s</a:t>
            </a:r>
            <a:r>
              <a:rPr lang="en-GB" dirty="0"/>
              <a:t>.</a:t>
            </a:r>
          </a:p>
          <a:p>
            <a:r>
              <a:rPr lang="en-GB" dirty="0"/>
              <a:t>The three </a:t>
            </a:r>
            <a:r>
              <a:rPr lang="en-GB" dirty="0" err="1"/>
              <a:t>lotsize</a:t>
            </a:r>
            <a:r>
              <a:rPr lang="en-GB" dirty="0"/>
              <a:t> strategies are as implemented the </a:t>
            </a:r>
            <a:r>
              <a:rPr lang="en-GB" i="1" dirty="0" err="1"/>
              <a:t>SelfDefinedLotsize</a:t>
            </a:r>
            <a:r>
              <a:rPr lang="en-GB" dirty="0"/>
              <a:t>, the </a:t>
            </a:r>
            <a:r>
              <a:rPr lang="en-GB" i="1" dirty="0" err="1"/>
              <a:t>LotToLot</a:t>
            </a:r>
            <a:r>
              <a:rPr lang="en-GB" dirty="0"/>
              <a:t> with Window and the </a:t>
            </a:r>
            <a:r>
              <a:rPr lang="en-GB" i="1" dirty="0"/>
              <a:t>EOQ</a:t>
            </a:r>
            <a:r>
              <a:rPr lang="en-GB" dirty="0"/>
              <a:t> with/without </a:t>
            </a:r>
            <a:r>
              <a:rPr lang="en-GB" dirty="0" err="1"/>
              <a:t>ReorderPoint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EE88E82-143E-4366-B9C1-ECE1C59DFA9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B58A99-EC6F-4187-89B9-5957895E3269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E2FC80-26EA-462F-83CA-33B3553C8F8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452A6E8-8802-42B8-BA75-27B9D2DDED3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15</a:t>
            </a:fld>
            <a:endParaRPr lang="en-US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66F53F7-5A2F-5BFA-4C02-251FB21B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733" y="4289665"/>
            <a:ext cx="4640472" cy="20133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ABF1D41-B7E4-8234-DC3D-AD511EFC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470960" y="787968"/>
            <a:ext cx="5364018" cy="15534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5B04BD-7A1F-4210-885F-3E39E4EE9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65"/>
          <a:stretch/>
        </p:blipFill>
        <p:spPr>
          <a:xfrm>
            <a:off x="6572586" y="927027"/>
            <a:ext cx="5412566" cy="16601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A2951D-45B3-F527-8E96-66B9790FB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245" y="1339918"/>
            <a:ext cx="2929277" cy="122841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25EFC9B-C86C-7BC8-3E95-BD0ED8AC7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704" y="2832842"/>
            <a:ext cx="3546529" cy="119231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8493F93-CC8E-047A-3FAD-B6A8D763884C}"/>
              </a:ext>
            </a:extLst>
          </p:cNvPr>
          <p:cNvCxnSpPr>
            <a:cxnSpLocks/>
          </p:cNvCxnSpPr>
          <p:nvPr/>
        </p:nvCxnSpPr>
        <p:spPr>
          <a:xfrm flipV="1">
            <a:off x="4756559" y="2272683"/>
            <a:ext cx="1412339" cy="560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F0D0B45-209D-8CF5-93E2-39AB67CE9499}"/>
              </a:ext>
            </a:extLst>
          </p:cNvPr>
          <p:cNvCxnSpPr>
            <a:cxnSpLocks/>
          </p:cNvCxnSpPr>
          <p:nvPr/>
        </p:nvCxnSpPr>
        <p:spPr>
          <a:xfrm flipV="1">
            <a:off x="5866416" y="3410446"/>
            <a:ext cx="1412339" cy="560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C1E9570-76A1-CDEC-2B44-9EB47BDBC552}"/>
              </a:ext>
            </a:extLst>
          </p:cNvPr>
          <p:cNvCxnSpPr>
            <a:cxnSpLocks/>
          </p:cNvCxnSpPr>
          <p:nvPr/>
        </p:nvCxnSpPr>
        <p:spPr>
          <a:xfrm>
            <a:off x="5588878" y="4434411"/>
            <a:ext cx="1141804" cy="510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7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88935-3985-4768-A5DF-9C49A2C0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BCDC2A-6EFA-4771-A1E3-F050B0BA41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A45994-819D-4D40-A2CC-CEA1052E50AB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KPI’s which shows the performance of the different </a:t>
            </a:r>
            <a:r>
              <a:rPr lang="en-GB" dirty="0" err="1"/>
              <a:t>Lotsize</a:t>
            </a:r>
            <a:r>
              <a:rPr lang="en-GB" dirty="0"/>
              <a:t>-Strategies are shown in the Facility or in the following picture.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are wondering, how the data for the demand pattern is computed, please have a look in the </a:t>
            </a:r>
            <a:r>
              <a:rPr lang="en-GB" i="1" dirty="0"/>
              <a:t>Processes</a:t>
            </a:r>
            <a:r>
              <a:rPr lang="en-GB" dirty="0"/>
              <a:t>. The process is called </a:t>
            </a:r>
            <a:r>
              <a:rPr lang="en-GB" i="1" dirty="0"/>
              <a:t>1_1_MonthlyDemandDefinition</a:t>
            </a:r>
            <a:r>
              <a:rPr lang="en-GB" dirty="0"/>
              <a:t>. </a:t>
            </a:r>
          </a:p>
          <a:p>
            <a:r>
              <a:rPr lang="en-GB" dirty="0"/>
              <a:t>If you are wondering how the computation of the KPI’s is implemented have a look at the process category </a:t>
            </a:r>
            <a:r>
              <a:rPr lang="en-GB" i="1" dirty="0"/>
              <a:t>5_Calculation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6BCE7E-1CB7-4E89-A19D-EDC31EAB71A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switch to the experiment mode, you will find the following selection in the upper right of the tool.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look through the six experiments for each </a:t>
            </a:r>
            <a:r>
              <a:rPr lang="en-GB" i="1" dirty="0"/>
              <a:t>Demand Pattern </a:t>
            </a:r>
            <a:r>
              <a:rPr lang="en-GB" dirty="0"/>
              <a:t>you realize that the experiments 1 – 5 are already done and we have the results. </a:t>
            </a:r>
          </a:p>
          <a:p>
            <a:r>
              <a:rPr lang="en-GB" dirty="0"/>
              <a:t>So your job is now to set up and execute the experiment 6 for the </a:t>
            </a:r>
            <a:r>
              <a:rPr lang="en-GB" i="1" dirty="0"/>
              <a:t>Irregularity</a:t>
            </a:r>
            <a:r>
              <a:rPr lang="en-GB" dirty="0"/>
              <a:t> demand data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23367F1-2C10-42A9-87E4-893BC8B3403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8E8EC0-7D5F-4E6F-B577-8CFEE4AC9A64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F02BA27-0399-4A41-B678-D6351A06376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2F154F5-28E5-4200-8003-DC59D2BA291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16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69C05E-54C8-4FA4-8B20-54AD46A28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4405"/>
          <a:stretch/>
        </p:blipFill>
        <p:spPr>
          <a:xfrm>
            <a:off x="1057661" y="2508045"/>
            <a:ext cx="4861740" cy="3407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B54238-CDDD-4699-9EB5-2B394CFF9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03"/>
          <a:stretch/>
        </p:blipFill>
        <p:spPr>
          <a:xfrm>
            <a:off x="1057661" y="2950855"/>
            <a:ext cx="3873727" cy="3407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36260CC-311A-4D6E-B995-2207620D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38" y="2135774"/>
            <a:ext cx="2688145" cy="16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167E0-E8C4-4D9D-980C-EB813A39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and conducting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02A34D-3C66-48CF-9727-3421B5EE1E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A86E1-B857-41A5-BC16-33497FF7957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To set up the experiments 6 you have to add a </a:t>
            </a:r>
            <a:r>
              <a:rPr lang="en-GB" i="1" dirty="0"/>
              <a:t>Response</a:t>
            </a:r>
            <a:r>
              <a:rPr lang="en-GB" dirty="0"/>
              <a:t> variable for each of the five KPI. Do that for all KPI’s and adjust the properties according to the given example of the </a:t>
            </a:r>
            <a:r>
              <a:rPr lang="en-GB" i="1" dirty="0" err="1"/>
              <a:t>HourlyCost</a:t>
            </a:r>
            <a:r>
              <a:rPr lang="en-GB" dirty="0"/>
              <a:t> variable.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AFA41E6-DE38-4B3B-95B5-BA7FEA181A0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Now before you can run the experiment, you need to adjust the parameter which chooses the right </a:t>
            </a:r>
            <a:r>
              <a:rPr lang="en-GB" i="1" dirty="0" err="1"/>
              <a:t>DemandPattern</a:t>
            </a:r>
            <a:r>
              <a:rPr lang="en-GB" dirty="0"/>
              <a:t>. Currently your job is to set up the experiment for the demand pattern </a:t>
            </a:r>
            <a:r>
              <a:rPr lang="en-GB" i="1" dirty="0"/>
              <a:t>Irregularity</a:t>
            </a:r>
            <a:r>
              <a:rPr lang="en-GB" dirty="0"/>
              <a:t>. Therefore, you need to set the </a:t>
            </a:r>
            <a:r>
              <a:rPr lang="en-GB" i="1" dirty="0" err="1"/>
              <a:t>DistributionNumber</a:t>
            </a:r>
            <a:r>
              <a:rPr lang="en-GB" dirty="0"/>
              <a:t> to 5 in each row.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319C68-96E5-47C7-A854-19E66E9A9A9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440AC5-DE31-4CB6-8005-E90956EF742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EA120C-3728-44A2-A061-4215B288AF3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BCB2A9-242B-4958-B16C-5208A88C748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17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82E0C30-377E-07FD-425D-0DC700E3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36" y="3291185"/>
            <a:ext cx="986484" cy="7370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5AB454-DB6E-2F71-C41E-7A2DEEDF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37" y="3286766"/>
            <a:ext cx="2464970" cy="13437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23E579B-4112-886C-5A97-A308D2DB9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71" y="4795764"/>
            <a:ext cx="5905679" cy="44481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CE056F1-7CE9-F9CF-73A2-3FAF325B7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454" y="3550439"/>
            <a:ext cx="1352600" cy="2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167E0-E8C4-4D9D-980C-EB813A39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and conducting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02A34D-3C66-48CF-9727-3421B5EE1E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A86E1-B857-41A5-BC16-33497FF7957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Now, you are able to run the experiment to see the performance of the three </a:t>
            </a:r>
            <a:r>
              <a:rPr lang="en-GB" dirty="0" err="1"/>
              <a:t>lotsize</a:t>
            </a:r>
            <a:r>
              <a:rPr lang="en-GB" dirty="0"/>
              <a:t> strategies under irregular demand. </a:t>
            </a:r>
          </a:p>
          <a:p>
            <a:r>
              <a:rPr lang="en-GB" b="1" dirty="0"/>
              <a:t>TIPP</a:t>
            </a:r>
            <a:r>
              <a:rPr lang="en-GB" dirty="0"/>
              <a:t>: Don’t run all the experiments at the same time. Select just one or two at the time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AFA41E6-DE38-4B3B-95B5-BA7FEA181A0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Notice: Within the </a:t>
            </a:r>
            <a:r>
              <a:rPr lang="en-GB" i="1" dirty="0" err="1"/>
              <a:t>SelfDefinedLotsize</a:t>
            </a:r>
            <a:r>
              <a:rPr lang="en-GB" dirty="0"/>
              <a:t> strategy, if you use a factor for e.g. the value 100, you can observe, if the granularity of the chosen </a:t>
            </a:r>
            <a:r>
              <a:rPr lang="en-GB" dirty="0" err="1"/>
              <a:t>lotsize</a:t>
            </a:r>
            <a:r>
              <a:rPr lang="en-GB" dirty="0"/>
              <a:t> may have an impact of the results. Because, according to </a:t>
            </a:r>
            <a:r>
              <a:rPr lang="en-GB" i="1" dirty="0"/>
              <a:t>Lots to produce</a:t>
            </a:r>
            <a:r>
              <a:rPr lang="en-GB" dirty="0"/>
              <a:t> formula the number of lots is rounded up the next integer to make sure to produce an amount of products, which fulfils the required quantity for a specific month </a:t>
            </a:r>
          </a:p>
          <a:p>
            <a:r>
              <a:rPr lang="en-GB" dirty="0"/>
              <a:t>After you have run the experiments, compare and analyse the results of the different </a:t>
            </a:r>
            <a:r>
              <a:rPr lang="en-GB" dirty="0" err="1"/>
              <a:t>lotsize</a:t>
            </a:r>
            <a:r>
              <a:rPr lang="en-GB" dirty="0"/>
              <a:t> strategies. Discuss also with your neighbour. </a:t>
            </a:r>
          </a:p>
          <a:p>
            <a:r>
              <a:rPr lang="en-GB" b="1" dirty="0"/>
              <a:t>What have you discovered?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319C68-96E5-47C7-A854-19E66E9A9A9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C7A8A-30A4-4103-90C2-F7F8FF9C00D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EA120C-3728-44A2-A061-4215B288AF3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BCB2A9-242B-4958-B16C-5208A88C748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18</a:t>
            </a:fld>
            <a:endParaRPr lang="en-US" noProof="0" dirty="0"/>
          </a:p>
        </p:txBody>
      </p:sp>
      <p:pic>
        <p:nvPicPr>
          <p:cNvPr id="1028" name="Picture 4" descr="schlafen kostenlos Icon">
            <a:extLst>
              <a:ext uri="{FF2B5EF4-FFF2-40B4-BE49-F238E27FC236}">
                <a16:creationId xmlns:a16="http://schemas.microsoft.com/office/drawing/2014/main" id="{C1529F00-7A90-AF07-C680-EF422E68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05" y="3266156"/>
            <a:ext cx="962054" cy="96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4E05715-99B8-92AF-ABC5-B83DB0A8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20" y="3335850"/>
            <a:ext cx="1031987" cy="10499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FBFA48-48FA-253F-41B3-4D4D2ABA0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460" y="3335850"/>
            <a:ext cx="730790" cy="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4ADEA-55D5-18EE-B8FA-1D8F0335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49" y="1449387"/>
            <a:ext cx="14749926" cy="4751387"/>
          </a:xfrm>
        </p:spPr>
        <p:txBody>
          <a:bodyPr/>
          <a:lstStyle/>
          <a:p>
            <a:r>
              <a:rPr lang="de-CH" dirty="0" err="1"/>
              <a:t>Introduction</a:t>
            </a:r>
            <a:r>
              <a:rPr lang="de-CH" dirty="0"/>
              <a:t> (W1)</a:t>
            </a:r>
          </a:p>
          <a:p>
            <a:r>
              <a:rPr lang="de-CH" dirty="0"/>
              <a:t>Implementation Facility Smart Factory @ OST (W1)</a:t>
            </a:r>
          </a:p>
          <a:p>
            <a:pPr lvl="2"/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Rapperswil</a:t>
            </a:r>
          </a:p>
          <a:p>
            <a:r>
              <a:rPr lang="de-CH" dirty="0"/>
              <a:t>Data Integration (W1)</a:t>
            </a:r>
          </a:p>
          <a:p>
            <a:pPr lvl="2"/>
            <a:r>
              <a:rPr lang="de-CH" dirty="0"/>
              <a:t>Historical Demand</a:t>
            </a:r>
          </a:p>
          <a:p>
            <a:pPr lvl="1"/>
            <a:r>
              <a:rPr lang="en-GB" dirty="0"/>
              <a:t>Programming and Implementing the </a:t>
            </a:r>
            <a:r>
              <a:rPr lang="en-GB" dirty="0" err="1"/>
              <a:t>Lotsize</a:t>
            </a:r>
            <a:r>
              <a:rPr lang="en-GB" dirty="0"/>
              <a:t> Strategies (W2)</a:t>
            </a:r>
          </a:p>
          <a:p>
            <a:pPr lvl="2"/>
            <a:r>
              <a:rPr lang="en-GB" dirty="0"/>
              <a:t>EOQ</a:t>
            </a:r>
          </a:p>
          <a:p>
            <a:r>
              <a:rPr lang="en-GB" dirty="0"/>
              <a:t>Conducting Experiments (W2)</a:t>
            </a:r>
          </a:p>
          <a:p>
            <a:pPr lvl="2"/>
            <a:r>
              <a:rPr lang="en-GB" dirty="0"/>
              <a:t>Irregularity Demand</a:t>
            </a:r>
          </a:p>
          <a:p>
            <a:pPr lvl="2"/>
            <a:r>
              <a:rPr lang="en-GB" dirty="0"/>
              <a:t>Interpreting the results</a:t>
            </a:r>
          </a:p>
          <a:p>
            <a:pPr marL="846900" lvl="3" indent="-342900">
              <a:buClr>
                <a:schemeClr val="tx2"/>
              </a:buClr>
            </a:pPr>
            <a:endParaRPr lang="en-GB" dirty="0"/>
          </a:p>
          <a:p>
            <a:pPr marL="504000" lvl="3" indent="0">
              <a:buClr>
                <a:schemeClr val="tx2"/>
              </a:buClr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0408C7-5F7D-4CD6-DFC0-A93A258B35A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4A1E9E4-CEAC-45F1-BDFA-93DF3464EAA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BE4BE-0074-B3A3-992A-79F77F113AB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408D98-C23F-3681-B00D-CABA0E9F48E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648A2-05B5-0D1C-778D-EFAF1350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Content </a:t>
            </a:r>
            <a:r>
              <a:rPr lang="de-CH" dirty="0" err="1"/>
              <a:t>Exercise</a:t>
            </a:r>
            <a:r>
              <a:rPr lang="de-CH" dirty="0"/>
              <a:t> Simulation Smart Factory @ OST</a:t>
            </a: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A8698080-AC14-4D36-7377-79055F09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272" y="2994847"/>
            <a:ext cx="1723683" cy="1222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8B3C87-A1FE-4D39-0ACD-36648F39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6"/>
          <a:stretch/>
        </p:blipFill>
        <p:spPr>
          <a:xfrm>
            <a:off x="7519068" y="957823"/>
            <a:ext cx="4298295" cy="1782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C357F2-3EFF-7D79-4E05-CD541847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32" y="4471801"/>
            <a:ext cx="3440761" cy="1035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133984-3C84-B64B-4A62-21621F173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33" y="5596958"/>
            <a:ext cx="3912766" cy="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64700-6377-67D4-5917-A756613E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 –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comments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A04A86-AF3F-8348-7F60-CE59D00A96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8074C8-E91D-6213-D36C-A9091C147C3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underlying</a:t>
            </a:r>
            <a:r>
              <a:rPr lang="de-CH" dirty="0"/>
              <a:t> </a:t>
            </a:r>
            <a:r>
              <a:rPr lang="de-CH" dirty="0" err="1"/>
              <a:t>question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lotsizing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simply</a:t>
            </a:r>
            <a:r>
              <a:rPr lang="de-CH" dirty="0"/>
              <a:t> </a:t>
            </a:r>
            <a:r>
              <a:rPr lang="de-CH" dirty="0" err="1"/>
              <a:t>formulated</a:t>
            </a:r>
            <a:r>
              <a:rPr lang="de-CH" dirty="0"/>
              <a:t> «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quantity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should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produce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achive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optimal </a:t>
            </a:r>
            <a:r>
              <a:rPr lang="de-CH" dirty="0" err="1"/>
              <a:t>output</a:t>
            </a:r>
            <a:r>
              <a:rPr lang="de-CH" dirty="0"/>
              <a:t>?»</a:t>
            </a:r>
          </a:p>
          <a:p>
            <a:r>
              <a:rPr lang="en-US" dirty="0"/>
              <a:t>Depending on how many process characteristics are considered, this influences the complexity of the model. </a:t>
            </a:r>
            <a:r>
              <a:rPr lang="de-CH" dirty="0"/>
              <a:t> </a:t>
            </a:r>
          </a:p>
          <a:p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4279D3-B58A-A0AA-41CD-6989551E402A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However</a:t>
            </a:r>
            <a:r>
              <a:rPr lang="de-CH" dirty="0"/>
              <a:t>,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compute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optimal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quantitiy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/>
              <a:t>EOQ-Formula</a:t>
            </a:r>
            <a:r>
              <a:rPr lang="de-CH" dirty="0"/>
              <a:t>.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optimal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defined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opimizing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yearly</a:t>
            </a:r>
            <a:r>
              <a:rPr lang="de-CH" dirty="0"/>
              <a:t> </a:t>
            </a:r>
            <a:r>
              <a:rPr lang="de-CH" dirty="0" err="1"/>
              <a:t>storage</a:t>
            </a:r>
            <a:r>
              <a:rPr lang="de-CH" dirty="0"/>
              <a:t> </a:t>
            </a:r>
            <a:r>
              <a:rPr lang="de-CH" dirty="0" err="1"/>
              <a:t>cost</a:t>
            </a:r>
            <a:r>
              <a:rPr lang="de-CH" dirty="0"/>
              <a:t> and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setup</a:t>
            </a:r>
            <a:r>
              <a:rPr lang="de-CH" dirty="0"/>
              <a:t> </a:t>
            </a:r>
            <a:r>
              <a:rPr lang="de-CH" dirty="0" err="1"/>
              <a:t>cost</a:t>
            </a:r>
            <a:r>
              <a:rPr lang="de-CH" dirty="0"/>
              <a:t>. </a:t>
            </a:r>
          </a:p>
          <a:p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experiment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formula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 on,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implement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formula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logic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Simio</a:t>
            </a:r>
            <a:r>
              <a:rPr lang="de-CH" dirty="0"/>
              <a:t>. </a:t>
            </a:r>
          </a:p>
          <a:p>
            <a:r>
              <a:rPr lang="de-CH" dirty="0" err="1"/>
              <a:t>Besides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EOQ-Formula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further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Strategies</a:t>
            </a:r>
            <a:r>
              <a:rPr lang="de-CH" dirty="0"/>
              <a:t>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already</a:t>
            </a:r>
            <a:r>
              <a:rPr lang="de-CH" dirty="0"/>
              <a:t> </a:t>
            </a:r>
            <a:r>
              <a:rPr lang="de-CH" dirty="0" err="1"/>
              <a:t>implemented</a:t>
            </a:r>
            <a:r>
              <a:rPr lang="de-CH" dirty="0"/>
              <a:t>: </a:t>
            </a:r>
          </a:p>
          <a:p>
            <a:pPr lvl="1"/>
            <a:r>
              <a:rPr lang="de-CH" b="1" dirty="0"/>
              <a:t>User </a:t>
            </a:r>
            <a:r>
              <a:rPr lang="de-CH" b="1" dirty="0" err="1"/>
              <a:t>defined</a:t>
            </a:r>
            <a:r>
              <a:rPr lang="de-CH" b="1" dirty="0"/>
              <a:t> </a:t>
            </a:r>
            <a:r>
              <a:rPr lang="de-CH" b="1" dirty="0" err="1"/>
              <a:t>lotsize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choose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own </a:t>
            </a:r>
            <a:r>
              <a:rPr lang="de-CH" dirty="0" err="1"/>
              <a:t>lotsize</a:t>
            </a:r>
            <a:endParaRPr lang="de-CH" dirty="0"/>
          </a:p>
          <a:p>
            <a:pPr lvl="1"/>
            <a:r>
              <a:rPr lang="de-CH" b="1" dirty="0"/>
              <a:t>Lot </a:t>
            </a:r>
            <a:r>
              <a:rPr lang="de-CH" b="1" dirty="0" err="1"/>
              <a:t>To</a:t>
            </a:r>
            <a:r>
              <a:rPr lang="de-CH" b="1" dirty="0"/>
              <a:t> Lot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month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montly</a:t>
            </a:r>
            <a:r>
              <a:rPr lang="de-CH" dirty="0"/>
              <a:t> </a:t>
            </a:r>
            <a:r>
              <a:rPr lang="de-CH" dirty="0" err="1"/>
              <a:t>average</a:t>
            </a:r>
            <a:r>
              <a:rPr lang="de-CH" dirty="0"/>
              <a:t> </a:t>
            </a:r>
            <a:r>
              <a:rPr lang="de-CH" dirty="0" err="1"/>
              <a:t>demand</a:t>
            </a:r>
            <a:r>
              <a:rPr lang="de-CH" dirty="0"/>
              <a:t> (MAD)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8A7F8BC-B0BB-E41F-6C90-4E1E37AE6667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8599C5-E081-4291-BD4B-4E698F1C3B3B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1B2A140-7F4D-8672-E59F-D60BC35AA89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1EF2A7-CC1E-7B5F-38A7-3868461E334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3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931668-ACEC-2DC6-534A-FC1EC37B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4088718"/>
            <a:ext cx="5292725" cy="19150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08BF94F-D281-2CB1-3812-2E44C8C7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121" y="619125"/>
            <a:ext cx="1000256" cy="6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FA96F-B929-4BBB-B052-3C8700F9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 anchor="ctr">
            <a:normAutofit/>
          </a:bodyPr>
          <a:lstStyle/>
          <a:p>
            <a:r>
              <a:rPr lang="en-GB" dirty="0"/>
              <a:t>Programming </a:t>
            </a:r>
            <a:r>
              <a:rPr lang="en-GB" dirty="0" err="1"/>
              <a:t>Lotsize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E62A131-181C-948B-F024-F1712FD866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C608D7-F740-4153-999D-488E5C25EB9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6089169A-6867-499A-9AF8-E976A6A65252}" type="datetime3">
              <a:rPr lang="en-US" smtClean="0"/>
              <a:t>6 October 2023</a:t>
            </a:fld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00D972D-3CCD-4CEA-9CF0-6940ED763AF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Exercise Smart Factory Simulation</a:t>
            </a:r>
            <a:endParaRPr lang="en-US" noProof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CF581A-CEB0-4634-899D-4C9AE290558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>
            <a:normAutofit/>
          </a:bodyPr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EAC321B-7500-4259-A00F-915439A35E1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8DFAF7-D0B7-4469-AA88-9BCE738A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689222"/>
            <a:ext cx="4856119" cy="1214028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F56235-FD08-4F83-8AFA-6E7B496B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67" y="3015660"/>
            <a:ext cx="4955224" cy="1214028"/>
          </a:xfrm>
          <a:prstGeom prst="rect">
            <a:avLst/>
          </a:prstGeom>
          <a:noFill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24217B-92A5-40D3-87C6-1081C12BE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381" y="4379080"/>
            <a:ext cx="4950832" cy="1489905"/>
          </a:xfrm>
          <a:prstGeom prst="rect">
            <a:avLst/>
          </a:prstGeom>
        </p:spPr>
      </p:pic>
      <p:pic>
        <p:nvPicPr>
          <p:cNvPr id="3" name="Inhaltsplatzhalter 9">
            <a:extLst>
              <a:ext uri="{FF2B5EF4-FFF2-40B4-BE49-F238E27FC236}">
                <a16:creationId xmlns:a16="http://schemas.microsoft.com/office/drawing/2014/main" id="{D4CB9EA5-2F48-E216-5F76-36855739E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797" y="360459"/>
            <a:ext cx="4557049" cy="25058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696D46C-373C-23CD-006E-C71FBB83DAED}"/>
              </a:ext>
            </a:extLst>
          </p:cNvPr>
          <p:cNvSpPr/>
          <p:nvPr/>
        </p:nvSpPr>
        <p:spPr>
          <a:xfrm>
            <a:off x="6909382" y="4379080"/>
            <a:ext cx="4950832" cy="1595592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DD5DF5-15D9-3695-4F79-4619631810E4}"/>
              </a:ext>
            </a:extLst>
          </p:cNvPr>
          <p:cNvSpPr/>
          <p:nvPr/>
        </p:nvSpPr>
        <p:spPr>
          <a:xfrm>
            <a:off x="5018437" y="4892477"/>
            <a:ext cx="1260629" cy="593324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sz="1400" dirty="0" err="1">
                <a:solidFill>
                  <a:schemeClr val="tx1"/>
                </a:solidFill>
              </a:rPr>
              <a:t>Your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task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to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implement</a:t>
            </a:r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9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the Production Planning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Before you have implemented the facility of the Smart Factory @ OST and imported some data. Now we dive into the process logic of the model. For that you have already prepared some </a:t>
            </a:r>
            <a:r>
              <a:rPr lang="en-GB" i="1" dirty="0"/>
              <a:t>Add-On Process Triggers</a:t>
            </a:r>
            <a:r>
              <a:rPr lang="en-GB" dirty="0"/>
              <a:t>. </a:t>
            </a:r>
          </a:p>
          <a:p>
            <a:r>
              <a:rPr lang="en-GB" dirty="0"/>
              <a:t>Within </a:t>
            </a:r>
            <a:r>
              <a:rPr lang="en-GB" dirty="0" err="1"/>
              <a:t>Simio</a:t>
            </a:r>
            <a:r>
              <a:rPr lang="en-GB" dirty="0"/>
              <a:t> go to </a:t>
            </a:r>
            <a:r>
              <a:rPr lang="en-GB" i="1" dirty="0"/>
              <a:t>Processes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There you find five categories. All of them contains some processes that controls the model. Feel free to look through on your own.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May you have recognised that in the category </a:t>
            </a:r>
            <a:r>
              <a:rPr lang="en-GB" i="1" dirty="0"/>
              <a:t>2_ProductionPlanning</a:t>
            </a:r>
            <a:r>
              <a:rPr lang="en-GB" dirty="0"/>
              <a:t> a process is missing. This is where you will implement the computation of the </a:t>
            </a:r>
            <a:r>
              <a:rPr lang="en-GB" dirty="0" err="1"/>
              <a:t>Lotsize</a:t>
            </a:r>
            <a:r>
              <a:rPr lang="en-GB" dirty="0"/>
              <a:t> according to the EOQ-Formula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part of the model is chosen, because the </a:t>
            </a:r>
            <a:r>
              <a:rPr lang="en-GB" dirty="0" err="1"/>
              <a:t>lotsize</a:t>
            </a:r>
            <a:r>
              <a:rPr lang="en-GB" dirty="0"/>
              <a:t> for your model will be calculated there and tested afterwards in the experiments.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14142F-EB1F-4356-ACA7-E8A2EB3FE883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5</a:t>
            </a:fld>
            <a:endParaRPr lang="en-US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604B9B8-FAB5-AA73-8116-0E4A76C4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44" y="3715748"/>
            <a:ext cx="5066708" cy="3326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1414D5B-34D6-8C25-A7D2-D27CAE631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70" r="25452"/>
          <a:stretch/>
        </p:blipFill>
        <p:spPr>
          <a:xfrm>
            <a:off x="7998946" y="3054403"/>
            <a:ext cx="2358370" cy="9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the Production Planning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Further, as you can see the </a:t>
            </a:r>
            <a:r>
              <a:rPr lang="en-GB" i="1" dirty="0"/>
              <a:t>2_0_Production Planning</a:t>
            </a:r>
            <a:r>
              <a:rPr lang="en-GB" dirty="0"/>
              <a:t> process is already there</a:t>
            </a:r>
          </a:p>
          <a:p>
            <a:r>
              <a:rPr lang="en-GB" dirty="0"/>
              <a:t>This process is the main process of this category and triggers the subprocesses (</a:t>
            </a:r>
            <a:r>
              <a:rPr lang="en-GB" dirty="0" err="1"/>
              <a:t>lotsize</a:t>
            </a:r>
            <a:r>
              <a:rPr lang="en-GB" dirty="0"/>
              <a:t> strategies) according to the chosen </a:t>
            </a:r>
            <a:r>
              <a:rPr lang="en-GB" b="1" i="1" dirty="0"/>
              <a:t>control parameter </a:t>
            </a:r>
            <a:r>
              <a:rPr lang="en-GB" dirty="0"/>
              <a:t>to create the products (entities) and transfer them into the model </a:t>
            </a:r>
          </a:p>
          <a:p>
            <a:r>
              <a:rPr lang="en-GB" dirty="0"/>
              <a:t>The decision if a product is produced depends on the </a:t>
            </a:r>
            <a:r>
              <a:rPr lang="en-GB" b="1" i="1" dirty="0"/>
              <a:t>projected stock level </a:t>
            </a:r>
            <a:r>
              <a:rPr lang="en-GB" dirty="0"/>
              <a:t>of an individual product. The calculation of the  projected SL is already implemented. Here it is only checked if there are </a:t>
            </a:r>
            <a:r>
              <a:rPr lang="en-GB" b="1" i="1" dirty="0"/>
              <a:t>lots to produce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53983-7D05-4F8C-B883-9E4D38A61C2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6</a:t>
            </a:fld>
            <a:endParaRPr lang="en-US" noProof="0" dirty="0"/>
          </a:p>
        </p:txBody>
      </p:sp>
      <p:pic>
        <p:nvPicPr>
          <p:cNvPr id="9" name="Inhaltsplatzhalter 9">
            <a:extLst>
              <a:ext uri="{FF2B5EF4-FFF2-40B4-BE49-F238E27FC236}">
                <a16:creationId xmlns:a16="http://schemas.microsoft.com/office/drawing/2014/main" id="{C3F4EC85-2726-04F3-2692-8760C1AC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2865863"/>
            <a:ext cx="5367560" cy="29514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14856C-4E6E-DF55-7E9F-EE72B1F0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58" y="5959418"/>
            <a:ext cx="6569985" cy="3822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13C9F4-B75A-E8FE-8112-5AF386839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054" y="1844723"/>
            <a:ext cx="3775846" cy="530978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8327508-E853-8CB0-56A4-93981B48271B}"/>
              </a:ext>
            </a:extLst>
          </p:cNvPr>
          <p:cNvCxnSpPr>
            <a:cxnSpLocks/>
          </p:cNvCxnSpPr>
          <p:nvPr/>
        </p:nvCxnSpPr>
        <p:spPr>
          <a:xfrm flipV="1">
            <a:off x="10058400" y="2482440"/>
            <a:ext cx="0" cy="531010"/>
          </a:xfrm>
          <a:prstGeom prst="straightConnector1">
            <a:avLst/>
          </a:prstGeom>
          <a:ln w="25400"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1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Strategy_0 (</a:t>
            </a:r>
            <a:r>
              <a:rPr lang="en-GB" dirty="0" err="1"/>
              <a:t>User_Defined_Lotsize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Furthermore, as you can see two of the subprocesses (</a:t>
            </a:r>
            <a:r>
              <a:rPr lang="en-GB" dirty="0" err="1"/>
              <a:t>lotsize</a:t>
            </a:r>
            <a:r>
              <a:rPr lang="en-GB" dirty="0"/>
              <a:t> strategies) are already implemented. </a:t>
            </a:r>
          </a:p>
          <a:p>
            <a:r>
              <a:rPr lang="en-GB" dirty="0"/>
              <a:t>The first one is the </a:t>
            </a:r>
            <a:r>
              <a:rPr lang="en-GB" b="1" i="1" dirty="0" err="1"/>
              <a:t>User_Defined_Lotsize</a:t>
            </a:r>
            <a:r>
              <a:rPr lang="en-GB" b="1" i="1" dirty="0"/>
              <a:t> </a:t>
            </a:r>
            <a:r>
              <a:rPr lang="en-GB" dirty="0"/>
              <a:t>strategy. Within the </a:t>
            </a:r>
            <a:r>
              <a:rPr lang="en-GB" i="1" dirty="0"/>
              <a:t>Facility</a:t>
            </a:r>
            <a:r>
              <a:rPr lang="en-GB" dirty="0"/>
              <a:t> you will find some </a:t>
            </a:r>
            <a:r>
              <a:rPr lang="en-GB" b="1" i="1" dirty="0"/>
              <a:t>controls parameter </a:t>
            </a:r>
            <a:r>
              <a:rPr lang="en-GB" i="1" dirty="0" err="1"/>
              <a:t>SelfDefinedLotsize</a:t>
            </a:r>
            <a:r>
              <a:rPr lang="en-GB" dirty="0"/>
              <a:t> (default: 100) where you can change the </a:t>
            </a:r>
            <a:r>
              <a:rPr lang="en-GB" dirty="0" err="1"/>
              <a:t>lotsize</a:t>
            </a:r>
            <a:r>
              <a:rPr lang="en-GB" dirty="0"/>
              <a:t> for each product as well as the </a:t>
            </a:r>
            <a:r>
              <a:rPr lang="en-GB" i="1" dirty="0" err="1"/>
              <a:t>LotsizeStrategy</a:t>
            </a:r>
            <a:r>
              <a:rPr lang="en-GB" dirty="0"/>
              <a:t> (default: 0)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6B7F5C-DAA6-4DA4-9DF7-57705A2CD76E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7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83D670-4041-104A-24FA-9A424ED7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449388"/>
            <a:ext cx="5181603" cy="1295399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199834-505D-D47B-8B82-6F9CDB93B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413" y="3026850"/>
            <a:ext cx="2195436" cy="317392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67CD57C-19B2-1EBB-975B-DF9B61DC8CA2}"/>
              </a:ext>
            </a:extLst>
          </p:cNvPr>
          <p:cNvSpPr/>
          <p:nvPr/>
        </p:nvSpPr>
        <p:spPr>
          <a:xfrm>
            <a:off x="8007658" y="4101483"/>
            <a:ext cx="2379216" cy="2172317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1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586F3C-1638-3345-A0C1-BBD370E0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B4-B96D-4EE2-84F3-FC6407159296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D430F6-8823-ECB0-ACF9-897729DF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518873-A8DA-9DD0-1B89-E4DD1041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9511752-CB04-6674-F7A2-3384E5DC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Strategy_1 (</a:t>
            </a:r>
            <a:r>
              <a:rPr lang="en-GB" dirty="0" err="1"/>
              <a:t>LotToLot</a:t>
            </a:r>
            <a:r>
              <a:rPr lang="en-GB" dirty="0"/>
              <a:t> with </a:t>
            </a:r>
            <a:r>
              <a:rPr lang="en-GB" dirty="0" err="1"/>
              <a:t>SelfDefinedWindow</a:t>
            </a:r>
            <a:r>
              <a:rPr lang="en-GB" dirty="0"/>
              <a:t>)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2C3617-A88D-A925-1EB9-D17EE0A4A6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AB0D51B-3FEC-B847-1BE7-D96AABE488D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second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i="1" dirty="0" err="1"/>
              <a:t>LotToLot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  <a:p>
            <a:r>
              <a:rPr lang="en-GB" dirty="0"/>
              <a:t>Within this strategy we can decide if we want to produce the amount according to the demand for the current month (0) or 1, 2, 3 month in the future. </a:t>
            </a:r>
          </a:p>
          <a:p>
            <a:r>
              <a:rPr lang="en-GB" dirty="0"/>
              <a:t>For that if you change the </a:t>
            </a:r>
            <a:r>
              <a:rPr lang="en-GB" i="1" dirty="0" err="1"/>
              <a:t>LotsizeStrategy</a:t>
            </a:r>
            <a:r>
              <a:rPr lang="en-GB" dirty="0"/>
              <a:t> parameter in the </a:t>
            </a:r>
            <a:r>
              <a:rPr lang="en-GB" i="1" dirty="0"/>
              <a:t>Controls</a:t>
            </a:r>
            <a:r>
              <a:rPr lang="en-GB" dirty="0"/>
              <a:t> of the model (</a:t>
            </a:r>
            <a:r>
              <a:rPr lang="en-GB" i="1" dirty="0"/>
              <a:t>Facility</a:t>
            </a:r>
            <a:r>
              <a:rPr lang="en-GB" dirty="0"/>
              <a:t>) to 1, a </a:t>
            </a:r>
            <a:r>
              <a:rPr lang="en-GB" i="1" dirty="0"/>
              <a:t>Window</a:t>
            </a:r>
            <a:r>
              <a:rPr lang="en-GB" dirty="0"/>
              <a:t> parameter occurs</a:t>
            </a:r>
          </a:p>
          <a:p>
            <a:r>
              <a:rPr lang="en-GB" dirty="0"/>
              <a:t>However let’s implement the EOQ-Method…</a:t>
            </a:r>
          </a:p>
          <a:p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625B86C-B46E-8048-12C7-29A43079690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6DF7EF0-913A-336B-0B6A-0CD657AF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447801"/>
            <a:ext cx="5432237" cy="1330897"/>
          </a:xfrm>
          <a:prstGeom prst="rect">
            <a:avLst/>
          </a:prstGeom>
          <a:noFill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542A4D0-2688-5EFD-6B84-9DCD4C6A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59" y="3050681"/>
            <a:ext cx="1485735" cy="270734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7A20B39-8D4D-16F1-536C-03FE0808FD56}"/>
              </a:ext>
            </a:extLst>
          </p:cNvPr>
          <p:cNvSpPr/>
          <p:nvPr/>
        </p:nvSpPr>
        <p:spPr>
          <a:xfrm>
            <a:off x="9009265" y="3599882"/>
            <a:ext cx="1260629" cy="28667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277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6BD01-05EA-4598-BF31-5AFEA709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2184A-4463-4FBF-9A69-FDEA6B9EE9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AB25E5-4EBE-4CEF-9FFB-D291512EDAD8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Within this strategy we calculate the EOQ as the </a:t>
            </a:r>
            <a:r>
              <a:rPr lang="en-GB" dirty="0" err="1"/>
              <a:t>lotsize</a:t>
            </a:r>
            <a:r>
              <a:rPr lang="en-GB" dirty="0"/>
              <a:t>. For that we can first define if we want to use the </a:t>
            </a:r>
            <a:r>
              <a:rPr lang="en-GB" i="1" dirty="0" err="1"/>
              <a:t>ReorderPoint</a:t>
            </a:r>
            <a:r>
              <a:rPr lang="en-GB" dirty="0"/>
              <a:t> as the trigger for the production or the </a:t>
            </a:r>
            <a:r>
              <a:rPr lang="en-GB" i="1" dirty="0"/>
              <a:t>negative</a:t>
            </a:r>
            <a:r>
              <a:rPr lang="en-GB" dirty="0"/>
              <a:t> </a:t>
            </a:r>
            <a:r>
              <a:rPr lang="en-GB" i="1" dirty="0"/>
              <a:t>projected</a:t>
            </a:r>
            <a:r>
              <a:rPr lang="en-GB" dirty="0"/>
              <a:t> </a:t>
            </a:r>
            <a:r>
              <a:rPr lang="en-GB" i="1" dirty="0" err="1"/>
              <a:t>Stocklevel</a:t>
            </a:r>
            <a:r>
              <a:rPr lang="en-GB" dirty="0"/>
              <a:t>. For that you will find the parameter </a:t>
            </a:r>
            <a:r>
              <a:rPr lang="en-GB" i="1" dirty="0" err="1"/>
              <a:t>ReorderPoint</a:t>
            </a:r>
            <a:r>
              <a:rPr lang="en-GB" dirty="0"/>
              <a:t> as well in the controls of the model (</a:t>
            </a:r>
            <a:r>
              <a:rPr lang="en-GB" i="1" dirty="0"/>
              <a:t>Facility</a:t>
            </a:r>
            <a:r>
              <a:rPr lang="en-GB" dirty="0"/>
              <a:t>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E2FC00-DFC3-41CF-B88B-6F3231182D7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Now go back to the “Processes” and we start programming the </a:t>
            </a:r>
            <a:r>
              <a:rPr lang="en-GB" i="1" dirty="0"/>
              <a:t>2_3_Strategy_2 (EOQ, </a:t>
            </a:r>
            <a:r>
              <a:rPr lang="en-GB" i="1" dirty="0" err="1"/>
              <a:t>ReorderPoint</a:t>
            </a:r>
            <a:r>
              <a:rPr lang="en-GB" i="1" dirty="0"/>
              <a:t>)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F9CA1A0-E426-4255-8802-287AE7E9AED2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1193A9-E8D9-4495-BDF1-9EE133A5F31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C4DC100-818B-4C3F-B233-AAC7ACDB330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7DF5EA3-B0C2-48D5-8DD4-3BAC9DCED91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9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561324-DDF6-47F6-924C-27B55A70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66" y="3741211"/>
            <a:ext cx="8211547" cy="247118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6D2C96-AD0E-4D40-ADB7-8C9A191C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70" y="3787758"/>
            <a:ext cx="1305050" cy="237809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DB4AAB5-A702-9646-C018-59460167CD43}"/>
              </a:ext>
            </a:extLst>
          </p:cNvPr>
          <p:cNvSpPr/>
          <p:nvPr/>
        </p:nvSpPr>
        <p:spPr>
          <a:xfrm>
            <a:off x="1196916" y="4421080"/>
            <a:ext cx="1260629" cy="15979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3261547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36000" rIns="108000" bIns="108000" rtlCol="0">
        <a:normAutofit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DE_16zu9" id="{CA3A5D1D-A161-42B5-B342-1F7C777748DE}" vid="{3C8129B8-15DE-4495-AF5F-D7D887CB717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7" ma:contentTypeDescription="Ein neues Dokument erstellen." ma:contentTypeScope="" ma:versionID="a6813aa84e66d0c59b75a27f06d044ab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6fe3bbdbd50d9fea56a669e823e1493c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582944-3EE7-41CA-9A46-5741B8B009B5}">
  <ds:schemaRefs>
    <ds:schemaRef ds:uri="http://purl.org/dc/elements/1.1/"/>
    <ds:schemaRef ds:uri="2a2c112a-84e9-4397-8017-cc57deb29ab7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107E97-D783-48B7-87C7-BFA90CCF1ED2}"/>
</file>

<file path=customXml/itemProps3.xml><?xml version="1.0" encoding="utf-8"?>
<ds:datastoreItem xmlns:ds="http://schemas.openxmlformats.org/officeDocument/2006/customXml" ds:itemID="{5D0AB094-BF71-4CAB-A3C8-3CC7593E2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OST_Vorlage_DE_16zu9</Template>
  <TotalTime>0</TotalTime>
  <Words>1537</Words>
  <Application>Microsoft Office PowerPoint</Application>
  <PresentationFormat>Benutzerdefiniert</PresentationFormat>
  <Paragraphs>192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Roboto</vt:lpstr>
      <vt:lpstr>Symbol</vt:lpstr>
      <vt:lpstr>OST-Vorlage</vt:lpstr>
      <vt:lpstr>Exercise Simulation</vt:lpstr>
      <vt:lpstr>Content Exercise Simulation Smart Factory @ OST</vt:lpstr>
      <vt:lpstr>Lotsize problem – Some comments</vt:lpstr>
      <vt:lpstr>Programming Lotsize Strategie </vt:lpstr>
      <vt:lpstr>Programming the Production Planning </vt:lpstr>
      <vt:lpstr>Programming the Production Planning </vt:lpstr>
      <vt:lpstr>Strategy_0 (User_Defined_Lotsize)</vt:lpstr>
      <vt:lpstr>Strategy_1 (LotToLot with SelfDefinedWindow)</vt:lpstr>
      <vt:lpstr>Strategy_2 (EOQ, ReorderPoint)</vt:lpstr>
      <vt:lpstr>Strategy_2 (EOQ, ReorderPoint)</vt:lpstr>
      <vt:lpstr>Strategy_2 (EOQ, ReorderPoint)</vt:lpstr>
      <vt:lpstr>Strategy_2 (EOQ, ReorderPoint)</vt:lpstr>
      <vt:lpstr>Content Exercise Simulation Smart Factory @ OST</vt:lpstr>
      <vt:lpstr>Conducting Experiments</vt:lpstr>
      <vt:lpstr>Experiment plan </vt:lpstr>
      <vt:lpstr>Setting up the experiments in Simio</vt:lpstr>
      <vt:lpstr>Setting up and conducting the experiments in Simio</vt:lpstr>
      <vt:lpstr>Setting up and conducting the experiments in Simio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</dc:title>
  <dc:creator>Roger Rinderer</dc:creator>
  <cp:lastModifiedBy>Roger Rinderer</cp:lastModifiedBy>
  <cp:revision>29</cp:revision>
  <cp:lastPrinted>2019-10-30T10:24:00Z</cp:lastPrinted>
  <dcterms:created xsi:type="dcterms:W3CDTF">2022-06-01T14:23:19Z</dcterms:created>
  <dcterms:modified xsi:type="dcterms:W3CDTF">2023-10-06T10:46:04Z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0x01010069DA6B4161B79E428DBE6DDEAE442213</vt:lpwstr>
  </property>
  <property fmtid="{D5CDD505-2E9C-101B-9397-08002B2CF9AE}" pid="3" name="Order">
    <vt:r8>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