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58" r:id="rId7"/>
    <p:sldId id="264" r:id="rId8"/>
    <p:sldId id="260" r:id="rId9"/>
    <p:sldId id="262" r:id="rId10"/>
    <p:sldId id="263" r:id="rId11"/>
    <p:sldId id="261" r:id="rId12"/>
    <p:sldId id="268" r:id="rId13"/>
    <p:sldId id="272" r:id="rId14"/>
    <p:sldId id="271" r:id="rId15"/>
    <p:sldId id="274" r:id="rId16"/>
    <p:sldId id="273" r:id="rId17"/>
    <p:sldId id="275" r:id="rId18"/>
    <p:sldId id="276" r:id="rId19"/>
    <p:sldId id="277" r:id="rId20"/>
    <p:sldId id="279" r:id="rId21"/>
    <p:sldId id="280" r:id="rId22"/>
    <p:sldId id="281" r:id="rId23"/>
    <p:sldId id="284" r:id="rId24"/>
    <p:sldId id="282" r:id="rId25"/>
    <p:sldId id="283" r:id="rId26"/>
    <p:sldId id="278" r:id="rId27"/>
    <p:sldId id="259" r:id="rId28"/>
    <p:sldId id="265" r:id="rId29"/>
    <p:sldId id="266" r:id="rId30"/>
    <p:sldId id="269" r:id="rId31"/>
    <p:sldId id="267" r:id="rId32"/>
    <p:sldId id="270" r:id="rId33"/>
  </p:sldIdLst>
  <p:sldSz cx="12192000" cy="6858000"/>
  <p:notesSz cx="6797675" cy="9872663"/>
  <p:custDataLst>
    <p:tags r:id="rId3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E29"/>
    <a:srgbClr val="1E3C6E"/>
    <a:srgbClr val="005195"/>
    <a:srgbClr val="29569F"/>
    <a:srgbClr val="234A89"/>
    <a:srgbClr val="005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8" autoAdjust="0"/>
    <p:restoredTop sz="94718" autoAdjust="0"/>
  </p:normalViewPr>
  <p:slideViewPr>
    <p:cSldViewPr>
      <p:cViewPr varScale="1">
        <p:scale>
          <a:sx n="156" d="100"/>
          <a:sy n="156" d="100"/>
        </p:scale>
        <p:origin x="632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60" y="-108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mir Bekiri" userId="5f1a816a-4829-4ff0-8dc2-ec7b9190e8b8" providerId="ADAL" clId="{EF78D020-B3EE-42D0-AC69-FB9F1E41C523}"/>
    <pc:docChg chg="custSel modSld sldOrd">
      <pc:chgData name="Valmir Bekiri" userId="5f1a816a-4829-4ff0-8dc2-ec7b9190e8b8" providerId="ADAL" clId="{EF78D020-B3EE-42D0-AC69-FB9F1E41C523}" dt="2023-09-07T13:14:45.778" v="261" actId="114"/>
      <pc:docMkLst>
        <pc:docMk/>
      </pc:docMkLst>
      <pc:sldChg chg="modSp mod ord">
        <pc:chgData name="Valmir Bekiri" userId="5f1a816a-4829-4ff0-8dc2-ec7b9190e8b8" providerId="ADAL" clId="{EF78D020-B3EE-42D0-AC69-FB9F1E41C523}" dt="2023-09-07T13:14:45.778" v="261" actId="114"/>
        <pc:sldMkLst>
          <pc:docMk/>
          <pc:sldMk cId="309967106" sldId="259"/>
        </pc:sldMkLst>
        <pc:spChg chg="mod">
          <ac:chgData name="Valmir Bekiri" userId="5f1a816a-4829-4ff0-8dc2-ec7b9190e8b8" providerId="ADAL" clId="{EF78D020-B3EE-42D0-AC69-FB9F1E41C523}" dt="2023-09-07T13:14:45.778" v="261" actId="114"/>
          <ac:spMkLst>
            <pc:docMk/>
            <pc:sldMk cId="309967106" sldId="259"/>
            <ac:spMk id="6" creationId="{9DD80FEB-CCC0-E40E-CEE3-DA5803688A98}"/>
          </ac:spMkLst>
        </pc:spChg>
      </pc:sldChg>
      <pc:sldChg chg="modSp mod">
        <pc:chgData name="Valmir Bekiri" userId="5f1a816a-4829-4ff0-8dc2-ec7b9190e8b8" providerId="ADAL" clId="{EF78D020-B3EE-42D0-AC69-FB9F1E41C523}" dt="2023-09-07T13:06:25.407" v="36" actId="20577"/>
        <pc:sldMkLst>
          <pc:docMk/>
          <pc:sldMk cId="538492315" sldId="260"/>
        </pc:sldMkLst>
        <pc:spChg chg="mod">
          <ac:chgData name="Valmir Bekiri" userId="5f1a816a-4829-4ff0-8dc2-ec7b9190e8b8" providerId="ADAL" clId="{EF78D020-B3EE-42D0-AC69-FB9F1E41C523}" dt="2023-09-07T13:06:25.407" v="36" actId="20577"/>
          <ac:spMkLst>
            <pc:docMk/>
            <pc:sldMk cId="538492315" sldId="260"/>
            <ac:spMk id="6" creationId="{F1751DA7-95AD-936E-01EA-E49EC51D5B42}"/>
          </ac:spMkLst>
        </pc:spChg>
      </pc:sldChg>
      <pc:sldChg chg="modSp mod">
        <pc:chgData name="Valmir Bekiri" userId="5f1a816a-4829-4ff0-8dc2-ec7b9190e8b8" providerId="ADAL" clId="{EF78D020-B3EE-42D0-AC69-FB9F1E41C523}" dt="2023-09-07T13:06:10.482" v="33" actId="114"/>
        <pc:sldMkLst>
          <pc:docMk/>
          <pc:sldMk cId="1368537808" sldId="264"/>
        </pc:sldMkLst>
        <pc:spChg chg="mod">
          <ac:chgData name="Valmir Bekiri" userId="5f1a816a-4829-4ff0-8dc2-ec7b9190e8b8" providerId="ADAL" clId="{EF78D020-B3EE-42D0-AC69-FB9F1E41C523}" dt="2023-09-07T13:06:10.482" v="33" actId="114"/>
          <ac:spMkLst>
            <pc:docMk/>
            <pc:sldMk cId="1368537808" sldId="264"/>
            <ac:spMk id="8" creationId="{FE3672A5-4EE2-FC62-DE31-FA01B2C99DFF}"/>
          </ac:spMkLst>
        </pc:spChg>
      </pc:sldChg>
      <pc:sldChg chg="ord">
        <pc:chgData name="Valmir Bekiri" userId="5f1a816a-4829-4ff0-8dc2-ec7b9190e8b8" providerId="ADAL" clId="{EF78D020-B3EE-42D0-AC69-FB9F1E41C523}" dt="2023-09-07T13:08:47.440" v="38"/>
        <pc:sldMkLst>
          <pc:docMk/>
          <pc:sldMk cId="1451043407" sldId="265"/>
        </pc:sldMkLst>
      </pc:sldChg>
      <pc:sldChg chg="ord">
        <pc:chgData name="Valmir Bekiri" userId="5f1a816a-4829-4ff0-8dc2-ec7b9190e8b8" providerId="ADAL" clId="{EF78D020-B3EE-42D0-AC69-FB9F1E41C523}" dt="2023-09-07T13:08:47.440" v="38"/>
        <pc:sldMkLst>
          <pc:docMk/>
          <pc:sldMk cId="1332682800" sldId="266"/>
        </pc:sldMkLst>
      </pc:sldChg>
      <pc:sldChg chg="ord">
        <pc:chgData name="Valmir Bekiri" userId="5f1a816a-4829-4ff0-8dc2-ec7b9190e8b8" providerId="ADAL" clId="{EF78D020-B3EE-42D0-AC69-FB9F1E41C523}" dt="2023-09-07T13:08:47.440" v="38"/>
        <pc:sldMkLst>
          <pc:docMk/>
          <pc:sldMk cId="4024135748" sldId="267"/>
        </pc:sldMkLst>
      </pc:sldChg>
      <pc:sldChg chg="ord">
        <pc:chgData name="Valmir Bekiri" userId="5f1a816a-4829-4ff0-8dc2-ec7b9190e8b8" providerId="ADAL" clId="{EF78D020-B3EE-42D0-AC69-FB9F1E41C523}" dt="2023-09-07T13:08:47.440" v="38"/>
        <pc:sldMkLst>
          <pc:docMk/>
          <pc:sldMk cId="1391862532" sldId="269"/>
        </pc:sldMkLst>
      </pc:sldChg>
      <pc:sldChg chg="ord">
        <pc:chgData name="Valmir Bekiri" userId="5f1a816a-4829-4ff0-8dc2-ec7b9190e8b8" providerId="ADAL" clId="{EF78D020-B3EE-42D0-AC69-FB9F1E41C523}" dt="2023-09-07T13:08:47.440" v="38"/>
        <pc:sldMkLst>
          <pc:docMk/>
          <pc:sldMk cId="3075532739" sldId="270"/>
        </pc:sldMkLst>
      </pc:sldChg>
      <pc:sldChg chg="ord">
        <pc:chgData name="Valmir Bekiri" userId="5f1a816a-4829-4ff0-8dc2-ec7b9190e8b8" providerId="ADAL" clId="{EF78D020-B3EE-42D0-AC69-FB9F1E41C523}" dt="2023-09-07T13:11:13.367" v="42"/>
        <pc:sldMkLst>
          <pc:docMk/>
          <pc:sldMk cId="987954917" sldId="278"/>
        </pc:sldMkLst>
      </pc:sldChg>
    </pc:docChg>
  </pc:docChgLst>
  <pc:docChgLst>
    <pc:chgData name="Valmir Bekiri" userId="5f1a816a-4829-4ff0-8dc2-ec7b9190e8b8" providerId="ADAL" clId="{613A133B-B9EE-4C77-9DDE-A29AEC42C0BD}"/>
    <pc:docChg chg="custSel modSld">
      <pc:chgData name="Valmir Bekiri" userId="5f1a816a-4829-4ff0-8dc2-ec7b9190e8b8" providerId="ADAL" clId="{613A133B-B9EE-4C77-9DDE-A29AEC42C0BD}" dt="2023-03-26T20:29:23.622" v="20" actId="20577"/>
      <pc:docMkLst>
        <pc:docMk/>
      </pc:docMkLst>
      <pc:sldChg chg="modSp mod">
        <pc:chgData name="Valmir Bekiri" userId="5f1a816a-4829-4ff0-8dc2-ec7b9190e8b8" providerId="ADAL" clId="{613A133B-B9EE-4C77-9DDE-A29AEC42C0BD}" dt="2023-03-26T20:29:23.622" v="20" actId="20577"/>
        <pc:sldMkLst>
          <pc:docMk/>
          <pc:sldMk cId="0" sldId="256"/>
        </pc:sldMkLst>
        <pc:spChg chg="mod">
          <ac:chgData name="Valmir Bekiri" userId="5f1a816a-4829-4ff0-8dc2-ec7b9190e8b8" providerId="ADAL" clId="{613A133B-B9EE-4C77-9DDE-A29AEC42C0BD}" dt="2023-03-26T20:29:23.622" v="20" actId="20577"/>
          <ac:spMkLst>
            <pc:docMk/>
            <pc:sldMk cId="0" sldId="256"/>
            <ac:spMk id="7" creationId="{D48BA828-F03B-4178-9322-7168E75CDFA9}"/>
          </ac:spMkLst>
        </pc:spChg>
      </pc:sldChg>
      <pc:sldChg chg="modSp mod">
        <pc:chgData name="Valmir Bekiri" userId="5f1a816a-4829-4ff0-8dc2-ec7b9190e8b8" providerId="ADAL" clId="{613A133B-B9EE-4C77-9DDE-A29AEC42C0BD}" dt="2023-03-25T20:43:23.091" v="0" actId="313"/>
        <pc:sldMkLst>
          <pc:docMk/>
          <pc:sldMk cId="1845652977" sldId="283"/>
        </pc:sldMkLst>
        <pc:spChg chg="mod">
          <ac:chgData name="Valmir Bekiri" userId="5f1a816a-4829-4ff0-8dc2-ec7b9190e8b8" providerId="ADAL" clId="{613A133B-B9EE-4C77-9DDE-A29AEC42C0BD}" dt="2023-03-25T20:43:23.091" v="0" actId="313"/>
          <ac:spMkLst>
            <pc:docMk/>
            <pc:sldMk cId="1845652977" sldId="283"/>
            <ac:spMk id="6" creationId="{A86185DA-50DE-4E0D-0C29-F2EFA2B1FC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DB57C-3488-4634-AFB4-76742FD79C8F}" type="datetimeFigureOut">
              <a:rPr lang="de-CH" smtClean="0"/>
              <a:pPr/>
              <a:t>07.09.2023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5801746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de-CH" sz="800" dirty="0"/>
              <a:t>FHS St.Gallen, Hochschule für Angewandte Wissenschaften | Organisationseinheit | Autor: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376899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D5BCD-293E-4258-BE0C-FBBB68B196F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 descr="FHS_Briefpapier_rg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963980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1CA523-8369-4F3A-B353-D39C6D9474A7}" type="datetimeFigureOut">
              <a:rPr lang="de-CH" noProof="0" smtClean="0"/>
              <a:pPr>
                <a:defRPr/>
              </a:pPr>
              <a:t>07.09.2023</a:t>
            </a:fld>
            <a:endParaRPr lang="de-CH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6" y="4689239"/>
            <a:ext cx="5438464" cy="44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5801746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FHS St.Gallen, Hochschule für Angewandte Wissenschaften | Organisationseinheit | Autor: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98" y="9376899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1FD391-57F6-4B69-8BBD-72AD8B211E23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pic>
        <p:nvPicPr>
          <p:cNvPr id="11" name="Grafik 10" descr="FHS_Briefpapier_rgb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963980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9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192000" cy="6867258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3335" y="679932"/>
            <a:ext cx="8218666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39470" y="1910669"/>
            <a:ext cx="6552531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6181" y="3239458"/>
            <a:ext cx="6787409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198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31" y="1533510"/>
            <a:ext cx="2690418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0948" y="5641975"/>
            <a:ext cx="1444347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199">
                <a:latin typeface="+mn-lt"/>
              </a:defRPr>
            </a:lvl1pPr>
          </a:lstStyle>
          <a:p>
            <a:fld id="{8C6E8839-28EB-49C4-8CA7-C8EBAB84891E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6181" y="6200774"/>
            <a:ext cx="5538872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199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6181" y="4410389"/>
            <a:ext cx="6787409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999" b="1" baseline="0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0949" y="5342714"/>
            <a:ext cx="5544105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latin typeface="+mn-lt"/>
              </a:defRPr>
            </a:lvl1pPr>
            <a:lvl2pPr marL="360182" indent="0">
              <a:buNone/>
              <a:defRPr/>
            </a:lvl2pPr>
            <a:lvl3pPr marL="718778" indent="0">
              <a:buNone/>
              <a:defRPr/>
            </a:lvl3pPr>
            <a:lvl4pPr marL="1077373" indent="0">
              <a:buNone/>
              <a:defRPr/>
            </a:lvl4pPr>
            <a:lvl5pPr marL="1437556" indent="0">
              <a:buNone/>
              <a:defRPr/>
            </a:lvl5pPr>
          </a:lstStyle>
          <a:p>
            <a:pPr marL="0" marR="0" lvl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1291546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020-20A5-4201-9CDE-059037F1D760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1082" y="333375"/>
            <a:ext cx="5362958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029" y="2213150"/>
            <a:ext cx="5361372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031" y="333375"/>
            <a:ext cx="5361371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198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4298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C899B4-CD03-410B-AE7C-54E90A1B8B19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0320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DD72A0E-F243-4C0C-9986-811C6B45FA06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0639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DD56-B65A-4405-9491-AD3211E991BB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681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585697" y="1273057"/>
            <a:ext cx="11049000" cy="6153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332E29"/>
                </a:solidFill>
                <a:latin typeface="Lucida Bright" panose="02040602050505020304" pitchFamily="18" charset="0"/>
                <a:cs typeface="Arial" pitchFamily="34" charset="0"/>
              </a:defRPr>
            </a:lvl1pPr>
          </a:lstStyle>
          <a:p>
            <a:r>
              <a:rPr lang="de-DE" noProof="0" dirty="0"/>
              <a:t>Mastertitelformat bearbeiten</a:t>
            </a:r>
            <a:endParaRPr lang="de-CH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5697" y="1928251"/>
            <a:ext cx="11049000" cy="4496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400" baseline="0">
                <a:solidFill>
                  <a:srgbClr val="332E29"/>
                </a:solidFill>
                <a:latin typeface="+mn-lt"/>
              </a:defRPr>
            </a:lvl1pPr>
            <a:lvl2pPr marL="200025" indent="-200025">
              <a:buFont typeface="Wingdings" pitchFamily="2" charset="2"/>
              <a:buChar char="§"/>
              <a:defRPr sz="2400" baseline="0">
                <a:solidFill>
                  <a:srgbClr val="332E29"/>
                </a:solidFill>
                <a:latin typeface="+mn-lt"/>
              </a:defRPr>
            </a:lvl2pPr>
            <a:lvl3pPr marL="406004" indent="-205979">
              <a:buFont typeface="Wingdings" pitchFamily="2" charset="2"/>
              <a:buChar char="§"/>
              <a:defRPr sz="2200" baseline="0">
                <a:solidFill>
                  <a:srgbClr val="332E29"/>
                </a:solidFill>
                <a:latin typeface="+mn-lt"/>
              </a:defRPr>
            </a:lvl3pPr>
            <a:lvl4pPr marL="606029" indent="-200025">
              <a:buFont typeface="Wingdings" pitchFamily="2" charset="2"/>
              <a:buChar char="§"/>
              <a:defRPr sz="1800">
                <a:solidFill>
                  <a:srgbClr val="332E29"/>
                </a:solidFill>
                <a:latin typeface="+mn-lt"/>
              </a:defRPr>
            </a:lvl4pPr>
            <a:lvl5pPr marL="806054" indent="-200025">
              <a:buFont typeface="Wingdings" pitchFamily="2" charset="2"/>
              <a:buChar char="§"/>
              <a:defRPr sz="1800">
                <a:solidFill>
                  <a:srgbClr val="332E29"/>
                </a:solidFill>
                <a:latin typeface="+mn-lt"/>
              </a:defRPr>
            </a:lvl5pPr>
            <a:lvl6pPr marL="1006079" indent="-200025">
              <a:buFont typeface="Wingdings" pitchFamily="2" charset="2"/>
              <a:buChar char="§"/>
              <a:defRPr sz="900" baseline="0">
                <a:solidFill>
                  <a:srgbClr val="332E29"/>
                </a:solidFill>
              </a:defRPr>
            </a:lvl6pPr>
          </a:lstStyle>
          <a:p>
            <a:pPr lvl="0"/>
            <a:r>
              <a:rPr lang="de-CH" noProof="0" dirty="0"/>
              <a:t>Mustertext – Fliesstext ohne Einrückung auf Folgezeile (Listenebene 1), die Listebenen 2 bis 4 sind mit hierarchisch eingerückten Spiegelpunkten versehen, wobei die Schriftgrösse zur nachfolgenden Stufe jeweils um 2 Punkte abnimmt. Die quadratischen Spiegelpunkte sind unter dem Menüpunkt „Aufzählungszeichen“ anzuwählen.</a:t>
            </a:r>
          </a:p>
          <a:p>
            <a:pPr lvl="1"/>
            <a:r>
              <a:rPr lang="de-CH" noProof="0" dirty="0"/>
              <a:t>Musteraufzählung erste Ebene (Listenebene 2)</a:t>
            </a:r>
          </a:p>
          <a:p>
            <a:pPr lvl="2"/>
            <a:r>
              <a:rPr lang="de-CH" noProof="0" dirty="0"/>
              <a:t>Zweite Ebene (Listenebene 3)</a:t>
            </a:r>
          </a:p>
          <a:p>
            <a:pPr lvl="3"/>
            <a:r>
              <a:rPr lang="de-CH" noProof="0" dirty="0"/>
              <a:t>Dritte Ebene (Listenebene 4)</a:t>
            </a:r>
          </a:p>
          <a:p>
            <a:pPr lvl="4"/>
            <a:r>
              <a:rPr lang="de-CH" noProof="0" dirty="0"/>
              <a:t>Vierte Ebene (Listenebene 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8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584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585659" y="1273054"/>
            <a:ext cx="11049000" cy="6153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332E29"/>
                </a:solidFill>
                <a:latin typeface="Lucida Bright" panose="02040602050505020304" pitchFamily="18" charset="0"/>
                <a:cs typeface="Arial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05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pos="584">
          <p15:clr>
            <a:srgbClr val="FBAE40"/>
          </p15:clr>
        </p15:guide>
        <p15:guide id="4" orient="horz" pos="4201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3A94561-7089-402C-94DB-A82796D03C53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475138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070863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540" y="6454846"/>
            <a:ext cx="5872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1083" y="6453187"/>
            <a:ext cx="3374892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99"/>
            </a:lvl1pPr>
          </a:lstStyle>
          <a:p>
            <a:fld id="{A60F1F6A-8FAF-4B14-8AC8-931393E5EF48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031" y="6454846"/>
            <a:ext cx="5361371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199"/>
            </a:lvl1pPr>
          </a:lstStyle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856" y="6453188"/>
            <a:ext cx="53717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199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68" y="6244316"/>
            <a:ext cx="1339527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540" y="1449389"/>
            <a:ext cx="11051498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1" r:id="rId6"/>
    <p:sldLayoutId id="2147483732" r:id="rId7"/>
    <p:sldLayoutId id="2147483734" r:id="rId8"/>
  </p:sldLayoutIdLst>
  <p:hf hdr="0"/>
  <p:txStyles>
    <p:titleStyle>
      <a:lvl1pPr algn="l" defTabSz="609463" rtl="0" eaLnBrk="1" latinLnBrk="0" hangingPunct="1">
        <a:lnSpc>
          <a:spcPct val="120000"/>
        </a:lnSpc>
        <a:spcBef>
          <a:spcPct val="0"/>
        </a:spcBef>
        <a:buNone/>
        <a:defRPr sz="3198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1874" indent="-251874" algn="l" defTabSz="609463" rtl="0" eaLnBrk="1" latinLnBrk="0" hangingPunct="1">
        <a:spcBef>
          <a:spcPts val="1799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03748" indent="-251874" algn="l" defTabSz="609463" rtl="0" eaLnBrk="1" latinLnBrk="0" hangingPunct="1">
        <a:spcBef>
          <a:spcPts val="1199"/>
        </a:spcBef>
        <a:buClr>
          <a:schemeClr val="tx1"/>
        </a:buClr>
        <a:buSzPct val="80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55622" indent="-251874" algn="l" defTabSz="609463" rtl="0" eaLnBrk="1" latinLnBrk="0" hangingPunct="1">
        <a:spcBef>
          <a:spcPts val="999"/>
        </a:spcBef>
        <a:buSzPct val="90000"/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07496" indent="-251874" algn="l" defTabSz="609463" rtl="0" eaLnBrk="1" latinLnBrk="0" hangingPunct="1"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259370" marR="0" indent="-251874" algn="l" defTabSz="609463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1511244" indent="-251874" algn="l" defTabSz="610882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3118" indent="-251874" algn="l" defTabSz="609463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youtube.com/watch?v=nlE68BYw6pg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rkio.i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arkio.is/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bn-resolving.org/urn:nbn:de:bsz:31-epflicht-1592367" TargetMode="External"/><Relationship Id="rId2" Type="http://schemas.openxmlformats.org/officeDocument/2006/relationships/hyperlink" Target="https://link.springer.com/book/10.1007/978-3-662-58861-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ink.springer.com/content/pdf/10.1007/978-3-642-45247-5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4A2D01-EDF2-40ED-B2EC-9C1A644D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3D UX Design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D42F19-5E4D-4946-BDB3-04CBC2197D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Überblick über 3D UX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3AD00B-332F-4F73-A91B-3E266F2247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/>
              <a:t>Valmir Bekiri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6262222"/>
            <a:ext cx="8350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48BA828-F03B-4178-9322-7168E75CDF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ITBO </a:t>
            </a:r>
            <a:r>
              <a:rPr lang="de-CH"/>
              <a:t>- Wissensnugget</a:t>
            </a:r>
            <a:endParaRPr lang="de-CH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75D3D9-2A2D-73EE-6228-7A8B504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BDBC-C508-46B1-A376-E4DF54CCDF21}" type="datetime4">
              <a:rPr lang="de-CH" smtClean="0"/>
              <a:t>7. September 2023</a:t>
            </a:fld>
            <a:endParaRPr lang="de-CH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178461-E727-EC6B-FA5B-9E09FCAFFB0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EA958B-E568-4C2B-8624-7BFE54E772AB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39D5ED-24E5-DF5F-E7DA-FB81CF7444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E0C008-6405-C8DF-4EC5-69290A67B41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1A8F3E1-0091-401C-6343-7F465674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Selektionstechniken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4DA373-9878-232F-5D0A-43E571F2E1B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4751387"/>
          </a:xfrm>
        </p:spPr>
        <p:txBody>
          <a:bodyPr/>
          <a:lstStyle/>
          <a:p>
            <a:r>
              <a:rPr lang="de-AT" b="1" dirty="0"/>
              <a:t>Ray-Casting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 Strahl der aus dem Blickpunkt, Zeigefinger oder Controller kommt</a:t>
            </a:r>
          </a:p>
          <a:p>
            <a:r>
              <a:rPr lang="de-AT" b="1" dirty="0">
                <a:sym typeface="Wingdings" panose="05000000000000000000" pitchFamily="2" charset="2"/>
              </a:rPr>
              <a:t>Go-Go-Technik</a:t>
            </a:r>
            <a:r>
              <a:rPr lang="de-AT" dirty="0">
                <a:sym typeface="Wingdings" panose="05000000000000000000" pitchFamily="2" charset="2"/>
              </a:rPr>
              <a:t>  Virtuelle Verlängerung des Armes um auch entferne Objekte zu erreichen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4CF66A-2248-B460-D76E-041B298937EA}"/>
              </a:ext>
            </a:extLst>
          </p:cNvPr>
          <p:cNvSpPr txBox="1"/>
          <p:nvPr/>
        </p:nvSpPr>
        <p:spPr>
          <a:xfrm>
            <a:off x="7320136" y="3742591"/>
            <a:ext cx="4533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>
                <a:sym typeface="Wingdings" panose="05000000000000000000" pitchFamily="2" charset="2"/>
              </a:rPr>
              <a:t>World-In-</a:t>
            </a:r>
            <a:r>
              <a:rPr lang="de-AT" b="1" dirty="0" err="1">
                <a:sym typeface="Wingdings" panose="05000000000000000000" pitchFamily="2" charset="2"/>
              </a:rPr>
              <a:t>Miniature</a:t>
            </a:r>
            <a:r>
              <a:rPr lang="de-AT" b="1" dirty="0">
                <a:sym typeface="Wingdings" panose="05000000000000000000" pitchFamily="2" charset="2"/>
              </a:rPr>
              <a:t>-Technik </a:t>
            </a:r>
            <a:r>
              <a:rPr lang="de-AT" dirty="0">
                <a:sym typeface="Wingdings" panose="05000000000000000000" pitchFamily="2" charset="2"/>
              </a:rPr>
              <a:t> Ein verkleinertes Modell der VR-Welt wird hergenommen um die Auswahl zu ermöglichen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5E5A96-06F7-EE7E-EB68-9D3BBD01C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8" y="2348880"/>
            <a:ext cx="7176836" cy="3987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6B4C7CD-AE78-4171-F2C7-151460695908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Kapitel 6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7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04641B-783E-499E-A631-4FEFD3FE7FC7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Interaktionen in der virtuellen Welt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b="1" dirty="0"/>
              <a:t>Ray-Casting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 ist die gängige Methode um in VR auf Objekte zu zeigen / zu selektieren – dies geschieht entweder durch den Blickpunkt, Handerkennung oder 3D-Controller. Wichtig ist hierbei das aktuell auszuwählende Objekt hervorzuheben!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B1BACC-E706-10E1-06B9-AB55B6C62747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Kapitel 6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49BE74-2446-670D-2AF8-E96994EB8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21" y="2415999"/>
            <a:ext cx="7104757" cy="378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19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A54274-9885-435B-812A-EEC34ED31043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Interaktionen in der virtuellen Welt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6154065" cy="4751387"/>
          </a:xfrm>
        </p:spPr>
        <p:txBody>
          <a:bodyPr/>
          <a:lstStyle/>
          <a:p>
            <a:r>
              <a:rPr lang="de-AT" b="1" dirty="0"/>
              <a:t>Ray-Casting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 es gibt verschiedene Varianten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Klassische Variante ist der Laser (im Bild links) – der Strahl ist oftmals nicht begrenzt und so können aus sehr weit entfernte Objekte selektiert werden.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Lichtkegel Variante (im Bild mittig) – hier wird in der Regel ein begrenzter Lichtkegel – vergleichbar mit einer Taschenlampe – ausgestrahlt. Je weiter weg umso mehr Objekte werden selektiert.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Sichtkegel Variante (im Bild rechts) – hier wird ebenfalls wie ein Laser ein Lichtstrahl ausgegeben, jedoch ist dieser begrenzt und beugt sich wie eine Angelschnur dem am nächsten selektierbaren Objekt.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97EE05-84A4-5ED2-581E-0905A2430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916832"/>
            <a:ext cx="5015880" cy="3535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F50E6F1-F2C6-F40C-4F13-D400E121E147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dirty="0" err="1">
                <a:ea typeface="Roboto Medium" panose="02000000000000000000" pitchFamily="2" charset="0"/>
              </a:rPr>
              <a:t>Preim</a:t>
            </a:r>
            <a:r>
              <a:rPr lang="de-CH" sz="2000" dirty="0">
                <a:ea typeface="Roboto Medium" panose="02000000000000000000" pitchFamily="2" charset="0"/>
              </a:rPr>
              <a:t>, B.; </a:t>
            </a:r>
            <a:r>
              <a:rPr lang="de-CH" sz="2000" dirty="0" err="1">
                <a:ea typeface="Roboto Medium" panose="02000000000000000000" pitchFamily="2" charset="0"/>
              </a:rPr>
              <a:t>Dachselt</a:t>
            </a:r>
            <a:r>
              <a:rPr lang="de-CH" sz="2000" dirty="0">
                <a:ea typeface="Roboto Medium" panose="02000000000000000000" pitchFamily="2" charset="0"/>
              </a:rPr>
              <a:t>, R</a:t>
            </a:r>
            <a:r>
              <a:rPr lang="de-AT" sz="2000" dirty="0">
                <a:ea typeface="Roboto Medium" panose="02000000000000000000" pitchFamily="2" charset="0"/>
              </a:rPr>
              <a:t>. S.351f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6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BC02B8-127B-46AD-8E35-06A311D9E66A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Interaktionen in der virtuellen Welt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6874145" cy="4751387"/>
          </a:xfrm>
        </p:spPr>
        <p:txBody>
          <a:bodyPr/>
          <a:lstStyle/>
          <a:p>
            <a:r>
              <a:rPr lang="de-AT" b="1" dirty="0"/>
              <a:t>3D Widgets</a:t>
            </a:r>
            <a:r>
              <a:rPr lang="de-AT" dirty="0">
                <a:sym typeface="Wingdings" panose="05000000000000000000" pitchFamily="2" charset="2"/>
              </a:rPr>
              <a:t> Translation sowie Rotation eines Objektes</a:t>
            </a:r>
          </a:p>
          <a:p>
            <a:r>
              <a:rPr lang="de-AT" dirty="0">
                <a:sym typeface="Wingdings" panose="05000000000000000000" pitchFamily="2" charset="2"/>
              </a:rPr>
              <a:t>3D Widgets sollten nach [Leiner et al., 1997]:</a:t>
            </a:r>
          </a:p>
          <a:p>
            <a:pPr lvl="1"/>
            <a:r>
              <a:rPr lang="de-CH" dirty="0"/>
              <a:t>Klar erkennbar sein,</a:t>
            </a:r>
          </a:p>
          <a:p>
            <a:pPr lvl="1"/>
            <a:r>
              <a:rPr lang="de-CH" dirty="0"/>
              <a:t>Sich durch Form und Farben von den virtuellen Objekten unterscheiden</a:t>
            </a:r>
          </a:p>
          <a:p>
            <a:pPr lvl="1"/>
            <a:r>
              <a:rPr lang="de-CH" dirty="0"/>
              <a:t>Handles besitzen, die klare </a:t>
            </a:r>
            <a:r>
              <a:rPr lang="de-CH" dirty="0" err="1"/>
              <a:t>Auffordanz</a:t>
            </a:r>
            <a:r>
              <a:rPr lang="de-CH" dirty="0"/>
              <a:t> aufweisen</a:t>
            </a:r>
          </a:p>
          <a:p>
            <a:pPr lvl="1"/>
            <a:r>
              <a:rPr lang="de-CH" dirty="0"/>
              <a:t>eine erkennbare Hervorhebung des aktuell selektierten Handles nutzen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0C84B5-7265-7A20-D1E8-95D96CE6F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0" y="1561782"/>
            <a:ext cx="4553090" cy="452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A93D64F-53A7-5900-02CE-A280AB34B8AA}"/>
              </a:ext>
            </a:extLst>
          </p:cNvPr>
          <p:cNvSpPr txBox="1"/>
          <p:nvPr/>
        </p:nvSpPr>
        <p:spPr>
          <a:xfrm>
            <a:off x="8256240" y="273620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dirty="0" err="1">
                <a:ea typeface="Roboto Medium" panose="02000000000000000000" pitchFamily="2" charset="0"/>
              </a:rPr>
              <a:t>Preim</a:t>
            </a:r>
            <a:r>
              <a:rPr lang="de-CH" sz="2000" dirty="0">
                <a:ea typeface="Roboto Medium" panose="02000000000000000000" pitchFamily="2" charset="0"/>
              </a:rPr>
              <a:t>, B.; </a:t>
            </a:r>
            <a:r>
              <a:rPr lang="de-CH" sz="2000" dirty="0" err="1">
                <a:ea typeface="Roboto Medium" panose="02000000000000000000" pitchFamily="2" charset="0"/>
              </a:rPr>
              <a:t>Dachselt</a:t>
            </a:r>
            <a:r>
              <a:rPr lang="de-CH" sz="2000" dirty="0">
                <a:ea typeface="Roboto Medium" panose="02000000000000000000" pitchFamily="2" charset="0"/>
              </a:rPr>
              <a:t>, R</a:t>
            </a:r>
            <a:r>
              <a:rPr lang="de-AT" sz="2000" dirty="0">
                <a:ea typeface="Roboto Medium" panose="02000000000000000000" pitchFamily="2" charset="0"/>
              </a:rPr>
              <a:t>. S.341f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7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DB9894-1746-4274-B32A-35EC1744BFFB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Interaktionen in der virtuellen Welt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0762577" cy="4751387"/>
          </a:xfrm>
        </p:spPr>
        <p:txBody>
          <a:bodyPr/>
          <a:lstStyle/>
          <a:p>
            <a:r>
              <a:rPr lang="de-AT" dirty="0"/>
              <a:t>Interaktion mit einem </a:t>
            </a:r>
            <a:r>
              <a:rPr lang="de-AT" b="1" dirty="0"/>
              <a:t>Floating Menü </a:t>
            </a:r>
            <a:r>
              <a:rPr lang="de-AT" dirty="0"/>
              <a:t>– die Selektion erfolgt über einen Ray-Casting Pointer</a:t>
            </a:r>
            <a:r>
              <a:rPr lang="de-AT" b="1" dirty="0"/>
              <a:t> </a:t>
            </a: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93D64F-53A7-5900-02CE-A280AB34B8AA}"/>
              </a:ext>
            </a:extLst>
          </p:cNvPr>
          <p:cNvSpPr txBox="1"/>
          <p:nvPr/>
        </p:nvSpPr>
        <p:spPr>
          <a:xfrm>
            <a:off x="8256240" y="273620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dirty="0" err="1">
                <a:ea typeface="Roboto Medium" panose="02000000000000000000" pitchFamily="2" charset="0"/>
              </a:rPr>
              <a:t>Preim</a:t>
            </a:r>
            <a:r>
              <a:rPr lang="de-CH" sz="2000" dirty="0">
                <a:ea typeface="Roboto Medium" panose="02000000000000000000" pitchFamily="2" charset="0"/>
              </a:rPr>
              <a:t>, B.; </a:t>
            </a:r>
            <a:r>
              <a:rPr lang="de-CH" sz="2000" dirty="0" err="1">
                <a:ea typeface="Roboto Medium" panose="02000000000000000000" pitchFamily="2" charset="0"/>
              </a:rPr>
              <a:t>Dachselt</a:t>
            </a:r>
            <a:r>
              <a:rPr lang="de-CH" sz="2000" dirty="0">
                <a:ea typeface="Roboto Medium" panose="02000000000000000000" pitchFamily="2" charset="0"/>
              </a:rPr>
              <a:t>, R</a:t>
            </a:r>
            <a:r>
              <a:rPr lang="de-AT" sz="2000" dirty="0">
                <a:ea typeface="Roboto Medium" panose="02000000000000000000" pitchFamily="2" charset="0"/>
              </a:rPr>
              <a:t>. S.393ff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4738B1A-3572-9086-8326-0E9EA9C77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74" y="2293248"/>
            <a:ext cx="4361655" cy="4494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42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3766CB-63BD-45CB-971D-7DFBEAAD3D64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Interaktionen in der virtuellen Welt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0762577" cy="4751387"/>
          </a:xfrm>
        </p:spPr>
        <p:txBody>
          <a:bodyPr/>
          <a:lstStyle/>
          <a:p>
            <a:r>
              <a:rPr lang="de-AT" dirty="0"/>
              <a:t>Grundsätzlich gelten die Regeln von Menüdesigns in 2D auch für 3D Menüs</a:t>
            </a:r>
          </a:p>
          <a:p>
            <a:r>
              <a:rPr lang="de-AT" dirty="0"/>
              <a:t>Beispiel in den drei Bildern – ein Kreismenü </a:t>
            </a:r>
          </a:p>
          <a:p>
            <a:r>
              <a:rPr lang="de-AT" dirty="0"/>
              <a:t>Die Selektion kann entweder durch einen Pointer, Armausrichtung oder durch Handrotation erfolgen</a:t>
            </a: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93D64F-53A7-5900-02CE-A280AB34B8AA}"/>
              </a:ext>
            </a:extLst>
          </p:cNvPr>
          <p:cNvSpPr txBox="1"/>
          <p:nvPr/>
        </p:nvSpPr>
        <p:spPr>
          <a:xfrm>
            <a:off x="8256240" y="273620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dirty="0" err="1">
                <a:ea typeface="Roboto Medium" panose="02000000000000000000" pitchFamily="2" charset="0"/>
              </a:rPr>
              <a:t>Preim</a:t>
            </a:r>
            <a:r>
              <a:rPr lang="de-CH" sz="2000" dirty="0">
                <a:ea typeface="Roboto Medium" panose="02000000000000000000" pitchFamily="2" charset="0"/>
              </a:rPr>
              <a:t>, B.; </a:t>
            </a:r>
            <a:r>
              <a:rPr lang="de-CH" sz="2000" dirty="0" err="1">
                <a:ea typeface="Roboto Medium" panose="02000000000000000000" pitchFamily="2" charset="0"/>
              </a:rPr>
              <a:t>Dachselt</a:t>
            </a:r>
            <a:r>
              <a:rPr lang="de-CH" sz="2000" dirty="0">
                <a:ea typeface="Roboto Medium" panose="02000000000000000000" pitchFamily="2" charset="0"/>
              </a:rPr>
              <a:t>, R</a:t>
            </a:r>
            <a:r>
              <a:rPr lang="de-AT" sz="2000" dirty="0">
                <a:ea typeface="Roboto Medium" panose="02000000000000000000" pitchFamily="2" charset="0"/>
              </a:rPr>
              <a:t>. S.396f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618DE62-EE11-C448-3764-F5D10FA1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3" y="3645024"/>
            <a:ext cx="297611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B87A06B-C870-A8D8-2C5C-28240F247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27" y="3662291"/>
            <a:ext cx="2952329" cy="214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0126559-45A1-681B-4526-FC786B6D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543960"/>
            <a:ext cx="3115351" cy="226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065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F9F6A3-6329-4F8C-955A-30E639BD0990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Beispiele in der Raumplanung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5217961" cy="4751387"/>
          </a:xfrm>
        </p:spPr>
        <p:txBody>
          <a:bodyPr/>
          <a:lstStyle/>
          <a:p>
            <a:r>
              <a:rPr lang="de-AT" dirty="0"/>
              <a:t>Die Raumplanung stellt ein hervorragenden Use-Case für den Einsatz von VR-System dar.</a:t>
            </a:r>
          </a:p>
          <a:p>
            <a:r>
              <a:rPr lang="de-AT" dirty="0"/>
              <a:t>So werden immer öfters reale Bilder kombiniert mit komplexen Beleuchtungssimulationen.</a:t>
            </a:r>
          </a:p>
          <a:p>
            <a:endParaRPr lang="de-AT" dirty="0"/>
          </a:p>
          <a:p>
            <a:r>
              <a:rPr lang="de-AT" dirty="0"/>
              <a:t>Ein weiteres Beispiel ist Auto AR vom Fraunhofer FIT:</a:t>
            </a:r>
          </a:p>
          <a:p>
            <a:pPr marL="0" indent="0">
              <a:buNone/>
            </a:pPr>
            <a:r>
              <a:rPr lang="de-AT" dirty="0">
                <a:hlinkClick r:id="rId2"/>
              </a:rPr>
              <a:t>https://www.youtube.com/watch?v=nlE68BYw6pg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93D64F-53A7-5900-02CE-A280AB34B8AA}"/>
              </a:ext>
            </a:extLst>
          </p:cNvPr>
          <p:cNvSpPr txBox="1"/>
          <p:nvPr/>
        </p:nvSpPr>
        <p:spPr>
          <a:xfrm>
            <a:off x="8256240" y="273620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dirty="0" err="1">
                <a:ea typeface="Roboto Medium" panose="02000000000000000000" pitchFamily="2" charset="0"/>
              </a:rPr>
              <a:t>Preim</a:t>
            </a:r>
            <a:r>
              <a:rPr lang="de-CH" sz="2000" dirty="0">
                <a:ea typeface="Roboto Medium" panose="02000000000000000000" pitchFamily="2" charset="0"/>
              </a:rPr>
              <a:t>, B.; </a:t>
            </a:r>
            <a:r>
              <a:rPr lang="de-CH" sz="2000" dirty="0" err="1">
                <a:ea typeface="Roboto Medium" panose="02000000000000000000" pitchFamily="2" charset="0"/>
              </a:rPr>
              <a:t>Dachselt</a:t>
            </a:r>
            <a:r>
              <a:rPr lang="de-CH" sz="2000" dirty="0">
                <a:ea typeface="Roboto Medium" panose="02000000000000000000" pitchFamily="2" charset="0"/>
              </a:rPr>
              <a:t>, R</a:t>
            </a:r>
            <a:r>
              <a:rPr lang="de-AT" sz="2000" dirty="0">
                <a:ea typeface="Roboto Medium" panose="02000000000000000000" pitchFamily="2" charset="0"/>
              </a:rPr>
              <a:t>. S.422ff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4FC502-A681-81CC-88C2-030F77A00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700808"/>
            <a:ext cx="6102689" cy="406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77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34FC5A-6262-4557-B542-CDAEE9264204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Beispiele in der Raumplanung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5145953" cy="4751387"/>
          </a:xfrm>
        </p:spPr>
        <p:txBody>
          <a:bodyPr/>
          <a:lstStyle/>
          <a:p>
            <a:r>
              <a:rPr lang="de-AT" dirty="0"/>
              <a:t>Die Beschriftungen an einem Stadtmodell können anhand von Hüllkörper durchgeführt werden. So gibt es zylinderförmige und quaderförmige Hüllkörper an denen sich die Beschriftung darstellen kann.</a:t>
            </a:r>
          </a:p>
          <a:p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93D64F-53A7-5900-02CE-A280AB34B8AA}"/>
              </a:ext>
            </a:extLst>
          </p:cNvPr>
          <p:cNvSpPr txBox="1"/>
          <p:nvPr/>
        </p:nvSpPr>
        <p:spPr>
          <a:xfrm>
            <a:off x="8256240" y="273620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dirty="0" err="1">
                <a:ea typeface="Roboto Medium" panose="02000000000000000000" pitchFamily="2" charset="0"/>
              </a:rPr>
              <a:t>Preim</a:t>
            </a:r>
            <a:r>
              <a:rPr lang="de-CH" sz="2000" dirty="0">
                <a:ea typeface="Roboto Medium" panose="02000000000000000000" pitchFamily="2" charset="0"/>
              </a:rPr>
              <a:t>, B.; </a:t>
            </a:r>
            <a:r>
              <a:rPr lang="de-CH" sz="2000" dirty="0" err="1">
                <a:ea typeface="Roboto Medium" panose="02000000000000000000" pitchFamily="2" charset="0"/>
              </a:rPr>
              <a:t>Dachselt</a:t>
            </a:r>
            <a:r>
              <a:rPr lang="de-CH" sz="2000" dirty="0">
                <a:ea typeface="Roboto Medium" panose="02000000000000000000" pitchFamily="2" charset="0"/>
              </a:rPr>
              <a:t>, R</a:t>
            </a:r>
            <a:r>
              <a:rPr lang="de-AT" sz="2000" dirty="0">
                <a:ea typeface="Roboto Medium" panose="02000000000000000000" pitchFamily="2" charset="0"/>
              </a:rPr>
              <a:t>. S.438ff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700F78-5F13-4F18-7849-6354BE95E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1556792"/>
            <a:ext cx="6240016" cy="4368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35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737F31-EFC3-4008-BB62-C002594994B7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Beispiele in der Raumplanung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5145953" cy="4751387"/>
          </a:xfrm>
        </p:spPr>
        <p:txBody>
          <a:bodyPr/>
          <a:lstStyle/>
          <a:p>
            <a:r>
              <a:rPr lang="de-AT" dirty="0"/>
              <a:t>Die Beschriftungen von </a:t>
            </a:r>
            <a:r>
              <a:rPr lang="de-AT" dirty="0" err="1"/>
              <a:t>Strassen</a:t>
            </a:r>
            <a:r>
              <a:rPr lang="de-AT" dirty="0"/>
              <a:t> stellt eine weitere Herausforderung dar. So können Schatteneffekte oder zusätzliche Hintergründe verwendet werden um die Schrift lesbarer zu machen und über verdeckende Objekte zu erscheinen.</a:t>
            </a:r>
          </a:p>
          <a:p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93D64F-53A7-5900-02CE-A280AB34B8AA}"/>
              </a:ext>
            </a:extLst>
          </p:cNvPr>
          <p:cNvSpPr txBox="1"/>
          <p:nvPr/>
        </p:nvSpPr>
        <p:spPr>
          <a:xfrm>
            <a:off x="8256240" y="273620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dirty="0" err="1">
                <a:ea typeface="Roboto Medium" panose="02000000000000000000" pitchFamily="2" charset="0"/>
              </a:rPr>
              <a:t>Preim</a:t>
            </a:r>
            <a:r>
              <a:rPr lang="de-CH" sz="2000" dirty="0">
                <a:ea typeface="Roboto Medium" panose="02000000000000000000" pitchFamily="2" charset="0"/>
              </a:rPr>
              <a:t>, B.; </a:t>
            </a:r>
            <a:r>
              <a:rPr lang="de-CH" sz="2000" dirty="0" err="1">
                <a:ea typeface="Roboto Medium" panose="02000000000000000000" pitchFamily="2" charset="0"/>
              </a:rPr>
              <a:t>Dachselt</a:t>
            </a:r>
            <a:r>
              <a:rPr lang="de-CH" sz="2000" dirty="0">
                <a:ea typeface="Roboto Medium" panose="02000000000000000000" pitchFamily="2" charset="0"/>
              </a:rPr>
              <a:t>, R</a:t>
            </a:r>
            <a:r>
              <a:rPr lang="de-AT" sz="2000" dirty="0">
                <a:ea typeface="Roboto Medium" panose="02000000000000000000" pitchFamily="2" charset="0"/>
              </a:rPr>
              <a:t>. S.438ff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A8E89D-0D93-96CB-886B-BF76CC71F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548519"/>
            <a:ext cx="5386760" cy="188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2897A10-6A2A-E1B4-9D3D-BB8B326BC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463871"/>
            <a:ext cx="5386760" cy="1924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03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D080D8-C2F8-4901-94E1-241A01CC3C07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Beispiele in der Raumplanung – VR App </a:t>
            </a:r>
            <a:r>
              <a:rPr lang="de-AT" dirty="0" err="1"/>
              <a:t>Arkio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0934343" cy="4751387"/>
          </a:xfrm>
        </p:spPr>
        <p:txBody>
          <a:bodyPr/>
          <a:lstStyle/>
          <a:p>
            <a:r>
              <a:rPr lang="de-AT" dirty="0"/>
              <a:t>Mit der VR-App </a:t>
            </a:r>
            <a:r>
              <a:rPr lang="de-AT" dirty="0" err="1"/>
              <a:t>Arkio</a:t>
            </a:r>
            <a:r>
              <a:rPr lang="de-AT" dirty="0"/>
              <a:t> für Oculus Quest Systeme ist es möglich kollaborativ Gebiete bzw. Räume sowie auch die Innenarchitektur zu erarbeiten. </a:t>
            </a:r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D2BC20-182B-F462-AAA8-18797C816DDD}"/>
              </a:ext>
            </a:extLst>
          </p:cNvPr>
          <p:cNvSpPr txBox="1"/>
          <p:nvPr/>
        </p:nvSpPr>
        <p:spPr>
          <a:xfrm>
            <a:off x="8256240" y="273620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 lnSpcReduction="10000"/>
          </a:bodyPr>
          <a:lstStyle/>
          <a:p>
            <a:pPr algn="ctr"/>
            <a:r>
              <a:rPr lang="de-CH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https://www.arkio.is/</a:t>
            </a:r>
            <a:endParaRPr lang="de-CH" sz="2400" dirty="0"/>
          </a:p>
        </p:txBody>
      </p:sp>
      <p:pic>
        <p:nvPicPr>
          <p:cNvPr id="18" name="Grafik 17" descr="Ein Bild, das Himmel, Gras enthält.&#10;&#10;Automatisch generierte Beschreibung">
            <a:extLst>
              <a:ext uri="{FF2B5EF4-FFF2-40B4-BE49-F238E27FC236}">
                <a16:creationId xmlns:a16="http://schemas.microsoft.com/office/drawing/2014/main" id="{38997D6A-12B2-D33E-E55B-CFA86132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14" y="2133341"/>
            <a:ext cx="4499234" cy="4499234"/>
          </a:xfrm>
          <a:prstGeom prst="rect">
            <a:avLst/>
          </a:prstGeom>
        </p:spPr>
      </p:pic>
      <p:pic>
        <p:nvPicPr>
          <p:cNvPr id="20" name="Grafik 19" descr="Ein Bild, das Tag enthält.&#10;&#10;Automatisch generierte Beschreibung">
            <a:extLst>
              <a:ext uri="{FF2B5EF4-FFF2-40B4-BE49-F238E27FC236}">
                <a16:creationId xmlns:a16="http://schemas.microsoft.com/office/drawing/2014/main" id="{F5E90137-7C96-E660-292F-38E5043B1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49" y="2133341"/>
            <a:ext cx="4499234" cy="44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8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Nach diesem WN können Sie  …</a:t>
            </a:r>
          </a:p>
          <a:p>
            <a:pPr marL="685800" lvl="1"/>
            <a:r>
              <a:rPr lang="de-CH" dirty="0"/>
              <a:t>… </a:t>
            </a: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Faktoren, auf welche geachtet werden muss bei der Mensch-Maschine-Interaktionen in 3D Umgebungen </a:t>
            </a:r>
            <a:r>
              <a:rPr lang="de-CH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beschreiben und anwenden.</a:t>
            </a:r>
            <a:endParaRPr lang="de-CH" dirty="0"/>
          </a:p>
          <a:p>
            <a:pPr marL="685800" lvl="1"/>
            <a:r>
              <a:rPr lang="de-CH" dirty="0"/>
              <a:t>… </a:t>
            </a: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angemessene Interaktionen für jeweilige VR-Anwendungen </a:t>
            </a:r>
            <a:r>
              <a:rPr lang="de-CH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bestimmen.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04EB51-F065-59AA-CDD0-F97350A925D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1E70A6-CB7F-4065-8DE0-7235B0DA223D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018FB6-388C-C9B9-0945-D0FF6B8DFE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05064E-3596-F027-FFEC-95D5DF872A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13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8B43CD4-80C2-4BC5-84E8-49FA4B4FFF30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Beispiele in der Raumplanung – VR App </a:t>
            </a:r>
            <a:r>
              <a:rPr lang="de-AT" dirty="0" err="1"/>
              <a:t>Arkio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5289969" cy="4751387"/>
          </a:xfrm>
        </p:spPr>
        <p:txBody>
          <a:bodyPr/>
          <a:lstStyle/>
          <a:p>
            <a:r>
              <a:rPr lang="de-AT" dirty="0"/>
              <a:t>Zur Steuerung der Anwendung setzt man auf 3D-Widget wie das Kreismenü.</a:t>
            </a:r>
          </a:p>
          <a:p>
            <a:r>
              <a:rPr lang="de-AT" dirty="0"/>
              <a:t>Aber auch Menüs und Steuerelemente, welche sich an das Handgelenk setzen.</a:t>
            </a:r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D2BC20-182B-F462-AAA8-18797C816DDD}"/>
              </a:ext>
            </a:extLst>
          </p:cNvPr>
          <p:cNvSpPr txBox="1"/>
          <p:nvPr/>
        </p:nvSpPr>
        <p:spPr>
          <a:xfrm>
            <a:off x="8256240" y="273620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 lnSpcReduction="10000"/>
          </a:bodyPr>
          <a:lstStyle/>
          <a:p>
            <a:pPr algn="ctr"/>
            <a:r>
              <a:rPr lang="de-CH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https://www.arkio.is/</a:t>
            </a:r>
            <a:endParaRPr lang="de-CH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5C36C4-E00A-52F7-26BC-E7EC95CBC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9094" t="-200" r="18892" b="780"/>
          <a:stretch/>
        </p:blipFill>
        <p:spPr>
          <a:xfrm>
            <a:off x="6420526" y="1354003"/>
            <a:ext cx="5433514" cy="54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0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325B02-43D5-3B5F-BB93-29C641028D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155184-FF55-48A6-9217-90FC4F479656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795726-C27F-6304-E19C-C78230F8EE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57E89-7F9E-EE68-7233-417C38B3EB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EA3C182-698D-E01A-5A1B-EAA3929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Beispiele – VR App der OST – Campus Rapperswil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6185DA-50DE-4E0D-0C29-F2EFA2B1FC6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5145953" cy="4751387"/>
          </a:xfrm>
        </p:spPr>
        <p:txBody>
          <a:bodyPr/>
          <a:lstStyle/>
          <a:p>
            <a:r>
              <a:rPr lang="de-AT" dirty="0"/>
              <a:t>Über diese App lässt sich der Campus Rapperswil mittels VR-System besuchen</a:t>
            </a:r>
            <a:endParaRPr lang="de-CH" dirty="0"/>
          </a:p>
        </p:txBody>
      </p:sp>
      <p:pic>
        <p:nvPicPr>
          <p:cNvPr id="7" name="Grafik 6" descr="Ein Bild, das Himmel, draußen, Schild enthält.&#10;&#10;Automatisch generierte Beschreibung">
            <a:extLst>
              <a:ext uri="{FF2B5EF4-FFF2-40B4-BE49-F238E27FC236}">
                <a16:creationId xmlns:a16="http://schemas.microsoft.com/office/drawing/2014/main" id="{9F781664-72C8-BDD8-8F06-3612959E6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83" y="1376364"/>
            <a:ext cx="5481636" cy="54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52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325B02-43D5-3B5F-BB93-29C641028D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2A5A7BB-B329-4D74-BF24-F11ED88C016C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795726-C27F-6304-E19C-C78230F8EE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57E89-7F9E-EE68-7233-417C38B3EB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EA3C182-698D-E01A-5A1B-EAA3929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Beispiele – VR App der OST – Campus St. Gallen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6185DA-50DE-4E0D-0C29-F2EFA2B1FC6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dirty="0"/>
              <a:t>Es können auch 360° Bilder oder gerenderte Grafiken verwendet werden, um Räume für NutzerInnen in VR zu visualisieren.</a:t>
            </a:r>
            <a:endParaRPr lang="de-CH" dirty="0"/>
          </a:p>
        </p:txBody>
      </p:sp>
      <p:pic>
        <p:nvPicPr>
          <p:cNvPr id="9" name="Grafik 8" descr="Ein Bild, das draußen, Himmel, Wasser, Rampe enthält.&#10;&#10;Automatisch generierte Beschreibung">
            <a:extLst>
              <a:ext uri="{FF2B5EF4-FFF2-40B4-BE49-F238E27FC236}">
                <a16:creationId xmlns:a16="http://schemas.microsoft.com/office/drawing/2014/main" id="{CF46430C-044B-C961-0D8F-6B9D902A4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56" y="2106613"/>
            <a:ext cx="945028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5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36D4D3-AA56-FB01-D860-DE85AB3540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28E78A-E8CD-48A0-B072-52850E4E1545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17D8B5-E3EA-1EFD-DA60-EBD18A7180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7FBE44-7D30-ACD5-6A9B-10A165AB1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EACDC-A5EF-9C25-378D-2DAF7A72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Nächste Schritte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4921BA-7ED9-39AF-1491-7DCB51E6ED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0762577" cy="4751387"/>
          </a:xfrm>
        </p:spPr>
        <p:txBody>
          <a:bodyPr/>
          <a:lstStyle/>
          <a:p>
            <a:r>
              <a:rPr lang="de-CH" dirty="0"/>
              <a:t>Nutzen Sie für Ihr nächstes VR Projekt die Checkliste – diese gibt Ihnen zusammengefasst wichtige Hinweise für die Umsetzung des Projektes um Probleme wie Cybersickness und die Benutzerfreundlichkeit zu erhöhen</a:t>
            </a:r>
          </a:p>
          <a:p>
            <a:r>
              <a:rPr lang="de-CH" dirty="0"/>
              <a:t>Nutzen Sie ausserdem den Prozess zur Entwicklung von 3D UX, um Ihr Projekt auch erfolgreich zu testen.</a:t>
            </a:r>
          </a:p>
        </p:txBody>
      </p:sp>
    </p:spTree>
    <p:extLst>
      <p:ext uri="{BB962C8B-B14F-4D97-AF65-F5344CB8AC3E}">
        <p14:creationId xmlns:p14="http://schemas.microsoft.com/office/powerpoint/2010/main" val="987954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C1A7BB-7363-251D-FD1E-28C2C54BBD5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E66369-C37E-4CC8-B1A0-6C34749F1D94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F4D154-80D9-B0D0-1E53-CAC16AE946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F69471-2150-61F7-F252-5B26EE9C79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DC31E1-B706-126D-B0BD-C6051E68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Literatur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D80FEB-CCC0-E40E-CEE3-DA5803688A9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dirty="0"/>
              <a:t>Dieses Wissensnugget bezieht sich hauptsächlich auf diese zwei Bücher:</a:t>
            </a:r>
          </a:p>
          <a:p>
            <a:pPr lvl="1"/>
            <a:r>
              <a:rPr lang="de-CH" dirty="0"/>
              <a:t>Dörner, R., Broll, W., Grimm, P. &amp; Jung, B. (Hrsg.). (2019). Virtual und </a:t>
            </a:r>
            <a:r>
              <a:rPr lang="de-CH" dirty="0" err="1"/>
              <a:t>Augmented</a:t>
            </a:r>
            <a:r>
              <a:rPr lang="de-CH" dirty="0"/>
              <a:t> Reality (VR/AR): Grundlagen und Methoden der Virtuellen und Augmentierten Realität. Berlin, Heidelberg: Springer Vieweg.</a:t>
            </a:r>
          </a:p>
          <a:p>
            <a:pPr lvl="2"/>
            <a:r>
              <a:rPr lang="de-CH" dirty="0">
                <a:hlinkClick r:id="rId2"/>
              </a:rPr>
              <a:t>https://link.springer.com/book/10.1007/978-3-662-58861-1</a:t>
            </a:r>
            <a:endParaRPr lang="de-CH" dirty="0"/>
          </a:p>
          <a:p>
            <a:pPr lvl="2"/>
            <a:endParaRPr lang="de-CH" dirty="0"/>
          </a:p>
          <a:p>
            <a:pPr lvl="1"/>
            <a:r>
              <a:rPr lang="de-CH" dirty="0" err="1"/>
              <a:t>Preim</a:t>
            </a:r>
            <a:r>
              <a:rPr lang="de-CH" dirty="0"/>
              <a:t>, Bernhard; </a:t>
            </a:r>
            <a:r>
              <a:rPr lang="de-CH" dirty="0" err="1"/>
              <a:t>Dachselt</a:t>
            </a:r>
            <a:r>
              <a:rPr lang="de-CH" dirty="0"/>
              <a:t>, Raimund (2015): Interaktive Systeme. Band 2: User Interface Engineering, 3D-Interaktion, Natural User Interfaces. 2. Aufl. 2015. Berlin, Heidelberg: Springer Berlin Heidelberg (</a:t>
            </a:r>
            <a:r>
              <a:rPr lang="de-CH" dirty="0" err="1"/>
              <a:t>EXamen.press</a:t>
            </a:r>
            <a:r>
              <a:rPr lang="de-CH" dirty="0"/>
              <a:t>). Online verfügbar unter </a:t>
            </a:r>
            <a:r>
              <a:rPr lang="de-CH" dirty="0">
                <a:hlinkClick r:id="rId3"/>
              </a:rPr>
              <a:t>http://nbn-resolving.org/urn:nbn:de:bsz:31-epflicht-1592367</a:t>
            </a:r>
            <a:r>
              <a:rPr lang="de-CH" dirty="0"/>
              <a:t>.</a:t>
            </a:r>
          </a:p>
          <a:p>
            <a:pPr lvl="2"/>
            <a:r>
              <a:rPr lang="de-CH" dirty="0">
                <a:hlinkClick r:id="rId4"/>
              </a:rPr>
              <a:t>https://link.springer.com/content/pdf/10.1007/978-3-642-45247-5.pdf</a:t>
            </a:r>
            <a:endParaRPr lang="de-CH" dirty="0"/>
          </a:p>
          <a:p>
            <a:pPr lvl="1"/>
            <a:r>
              <a:rPr lang="de-CH" dirty="0"/>
              <a:t>Weitere Literatur in der Wissensnugget-Beschreibung</a:t>
            </a:r>
          </a:p>
          <a:p>
            <a:pPr lvl="1"/>
            <a:r>
              <a:rPr lang="de-CH" i="1" dirty="0"/>
              <a:t>Folgende Folien beschreiben weitere Faktoren und Probleme im 3D UX Design – diese werden oftmals von den 3D-Entwicklungsumgebungen standardmässig adressiert.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967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3F6D57-B749-2806-A5EB-ED6AD2BDCA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A8DCBA-4314-4CEC-A4D6-2E675E0CC77E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593256-581B-D943-EEBE-F5469A4D0D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2E297A-E924-2F65-3C3A-D9051B4EC6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BD1BBC7-1CBB-D50C-12F5-4969E863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Tiefenhinweise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FBE228-16D9-0F66-0E8F-E44977D1E31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376365"/>
            <a:ext cx="4929929" cy="48244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de-AT" b="1" dirty="0"/>
              <a:t>Perspektivische Verzerrung</a:t>
            </a:r>
          </a:p>
          <a:p>
            <a:pPr lvl="1"/>
            <a:r>
              <a:rPr lang="de-CH" dirty="0"/>
              <a:t>Aufgrund der Verzerrung und der nähe zur Horizontlinie scheint Quadrat C weiter hinten zu sein – nicht nur wegen der kleineren Grösse.</a:t>
            </a:r>
          </a:p>
          <a:p>
            <a:pPr marL="457200" indent="-457200">
              <a:buFont typeface="+mj-lt"/>
              <a:buAutoNum type="alphaLcParenR"/>
            </a:pPr>
            <a:r>
              <a:rPr lang="de-CH" b="1" dirty="0"/>
              <a:t> Atmosphärische Perspektive</a:t>
            </a:r>
          </a:p>
          <a:p>
            <a:pPr lvl="1"/>
            <a:r>
              <a:rPr lang="de-CH" dirty="0"/>
              <a:t>Weiter entfernte Objekte sind nicht so kontrastreich und haben eine bläuliche Färbung</a:t>
            </a:r>
          </a:p>
          <a:p>
            <a:pPr marL="457200" indent="-457200">
              <a:buFont typeface="+mj-lt"/>
              <a:buAutoNum type="alphaLcParenR"/>
            </a:pPr>
            <a:r>
              <a:rPr lang="de-CH" b="1" dirty="0"/>
              <a:t>Schattierung</a:t>
            </a:r>
          </a:p>
          <a:p>
            <a:pPr lvl="1"/>
            <a:r>
              <a:rPr lang="de-CH" dirty="0"/>
              <a:t>schattierte Objekte wirken räumlicher</a:t>
            </a:r>
          </a:p>
          <a:p>
            <a:pPr marL="457200" indent="-457200">
              <a:buFont typeface="+mj-lt"/>
              <a:buAutoNum type="alphaLcParenR"/>
            </a:pPr>
            <a:r>
              <a:rPr lang="de-CH" b="1" dirty="0"/>
              <a:t>Schattenwurf</a:t>
            </a:r>
          </a:p>
          <a:p>
            <a:pPr lvl="1"/>
            <a:r>
              <a:rPr lang="de-CH" dirty="0"/>
              <a:t>Besonders der Schattenwurf auf eine Grundfläche unterstützt die Tiefenwahrnehmung.</a:t>
            </a:r>
          </a:p>
          <a:p>
            <a:pPr lvl="1"/>
            <a:endParaRPr lang="de-CH" dirty="0"/>
          </a:p>
          <a:p>
            <a:pPr marL="709074" lvl="1" indent="-457200">
              <a:buFont typeface="+mj-lt"/>
              <a:buAutoNum type="alphaLcParenR"/>
            </a:pP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521BD9-E92F-7726-E5E6-25249C8EE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085002"/>
            <a:ext cx="6323728" cy="51174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1D82C93-AB08-1FCD-FA24-62224E5CD288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S.50ff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43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3F6D57-B749-2806-A5EB-ED6AD2BDCA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3BBFC6-8766-4B7B-A28F-FBED89196B58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593256-581B-D943-EEBE-F5469A4D0D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2E297A-E924-2F65-3C3A-D9051B4EC6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BD1BBC7-1CBB-D50C-12F5-4969E863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Tiefenhinweise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FBE228-16D9-0F66-0E8F-E44977D1E31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376365"/>
            <a:ext cx="5145953" cy="482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Bewegungsparallaxe:</a:t>
            </a:r>
          </a:p>
          <a:p>
            <a:pPr marL="0" indent="0">
              <a:buNone/>
            </a:pPr>
            <a:r>
              <a:rPr lang="de-AT" dirty="0"/>
              <a:t>Objekte näher zu uns bewegen sich schneller als entfernte Objekte </a:t>
            </a:r>
          </a:p>
          <a:p>
            <a:pPr marL="0" indent="0">
              <a:buNone/>
            </a:pPr>
            <a:r>
              <a:rPr lang="de-AT" dirty="0"/>
              <a:t>Beispiel: Ampel an der </a:t>
            </a:r>
            <a:r>
              <a:rPr lang="de-AT" dirty="0" err="1"/>
              <a:t>Strasse</a:t>
            </a:r>
            <a:r>
              <a:rPr lang="de-AT" dirty="0"/>
              <a:t> reagiert stärker auf eigene Bewegungen als die Berge am Horizont.</a:t>
            </a:r>
            <a:endParaRPr lang="de-CH" dirty="0"/>
          </a:p>
          <a:p>
            <a:pPr marL="0" indent="0">
              <a:buNone/>
            </a:pPr>
            <a:r>
              <a:rPr lang="de-AT" b="1" dirty="0"/>
              <a:t>Verdeckung:</a:t>
            </a:r>
          </a:p>
          <a:p>
            <a:pPr marL="0" indent="0">
              <a:buNone/>
            </a:pPr>
            <a:r>
              <a:rPr lang="de-CH" dirty="0"/>
              <a:t>Wenn ein Objekte verdeckt ist von einem anderen muss dieses weiter hinten sein.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907D9C-AC97-D4BA-63B3-0A2D9772D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77" y="2078646"/>
            <a:ext cx="5862053" cy="2700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5C1F914-C075-524D-DA78-601A4C1248F9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S.50ff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2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EC606F-CC65-A025-712A-CC34273947A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BF47C1F-0A76-48EE-9425-00618B929E8C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86C7D2-18D3-2BAB-A362-D1EE536E85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C0C992-80B9-2319-F9B0-32AD13EFC9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64D907-66FF-373D-11FA-D98227BE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Faktoren und Probleme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B9F0D7-BD6A-7DAD-EA8F-55224A44D06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b="1" dirty="0">
                <a:sym typeface="Wingdings" panose="05000000000000000000" pitchFamily="2" charset="2"/>
              </a:rPr>
              <a:t>Frame </a:t>
            </a:r>
            <a:r>
              <a:rPr lang="de-CH" b="1" dirty="0" err="1">
                <a:sym typeface="Wingdings" panose="05000000000000000000" pitchFamily="2" charset="2"/>
              </a:rPr>
              <a:t>Cancellation</a:t>
            </a:r>
            <a:endParaRPr lang="de-CH" b="1" dirty="0">
              <a:sym typeface="Wingdings" panose="05000000000000000000" pitchFamily="2" charset="2"/>
            </a:endParaRPr>
          </a:p>
          <a:p>
            <a:pPr lvl="1"/>
            <a:r>
              <a:rPr lang="de-CH" dirty="0"/>
              <a:t>Das Sichtfeld eines VR-Systems ist begrenzt – daher sind auch die Ränder des HMDs sichtbar. Wenn ein Objekt nun an dem Rand angrenzt, müsste es ja theoretisch vor dem HMD sein/erscheinen </a:t>
            </a:r>
            <a:r>
              <a:rPr lang="de-CH" dirty="0">
                <a:sym typeface="Wingdings" panose="05000000000000000000" pitchFamily="2" charset="2"/>
              </a:rPr>
              <a:t> Störung der Tiefenwahrnehmung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8FF88E-2F10-0B70-EA2F-2C5294D79E95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S.58ff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B8D3BF-2A65-8B4D-78CD-6AADEED0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883032"/>
            <a:ext cx="6624736" cy="32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2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EC606F-CC65-A025-712A-CC34273947A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F7D1FEB-CD63-490B-98D6-65962AD48655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86C7D2-18D3-2BAB-A362-D1EE536E85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C0C992-80B9-2319-F9B0-32AD13EFC9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64D907-66FF-373D-11FA-D98227BE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Faktoren und Probleme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B9F0D7-BD6A-7DAD-EA8F-55224A44D06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b="1" dirty="0" err="1"/>
              <a:t>Vergence</a:t>
            </a:r>
            <a:r>
              <a:rPr lang="de-AT" b="1" dirty="0"/>
              <a:t>-Focus-Konflikt / </a:t>
            </a:r>
            <a:r>
              <a:rPr lang="de-AT" b="1" dirty="0" err="1"/>
              <a:t>Akkomodation</a:t>
            </a:r>
            <a:r>
              <a:rPr lang="de-AT" b="1" dirty="0"/>
              <a:t>-Konvergenz</a:t>
            </a:r>
          </a:p>
          <a:p>
            <a:pPr lvl="1"/>
            <a:r>
              <a:rPr lang="de-AT" dirty="0"/>
              <a:t>Ganz egal ob HMD, Projektion oder klassische Displays – unsere Augen müssen sich immer auf die Displayfläche fokussieren und nicht auf den Inhalt </a:t>
            </a:r>
            <a:r>
              <a:rPr lang="de-AT" dirty="0">
                <a:sym typeface="Wingdings" panose="05000000000000000000" pitchFamily="2" charset="2"/>
              </a:rPr>
              <a:t> Display bleibt scharf.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Wird plötzlich auf ein virtuelles Objekt fokussiert, welches bspw. weiter weg ist, wird das Bild infolge dessen verschwommen, weil nicht mehr auf die Displayfläche fokussiert wird.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Folgen sind Verwirrtheit und Kopfschmerzen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Eine Lösung wäre </a:t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die </a:t>
            </a:r>
            <a:r>
              <a:rPr lang="de-AT" b="1" dirty="0">
                <a:sym typeface="Wingdings" panose="05000000000000000000" pitchFamily="2" charset="2"/>
              </a:rPr>
              <a:t>Zyklopische Skalierung </a:t>
            </a:r>
            <a:r>
              <a:rPr lang="de-AT" dirty="0">
                <a:sym typeface="Wingdings" panose="05000000000000000000" pitchFamily="2" charset="2"/>
              </a:rPr>
              <a:t> 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8FF88E-2F10-0B70-EA2F-2C5294D79E95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S.58ff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4DF8077-ECDA-E4AD-EE73-8F7CF20A9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"/>
          <a:stretch/>
        </p:blipFill>
        <p:spPr>
          <a:xfrm>
            <a:off x="5859989" y="3262524"/>
            <a:ext cx="6428699" cy="28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3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EC606F-CC65-A025-712A-CC34273947A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B3F7D0-C6D7-4665-86A1-E8EC1BB55C69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86C7D2-18D3-2BAB-A362-D1EE536E85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WN 01.6 3D UX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C0C992-80B9-2319-F9B0-32AD13EFC9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29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64D907-66FF-373D-11FA-D98227BE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Faktoren und Probleme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B9F0D7-BD6A-7DAD-EA8F-55224A44D06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3849809" cy="4751387"/>
          </a:xfrm>
        </p:spPr>
        <p:txBody>
          <a:bodyPr/>
          <a:lstStyle/>
          <a:p>
            <a:r>
              <a:rPr lang="de-AT" b="1" dirty="0"/>
              <a:t>Diskrepanzen in der Raumwahrnehmung</a:t>
            </a:r>
          </a:p>
          <a:p>
            <a:pPr lvl="1"/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Nutzer tendieren Distanzen in VR bis zu 50% zu unterschätzen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beschränktes Sichtfeld, Fehleinschätzung von Grössen</a:t>
            </a:r>
            <a:r>
              <a:rPr lang="de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schlechte Beleuchtung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de-AT" dirty="0">
              <a:sym typeface="Wingdings" panose="05000000000000000000" pitchFamily="2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8FF88E-2F10-0B70-EA2F-2C5294D79E95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S.65ff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87376E-7B5C-5689-2569-75844719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88" y="1844824"/>
            <a:ext cx="7545135" cy="4249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53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dirty="0"/>
              <a:t>Übersicht 3D UX</a:t>
            </a:r>
          </a:p>
          <a:p>
            <a:r>
              <a:rPr lang="de-AT" dirty="0"/>
              <a:t>3D Designprinzipien und Interaktionen</a:t>
            </a:r>
          </a:p>
          <a:p>
            <a:r>
              <a:rPr lang="de-AT" dirty="0"/>
              <a:t>Beispiel(e) in der Raumplanung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C4AF3B-0721-5226-7CF0-E7C6443A55B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5EC8948-BB4D-4073-90B8-9FF53AECE6F2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4B2C8D-6244-56CD-A53D-D2AF33F1704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BEF6CC-ECC0-2368-79AF-9B2FB97397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01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7261B7-5FE2-2841-0B4A-0B6B404D8F2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E682FF6-D980-411A-999A-C6CD6E3AE045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E96A00-D726-01E9-4191-51DD087798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FF9659-DA95-D983-263E-EEAA760762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31F6F2-2C58-2437-2B4A-8FD0AB67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UX Design</a:t>
            </a:r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E3672A5-4EE2-FC62-DE31-FA01B2C99DF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Usability beinhaltet unter anderem die Faktoren Nützlichkeit, Effizienz, Effektivität, </a:t>
            </a:r>
            <a:br>
              <a:rPr lang="de-CH" dirty="0"/>
            </a:br>
            <a:r>
              <a:rPr lang="de-CH" dirty="0"/>
              <a:t>Erlernbarkeit/Einarbeitungsaufwand sowie die subjektive Zufriedenheit.</a:t>
            </a:r>
          </a:p>
          <a:p>
            <a:endParaRPr lang="de-CH" dirty="0"/>
          </a:p>
          <a:p>
            <a:r>
              <a:rPr lang="de-CH" i="1" dirty="0"/>
              <a:t>Vergleiche WN 01.2 UX Design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2B4A51-B19C-4729-E7F9-CA8BCE9F0827}"/>
              </a:ext>
            </a:extLst>
          </p:cNvPr>
          <p:cNvSpPr txBox="1"/>
          <p:nvPr/>
        </p:nvSpPr>
        <p:spPr>
          <a:xfrm>
            <a:off x="2135560" y="1829244"/>
            <a:ext cx="8233222" cy="15661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effectLst/>
                <a:latin typeface="Times-Roman"/>
                <a:ea typeface="Calibri" panose="020F0502020204030204" pitchFamily="34" charset="0"/>
                <a:cs typeface="Times-Roman"/>
              </a:rPr>
              <a:t>„</a:t>
            </a:r>
            <a:r>
              <a:rPr lang="de-CH" sz="1800" i="1" dirty="0">
                <a:effectLst/>
                <a:latin typeface="Times-Italic"/>
                <a:ea typeface="Calibri" panose="020F0502020204030204" pitchFamily="34" charset="0"/>
                <a:cs typeface="Times-Italic"/>
              </a:rPr>
              <a:t>Usability </a:t>
            </a:r>
            <a:r>
              <a:rPr lang="de-CH" sz="1800" dirty="0">
                <a:effectLst/>
                <a:latin typeface="Times-Roman"/>
                <a:ea typeface="Calibri" panose="020F0502020204030204" pitchFamily="34" charset="0"/>
                <a:cs typeface="Times-Roman"/>
              </a:rPr>
              <a:t>ist das Ausmaß, in dem ein Produkt durch bestimmte Nutzer in einem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effectLst/>
                <a:latin typeface="Times-Roman"/>
                <a:ea typeface="Calibri" panose="020F0502020204030204" pitchFamily="34" charset="0"/>
                <a:cs typeface="Times-Roman"/>
              </a:rPr>
              <a:t>bestimmten Nutzungskontext genutzt werden kann, um bestimmte Ziele effektiv,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effectLst/>
                <a:latin typeface="Times-Roman"/>
                <a:ea typeface="Calibri" panose="020F0502020204030204" pitchFamily="34" charset="0"/>
                <a:cs typeface="Times-Roman"/>
              </a:rPr>
              <a:t>effizient und zufriedenstellend zu erreichen“ (Quelle: DIN EN ISO 9241,11: Software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800" dirty="0">
                <a:effectLst/>
                <a:latin typeface="Times-Roman"/>
                <a:ea typeface="Calibri" panose="020F0502020204030204" pitchFamily="34" charset="0"/>
                <a:cs typeface="Times-Roman"/>
              </a:rPr>
              <a:t>Ergonomie)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853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7261B7-5FE2-2841-0B4A-0B6B404D8F2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E2CBBE-E8CA-4B42-BF53-42D9EF94F96C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E96A00-D726-01E9-4191-51DD087798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FF9659-DA95-D983-263E-EEAA760762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31F6F2-2C58-2437-2B4A-8FD0AB67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3D UX Design + VR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751DA7-95AD-936E-01EA-E49EC51D5B4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dirty="0"/>
              <a:t>Etablierte Vorgehensweisen und Richtlinien zur Entwicklung effektiver Mensch-Maschine-Interaktion existieren in der VR/AR aktuell noch nicht!</a:t>
            </a:r>
          </a:p>
          <a:p>
            <a:r>
              <a:rPr lang="de-AT" dirty="0"/>
              <a:t>Klassische 2D Interaktionsmöglichkeiten in User Interfaces wie das WIMP(Windows, Icons, Menüs, </a:t>
            </a:r>
            <a:r>
              <a:rPr lang="de-AT" dirty="0" err="1"/>
              <a:t>Pointing</a:t>
            </a:r>
            <a:r>
              <a:rPr lang="de-AT" dirty="0"/>
              <a:t>)-Paradigma können nicht ohne weiteres in 3D genutzt werden.</a:t>
            </a:r>
          </a:p>
          <a:p>
            <a:r>
              <a:rPr lang="de-AT" dirty="0"/>
              <a:t>So können wir mit einer klassischen Maus nur die 2D-Position eines Zeigers ändern.</a:t>
            </a:r>
          </a:p>
          <a:p>
            <a:r>
              <a:rPr lang="de-AT" dirty="0"/>
              <a:t>In VR ergibt sich dann zusätzlich noch das Problem, dass Objekte in der 3D Welt sich identisch zu deren realen Objekte verhalten sollten! </a:t>
            </a:r>
          </a:p>
          <a:p>
            <a:r>
              <a:rPr lang="de-AT" dirty="0"/>
              <a:t>Die Interaktion muss sich natürlich anfühlen!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849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7261B7-5FE2-2841-0B4A-0B6B404D8F2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91083" y="6453187"/>
            <a:ext cx="3374892" cy="1793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7DC4D5-78FF-4177-9901-737ED925EB86}" type="datetime4">
              <a:rPr lang="de-CH" smtClean="0"/>
              <a:t>7. September 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E96A00-D726-01E9-4191-51DD087798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06031" y="6454846"/>
            <a:ext cx="5361371" cy="3326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WN 01.6 3D UX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FF9659-DA95-D983-263E-EEAA760762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68856" y="6453188"/>
            <a:ext cx="537174" cy="179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AC321B-7500-4259-A00F-915439A35E15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31F6F2-2C58-2437-2B4A-8FD0AB67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</p:spPr>
        <p:txBody>
          <a:bodyPr anchor="ctr">
            <a:normAutofit/>
          </a:bodyPr>
          <a:lstStyle/>
          <a:p>
            <a:r>
              <a:rPr lang="de-AT" dirty="0"/>
              <a:t>3D UX Design + VR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D858C8-B36C-0F38-0E08-1150CB6E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310" y="1844104"/>
            <a:ext cx="8649380" cy="23769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159D52A-1AA6-5B85-65E7-987C653B8E32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S.18ff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10737A-E655-3732-B6AC-C1121D44F6E3}"/>
              </a:ext>
            </a:extLst>
          </p:cNvPr>
          <p:cNvSpPr txBox="1"/>
          <p:nvPr/>
        </p:nvSpPr>
        <p:spPr>
          <a:xfrm>
            <a:off x="1055440" y="5034880"/>
            <a:ext cx="792088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L="252000" indent="-252000" algn="l">
              <a:buClr>
                <a:schemeClr val="tx2"/>
              </a:buClr>
              <a:buFont typeface="Systemschrift"/>
              <a:buChar char="•"/>
            </a:pPr>
            <a:r>
              <a:rPr lang="de-AT" sz="2000" dirty="0">
                <a:ea typeface="Roboto Medium" panose="02000000000000000000" pitchFamily="2" charset="0"/>
              </a:rPr>
              <a:t>Die Präsentation der Inhalte erfolgt multisensorisch in VR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6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7261B7-5FE2-2841-0B4A-0B6B404D8F2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91083" y="6453187"/>
            <a:ext cx="3374892" cy="1793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6513935-3CCE-4AD3-AFB1-F9ABB7C9451D}" type="datetime4">
              <a:rPr lang="de-CH" smtClean="0"/>
              <a:t>7. September 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E96A00-D726-01E9-4191-51DD087798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06031" y="6454846"/>
            <a:ext cx="5361371" cy="3326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WN 01.6 3D UX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FF9659-DA95-D983-263E-EEAA760762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68856" y="6453188"/>
            <a:ext cx="537174" cy="179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AC321B-7500-4259-A00F-915439A35E15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31F6F2-2C58-2437-2B4A-8FD0AB67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</p:spPr>
        <p:txBody>
          <a:bodyPr anchor="ctr">
            <a:normAutofit/>
          </a:bodyPr>
          <a:lstStyle/>
          <a:p>
            <a:r>
              <a:rPr lang="de-AT" dirty="0"/>
              <a:t>3D UX Design + VR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59D52A-1AA6-5B85-65E7-987C653B8E32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S.32ff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10737A-E655-3732-B6AC-C1121D44F6E3}"/>
              </a:ext>
            </a:extLst>
          </p:cNvPr>
          <p:cNvSpPr txBox="1"/>
          <p:nvPr/>
        </p:nvSpPr>
        <p:spPr>
          <a:xfrm>
            <a:off x="6545966" y="1474588"/>
            <a:ext cx="5338424" cy="234563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L="252000" indent="-252000" algn="l">
              <a:buClr>
                <a:schemeClr val="tx2"/>
              </a:buClr>
              <a:buFont typeface="Systemschrift"/>
              <a:buChar char="•"/>
            </a:pPr>
            <a:r>
              <a:rPr lang="de-AT" sz="2000" dirty="0">
                <a:ea typeface="Roboto Medium" panose="02000000000000000000" pitchFamily="2" charset="0"/>
              </a:rPr>
              <a:t>Aufbau eines VR-Systems ist komplex</a:t>
            </a:r>
          </a:p>
          <a:p>
            <a:pPr marL="252000" indent="-252000" algn="l">
              <a:buClr>
                <a:schemeClr val="tx2"/>
              </a:buClr>
              <a:buFont typeface="Systemschrift"/>
              <a:buChar char="•"/>
            </a:pPr>
            <a:r>
              <a:rPr lang="de-AT" sz="2000" dirty="0">
                <a:ea typeface="Roboto Medium" panose="02000000000000000000" pitchFamily="2" charset="0"/>
              </a:rPr>
              <a:t>Es werden nicht nur über 3D-Eingabegeräte </a:t>
            </a:r>
            <a:br>
              <a:rPr lang="de-AT" sz="2000" dirty="0">
                <a:ea typeface="Roboto Medium" panose="02000000000000000000" pitchFamily="2" charset="0"/>
              </a:rPr>
            </a:br>
            <a:r>
              <a:rPr lang="de-AT" sz="2000" dirty="0">
                <a:ea typeface="Roboto Medium" panose="02000000000000000000" pitchFamily="2" charset="0"/>
              </a:rPr>
              <a:t>Inhalte gesteuert, sondern auch über </a:t>
            </a:r>
            <a:br>
              <a:rPr lang="de-AT" sz="2000" dirty="0">
                <a:ea typeface="Roboto Medium" panose="02000000000000000000" pitchFamily="2" charset="0"/>
              </a:rPr>
            </a:br>
            <a:r>
              <a:rPr lang="de-AT" sz="2000" dirty="0">
                <a:ea typeface="Roboto Medium" panose="02000000000000000000" pitchFamily="2" charset="0"/>
              </a:rPr>
              <a:t>Bewegungen im realen Raum.</a:t>
            </a:r>
          </a:p>
          <a:p>
            <a:pPr marL="252000" indent="-252000" algn="l">
              <a:buClr>
                <a:schemeClr val="tx2"/>
              </a:buClr>
              <a:buFont typeface="Systemschrift"/>
              <a:buChar char="•"/>
            </a:pPr>
            <a:r>
              <a:rPr lang="de-CH" sz="2000" dirty="0">
                <a:ea typeface="Roboto Medium" panose="02000000000000000000" pitchFamily="2" charset="0"/>
              </a:rPr>
              <a:t>Ausgabe erfolgt üblicherweise durch </a:t>
            </a:r>
            <a:br>
              <a:rPr lang="de-CH" sz="2000" dirty="0">
                <a:ea typeface="Roboto Medium" panose="02000000000000000000" pitchFamily="2" charset="0"/>
              </a:rPr>
            </a:br>
            <a:r>
              <a:rPr lang="de-CH" sz="2000" dirty="0">
                <a:ea typeface="Roboto Medium" panose="02000000000000000000" pitchFamily="2" charset="0"/>
              </a:rPr>
              <a:t>Echtzeit-Computergrafik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1E4B39-6E30-0D84-86D1-DFB43B6F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5" y="1474587"/>
            <a:ext cx="6426631" cy="41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1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A73887-DF76-3FBF-AB17-571F29FB322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91A4A1-1C5C-491A-A808-42E252E21D12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4E9983-189D-A875-2FE2-0E4D541015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143E3C-8C35-AC3B-FD6E-6120742D52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4FC88-0822-8F2A-36AF-2D7C8778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3D Designprinzipien und Interaktionen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BF27607-2C7B-F9C8-B418-E414905A6037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sz="2400" b="1" dirty="0"/>
              <a:t>Tiefenhinweise</a:t>
            </a:r>
          </a:p>
          <a:p>
            <a:pPr lvl="1"/>
            <a:r>
              <a:rPr lang="de-AT" dirty="0"/>
              <a:t>Stereoskopisches Sehen </a:t>
            </a:r>
            <a:r>
              <a:rPr lang="de-AT" dirty="0">
                <a:sym typeface="Wingdings" panose="05000000000000000000" pitchFamily="2" charset="2"/>
              </a:rPr>
              <a:t> beide Augen sehen leicht versetzte Bilder (Disparität) – aus diesen Unterschieden können Rückschlüsse auf die Entfernung der Objekte geführt werden.</a:t>
            </a:r>
            <a:endParaRPr lang="de-AT" dirty="0"/>
          </a:p>
          <a:p>
            <a:pPr lvl="1"/>
            <a:r>
              <a:rPr lang="de-AT" dirty="0"/>
              <a:t>Ungefähr 20% der Menschen sind stereoblind – diese haben Schwierigkeiten bei der Raumwahrnehmung.</a:t>
            </a:r>
          </a:p>
          <a:p>
            <a:pPr lvl="1"/>
            <a:r>
              <a:rPr lang="de-AT" dirty="0"/>
              <a:t>Es gibt monokulare Tiefenhinweise – in der ein 2D-Bild ausreicht – und binokulare Tiefenhinweise, welche 3D Bilder benötigen</a:t>
            </a:r>
          </a:p>
          <a:p>
            <a:pPr lvl="1"/>
            <a:r>
              <a:rPr lang="de-AT" dirty="0"/>
              <a:t>Wichtige Objekte müssen in Armreichweite sein.</a:t>
            </a:r>
          </a:p>
          <a:p>
            <a:pPr lvl="1"/>
            <a:r>
              <a:rPr lang="de-AT" dirty="0"/>
              <a:t>Alles das weiter weg wie 3m ist verliert über Disparität – welche vom Stereodisplay nicht ausgeglichen werden können.</a:t>
            </a:r>
          </a:p>
          <a:p>
            <a:pPr lvl="1"/>
            <a:r>
              <a:rPr lang="de-AT" dirty="0"/>
              <a:t>Auch die Schärfe von Objekten gibt Hinweise darauf wie nah bzw. entfernt das Objekt ist.</a:t>
            </a:r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946284-85D7-7316-634E-9A5A274F5C0E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dirty="0" err="1">
                <a:ea typeface="Roboto Medium" panose="02000000000000000000" pitchFamily="2" charset="0"/>
              </a:rPr>
              <a:t>Preim</a:t>
            </a:r>
            <a:r>
              <a:rPr lang="de-CH" sz="2000" dirty="0">
                <a:ea typeface="Roboto Medium" panose="02000000000000000000" pitchFamily="2" charset="0"/>
              </a:rPr>
              <a:t>, B.; </a:t>
            </a:r>
            <a:r>
              <a:rPr lang="de-CH" sz="2000" dirty="0" err="1">
                <a:ea typeface="Roboto Medium" panose="02000000000000000000" pitchFamily="2" charset="0"/>
              </a:rPr>
              <a:t>Dachselt</a:t>
            </a:r>
            <a:r>
              <a:rPr lang="de-CH" sz="2000" dirty="0">
                <a:ea typeface="Roboto Medium" panose="02000000000000000000" pitchFamily="2" charset="0"/>
              </a:rPr>
              <a:t>, R</a:t>
            </a:r>
            <a:r>
              <a:rPr lang="de-AT" sz="2000" dirty="0">
                <a:ea typeface="Roboto Medium" panose="02000000000000000000" pitchFamily="2" charset="0"/>
              </a:rPr>
              <a:t>. S.262ff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7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EC606F-CC65-A025-712A-CC34273947A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362080D-E6EB-4F39-AB8B-C519AB8097D9}" type="datetime4">
              <a:rPr lang="de-CH" smtClean="0"/>
              <a:t>7. September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86C7D2-18D3-2BAB-A362-D1EE536E85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WN 01.6 3D UX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C0C992-80B9-2319-F9B0-32AD13EFC9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64D907-66FF-373D-11FA-D98227BE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Faktoren und Probleme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B9F0D7-BD6A-7DAD-EA8F-55224A44D06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b="1" dirty="0"/>
              <a:t>Betrachtungsparameter</a:t>
            </a:r>
          </a:p>
          <a:p>
            <a:pPr lvl="1"/>
            <a:r>
              <a:rPr lang="de-AT" dirty="0"/>
              <a:t>Jede/r </a:t>
            </a:r>
            <a:r>
              <a:rPr lang="de-AT" dirty="0" err="1"/>
              <a:t>BetrachterIn</a:t>
            </a:r>
            <a:r>
              <a:rPr lang="de-AT" dirty="0"/>
              <a:t> hat einen anderen Pupillenabstand</a:t>
            </a:r>
          </a:p>
          <a:p>
            <a:pPr lvl="1"/>
            <a:r>
              <a:rPr lang="de-AT" dirty="0"/>
              <a:t>Das VR-System muss vor Nutzung auf den Betrachter/die Betrachterin eingerichtet werden</a:t>
            </a:r>
          </a:p>
          <a:p>
            <a:pPr lvl="1"/>
            <a:r>
              <a:rPr lang="de-CH" dirty="0"/>
              <a:t>Im Mittel beträgt der Pupillenabstand 64 mm</a:t>
            </a:r>
          </a:p>
          <a:p>
            <a:r>
              <a:rPr lang="de-CH" b="1" dirty="0"/>
              <a:t>Doppelbilder</a:t>
            </a:r>
          </a:p>
          <a:p>
            <a:pPr lvl="1"/>
            <a:r>
              <a:rPr lang="de-CH" dirty="0"/>
              <a:t>Unser Gehirn fügt aus zwei Bildern ein gesamtes zusammen – wenn jedoch der Unterschied beider Bilder zu gross wird – steigt indes die Disparität und führt deshalb zur Diplopie </a:t>
            </a:r>
            <a:r>
              <a:rPr lang="de-CH" dirty="0">
                <a:sym typeface="Wingdings" panose="05000000000000000000" pitchFamily="2" charset="2"/>
              </a:rPr>
              <a:t> Doppelbilder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8FF88E-2F10-0B70-EA2F-2C5294D79E95}"/>
              </a:ext>
            </a:extLst>
          </p:cNvPr>
          <p:cNvSpPr txBox="1"/>
          <p:nvPr/>
        </p:nvSpPr>
        <p:spPr>
          <a:xfrm>
            <a:off x="8400256" y="278174"/>
            <a:ext cx="3484134" cy="34251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AT" sz="2000" dirty="0">
                <a:ea typeface="Roboto Medium" panose="02000000000000000000" pitchFamily="2" charset="0"/>
              </a:rPr>
              <a:t>Dörner R., et. al. S.58ff</a:t>
            </a:r>
            <a:endParaRPr lang="de-CH" sz="20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68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ST-Vorlage">
  <a:themeElements>
    <a:clrScheme name="OST-Farben_komplett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56276D"/>
      </a:accent1>
      <a:accent2>
        <a:srgbClr val="C397C4"/>
      </a:accent2>
      <a:accent3>
        <a:srgbClr val="146C58"/>
      </a:accent3>
      <a:accent4>
        <a:srgbClr val="99CCB5"/>
      </a:accent4>
      <a:accent5>
        <a:srgbClr val="B21D19"/>
      </a:accent5>
      <a:accent6>
        <a:srgbClr val="EC867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marL="252000" indent="-252000" algn="l">
          <a:buClr>
            <a:schemeClr val="tx2"/>
          </a:buClr>
          <a:buFont typeface="Systemschrift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-Vorlage-Anleitung-Musterfolien.pptx" id="{172C9C61-D375-4AC7-8CD2-88339C04B1CB}" vid="{AB9CBCD5-41FF-4167-BD93-1BC5730B7CE4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e1f2e8-7b69-42bb-93e5-435d7f624a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5640C3DC87A245A1B88F6A5CFD48AF" ma:contentTypeVersion="14" ma:contentTypeDescription="Ein neues Dokument erstellen." ma:contentTypeScope="" ma:versionID="0adced0dca065107c81be95ea5e25457">
  <xsd:schema xmlns:xsd="http://www.w3.org/2001/XMLSchema" xmlns:xs="http://www.w3.org/2001/XMLSchema" xmlns:p="http://schemas.microsoft.com/office/2006/metadata/properties" xmlns:ns2="afe1f2e8-7b69-42bb-93e5-435d7f624a4e" xmlns:ns3="b8f4c0fe-edc9-450e-8777-1e2271ba16b9" targetNamespace="http://schemas.microsoft.com/office/2006/metadata/properties" ma:root="true" ma:fieldsID="bc74c2be1eb78b1ecc47d778c3c32714" ns2:_="" ns3:_="">
    <xsd:import namespace="afe1f2e8-7b69-42bb-93e5-435d7f624a4e"/>
    <xsd:import namespace="b8f4c0fe-edc9-450e-8777-1e2271ba16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1f2e8-7b69-42bb-93e5-435d7f624a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4c0fe-edc9-450e-8777-1e2271ba16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670F9E-71BD-4EAC-8A71-E21D484D4D69}">
  <ds:schemaRefs>
    <ds:schemaRef ds:uri="http://schemas.openxmlformats.org/package/2006/metadata/core-properties"/>
    <ds:schemaRef ds:uri="http://schemas.microsoft.com/office/2006/documentManagement/types"/>
    <ds:schemaRef ds:uri="1a3631cd-9517-43d2-b259-2e0392df0358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C3ADF3E-7B55-4448-A6CE-0CB5E11D94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C49FB-8162-4F6D-AD0E-38E0BE674A25}"/>
</file>

<file path=docProps/app.xml><?xml version="1.0" encoding="utf-8"?>
<Properties xmlns="http://schemas.openxmlformats.org/officeDocument/2006/extended-properties" xmlns:vt="http://schemas.openxmlformats.org/officeDocument/2006/docPropsVTypes">
  <Template>Vorlage PPT Lehre v2011</Template>
  <TotalTime>0</TotalTime>
  <Words>1827</Words>
  <Application>Microsoft Office PowerPoint</Application>
  <PresentationFormat>Breitbild</PresentationFormat>
  <Paragraphs>239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Calibri</vt:lpstr>
      <vt:lpstr>Lucida Bright</vt:lpstr>
      <vt:lpstr>Symbol</vt:lpstr>
      <vt:lpstr>Systemschrift</vt:lpstr>
      <vt:lpstr>Times-Italic</vt:lpstr>
      <vt:lpstr>Times-Roman</vt:lpstr>
      <vt:lpstr>Wingdings</vt:lpstr>
      <vt:lpstr>OST-Vorlage</vt:lpstr>
      <vt:lpstr>3D UX Design</vt:lpstr>
      <vt:lpstr>Lernziele</vt:lpstr>
      <vt:lpstr>Agenda</vt:lpstr>
      <vt:lpstr>UX Design</vt:lpstr>
      <vt:lpstr>3D UX Design + VR</vt:lpstr>
      <vt:lpstr>3D UX Design + VR</vt:lpstr>
      <vt:lpstr>3D UX Design + VR</vt:lpstr>
      <vt:lpstr>3D Designprinzipien und Interaktionen</vt:lpstr>
      <vt:lpstr>Faktoren und Probleme</vt:lpstr>
      <vt:lpstr>Selektionstechniken</vt:lpstr>
      <vt:lpstr>Interaktionen in der virtuellen Welt</vt:lpstr>
      <vt:lpstr>Interaktionen in der virtuellen Welt</vt:lpstr>
      <vt:lpstr>Interaktionen in der virtuellen Welt</vt:lpstr>
      <vt:lpstr>Interaktionen in der virtuellen Welt</vt:lpstr>
      <vt:lpstr>Interaktionen in der virtuellen Welt</vt:lpstr>
      <vt:lpstr>Beispiele in der Raumplanung</vt:lpstr>
      <vt:lpstr>Beispiele in der Raumplanung</vt:lpstr>
      <vt:lpstr>Beispiele in der Raumplanung</vt:lpstr>
      <vt:lpstr>Beispiele in der Raumplanung – VR App Arkio</vt:lpstr>
      <vt:lpstr>Beispiele in der Raumplanung – VR App Arkio</vt:lpstr>
      <vt:lpstr>Beispiele – VR App der OST – Campus Rapperswil</vt:lpstr>
      <vt:lpstr>Beispiele – VR App der OST – Campus St. Gallen</vt:lpstr>
      <vt:lpstr>Nächste Schritte</vt:lpstr>
      <vt:lpstr>Literatur</vt:lpstr>
      <vt:lpstr>Tiefenhinweise</vt:lpstr>
      <vt:lpstr>Tiefenhinweise</vt:lpstr>
      <vt:lpstr>Faktoren und Probleme</vt:lpstr>
      <vt:lpstr>Faktoren und Probleme</vt:lpstr>
      <vt:lpstr>Faktoren und Probleme</vt:lpstr>
    </vt:vector>
  </TitlesOfParts>
  <Company>FHS St.Gallen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UX Design</dc:title>
  <dc:creator>Valmir Bekiri</dc:creator>
  <cp:lastModifiedBy>Valmir Bekiri</cp:lastModifiedBy>
  <cp:revision>74</cp:revision>
  <cp:lastPrinted>2011-06-28T11:54:34Z</cp:lastPrinted>
  <dcterms:created xsi:type="dcterms:W3CDTF">2012-02-29T12:14:26Z</dcterms:created>
  <dcterms:modified xsi:type="dcterms:W3CDTF">2023-09-07T13:14:46Z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4DA33769-3572-401D-A04D-EFB0FFA50293</vt:lpwstr>
  </property>
  <property fmtid="{D5CDD505-2E9C-101B-9397-08002B2CF9AE}" pid="3" name="ArticulatePath">
    <vt:lpwstr>Woche 01 PRGG Einfuehrung v2014a</vt:lpwstr>
  </property>
  <property fmtid="{D5CDD505-2E9C-101B-9397-08002B2CF9AE}" pid="4" name="ContentTypeId">
    <vt:lpwstr>0x0101006F5640C3DC87A245A1B88F6A5CFD48AF</vt:lpwstr>
  </property>
  <property fmtid="{D5CDD505-2E9C-101B-9397-08002B2CF9AE}" pid="5" name="MediaServiceImageTags">
    <vt:lpwstr/>
  </property>
</Properties>
</file>