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3.xml" ContentType="application/inkml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ink/ink4.xml" ContentType="application/inkml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ink/ink5.xml" ContentType="application/inkml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ink/ink6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6"/>
  </p:notesMasterIdLst>
  <p:sldIdLst>
    <p:sldId id="294" r:id="rId2"/>
    <p:sldId id="437" r:id="rId3"/>
    <p:sldId id="425" r:id="rId4"/>
    <p:sldId id="386" r:id="rId5"/>
    <p:sldId id="374" r:id="rId6"/>
    <p:sldId id="316" r:id="rId7"/>
    <p:sldId id="323" r:id="rId8"/>
    <p:sldId id="411" r:id="rId9"/>
    <p:sldId id="375" r:id="rId10"/>
    <p:sldId id="306" r:id="rId11"/>
    <p:sldId id="357" r:id="rId12"/>
    <p:sldId id="416" r:id="rId13"/>
    <p:sldId id="436" r:id="rId14"/>
    <p:sldId id="400" r:id="rId15"/>
    <p:sldId id="417" r:id="rId16"/>
    <p:sldId id="326" r:id="rId17"/>
    <p:sldId id="334" r:id="rId18"/>
    <p:sldId id="389" r:id="rId19"/>
    <p:sldId id="429" r:id="rId20"/>
    <p:sldId id="365" r:id="rId21"/>
    <p:sldId id="364" r:id="rId22"/>
    <p:sldId id="325" r:id="rId23"/>
    <p:sldId id="426" r:id="rId24"/>
    <p:sldId id="380" r:id="rId25"/>
    <p:sldId id="418" r:id="rId26"/>
    <p:sldId id="402" r:id="rId27"/>
    <p:sldId id="295" r:id="rId28"/>
    <p:sldId id="291" r:id="rId29"/>
    <p:sldId id="310" r:id="rId30"/>
    <p:sldId id="430" r:id="rId31"/>
    <p:sldId id="298" r:id="rId32"/>
    <p:sldId id="309" r:id="rId33"/>
    <p:sldId id="344" r:id="rId34"/>
    <p:sldId id="347" r:id="rId35"/>
    <p:sldId id="350" r:id="rId36"/>
    <p:sldId id="381" r:id="rId37"/>
    <p:sldId id="349" r:id="rId38"/>
    <p:sldId id="382" r:id="rId39"/>
    <p:sldId id="360" r:id="rId40"/>
    <p:sldId id="361" r:id="rId41"/>
    <p:sldId id="362" r:id="rId42"/>
    <p:sldId id="419" r:id="rId43"/>
    <p:sldId id="405" r:id="rId44"/>
    <p:sldId id="409" r:id="rId45"/>
    <p:sldId id="410" r:id="rId46"/>
    <p:sldId id="383" r:id="rId47"/>
    <p:sldId id="352" r:id="rId48"/>
    <p:sldId id="384" r:id="rId49"/>
    <p:sldId id="354" r:id="rId50"/>
    <p:sldId id="388" r:id="rId51"/>
    <p:sldId id="427" r:id="rId52"/>
    <p:sldId id="315" r:id="rId53"/>
    <p:sldId id="420" r:id="rId54"/>
    <p:sldId id="385" r:id="rId55"/>
    <p:sldId id="355" r:id="rId56"/>
    <p:sldId id="421" r:id="rId57"/>
    <p:sldId id="423" r:id="rId58"/>
    <p:sldId id="300" r:id="rId59"/>
    <p:sldId id="319" r:id="rId60"/>
    <p:sldId id="372" r:id="rId61"/>
    <p:sldId id="308" r:id="rId62"/>
    <p:sldId id="431" r:id="rId63"/>
    <p:sldId id="301" r:id="rId64"/>
    <p:sldId id="434" r:id="rId65"/>
    <p:sldId id="302" r:id="rId66"/>
    <p:sldId id="435" r:id="rId67"/>
    <p:sldId id="303" r:id="rId68"/>
    <p:sldId id="432" r:id="rId69"/>
    <p:sldId id="304" r:id="rId70"/>
    <p:sldId id="336" r:id="rId71"/>
    <p:sldId id="299" r:id="rId72"/>
    <p:sldId id="340" r:id="rId73"/>
    <p:sldId id="356" r:id="rId74"/>
    <p:sldId id="424" r:id="rId75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EB1460E-5B77-45C4-84A8-7B72FE000DA8}">
          <p14:sldIdLst>
            <p14:sldId id="294"/>
          </p14:sldIdLst>
        </p14:section>
        <p14:section name="Introduction" id="{E3B1CC4D-D9EF-4C61-A035-404758AF1BA6}">
          <p14:sldIdLst>
            <p14:sldId id="437"/>
            <p14:sldId id="425"/>
            <p14:sldId id="386"/>
            <p14:sldId id="374"/>
            <p14:sldId id="316"/>
            <p14:sldId id="323"/>
            <p14:sldId id="411"/>
          </p14:sldIdLst>
        </p14:section>
        <p14:section name="Example" id="{DEC096F2-5104-45F7-9BA2-A99B5EC557C7}">
          <p14:sldIdLst>
            <p14:sldId id="375"/>
            <p14:sldId id="306"/>
            <p14:sldId id="357"/>
          </p14:sldIdLst>
        </p14:section>
        <p14:section name="Produktion und Distribution" id="{4FC70935-8805-4077-BD4F-ABC65163D9A6}">
          <p14:sldIdLst>
            <p14:sldId id="416"/>
            <p14:sldId id="436"/>
            <p14:sldId id="400"/>
          </p14:sldIdLst>
        </p14:section>
        <p14:section name="Transport" id="{275941AE-5131-483E-99B2-40D15E804762}">
          <p14:sldIdLst>
            <p14:sldId id="417"/>
            <p14:sldId id="326"/>
            <p14:sldId id="334"/>
            <p14:sldId id="389"/>
            <p14:sldId id="429"/>
            <p14:sldId id="365"/>
            <p14:sldId id="364"/>
            <p14:sldId id="325"/>
            <p14:sldId id="426"/>
            <p14:sldId id="380"/>
          </p14:sldIdLst>
        </p14:section>
        <p14:section name="Consume" id="{64011D29-6994-496D-BB5D-908CDEA76279}">
          <p14:sldIdLst>
            <p14:sldId id="418"/>
            <p14:sldId id="402"/>
            <p14:sldId id="295"/>
            <p14:sldId id="291"/>
            <p14:sldId id="310"/>
            <p14:sldId id="430"/>
            <p14:sldId id="298"/>
            <p14:sldId id="309"/>
            <p14:sldId id="344"/>
            <p14:sldId id="347"/>
            <p14:sldId id="350"/>
            <p14:sldId id="381"/>
            <p14:sldId id="349"/>
            <p14:sldId id="382"/>
            <p14:sldId id="360"/>
            <p14:sldId id="361"/>
            <p14:sldId id="362"/>
          </p14:sldIdLst>
        </p14:section>
        <p14:section name="Entsorgen" id="{10E6E1E7-1C00-48F5-91DA-8562C09FEA7A}">
          <p14:sldIdLst>
            <p14:sldId id="419"/>
            <p14:sldId id="405"/>
            <p14:sldId id="409"/>
            <p14:sldId id="410"/>
            <p14:sldId id="383"/>
            <p14:sldId id="352"/>
            <p14:sldId id="384"/>
            <p14:sldId id="354"/>
            <p14:sldId id="388"/>
          </p14:sldIdLst>
        </p14:section>
        <p14:section name="Transport zum Entsorgen" id="{C005FED7-A272-4CA7-A42C-1FD8408531AF}">
          <p14:sldIdLst>
            <p14:sldId id="427"/>
            <p14:sldId id="315"/>
          </p14:sldIdLst>
        </p14:section>
        <p14:section name="Recycling" id="{710C1970-FD20-4F4C-BF81-233B5641E875}">
          <p14:sldIdLst>
            <p14:sldId id="420"/>
            <p14:sldId id="385"/>
            <p14:sldId id="355"/>
          </p14:sldIdLst>
        </p14:section>
        <p14:section name="Auswahl der Normen" id="{C5AE6D7C-0546-4A4B-A3E4-D03523062CE7}">
          <p14:sldIdLst>
            <p14:sldId id="421"/>
            <p14:sldId id="423"/>
            <p14:sldId id="300"/>
            <p14:sldId id="319"/>
            <p14:sldId id="372"/>
            <p14:sldId id="308"/>
          </p14:sldIdLst>
        </p14:section>
        <p14:section name="Durchführung der Versuche und Dokumentation" id="{FBE4B5FF-6662-4DC7-8FC0-DCFE31C560B8}">
          <p14:sldIdLst>
            <p14:sldId id="431"/>
            <p14:sldId id="301"/>
            <p14:sldId id="434"/>
            <p14:sldId id="302"/>
            <p14:sldId id="435"/>
            <p14:sldId id="303"/>
            <p14:sldId id="432"/>
            <p14:sldId id="304"/>
            <p14:sldId id="336"/>
          </p14:sldIdLst>
        </p14:section>
        <p14:section name="Abschnitt ohne Titel" id="{F87A9A77-47DC-44EE-B5DD-A8981CE4A3C0}">
          <p14:sldIdLst>
            <p14:sldId id="299"/>
            <p14:sldId id="340"/>
            <p14:sldId id="356"/>
            <p14:sldId id="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B2323"/>
    <a:srgbClr val="EC8444"/>
    <a:srgbClr val="0062A0"/>
    <a:srgbClr val="01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86435" autoAdjust="0"/>
  </p:normalViewPr>
  <p:slideViewPr>
    <p:cSldViewPr snapToGrid="0">
      <p:cViewPr varScale="1">
        <p:scale>
          <a:sx n="145" d="100"/>
          <a:sy n="145" d="100"/>
        </p:scale>
        <p:origin x="900" y="114"/>
      </p:cViewPr>
      <p:guideLst/>
    </p:cSldViewPr>
  </p:slideViewPr>
  <p:outlineViewPr>
    <p:cViewPr>
      <p:scale>
        <a:sx n="33" d="100"/>
        <a:sy n="33" d="100"/>
      </p:scale>
      <p:origin x="0" y="-53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2T14:03:16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74,'1016'0,"-863"-12,-4-1,532 14,-535-13,1-1,854 14,-858-14,-10 1,368 12,-240 1,-240-1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2T06:59:52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74,'1016'0,"-863"-12,-4-1,532 14,-535-13,1-1,854 14,-858-14,-10 1,368 12,-240 1,-240-1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2T07:52:14.5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0 117,'87'25,"330"-18,-223-10,1007 3,-877-16,-8 2,2637 13,-1354 3,-1562-4,0-3,-1-1,1-2,48-16,15-3,-39 13,-1 2,1 3,115 0,-148 9,-5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5T12:45:47.3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42,'6'-4,"-1"0,1 0,0 0,0 1,0 0,1 0,-1 1,1 0,0 0,0 0,11-1,83-2,-82 5,96 2,0 5,129 26,-104-17,0-7,179-10,-124-3,2530 4,-2707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5T12:46:34.5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0 332,'1'-2,"0"0,1 0,-1 0,0 0,1 0,-1 1,1-1,0 1,-1-1,1 1,0-1,0 1,0 0,3-2,32-16,-23 14,-1 1,1 1,0-1,0 2,28-2,77 7,-42 0,83-2,222-3,-251-8,38-1,109 13,123-4,-328-3,89-19,46-3,199 24,-39 1,20-39,-250 22,231-4,-294 22,-1-4,103-20,-107 17,136 2,-39 4,202-6,-24 3,4-16,-174 13,187-4,-187 11,-3-2,194 23,-177-3,205-8,-361-8,0 2,57 13,-49-8,44 3,77-9,-101-3,121 14,-139-8,63-1,-67-4,0 2,44 7,-54-5,52 1,-55-4,0 0,45 9,-48-6,1-1,-1-2,36 0,-42-2,5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5T12:46:56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54,'142'-1,"169"3,-236 2,0 4,81 18,-127-19,33 8,-1-3,0-2,99 3,1015-14,-1092-4,107-18,-84 8,-66 10,263-20,737 26,-884-12,-7-2,-43 13,303-17,-262 9,-97 8,85-12,-56 3,2 3,133 8,-67 2,559-4,-565 11,-94-5,51 1,-62-6,56 11,-10-1,141 23,-145-21,2-1,97-1,635-12,-793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5T12:48:09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0 139,'51'-16,"43"4,-1 5,170 8,-246 0,287 15,106 2,1728-20,-1127 3,-885 8,-12 0,664-7,-399-4,-23-17,-305 12,-33 3,0 1,21 1,183-7,26 0,308-6,-330 0,-152 10,72 7,46-4,-64-14,28-1,-78 8,-55 5,41-1,-32 3,34-5,27-1,-79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5T12:48:11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1 121,'3086'0,"-3063"0,-2-15,2 7,-2-7,27-37,-41 52,20-30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5506" tIns="47754" rIns="95506" bIns="4775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506" tIns="47754" rIns="95506" bIns="47754" rtlCol="0"/>
          <a:lstStyle>
            <a:lvl1pPr algn="r">
              <a:defRPr sz="1300"/>
            </a:lvl1pPr>
          </a:lstStyle>
          <a:p>
            <a:fld id="{CD103423-AA92-4463-B546-25051055BE5B}" type="datetimeFigureOut">
              <a:rPr lang="de-CH" smtClean="0"/>
              <a:t>19.12.2024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6" tIns="47754" rIns="95506" bIns="4775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506" tIns="47754" rIns="95506" bIns="4775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8427" cy="513507"/>
          </a:xfrm>
          <a:prstGeom prst="rect">
            <a:avLst/>
          </a:prstGeom>
        </p:spPr>
        <p:txBody>
          <a:bodyPr vert="horz" lIns="95506" tIns="47754" rIns="95506" bIns="4775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10"/>
            <a:ext cx="3078427" cy="513507"/>
          </a:xfrm>
          <a:prstGeom prst="rect">
            <a:avLst/>
          </a:prstGeom>
        </p:spPr>
        <p:txBody>
          <a:bodyPr vert="horz" lIns="95506" tIns="47754" rIns="95506" bIns="47754" rtlCol="0" anchor="b"/>
          <a:lstStyle>
            <a:lvl1pPr algn="r">
              <a:defRPr sz="1300"/>
            </a:lvl1pPr>
          </a:lstStyle>
          <a:p>
            <a:fld id="{0AC0FE12-1407-4B9A-BADD-FA5707FF6D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3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ACHTUNG: Wer Ware aus dem Ausland importiert und weiterverkauft oder weitergibt, ist dafür Verantwortlich und haftbar (Vorsicht vor Aliexpress, </a:t>
            </a:r>
            <a:r>
              <a:rPr lang="de-CH" dirty="0" err="1"/>
              <a:t>Temu</a:t>
            </a:r>
            <a:r>
              <a:rPr lang="de-CH" dirty="0"/>
              <a:t>, </a:t>
            </a:r>
            <a:r>
              <a:rPr lang="de-CH" dirty="0" err="1"/>
              <a:t>Joom</a:t>
            </a:r>
            <a:r>
              <a:rPr lang="de-CH" dirty="0"/>
              <a:t> und </a:t>
            </a:r>
            <a:r>
              <a:rPr lang="de-CH" dirty="0" err="1"/>
              <a:t>co.</a:t>
            </a:r>
            <a:r>
              <a:rPr lang="de-CH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948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596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Dieses Thema wird nur sehr kurz angeschnitten da es eigentlich um das </a:t>
            </a:r>
            <a:r>
              <a:rPr lang="de-CH" dirty="0" err="1"/>
              <a:t>Inverkehr</a:t>
            </a:r>
            <a:r>
              <a:rPr lang="de-CH" dirty="0"/>
              <a:t>-bringen geht.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3345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6341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ADR: </a:t>
            </a:r>
            <a:r>
              <a:rPr lang="fr-FR" b="0" i="0" dirty="0">
                <a:solidFill>
                  <a:srgbClr val="2C3644"/>
                </a:solidFill>
                <a:effectLst/>
                <a:latin typeface="dinpro"/>
              </a:rPr>
              <a:t> „Accord européen relatif au transport international des marchandises dangereuses par route“ (</a:t>
            </a:r>
            <a:r>
              <a:rPr lang="de-CH" b="0" i="0" dirty="0">
                <a:solidFill>
                  <a:srgbClr val="2C3644"/>
                </a:solidFill>
                <a:effectLst/>
                <a:latin typeface="dinpro"/>
              </a:rPr>
              <a:t>grenzüberschreitenden Transport von Gefahrgut auf Strasse)</a:t>
            </a:r>
          </a:p>
          <a:p>
            <a:r>
              <a:rPr lang="de-CH" b="0" i="0" dirty="0">
                <a:solidFill>
                  <a:srgbClr val="2C3644"/>
                </a:solidFill>
                <a:effectLst/>
                <a:latin typeface="dinpro"/>
              </a:rPr>
              <a:t>RID: «</a:t>
            </a:r>
            <a:r>
              <a:rPr lang="fr-F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Règlement concernant le transport international ferroviaire des marchandises dangereuses</a:t>
            </a:r>
            <a:r>
              <a:rPr lang="de-CH" b="0" i="0" dirty="0">
                <a:solidFill>
                  <a:srgbClr val="2C3644"/>
                </a:solidFill>
                <a:effectLst/>
                <a:latin typeface="dinpro"/>
              </a:rPr>
              <a:t>» </a:t>
            </a:r>
            <a:r>
              <a:rPr lang="fr-FR" b="0" i="0" dirty="0">
                <a:solidFill>
                  <a:srgbClr val="2C3644"/>
                </a:solidFill>
                <a:effectLst/>
                <a:latin typeface="dinpro"/>
              </a:rPr>
              <a:t>(</a:t>
            </a:r>
            <a:r>
              <a:rPr lang="de-CH" b="0" i="0" dirty="0">
                <a:solidFill>
                  <a:srgbClr val="2C3644"/>
                </a:solidFill>
                <a:effectLst/>
                <a:latin typeface="dinpro"/>
              </a:rPr>
              <a:t>grenzüberschreitenden Transport von Gefahrgut auf Schiene)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IMDG</a:t>
            </a:r>
            <a:r>
              <a:rPr lang="de-CH" u="none" dirty="0">
                <a:solidFill>
                  <a:schemeClr val="tx1"/>
                </a:solidFill>
              </a:rPr>
              <a:t>: </a:t>
            </a:r>
            <a:r>
              <a:rPr lang="fr-FR" b="0" i="0" dirty="0">
                <a:effectLst/>
                <a:latin typeface="Linux Libertine"/>
              </a:rPr>
              <a:t>International Maritime Dangerous </a:t>
            </a:r>
            <a:r>
              <a:rPr lang="fr-FR" b="0" i="0" dirty="0" err="1">
                <a:effectLst/>
                <a:latin typeface="Linux Libertine"/>
              </a:rPr>
              <a:t>Goods</a:t>
            </a:r>
            <a:r>
              <a:rPr lang="fr-FR" b="0" i="0" dirty="0">
                <a:effectLst/>
                <a:latin typeface="Linux Libertine"/>
              </a:rPr>
              <a:t> Code (Schiff)</a:t>
            </a:r>
          </a:p>
          <a:p>
            <a:r>
              <a:rPr lang="de-CH" dirty="0"/>
              <a:t>IATA: International Air Transport </a:t>
            </a:r>
            <a:r>
              <a:rPr lang="de-CH" dirty="0" err="1"/>
              <a:t>Association</a:t>
            </a:r>
            <a:r>
              <a:rPr lang="de-CH" dirty="0"/>
              <a:t> (Flugzeug)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578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Für Zellen, </a:t>
            </a:r>
            <a:r>
              <a:rPr lang="de-CH" dirty="0" err="1"/>
              <a:t>Batteriepackete</a:t>
            </a:r>
            <a:r>
              <a:rPr lang="de-CH" dirty="0"/>
              <a:t>, Batterien… werden nicht immer alle Versuche benötigt. Siehe nächste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01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CH" dirty="0"/>
              <a:t>Vor dem Kauf muss geprüft werden ob die Zelle UN 38.3 geprüft ist</a:t>
            </a:r>
          </a:p>
          <a:p>
            <a:pPr marL="228600" indent="-228600">
              <a:buAutoNum type="arabicPeriod"/>
            </a:pPr>
            <a:r>
              <a:rPr lang="de-CH" dirty="0"/>
              <a:t>Nach der Entwicklung und Zusammenbau unserer Powerbank (Vor dem Verkauf) muss diese wieder im Labor noch einmal untersucht werden</a:t>
            </a:r>
          </a:p>
          <a:p>
            <a:endParaRPr lang="de-CH" dirty="0"/>
          </a:p>
          <a:p>
            <a:r>
              <a:rPr lang="de-CH" dirty="0"/>
              <a:t>Schwanzbeisser: wir haben keine UN-Test für die Batterie. Wir dürfen diese eigentlich nicht zum Testen schicken. </a:t>
            </a:r>
            <a:r>
              <a:rPr lang="de-CH" dirty="0">
                <a:sym typeface="Wingdings" panose="05000000000000000000" pitchFamily="2" charset="2"/>
              </a:rPr>
              <a:t> Sondervorschriften zum Versenden von ungetesteten Batterien Beachten  nächste Folien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5850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2113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Beispiel anhand der Vorschriften für den Strassen-Verkehr ADR</a:t>
            </a:r>
          </a:p>
          <a:p>
            <a:r>
              <a:rPr lang="de-CH" dirty="0"/>
              <a:t>SV = Sondervorschrift</a:t>
            </a:r>
          </a:p>
          <a:p>
            <a:r>
              <a:rPr lang="de-CH" dirty="0"/>
              <a:t>P   = Packungsvorschrift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112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3819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Wir haben Lithium-Ionen-Batterien in einem Gerät verbaut (Die Zellen sind in der Powerbank eingebaut)  </a:t>
            </a:r>
            <a:r>
              <a:rPr lang="de-CH" dirty="0">
                <a:sym typeface="Wingdings" panose="05000000000000000000" pitchFamily="2" charset="2"/>
              </a:rPr>
              <a:t> Markierung gemäss UN 3481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r>
              <a:rPr lang="de-CH" dirty="0"/>
              <a:t>Unsere Batterie hat </a:t>
            </a:r>
            <a:r>
              <a:rPr lang="en-US" sz="1200" noProof="0" dirty="0">
                <a:sym typeface="Wingdings" panose="05000000000000000000" pitchFamily="2" charset="2"/>
              </a:rPr>
              <a:t>87</a:t>
            </a:r>
            <a:r>
              <a:rPr lang="de-CH" dirty="0"/>
              <a:t> Wh ist also grösser als 20 Wh </a:t>
            </a:r>
            <a:r>
              <a:rPr lang="de-CH" dirty="0">
                <a:sym typeface="Wingdings" panose="05000000000000000000" pitchFamily="2" charset="2"/>
              </a:rPr>
              <a:t> Markierung gemäss ADR anbringen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49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2155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Powerbank ist nun geprüft und kann verkauft und versendet werden.</a:t>
            </a:r>
          </a:p>
          <a:p>
            <a:r>
              <a:rPr lang="de-CH" dirty="0"/>
              <a:t>Die neuen Powerbanks müssen dennoch gemäss SV 188 für den Transport gekennzeichnet werden </a:t>
            </a:r>
            <a:r>
              <a:rPr lang="de-CH" dirty="0">
                <a:sym typeface="Wingdings" panose="05000000000000000000" pitchFamily="2" charset="2"/>
              </a:rPr>
              <a:t> siehe nächste Folie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109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Batterie ist nun geprüft und kann verkauft werden.</a:t>
            </a:r>
          </a:p>
          <a:p>
            <a:r>
              <a:rPr lang="de-CH" dirty="0"/>
              <a:t>Die neuen Powerbanks müssen dennoch für den Transport gekennzeichnet werden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848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3652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Ist die Batterie «verkauft» muss die Sicherheit des Kunden und des Verkäufers) beachtet werden.</a:t>
            </a:r>
          </a:p>
          <a:p>
            <a:r>
              <a:rPr lang="de-CH" dirty="0"/>
              <a:t>Der </a:t>
            </a:r>
            <a:r>
              <a:rPr lang="de-CH" dirty="0">
                <a:highlight>
                  <a:srgbClr val="FFFF00"/>
                </a:highlight>
              </a:rPr>
              <a:t>Schutz der Natur wird später </a:t>
            </a:r>
            <a:r>
              <a:rPr lang="de-CH" dirty="0"/>
              <a:t>behandelt (</a:t>
            </a:r>
            <a:r>
              <a:rPr lang="de-CH" dirty="0" err="1"/>
              <a:t>Protect</a:t>
            </a:r>
            <a:r>
              <a:rPr lang="de-CH" dirty="0"/>
              <a:t> </a:t>
            </a:r>
            <a:r>
              <a:rPr lang="de-CH" dirty="0" err="1"/>
              <a:t>nature</a:t>
            </a:r>
            <a:r>
              <a:rPr lang="de-CH" dirty="0"/>
              <a:t> </a:t>
            </a:r>
            <a:r>
              <a:rPr lang="de-CH" dirty="0" err="1"/>
              <a:t>coms</a:t>
            </a:r>
            <a:r>
              <a:rPr lang="de-CH" dirty="0"/>
              <a:t> in Slide WEEE and </a:t>
            </a:r>
            <a:r>
              <a:rPr lang="de-CH" dirty="0" err="1"/>
              <a:t>BattG</a:t>
            </a:r>
            <a:r>
              <a:rPr lang="de-CH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3547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381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Diese Fragestellungen sind von Produkt zu Produkt unterschiedlich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8825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Alle diese Punkte werden später im Manual niedergeschrieben und ebenfalls am Kunden übergeben.</a:t>
            </a:r>
          </a:p>
          <a:p>
            <a:r>
              <a:rPr lang="de-CH" dirty="0"/>
              <a:t>Der Kunde soll unterrichtet werden, was er mit dem Produkt machen darf.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de-CH">
                <a:sym typeface="Wingdings" panose="05000000000000000000" pitchFamily="2" charset="2"/>
              </a:rPr>
              <a:t>Absicherung des Herstellers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de-CH">
                <a:sym typeface="Wingdings" panose="05000000000000000000" pitchFamily="2" charset="2"/>
              </a:rPr>
              <a:t>Sicherheit </a:t>
            </a:r>
            <a:r>
              <a:rPr lang="de-CH" dirty="0">
                <a:sym typeface="Wingdings" panose="05000000000000000000" pitchFamily="2" charset="2"/>
              </a:rPr>
              <a:t>gegenüber Verletzungen durch falsche Anwendung durch Kunden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6426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752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0921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Jedes der Punkte kurz abfragen ob für uns relevant ist.</a:t>
            </a:r>
          </a:p>
          <a:p>
            <a:r>
              <a:rPr lang="de-CH" dirty="0"/>
              <a:t>1. Maschinenrichtlinie </a:t>
            </a:r>
            <a:r>
              <a:rPr lang="de-CH" dirty="0">
                <a:sym typeface="Wingdings" panose="05000000000000000000" pitchFamily="2" charset="2"/>
              </a:rPr>
              <a:t> nicht relevant für unsere Powerbank</a:t>
            </a:r>
          </a:p>
          <a:p>
            <a:r>
              <a:rPr lang="de-CH" dirty="0">
                <a:sym typeface="Wingdings" panose="05000000000000000000" pitchFamily="2" charset="2"/>
              </a:rPr>
              <a:t>2 Elektrisches Gerät  Ja für uns relevant  Unterpunkte durchgehen</a:t>
            </a:r>
          </a:p>
          <a:p>
            <a:r>
              <a:rPr lang="de-CH" dirty="0"/>
              <a:t>	Einzige Richtlinien, die nicht relevant für uns ist die RED (RTTE) und der letzte Punkt: Haushaltsgeräte </a:t>
            </a:r>
            <a:r>
              <a:rPr lang="de-CH" dirty="0">
                <a:sym typeface="Wingdings" panose="05000000000000000000" pitchFamily="2" charset="2"/>
              </a:rPr>
              <a:t> der Rest wird behandelt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Es gibt noch mehr Richtlinien, die hier nicht aufgeführt sind. Bei Bedarf kann der Link angeklickt werden, um die grobe Übersicht zu zeigen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415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113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2419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EMC = </a:t>
            </a:r>
            <a:r>
              <a:rPr lang="de-CH" dirty="0" err="1"/>
              <a:t>Electromagnetic</a:t>
            </a:r>
            <a:r>
              <a:rPr lang="de-CH" dirty="0"/>
              <a:t> </a:t>
            </a:r>
            <a:r>
              <a:rPr lang="de-CH" dirty="0" err="1"/>
              <a:t>compatibility</a:t>
            </a:r>
            <a:endParaRPr lang="de-CH" dirty="0"/>
          </a:p>
          <a:p>
            <a:r>
              <a:rPr lang="de-CH" dirty="0"/>
              <a:t>EMV = Elektromagnetische Verträglichkeit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8727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4275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1934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Es soll abgeklärt werden ob über die Spule mit Kondensator </a:t>
            </a:r>
            <a:r>
              <a:rPr lang="de-CH" dirty="0" err="1"/>
              <a:t>gefhärliche</a:t>
            </a:r>
            <a:r>
              <a:rPr lang="de-CH" dirty="0"/>
              <a:t> Spannungen entstehen kann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3959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2803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5618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4079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313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 CE wird auch der Kunde wird in die Pflicht genommen. Nachstehende Folien sollen dies behandeln.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127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3358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Das RoHS ist ebenfalls für den Umweltschutz. Pass hier jedoch nicht rein…  Stiftet Verwirrung.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44529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Kurz zeigen, wie es meistens heute läuft </a:t>
            </a:r>
            <a:r>
              <a:rPr lang="de-CH" dirty="0">
                <a:sym typeface="Wingdings" panose="05000000000000000000" pitchFamily="2" charset="2"/>
              </a:rPr>
              <a:t> Kaufen und nach Gebrauch in den Müll schmeissen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Es ist dem Kunden VERBOTEN Elektrogeräte (Vor allem Batterien) in den Hausmüll zu entsorgen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975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Das Ziel des CE ist es so viele Ressourcen wie möglich zu bewahren und wiederzuverwenden.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6368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4793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WEEE ist die «nicht in den Hausmüll» Kennzeichnung. Dieses Zeichen muss ebenfalls auf die Powerbank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93772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5906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Klient oder </a:t>
            </a:r>
            <a:r>
              <a:rPr lang="de-CH" dirty="0" err="1"/>
              <a:t>Recykler</a:t>
            </a:r>
            <a:r>
              <a:rPr lang="de-CH" dirty="0"/>
              <a:t> soll ab 2027 die Batteriezellen aus dem Gerät entfernen und getrennt entsorgen können.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16476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Wir können entscheiden ob wir die Powerbank so entwickeln wird, dass die Zellen bis 2027 nicht entfernbar sind.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Ab 2027 muss die Powerbank jedoch so entwickelt sein, dass die Zellen entfernt werden können (Beim Verkauf von neuen Powerbanks).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ACHTUNG: Der Klient kann die Zellen dann auch selber wechseln. Im Manual muss deutlich darauf hingewiesen werden, dass nur die Samsung INR18650-30Q verwendet werden darf!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1241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Klient hat die Batterie an einer Sammelstelle abgegeben. Die Sammelstelle transportiert die Batterie zum Recycling </a:t>
            </a:r>
            <a:r>
              <a:rPr lang="de-CH" dirty="0">
                <a:sym typeface="Wingdings" panose="05000000000000000000" pitchFamily="2" charset="2"/>
              </a:rPr>
              <a:t> Nicht mehr Problem des Klienten</a:t>
            </a:r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01896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Der Klient selbst bringt die Batterie zu einer Sammelstelle. Diese muss anschliessend die Batterie für den Transport richtig verpacken und versenden.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38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202124"/>
                </a:solidFill>
                <a:effectLst/>
                <a:latin typeface="Google Sans"/>
              </a:rPr>
              <a:t>Suva: </a:t>
            </a:r>
            <a:r>
              <a:rPr lang="de-CH" b="0" i="0" dirty="0">
                <a:solidFill>
                  <a:srgbClr val="040C28"/>
                </a:solidFill>
                <a:effectLst/>
                <a:latin typeface="Google Sans"/>
              </a:rPr>
              <a:t>Schweizerischen Unfallversicherungsanstalt</a:t>
            </a:r>
            <a:endParaRPr lang="de-CH" dirty="0"/>
          </a:p>
          <a:p>
            <a:r>
              <a:rPr lang="de-CH" dirty="0"/>
              <a:t>ADR: </a:t>
            </a:r>
            <a:r>
              <a:rPr lang="fr-FR" b="0" i="0" dirty="0">
                <a:solidFill>
                  <a:srgbClr val="2C3644"/>
                </a:solidFill>
                <a:effectLst/>
                <a:latin typeface="dinpro"/>
              </a:rPr>
              <a:t> „Accord européen relatif au transport international des marchandises dangereuses par route“ (</a:t>
            </a:r>
            <a:r>
              <a:rPr lang="de-CH" b="0" i="0" dirty="0">
                <a:solidFill>
                  <a:srgbClr val="2C3644"/>
                </a:solidFill>
                <a:effectLst/>
                <a:latin typeface="dinpro"/>
              </a:rPr>
              <a:t>grenzüberschreitenden Transport von Gefahrgut)</a:t>
            </a:r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IMDG</a:t>
            </a:r>
            <a:r>
              <a:rPr lang="de-CH" u="none" dirty="0">
                <a:solidFill>
                  <a:schemeClr val="tx1"/>
                </a:solidFill>
              </a:rPr>
              <a:t>: </a:t>
            </a:r>
            <a:r>
              <a:rPr lang="fr-FR" b="0" i="0" dirty="0">
                <a:effectLst/>
                <a:latin typeface="Linux Libertine"/>
              </a:rPr>
              <a:t>International Maritime Dangerous </a:t>
            </a:r>
            <a:r>
              <a:rPr lang="fr-FR" b="0" i="0" dirty="0" err="1">
                <a:effectLst/>
                <a:latin typeface="Linux Libertine"/>
              </a:rPr>
              <a:t>Goods</a:t>
            </a:r>
            <a:r>
              <a:rPr lang="fr-FR" b="0" i="0" dirty="0">
                <a:effectLst/>
                <a:latin typeface="Linux Libertine"/>
              </a:rPr>
              <a:t> Code (Schiff)</a:t>
            </a:r>
          </a:p>
          <a:p>
            <a:r>
              <a:rPr lang="de-CH" dirty="0"/>
              <a:t>IATA: International Air Transport </a:t>
            </a:r>
            <a:r>
              <a:rPr lang="de-CH" dirty="0" err="1"/>
              <a:t>Association</a:t>
            </a:r>
            <a:r>
              <a:rPr lang="de-CH" dirty="0"/>
              <a:t> (Flugzeug)</a:t>
            </a:r>
            <a:endParaRPr lang="de-CH" b="0" dirty="0"/>
          </a:p>
          <a:p>
            <a:r>
              <a:rPr lang="fr-FR" b="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CE:</a:t>
            </a:r>
            <a:r>
              <a:rPr lang="fr-F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„Conformité Européenne“ 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09981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Verschiedenen Recycling varianten werden im «09ITBO_CircularEconomySustainability»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66667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1693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06024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10607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Richtlinien sind nun ermittelt.</a:t>
            </a:r>
          </a:p>
          <a:p>
            <a:r>
              <a:rPr lang="de-CH" dirty="0"/>
              <a:t>Aus den Richtlinien sollen nun die Länderspezifischen Testnormen ermittelt werden.</a:t>
            </a:r>
          </a:p>
          <a:p>
            <a:endParaRPr lang="de-CH" dirty="0"/>
          </a:p>
          <a:p>
            <a:r>
              <a:rPr lang="de-CH" dirty="0"/>
              <a:t>Anstatt den Länderspezifischen Normen können auf EU- oder International weite Normen ermittelt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03584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51516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Übersicht der Normen es die der EU zu gültig sind.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59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6901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CEN Beispiel direkt im Internett zeigen. Einstellungen ist auf nächster (Ausgeblendeter) Folie gezeigt.</a:t>
            </a:r>
          </a:p>
          <a:p>
            <a:endParaRPr lang="de-CH" dirty="0"/>
          </a:p>
          <a:p>
            <a:r>
              <a:rPr lang="de-CH" dirty="0"/>
              <a:t>Welche Normen wirklich angewendet sollen muss individuell entschieden werden. (Auch mit Hilfe von Normen-Spezialisten)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3007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DIN EN 61140 ist ausgeraut da es nicht sicher ist ob ein Elektrischer Schock überhaupt auftreten kann. Siehe Folie 35</a:t>
            </a:r>
          </a:p>
          <a:p>
            <a:r>
              <a:rPr lang="de-CH" dirty="0"/>
              <a:t>In einem Realen fall muss dies mit einem Elektronik-/ EMV-Spezialisten abgeklärt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36562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469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0" noProof="0" dirty="0"/>
              <a:t>Anhand dieses Beispiels soll die Prozedur einer CE-Zertifizierung mit allen zusätzlichen Regelungen betrachtet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b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 noProof="0" dirty="0"/>
              <a:t>Achtung: </a:t>
            </a:r>
            <a:r>
              <a:rPr lang="de-CH" sz="1200" noProof="0" dirty="0"/>
              <a:t>Das Beispiel in dieser Präsentation ist nicht Vollständig und dient keinesfalls als Vorlage!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80604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Benannte Stellen (</a:t>
            </a:r>
            <a:r>
              <a:rPr lang="de-CH" dirty="0" err="1"/>
              <a:t>Notified</a:t>
            </a:r>
            <a:r>
              <a:rPr lang="de-CH" dirty="0"/>
              <a:t> </a:t>
            </a:r>
            <a:r>
              <a:rPr lang="de-CH" dirty="0" err="1"/>
              <a:t>body</a:t>
            </a:r>
            <a:r>
              <a:rPr lang="de-CH" dirty="0"/>
              <a:t>) sind vom Staat akkreditierte Prüfstellen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92202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45778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Versuche müssen nun nach Norm durchgeführt werden. Versuche die im Betrieb selbst durchgeführt werden dürfen, können im Haus durchgeführt werden.</a:t>
            </a:r>
          </a:p>
          <a:p>
            <a:endParaRPr lang="de-CH" dirty="0"/>
          </a:p>
          <a:p>
            <a:r>
              <a:rPr lang="de-CH" dirty="0"/>
              <a:t>Versuche (Meistens Sicherheitsrelevant) die gemäss Abklärungen in Punkt 4 auswärts gemacht werden müssen, müssen von einer benannten Stelle durchgeführt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87147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7567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Das Erstellen der Dokumentation (Technische Dokumentation, Manuals, Datenblätter, Versuchsdurchführung) wird von unserm Betrieb durchgeführt.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83315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08143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Das CE-Zeichen bringt der Hersteller selber an (Selbstdeklaration). </a:t>
            </a:r>
          </a:p>
          <a:p>
            <a:r>
              <a:rPr lang="de-CH" dirty="0"/>
              <a:t>Es wird von niemanden geprüft ob die CE-Prüfungen richtig durchgeführt worden sind. Erst wenn etwas Passiert, werden die Prüfungen angeschaut.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69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16511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Dokumente werden der Batterie beigefügt oder auf dem Internett veröffentlicht. Wenn die Dokumente auf dem Internett veröffentlicht werden, muss deutlich angegeben werden wo die Dokumentation heruntergeladen werden kann.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70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2490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71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13015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72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100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90558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73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75220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 Europa müssen an gewisse Produkte das CE-Zeichen angebracht sein, damit diese im Umlauf gebracht werden dürfen</a:t>
            </a:r>
          </a:p>
          <a:p>
            <a:r>
              <a:rPr lang="de-CH" dirty="0"/>
              <a:t>Alle CE-Richtlinien zu erfassen ist extrem schwierig</a:t>
            </a:r>
          </a:p>
          <a:p>
            <a:pPr lvl="1"/>
            <a:r>
              <a:rPr lang="de-CH" dirty="0"/>
              <a:t>Passiert etwas mit dem Produkt wegen nicht Einhaltung einer Richtlinie ist man haftbar und strafbar</a:t>
            </a:r>
          </a:p>
          <a:p>
            <a:pPr lvl="1"/>
            <a:r>
              <a:rPr lang="de-CH" dirty="0"/>
              <a:t>Es wird empfohlen professionelle Hilfe beim Erstellen eines CE-Zertifikat einzuholen</a:t>
            </a:r>
          </a:p>
          <a:p>
            <a:r>
              <a:rPr lang="de-CH" dirty="0"/>
              <a:t>Neben den Richtlinien gibt es weiter Sicherheitsvorschriften (</a:t>
            </a:r>
            <a:r>
              <a:rPr lang="de-CH" dirty="0" err="1"/>
              <a:t>z.b.</a:t>
            </a:r>
            <a:r>
              <a:rPr lang="de-CH" dirty="0"/>
              <a:t> Suva)</a:t>
            </a:r>
          </a:p>
          <a:p>
            <a:r>
              <a:rPr lang="de-CH" dirty="0"/>
              <a:t>Je nach Verkaufsort (Ausserhalb der EU) gibt es Landes Eigene Richtlinien</a:t>
            </a:r>
          </a:p>
          <a:p>
            <a:endParaRPr lang="de-CH" dirty="0"/>
          </a:p>
          <a:p>
            <a:r>
              <a:rPr lang="de-CH" dirty="0"/>
              <a:t>Vorsicht vor selbst Importierten Produkten. </a:t>
            </a:r>
            <a:r>
              <a:rPr lang="de-CH"/>
              <a:t>Der Importeur oder Verkäufer ist für das Produkt verantwortlich!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74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892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Batteriezellen an sich sind nicht an die Kennzeichnungspflicht gekoppelt. Da wir jedoch einen BMS (</a:t>
            </a:r>
            <a:r>
              <a:rPr lang="de-CH" dirty="0" err="1"/>
              <a:t>Batteri</a:t>
            </a:r>
            <a:r>
              <a:rPr lang="de-CH" dirty="0"/>
              <a:t> Management System) Verbauen wird es zu einem Gerät mit verbauten Zellen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183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 dem Beispiel in den Folien werden neben den CE-Richtlinien auch andere Vorschriften, die über die Lebensdauer der Powerbank vorhanden sind, beachtet. </a:t>
            </a:r>
          </a:p>
          <a:p>
            <a:r>
              <a:rPr lang="de-CH" dirty="0"/>
              <a:t>Vor allem sind dies SUVA- und Transport-Vorschriften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FE12-1407-4B9A-BADD-FA5707FF6D2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039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3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DB58EA-FEBF-1702-47DD-220B63A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6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94" y="1175163"/>
            <a:ext cx="4502806" cy="5001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175163"/>
            <a:ext cx="4502806" cy="500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9479808-0A93-7E4D-0ED4-B2D05A19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84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194" y="855813"/>
            <a:ext cx="4502806" cy="639064"/>
          </a:xfrm>
        </p:spPr>
        <p:txBody>
          <a:bodyPr anchor="ctr"/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865" y="842995"/>
            <a:ext cx="4502806" cy="651882"/>
          </a:xfrm>
        </p:spPr>
        <p:txBody>
          <a:bodyPr anchor="ctr">
            <a:normAutofit/>
          </a:bodyPr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194" y="1494878"/>
            <a:ext cx="4502806" cy="46820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494877"/>
            <a:ext cx="4502806" cy="46820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41F6A-C6A5-C0B6-6945-1D442C71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6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0957FE-70AE-628B-6749-5305DBB6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3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0699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9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4B52A96-39FB-C409-6C55-1B572236048C}"/>
              </a:ext>
            </a:extLst>
          </p:cNvPr>
          <p:cNvSpPr txBox="1">
            <a:spLocks/>
          </p:cNvSpPr>
          <p:nvPr userDrawn="1"/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284757-D67E-2270-BD42-203737D0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80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328" y="906248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328" y="1730159"/>
            <a:ext cx="4190702" cy="453115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906248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1730160"/>
            <a:ext cx="4211340" cy="45311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602EE-57D6-25C7-F266-5007962F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0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54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002346"/>
            <a:ext cx="8543925" cy="517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96314"/>
            <a:ext cx="9906000" cy="3616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49631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FBA9F7-AE48-4274-A397-EE9B3E0A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28178E0-DD63-4421-92C0-D1CDD9739566}"/>
              </a:ext>
            </a:extLst>
          </p:cNvPr>
          <p:cNvCxnSpPr/>
          <p:nvPr userDrawn="1"/>
        </p:nvCxnSpPr>
        <p:spPr>
          <a:xfrm>
            <a:off x="0" y="646331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76" y="23405"/>
            <a:ext cx="1276349" cy="5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  <p:sldLayoutId id="2147483705" r:id="rId5"/>
    <p:sldLayoutId id="2147483708" r:id="rId6"/>
    <p:sldLayoutId id="2147483709" r:id="rId7"/>
    <p:sldLayoutId id="2147483711" r:id="rId8"/>
    <p:sldLayoutId id="2147483712" r:id="rId9"/>
  </p:sldLayoutIdLst>
  <p:hf hdr="0"/>
  <p:txStyles>
    <p:titleStyle>
      <a:lvl1pPr algn="ctr" defTabSz="914406" rtl="0" eaLnBrk="1" latinLnBrk="0" hangingPunct="1">
        <a:lnSpc>
          <a:spcPct val="90000"/>
        </a:lnSpc>
        <a:spcBef>
          <a:spcPct val="0"/>
        </a:spcBef>
        <a:buNone/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starke-hitze-hei%C3%9F-gefahr-warnung-98817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hyperlink" Target="https://he.wikipedia.org/wiki/%D7%9E%D7%99%D7%97%D7%96%D7%95%D7%A8" TargetMode="External"/><Relationship Id="rId21" Type="http://schemas.openxmlformats.org/officeDocument/2006/relationships/hyperlink" Target="https://www.pngall.com/rule-png/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fabacademy.org/archives/2015/as/students/shoval.or/week17.html" TargetMode="External"/><Relationship Id="rId17" Type="http://schemas.openxmlformats.org/officeDocument/2006/relationships/hyperlink" Target="https://freepngimg.com/png/90037-battery-charger-black-iphone-text-white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hyperlink" Target="https://journals.sagepub.com/doi/abs/10.1177/01445987231176308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openclipart.org/detail/189594/battery-levels.-niveles-de-carga-de-bater%C3%ADa-by-ehecatl1138-189594" TargetMode="External"/><Relationship Id="rId19" Type="http://schemas.openxmlformats.org/officeDocument/2006/relationships/hyperlink" Target="https://freepngimg.com/png/9794-battery-charging-picture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hyperlink" Target="https://pixabay.com/en/battery-cell-electricity-energy-159196/" TargetMode="External"/><Relationship Id="rId2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customXml" Target="../ink/ink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customXml" Target="../ink/ink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-zeichen.de/klassifizierung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7.png"/><Relationship Id="rId5" Type="http://schemas.openxmlformats.org/officeDocument/2006/relationships/image" Target="../media/image17.jpeg"/><Relationship Id="rId10" Type="http://schemas.openxmlformats.org/officeDocument/2006/relationships/image" Target="../media/image28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7.png"/><Relationship Id="rId5" Type="http://schemas.openxmlformats.org/officeDocument/2006/relationships/image" Target="../media/image17.jpeg"/><Relationship Id="rId10" Type="http://schemas.openxmlformats.org/officeDocument/2006/relationships/image" Target="../media/image28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7.png"/><Relationship Id="rId5" Type="http://schemas.openxmlformats.org/officeDocument/2006/relationships/image" Target="../media/image17.jpeg"/><Relationship Id="rId10" Type="http://schemas.openxmlformats.org/officeDocument/2006/relationships/image" Target="../media/image28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customXml" Target="../ink/ink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cencenelec.eu/dyn/www/f?p=CEN:105::RESET::::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o.org/obp/ui#hom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customXml" Target="../ink/ink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customXml" Target="../ink/ink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customXml" Target="../ink/ink6.xml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4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7.jpeg"/><Relationship Id="rId7" Type="http://schemas.openxmlformats.org/officeDocument/2006/relationships/image" Target="../media/image47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jpeg"/><Relationship Id="rId10" Type="http://schemas.openxmlformats.org/officeDocument/2006/relationships/image" Target="../media/image63.png"/><Relationship Id="rId4" Type="http://schemas.openxmlformats.org/officeDocument/2006/relationships/image" Target="../media/image58.jpeg"/><Relationship Id="rId9" Type="http://schemas.openxmlformats.org/officeDocument/2006/relationships/image" Target="../media/image6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60692F-58F9-2805-0F59-C8F189EB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B49697-D5BB-0A4C-EE6C-34257264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6F891-73BA-0A0F-B1F2-80036CCB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09A6B-04C6-D60D-6C75-8C129D9D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Li-Ion Battery Course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3935D68-2F30-F013-B8BD-BBBC90EA6A8B}"/>
              </a:ext>
            </a:extLst>
          </p:cNvPr>
          <p:cNvGrpSpPr/>
          <p:nvPr/>
        </p:nvGrpSpPr>
        <p:grpSpPr>
          <a:xfrm>
            <a:off x="222389" y="849121"/>
            <a:ext cx="9461223" cy="5691158"/>
            <a:chOff x="322526" y="849121"/>
            <a:chExt cx="9461223" cy="5691158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3F2DD8D5-51D3-6B8F-3786-A7B13F8ABE68}"/>
                </a:ext>
              </a:extLst>
            </p:cNvPr>
            <p:cNvGrpSpPr/>
            <p:nvPr/>
          </p:nvGrpSpPr>
          <p:grpSpPr>
            <a:xfrm>
              <a:off x="7163682" y="2062698"/>
              <a:ext cx="2504020" cy="806334"/>
              <a:chOff x="6995990" y="1953573"/>
              <a:chExt cx="2397950" cy="806334"/>
            </a:xfrm>
            <a:solidFill>
              <a:schemeClr val="bg2"/>
            </a:solidFill>
          </p:grpSpPr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A3FBB422-14E7-D96C-8110-E0F6F1142855}"/>
                  </a:ext>
                </a:extLst>
              </p:cNvPr>
              <p:cNvSpPr/>
              <p:nvPr/>
            </p:nvSpPr>
            <p:spPr>
              <a:xfrm>
                <a:off x="6995990" y="1953573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Circular Economy</a:t>
                </a:r>
              </a:p>
            </p:txBody>
          </p:sp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82AE3F99-8BC0-8632-54EB-7945F47CB3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7051716" y="2078735"/>
                <a:ext cx="598854" cy="56541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D1D3B65-64C9-E808-F9BA-9E7A57AD793B}"/>
                </a:ext>
              </a:extLst>
            </p:cNvPr>
            <p:cNvGrpSpPr/>
            <p:nvPr/>
          </p:nvGrpSpPr>
          <p:grpSpPr>
            <a:xfrm>
              <a:off x="2230025" y="849121"/>
              <a:ext cx="2397950" cy="806334"/>
              <a:chOff x="641389" y="977745"/>
              <a:chExt cx="2397950" cy="806334"/>
            </a:xfrm>
            <a:solidFill>
              <a:schemeClr val="bg2"/>
            </a:solidFill>
          </p:grpSpPr>
          <p:sp>
            <p:nvSpPr>
              <p:cNvPr id="7" name="Rechteck: abgerundete Ecken 6">
                <a:extLst>
                  <a:ext uri="{FF2B5EF4-FFF2-40B4-BE49-F238E27FC236}">
                    <a16:creationId xmlns:a16="http://schemas.microsoft.com/office/drawing/2014/main" id="{EB9926AE-F13A-4DC4-5694-1252B3320B9B}"/>
                  </a:ext>
                </a:extLst>
              </p:cNvPr>
              <p:cNvSpPr/>
              <p:nvPr/>
            </p:nvSpPr>
            <p:spPr>
              <a:xfrm>
                <a:off x="641389" y="977745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Modelling and Validation</a:t>
                </a:r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08E9E5B3-543C-2468-348E-A29C470BA0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9682" r="15309" b="32710"/>
              <a:stretch/>
            </p:blipFill>
            <p:spPr>
              <a:xfrm>
                <a:off x="681037" y="1030684"/>
                <a:ext cx="880111" cy="70045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CB605B3D-9E50-BA11-D9E2-FDA9C9544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7544" y="3207729"/>
              <a:ext cx="2984087" cy="16969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C4704FD-31CC-79E8-C24B-B1E0D6CBB91B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H="1">
              <a:off x="2720476" y="3182577"/>
              <a:ext cx="2415140" cy="72520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BA3DD8C2-E56C-4B82-4CD2-CEC358C8EBEA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H="1" flipV="1">
              <a:off x="3429000" y="1655455"/>
              <a:ext cx="1670597" cy="138000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C8CE8E8E-3CCF-F94F-131F-F2349DE8262F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209575" y="1655965"/>
              <a:ext cx="1298290" cy="134710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C6E728D9-1FE1-6367-CBD5-6853534259CE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 flipV="1">
              <a:off x="2968311" y="2465865"/>
              <a:ext cx="2084005" cy="62519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40C7E397-8B00-F468-5D43-2D182C9199F9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5209575" y="2465865"/>
              <a:ext cx="1954107" cy="62519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C8955CB6-0F7B-05DB-4814-80FDA867474A}"/>
                </a:ext>
              </a:extLst>
            </p:cNvPr>
            <p:cNvCxnSpPr>
              <a:cxnSpLocks/>
            </p:cNvCxnSpPr>
            <p:nvPr/>
          </p:nvCxnSpPr>
          <p:spPr>
            <a:xfrm>
              <a:off x="5174600" y="3174067"/>
              <a:ext cx="2211199" cy="77982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DE5294DA-901D-5B75-1D69-1D9FD6417B2C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5153275" y="3174067"/>
              <a:ext cx="3041813" cy="173065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AAA3D94-4281-DFA5-DC6C-73DC4527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5"/>
            <a:stretch/>
          </p:blipFill>
          <p:spPr>
            <a:xfrm>
              <a:off x="3078289" y="2014854"/>
              <a:ext cx="3990109" cy="205140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7103480D-E707-FBAD-5694-DD6AB2AE50AC}"/>
                </a:ext>
              </a:extLst>
            </p:cNvPr>
            <p:cNvGrpSpPr/>
            <p:nvPr/>
          </p:nvGrpSpPr>
          <p:grpSpPr>
            <a:xfrm>
              <a:off x="570361" y="2062698"/>
              <a:ext cx="2397950" cy="806334"/>
              <a:chOff x="570361" y="2162454"/>
              <a:chExt cx="2397950" cy="806334"/>
            </a:xfrm>
            <a:solidFill>
              <a:schemeClr val="bg2"/>
            </a:solidFill>
          </p:grpSpPr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0DE72F27-18A3-8EBA-737B-47C9AC2EBA39}"/>
                  </a:ext>
                </a:extLst>
              </p:cNvPr>
              <p:cNvSpPr/>
              <p:nvPr/>
            </p:nvSpPr>
            <p:spPr>
              <a:xfrm>
                <a:off x="570361" y="2162454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Thermal Design</a:t>
                </a:r>
              </a:p>
            </p:txBody>
          </p:sp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D8C6045D-D8C7-4505-7C7A-DC4ABAF14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662266" y="2287616"/>
                <a:ext cx="595537" cy="52483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C0301A40-FC3E-7DCA-BEBA-C6D49A003A69}"/>
                </a:ext>
              </a:extLst>
            </p:cNvPr>
            <p:cNvGrpSpPr/>
            <p:nvPr/>
          </p:nvGrpSpPr>
          <p:grpSpPr>
            <a:xfrm>
              <a:off x="6996113" y="4904718"/>
              <a:ext cx="2397950" cy="806334"/>
              <a:chOff x="6996113" y="5004474"/>
              <a:chExt cx="2397950" cy="806334"/>
            </a:xfrm>
            <a:solidFill>
              <a:schemeClr val="bg2"/>
            </a:solidFill>
          </p:grpSpPr>
          <p:sp>
            <p:nvSpPr>
              <p:cNvPr id="17" name="Rechteck: abgerundete Ecken 16">
                <a:extLst>
                  <a:ext uri="{FF2B5EF4-FFF2-40B4-BE49-F238E27FC236}">
                    <a16:creationId xmlns:a16="http://schemas.microsoft.com/office/drawing/2014/main" id="{45DA8EC9-A9CE-C67A-50D1-404C98F539E8}"/>
                  </a:ext>
                </a:extLst>
              </p:cNvPr>
              <p:cNvSpPr/>
              <p:nvPr/>
            </p:nvSpPr>
            <p:spPr>
              <a:xfrm>
                <a:off x="6996113" y="5004474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Battery Ageing</a:t>
                </a:r>
              </a:p>
            </p:txBody>
          </p:sp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759A81B1-4264-6D1A-90BD-52A0AC819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rcRect l="24715"/>
              <a:stretch/>
            </p:blipFill>
            <p:spPr>
              <a:xfrm>
                <a:off x="7066881" y="5136175"/>
                <a:ext cx="754653" cy="557997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CCFD9B56-1C3B-C1FE-97F2-48E724A92804}"/>
                </a:ext>
              </a:extLst>
            </p:cNvPr>
            <p:cNvGrpSpPr/>
            <p:nvPr/>
          </p:nvGrpSpPr>
          <p:grpSpPr>
            <a:xfrm>
              <a:off x="322526" y="3504614"/>
              <a:ext cx="2397950" cy="806334"/>
              <a:chOff x="322526" y="3604370"/>
              <a:chExt cx="2397950" cy="806334"/>
            </a:xfrm>
            <a:solidFill>
              <a:schemeClr val="bg2"/>
            </a:solidFill>
          </p:grpSpPr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1F4BDD83-4949-E960-92ED-C5D6C5446CFA}"/>
                  </a:ext>
                </a:extLst>
              </p:cNvPr>
              <p:cNvSpPr/>
              <p:nvPr/>
            </p:nvSpPr>
            <p:spPr>
              <a:xfrm>
                <a:off x="322526" y="3604370"/>
                <a:ext cx="2397950" cy="806334"/>
              </a:xfrm>
              <a:prstGeom prst="roundRect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Battery Manage-</a:t>
                </a:r>
                <a:b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ment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System</a:t>
                </a:r>
              </a:p>
            </p:txBody>
          </p:sp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9122E4CA-EED2-308B-8AFD-81F53E5FC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 l="20959" t="17015" r="16884" b="14652"/>
              <a:stretch/>
            </p:blipFill>
            <p:spPr>
              <a:xfrm>
                <a:off x="364829" y="3670348"/>
                <a:ext cx="676025" cy="69525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F4249E3-C5D1-CFA8-21F3-71B70E9D5DE3}"/>
                </a:ext>
              </a:extLst>
            </p:cNvPr>
            <p:cNvGrpSpPr/>
            <p:nvPr/>
          </p:nvGrpSpPr>
          <p:grpSpPr>
            <a:xfrm>
              <a:off x="5308890" y="849631"/>
              <a:ext cx="2397950" cy="806334"/>
              <a:chOff x="5308890" y="949387"/>
              <a:chExt cx="2397950" cy="806334"/>
            </a:xfrm>
          </p:grpSpPr>
          <p:sp>
            <p:nvSpPr>
              <p:cNvPr id="8" name="Rechteck: abgerundete Ecken 7">
                <a:extLst>
                  <a:ext uri="{FF2B5EF4-FFF2-40B4-BE49-F238E27FC236}">
                    <a16:creationId xmlns:a16="http://schemas.microsoft.com/office/drawing/2014/main" id="{7EC316AD-DA3C-3938-5919-7C5FBC8E3144}"/>
                  </a:ext>
                </a:extLst>
              </p:cNvPr>
              <p:cNvSpPr/>
              <p:nvPr/>
            </p:nvSpPr>
            <p:spPr>
              <a:xfrm>
                <a:off x="5308890" y="949387"/>
                <a:ext cx="2397950" cy="806334"/>
              </a:xfrm>
              <a:prstGeom prst="roundRect">
                <a:avLst/>
              </a:prstGeom>
              <a:solidFill>
                <a:schemeClr val="bg2">
                  <a:lumMod val="90000"/>
                  <a:alpha val="50196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Li-Ion Battery Cells</a:t>
                </a:r>
              </a:p>
            </p:txBody>
          </p:sp>
          <p:pic>
            <p:nvPicPr>
              <p:cNvPr id="32" name="Grafik 31" descr="Ein Bild, das Kreis, Zylinder, Kunst, Design enthält.&#10;&#10;Automatisch generierte Beschreibung">
                <a:extLst>
                  <a:ext uri="{FF2B5EF4-FFF2-40B4-BE49-F238E27FC236}">
                    <a16:creationId xmlns:a16="http://schemas.microsoft.com/office/drawing/2014/main" id="{6EBC44A5-C30E-C02F-29AC-DB815BB89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5402152" y="980432"/>
                <a:ext cx="378000" cy="756000"/>
              </a:xfrm>
              <a:prstGeom prst="rect">
                <a:avLst/>
              </a:prstGeom>
            </p:spPr>
          </p:pic>
        </p:grp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3BD0ACC-F3BB-2DDA-AAF4-C943166A6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036" r="2945"/>
            <a:stretch/>
          </p:blipFill>
          <p:spPr>
            <a:xfrm>
              <a:off x="3710211" y="4552552"/>
              <a:ext cx="2693012" cy="1987727"/>
            </a:xfrm>
            <a:prstGeom prst="rect">
              <a:avLst/>
            </a:prstGeom>
          </p:spPr>
        </p:pic>
        <p:pic>
          <p:nvPicPr>
            <p:cNvPr id="45" name="Grafik 44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449EF68A-16AA-76A0-BC4E-01A4BF97C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 t="14222" b="18124"/>
            <a:stretch/>
          </p:blipFill>
          <p:spPr>
            <a:xfrm rot="5400000">
              <a:off x="4755542" y="4004492"/>
              <a:ext cx="688109" cy="465527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C40D3C6-7887-CA23-649E-E7BEE95C5FA8}"/>
                </a:ext>
              </a:extLst>
            </p:cNvPr>
            <p:cNvGrpSpPr/>
            <p:nvPr/>
          </p:nvGrpSpPr>
          <p:grpSpPr>
            <a:xfrm>
              <a:off x="873103" y="4904718"/>
              <a:ext cx="2555897" cy="806334"/>
              <a:chOff x="873103" y="5004474"/>
              <a:chExt cx="2555897" cy="806334"/>
            </a:xfrm>
          </p:grpSpPr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6C581022-9A3E-D5D4-7B32-38974D5CF286}"/>
                  </a:ext>
                </a:extLst>
              </p:cNvPr>
              <p:cNvSpPr/>
              <p:nvPr/>
            </p:nvSpPr>
            <p:spPr>
              <a:xfrm>
                <a:off x="906087" y="5004474"/>
                <a:ext cx="2522913" cy="806334"/>
              </a:xfrm>
              <a:prstGeom prst="roundRect">
                <a:avLst/>
              </a:prstGeom>
              <a:solidFill>
                <a:schemeClr val="bg2">
                  <a:lumMod val="90000"/>
                  <a:alpha val="50196"/>
                </a:schemeClr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Charging Strategies</a:t>
                </a:r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375C0235-6BE2-BDEE-C052-95486ABF3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9"/>
                  </a:ext>
                </a:extLst>
              </a:blip>
              <a:stretch>
                <a:fillRect/>
              </a:stretch>
            </p:blipFill>
            <p:spPr>
              <a:xfrm>
                <a:off x="873103" y="5045561"/>
                <a:ext cx="717733" cy="717733"/>
              </a:xfrm>
              <a:prstGeom prst="rect">
                <a:avLst/>
              </a:prstGeom>
            </p:spPr>
          </p:pic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0373825-CF78-C2DD-D8C0-E2306D69CC68}"/>
                </a:ext>
              </a:extLst>
            </p:cNvPr>
            <p:cNvGrpSpPr/>
            <p:nvPr/>
          </p:nvGrpSpPr>
          <p:grpSpPr>
            <a:xfrm>
              <a:off x="7385799" y="3550725"/>
              <a:ext cx="2397950" cy="806334"/>
              <a:chOff x="7293305" y="2873652"/>
              <a:chExt cx="2397950" cy="806334"/>
            </a:xfrm>
          </p:grpSpPr>
          <p:sp>
            <p:nvSpPr>
              <p:cNvPr id="16" name="Rechteck: abgerundete Ecken 15">
                <a:extLst>
                  <a:ext uri="{FF2B5EF4-FFF2-40B4-BE49-F238E27FC236}">
                    <a16:creationId xmlns:a16="http://schemas.microsoft.com/office/drawing/2014/main" id="{58603110-9DDB-C662-40D5-E1F50D935277}"/>
                  </a:ext>
                </a:extLst>
              </p:cNvPr>
              <p:cNvSpPr/>
              <p:nvPr/>
            </p:nvSpPr>
            <p:spPr>
              <a:xfrm>
                <a:off x="7293305" y="2873652"/>
                <a:ext cx="2397950" cy="806334"/>
              </a:xfrm>
              <a:prstGeom prst="roundRect">
                <a:avLst/>
              </a:prstGeom>
              <a:solidFill>
                <a:srgbClr val="AA6EC2">
                  <a:alpha val="50196"/>
                </a:srgbClr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chemeClr val="tx1"/>
                    </a:solidFill>
                  </a:rPr>
                  <a:t>Standard and Regulations</a:t>
                </a:r>
              </a:p>
            </p:txBody>
          </p: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5EFF2CB8-AE9C-9DF5-C9D8-7D99AEAE2F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1"/>
                  </a:ext>
                </a:extLst>
              </a:blip>
              <a:stretch>
                <a:fillRect/>
              </a:stretch>
            </p:blipFill>
            <p:spPr>
              <a:xfrm>
                <a:off x="7331521" y="2967597"/>
                <a:ext cx="919140" cy="618445"/>
              </a:xfrm>
              <a:prstGeom prst="rect">
                <a:avLst/>
              </a:prstGeom>
            </p:spPr>
          </p:pic>
        </p:grp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D1F3394D-2124-FBD8-D336-EB42684A2DA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35" y="19374"/>
            <a:ext cx="196110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owerbank 20000 mAh PD-image">
            <a:extLst>
              <a:ext uri="{FF2B5EF4-FFF2-40B4-BE49-F238E27FC236}">
                <a16:creationId xmlns:a16="http://schemas.microsoft.com/office/drawing/2014/main" id="{2EB2D4E7-BF2C-88B4-4E20-44C75D41F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r="27753" b="4767"/>
          <a:stretch/>
        </p:blipFill>
        <p:spPr bwMode="auto">
          <a:xfrm>
            <a:off x="7742999" y="2203269"/>
            <a:ext cx="1946565" cy="28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6E7E31-DB5D-9D46-895C-DC805B2F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002346"/>
            <a:ext cx="7246720" cy="51746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noProof="0" dirty="0" err="1"/>
              <a:t>Powerbank</a:t>
            </a:r>
            <a:r>
              <a:rPr lang="en-US" noProof="0" dirty="0"/>
              <a:t> example</a:t>
            </a:r>
          </a:p>
          <a:p>
            <a:r>
              <a:rPr lang="en-US" noProof="0" dirty="0"/>
              <a:t>A </a:t>
            </a:r>
            <a:r>
              <a:rPr lang="en-US" noProof="0" dirty="0" err="1"/>
              <a:t>Powerbank</a:t>
            </a:r>
            <a:r>
              <a:rPr lang="en-US" noProof="0" dirty="0"/>
              <a:t> is to be developed and sold by our company </a:t>
            </a:r>
            <a:br>
              <a:rPr lang="en-US" noProof="0" dirty="0"/>
            </a:br>
            <a:r>
              <a:rPr lang="en-US" noProof="0" dirty="0"/>
              <a:t>(placing on the market)</a:t>
            </a:r>
          </a:p>
          <a:p>
            <a:r>
              <a:rPr lang="en-US" noProof="0" dirty="0"/>
              <a:t>8 x 18650 Lithium-Ion </a:t>
            </a:r>
          </a:p>
          <a:p>
            <a:pPr lvl="1"/>
            <a:r>
              <a:rPr lang="en-US" noProof="0" dirty="0"/>
              <a:t>Cells</a:t>
            </a:r>
          </a:p>
          <a:p>
            <a:pPr lvl="1"/>
            <a:r>
              <a:rPr lang="en-US" noProof="0" dirty="0"/>
              <a:t>Are purchased </a:t>
            </a:r>
          </a:p>
          <a:p>
            <a:pPr lvl="1"/>
            <a:r>
              <a:rPr lang="en-US" noProof="0" dirty="0"/>
              <a:t>Arranged in a 4p2s configuration</a:t>
            </a:r>
          </a:p>
          <a:p>
            <a:r>
              <a:rPr lang="en-US" noProof="0" dirty="0"/>
              <a:t>BMS is integrated</a:t>
            </a:r>
          </a:p>
          <a:p>
            <a:pPr lvl="1"/>
            <a:r>
              <a:rPr lang="en-US" noProof="0" dirty="0"/>
              <a:t>BMS is purchased separately</a:t>
            </a:r>
          </a:p>
          <a:p>
            <a:pPr lvl="1"/>
            <a:r>
              <a:rPr lang="en-US" noProof="0" dirty="0"/>
              <a:t>Overvoltage and undervoltage monitored</a:t>
            </a:r>
          </a:p>
          <a:p>
            <a:pPr lvl="1"/>
            <a:r>
              <a:rPr lang="en-US" noProof="0" dirty="0"/>
              <a:t>Temperature monitored</a:t>
            </a:r>
          </a:p>
          <a:p>
            <a:pPr lvl="1"/>
            <a:r>
              <a:rPr lang="en-US" noProof="0" dirty="0"/>
              <a:t>Overcurrent monitored (electronically disconnecting)</a:t>
            </a:r>
          </a:p>
          <a:p>
            <a:pPr lvl="1"/>
            <a:r>
              <a:rPr lang="en-US" noProof="0" dirty="0"/>
              <a:t>Balancer</a:t>
            </a:r>
          </a:p>
          <a:p>
            <a:r>
              <a:rPr lang="en-US" noProof="0" dirty="0"/>
              <a:t>Interfaces </a:t>
            </a:r>
          </a:p>
          <a:p>
            <a:pPr lvl="1"/>
            <a:r>
              <a:rPr lang="en-US" noProof="0" dirty="0"/>
              <a:t>Display for charging status</a:t>
            </a:r>
          </a:p>
          <a:p>
            <a:pPr lvl="1"/>
            <a:r>
              <a:rPr lang="en-US" noProof="0" dirty="0"/>
              <a:t>USB port for charging the power bank</a:t>
            </a:r>
          </a:p>
          <a:p>
            <a:pPr lvl="1"/>
            <a:r>
              <a:rPr lang="en-US" noProof="0" dirty="0"/>
              <a:t>2 x USB port for discharging (e.g. charging cell phone)</a:t>
            </a:r>
          </a:p>
          <a:p>
            <a:r>
              <a:rPr lang="en-US" noProof="0" dirty="0" err="1"/>
              <a:t>Powerbank</a:t>
            </a:r>
            <a:r>
              <a:rPr lang="en-US" noProof="0" dirty="0"/>
              <a:t> should be suitable for travel </a:t>
            </a:r>
          </a:p>
          <a:p>
            <a:r>
              <a:rPr lang="en-US" noProof="0" dirty="0"/>
              <a:t>Is sold to the end customer (placing on the market)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3493A-B58A-0C94-DD4E-33F94040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D27E4D-7BFB-E844-7B0C-F92A34A0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3DDACF-0D46-DD25-2781-06F12F5C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4F06F6E-BBA8-29D2-AC88-5E868A6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Development of a Powerbank</a:t>
            </a:r>
          </a:p>
        </p:txBody>
      </p:sp>
    </p:spTree>
    <p:extLst>
      <p:ext uri="{BB962C8B-B14F-4D97-AF65-F5344CB8AC3E}">
        <p14:creationId xmlns:p14="http://schemas.microsoft.com/office/powerpoint/2010/main" val="1628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F5993BA7-59A1-4A7C-2CF6-3C0E37FFE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04" y="958018"/>
            <a:ext cx="2753109" cy="158137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8D697A-D889-1DFC-A782-D4A9E3E6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 err="1"/>
              <a:t>Powerbank</a:t>
            </a:r>
            <a:r>
              <a:rPr lang="en-US" noProof="0" dirty="0"/>
              <a:t> example</a:t>
            </a:r>
          </a:p>
          <a:p>
            <a:r>
              <a:rPr lang="en-US" noProof="0" dirty="0"/>
              <a:t>Specification of the cells</a:t>
            </a:r>
          </a:p>
          <a:p>
            <a:pPr lvl="1"/>
            <a:r>
              <a:rPr lang="en-US" noProof="0" dirty="0"/>
              <a:t>Samsung INR18650-30Q </a:t>
            </a:r>
          </a:p>
          <a:p>
            <a:pPr lvl="1"/>
            <a:r>
              <a:rPr lang="en-US" noProof="0" dirty="0"/>
              <a:t>2.5 … 4.2 V</a:t>
            </a:r>
          </a:p>
          <a:p>
            <a:pPr lvl="1"/>
            <a:r>
              <a:rPr lang="en-US" noProof="0" dirty="0"/>
              <a:t>2950 </a:t>
            </a:r>
            <a:r>
              <a:rPr lang="en-US" noProof="0" dirty="0" err="1"/>
              <a:t>mAh</a:t>
            </a:r>
            <a:endParaRPr lang="en-US" noProof="0" dirty="0"/>
          </a:p>
          <a:p>
            <a:pPr lvl="1"/>
            <a:r>
              <a:rPr lang="en-US" noProof="0" dirty="0"/>
              <a:t>10.8 </a:t>
            </a:r>
            <a:r>
              <a:rPr lang="en-US" noProof="0" dirty="0" err="1"/>
              <a:t>Wh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BMS specification</a:t>
            </a:r>
          </a:p>
          <a:p>
            <a:pPr lvl="1"/>
            <a:r>
              <a:rPr lang="en-US" noProof="0" dirty="0"/>
              <a:t>LTC6804G-2 BMS chip for up to 12 cells</a:t>
            </a:r>
          </a:p>
          <a:p>
            <a:pPr lvl="1"/>
            <a:r>
              <a:rPr lang="en-US" noProof="0" dirty="0"/>
              <a:t>Transistors and resistors for balancer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C77ECE-0F50-3E5D-76A6-8994D509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763112-D6AD-C2B1-168E-97003C7B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173ED-6AA3-F5B1-E3E6-1CB7888C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840BB8-E2DE-57DF-0A13-9B404140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Development of a </a:t>
            </a:r>
            <a:r>
              <a:rPr lang="en-US" noProof="0" dirty="0" err="1"/>
              <a:t>Powerbank</a:t>
            </a:r>
            <a:endParaRPr lang="en-US" noProof="0" dirty="0"/>
          </a:p>
        </p:txBody>
      </p:sp>
      <p:pic>
        <p:nvPicPr>
          <p:cNvPr id="8" name="Grafik 7" descr="Ein Bild, das Schaltung, Elektronik, Elektronisches Bauteil, Elektrisches Bauelement enthält.&#10;&#10;Automatisch generierte Beschreibung">
            <a:extLst>
              <a:ext uri="{FF2B5EF4-FFF2-40B4-BE49-F238E27FC236}">
                <a16:creationId xmlns:a16="http://schemas.microsoft.com/office/drawing/2014/main" id="{9B9229B0-46E8-6D8D-C690-2B65EEE41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BD8C7"/>
              </a:clrFrom>
              <a:clrTo>
                <a:srgbClr val="EBD8C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0" b="75123" l="14603" r="94455">
                        <a14:foregroundMark x1="22736" y1="36946" x2="22736" y2="36946"/>
                        <a14:foregroundMark x1="23660" y1="30049" x2="23660" y2="30049"/>
                        <a14:foregroundMark x1="25323" y1="22906" x2="25323" y2="22906"/>
                        <a14:foregroundMark x1="25878" y1="18966" x2="25878" y2="18966"/>
                        <a14:foregroundMark x1="26802" y1="17980" x2="21072" y2="30788"/>
                        <a14:foregroundMark x1="18115" y1="5172" x2="16636" y2="24138"/>
                        <a14:foregroundMark x1="85767" y1="22906" x2="92237" y2="72414"/>
                        <a14:foregroundMark x1="92421" y1="73153" x2="16821" y2="74138"/>
                        <a14:foregroundMark x1="30684" y1="74877" x2="54159" y2="74384"/>
                        <a14:foregroundMark x1="54159" y1="74384" x2="77079" y2="74384"/>
                        <a14:foregroundMark x1="77079" y1="74384" x2="88355" y2="73892"/>
                        <a14:foregroundMark x1="14787" y1="72167" x2="29205" y2="75369"/>
                        <a14:foregroundMark x1="94270" y1="51478" x2="94455" y2="60591"/>
                        <a14:foregroundMark x1="45102" y1="8374" x2="53974" y2="8128"/>
                        <a14:foregroundMark x1="44362" y1="7389" x2="52126" y2="7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3" r="3101" b="20221"/>
          <a:stretch/>
        </p:blipFill>
        <p:spPr>
          <a:xfrm>
            <a:off x="6537333" y="2973172"/>
            <a:ext cx="2653725" cy="1822890"/>
          </a:xfrm>
          <a:prstGeom prst="rect">
            <a:avLst/>
          </a:prstGeom>
        </p:spPr>
      </p:pic>
      <p:pic>
        <p:nvPicPr>
          <p:cNvPr id="10" name="Grafik 9" descr="Ein Bild, das Schaltung, Elektronik, Elektronisches Bauteil, Elektrisches Bauelement enthält.&#10;&#10;Automatisch generierte Beschreibung">
            <a:extLst>
              <a:ext uri="{FF2B5EF4-FFF2-40B4-BE49-F238E27FC236}">
                <a16:creationId xmlns:a16="http://schemas.microsoft.com/office/drawing/2014/main" id="{95865F73-C0DE-506B-96A2-E14D514154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D2C6B8"/>
              </a:clrFrom>
              <a:clrTo>
                <a:srgbClr val="D2C6B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9" b="98957" l="522" r="98957">
                        <a14:foregroundMark x1="391" y1="13217" x2="47066" y2="14261"/>
                        <a14:foregroundMark x1="47066" y1="14261" x2="94263" y2="12348"/>
                        <a14:foregroundMark x1="94263" y1="12348" x2="99218" y2="97913"/>
                        <a14:foregroundMark x1="99218" y1="97913" x2="522" y2="98957"/>
                        <a14:foregroundMark x1="522" y1="98957" x2="652" y2="14087"/>
                        <a14:foregroundMark x1="92829" y1="12696" x2="98957" y2="12522"/>
                        <a14:backgroundMark x1="5085" y1="1217" x2="12516" y2="2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6602" r="13028" b="-6602"/>
          <a:stretch/>
        </p:blipFill>
        <p:spPr>
          <a:xfrm>
            <a:off x="6775390" y="4843773"/>
            <a:ext cx="1668213" cy="168753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ABEAD30-B977-DD07-1C3F-9CD7545C93D2}"/>
              </a:ext>
            </a:extLst>
          </p:cNvPr>
          <p:cNvSpPr/>
          <p:nvPr/>
        </p:nvSpPr>
        <p:spPr>
          <a:xfrm>
            <a:off x="7768442" y="3352693"/>
            <a:ext cx="675161" cy="350627"/>
          </a:xfrm>
          <a:prstGeom prst="ellipse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612C197-DEB4-9E32-DF98-6C74DDB9E9F7}"/>
              </a:ext>
            </a:extLst>
          </p:cNvPr>
          <p:cNvSpPr/>
          <p:nvPr/>
        </p:nvSpPr>
        <p:spPr>
          <a:xfrm>
            <a:off x="6851589" y="5329100"/>
            <a:ext cx="1378011" cy="716882"/>
          </a:xfrm>
          <a:prstGeom prst="ellipse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9099058-4662-F317-6D62-667D91278DB0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 flipH="1">
            <a:off x="7540595" y="3703320"/>
            <a:ext cx="565428" cy="1625780"/>
          </a:xfrm>
          <a:prstGeom prst="straightConnector1">
            <a:avLst/>
          </a:prstGeom>
          <a:ln w="28575">
            <a:solidFill>
              <a:srgbClr val="FB23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0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F8C30A2C-DAD6-57BE-4511-4DC056A4D9D7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FD6E29E-0E6E-42D4-C135-C6842EE8CEDB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C8A44569-6095-16C5-D9DB-9BEC25F733C4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8109509-8DB9-DEF6-3771-BB0E9B6D3F27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02F021C-3EC0-212B-5C95-B6B7543BB5F6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4FC38EE2-35AC-EA56-6366-8455F925E9DB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D030608-9FC0-3B81-C46B-818B1726A87E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61A70201-1C6D-3DDD-8BB5-FE3920435EA2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25183C7-94E6-6BEF-E81C-9FEE717386C7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5B02D8C-20A0-6823-5973-32EC24919DB8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17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F8C30A2C-DAD6-57BE-4511-4DC056A4D9D7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FD6E29E-0E6E-42D4-C135-C6842EE8CEDB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C8A44569-6095-16C5-D9DB-9BEC25F733C4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8109509-8DB9-DEF6-3771-BB0E9B6D3F27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02F021C-3EC0-212B-5C95-B6B7543BB5F6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4FC38EE2-35AC-EA56-6366-8455F925E9DB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D030608-9FC0-3B81-C46B-818B1726A87E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61A70201-1C6D-3DDD-8BB5-FE3920435EA2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225183C7-94E6-6BEF-E81C-9FEE717386C7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5B02D8C-20A0-6823-5973-32EC24919DB8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DF05376-8B43-CE54-1CE2-3CB20536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Operational safety (Suva)</a:t>
            </a:r>
          </a:p>
          <a:p>
            <a:pPr lvl="1"/>
            <a:r>
              <a:rPr lang="en-US" noProof="0" dirty="0"/>
              <a:t>Employees must be protected against accidents during production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For example, mounting the power bank </a:t>
            </a:r>
            <a:r>
              <a:rPr lang="en-US" noProof="0" dirty="0">
                <a:sym typeface="Wingdings" panose="05000000000000000000" pitchFamily="2" charset="2"/>
              </a:rPr>
              <a:t> Train employees</a:t>
            </a:r>
            <a:endParaRPr lang="en-US" noProof="0" dirty="0"/>
          </a:p>
          <a:p>
            <a:pPr lvl="2"/>
            <a:r>
              <a:rPr lang="en-US" noProof="0" dirty="0"/>
              <a:t>Prevent short circuits (prevent fire and explosion hazards)</a:t>
            </a:r>
          </a:p>
          <a:p>
            <a:pPr lvl="2"/>
            <a:r>
              <a:rPr lang="en-US" noProof="0" dirty="0"/>
              <a:t>Prevent the cells from being installed incorrectly</a:t>
            </a:r>
          </a:p>
          <a:p>
            <a:pPr lvl="2"/>
            <a:r>
              <a:rPr lang="en-US" noProof="0" dirty="0"/>
              <a:t>Good and accurate assembly descriptions and procedures</a:t>
            </a:r>
          </a:p>
          <a:p>
            <a:pPr lvl="2"/>
            <a:r>
              <a:rPr lang="en-US" noProof="0" dirty="0"/>
              <a:t>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0B5F5D-B1D0-7532-67C3-1002C556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45B502-849D-9BEF-2FC2-8DBEB76A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D5BE31-890C-4E2B-E8F5-77E3A1AF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2F8E9A-D8F9-915D-7323-2548A71E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Production and distribution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34ACC43-F5C7-0409-C11E-E4C224D2179A}"/>
              </a:ext>
            </a:extLst>
          </p:cNvPr>
          <p:cNvSpPr/>
          <p:nvPr/>
        </p:nvSpPr>
        <p:spPr>
          <a:xfrm>
            <a:off x="7455963" y="65955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Produktion</a:t>
            </a:r>
          </a:p>
          <a:p>
            <a:pPr algn="ctr"/>
            <a:r>
              <a:rPr lang="de-CH" dirty="0"/>
              <a:t>Vertrieb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B05862-4E5C-0AEA-70E7-EA0E521FF8B0}"/>
              </a:ext>
            </a:extLst>
          </p:cNvPr>
          <p:cNvSpPr/>
          <p:nvPr/>
        </p:nvSpPr>
        <p:spPr>
          <a:xfrm>
            <a:off x="7846907" y="37783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pic>
        <p:nvPicPr>
          <p:cNvPr id="12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5F2D2BF-A2DF-CD2F-93DD-A8BCF3EB4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8995530" y="121563"/>
            <a:ext cx="782808" cy="6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98EBDC52-CB96-39DA-F0FC-2353F2B27F58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F255CB9-84A8-9207-86E6-4A5D1FB4BF49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A6B6DB7-4635-378E-94A8-AA58DFF1B0F6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8612C74B-0FAD-E3BA-C884-69E8660829CA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2E377114-089B-C45C-2A2C-82074C9A1BE9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44B9AB1-3DC6-189A-E902-67942B5987DE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ECEDD7E8-C0AD-2964-6AA8-FBA48D5E7F1A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60FDA0BB-1629-A7CC-4B5E-E4AE3E55F36A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803DFA7-1683-81ED-E424-14C8838623FF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B557BB4-1069-4E8B-ED45-6B3F806CAC3B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32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5C8421F-718C-1AEA-133C-B6182C9C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002346"/>
            <a:ext cx="7274242" cy="5174618"/>
          </a:xfrm>
        </p:spPr>
        <p:txBody>
          <a:bodyPr>
            <a:normAutofit fontScale="92500"/>
          </a:bodyPr>
          <a:lstStyle/>
          <a:p>
            <a:r>
              <a:rPr lang="en-US" noProof="0" dirty="0"/>
              <a:t>Battery cells and batteries are declared as hazardous goods</a:t>
            </a:r>
          </a:p>
          <a:p>
            <a:endParaRPr lang="en-US" noProof="0" dirty="0"/>
          </a:p>
          <a:p>
            <a:r>
              <a:rPr lang="en-US" noProof="0" dirty="0"/>
              <a:t>Requirements for the transportation of dangerous goods</a:t>
            </a:r>
          </a:p>
          <a:p>
            <a:pPr lvl="1"/>
            <a:r>
              <a:rPr lang="en-US" noProof="0" dirty="0"/>
              <a:t>Road / Rail: ADR / RID</a:t>
            </a:r>
          </a:p>
          <a:p>
            <a:pPr lvl="1"/>
            <a:r>
              <a:rPr lang="en-US" noProof="0" dirty="0"/>
              <a:t>Sea freight: IMDG</a:t>
            </a:r>
          </a:p>
          <a:p>
            <a:pPr lvl="1"/>
            <a:r>
              <a:rPr lang="en-US" noProof="0" dirty="0"/>
              <a:t>Air freight: IATA</a:t>
            </a:r>
          </a:p>
          <a:p>
            <a:pPr lvl="1"/>
            <a:endParaRPr lang="en-US" noProof="0" dirty="0"/>
          </a:p>
          <a:p>
            <a:r>
              <a:rPr lang="en-US" noProof="0" dirty="0"/>
              <a:t>Mandatory labeling on the transport packaging for battery cells and batteries</a:t>
            </a:r>
          </a:p>
          <a:p>
            <a:endParaRPr lang="en-US" noProof="0" dirty="0"/>
          </a:p>
          <a:p>
            <a:r>
              <a:rPr lang="en-US" noProof="0" dirty="0"/>
              <a:t>All these transport regulations require proof in accordance with </a:t>
            </a:r>
            <a:r>
              <a:rPr lang="en-US" b="1" noProof="0" dirty="0"/>
              <a:t>UN 38.3 standard</a:t>
            </a:r>
          </a:p>
          <a:p>
            <a:pPr lvl="1"/>
            <a:r>
              <a:rPr lang="en-US" dirty="0"/>
              <a:t>This standard defines mechanical and electrical tests that the battery must fulfill without damage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0F7777-28C5-2C0B-CDE9-C2575BEB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5DA922-2B54-E4FD-29B3-509575E5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0CC6FE-14B0-5465-355D-6B4A7058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74F6033-89F9-6B46-7070-2D9FB076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C6354C0-BBF2-4F65-4361-F0E22C92CDF4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B0A0D88-8099-3A6F-65A5-1E6F97872758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14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5E04C951-5D45-53B1-9048-9C772830F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C78A17-D4A1-F398-9EA0-77967114C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69" y="2038719"/>
            <a:ext cx="1123337" cy="11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71C0EC-2C07-1FE1-E18B-7292DA79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Tests according to UN 38.3 standard</a:t>
            </a:r>
          </a:p>
          <a:p>
            <a:pPr lvl="1"/>
            <a:r>
              <a:rPr lang="en-US" noProof="0" dirty="0"/>
              <a:t>Test T1: Altitude simulation (at 11.6 kPa at 20°C ± 5°C)</a:t>
            </a:r>
          </a:p>
          <a:p>
            <a:pPr lvl="1"/>
            <a:r>
              <a:rPr lang="en-US" noProof="0" dirty="0"/>
              <a:t>Test T2: Thermal test (72 °C ± 2 °C and - 40 °C ± 2 °C)</a:t>
            </a:r>
          </a:p>
          <a:p>
            <a:pPr lvl="1"/>
            <a:r>
              <a:rPr lang="en-US" noProof="0" dirty="0"/>
              <a:t>Test T3: Vibration (half-sine 1...8 g at 7 ... 200 Hz)</a:t>
            </a:r>
          </a:p>
          <a:p>
            <a:pPr lvl="1"/>
            <a:r>
              <a:rPr lang="en-US" noProof="0" dirty="0"/>
              <a:t>Test T4: Impact (shock load 50 g 11 </a:t>
            </a:r>
            <a:r>
              <a:rPr lang="en-US" noProof="0" dirty="0" err="1"/>
              <a:t>ms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/>
              <a:t>Test T5: External short circuit (short-circuited at 55°C)</a:t>
            </a:r>
          </a:p>
          <a:p>
            <a:pPr lvl="1"/>
            <a:r>
              <a:rPr lang="en-US" noProof="0" dirty="0"/>
              <a:t>Test T6: Impact/crushing (mass dropped onto)</a:t>
            </a:r>
          </a:p>
          <a:p>
            <a:pPr lvl="1"/>
            <a:r>
              <a:rPr lang="en-US" noProof="0" dirty="0"/>
              <a:t>Test T7: Overcharging (double current and 1.2 times the voltage)</a:t>
            </a:r>
          </a:p>
          <a:p>
            <a:pPr lvl="1"/>
            <a:r>
              <a:rPr lang="en-US" noProof="0" dirty="0"/>
              <a:t>Test T8: Forced discharge (discharge with maximum current)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During the tests, the battery cells and batteries must not outgas, burn or explode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D387A0-8780-E34E-24D3-0195B4A1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6EAFAD-5925-0312-F572-1DA2A22A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D9F67F-EC95-8536-0782-6F87842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DB4120F-9352-0C86-FF54-000D16EA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6BEB93B-DEB9-52DE-A16E-5B057A60FADE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3C1CE05-29D2-5184-160C-B25D1605BBAE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12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847812-8F7D-7EBE-45C4-41F6D8C2C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1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45CC018-4FA0-E29C-99EF-E0817E50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55" y="3466311"/>
            <a:ext cx="4124325" cy="294322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38ECFA-BCCF-1AB0-19B8-B8E53985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002346"/>
            <a:ext cx="4722488" cy="5174618"/>
          </a:xfrm>
        </p:spPr>
        <p:txBody>
          <a:bodyPr/>
          <a:lstStyle/>
          <a:p>
            <a:r>
              <a:rPr lang="en-US" noProof="0" dirty="0"/>
              <a:t>Checking when </a:t>
            </a:r>
            <a:r>
              <a:rPr lang="en-US" dirty="0"/>
              <a:t>buy cells that the UN test is available</a:t>
            </a:r>
            <a:endParaRPr lang="en-US" noProof="0" dirty="0"/>
          </a:p>
          <a:p>
            <a:r>
              <a:rPr lang="en-US" noProof="0" dirty="0"/>
              <a:t>Before selling the </a:t>
            </a:r>
            <a:r>
              <a:rPr lang="en-US" noProof="0" dirty="0" err="1"/>
              <a:t>Powerbank</a:t>
            </a:r>
            <a:br>
              <a:rPr lang="en-US" noProof="0" dirty="0"/>
            </a:br>
            <a:r>
              <a:rPr lang="en-US" noProof="0" dirty="0">
                <a:sym typeface="Wingdings" panose="05000000000000000000" pitchFamily="2" charset="2"/>
              </a:rPr>
              <a:t> </a:t>
            </a:r>
            <a:r>
              <a:rPr lang="en-US" noProof="0" dirty="0"/>
              <a:t>Transport to the test laboratory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FAFC7D-B756-3967-B50A-BEE6FCF1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A5E968-C48A-F959-0CD7-256CACBD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2B8D48-6F95-5F3D-6AA1-DD675C28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2EB306F-EA9A-AFCA-C8C4-D7E33713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8930819-ED53-71BE-42AD-1EDD26553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8" r="1979" b="603"/>
          <a:stretch/>
        </p:blipFill>
        <p:spPr>
          <a:xfrm rot="-60000">
            <a:off x="5359044" y="912446"/>
            <a:ext cx="4486890" cy="551949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9FF24E93-AE80-33BC-E8D6-BCC00C2D2182}"/>
              </a:ext>
            </a:extLst>
          </p:cNvPr>
          <p:cNvSpPr/>
          <p:nvPr/>
        </p:nvSpPr>
        <p:spPr>
          <a:xfrm>
            <a:off x="1711534" y="3749040"/>
            <a:ext cx="663677" cy="2095178"/>
          </a:xfrm>
          <a:prstGeom prst="rect">
            <a:avLst/>
          </a:prstGeom>
          <a:noFill/>
          <a:ln w="3810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684EFAD-AD66-E6C0-E7DF-D2FB12722CE3}"/>
              </a:ext>
            </a:extLst>
          </p:cNvPr>
          <p:cNvSpPr/>
          <p:nvPr/>
        </p:nvSpPr>
        <p:spPr>
          <a:xfrm>
            <a:off x="2375211" y="3749040"/>
            <a:ext cx="611829" cy="2095178"/>
          </a:xfrm>
          <a:prstGeom prst="rect">
            <a:avLst/>
          </a:prstGeom>
          <a:noFill/>
          <a:ln w="3810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4E6B24-C921-2A34-873A-A94B29488F1B}"/>
              </a:ext>
            </a:extLst>
          </p:cNvPr>
          <p:cNvSpPr txBox="1"/>
          <p:nvPr/>
        </p:nvSpPr>
        <p:spPr>
          <a:xfrm>
            <a:off x="303248" y="3220033"/>
            <a:ext cx="430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table for the transportation of batteries</a:t>
            </a:r>
            <a:endParaRPr lang="de-CH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8CAB092-F779-6DF6-B712-C8D4B8F41E89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AF674E0-2CFB-E7DD-89A6-4A543D2C5F00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18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13B405A-BF92-7454-A95E-5A2F770A4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6F0F59C-6E92-25BE-891E-B2CA4CF7E206}"/>
              </a:ext>
            </a:extLst>
          </p:cNvPr>
          <p:cNvCxnSpPr>
            <a:cxnSpLocks/>
          </p:cNvCxnSpPr>
          <p:nvPr/>
        </p:nvCxnSpPr>
        <p:spPr>
          <a:xfrm>
            <a:off x="4953000" y="1282390"/>
            <a:ext cx="1671638" cy="370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BB5E3DD-EE57-A5A2-0DDE-C3AA958D0824}"/>
              </a:ext>
            </a:extLst>
          </p:cNvPr>
          <p:cNvCxnSpPr>
            <a:cxnSpLocks/>
          </p:cNvCxnSpPr>
          <p:nvPr/>
        </p:nvCxnSpPr>
        <p:spPr>
          <a:xfrm>
            <a:off x="2733675" y="2486025"/>
            <a:ext cx="0" cy="734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3C989F7-F23C-E5E5-4145-DFCF509028EA}"/>
              </a:ext>
            </a:extLst>
          </p:cNvPr>
          <p:cNvCxnSpPr>
            <a:cxnSpLocks/>
          </p:cNvCxnSpPr>
          <p:nvPr/>
        </p:nvCxnSpPr>
        <p:spPr>
          <a:xfrm>
            <a:off x="2019300" y="1752600"/>
            <a:ext cx="0" cy="1467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98EBDC52-CB96-39DA-F0FC-2353F2B27F58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F255CB9-84A8-9207-86E6-4A5D1FB4BF49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A6B6DB7-4635-378E-94A8-AA58DFF1B0F6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8612C74B-0FAD-E3BA-C884-69E8660829CA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2E377114-089B-C45C-2A2C-82074C9A1BE9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44B9AB1-3DC6-189A-E902-67942B5987DE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ECEDD7E8-C0AD-2964-6AA8-FBA48D5E7F1A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60FDA0BB-1629-A7CC-4B5E-E4AE3E55F36A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803DFA7-1683-81ED-E424-14C8838623FF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B557BB4-1069-4E8B-ED45-6B3F806CAC3B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1904A7-758A-CCE9-16C6-2A323ACF0F33}"/>
              </a:ext>
            </a:extLst>
          </p:cNvPr>
          <p:cNvSpPr/>
          <p:nvPr/>
        </p:nvSpPr>
        <p:spPr>
          <a:xfrm>
            <a:off x="7566122" y="1297773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 Testlabor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7A4F1CE-37BA-8E3A-51AA-46F2B4520B98}"/>
              </a:ext>
            </a:extLst>
          </p:cNvPr>
          <p:cNvCxnSpPr>
            <a:endCxn id="19" idx="3"/>
          </p:cNvCxnSpPr>
          <p:nvPr/>
        </p:nvCxnSpPr>
        <p:spPr>
          <a:xfrm flipV="1">
            <a:off x="6423038" y="1912331"/>
            <a:ext cx="1411960" cy="16367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B82500EB-59CE-0756-040E-B1ABCC91359E}"/>
              </a:ext>
            </a:extLst>
          </p:cNvPr>
          <p:cNvSpPr/>
          <p:nvPr/>
        </p:nvSpPr>
        <p:spPr>
          <a:xfrm>
            <a:off x="8601075" y="1027755"/>
            <a:ext cx="1090087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UN 38.3</a:t>
            </a:r>
          </a:p>
        </p:txBody>
      </p:sp>
    </p:spTree>
    <p:extLst>
      <p:ext uri="{BB962C8B-B14F-4D97-AF65-F5344CB8AC3E}">
        <p14:creationId xmlns:p14="http://schemas.microsoft.com/office/powerpoint/2010/main" val="35944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71667A-41FE-8DED-A82B-1E141B899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Learning objectives</a:t>
            </a:r>
          </a:p>
          <a:p>
            <a:r>
              <a:rPr lang="en-US" dirty="0"/>
              <a:t>Students know the most common, application-specific certifications for battery systems</a:t>
            </a:r>
          </a:p>
          <a:p>
            <a:r>
              <a:rPr lang="en-US" dirty="0"/>
              <a:t>Students know the process and legal loopholes of CE certification</a:t>
            </a:r>
          </a:p>
          <a:p>
            <a:r>
              <a:rPr lang="en-US" dirty="0"/>
              <a:t>Students will be able to define the necessary work packages for CE certification of a product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BA60A4-C5FD-4ACA-956B-DDF52BDC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BEB355-F6FF-A0D6-20F8-4350F235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730EA1-D37E-E863-391A-90346A4E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CB9D7E-13B6-5884-8BA0-E8655008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Standards and </a:t>
            </a:r>
            <a:r>
              <a:rPr lang="de-CH" dirty="0" err="1"/>
              <a:t>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A474FBFE-3CE8-09DF-D48C-C0F6897F5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E397ED5-BFEC-0137-BD61-F884A80B2EC7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DDA0177-394F-819A-965F-C6BA13918112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8" name="Picture 2" descr="Flussschema zur Ermittlung der richtigen Verpackungsanweisung">
            <a:extLst>
              <a:ext uri="{FF2B5EF4-FFF2-40B4-BE49-F238E27FC236}">
                <a16:creationId xmlns:a16="http://schemas.microsoft.com/office/drawing/2014/main" id="{46504D33-F90E-74F4-1CC9-9A3E1F77D9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1556" b="7643"/>
          <a:stretch/>
        </p:blipFill>
        <p:spPr bwMode="auto">
          <a:xfrm>
            <a:off x="205685" y="710239"/>
            <a:ext cx="5699982" cy="56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7F11B6-D148-7688-9662-9F462394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60D8B6-A168-43B9-20FB-49793281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A3A991-862C-373E-7CDA-18AF3BED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39796F-E696-4DB5-7004-E5279B56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7CF590-0E54-D787-70A8-F4F404524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3106" y="1839952"/>
            <a:ext cx="3748037" cy="450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 err="1"/>
              <a:t>Powerbank</a:t>
            </a:r>
            <a:r>
              <a:rPr lang="en-US" noProof="0" dirty="0"/>
              <a:t> example:</a:t>
            </a:r>
          </a:p>
          <a:p>
            <a:r>
              <a:rPr lang="en-US" noProof="0" dirty="0"/>
              <a:t>No UN certificate is yet available for the power bank</a:t>
            </a:r>
          </a:p>
          <a:p>
            <a:pPr lvl="1"/>
            <a:r>
              <a:rPr lang="en-US" noProof="0" dirty="0"/>
              <a:t>Transportation to provide UN 38.3 proof</a:t>
            </a:r>
          </a:p>
          <a:p>
            <a:pPr lvl="1"/>
            <a:endParaRPr lang="en-US" noProof="0" dirty="0"/>
          </a:p>
          <a:p>
            <a:pPr marL="0" indent="0">
              <a:buNone/>
            </a:pPr>
            <a:r>
              <a:rPr lang="en-US" noProof="0" dirty="0">
                <a:sym typeface="Wingdings" panose="05000000000000000000" pitchFamily="2" charset="2"/>
              </a:rPr>
              <a:t> Shipping according to 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Special provision 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SV310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Packaging instruction 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P910</a:t>
            </a:r>
            <a:endParaRPr lang="en-US" sz="1618" noProof="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BA7026-C685-C058-BE0D-2BFE13EDFEB5}"/>
              </a:ext>
            </a:extLst>
          </p:cNvPr>
          <p:cNvSpPr/>
          <p:nvPr/>
        </p:nvSpPr>
        <p:spPr>
          <a:xfrm>
            <a:off x="205684" y="839328"/>
            <a:ext cx="5699981" cy="665196"/>
          </a:xfrm>
          <a:prstGeom prst="rect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9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5D31AE5-8C20-6999-18F9-6D952DFA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94" y="855813"/>
            <a:ext cx="8369956" cy="639064"/>
          </a:xfrm>
        </p:spPr>
        <p:txBody>
          <a:bodyPr/>
          <a:lstStyle/>
          <a:p>
            <a:r>
              <a:rPr lang="en-US" noProof="0" dirty="0">
                <a:sym typeface="Wingdings" panose="05000000000000000000" pitchFamily="2" charset="2"/>
              </a:rPr>
              <a:t>Special provision and packaging instruction 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BD7C32-9460-53A9-4B3C-00CAEEA5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AEEF2-6405-FE35-2F1E-4091BB2E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1A4544-0563-4190-F655-3BCB5BE9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0485C5-5E13-FA1B-5A83-011076A147E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sz="2400" noProof="0" dirty="0">
                <a:sym typeface="Wingdings" panose="05000000000000000000" pitchFamily="2" charset="2"/>
              </a:rPr>
              <a:t>SV 310</a:t>
            </a:r>
          </a:p>
          <a:p>
            <a:pPr lvl="1"/>
            <a:r>
              <a:rPr lang="en-US" noProof="0" dirty="0"/>
              <a:t>Specifies the quantity of battery cells and batteries that may be transported together</a:t>
            </a:r>
          </a:p>
          <a:p>
            <a:pPr lvl="1"/>
            <a:r>
              <a:rPr lang="en-US" noProof="0" dirty="0"/>
              <a:t>Refers to the packaging instruction P 910</a:t>
            </a:r>
          </a:p>
          <a:p>
            <a:endParaRPr lang="en-US" sz="2400" noProof="0" dirty="0">
              <a:sym typeface="Wingdings" panose="05000000000000000000" pitchFamily="2" charset="2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337793-8554-5B09-E008-BCFD240B71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noProof="0" dirty="0">
                <a:sym typeface="Wingdings" panose="05000000000000000000" pitchFamily="2" charset="2"/>
              </a:rPr>
              <a:t>P 910</a:t>
            </a:r>
          </a:p>
          <a:p>
            <a:pPr lvl="1"/>
            <a:r>
              <a:rPr lang="en-US" sz="2218" noProof="0" dirty="0">
                <a:sym typeface="Wingdings" panose="05000000000000000000" pitchFamily="2" charset="2"/>
              </a:rPr>
              <a:t>Packaging only in safety containers (type-tested packaging)</a:t>
            </a:r>
          </a:p>
          <a:p>
            <a:pPr lvl="1"/>
            <a:r>
              <a:rPr lang="en-US" sz="2218" noProof="0" dirty="0">
                <a:sym typeface="Wingdings" panose="05000000000000000000" pitchFamily="2" charset="2"/>
              </a:rPr>
              <a:t>Note on the transport document “CARRIAGE ACCORDING TO SPECIAL WRITING 310” </a:t>
            </a:r>
          </a:p>
          <a:p>
            <a:pPr lvl="1"/>
            <a:r>
              <a:rPr lang="en-US" sz="2218" noProof="0" dirty="0">
                <a:sym typeface="Wingdings" panose="05000000000000000000" pitchFamily="2" charset="2"/>
              </a:rPr>
              <a:t>Attach class 9 hazard label for lithium batteries</a:t>
            </a:r>
          </a:p>
          <a:p>
            <a:pPr lvl="1"/>
            <a:r>
              <a:rPr lang="en-US" sz="2218" noProof="0" dirty="0">
                <a:sym typeface="Wingdings" panose="05000000000000000000" pitchFamily="2" charset="2"/>
              </a:rPr>
              <a:t>Attach UN 3xxx note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6641A08-409C-4812-2A70-62A27FD6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1DC12FE-068D-395D-5AB8-5C4C5FD16536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407275-5B6A-47A2-5FDD-0E3992C79968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14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33858127-4873-2D52-5D7B-D79007D93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4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8D1843-0B27-3CF7-73B1-5A303FB6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2908D6-8AD7-D985-D321-2BF8F260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1A76AE-1DC1-784A-794C-7BA14221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9587E34-1E07-A769-2832-2A8B6721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A273613-5DEC-251E-E790-C5450D9D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002346"/>
            <a:ext cx="3507782" cy="5174618"/>
          </a:xfrm>
        </p:spPr>
        <p:txBody>
          <a:bodyPr/>
          <a:lstStyle/>
          <a:p>
            <a:r>
              <a:rPr lang="en-US" noProof="0" dirty="0"/>
              <a:t>Marking of the packaging in accordance with transport regulation </a:t>
            </a:r>
            <a:br>
              <a:rPr lang="en-US" noProof="0" dirty="0"/>
            </a:br>
            <a:r>
              <a:rPr lang="en-US" noProof="0" dirty="0"/>
              <a:t>SV 188</a:t>
            </a:r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D579F5F9-67FE-1EA0-AA9A-DF8B5D36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821" y="1528562"/>
            <a:ext cx="5098869" cy="4950490"/>
          </a:xfrm>
          <a:prstGeom prst="rect">
            <a:avLst/>
          </a:prstGeom>
        </p:spPr>
      </p:pic>
      <p:pic>
        <p:nvPicPr>
          <p:cNvPr id="2050" name="Picture 2" descr="Leseprobe Sicherer Versand und Lagerung von Lithiumbatterien auf  Straße/Schiene/See/Luft - Präsentation">
            <a:extLst>
              <a:ext uri="{FF2B5EF4-FFF2-40B4-BE49-F238E27FC236}">
                <a16:creationId xmlns:a16="http://schemas.microsoft.com/office/drawing/2014/main" id="{899BB0FA-CCA8-CA6D-7E2D-2B39B94B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78" y="358965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276B2FE2-EA3E-4A9C-C1AF-8DE6629756CF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84D0E44-5879-3B8E-C333-C46E557A3AD7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13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E6937CAF-3CD6-55B5-13DC-4F0CAFA25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D3E643E-BCE6-4F98-6A7A-B916832EB29B}"/>
              </a:ext>
            </a:extLst>
          </p:cNvPr>
          <p:cNvSpPr/>
          <p:nvPr/>
        </p:nvSpPr>
        <p:spPr>
          <a:xfrm>
            <a:off x="6326343" y="1511300"/>
            <a:ext cx="973394" cy="4845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39A031-BB2D-3142-E459-47B807EF5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66" y="4128742"/>
            <a:ext cx="821331" cy="8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98EBDC52-CB96-39DA-F0FC-2353F2B27F58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F255CB9-84A8-9207-86E6-4A5D1FB4BF49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A6B6DB7-4635-378E-94A8-AA58DFF1B0F6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8612C74B-0FAD-E3BA-C884-69E8660829CA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2E377114-089B-C45C-2A2C-82074C9A1BE9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44B9AB1-3DC6-189A-E902-67942B5987DE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ECEDD7E8-C0AD-2964-6AA8-FBA48D5E7F1A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60FDA0BB-1629-A7CC-4B5E-E4AE3E55F36A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803DFA7-1683-81ED-E424-14C8838623FF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B557BB4-1069-4E8B-ED45-6B3F806CAC3B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21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37B298F2-A798-276C-8348-F163DEEB5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B76323C-E53F-BAFB-92B1-04C5D5783A17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8F69F1-1905-72DB-8A0F-FE5CABF37BE1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16" name="Picture 2" descr="Flussschema zur Ermittlung der richtigen Verpackungsanweisung">
            <a:extLst>
              <a:ext uri="{FF2B5EF4-FFF2-40B4-BE49-F238E27FC236}">
                <a16:creationId xmlns:a16="http://schemas.microsoft.com/office/drawing/2014/main" id="{239AE40D-D5A3-A1C3-D803-C81285900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1556" b="7643"/>
          <a:stretch/>
        </p:blipFill>
        <p:spPr bwMode="auto">
          <a:xfrm>
            <a:off x="208056" y="710239"/>
            <a:ext cx="5699982" cy="56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7F11B6-D148-7688-9662-9F462394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60D8B6-A168-43B9-20FB-49793281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A3A991-862C-373E-7CDA-18AF3BED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39796F-E696-4DB5-7004-E5279B56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7CF590-0E54-D787-70A8-F4F404524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7987" y="3863339"/>
            <a:ext cx="3728013" cy="2305877"/>
          </a:xfrm>
        </p:spPr>
        <p:txBody>
          <a:bodyPr/>
          <a:lstStyle/>
          <a:p>
            <a:r>
              <a:rPr lang="en-US" noProof="0" dirty="0"/>
              <a:t>Transportation of the power bank to the customer</a:t>
            </a:r>
            <a:endParaRPr lang="en-US" sz="1800" noProof="0" dirty="0">
              <a:sym typeface="Wingdings" panose="05000000000000000000" pitchFamily="2" charset="2"/>
            </a:endParaRPr>
          </a:p>
          <a:p>
            <a:r>
              <a:rPr lang="en-US" sz="1982" noProof="0" dirty="0">
                <a:sym typeface="Wingdings" panose="05000000000000000000" pitchFamily="2" charset="2"/>
              </a:rPr>
              <a:t>The </a:t>
            </a:r>
            <a:r>
              <a:rPr lang="en-US" sz="1982" noProof="0" dirty="0" err="1">
                <a:sym typeface="Wingdings" panose="05000000000000000000" pitchFamily="2" charset="2"/>
              </a:rPr>
              <a:t>powerbank</a:t>
            </a:r>
            <a:r>
              <a:rPr lang="en-US" sz="1982" noProof="0" dirty="0">
                <a:sym typeface="Wingdings" panose="05000000000000000000" pitchFamily="2" charset="2"/>
              </a:rPr>
              <a:t> has 87 </a:t>
            </a:r>
            <a:r>
              <a:rPr lang="en-US" sz="1982" noProof="0" dirty="0" err="1">
                <a:sym typeface="Wingdings" panose="05000000000000000000" pitchFamily="2" charset="2"/>
              </a:rPr>
              <a:t>Wh</a:t>
            </a:r>
            <a:endParaRPr lang="en-US" sz="1982" noProof="0" dirty="0">
              <a:sym typeface="Wingdings" panose="05000000000000000000" pitchFamily="2" charset="2"/>
            </a:endParaRPr>
          </a:p>
          <a:p>
            <a:r>
              <a:rPr lang="en-US" sz="1982" noProof="0" dirty="0">
                <a:sym typeface="Wingdings" panose="05000000000000000000" pitchFamily="2" charset="2"/>
              </a:rPr>
              <a:t> Simplified shipping SV 188</a:t>
            </a:r>
            <a:endParaRPr lang="en-US" sz="1982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B397CA-9D34-82BF-1CAC-FBCBA71796DD}"/>
              </a:ext>
            </a:extLst>
          </p:cNvPr>
          <p:cNvSpPr/>
          <p:nvPr/>
        </p:nvSpPr>
        <p:spPr>
          <a:xfrm>
            <a:off x="208055" y="4111622"/>
            <a:ext cx="5699981" cy="787426"/>
          </a:xfrm>
          <a:prstGeom prst="rect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0760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1AA11CD-D574-DF2E-DC05-366081B568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9758" y="1981825"/>
            <a:ext cx="597170" cy="60971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6756631-F15B-F154-283E-85D499BBCC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5305" y="5264558"/>
            <a:ext cx="597170" cy="60971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0879AFE0-C0C6-D9BE-DE35-12FCD45D68D4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623EB5A-E900-AF33-C4DC-416B7B4FEEA6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E08D8950-8621-CF04-1C1A-FAB9E89CE86D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B02EB3CF-2F55-025D-B747-AD260D4B523C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D38B2CD-BA69-DD52-4729-FBBA612D40D8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045BE96B-7467-5569-C09D-21C520065F6E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C05CF4F8-1247-A136-550F-FDD47AD81C30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59B7FB03-6ADA-75C4-2D33-BD62FE5A4F22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39AFA993-EB5F-E4A7-BB78-18844D7D22D6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F050CD04-65D6-87DE-3BCC-17E2B9C2F091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1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E10A7E-A51A-1F0C-B9B1-6F043E88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Product safety</a:t>
            </a:r>
          </a:p>
          <a:p>
            <a:pPr lvl="1"/>
            <a:r>
              <a:rPr lang="en-US" b="1" noProof="0" dirty="0"/>
              <a:t>Protect</a:t>
            </a:r>
            <a:r>
              <a:rPr lang="en-US" noProof="0" dirty="0"/>
              <a:t> the </a:t>
            </a:r>
            <a:r>
              <a:rPr lang="en-US" b="1" noProof="0" dirty="0"/>
              <a:t>customer</a:t>
            </a:r>
            <a:r>
              <a:rPr lang="en-US" noProof="0" dirty="0"/>
              <a:t> from dangerous products</a:t>
            </a:r>
          </a:p>
          <a:p>
            <a:pPr lvl="1"/>
            <a:r>
              <a:rPr lang="en-US" b="1" noProof="0" dirty="0"/>
              <a:t>Protect</a:t>
            </a:r>
            <a:r>
              <a:rPr lang="en-US" noProof="0" dirty="0"/>
              <a:t> the </a:t>
            </a:r>
            <a:r>
              <a:rPr lang="en-US" b="1" noProof="0" dirty="0"/>
              <a:t>manufacturer</a:t>
            </a:r>
            <a:r>
              <a:rPr lang="en-US" noProof="0" dirty="0"/>
              <a:t> from uninformed customers</a:t>
            </a:r>
          </a:p>
          <a:p>
            <a:pPr lvl="1"/>
            <a:r>
              <a:rPr lang="en-US" b="1" noProof="0" dirty="0">
                <a:solidFill>
                  <a:schemeClr val="bg1">
                    <a:lumMod val="75000"/>
                  </a:schemeClr>
                </a:solidFill>
              </a:rPr>
              <a:t>Protect</a:t>
            </a:r>
            <a:r>
              <a:rPr lang="en-US" noProof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noProof="0" dirty="0">
                <a:solidFill>
                  <a:schemeClr val="bg1">
                    <a:lumMod val="75000"/>
                  </a:schemeClr>
                </a:solidFill>
              </a:rPr>
              <a:t>nature</a:t>
            </a:r>
            <a:r>
              <a:rPr lang="en-US" noProof="0" dirty="0">
                <a:solidFill>
                  <a:schemeClr val="bg1">
                    <a:lumMod val="75000"/>
                  </a:schemeClr>
                </a:solidFill>
              </a:rPr>
              <a:t> from excessive damage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8C05CA-EF0E-EBDB-F9A9-484F8288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0266A6-43B7-4B7B-60E7-02662D2B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52154-FCD4-C981-5F05-3797B59E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A1D0B6-128E-BA52-4CB0-E6B6ADA3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CE-</a:t>
            </a:r>
            <a:r>
              <a:rPr lang="en-US" noProof="0" dirty="0" err="1"/>
              <a:t>Richtlinien</a:t>
            </a:r>
            <a:endParaRPr lang="en-US" noProof="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B373E2B-B2F8-9AEF-A552-A93D38E861AA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/>
              <a:t>Consume</a:t>
            </a:r>
            <a:endParaRPr lang="de-CH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D6369A0-EF11-B5F8-424C-670A3D9E6FA2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E20C98C-2776-C048-C14B-4E093F34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DCD78-040E-7F8F-7F89-2F753C61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39" y="1002346"/>
            <a:ext cx="6936686" cy="5174618"/>
          </a:xfrm>
        </p:spPr>
        <p:txBody>
          <a:bodyPr/>
          <a:lstStyle/>
          <a:p>
            <a:r>
              <a:rPr lang="en-US" noProof="0" dirty="0"/>
              <a:t>Possible approach to CE certification and CE marking</a:t>
            </a:r>
          </a:p>
          <a:p>
            <a:endParaRPr lang="en-US" noProof="0" dirty="0"/>
          </a:p>
          <a:p>
            <a:r>
              <a:rPr lang="en-US" noProof="0" dirty="0"/>
              <a:t>CE directive (steps to CE marking)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Define product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guidelines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the standards from the directives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Notified body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Carry out conformity assessment procedure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Preparation of the technical documentation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Drafting the EC declaration of conformity and affixing the CE mark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16279-FDBC-9D49-54F8-0EE4B0F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7C32-3C86-94DF-93EF-EC3E58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657DD-3957-B81E-B50D-9F869028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3934C1-3869-6247-6139-00137C64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504A1B-4759-22BF-CFDC-488F1EE678FE}"/>
              </a:ext>
            </a:extLst>
          </p:cNvPr>
          <p:cNvSpPr/>
          <p:nvPr/>
        </p:nvSpPr>
        <p:spPr>
          <a:xfrm>
            <a:off x="1152850" y="2617482"/>
            <a:ext cx="8753150" cy="770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Extremely difficult and time-consuming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External help is recommended for registrations</a:t>
            </a:r>
            <a:endParaRPr lang="de-CH" sz="1400" dirty="0"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FE2B13B-3C9D-9A98-886B-0A686474D3FD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27BBDF0-758D-B3C7-A2FE-781916C67A1A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3CC2A38-EF87-0189-850D-414BF62D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768983-84F3-E480-DA73-4C266EC60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5508253" cy="517461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noProof="0" dirty="0"/>
              <a:t>Define product</a:t>
            </a:r>
          </a:p>
          <a:p>
            <a:pPr lvl="1"/>
            <a:r>
              <a:rPr lang="en-US" noProof="0" dirty="0"/>
              <a:t>Determine intended use</a:t>
            </a:r>
          </a:p>
          <a:p>
            <a:pPr lvl="1"/>
            <a:r>
              <a:rPr lang="en-US" noProof="0" dirty="0"/>
              <a:t>What is the product</a:t>
            </a:r>
          </a:p>
          <a:p>
            <a:pPr lvl="2"/>
            <a:r>
              <a:rPr lang="en-US" noProof="0" dirty="0"/>
              <a:t>Complete or incomplete machine, electrical device, protective equipment, toy, medical device...</a:t>
            </a:r>
          </a:p>
          <a:p>
            <a:pPr lvl="1"/>
            <a:r>
              <a:rPr lang="en-US" noProof="0" dirty="0"/>
              <a:t>Ambient conditions</a:t>
            </a:r>
          </a:p>
          <a:p>
            <a:pPr lvl="2"/>
            <a:r>
              <a:rPr lang="en-US" noProof="0" dirty="0"/>
              <a:t>For indoor areas, outdoor areas or explosive atmospheres</a:t>
            </a:r>
          </a:p>
          <a:p>
            <a:pPr lvl="1"/>
            <a:r>
              <a:rPr lang="en-US" noProof="0" dirty="0"/>
              <a:t>What does the product consist of</a:t>
            </a:r>
          </a:p>
          <a:p>
            <a:pPr lvl="2"/>
            <a:r>
              <a:rPr lang="en-US" noProof="0" dirty="0"/>
              <a:t>Toxic ingredients</a:t>
            </a:r>
          </a:p>
          <a:p>
            <a:pPr lvl="1"/>
            <a:r>
              <a:rPr lang="en-US" noProof="0" dirty="0"/>
              <a:t>Who is the product intended for</a:t>
            </a:r>
          </a:p>
          <a:p>
            <a:pPr lvl="2"/>
            <a:r>
              <a:rPr lang="en-US" noProof="0" dirty="0"/>
              <a:t>Children, Private individuals, Professionals</a:t>
            </a:r>
          </a:p>
          <a:p>
            <a:pPr lvl="1"/>
            <a:r>
              <a:rPr lang="en-US" noProof="0" dirty="0"/>
              <a:t>For which market?</a:t>
            </a:r>
          </a:p>
          <a:p>
            <a:pPr lvl="2"/>
            <a:r>
              <a:rPr lang="en-US" noProof="0" dirty="0"/>
              <a:t>Where is the product marketed?</a:t>
            </a:r>
          </a:p>
          <a:p>
            <a:pPr lvl="2"/>
            <a:r>
              <a:rPr lang="en-US" noProof="0" dirty="0"/>
              <a:t>EU, China, USA...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133A12-B01E-2989-9260-03FD5954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649C4-28EE-3F91-3409-59179A92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EC63F4-994A-3670-1A7D-D8DF58CF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4CF5DC-1FA1-9473-D1E9-4CB8BC8D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698C8B7-7848-FF9F-6321-AC06CC237769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E30F02-EECC-A4D6-F968-F4A3F31BF5E4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BDBA30-6678-6C6E-F6A4-055854BB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30AE0B4-5796-9A1A-6071-C7548C574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13" y="2177312"/>
            <a:ext cx="3165987" cy="17219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D3FBDF8-4373-8D6E-EFD4-9F9FAB5B86C7}"/>
                  </a:ext>
                </a:extLst>
              </p14:cNvPr>
              <p14:cNvContentPartPr/>
              <p14:nvPr/>
            </p14:nvContentPartPr>
            <p14:xfrm>
              <a:off x="6870364" y="2435409"/>
              <a:ext cx="1566720" cy="27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D3FBDF8-4373-8D6E-EFD4-9F9FAB5B86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6376" y="2325950"/>
                <a:ext cx="1674335" cy="2455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470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CE6CBE-07C5-0327-DAA2-AE75C3F64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 err="1"/>
              <a:t>Powerbank</a:t>
            </a:r>
            <a:r>
              <a:rPr lang="en-US" noProof="0" dirty="0"/>
              <a:t> example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Define product</a:t>
            </a:r>
          </a:p>
          <a:p>
            <a:pPr lvl="1"/>
            <a:r>
              <a:rPr lang="en-US" noProof="0" dirty="0"/>
              <a:t>Device for adult private individuals</a:t>
            </a:r>
          </a:p>
          <a:p>
            <a:pPr lvl="1"/>
            <a:r>
              <a:rPr lang="en-US" noProof="0" dirty="0"/>
              <a:t>Device with electronic components</a:t>
            </a:r>
          </a:p>
          <a:p>
            <a:pPr lvl="1"/>
            <a:r>
              <a:rPr lang="en-US" noProof="0" dirty="0"/>
              <a:t>No moving parts</a:t>
            </a:r>
          </a:p>
          <a:p>
            <a:pPr lvl="1"/>
            <a:r>
              <a:rPr lang="en-US" noProof="0" dirty="0"/>
              <a:t>Device is suitable for travel (road, rail and air)</a:t>
            </a:r>
          </a:p>
          <a:p>
            <a:pPr lvl="1"/>
            <a:r>
              <a:rPr lang="en-US" noProof="0" dirty="0"/>
              <a:t>Environmental conditions</a:t>
            </a:r>
          </a:p>
          <a:p>
            <a:pPr lvl="1"/>
            <a:r>
              <a:rPr lang="en-US" noProof="0" dirty="0"/>
              <a:t>For indoor use </a:t>
            </a:r>
            <a:r>
              <a:rPr lang="en-US" noProof="0" dirty="0">
                <a:sym typeface="Wingdings" panose="05000000000000000000" pitchFamily="2" charset="2"/>
              </a:rPr>
              <a:t> </a:t>
            </a:r>
            <a:r>
              <a:rPr lang="en-US" noProof="0" dirty="0"/>
              <a:t>no IP protection class</a:t>
            </a:r>
          </a:p>
          <a:p>
            <a:pPr lvl="1"/>
            <a:r>
              <a:rPr lang="en-US" noProof="0" dirty="0"/>
              <a:t>Protected from cold and heat</a:t>
            </a:r>
          </a:p>
          <a:p>
            <a:pPr lvl="1"/>
            <a:r>
              <a:rPr lang="en-US" noProof="0" dirty="0"/>
              <a:t>Service life 10 years or 2000 charging cycles</a:t>
            </a:r>
          </a:p>
          <a:p>
            <a:pPr lvl="1"/>
            <a:r>
              <a:rPr lang="en-US" noProof="0" dirty="0"/>
              <a:t>For sale in the EU</a:t>
            </a:r>
          </a:p>
          <a:p>
            <a:pPr lvl="1"/>
            <a:r>
              <a:rPr lang="en-US" noProof="0" dirty="0"/>
              <a:t>Maintenance-free…</a:t>
            </a: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FAA69C-E0CC-1E50-BDA3-4A7170DE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91C926-38BB-E5BF-8A34-16C6D76B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AA1BE-5373-8741-26EC-20D01B4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386073-2279-4F4F-BCDA-433587C9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C1B6C36-9F6D-76F6-93CA-C043E59DF094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EEF5466-B714-1586-71F5-5DBDF3438C37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DFD59DF-956D-47B7-10ED-1AD2DEB4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1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8327C9-2600-205E-3708-3C91D720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about CE</a:t>
            </a:r>
          </a:p>
          <a:p>
            <a:r>
              <a:rPr lang="en-US" dirty="0"/>
              <a:t>Safety an CE directives over the entire life cycle of a product</a:t>
            </a:r>
          </a:p>
          <a:p>
            <a:r>
              <a:rPr lang="en-US" dirty="0"/>
              <a:t>Transport of dangerous goods</a:t>
            </a:r>
          </a:p>
          <a:p>
            <a:r>
              <a:rPr lang="en-US" dirty="0"/>
              <a:t>What must be observed to be able to affix the CE certificate?</a:t>
            </a:r>
          </a:p>
          <a:p>
            <a:r>
              <a:rPr lang="en-US" dirty="0"/>
              <a:t>Recycling</a:t>
            </a:r>
          </a:p>
          <a:p>
            <a:r>
              <a:rPr lang="en-US" dirty="0"/>
              <a:t>Other signs around the world (Examples)</a:t>
            </a: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4EC4F0-D5B5-2403-FC78-B4B28A09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0D5589-9523-1ACA-F082-86123737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7CC37-2E08-7227-CC2F-0084B071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8C72BD1-21E4-E632-6793-FFA867B0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34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DCD78-040E-7F8F-7F89-2F753C61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38" y="1002346"/>
            <a:ext cx="8543925" cy="5174618"/>
          </a:xfrm>
        </p:spPr>
        <p:txBody>
          <a:bodyPr/>
          <a:lstStyle/>
          <a:p>
            <a:r>
              <a:rPr lang="en-US" noProof="0" dirty="0"/>
              <a:t>Possible approach to CE certification and CE marking</a:t>
            </a:r>
          </a:p>
          <a:p>
            <a:endParaRPr lang="en-US" noProof="0" dirty="0"/>
          </a:p>
          <a:p>
            <a:r>
              <a:rPr lang="en-US" noProof="0" dirty="0"/>
              <a:t>CE directive (steps to CE marking)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Define product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guidelines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the standards from the directives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Notified body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Carry out conformity assessment procedure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Preparation of the technical documentation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Drafting the EC declaration of conformity and affixing the CE mark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16279-FDBC-9D49-54F8-0EE4B0F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7C32-3C86-94DF-93EF-EC3E58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657DD-3957-B81E-B50D-9F869028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3934C1-3869-6247-6139-00137C64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00EE8-ECEB-B104-2013-F4955721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351751"/>
            <a:ext cx="202833" cy="2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8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7879CA1-5A5C-5216-1A4E-E3E51F19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noProof="0" dirty="0"/>
              <a:t>Identify directives</a:t>
            </a:r>
          </a:p>
          <a:p>
            <a:r>
              <a:rPr lang="en-US" noProof="0" dirty="0"/>
              <a:t>Once the product has been defined, the directives that the product must fulfill can be determined </a:t>
            </a:r>
          </a:p>
          <a:p>
            <a:r>
              <a:rPr lang="en-US" noProof="0" dirty="0"/>
              <a:t>This involves more than 20 EU directives:</a:t>
            </a:r>
          </a:p>
          <a:p>
            <a:pPr lvl="1"/>
            <a:r>
              <a:rPr lang="en-US" noProof="0" dirty="0"/>
              <a:t>Machinery Directive</a:t>
            </a:r>
          </a:p>
          <a:p>
            <a:pPr lvl="1"/>
            <a:r>
              <a:rPr lang="en-US" noProof="0" dirty="0"/>
              <a:t>Electrical equipment</a:t>
            </a:r>
          </a:p>
          <a:p>
            <a:pPr lvl="1"/>
            <a:r>
              <a:rPr lang="en-US" noProof="0" dirty="0"/>
              <a:t>Personal protective equipment</a:t>
            </a:r>
          </a:p>
          <a:p>
            <a:pPr lvl="1"/>
            <a:r>
              <a:rPr lang="en-US" noProof="0" dirty="0"/>
              <a:t>…</a:t>
            </a: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008F92-D7B4-B74F-467F-34AC73A4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BE9938-55C4-DEB3-70A9-9B0C399A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5E0892-6183-F843-B707-968D0232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715898F-0D30-1879-6094-8355A985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D04291F-7693-9B77-D810-D91A90422B58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A65138E-4BD2-9040-CAEF-CF3FABE4B126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44E54C3-2FE7-AE2A-3377-D974AEAE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72DF5D-397A-030B-AB3B-7276A61D4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13" y="2177312"/>
            <a:ext cx="3165987" cy="17219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B56DCE-1ABF-5825-5834-D49896B8D915}"/>
                  </a:ext>
                </a:extLst>
              </p14:cNvPr>
              <p14:cNvContentPartPr/>
              <p14:nvPr/>
            </p14:nvContentPartPr>
            <p14:xfrm>
              <a:off x="6870364" y="2642047"/>
              <a:ext cx="1566720" cy="27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B56DCE-1ABF-5825-5834-D49896B8D9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6376" y="2532588"/>
                <a:ext cx="1674335" cy="2455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2482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2B7AC38-D1C8-559B-B5E9-E27ADD25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5467111" cy="13880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noProof="0" dirty="0" err="1"/>
              <a:t>Powerbank</a:t>
            </a:r>
            <a:r>
              <a:rPr lang="en-US" noProof="0" dirty="0"/>
              <a:t> example</a:t>
            </a:r>
          </a:p>
          <a:p>
            <a:endParaRPr lang="en-US" noProof="0" dirty="0"/>
          </a:p>
          <a:p>
            <a:pPr marL="457200" indent="-457200">
              <a:buFont typeface="+mj-lt"/>
              <a:buAutoNum type="arabicPeriod" startAt="2"/>
            </a:pPr>
            <a:r>
              <a:rPr lang="en-US" noProof="0" dirty="0"/>
              <a:t>Identify directives</a:t>
            </a:r>
          </a:p>
          <a:p>
            <a:pPr lvl="1"/>
            <a:r>
              <a:rPr lang="en-US" noProof="0" dirty="0">
                <a:hlinkClick r:id="rId3"/>
              </a:rPr>
              <a:t>CE-</a:t>
            </a:r>
            <a:r>
              <a:rPr lang="en-US" noProof="0" dirty="0" err="1">
                <a:hlinkClick r:id="rId3"/>
              </a:rPr>
              <a:t>Richtlinienübersicht</a:t>
            </a:r>
            <a:r>
              <a:rPr lang="en-US" noProof="0" dirty="0">
                <a:hlinkClick r:id="rId3"/>
              </a:rPr>
              <a:t> - </a:t>
            </a:r>
            <a:r>
              <a:rPr lang="en-US" noProof="0" dirty="0" err="1">
                <a:hlinkClick r:id="rId3"/>
              </a:rPr>
              <a:t>Klassifizierung</a:t>
            </a:r>
            <a:r>
              <a:rPr lang="en-US" noProof="0" dirty="0">
                <a:hlinkClick r:id="rId3"/>
              </a:rPr>
              <a:t> (ce-zeichen.de)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F56B4F-1821-DDA7-BEBD-8510E22B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498249-255B-967C-817E-53FE3D0C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20754D-323C-1676-6A7F-60D916B2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C54EDC-3365-181E-01A9-F4606FE5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DA1E3B3-BD6C-301B-8184-29DC2B626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2387249"/>
            <a:ext cx="4862963" cy="303755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5E930CD-1ACE-C2E4-F4F9-8115BDB02F95}"/>
              </a:ext>
            </a:extLst>
          </p:cNvPr>
          <p:cNvSpPr txBox="1"/>
          <p:nvPr/>
        </p:nvSpPr>
        <p:spPr>
          <a:xfrm>
            <a:off x="767437" y="5419658"/>
            <a:ext cx="3106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CH" sz="1100" dirty="0"/>
              <a:t>…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EBA5651-CDF0-3FF7-5826-25542396897D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A24FCC3-E7CB-5CAC-FEAD-554A75BACBC4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163C44-52B3-6558-C84A-F8D7CA13D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993274-808C-9CA1-4863-B1973094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4361999" cy="5174618"/>
          </a:xfrm>
        </p:spPr>
        <p:txBody>
          <a:bodyPr/>
          <a:lstStyle/>
          <a:p>
            <a:r>
              <a:rPr lang="en-US" noProof="0" dirty="0"/>
              <a:t>Relevant Directives</a:t>
            </a:r>
          </a:p>
          <a:p>
            <a:pPr lvl="1"/>
            <a:r>
              <a:rPr lang="en-US" b="1" noProof="0" dirty="0"/>
              <a:t>EMV (2014/30/EU)</a:t>
            </a:r>
          </a:p>
          <a:p>
            <a:pPr lvl="1"/>
            <a:r>
              <a:rPr lang="en-US" noProof="0" dirty="0" err="1"/>
              <a:t>Niederspannung</a:t>
            </a:r>
            <a:r>
              <a:rPr lang="en-US" noProof="0" dirty="0"/>
              <a:t> (2014/35/EU)</a:t>
            </a:r>
          </a:p>
          <a:p>
            <a:pPr lvl="1"/>
            <a:r>
              <a:rPr lang="en-US" noProof="0" dirty="0"/>
              <a:t>RoHS (2011/65/EU)</a:t>
            </a:r>
          </a:p>
          <a:p>
            <a:pPr lvl="1"/>
            <a:r>
              <a:rPr lang="en-US" noProof="0" dirty="0"/>
              <a:t>WEEE (2012/19/EG)</a:t>
            </a:r>
          </a:p>
          <a:p>
            <a:pPr lvl="1"/>
            <a:r>
              <a:rPr lang="en-US" noProof="0" dirty="0"/>
              <a:t>Eco-Design-</a:t>
            </a:r>
            <a:r>
              <a:rPr lang="en-US" noProof="0" dirty="0" err="1"/>
              <a:t>Richtlinie</a:t>
            </a:r>
            <a:r>
              <a:rPr lang="en-US" noProof="0" dirty="0"/>
              <a:t> (2009/125/EG)</a:t>
            </a:r>
          </a:p>
          <a:p>
            <a:pPr lvl="1"/>
            <a:r>
              <a:rPr lang="en-US" noProof="0" dirty="0" err="1"/>
              <a:t>Batterierichtlinie</a:t>
            </a:r>
            <a:r>
              <a:rPr lang="en-US" noProof="0" dirty="0"/>
              <a:t> </a:t>
            </a:r>
          </a:p>
          <a:p>
            <a:pPr marL="900113" lvl="2" indent="-52388"/>
            <a:r>
              <a:rPr lang="en-US" noProof="0" dirty="0"/>
              <a:t> 2006/66/EG Alt</a:t>
            </a:r>
          </a:p>
          <a:p>
            <a:pPr marL="900113" lvl="2" indent="-52388"/>
            <a:r>
              <a:rPr lang="en-US" noProof="0" dirty="0"/>
              <a:t> (EU) 2023/1542 ab August 2024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2D3BC4-EFC8-83A1-A81C-E0804A0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78544-BFAB-0612-8952-C2FD438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C8ED61-43E5-628B-5DE0-4357677C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8F5BF5C-E738-4884-748A-340222ED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351F21-3F16-F2CF-5EE5-EB14B119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37" y="2501549"/>
            <a:ext cx="4862963" cy="303755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C7D26D5-33E8-D7FD-45DB-5F0A1F27D83E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6ECF36F-2E46-08FE-880E-87B4E2E1D119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24E8E1-10D0-1174-7639-0B1F9BBC5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7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F2A9A21-1DEF-A71D-6D12-7C3D59CA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Electromagnetic compatibility (EMC)</a:t>
            </a:r>
          </a:p>
          <a:p>
            <a:pPr lvl="1"/>
            <a:r>
              <a:rPr lang="en-US" noProof="0" dirty="0"/>
              <a:t>Check whether the device emits too much EMC radiation</a:t>
            </a:r>
          </a:p>
          <a:p>
            <a:pPr lvl="1"/>
            <a:r>
              <a:rPr lang="en-US" noProof="0" dirty="0"/>
              <a:t>Check what influence EMC radiation has on the device</a:t>
            </a:r>
          </a:p>
          <a:p>
            <a:endParaRPr lang="en-US" noProof="0" dirty="0"/>
          </a:p>
          <a:p>
            <a:pPr lvl="1"/>
            <a:endParaRPr lang="en-US" noProof="0" dirty="0"/>
          </a:p>
          <a:p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EF8AA4-1315-C465-60EA-4B4362AE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2D2D58-F8C1-27BA-5CDB-EFEB57D0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D584B3-16B2-910E-1A03-5DC948A8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6F1C72-7146-6459-E6E8-8342A111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(EMV)</a:t>
            </a:r>
          </a:p>
        </p:txBody>
      </p:sp>
      <p:pic>
        <p:nvPicPr>
          <p:cNvPr id="7" name="Picture 2" descr="Powerbank 20000 mAh PD-image">
            <a:extLst>
              <a:ext uri="{FF2B5EF4-FFF2-40B4-BE49-F238E27FC236}">
                <a16:creationId xmlns:a16="http://schemas.microsoft.com/office/drawing/2014/main" id="{8AE52F85-9BCF-9CAB-89D2-F1ED6E43D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r="27753" b="4767"/>
          <a:stretch/>
        </p:blipFill>
        <p:spPr bwMode="auto">
          <a:xfrm rot="4966956">
            <a:off x="3774423" y="3894178"/>
            <a:ext cx="1946565" cy="28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4DEEA11-9A70-3D90-DE41-EC1ABEE13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3318">
            <a:off x="1688737" y="2976282"/>
            <a:ext cx="1991003" cy="17433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7840D8-0158-954E-D8B9-A721DFE31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93114">
            <a:off x="6000613" y="3510660"/>
            <a:ext cx="1991003" cy="174331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71AD2D5-7A64-7E3C-6698-828C6389561F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6B5D079-B812-02FC-78F0-2B7608C253D0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4B03DCC-178B-FC76-7B78-CD57CAA35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D94EE6E-8A0D-B32F-340F-1F1A7B75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noProof="0" dirty="0"/>
          </a:p>
          <a:p>
            <a:r>
              <a:rPr lang="en-US" noProof="0" dirty="0"/>
              <a:t>Example of battery output </a:t>
            </a:r>
          </a:p>
          <a:p>
            <a:pPr lvl="1"/>
            <a:r>
              <a:rPr lang="en-US" noProof="0" dirty="0"/>
              <a:t>Integrated DC-DC voltage converter from battery voltage (U</a:t>
            </a:r>
            <a:r>
              <a:rPr lang="en-US" baseline="-25000" noProof="0" dirty="0"/>
              <a:t>E</a:t>
            </a:r>
            <a:r>
              <a:rPr lang="en-US" noProof="0" dirty="0"/>
              <a:t>) to USB voltage (U</a:t>
            </a:r>
            <a:r>
              <a:rPr lang="en-US" baseline="-25000" noProof="0" dirty="0"/>
              <a:t>A</a:t>
            </a:r>
            <a:r>
              <a:rPr lang="en-US" noProof="0" dirty="0"/>
              <a:t>)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Together with the PWM and filter, the “S” switch generates an EM field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4801A0-7F9A-C061-8C15-66F08DE2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066AB2-A94F-95AF-B3C8-6228353C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1790A1-27DE-1B97-F725-4EDF7A21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6364D53-B2A0-1E4F-6E22-A36A8912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(EMV)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FEA330A-97C3-F36E-D8CE-090CEED2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6" y="3664967"/>
            <a:ext cx="3199464" cy="16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A70C46F-EF71-4DFA-B381-79DD2FAE6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2763381"/>
            <a:ext cx="2223612" cy="16525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6FF73E-373D-004E-0EF7-F3528DC97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498" y="1998342"/>
            <a:ext cx="1992396" cy="16666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C3A8715-6C73-665D-D14D-6B79FE868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256" y="2763381"/>
            <a:ext cx="2148032" cy="145864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14625F5-A0B9-553F-4370-D45A913A9625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682C23-4EEE-2369-5B6C-C551AFDA0E88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D48589-D985-8E11-C424-B71376D5E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993274-808C-9CA1-4863-B1973094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4361999" cy="5174618"/>
          </a:xfrm>
        </p:spPr>
        <p:txBody>
          <a:bodyPr/>
          <a:lstStyle/>
          <a:p>
            <a:r>
              <a:rPr lang="en-US" noProof="0" dirty="0"/>
              <a:t>Relevant Directives</a:t>
            </a:r>
          </a:p>
          <a:p>
            <a:pPr lvl="1"/>
            <a:r>
              <a:rPr lang="en-US" noProof="0" dirty="0"/>
              <a:t>EMV (2014/30/EU)</a:t>
            </a:r>
          </a:p>
          <a:p>
            <a:pPr lvl="1"/>
            <a:r>
              <a:rPr lang="en-US" b="1" noProof="0" dirty="0" err="1"/>
              <a:t>Niederspannung</a:t>
            </a:r>
            <a:r>
              <a:rPr lang="en-US" b="1" noProof="0" dirty="0"/>
              <a:t> (2014/35/EU)</a:t>
            </a:r>
          </a:p>
          <a:p>
            <a:pPr lvl="1"/>
            <a:r>
              <a:rPr lang="en-US" noProof="0" dirty="0"/>
              <a:t>RoHS (2011/65/EU)</a:t>
            </a:r>
          </a:p>
          <a:p>
            <a:pPr lvl="1"/>
            <a:r>
              <a:rPr lang="en-US" noProof="0" dirty="0"/>
              <a:t>WEEE (2012/19/EG)</a:t>
            </a:r>
          </a:p>
          <a:p>
            <a:pPr lvl="1"/>
            <a:r>
              <a:rPr lang="en-US" noProof="0" dirty="0"/>
              <a:t>Eco-Design-</a:t>
            </a:r>
            <a:r>
              <a:rPr lang="en-US" noProof="0" dirty="0" err="1"/>
              <a:t>Richtlinie</a:t>
            </a:r>
            <a:r>
              <a:rPr lang="en-US" noProof="0" dirty="0"/>
              <a:t> (2009/125/EG)</a:t>
            </a:r>
          </a:p>
          <a:p>
            <a:pPr lvl="1"/>
            <a:r>
              <a:rPr lang="en-US" noProof="0" dirty="0" err="1"/>
              <a:t>Batterierichtlinie</a:t>
            </a:r>
            <a:r>
              <a:rPr lang="en-US" noProof="0" dirty="0"/>
              <a:t> (2006/66/EG)</a:t>
            </a: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2D3BC4-EFC8-83A1-A81C-E0804A0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78544-BFAB-0612-8952-C2FD438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C8ED61-43E5-628B-5DE0-4357677C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8F5BF5C-E738-4884-748A-340222ED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351F21-3F16-F2CF-5EE5-EB14B119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37" y="2501549"/>
            <a:ext cx="4862963" cy="303755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A16434E-BEFC-CF47-C73F-24EAEDAF7265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BBA2DD-3A97-DD78-93DD-D9D6E027BE98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04C06E-BB2A-7F99-5D79-85385B62B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57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436B10-8775-4BBD-28BF-D18C72EA6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Low Voltage Directive </a:t>
            </a:r>
          </a:p>
          <a:p>
            <a:pPr lvl="1"/>
            <a:r>
              <a:rPr lang="en-US" noProof="0" dirty="0"/>
              <a:t>Require a risk analysis!</a:t>
            </a:r>
          </a:p>
          <a:p>
            <a:pPr lvl="1"/>
            <a:r>
              <a:rPr lang="en-US" noProof="0" dirty="0"/>
              <a:t>This Directive applies to electrical equipment designed for use with a rated voltage between 50 and 1 000 V for alternating current and between 75 and 1 500 V for direct current</a:t>
            </a:r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 Is this not applicable for our battery?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Can a dangerous voltage build up across the LC element?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For example, with EMV irradiation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This must be clarified with a specialist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AB17CE-8A59-77A0-39B7-13F6AA22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DB970F-3E48-FCAB-7C6D-CFCFCA56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0DB17C-0A8F-B939-FE48-90CDB1FC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F3263FA-4DB3-B9F2-0518-0E56E20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(Low Voltage Directive)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3D1A57-BFCB-C9E6-E555-ABF425C0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24" y="4355538"/>
            <a:ext cx="3546139" cy="18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B3B8E93-91B5-107D-5210-AD0586261AED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B81A111-9143-83E1-2288-E04D44676FA6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51845BA-62E7-635B-D743-91FA19A37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993274-808C-9CA1-4863-B1973094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4361999" cy="5174618"/>
          </a:xfrm>
        </p:spPr>
        <p:txBody>
          <a:bodyPr/>
          <a:lstStyle/>
          <a:p>
            <a:r>
              <a:rPr lang="en-US" noProof="0" dirty="0"/>
              <a:t>Relevant Directives</a:t>
            </a:r>
          </a:p>
          <a:p>
            <a:pPr lvl="1"/>
            <a:r>
              <a:rPr lang="en-US" noProof="0" dirty="0"/>
              <a:t>EMV (2014/30/EU)</a:t>
            </a:r>
          </a:p>
          <a:p>
            <a:pPr lvl="1"/>
            <a:r>
              <a:rPr lang="en-US" noProof="0" dirty="0" err="1"/>
              <a:t>Niederspannung</a:t>
            </a:r>
            <a:r>
              <a:rPr lang="en-US" noProof="0" dirty="0"/>
              <a:t> (2014/35/EU)</a:t>
            </a:r>
          </a:p>
          <a:p>
            <a:pPr lvl="1"/>
            <a:r>
              <a:rPr lang="en-US" b="1" noProof="0" dirty="0"/>
              <a:t>RoHS (2011/65/EU)</a:t>
            </a:r>
          </a:p>
          <a:p>
            <a:pPr lvl="1"/>
            <a:r>
              <a:rPr lang="en-US" noProof="0" dirty="0"/>
              <a:t>WEEE (2012/19/EG)</a:t>
            </a:r>
          </a:p>
          <a:p>
            <a:pPr lvl="1"/>
            <a:r>
              <a:rPr lang="en-US" noProof="0" dirty="0"/>
              <a:t>Eco-Design-</a:t>
            </a:r>
            <a:r>
              <a:rPr lang="en-US" noProof="0" dirty="0" err="1"/>
              <a:t>Richtlinie</a:t>
            </a:r>
            <a:r>
              <a:rPr lang="en-US" noProof="0" dirty="0"/>
              <a:t> (2009/125/EG)</a:t>
            </a:r>
          </a:p>
          <a:p>
            <a:pPr lvl="1"/>
            <a:r>
              <a:rPr lang="en-US" noProof="0" dirty="0" err="1"/>
              <a:t>Batterierichtlinie</a:t>
            </a:r>
            <a:r>
              <a:rPr lang="en-US" noProof="0" dirty="0"/>
              <a:t> (2006/66/EG)</a:t>
            </a: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2D3BC4-EFC8-83A1-A81C-E0804A0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78544-BFAB-0612-8952-C2FD438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C8ED61-43E5-628B-5DE0-4357677C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8F5BF5C-E738-4884-748A-340222ED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(RoHS)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351F21-3F16-F2CF-5EE5-EB14B119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37" y="2501549"/>
            <a:ext cx="4862963" cy="303755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DDDFE07-0F5E-1CCB-7152-7B721A2CBAF9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39B513A-85CC-964F-9E6C-0BA362DF9517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1AA093-9403-E61F-1056-8CB004A7E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09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3CC20A6-AA4A-7FCF-24FD-F9B47DE4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4871730" cy="5174618"/>
          </a:xfrm>
        </p:spPr>
        <p:txBody>
          <a:bodyPr>
            <a:normAutofit/>
          </a:bodyPr>
          <a:lstStyle/>
          <a:p>
            <a:r>
              <a:rPr lang="en-US" noProof="0" dirty="0"/>
              <a:t>RoHS (</a:t>
            </a:r>
            <a:r>
              <a:rPr lang="en-US" b="0" i="0" noProof="0" dirty="0">
                <a:effectLst/>
                <a:latin typeface="Montserrat" panose="00000500000000000000" pitchFamily="2" charset="0"/>
              </a:rPr>
              <a:t>Restriction of Hazardous Substances</a:t>
            </a:r>
            <a:r>
              <a:rPr lang="en-US" noProof="0" dirty="0"/>
              <a:t>)</a:t>
            </a:r>
          </a:p>
          <a:p>
            <a:r>
              <a:rPr lang="en-US" sz="2000" noProof="0" dirty="0"/>
              <a:t>The following materials are restricted </a:t>
            </a:r>
          </a:p>
          <a:p>
            <a:pPr lvl="1"/>
            <a:r>
              <a:rPr lang="en-US" sz="1618" noProof="0" dirty="0"/>
              <a:t>Plumb (0,1 %) </a:t>
            </a:r>
          </a:p>
          <a:p>
            <a:pPr lvl="1"/>
            <a:r>
              <a:rPr lang="en-US" sz="1618" noProof="0" dirty="0"/>
              <a:t>Quicksilver (0.1 %) </a:t>
            </a:r>
          </a:p>
          <a:p>
            <a:pPr lvl="1"/>
            <a:r>
              <a:rPr lang="en-US" sz="1618" noProof="0" dirty="0"/>
              <a:t>Cadmium (0.01 %) </a:t>
            </a:r>
          </a:p>
          <a:p>
            <a:pPr lvl="1"/>
            <a:r>
              <a:rPr lang="en-US" sz="1618" noProof="0" dirty="0"/>
              <a:t>Hexavalent chromium (0.1 %) </a:t>
            </a:r>
          </a:p>
          <a:p>
            <a:pPr lvl="1"/>
            <a:r>
              <a:rPr lang="en-US" sz="1618" noProof="0" dirty="0"/>
              <a:t>Polybrominated biphenyls (PBB) (0.1 %) </a:t>
            </a:r>
          </a:p>
          <a:p>
            <a:pPr lvl="1"/>
            <a:r>
              <a:rPr lang="en-US" sz="1618" noProof="0" dirty="0"/>
              <a:t>Polybrominated diphenyl ethers (PBDE) (0.1 %)</a:t>
            </a:r>
          </a:p>
          <a:p>
            <a:pPr lvl="1"/>
            <a:r>
              <a:rPr lang="en-US" noProof="0" dirty="0"/>
              <a:t>…</a:t>
            </a:r>
          </a:p>
          <a:p>
            <a:pPr lvl="1"/>
            <a:endParaRPr lang="en-US" noProof="0" dirty="0"/>
          </a:p>
          <a:p>
            <a:r>
              <a:rPr lang="en-US" noProof="0" dirty="0">
                <a:sym typeface="Wingdings" panose="05000000000000000000" pitchFamily="2" charset="2"/>
              </a:rPr>
              <a:t> Cell does not fall under the RoHS restrictions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EA929E-5445-D577-F0C7-C3EF4970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05E20F-E88A-CDC3-A372-9620ECB5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281098-0C30-02D6-B209-A880E87E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5CF0CAF-A398-0D90-E7AE-E448D4FD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(RoHS)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39DA114-D01E-458E-B60F-D532170A5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0"/>
          <a:stretch/>
        </p:blipFill>
        <p:spPr>
          <a:xfrm>
            <a:off x="5552768" y="2267608"/>
            <a:ext cx="4358698" cy="274918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075242A-BEAA-66E5-43CB-8260D3909E63}"/>
              </a:ext>
            </a:extLst>
          </p:cNvPr>
          <p:cNvSpPr txBox="1"/>
          <p:nvPr/>
        </p:nvSpPr>
        <p:spPr>
          <a:xfrm>
            <a:off x="5552768" y="1621831"/>
            <a:ext cx="3000959" cy="66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Components of the cell from safety data sheet</a:t>
            </a:r>
            <a:endParaRPr lang="de-CH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5EBC06-19B9-BA1A-7B67-84193DA96D09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B111E2-DFB4-5AB9-3859-915551E39712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D5CD9CE-633B-7F19-4FAA-24DC723DD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8943E9-8EFE-CB00-620E-DF693621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noProof="0" dirty="0"/>
              <a:t>Introduction of the Product Safety Directive 2001/95/EC by the European Community</a:t>
            </a:r>
          </a:p>
          <a:p>
            <a:r>
              <a:rPr lang="en-US" i="1" noProof="0" dirty="0">
                <a:sym typeface="Wingdings" panose="05000000000000000000" pitchFamily="2" charset="2"/>
              </a:rPr>
              <a:t>“The distributor (seller/importer) must do everything possible to ensure the safe operation of their products” </a:t>
            </a:r>
            <a:r>
              <a:rPr lang="en-US" dirty="0"/>
              <a:t>Directive 2001/95/EC </a:t>
            </a:r>
            <a:endParaRPr lang="en-US" i="1" noProof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noProof="0" dirty="0"/>
          </a:p>
          <a:p>
            <a:r>
              <a:rPr lang="en-US" noProof="0" dirty="0">
                <a:sym typeface="Wingdings" panose="05000000000000000000" pitchFamily="2" charset="2"/>
              </a:rPr>
              <a:t>According to the directive, it is important to know that: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the distributor is responsible and liable for his product over the entire life cycle of the product 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also applies to the import and redistribution of products</a:t>
            </a:r>
          </a:p>
          <a:p>
            <a:pPr lvl="1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/>
              <a:t>What is the Directive essentially about?</a:t>
            </a:r>
          </a:p>
          <a:p>
            <a:pPr lvl="1"/>
            <a:r>
              <a:rPr lang="en-US" b="1" dirty="0"/>
              <a:t>Protect</a:t>
            </a:r>
            <a:r>
              <a:rPr lang="en-US" dirty="0"/>
              <a:t> the </a:t>
            </a:r>
            <a:r>
              <a:rPr lang="en-US" b="1" dirty="0"/>
              <a:t>customer</a:t>
            </a:r>
            <a:r>
              <a:rPr lang="en-US" dirty="0"/>
              <a:t> from dangerous products</a:t>
            </a:r>
          </a:p>
          <a:p>
            <a:pPr lvl="1"/>
            <a:r>
              <a:rPr lang="en-US" b="1" dirty="0"/>
              <a:t>Protect</a:t>
            </a:r>
            <a:r>
              <a:rPr lang="en-US" dirty="0"/>
              <a:t> the </a:t>
            </a:r>
            <a:r>
              <a:rPr lang="en-US" b="1" dirty="0"/>
              <a:t>manufacturer</a:t>
            </a:r>
            <a:r>
              <a:rPr lang="en-US" dirty="0"/>
              <a:t> from uninformed customers</a:t>
            </a:r>
          </a:p>
          <a:p>
            <a:pPr lvl="1"/>
            <a:r>
              <a:rPr lang="en-US" b="1" dirty="0"/>
              <a:t>Protect</a:t>
            </a:r>
            <a:r>
              <a:rPr lang="en-US" dirty="0"/>
              <a:t> </a:t>
            </a:r>
            <a:r>
              <a:rPr lang="en-US" b="1" dirty="0"/>
              <a:t>the environment</a:t>
            </a:r>
            <a:r>
              <a:rPr lang="en-US" dirty="0"/>
              <a:t> from excessive damage</a:t>
            </a:r>
          </a:p>
          <a:p>
            <a:pPr marL="0" indent="0">
              <a:buNone/>
            </a:pPr>
            <a:endParaRPr lang="en-US" noProof="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62543D-1279-CC2F-01FE-1E5256E0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02793A-C4E5-D99E-EA65-F87F48F5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8B9333-EA15-659C-4EFD-325AE8E8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C598FEF-06DE-AA43-9F82-697E01A4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075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3CC20A6-AA4A-7FCF-24FD-F9B47DE4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RoHS (</a:t>
            </a:r>
            <a:r>
              <a:rPr lang="en-US" b="0" i="0" noProof="0" dirty="0">
                <a:effectLst/>
                <a:latin typeface="Montserrat" panose="00000500000000000000" pitchFamily="2" charset="0"/>
              </a:rPr>
              <a:t>Restriction of Hazardous Substances</a:t>
            </a:r>
            <a:r>
              <a:rPr lang="en-US" noProof="0" dirty="0"/>
              <a:t>)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CAUTION: All components of the power bank must be checked </a:t>
            </a:r>
            <a:br>
              <a:rPr lang="en-US" noProof="0" dirty="0"/>
            </a:br>
            <a:r>
              <a:rPr lang="en-US" noProof="0" dirty="0">
                <a:sym typeface="Wingdings" panose="05000000000000000000" pitchFamily="2" charset="2"/>
              </a:rPr>
              <a:t></a:t>
            </a:r>
            <a:r>
              <a:rPr lang="en-US" noProof="0" dirty="0"/>
              <a:t> Obtain safety data sheets for each electronic and mechanical component in the battery.</a:t>
            </a:r>
            <a:endParaRPr lang="en-US" noProof="0" dirty="0">
              <a:sym typeface="Wingdings" panose="05000000000000000000" pitchFamily="2" charset="2"/>
            </a:endParaRP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Example: 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Solder may contain lead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What is the housing of the power bank made of?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What materials is the battery level indicator made of?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EA929E-5445-D577-F0C7-C3EF4970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05E20F-E88A-CDC3-A372-9620ECB5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281098-0C30-02D6-B209-A880E87E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5CF0CAF-A398-0D90-E7AE-E448D4FD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(RoHS)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896E958-1526-94B7-7B64-402B623F37FF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3FFF230-8E10-7B1F-10AD-C9D1D2AF970C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8A19CB-6353-FCC4-454E-902071C6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8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B05F9A0-55ED-92A2-2145-6565AB5C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RoHS (</a:t>
            </a:r>
            <a:r>
              <a:rPr lang="en-US" b="0" i="0" noProof="0" dirty="0">
                <a:effectLst/>
                <a:latin typeface="Montserrat" panose="00000500000000000000" pitchFamily="2" charset="0"/>
              </a:rPr>
              <a:t>Restriction of Hazardous Substances</a:t>
            </a:r>
            <a:r>
              <a:rPr lang="en-US" noProof="0" dirty="0"/>
              <a:t>)</a:t>
            </a:r>
          </a:p>
          <a:p>
            <a:r>
              <a:rPr lang="en-US" noProof="0" dirty="0"/>
              <a:t>Safety data sheet LTC 6804</a:t>
            </a:r>
          </a:p>
          <a:p>
            <a:endParaRPr lang="en-US" noProof="0" dirty="0"/>
          </a:p>
          <a:p>
            <a:r>
              <a:rPr lang="en-US" noProof="0" dirty="0">
                <a:sym typeface="Wingdings" panose="05000000000000000000" pitchFamily="2" charset="2"/>
              </a:rPr>
              <a:t> Seems to be OK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1AF83D-DB91-16E6-F37B-F920D6A6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6BEE3F-5144-DA0B-4374-E9CB7043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D9C325-8B0D-405B-7D8A-D006ADEE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467DA8-AFFE-86B9-2F7A-25C0928A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(RoHS)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F746D1-AB16-3410-6CD5-E922F9D8F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95"/>
          <a:stretch/>
        </p:blipFill>
        <p:spPr>
          <a:xfrm>
            <a:off x="5936227" y="1614948"/>
            <a:ext cx="3963014" cy="4296930"/>
          </a:xfrm>
          <a:prstGeom prst="rect">
            <a:avLst/>
          </a:prstGeom>
        </p:spPr>
      </p:pic>
      <p:pic>
        <p:nvPicPr>
          <p:cNvPr id="10" name="Grafik 9" descr="Ein Bild, das Schaltung, Elektronik, Elektronisches Bauteil, Elektrisches Bauelement enthält.&#10;&#10;Automatisch generierte Beschreibung">
            <a:extLst>
              <a:ext uri="{FF2B5EF4-FFF2-40B4-BE49-F238E27FC236}">
                <a16:creationId xmlns:a16="http://schemas.microsoft.com/office/drawing/2014/main" id="{A1F31ACE-F0F6-59CA-C755-6CB167EEC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9" y="3521402"/>
            <a:ext cx="3187299" cy="239047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3D60C22B-D21D-62E6-BB4B-FA2D12231BE9}"/>
              </a:ext>
            </a:extLst>
          </p:cNvPr>
          <p:cNvSpPr/>
          <p:nvPr/>
        </p:nvSpPr>
        <p:spPr>
          <a:xfrm>
            <a:off x="1480566" y="4364894"/>
            <a:ext cx="1668213" cy="915655"/>
          </a:xfrm>
          <a:prstGeom prst="ellipse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D757084-3363-1B0F-0448-14C4114A5717}"/>
              </a:ext>
            </a:extLst>
          </p:cNvPr>
          <p:cNvSpPr/>
          <p:nvPr/>
        </p:nvSpPr>
        <p:spPr>
          <a:xfrm>
            <a:off x="7653724" y="321036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01F83DF-7ED7-6B5D-E5D7-46CCF5A6E31D}"/>
              </a:ext>
            </a:extLst>
          </p:cNvPr>
          <p:cNvSpPr/>
          <p:nvPr/>
        </p:nvSpPr>
        <p:spPr>
          <a:xfrm>
            <a:off x="8044668" y="66198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7A76B1E-D586-F4CD-C951-831497BCE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535" y="902838"/>
            <a:ext cx="944508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1AA11CD-D574-DF2E-DC05-366081B568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9758" y="1981825"/>
            <a:ext cx="597170" cy="60971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6756631-F15B-F154-283E-85D499BBCC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5305" y="5264558"/>
            <a:ext cx="597170" cy="60971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444D9E6-788C-4568-ABD4-D106F3AAD3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7381" y="4263615"/>
            <a:ext cx="597170" cy="609716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2D24250F-4392-13B6-4E5F-A1E7BF970429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C36D4902-06C9-14BF-B930-65D0CE68C80C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DCEA2F6A-526B-CBE7-2505-38BF07AED00A}"/>
              </a:ext>
            </a:extLst>
          </p:cNvPr>
          <p:cNvCxnSpPr>
            <a:stCxn id="33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2B6DA5D-F3DD-4F0D-9549-E9BDB1F44BD0}"/>
              </a:ext>
            </a:extLst>
          </p:cNvPr>
          <p:cNvCxnSpPr>
            <a:stCxn id="33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C061B0A7-D1A4-3BE0-281D-281704FA906F}"/>
              </a:ext>
            </a:extLst>
          </p:cNvPr>
          <p:cNvCxnSpPr>
            <a:stCxn id="33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AE1D51B-7D5F-07C2-7612-E61F6A845935}"/>
              </a:ext>
            </a:extLst>
          </p:cNvPr>
          <p:cNvCxnSpPr>
            <a:stCxn id="33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CA96559A-97E0-3211-9B86-1B6E862ABB84}"/>
              </a:ext>
            </a:extLst>
          </p:cNvPr>
          <p:cNvCxnSpPr>
            <a:stCxn id="33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823755A3-DAFA-0222-7FD6-7A9E41A8DB43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6FE9C8C-5907-315C-AFDB-7A63E1C52443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7217FDD-B127-2ABC-BBDC-7784F5029505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07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E10A7E-A51A-1F0C-B9B1-6F043E88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Product safety</a:t>
            </a:r>
          </a:p>
          <a:p>
            <a:pPr lvl="1"/>
            <a:r>
              <a:rPr lang="en-US" b="1" noProof="0" dirty="0">
                <a:solidFill>
                  <a:schemeClr val="bg1">
                    <a:lumMod val="75000"/>
                  </a:schemeClr>
                </a:solidFill>
              </a:rPr>
              <a:t>Protect</a:t>
            </a:r>
            <a:r>
              <a:rPr lang="en-US" noProof="0" dirty="0">
                <a:solidFill>
                  <a:schemeClr val="bg1">
                    <a:lumMod val="75000"/>
                  </a:schemeClr>
                </a:solidFill>
              </a:rPr>
              <a:t> the </a:t>
            </a:r>
            <a:r>
              <a:rPr lang="en-US" b="1" noProof="0" dirty="0">
                <a:solidFill>
                  <a:schemeClr val="bg1">
                    <a:lumMod val="75000"/>
                  </a:schemeClr>
                </a:solidFill>
              </a:rPr>
              <a:t>customer</a:t>
            </a:r>
            <a:r>
              <a:rPr lang="en-US" noProof="0" dirty="0">
                <a:solidFill>
                  <a:schemeClr val="bg1">
                    <a:lumMod val="75000"/>
                  </a:schemeClr>
                </a:solidFill>
              </a:rPr>
              <a:t> from dangerous products</a:t>
            </a:r>
          </a:p>
          <a:p>
            <a:pPr lvl="1"/>
            <a:r>
              <a:rPr lang="en-US" b="1" noProof="0" dirty="0">
                <a:solidFill>
                  <a:schemeClr val="bg1">
                    <a:lumMod val="75000"/>
                  </a:schemeClr>
                </a:solidFill>
              </a:rPr>
              <a:t>Protect</a:t>
            </a:r>
            <a:r>
              <a:rPr lang="en-US" noProof="0" dirty="0">
                <a:solidFill>
                  <a:schemeClr val="bg1">
                    <a:lumMod val="75000"/>
                  </a:schemeClr>
                </a:solidFill>
              </a:rPr>
              <a:t> the </a:t>
            </a:r>
            <a:r>
              <a:rPr lang="en-US" b="1" noProof="0" dirty="0">
                <a:solidFill>
                  <a:schemeClr val="bg1">
                    <a:lumMod val="75000"/>
                  </a:schemeClr>
                </a:solidFill>
              </a:rPr>
              <a:t>manufacturer</a:t>
            </a:r>
            <a:r>
              <a:rPr lang="en-US" noProof="0" dirty="0">
                <a:solidFill>
                  <a:schemeClr val="bg1">
                    <a:lumMod val="75000"/>
                  </a:schemeClr>
                </a:solidFill>
              </a:rPr>
              <a:t> from uninformed customers</a:t>
            </a:r>
          </a:p>
          <a:p>
            <a:pPr lvl="1"/>
            <a:r>
              <a:rPr lang="en-US" b="1" noProof="0" dirty="0"/>
              <a:t>Protect</a:t>
            </a:r>
            <a:r>
              <a:rPr lang="en-US" noProof="0" dirty="0"/>
              <a:t> </a:t>
            </a:r>
            <a:r>
              <a:rPr lang="en-US" b="1" noProof="0" dirty="0"/>
              <a:t>the environment</a:t>
            </a:r>
            <a:r>
              <a:rPr lang="en-US" noProof="0" dirty="0"/>
              <a:t> from excessive damage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8C05CA-EF0E-EBDB-F9A9-484F8288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0266A6-43B7-4B7B-60E7-02662D2B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52154-FCD4-C981-5F05-3797B59E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A1D0B6-128E-BA52-4CB0-E6B6ADA3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9DE53D2-B822-A069-1F5D-C52F9B38AC2F}"/>
              </a:ext>
            </a:extLst>
          </p:cNvPr>
          <p:cNvSpPr/>
          <p:nvPr/>
        </p:nvSpPr>
        <p:spPr>
          <a:xfrm>
            <a:off x="7955368" y="40265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A25C1E-7D8A-0600-658E-8BC5C2D26769}"/>
              </a:ext>
            </a:extLst>
          </p:cNvPr>
          <p:cNvSpPr/>
          <p:nvPr/>
        </p:nvSpPr>
        <p:spPr>
          <a:xfrm>
            <a:off x="8239936" y="157891"/>
            <a:ext cx="126686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WEEE (CE)</a:t>
            </a:r>
          </a:p>
        </p:txBody>
      </p:sp>
      <p:pic>
        <p:nvPicPr>
          <p:cNvPr id="13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E0FE6AD4-C4FA-6EB4-64DE-F0585CA2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9315825" y="897144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65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gen 23">
            <a:extLst>
              <a:ext uri="{FF2B5EF4-FFF2-40B4-BE49-F238E27FC236}">
                <a16:creationId xmlns:a16="http://schemas.microsoft.com/office/drawing/2014/main" id="{3167B9F6-9315-2133-1680-5B3142457033}"/>
              </a:ext>
            </a:extLst>
          </p:cNvPr>
          <p:cNvSpPr/>
          <p:nvPr/>
        </p:nvSpPr>
        <p:spPr>
          <a:xfrm rot="12650302">
            <a:off x="4199853" y="2289599"/>
            <a:ext cx="3780000" cy="3780000"/>
          </a:xfrm>
          <a:prstGeom prst="arc">
            <a:avLst>
              <a:gd name="adj1" fmla="val 19016193"/>
              <a:gd name="adj2" fmla="val 182224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Pfeil: nach oben 41">
            <a:extLst>
              <a:ext uri="{FF2B5EF4-FFF2-40B4-BE49-F238E27FC236}">
                <a16:creationId xmlns:a16="http://schemas.microsoft.com/office/drawing/2014/main" id="{E7137EE2-3A0D-F144-AB5F-798A30ECC97E}"/>
              </a:ext>
            </a:extLst>
          </p:cNvPr>
          <p:cNvSpPr/>
          <p:nvPr/>
        </p:nvSpPr>
        <p:spPr>
          <a:xfrm rot="16200000">
            <a:off x="2867199" y="4486006"/>
            <a:ext cx="383236" cy="726388"/>
          </a:xfrm>
          <a:prstGeom prst="upArrow">
            <a:avLst>
              <a:gd name="adj1" fmla="val 50000"/>
              <a:gd name="adj2" fmla="val 718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Pfeil: nach oben 20">
            <a:extLst>
              <a:ext uri="{FF2B5EF4-FFF2-40B4-BE49-F238E27FC236}">
                <a16:creationId xmlns:a16="http://schemas.microsoft.com/office/drawing/2014/main" id="{1A83416A-7511-D958-F978-9E90C353E0AD}"/>
              </a:ext>
            </a:extLst>
          </p:cNvPr>
          <p:cNvSpPr/>
          <p:nvPr/>
        </p:nvSpPr>
        <p:spPr>
          <a:xfrm rot="5400000">
            <a:off x="3618899" y="1108156"/>
            <a:ext cx="427288" cy="2626515"/>
          </a:xfrm>
          <a:prstGeom prst="upArrow">
            <a:avLst>
              <a:gd name="adj1" fmla="val 40628"/>
              <a:gd name="adj2" fmla="val 874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8865370">
            <a:off x="3869133" y="1945070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8505694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2059200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489200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206051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303403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48920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66051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489909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3035143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810128"/>
          </a:xfrm>
        </p:spPr>
        <p:txBody>
          <a:bodyPr/>
          <a:lstStyle/>
          <a:p>
            <a:r>
              <a:rPr lang="en-US" noProof="0" dirty="0"/>
              <a:t>Environmental protection Status quo: producing, consuming and burning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395142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77A74AB-196F-0096-B835-EF2F0E57E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581263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42F2D00D-FA75-D823-B85E-80A69D237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240282" y="4269486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4F53C802-4BD0-B219-3320-D06857B81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779827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202DAC0-1290-0E18-762D-7035B2FCE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4296505"/>
            <a:ext cx="622380" cy="517400"/>
          </a:xfrm>
          <a:prstGeom prst="rect">
            <a:avLst/>
          </a:prstGeom>
        </p:spPr>
      </p:pic>
      <p:pic>
        <p:nvPicPr>
          <p:cNvPr id="1034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ED7CB3F6-7267-6A43-C605-21B0712C2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08279" y="596585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11CF839B-D701-8C65-91A2-A43B41063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526289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A1555274-872C-A8AF-1308-051E49B15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440862" y="5072137"/>
            <a:ext cx="845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07F60BD-0E4C-0D22-E8E0-EFA87E12A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60" y="2490093"/>
            <a:ext cx="780250" cy="87204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F11AAF66-3B9F-38C7-1914-CA00AB8D6B69}"/>
              </a:ext>
            </a:extLst>
          </p:cNvPr>
          <p:cNvSpPr/>
          <p:nvPr/>
        </p:nvSpPr>
        <p:spPr>
          <a:xfrm>
            <a:off x="4994340" y="3795115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A819341-4B97-1C88-936A-8579414AB811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063801" y="2789115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EA8F4D0-3681-0934-928F-7D027D59AC44}"/>
              </a:ext>
            </a:extLst>
          </p:cNvPr>
          <p:cNvCxnSpPr>
            <a:stCxn id="18" idx="4"/>
          </p:cNvCxnSpPr>
          <p:nvPr/>
        </p:nvCxnSpPr>
        <p:spPr>
          <a:xfrm flipH="1">
            <a:off x="6063801" y="4428100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5509651-D5E0-1D0D-4223-03CC38D39F4B}"/>
              </a:ext>
            </a:extLst>
          </p:cNvPr>
          <p:cNvCxnSpPr>
            <a:stCxn id="18" idx="7"/>
          </p:cNvCxnSpPr>
          <p:nvPr/>
        </p:nvCxnSpPr>
        <p:spPr>
          <a:xfrm flipV="1">
            <a:off x="6835860" y="3657193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09118E2-6603-D64C-4C48-AD4CD2D925C3}"/>
              </a:ext>
            </a:extLst>
          </p:cNvPr>
          <p:cNvCxnSpPr>
            <a:stCxn id="18" idx="5"/>
          </p:cNvCxnSpPr>
          <p:nvPr/>
        </p:nvCxnSpPr>
        <p:spPr>
          <a:xfrm>
            <a:off x="6835860" y="4335401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A9F9DC5-35F9-B450-347B-E907EB82D564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4912925" y="3658301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9BD027F-5400-1B8A-6045-5C764C96E68D}"/>
              </a:ext>
            </a:extLst>
          </p:cNvPr>
          <p:cNvCxnSpPr>
            <a:stCxn id="18" idx="3"/>
          </p:cNvCxnSpPr>
          <p:nvPr/>
        </p:nvCxnSpPr>
        <p:spPr>
          <a:xfrm flipH="1">
            <a:off x="4912925" y="4335401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7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945070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2059200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489200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206051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303403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48920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/>
              <a:t>Consume</a:t>
            </a:r>
            <a:endParaRPr lang="de-CH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66051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489909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3035143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681689"/>
          </a:xfrm>
        </p:spPr>
        <p:txBody>
          <a:bodyPr/>
          <a:lstStyle/>
          <a:p>
            <a:r>
              <a:rPr lang="en-US" noProof="0" dirty="0"/>
              <a:t>Environmental protection Goal: Circular economy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395142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849200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419200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F09A26D0-340D-BDF7-328F-9517AE91A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581263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1B99F44-6958-203E-216E-A5923AB3C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240282" y="4269486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141DFA33-D2A0-7010-2AE8-6E71BC28E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779827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B40E326-8FD2-255E-04F6-128A1FA9B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4296505"/>
            <a:ext cx="622380" cy="517400"/>
          </a:xfrm>
          <a:prstGeom prst="rect">
            <a:avLst/>
          </a:prstGeom>
        </p:spPr>
      </p:pic>
      <p:pic>
        <p:nvPicPr>
          <p:cNvPr id="25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BF0D1A88-1A47-7F1E-9867-3F9D56CE0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665087" y="6106753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D1873C68-C3AE-569C-B8EC-8CE0031D2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440862" y="5072137"/>
            <a:ext cx="845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ED5C59EF-0FDA-A340-3678-0A19BA2B9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526289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A619537-F180-3B7E-14CC-558BA3ADA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60" y="2490093"/>
            <a:ext cx="780250" cy="87204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5A0C745-5AD3-9A04-79DE-1FEB8CEE43CC}"/>
              </a:ext>
            </a:extLst>
          </p:cNvPr>
          <p:cNvSpPr/>
          <p:nvPr/>
        </p:nvSpPr>
        <p:spPr>
          <a:xfrm>
            <a:off x="4994340" y="378559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D42117D-D492-8428-5E34-FDA35997AFA5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063801" y="277959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0042CC6-F6F5-3CB9-C746-7E268C3703FC}"/>
              </a:ext>
            </a:extLst>
          </p:cNvPr>
          <p:cNvCxnSpPr>
            <a:stCxn id="15" idx="4"/>
          </p:cNvCxnSpPr>
          <p:nvPr/>
        </p:nvCxnSpPr>
        <p:spPr>
          <a:xfrm flipH="1">
            <a:off x="6063801" y="441857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1719794-332D-EA93-19A7-3814BAF9E388}"/>
              </a:ext>
            </a:extLst>
          </p:cNvPr>
          <p:cNvCxnSpPr>
            <a:stCxn id="15" idx="7"/>
          </p:cNvCxnSpPr>
          <p:nvPr/>
        </p:nvCxnSpPr>
        <p:spPr>
          <a:xfrm flipV="1">
            <a:off x="6835860" y="364766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5B819390-E1B0-B287-10B9-BCEB3184EC6A}"/>
              </a:ext>
            </a:extLst>
          </p:cNvPr>
          <p:cNvCxnSpPr>
            <a:stCxn id="15" idx="5"/>
          </p:cNvCxnSpPr>
          <p:nvPr/>
        </p:nvCxnSpPr>
        <p:spPr>
          <a:xfrm>
            <a:off x="6835860" y="432587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32A98DEE-33C2-29DC-78E2-1A2DF2996B68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4912925" y="364877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00E220E-AED0-2163-CDAC-0DDA76D182E8}"/>
              </a:ext>
            </a:extLst>
          </p:cNvPr>
          <p:cNvCxnSpPr>
            <a:stCxn id="15" idx="3"/>
          </p:cNvCxnSpPr>
          <p:nvPr/>
        </p:nvCxnSpPr>
        <p:spPr>
          <a:xfrm flipH="1">
            <a:off x="4912925" y="432587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70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993274-808C-9CA1-4863-B1973094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4361999" cy="5174618"/>
          </a:xfrm>
        </p:spPr>
        <p:txBody>
          <a:bodyPr/>
          <a:lstStyle/>
          <a:p>
            <a:r>
              <a:rPr lang="en-US" noProof="0" dirty="0"/>
              <a:t>Relevant Directives</a:t>
            </a:r>
          </a:p>
          <a:p>
            <a:pPr lvl="1"/>
            <a:r>
              <a:rPr lang="en-US" noProof="0" dirty="0"/>
              <a:t>EMV (2014/30/EU)</a:t>
            </a:r>
          </a:p>
          <a:p>
            <a:pPr lvl="1"/>
            <a:r>
              <a:rPr lang="en-US" noProof="0" dirty="0" err="1"/>
              <a:t>Niederspannung</a:t>
            </a:r>
            <a:r>
              <a:rPr lang="en-US" noProof="0" dirty="0"/>
              <a:t> (2014/35/EU)</a:t>
            </a:r>
          </a:p>
          <a:p>
            <a:pPr lvl="1"/>
            <a:r>
              <a:rPr lang="en-US" noProof="0" dirty="0"/>
              <a:t>RoHS (2011/65/EU)</a:t>
            </a:r>
          </a:p>
          <a:p>
            <a:pPr lvl="1"/>
            <a:r>
              <a:rPr lang="en-US" b="1" noProof="0" dirty="0"/>
              <a:t>WEEE (2012/19/EG)</a:t>
            </a:r>
          </a:p>
          <a:p>
            <a:pPr lvl="1"/>
            <a:r>
              <a:rPr lang="en-US" noProof="0" dirty="0"/>
              <a:t>Eco-Design-</a:t>
            </a:r>
            <a:r>
              <a:rPr lang="en-US" noProof="0" dirty="0" err="1"/>
              <a:t>Richtlinie</a:t>
            </a:r>
            <a:r>
              <a:rPr lang="en-US" noProof="0" dirty="0"/>
              <a:t> (2009/125/EG)</a:t>
            </a:r>
          </a:p>
          <a:p>
            <a:pPr lvl="1"/>
            <a:r>
              <a:rPr lang="en-US" noProof="0" dirty="0" err="1"/>
              <a:t>Batterierichtlinie</a:t>
            </a:r>
            <a:r>
              <a:rPr lang="en-US" noProof="0" dirty="0"/>
              <a:t> (2006/66/EG)</a:t>
            </a: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2D3BC4-EFC8-83A1-A81C-E0804A0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78544-BFAB-0612-8952-C2FD438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C8ED61-43E5-628B-5DE0-4357677C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8F5BF5C-E738-4884-748A-340222ED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(WEEE)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4504D41-4A31-C384-05CB-FEAE827E638D}"/>
              </a:ext>
            </a:extLst>
          </p:cNvPr>
          <p:cNvSpPr/>
          <p:nvPr/>
        </p:nvSpPr>
        <p:spPr>
          <a:xfrm>
            <a:off x="7955368" y="40265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186D571-7811-7959-245D-B2A0C373A053}"/>
              </a:ext>
            </a:extLst>
          </p:cNvPr>
          <p:cNvSpPr/>
          <p:nvPr/>
        </p:nvSpPr>
        <p:spPr>
          <a:xfrm>
            <a:off x="8239936" y="157891"/>
            <a:ext cx="126686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WEEE (CE)</a:t>
            </a:r>
          </a:p>
        </p:txBody>
      </p:sp>
      <p:pic>
        <p:nvPicPr>
          <p:cNvPr id="13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E8C9D9E4-A664-EA3F-7359-9F0C3B65B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9315825" y="897144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7351F21-3F16-F2CF-5EE5-EB14B119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37" y="2501549"/>
            <a:ext cx="4862963" cy="30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88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2FB887-93B9-499E-7EF8-E47A2B5A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4574"/>
            <a:ext cx="8543925" cy="5174618"/>
          </a:xfrm>
        </p:spPr>
        <p:txBody>
          <a:bodyPr/>
          <a:lstStyle/>
          <a:p>
            <a:r>
              <a:rPr lang="en-US" noProof="0" dirty="0"/>
              <a:t>WEEE Waste Electrical and Electronic Equipment Disposal </a:t>
            </a:r>
            <a:br>
              <a:rPr lang="en-US" noProof="0" dirty="0"/>
            </a:br>
            <a:r>
              <a:rPr lang="en-US" noProof="0" dirty="0"/>
              <a:t>(no CE-marking but the waste garbage can-mark)</a:t>
            </a:r>
          </a:p>
          <a:p>
            <a:pPr lvl="1"/>
            <a:r>
              <a:rPr lang="en-US" noProof="0" dirty="0"/>
              <a:t>Regulates the financial aspects of collecting old appliances</a:t>
            </a:r>
          </a:p>
          <a:p>
            <a:pPr lvl="1"/>
            <a:r>
              <a:rPr lang="en-US" noProof="0" dirty="0"/>
              <a:t>The sale of electrical appliances in the EU is subject to registration. In every country in which the product is sold!</a:t>
            </a:r>
          </a:p>
          <a:p>
            <a:pPr lvl="2"/>
            <a:r>
              <a:rPr lang="en-US" noProof="0" dirty="0"/>
              <a:t>In DE, for example, in the EAR register</a:t>
            </a:r>
          </a:p>
          <a:p>
            <a:pPr lvl="1"/>
            <a:r>
              <a:rPr lang="en-US" noProof="0" dirty="0"/>
              <a:t>Used appliances should be collected again to extract recyclable materials</a:t>
            </a: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1EBE45-4CEA-8961-8C2D-A8F81D38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68812B-0C3D-0A42-62D5-2CE9D5A4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0CCF30-6941-978C-7B7F-65B29236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66D5CE0-11DC-D188-CCA0-1A75BEF4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(WEEE)</a:t>
            </a:r>
          </a:p>
        </p:txBody>
      </p:sp>
      <p:pic>
        <p:nvPicPr>
          <p:cNvPr id="9" name="Grafik 8" descr="Ein Bild, das Text, Elektronik, Batterie, Im Haus enthält.&#10;&#10;Automatisch generierte Beschreibung">
            <a:extLst>
              <a:ext uri="{FF2B5EF4-FFF2-40B4-BE49-F238E27FC236}">
                <a16:creationId xmlns:a16="http://schemas.microsoft.com/office/drawing/2014/main" id="{7A53AF88-BA62-ACA9-1635-880C2BE9C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26665" r="27509" b="33536"/>
          <a:stretch/>
        </p:blipFill>
        <p:spPr>
          <a:xfrm>
            <a:off x="5774829" y="4143022"/>
            <a:ext cx="4131171" cy="234575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FD6D051-5FE4-E69D-20C4-8D590DFC18B2}"/>
              </a:ext>
            </a:extLst>
          </p:cNvPr>
          <p:cNvSpPr/>
          <p:nvPr/>
        </p:nvSpPr>
        <p:spPr>
          <a:xfrm>
            <a:off x="6467168" y="5255724"/>
            <a:ext cx="433209" cy="525780"/>
          </a:xfrm>
          <a:prstGeom prst="rect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DB86DB2-0001-2074-DF95-1B7E4341F664}"/>
              </a:ext>
            </a:extLst>
          </p:cNvPr>
          <p:cNvSpPr/>
          <p:nvPr/>
        </p:nvSpPr>
        <p:spPr>
          <a:xfrm>
            <a:off x="7955368" y="40265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E07435C-2E59-FFCA-877D-9DCF74CA522F}"/>
              </a:ext>
            </a:extLst>
          </p:cNvPr>
          <p:cNvSpPr/>
          <p:nvPr/>
        </p:nvSpPr>
        <p:spPr>
          <a:xfrm>
            <a:off x="8239936" y="157891"/>
            <a:ext cx="126686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WEEE (CE)</a:t>
            </a:r>
          </a:p>
        </p:txBody>
      </p:sp>
      <p:pic>
        <p:nvPicPr>
          <p:cNvPr id="11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C014519F-C05A-0C5E-635C-B53F94CA1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9315825" y="897144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5B2E8A5-BDF6-2E28-CA86-34BBAAB9E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364" y="838442"/>
            <a:ext cx="759002" cy="800782"/>
          </a:xfrm>
          <a:prstGeom prst="rect">
            <a:avLst/>
          </a:prstGeom>
        </p:spPr>
      </p:pic>
      <p:cxnSp>
        <p:nvCxnSpPr>
          <p:cNvPr id="15" name="Verbinder: gekrümmt 14">
            <a:extLst>
              <a:ext uri="{FF2B5EF4-FFF2-40B4-BE49-F238E27FC236}">
                <a16:creationId xmlns:a16="http://schemas.microsoft.com/office/drawing/2014/main" id="{286099F9-276D-CA7A-5291-89459C981152}"/>
              </a:ext>
            </a:extLst>
          </p:cNvPr>
          <p:cNvCxnSpPr>
            <a:cxnSpLocks/>
            <a:stCxn id="10" idx="3"/>
            <a:endCxn id="13" idx="2"/>
          </p:cNvCxnSpPr>
          <p:nvPr/>
        </p:nvCxnSpPr>
        <p:spPr>
          <a:xfrm flipV="1">
            <a:off x="6900377" y="1639224"/>
            <a:ext cx="2551488" cy="3879390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993274-808C-9CA1-4863-B1973094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4361999" cy="5174618"/>
          </a:xfrm>
        </p:spPr>
        <p:txBody>
          <a:bodyPr/>
          <a:lstStyle/>
          <a:p>
            <a:r>
              <a:rPr lang="en-US" noProof="0" dirty="0"/>
              <a:t>Relevant Directives</a:t>
            </a:r>
          </a:p>
          <a:p>
            <a:pPr lvl="1"/>
            <a:r>
              <a:rPr lang="en-US" noProof="0" dirty="0"/>
              <a:t>EMV (2014/30/EU)</a:t>
            </a:r>
          </a:p>
          <a:p>
            <a:pPr lvl="1"/>
            <a:r>
              <a:rPr lang="en-US" noProof="0" dirty="0" err="1"/>
              <a:t>Niederspannung</a:t>
            </a:r>
            <a:r>
              <a:rPr lang="en-US" noProof="0" dirty="0"/>
              <a:t> (2014/35/EU)</a:t>
            </a:r>
          </a:p>
          <a:p>
            <a:pPr lvl="1"/>
            <a:r>
              <a:rPr lang="en-US" noProof="0" dirty="0"/>
              <a:t>RoHS (2011/65/EU)</a:t>
            </a:r>
          </a:p>
          <a:p>
            <a:pPr lvl="1"/>
            <a:r>
              <a:rPr lang="en-US" noProof="0" dirty="0"/>
              <a:t>WEEE (2012/19/EG)</a:t>
            </a:r>
          </a:p>
          <a:p>
            <a:pPr lvl="1"/>
            <a:r>
              <a:rPr lang="en-US" b="1" noProof="0" dirty="0"/>
              <a:t>Eco-Design-</a:t>
            </a:r>
            <a:r>
              <a:rPr lang="en-US" b="1" noProof="0" dirty="0" err="1"/>
              <a:t>Richtlinie</a:t>
            </a:r>
            <a:r>
              <a:rPr lang="en-US" b="1" noProof="0" dirty="0"/>
              <a:t> (2009/125/EG)</a:t>
            </a:r>
          </a:p>
          <a:p>
            <a:pPr lvl="1"/>
            <a:r>
              <a:rPr lang="en-US" noProof="0" dirty="0" err="1"/>
              <a:t>Batterierichtlinie</a:t>
            </a:r>
            <a:r>
              <a:rPr lang="en-US" noProof="0" dirty="0"/>
              <a:t> (2006/66/EG)</a:t>
            </a: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2D3BC4-EFC8-83A1-A81C-E0804A0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78544-BFAB-0612-8952-C2FD438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C8ED61-43E5-628B-5DE0-4357677C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8F5BF5C-E738-4884-748A-340222ED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351F21-3F16-F2CF-5EE5-EB14B119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37" y="2501549"/>
            <a:ext cx="4862963" cy="303755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67E6A25-7A53-3156-D9F3-312EA4547375}"/>
              </a:ext>
            </a:extLst>
          </p:cNvPr>
          <p:cNvSpPr/>
          <p:nvPr/>
        </p:nvSpPr>
        <p:spPr>
          <a:xfrm>
            <a:off x="7955368" y="40265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DBCBF1-9789-E408-BDAB-E4B457A4C053}"/>
              </a:ext>
            </a:extLst>
          </p:cNvPr>
          <p:cNvSpPr/>
          <p:nvPr/>
        </p:nvSpPr>
        <p:spPr>
          <a:xfrm>
            <a:off x="8239936" y="157891"/>
            <a:ext cx="126686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WEEE (CE)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7BACAFF-2A7F-3866-7A08-52179AA29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364" y="838442"/>
            <a:ext cx="759002" cy="8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68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7A9712-410E-3077-B89C-4876F7B9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 </a:t>
            </a:r>
            <a:r>
              <a:rPr lang="en-US" noProof="0" dirty="0" err="1"/>
              <a:t>ErP</a:t>
            </a:r>
            <a:r>
              <a:rPr lang="en-US" noProof="0" dirty="0"/>
              <a:t> / Eco-Design- directives (</a:t>
            </a:r>
            <a:r>
              <a:rPr lang="en-US" noProof="0" dirty="0" err="1"/>
              <a:t>Öko</a:t>
            </a:r>
            <a:r>
              <a:rPr lang="en-US" noProof="0" dirty="0"/>
              <a:t>-Design)</a:t>
            </a:r>
          </a:p>
          <a:p>
            <a:pPr lvl="1"/>
            <a:r>
              <a:rPr lang="en-US" noProof="0" dirty="0"/>
              <a:t>Environmentally friendly design: </a:t>
            </a:r>
          </a:p>
          <a:p>
            <a:pPr lvl="2"/>
            <a:r>
              <a:rPr lang="en-US" noProof="0" dirty="0"/>
              <a:t>Reducing energy and resource consumption, recovering resources </a:t>
            </a:r>
          </a:p>
          <a:p>
            <a:pPr lvl="2"/>
            <a:r>
              <a:rPr lang="en-US" noProof="0" dirty="0"/>
              <a:t>Improving the reparability of products</a:t>
            </a:r>
          </a:p>
          <a:p>
            <a:pPr lvl="1"/>
            <a:r>
              <a:rPr lang="en-US" noProof="0" dirty="0"/>
              <a:t>Removable batteries </a:t>
            </a:r>
          </a:p>
          <a:p>
            <a:pPr lvl="2"/>
            <a:r>
              <a:rPr lang="en-US" noProof="0" dirty="0" err="1"/>
              <a:t>Excempel</a:t>
            </a:r>
            <a:r>
              <a:rPr lang="en-US" dirty="0"/>
              <a:t>: </a:t>
            </a:r>
            <a:r>
              <a:rPr lang="en-US" noProof="0" dirty="0"/>
              <a:t>Cell phones and notebooks come with removable batteries again from 2027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6D71CF-0BBA-D1A4-F727-D4290FEF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14E2C4-FAF5-AE7B-B55F-8263EBF6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9CD99-5ABE-96A0-D5E9-2B51C48D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A27B36A-73A1-9A79-2DC9-C1D387CA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</a:t>
            </a:r>
            <a:r>
              <a:rPr lang="en-US" noProof="0" dirty="0" err="1"/>
              <a:t>Öko</a:t>
            </a:r>
            <a:r>
              <a:rPr lang="en-US" noProof="0" dirty="0"/>
              <a:t>-Design)</a:t>
            </a:r>
          </a:p>
        </p:txBody>
      </p:sp>
      <p:pic>
        <p:nvPicPr>
          <p:cNvPr id="1026" name="Picture 2" descr="Harze zum Vergießen und Einkapseln in der Elektronik- und Elektroindustrie">
            <a:extLst>
              <a:ext uri="{FF2B5EF4-FFF2-40B4-BE49-F238E27FC236}">
                <a16:creationId xmlns:a16="http://schemas.microsoft.com/office/drawing/2014/main" id="{CBBD3F9C-6E30-5B1D-1101-48AB88774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20229" r="10643" b="8251"/>
          <a:stretch/>
        </p:blipFill>
        <p:spPr bwMode="auto">
          <a:xfrm>
            <a:off x="1521501" y="4201801"/>
            <a:ext cx="1935841" cy="15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stausch des eingebauten Akkus im Laptop - Battery Empire Blog">
            <a:extLst>
              <a:ext uri="{FF2B5EF4-FFF2-40B4-BE49-F238E27FC236}">
                <a16:creationId xmlns:a16="http://schemas.microsoft.com/office/drawing/2014/main" id="{F1032328-51FE-4534-365F-CEDB59C50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r="34883"/>
          <a:stretch/>
        </p:blipFill>
        <p:spPr bwMode="auto">
          <a:xfrm>
            <a:off x="4779091" y="4042126"/>
            <a:ext cx="2754321" cy="21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4A8C825-FAB4-914E-5D26-9755A60E4526}"/>
              </a:ext>
            </a:extLst>
          </p:cNvPr>
          <p:cNvSpPr/>
          <p:nvPr/>
        </p:nvSpPr>
        <p:spPr>
          <a:xfrm>
            <a:off x="7955368" y="40265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C22608-A800-FFDB-9BB8-6B6F350B1AE3}"/>
              </a:ext>
            </a:extLst>
          </p:cNvPr>
          <p:cNvSpPr/>
          <p:nvPr/>
        </p:nvSpPr>
        <p:spPr>
          <a:xfrm>
            <a:off x="8239936" y="157891"/>
            <a:ext cx="126686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WEEE (CE)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CF4328-CA6A-B082-887B-6F80608FC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364" y="838442"/>
            <a:ext cx="759002" cy="8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C95BDFA-0B28-8611-11D5-D130CB0FB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/>
              <a:t>Protect</a:t>
            </a:r>
            <a:r>
              <a:rPr lang="en-US" noProof="0" dirty="0"/>
              <a:t> the </a:t>
            </a:r>
            <a:r>
              <a:rPr lang="en-US" b="1" noProof="0" dirty="0"/>
              <a:t>customer</a:t>
            </a:r>
            <a:r>
              <a:rPr lang="en-US" noProof="0" dirty="0"/>
              <a:t> from dangerous products</a:t>
            </a:r>
            <a:endParaRPr lang="en-US" b="1" noProof="0" dirty="0"/>
          </a:p>
          <a:p>
            <a:pPr lvl="1"/>
            <a:r>
              <a:rPr lang="en-US" noProof="0" dirty="0"/>
              <a:t>The aim is to prevent potentially dangerous machines and devices from coming onto the market</a:t>
            </a:r>
          </a:p>
          <a:p>
            <a:pPr lvl="1"/>
            <a:r>
              <a:rPr lang="en-US" noProof="0" dirty="0"/>
              <a:t>For example: junk, cheap stuff and reducing the risk of injury</a:t>
            </a:r>
          </a:p>
          <a:p>
            <a:pPr lvl="1"/>
            <a:endParaRPr lang="en-US" noProof="0" dirty="0"/>
          </a:p>
          <a:p>
            <a:r>
              <a:rPr lang="en-US" b="1" noProof="0" dirty="0"/>
              <a:t>Protect</a:t>
            </a:r>
            <a:r>
              <a:rPr lang="en-US" noProof="0" dirty="0"/>
              <a:t> the </a:t>
            </a:r>
            <a:r>
              <a:rPr lang="en-US" b="1" noProof="0" dirty="0"/>
              <a:t>manufacturer</a:t>
            </a:r>
            <a:r>
              <a:rPr lang="en-US" noProof="0" dirty="0"/>
              <a:t> from unknowing customers</a:t>
            </a:r>
          </a:p>
          <a:p>
            <a:pPr lvl="1"/>
            <a:r>
              <a:rPr lang="en-US" noProof="0" dirty="0"/>
              <a:t>The aim is to prevent machines and equipment from falling into unsuitable hands </a:t>
            </a:r>
          </a:p>
          <a:p>
            <a:pPr lvl="1"/>
            <a:r>
              <a:rPr lang="en-US" noProof="0" dirty="0"/>
              <a:t>Informing the customer of risks and dangers</a:t>
            </a:r>
          </a:p>
          <a:p>
            <a:pPr lvl="1"/>
            <a:r>
              <a:rPr lang="en-US" noProof="0" dirty="0"/>
              <a:t>Define how long a product may be used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 </a:t>
            </a:r>
            <a:r>
              <a:rPr lang="en-US" noProof="0" dirty="0"/>
              <a:t>User manual, training</a:t>
            </a:r>
          </a:p>
          <a:p>
            <a:r>
              <a:rPr lang="en-US" b="1" noProof="0" dirty="0"/>
              <a:t>Protect</a:t>
            </a:r>
            <a:r>
              <a:rPr lang="en-US" noProof="0" dirty="0"/>
              <a:t> </a:t>
            </a:r>
            <a:r>
              <a:rPr lang="en-US" b="1" noProof="0" dirty="0"/>
              <a:t>the environment</a:t>
            </a:r>
            <a:r>
              <a:rPr lang="en-US" noProof="0" dirty="0"/>
              <a:t> from excessive damage</a:t>
            </a:r>
            <a:endParaRPr lang="en-US" b="1" noProof="0" dirty="0"/>
          </a:p>
          <a:p>
            <a:pPr lvl="1"/>
            <a:r>
              <a:rPr lang="en-US" noProof="0" dirty="0"/>
              <a:t>The customer must be shown where the machine or appliance can be returned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FE7AC1-DCFC-9970-F380-CBB6C25A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520AD7-2D00-2911-BF06-C4875BF2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42C342-4C13-2E87-4D6F-BD0CF349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69E16AD-F9E8-8721-116D-B19F381E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482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BEE797-B3A5-03CC-B130-0E80E028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What does this mean for our power bank?</a:t>
            </a:r>
          </a:p>
          <a:p>
            <a:pPr lvl="1"/>
            <a:r>
              <a:rPr lang="en-US" noProof="0" dirty="0"/>
              <a:t>Battery cells can be removed via the screw-on lid</a:t>
            </a:r>
          </a:p>
          <a:p>
            <a:pPr lvl="1"/>
            <a:r>
              <a:rPr lang="en-US" b="1" noProof="0" dirty="0"/>
              <a:t>Attention</a:t>
            </a:r>
            <a:r>
              <a:rPr lang="en-US" noProof="0" dirty="0"/>
              <a:t>: The customer can now insert new cells into the power bank 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 </a:t>
            </a:r>
            <a:r>
              <a:rPr lang="en-US" noProof="0" dirty="0"/>
              <a:t>It must be noted in the manual that only original cells may be installed (Samsung INR18650-30Q)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4FBA49-230D-862D-03BD-FA677A7F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523755-BFD4-7FBE-94BA-3A80FA7C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85DA19-5AC9-E0E8-393F-620585EA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76EFC55-431A-10E6-30FA-0A1BB996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 (</a:t>
            </a:r>
            <a:r>
              <a:rPr lang="en-US" noProof="0" dirty="0" err="1"/>
              <a:t>Öko</a:t>
            </a:r>
            <a:r>
              <a:rPr lang="en-US" noProof="0" dirty="0"/>
              <a:t>-Design)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F670D2D-9E20-EE34-D817-26BF502D2EE5}"/>
              </a:ext>
            </a:extLst>
          </p:cNvPr>
          <p:cNvSpPr/>
          <p:nvPr/>
        </p:nvSpPr>
        <p:spPr>
          <a:xfrm>
            <a:off x="7955368" y="40265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0B72763-5A9B-0EC5-C9EC-8FE5468738FE}"/>
              </a:ext>
            </a:extLst>
          </p:cNvPr>
          <p:cNvSpPr/>
          <p:nvPr/>
        </p:nvSpPr>
        <p:spPr>
          <a:xfrm>
            <a:off x="8239936" y="157891"/>
            <a:ext cx="126686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WEEE (CE)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6729A4-9D9B-EEA9-0793-782C7113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364" y="838442"/>
            <a:ext cx="759002" cy="8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52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98EBDC52-CB96-39DA-F0FC-2353F2B27F58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F255CB9-84A8-9207-86E6-4A5D1FB4BF49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A6B6DB7-4635-378E-94A8-AA58DFF1B0F6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8612C74B-0FAD-E3BA-C884-69E8660829CA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2E377114-089B-C45C-2A2C-82074C9A1BE9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44B9AB1-3DC6-189A-E902-67942B5987DE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ECEDD7E8-C0AD-2964-6AA8-FBA48D5E7F1A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60FDA0BB-1629-A7CC-4B5E-E4AE3E55F36A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803DFA7-1683-81ED-E424-14C8838623FF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B557BB4-1069-4E8B-ED45-6B3F806CAC3B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6235954-4319-DB85-4B56-1C6411F749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9329" y="5881912"/>
            <a:ext cx="540000" cy="5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05699120-EBFC-6287-ADDC-5796000ADF8C}"/>
              </a:ext>
            </a:extLst>
          </p:cNvPr>
          <p:cNvSpPr/>
          <p:nvPr/>
        </p:nvSpPr>
        <p:spPr>
          <a:xfrm>
            <a:off x="7861945" y="447417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7A47833-5E12-B1C0-1328-712EBD0A8080}"/>
              </a:ext>
            </a:extLst>
          </p:cNvPr>
          <p:cNvSpPr/>
          <p:nvPr/>
        </p:nvSpPr>
        <p:spPr>
          <a:xfrm>
            <a:off x="7826298" y="193843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13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4322E68D-4D8B-EB68-C1E5-26F1EB949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627806" y="1060095"/>
            <a:ext cx="112333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ussschema zur Ermittlung der richtigen Verpackungsanweisung">
            <a:extLst>
              <a:ext uri="{FF2B5EF4-FFF2-40B4-BE49-F238E27FC236}">
                <a16:creationId xmlns:a16="http://schemas.microsoft.com/office/drawing/2014/main" id="{23743BD8-DD91-5923-018F-CDB33CECD9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r="1556" b="7643"/>
          <a:stretch/>
        </p:blipFill>
        <p:spPr bwMode="auto">
          <a:xfrm>
            <a:off x="234971" y="710239"/>
            <a:ext cx="5699982" cy="56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7F11B6-D148-7688-9662-9F462394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60D8B6-A168-43B9-20FB-49793281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A3A991-862C-373E-7CDA-18AF3BED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39796F-E696-4DB5-7004-E5279B56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Transport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7CF590-0E54-D787-70A8-F4F404524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764" y="1821638"/>
            <a:ext cx="3721339" cy="1904542"/>
          </a:xfrm>
        </p:spPr>
        <p:txBody>
          <a:bodyPr/>
          <a:lstStyle/>
          <a:p>
            <a:r>
              <a:rPr lang="en-US" noProof="0" dirty="0"/>
              <a:t>Transporting the power bank for disposal</a:t>
            </a:r>
          </a:p>
          <a:p>
            <a:pPr lvl="1"/>
            <a:r>
              <a:rPr lang="en-US" noProof="0" dirty="0"/>
              <a:t>Battery old and used up / defective?</a:t>
            </a:r>
          </a:p>
          <a:p>
            <a:pPr lvl="1"/>
            <a:r>
              <a:rPr lang="en-US" noProof="0" dirty="0"/>
              <a:t>Transport for recycling</a:t>
            </a:r>
          </a:p>
          <a:p>
            <a:pPr lvl="1"/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CF66FC-0497-5118-3A41-96771B7372E4}"/>
              </a:ext>
            </a:extLst>
          </p:cNvPr>
          <p:cNvSpPr/>
          <p:nvPr/>
        </p:nvSpPr>
        <p:spPr>
          <a:xfrm>
            <a:off x="208055" y="1517273"/>
            <a:ext cx="5726898" cy="2133653"/>
          </a:xfrm>
          <a:prstGeom prst="rect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9580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1AA11CD-D574-DF2E-DC05-366081B56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9758" y="1981825"/>
            <a:ext cx="597170" cy="60971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6756631-F15B-F154-283E-85D499BBCC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5305" y="5264558"/>
            <a:ext cx="597170" cy="60971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444D9E6-788C-4568-ABD4-D106F3AAD3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7381" y="4263615"/>
            <a:ext cx="597170" cy="60971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A64D5C0-42E5-4F47-D058-EF1D9967C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5340" y="5712183"/>
            <a:ext cx="597170" cy="60971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5DAC8CE-496A-957B-3B49-53F98B4354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7375" y="5894109"/>
            <a:ext cx="485488" cy="512212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EDD7239D-48A4-22E0-6B4F-1D7C2A851CBE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BDBCE0C-8661-93D2-32C6-C8D485EE6B30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035BFC31-120C-706A-F5BE-AEB23CAE6220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25AE9128-5E31-9089-23F8-388CB2E8EC65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FCBC13BE-F12B-47E7-D0AB-2E8D24A14210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97848B7E-80E3-BAF3-6FC3-4364B336BFED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CD0D30AF-B6FF-4B89-634E-AFFDED81C538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24BDA797-DE02-0498-297B-71FB29FE9B3F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92F5FAC-3125-6988-AEBD-791C7CD07E2A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C4215BA8-9527-C9ED-8569-A8946D565320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95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993274-808C-9CA1-4863-B19730948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4361999" cy="5174618"/>
          </a:xfrm>
        </p:spPr>
        <p:txBody>
          <a:bodyPr/>
          <a:lstStyle/>
          <a:p>
            <a:r>
              <a:rPr lang="en-US" noProof="0" dirty="0"/>
              <a:t>Relevant Directives</a:t>
            </a:r>
          </a:p>
          <a:p>
            <a:pPr lvl="1"/>
            <a:r>
              <a:rPr lang="en-US" noProof="0" dirty="0"/>
              <a:t>EMV (2014/30/EU)</a:t>
            </a:r>
          </a:p>
          <a:p>
            <a:pPr lvl="1"/>
            <a:r>
              <a:rPr lang="en-US" noProof="0" dirty="0" err="1"/>
              <a:t>Niederspannung</a:t>
            </a:r>
            <a:r>
              <a:rPr lang="en-US" noProof="0" dirty="0"/>
              <a:t> (2014/35/EU)</a:t>
            </a:r>
          </a:p>
          <a:p>
            <a:pPr lvl="1"/>
            <a:r>
              <a:rPr lang="en-US" noProof="0" dirty="0"/>
              <a:t>RoHS (2011/65/EU)</a:t>
            </a:r>
          </a:p>
          <a:p>
            <a:pPr lvl="1"/>
            <a:r>
              <a:rPr lang="en-US" noProof="0" dirty="0"/>
              <a:t>WEEE (2012/19/EG)</a:t>
            </a:r>
          </a:p>
          <a:p>
            <a:pPr lvl="1"/>
            <a:r>
              <a:rPr lang="en-US" noProof="0" dirty="0"/>
              <a:t>Eco-Design-</a:t>
            </a:r>
            <a:r>
              <a:rPr lang="en-US" noProof="0" dirty="0" err="1"/>
              <a:t>Richtlinie</a:t>
            </a:r>
            <a:r>
              <a:rPr lang="en-US" noProof="0" dirty="0"/>
              <a:t> (2009/125/EG)</a:t>
            </a:r>
          </a:p>
          <a:p>
            <a:pPr lvl="1"/>
            <a:r>
              <a:rPr lang="en-US" b="1" noProof="0" dirty="0" err="1"/>
              <a:t>Batterierichtlinie</a:t>
            </a:r>
            <a:r>
              <a:rPr lang="en-US" b="1" noProof="0" dirty="0"/>
              <a:t> (2006/66/EG)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2D3BC4-EFC8-83A1-A81C-E0804A0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78544-BFAB-0612-8952-C2FD438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C8ED61-43E5-628B-5DE0-4357677C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8F5BF5C-E738-4884-748A-340222ED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351F21-3F16-F2CF-5EE5-EB14B119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37" y="2501549"/>
            <a:ext cx="4862963" cy="303755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044A315-5E45-A1FD-5F6A-504AE7F675CA}"/>
              </a:ext>
            </a:extLst>
          </p:cNvPr>
          <p:cNvSpPr/>
          <p:nvPr/>
        </p:nvSpPr>
        <p:spPr>
          <a:xfrm>
            <a:off x="7772891" y="42950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408415-9B3E-684F-3A3D-72BB3FE30219}"/>
              </a:ext>
            </a:extLst>
          </p:cNvPr>
          <p:cNvSpPr/>
          <p:nvPr/>
        </p:nvSpPr>
        <p:spPr>
          <a:xfrm>
            <a:off x="7653485" y="158080"/>
            <a:ext cx="20748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err="1"/>
              <a:t>BattG</a:t>
            </a:r>
            <a:r>
              <a:rPr lang="de-CH" sz="1800" dirty="0"/>
              <a:t>, </a:t>
            </a:r>
            <a:r>
              <a:rPr lang="de-CH" sz="1800" dirty="0" err="1"/>
              <a:t>ElektroG</a:t>
            </a:r>
            <a:r>
              <a:rPr lang="de-CH" sz="1800" dirty="0"/>
              <a:t> (CE)</a:t>
            </a:r>
            <a:endParaRPr lang="de-CH" dirty="0"/>
          </a:p>
        </p:txBody>
      </p:sp>
      <p:pic>
        <p:nvPicPr>
          <p:cNvPr id="1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B6EC51D6-CBB4-E002-BC08-89047953F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9223120" y="967350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43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AC2581-659C-73CC-E4A7-C82301FF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Batteries (</a:t>
            </a:r>
            <a:r>
              <a:rPr lang="en-US" noProof="0" dirty="0" err="1"/>
              <a:t>BattG</a:t>
            </a:r>
            <a:r>
              <a:rPr lang="en-US" noProof="0" dirty="0"/>
              <a:t>, </a:t>
            </a:r>
            <a:r>
              <a:rPr lang="en-US" noProof="0" dirty="0" err="1"/>
              <a:t>ElektroG</a:t>
            </a:r>
            <a:r>
              <a:rPr lang="en-US" noProof="0" dirty="0"/>
              <a:t>)</a:t>
            </a:r>
          </a:p>
          <a:p>
            <a:r>
              <a:rPr lang="en-US" noProof="0" dirty="0"/>
              <a:t>Valid for batteries of all types</a:t>
            </a:r>
          </a:p>
          <a:p>
            <a:pPr lvl="1"/>
            <a:r>
              <a:rPr lang="en-US" noProof="0" dirty="0"/>
              <a:t>The sale of batteries must be reported. In every country in which the product is sold! (Same as WEEE)</a:t>
            </a:r>
          </a:p>
          <a:p>
            <a:pPr lvl="1"/>
            <a:r>
              <a:rPr lang="en-US" noProof="0" dirty="0"/>
              <a:t>Inform take-back systems about the quantity and type of batteries (slightly different in every country)</a:t>
            </a:r>
          </a:p>
          <a:p>
            <a:pPr lvl="1"/>
            <a:r>
              <a:rPr lang="en-US" noProof="0" dirty="0"/>
              <a:t>Proof of how many </a:t>
            </a:r>
            <a:r>
              <a:rPr lang="en-US" noProof="0" dirty="0" err="1"/>
              <a:t>Wh</a:t>
            </a:r>
            <a:r>
              <a:rPr lang="en-US" noProof="0" dirty="0"/>
              <a:t> you have sold and later prove how many </a:t>
            </a:r>
            <a:r>
              <a:rPr lang="en-US" noProof="0" dirty="0" err="1"/>
              <a:t>Wh</a:t>
            </a:r>
            <a:r>
              <a:rPr lang="en-US" noProof="0" dirty="0"/>
              <a:t> batteries could be collected again</a:t>
            </a:r>
          </a:p>
          <a:p>
            <a:pPr lvl="2"/>
            <a:r>
              <a:rPr lang="en-US" noProof="0" dirty="0"/>
              <a:t>In DE, for example, in the EAR register</a:t>
            </a:r>
          </a:p>
          <a:p>
            <a:pPr lvl="2"/>
            <a:r>
              <a:rPr lang="en-US" noProof="0" dirty="0"/>
              <a:t>In Switzerland INOBAT register</a:t>
            </a:r>
          </a:p>
          <a:p>
            <a:r>
              <a:rPr lang="en-US" noProof="0" dirty="0"/>
              <a:t>The </a:t>
            </a:r>
            <a:r>
              <a:rPr lang="en-US" noProof="0" dirty="0" err="1"/>
              <a:t>Powerbank</a:t>
            </a:r>
            <a:r>
              <a:rPr lang="en-US" noProof="0" dirty="0"/>
              <a:t> must be labeled in such </a:t>
            </a:r>
            <a:br>
              <a:rPr lang="en-US" noProof="0" dirty="0"/>
            </a:br>
            <a:r>
              <a:rPr lang="en-US" noProof="0" dirty="0"/>
              <a:t>a way that it clearly identifies the distributor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8D2634-291E-0D98-89BF-16769F7F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73D83F-8B11-C865-38E0-AF686224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6073AF-09EF-4592-1785-B59987DE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8BB8F44-16E6-0CE6-397E-F7225331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15CCD9D-4DD0-BCE8-6381-0410C145B8B2}"/>
              </a:ext>
            </a:extLst>
          </p:cNvPr>
          <p:cNvSpPr/>
          <p:nvPr/>
        </p:nvSpPr>
        <p:spPr>
          <a:xfrm>
            <a:off x="7772891" y="42950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24D688-EA7D-0F44-11C4-B21D4E5862F8}"/>
              </a:ext>
            </a:extLst>
          </p:cNvPr>
          <p:cNvSpPr/>
          <p:nvPr/>
        </p:nvSpPr>
        <p:spPr>
          <a:xfrm>
            <a:off x="7653485" y="158080"/>
            <a:ext cx="20748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err="1"/>
              <a:t>BattG</a:t>
            </a:r>
            <a:r>
              <a:rPr lang="de-CH" sz="1800" dirty="0"/>
              <a:t>, </a:t>
            </a:r>
            <a:r>
              <a:rPr lang="de-CH" sz="1800" dirty="0" err="1"/>
              <a:t>ElektroG</a:t>
            </a:r>
            <a:r>
              <a:rPr lang="de-CH" sz="1800" dirty="0"/>
              <a:t> (CE)</a:t>
            </a:r>
            <a:endParaRPr lang="de-CH" dirty="0"/>
          </a:p>
        </p:txBody>
      </p:sp>
      <p:pic>
        <p:nvPicPr>
          <p:cNvPr id="9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B0F46DCB-99A6-9460-DD6E-F3E9D2708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9223120" y="967350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, Elektronik, Batterie, Im Haus enthält.&#10;&#10;Automatisch generierte Beschreibung">
            <a:extLst>
              <a:ext uri="{FF2B5EF4-FFF2-40B4-BE49-F238E27FC236}">
                <a16:creationId xmlns:a16="http://schemas.microsoft.com/office/drawing/2014/main" id="{3AB5C811-0607-3129-9F13-2E8F9A42F2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26665" r="27509" b="33536"/>
          <a:stretch/>
        </p:blipFill>
        <p:spPr>
          <a:xfrm>
            <a:off x="6624638" y="4633095"/>
            <a:ext cx="3281362" cy="186321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64928DF-3B4A-E126-CD71-1F2268E43283}"/>
              </a:ext>
            </a:extLst>
          </p:cNvPr>
          <p:cNvSpPr/>
          <p:nvPr/>
        </p:nvSpPr>
        <p:spPr>
          <a:xfrm>
            <a:off x="6650371" y="4623309"/>
            <a:ext cx="1372752" cy="420204"/>
          </a:xfrm>
          <a:prstGeom prst="rect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755D9BD-4597-5B71-FA74-96B2B0380E73}"/>
              </a:ext>
            </a:extLst>
          </p:cNvPr>
          <p:cNvSpPr/>
          <p:nvPr/>
        </p:nvSpPr>
        <p:spPr>
          <a:xfrm>
            <a:off x="6624637" y="6221923"/>
            <a:ext cx="2984253" cy="280450"/>
          </a:xfrm>
          <a:prstGeom prst="rect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41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EU targets for environmental protection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91DD664-2774-5609-DB8A-A573549B8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5720" y="959405"/>
            <a:ext cx="597170" cy="60971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1AA11CD-D574-DF2E-DC05-366081B56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9758" y="1981825"/>
            <a:ext cx="597170" cy="60971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6756631-F15B-F154-283E-85D499BBCC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5305" y="5264558"/>
            <a:ext cx="597170" cy="60971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444D9E6-788C-4568-ABD4-D106F3AAD3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7381" y="4263615"/>
            <a:ext cx="597170" cy="60971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A64D5C0-42E5-4F47-D058-EF1D9967C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5340" y="5712183"/>
            <a:ext cx="597170" cy="60971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5DAC8CE-496A-957B-3B49-53F98B4354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7375" y="5894109"/>
            <a:ext cx="485488" cy="51221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1CDC132-DA56-092E-14E6-CE71DB554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2250" y="3052058"/>
            <a:ext cx="597170" cy="60971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91A3C4CB-63FE-E944-0B6E-9D07C098F443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9DB0509F-0364-DD94-381B-2D9C4C158B82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4CBC8FC-F24C-0BE3-B924-8AB76227A034}"/>
              </a:ext>
            </a:extLst>
          </p:cNvPr>
          <p:cNvCxnSpPr>
            <a:stCxn id="21" idx="4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B3F2646-04C2-6F1F-8FFD-554DFD8450F7}"/>
              </a:ext>
            </a:extLst>
          </p:cNvPr>
          <p:cNvCxnSpPr>
            <a:stCxn id="21" idx="7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C0175AC7-D235-4E24-E9E3-6B3F277CDEB5}"/>
              </a:ext>
            </a:extLst>
          </p:cNvPr>
          <p:cNvCxnSpPr>
            <a:stCxn id="21" idx="5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6C25AB4A-699D-64F6-32DD-D68B267878AD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E315F64-C87C-AF9B-E3A5-6421B62E7090}"/>
              </a:ext>
            </a:extLst>
          </p:cNvPr>
          <p:cNvCxnSpPr>
            <a:stCxn id="21" idx="3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7BA095D5-6DB9-2550-3BD1-AA97F13A36D7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F46ADD5C-0BC8-0813-D5B0-D1AE1B499D7C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50390D2-EC45-066C-2EF2-418A0D0F04DD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1597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DCD78-040E-7F8F-7F89-2F753C61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38" y="1002346"/>
            <a:ext cx="8543925" cy="5174618"/>
          </a:xfrm>
        </p:spPr>
        <p:txBody>
          <a:bodyPr/>
          <a:lstStyle/>
          <a:p>
            <a:r>
              <a:rPr lang="en-US" noProof="0" dirty="0"/>
              <a:t>Possible approach to CE certification and CE marking</a:t>
            </a:r>
          </a:p>
          <a:p>
            <a:endParaRPr lang="en-US" noProof="0" dirty="0"/>
          </a:p>
          <a:p>
            <a:r>
              <a:rPr lang="en-US" noProof="0" dirty="0"/>
              <a:t>CE directive (steps to CE marking)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Define product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guidelines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the standards from the directives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Notified body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Carry out conformity assessment procedure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Preparation of the technical documentation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Drafting the EC declaration of conformity and affixing the CE mark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16279-FDBC-9D49-54F8-0EE4B0F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7C32-3C86-94DF-93EF-EC3E58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657DD-3957-B81E-B50D-9F869028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3934C1-3869-6247-6139-00137C64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00EE8-ECEB-B104-2013-F4955721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351751"/>
            <a:ext cx="202833" cy="2070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ECF54B-C51B-4FE6-2FCB-4A57B0D8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00" y="2711894"/>
            <a:ext cx="202833" cy="2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4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BD695AD-497F-DAC3-8346-37D529F1C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88" y="3370007"/>
            <a:ext cx="3165987" cy="172198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CB7316-D10E-EEBF-4734-0F352327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Determine the standards from the directives</a:t>
            </a:r>
          </a:p>
          <a:p>
            <a:pPr lvl="1"/>
            <a:r>
              <a:rPr lang="en-US" noProof="0" dirty="0"/>
              <a:t>The country-specific standards according to which the power bank is to be tested can be determined from the CE directives identified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1C572B-140F-7C51-6E02-2CBD5FBF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95A75E-6859-91EB-564C-57EAC79D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BD3D84-002F-F266-46FE-2B3D4A0B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1CABE6B-E3B5-2F0D-D35F-A8700D2E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DDEFB16-E752-621F-9651-F16D22C5F6EC}"/>
                  </a:ext>
                </a:extLst>
              </p14:cNvPr>
              <p14:cNvContentPartPr/>
              <p14:nvPr/>
            </p14:nvContentPartPr>
            <p14:xfrm>
              <a:off x="6156921" y="4015624"/>
              <a:ext cx="2820102" cy="5381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DDEFB16-E752-621F-9651-F16D22C5F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2917" y="3907274"/>
                <a:ext cx="2927750" cy="2701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1308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B7F3D3E-AA7B-6E5F-339D-75550790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Overview of standards</a:t>
            </a:r>
          </a:p>
          <a:p>
            <a:pPr lvl="1">
              <a:tabLst>
                <a:tab pos="1341438" algn="l"/>
              </a:tabLst>
            </a:pPr>
            <a:r>
              <a:rPr lang="en-US" noProof="0" dirty="0"/>
              <a:t>DIN 	(German institute for standardization)</a:t>
            </a:r>
          </a:p>
          <a:p>
            <a:pPr lvl="1">
              <a:tabLst>
                <a:tab pos="1341438" algn="l"/>
              </a:tabLst>
            </a:pPr>
            <a:r>
              <a:rPr lang="en-US" noProof="0" dirty="0"/>
              <a:t>EN 	(European standard)</a:t>
            </a:r>
          </a:p>
          <a:p>
            <a:pPr lvl="1">
              <a:tabLst>
                <a:tab pos="1341438" algn="l"/>
              </a:tabLst>
            </a:pPr>
            <a:r>
              <a:rPr lang="en-US" noProof="0" dirty="0"/>
              <a:t>SN 	(Swiss standard)</a:t>
            </a:r>
          </a:p>
          <a:p>
            <a:pPr lvl="1">
              <a:tabLst>
                <a:tab pos="1341438" algn="l"/>
              </a:tabLst>
            </a:pPr>
            <a:r>
              <a:rPr lang="en-US" noProof="0" dirty="0"/>
              <a:t>ISO 	(International organization for standards)  «Mechanic»</a:t>
            </a:r>
          </a:p>
          <a:p>
            <a:pPr lvl="1">
              <a:tabLst>
                <a:tab pos="1341438" algn="l"/>
              </a:tabLst>
            </a:pPr>
            <a:r>
              <a:rPr lang="en-US" noProof="0" dirty="0"/>
              <a:t>IEC 	(International electrotechnical commission</a:t>
            </a:r>
            <a:r>
              <a:rPr lang="en-US" b="0" i="0" noProof="0" dirty="0">
                <a:solidFill>
                  <a:srgbClr val="1F1F1F"/>
                </a:solidFill>
                <a:effectLst/>
                <a:latin typeface="Google Sans"/>
              </a:rPr>
              <a:t>) «Electrotechnics»</a:t>
            </a:r>
            <a:endParaRPr lang="en-US" noProof="0" dirty="0"/>
          </a:p>
          <a:p>
            <a:pPr lvl="1">
              <a:tabLst>
                <a:tab pos="1341438" algn="l"/>
              </a:tabLst>
            </a:pPr>
            <a:r>
              <a:rPr lang="en-US" noProof="0" dirty="0"/>
              <a:t>UN 	(Transport standards for dangerous goods</a:t>
            </a:r>
            <a:r>
              <a:rPr lang="en-US" b="0" i="0" noProof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  <a:endParaRPr lang="en-US" noProof="0" dirty="0"/>
          </a:p>
          <a:p>
            <a:pPr lvl="1">
              <a:tabLst>
                <a:tab pos="1341438" algn="l"/>
              </a:tabLst>
            </a:pPr>
            <a:r>
              <a:rPr lang="en-US" noProof="0" dirty="0"/>
              <a:t>VDE 	(German Electrical Engineering Association)</a:t>
            </a:r>
          </a:p>
          <a:p>
            <a:pPr lvl="1"/>
            <a:endParaRPr lang="en-US" noProof="0" dirty="0"/>
          </a:p>
          <a:p>
            <a:pPr lvl="1">
              <a:tabLst>
                <a:tab pos="1341438" algn="l"/>
              </a:tabLst>
            </a:pPr>
            <a:r>
              <a:rPr lang="en-US" noProof="0" dirty="0"/>
              <a:t>UL 	(Product safety standards for batteries in the US-market</a:t>
            </a:r>
            <a:r>
              <a:rPr lang="en-US" b="0" i="0" noProof="0" dirty="0">
                <a:solidFill>
                  <a:srgbClr val="040C28"/>
                </a:solidFill>
                <a:effectLst/>
                <a:latin typeface="Google Sans"/>
              </a:rPr>
              <a:t>)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965C5A-EEC1-BE60-8087-1847185E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BC00BE-B1D1-859F-0DE2-C66AEC04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72C6F5-5A5E-4B85-D452-5C26597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C4EE7B-6C11-D880-9696-5A7BF9E2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406732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38EA6A-3282-C308-09DA-D3163028A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/>
              <a:t>Several directives have been created from the Product Safety Directive to ensure the safety of various product types </a:t>
            </a:r>
            <a:r>
              <a:rPr lang="en-US" noProof="0" dirty="0">
                <a:sym typeface="Wingdings" panose="05000000000000000000" pitchFamily="2" charset="2"/>
              </a:rPr>
              <a:t></a:t>
            </a:r>
            <a:r>
              <a:rPr lang="en-US" noProof="0" dirty="0"/>
              <a:t> CE directives</a:t>
            </a:r>
          </a:p>
          <a:p>
            <a:r>
              <a:rPr lang="en-US" noProof="0" dirty="0"/>
              <a:t>CE directives are issued by the EU and are </a:t>
            </a:r>
            <a:r>
              <a:rPr lang="en-US" b="1" noProof="0" dirty="0"/>
              <a:t>binding</a:t>
            </a:r>
            <a:r>
              <a:rPr lang="en-US" noProof="0" dirty="0"/>
              <a:t> overriding regulations for products in the EU area</a:t>
            </a:r>
            <a:endParaRPr lang="en-US" b="1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The individual EU countries</a:t>
            </a:r>
            <a:r>
              <a:rPr lang="en-US" noProof="0" dirty="0">
                <a:solidFill>
                  <a:srgbClr val="FF0000"/>
                </a:solidFill>
              </a:rPr>
              <a:t> </a:t>
            </a:r>
            <a:r>
              <a:rPr lang="en-US" noProof="0" dirty="0"/>
              <a:t>issue country-specific standards to comply with product safety in accordance with the CE Directive in the respective country</a:t>
            </a:r>
          </a:p>
          <a:p>
            <a:r>
              <a:rPr lang="en-US" noProof="0" dirty="0"/>
              <a:t>To simplify market introduction, many standards have been homologated (i.e. the same for all EU countries)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1BFB06-4DCD-C537-1367-1B8CC98C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2B794A-62E1-EE4C-B460-663423E1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7C9952-1A0B-CF3F-1A5A-4932BBD0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044F88-AF4D-23D8-61A7-0AFAF7D1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 CE-directives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4C92A4-A194-9A93-4035-A95E615DFFE0}"/>
              </a:ext>
            </a:extLst>
          </p:cNvPr>
          <p:cNvSpPr/>
          <p:nvPr/>
        </p:nvSpPr>
        <p:spPr>
          <a:xfrm>
            <a:off x="915212" y="2535193"/>
            <a:ext cx="5238074" cy="45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 Directive (EU-wide requirements for a product)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B94549F-B5BF-D3FF-19A0-244E12EE9806}"/>
              </a:ext>
            </a:extLst>
          </p:cNvPr>
          <p:cNvSpPr/>
          <p:nvPr/>
        </p:nvSpPr>
        <p:spPr>
          <a:xfrm>
            <a:off x="915212" y="3558101"/>
            <a:ext cx="5238074" cy="45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Standards (country-specific requirements for a product)</a:t>
            </a:r>
            <a:endParaRPr lang="de-CH" sz="1700" dirty="0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B88B5C7A-A424-59CD-DD93-BAB8D1B363A0}"/>
              </a:ext>
            </a:extLst>
          </p:cNvPr>
          <p:cNvSpPr/>
          <p:nvPr/>
        </p:nvSpPr>
        <p:spPr>
          <a:xfrm>
            <a:off x="3311049" y="2988793"/>
            <a:ext cx="446400" cy="5693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716F0805-C559-95B3-872A-86D5404DDB85}"/>
              </a:ext>
            </a:extLst>
          </p:cNvPr>
          <p:cNvSpPr/>
          <p:nvPr/>
        </p:nvSpPr>
        <p:spPr>
          <a:xfrm>
            <a:off x="7200900" y="2424558"/>
            <a:ext cx="2654300" cy="352250"/>
          </a:xfrm>
          <a:prstGeom prst="borderCallout1">
            <a:avLst>
              <a:gd name="adj1" fmla="val 56607"/>
              <a:gd name="adj2" fmla="val -199"/>
              <a:gd name="adj3" fmla="val 95695"/>
              <a:gd name="adj4" fmla="val -3982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than 20 directives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0F29B09B-C25C-0965-54A7-6A5328C5177A}"/>
              </a:ext>
            </a:extLst>
          </p:cNvPr>
          <p:cNvSpPr/>
          <p:nvPr/>
        </p:nvSpPr>
        <p:spPr>
          <a:xfrm>
            <a:off x="7200900" y="3771480"/>
            <a:ext cx="2654300" cy="352250"/>
          </a:xfrm>
          <a:prstGeom prst="borderCallout1">
            <a:avLst>
              <a:gd name="adj1" fmla="val 56607"/>
              <a:gd name="adj2" fmla="val -199"/>
              <a:gd name="adj3" fmla="val 11549"/>
              <a:gd name="adj4" fmla="val -3941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1000’s of standards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5E1A2C8-CB39-C484-C8BB-50E4EDB93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22" y="2861263"/>
            <a:ext cx="1097400" cy="8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7422B7D-A5A0-1BFA-0B54-5680E577B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Example: Selection of a standard</a:t>
            </a:r>
          </a:p>
          <a:p>
            <a:endParaRPr lang="en-US" noProof="0" dirty="0"/>
          </a:p>
          <a:p>
            <a:r>
              <a:rPr lang="en-US" noProof="0" dirty="0">
                <a:hlinkClick r:id="rId3"/>
              </a:rPr>
              <a:t>CEN - CENELEC - Search standards (cencenelec.eu)</a:t>
            </a:r>
            <a:endParaRPr lang="en-US" noProof="0" dirty="0"/>
          </a:p>
          <a:p>
            <a:pPr lvl="1"/>
            <a:r>
              <a:rPr lang="en-US" noProof="0" dirty="0"/>
              <a:t>EMV (German)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 EN 61000</a:t>
            </a:r>
            <a:endParaRPr lang="en-US" noProof="0" dirty="0"/>
          </a:p>
          <a:p>
            <a:r>
              <a:rPr lang="en-US" noProof="0" dirty="0">
                <a:hlinkClick r:id="rId4"/>
              </a:rPr>
              <a:t>Online Browsing Platform (OBP) (iso.org)</a:t>
            </a:r>
            <a:endParaRPr lang="en-US" noProof="0" dirty="0"/>
          </a:p>
          <a:p>
            <a:pPr lvl="1"/>
            <a:r>
              <a:rPr lang="en-US" noProof="0" dirty="0" err="1"/>
              <a:t>Powerbank</a:t>
            </a:r>
            <a:endParaRPr lang="en-US" noProof="0" dirty="0"/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 ISO 2789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BC0EBB-CD4A-9094-5966-457533D9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8411E1-E4C3-695E-1BD0-1EB47FDD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708631-B4BB-8B14-A55A-D4725F1D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6FA8E86-9719-8895-7129-A74B0EBD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14392688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87FA1B-2902-7A18-FF59-CD8DDE37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5522015" cy="5174618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Example: Selection of a standard</a:t>
            </a:r>
          </a:p>
          <a:p>
            <a:r>
              <a:rPr lang="en-US" noProof="0" dirty="0"/>
              <a:t>Standards determined from the directives</a:t>
            </a:r>
          </a:p>
          <a:p>
            <a:pPr lvl="1"/>
            <a:r>
              <a:rPr lang="en-US" noProof="0" dirty="0"/>
              <a:t>EN 61000-6-x (EMV compatibility)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ISO 2789:2022 (Information and documentation)</a:t>
            </a:r>
            <a:endParaRPr lang="en-US" noProof="0" dirty="0"/>
          </a:p>
          <a:p>
            <a:pPr lvl="1"/>
            <a:r>
              <a:rPr lang="en-US" noProof="0" dirty="0"/>
              <a:t>IEC 62133-2 (Requirements for batteries)</a:t>
            </a:r>
          </a:p>
          <a:p>
            <a:pPr lvl="1"/>
            <a:r>
              <a:rPr lang="en-US" noProof="0" dirty="0">
                <a:solidFill>
                  <a:schemeClr val="bg1">
                    <a:lumMod val="75000"/>
                  </a:schemeClr>
                </a:solidFill>
              </a:rPr>
              <a:t>DIN EN 61140 (Protection against electric shock)</a:t>
            </a:r>
          </a:p>
          <a:p>
            <a:pPr lvl="1"/>
            <a:r>
              <a:rPr lang="en-US" noProof="0" dirty="0"/>
              <a:t>DIN EN IEC </a:t>
            </a:r>
            <a:r>
              <a:rPr lang="en-US" sz="2200" noProof="0" dirty="0"/>
              <a:t>63000 (RoHS: Assessment of electrical and electronic equipment with regard to the restriction of hazardous substances)</a:t>
            </a:r>
          </a:p>
          <a:p>
            <a:pPr lvl="1"/>
            <a:r>
              <a:rPr lang="en-US" sz="2200" noProof="0" dirty="0"/>
              <a:t>…</a:t>
            </a:r>
          </a:p>
          <a:p>
            <a:r>
              <a:rPr lang="en-US" noProof="0" dirty="0"/>
              <a:t>Additional standards for travel </a:t>
            </a:r>
          </a:p>
          <a:p>
            <a:pPr lvl="1"/>
            <a:r>
              <a:rPr lang="en-US" noProof="0" dirty="0"/>
              <a:t>UL 1642 (requirements for cells in the US market)</a:t>
            </a:r>
          </a:p>
          <a:p>
            <a:pPr lvl="1"/>
            <a:r>
              <a:rPr lang="en-US" noProof="0" dirty="0"/>
              <a:t>UL 2054 (requirements for battery in the US market)</a:t>
            </a:r>
          </a:p>
          <a:p>
            <a:pPr lvl="1"/>
            <a:r>
              <a:rPr lang="en-US" noProof="0" dirty="0"/>
              <a:t>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594ECB-3A29-E906-5A18-C8D5FB7E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56A048-06D7-40DC-D346-0A4BAC19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78A916-8F22-AD9D-719E-9EF99490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9D2B5A-731A-4BC3-2258-3B5B37E8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2582154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DCD78-040E-7F8F-7F89-2F753C61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38" y="1002346"/>
            <a:ext cx="8543925" cy="5174618"/>
          </a:xfrm>
        </p:spPr>
        <p:txBody>
          <a:bodyPr/>
          <a:lstStyle/>
          <a:p>
            <a:r>
              <a:rPr lang="en-US" noProof="0" dirty="0"/>
              <a:t>Possible approach to CE certification and CE marking</a:t>
            </a:r>
          </a:p>
          <a:p>
            <a:endParaRPr lang="en-US" noProof="0" dirty="0"/>
          </a:p>
          <a:p>
            <a:r>
              <a:rPr lang="en-US" noProof="0" dirty="0"/>
              <a:t>CE directive (steps to CE marking)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Define product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guidelines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the standards from the directives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Notified body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Carry out conformity assessment procedure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Preparation of the technical documentation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Drafting the EC declaration of conformity and affixing the CE mark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16279-FDBC-9D49-54F8-0EE4B0F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7C32-3C86-94DF-93EF-EC3E58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657DD-3957-B81E-B50D-9F869028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3934C1-3869-6247-6139-00137C64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00EE8-ECEB-B104-2013-F4955721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351751"/>
            <a:ext cx="202833" cy="2070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241D9D-7974-6CFC-6945-629D37D4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734672"/>
            <a:ext cx="202833" cy="2070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96E7F4-1DEC-C246-B01A-3EA1511D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3091708"/>
            <a:ext cx="202833" cy="2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1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C0B0FB8-74DE-C5B4-EB02-93D1C98E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88" y="3443577"/>
            <a:ext cx="3165987" cy="172198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AA6738-D66D-EA2E-17DB-8CA39D44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 dirty="0"/>
              <a:t>Notified body (= </a:t>
            </a:r>
            <a:r>
              <a:rPr lang="en-US" noProof="0" dirty="0" err="1"/>
              <a:t>Benannte</a:t>
            </a:r>
            <a:r>
              <a:rPr lang="en-US" noProof="0" dirty="0"/>
              <a:t> Stelle)</a:t>
            </a:r>
          </a:p>
          <a:p>
            <a:r>
              <a:rPr lang="en-US" noProof="0" dirty="0"/>
              <a:t>Clarify which tests can be carried out yourself</a:t>
            </a:r>
          </a:p>
          <a:p>
            <a:r>
              <a:rPr lang="en-US" noProof="0" dirty="0"/>
              <a:t>Check whether officially certified testing institutes (notified body) must be used to carry out a conformity assessment procedure (safety-related requirements)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E24284-4F5D-6786-0EE5-DBFA12F7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748C89-77E3-A47F-C3AE-4433C0BF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215C4E-817D-B424-237C-4B3DBCED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6010A19-C59A-2ADD-56F8-C4EC8F63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3C25F3-7994-5320-F5B1-AF2B1B6AFDED}"/>
                  </a:ext>
                </a:extLst>
              </p14:cNvPr>
              <p14:cNvContentPartPr/>
              <p14:nvPr/>
            </p14:nvContentPartPr>
            <p14:xfrm>
              <a:off x="6171979" y="4305809"/>
              <a:ext cx="1518840" cy="24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3C25F3-7994-5320-F5B1-AF2B1B6AFD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7979" y="4198169"/>
                <a:ext cx="162648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7014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DCD78-040E-7F8F-7F89-2F753C61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38" y="1002346"/>
            <a:ext cx="8543925" cy="5174618"/>
          </a:xfrm>
        </p:spPr>
        <p:txBody>
          <a:bodyPr/>
          <a:lstStyle/>
          <a:p>
            <a:r>
              <a:rPr lang="en-US" noProof="0" dirty="0"/>
              <a:t>Possible approach to CE certification and CE marking</a:t>
            </a:r>
          </a:p>
          <a:p>
            <a:endParaRPr lang="en-US" noProof="0" dirty="0"/>
          </a:p>
          <a:p>
            <a:r>
              <a:rPr lang="en-US" noProof="0" dirty="0"/>
              <a:t>CE directive (steps to CE marking)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Define product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guidelines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the standards from the directives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Notified body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Carry out conformity assessment procedure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Preparation of the technical documentation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Drafting the EC declaration of conformity and affixing the CE mark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16279-FDBC-9D49-54F8-0EE4B0F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7C32-3C86-94DF-93EF-EC3E58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657DD-3957-B81E-B50D-9F869028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3934C1-3869-6247-6139-00137C64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00EE8-ECEB-B104-2013-F4955721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351751"/>
            <a:ext cx="202833" cy="2070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241D9D-7974-6CFC-6945-629D37D4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734672"/>
            <a:ext cx="202833" cy="2070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96E7F4-1DEC-C246-B01A-3EA1511D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3091708"/>
            <a:ext cx="202833" cy="2070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8CDB9D-4CB4-C6BA-64FD-BF3DDE61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7" y="3455652"/>
            <a:ext cx="202833" cy="2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797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DF8B6B4-5EDE-354E-4617-A29E2713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975" y="3429000"/>
            <a:ext cx="3165987" cy="172198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8DEF062-11BB-7D6C-F58F-12C37766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noProof="0" dirty="0"/>
              <a:t>Carry out conformity assessment procedures</a:t>
            </a:r>
          </a:p>
          <a:p>
            <a:pPr marL="457200" indent="-457200">
              <a:buFont typeface="+mj-lt"/>
              <a:buAutoNum type="arabicPeriod" startAt="5"/>
            </a:pPr>
            <a:endParaRPr lang="en-US" noProof="0" dirty="0"/>
          </a:p>
          <a:p>
            <a:r>
              <a:rPr lang="en-US" noProof="0" dirty="0"/>
              <a:t>Carry out or have carried out and document the tests specified in point three (selection of standards) in accordance with the standard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EF1C9A-4698-25CF-07CD-FBF067DB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D76C7D-034E-E681-E0AC-EEDDEF8C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E1B07D-2DB8-7DC0-E000-7E3A80B7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A447026-CB3E-9122-88B2-7F9FFA3E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690D675-FCB5-042E-65A7-DB8A503D5C95}"/>
                  </a:ext>
                </a:extLst>
              </p14:cNvPr>
              <p14:cNvContentPartPr/>
              <p14:nvPr/>
            </p14:nvContentPartPr>
            <p14:xfrm>
              <a:off x="6186739" y="4437569"/>
              <a:ext cx="3264480" cy="119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690D675-FCB5-042E-65A7-DB8A503D5C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2739" y="4329569"/>
                <a:ext cx="3372120" cy="3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692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DCD78-040E-7F8F-7F89-2F753C61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38" y="1002346"/>
            <a:ext cx="8543925" cy="5174618"/>
          </a:xfrm>
        </p:spPr>
        <p:txBody>
          <a:bodyPr/>
          <a:lstStyle/>
          <a:p>
            <a:r>
              <a:rPr lang="en-US" noProof="0" dirty="0"/>
              <a:t>Possible approach to CE certification and CE marking</a:t>
            </a:r>
          </a:p>
          <a:p>
            <a:endParaRPr lang="en-US" noProof="0" dirty="0"/>
          </a:p>
          <a:p>
            <a:r>
              <a:rPr lang="en-US" noProof="0" dirty="0"/>
              <a:t>CE directive (steps to CE marking)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Define product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guidelines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the standards from the directives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Notified body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Carry out conformity assessment procedure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Preparation of the technical documentation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Drafting the EC declaration of conformity and affixing the CE mark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16279-FDBC-9D49-54F8-0EE4B0F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7C32-3C86-94DF-93EF-EC3E58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657DD-3957-B81E-B50D-9F869028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3934C1-3869-6247-6139-00137C64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00EE8-ECEB-B104-2013-F4955721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351751"/>
            <a:ext cx="202833" cy="2070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241D9D-7974-6CFC-6945-629D37D4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734672"/>
            <a:ext cx="202833" cy="2070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96E7F4-1DEC-C246-B01A-3EA1511D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3091708"/>
            <a:ext cx="202833" cy="2070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8CDB9D-4CB4-C6BA-64FD-BF3DDE617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7" y="3455652"/>
            <a:ext cx="202833" cy="2070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8FDE0D-A30C-B672-9152-1F6796E4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7" y="3819596"/>
            <a:ext cx="202833" cy="2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84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8D106C2-23A6-B84B-CE0B-BF24AA710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49" y="4570871"/>
            <a:ext cx="3165987" cy="172198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9C8CF6-891B-2E94-65BF-EA956D07F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noProof="0" dirty="0"/>
              <a:t>Preparation of technical documentation</a:t>
            </a:r>
          </a:p>
          <a:p>
            <a:r>
              <a:rPr lang="en-US" noProof="0" dirty="0"/>
              <a:t>Operating instructions with, for example: </a:t>
            </a:r>
          </a:p>
          <a:p>
            <a:pPr lvl="1"/>
            <a:r>
              <a:rPr lang="en-US" noProof="0" dirty="0"/>
              <a:t>Intended use (How and who may use the product)</a:t>
            </a:r>
          </a:p>
          <a:p>
            <a:pPr lvl="1"/>
            <a:r>
              <a:rPr lang="en-US" noProof="0" dirty="0"/>
              <a:t>Information on hazards</a:t>
            </a:r>
          </a:p>
          <a:p>
            <a:pPr lvl="1"/>
            <a:r>
              <a:rPr lang="en-US" noProof="0" dirty="0"/>
              <a:t>Information on restrictions</a:t>
            </a:r>
          </a:p>
          <a:p>
            <a:pPr lvl="1"/>
            <a:r>
              <a:rPr lang="en-US" noProof="0" dirty="0"/>
              <a:t>How long the product may be used</a:t>
            </a:r>
          </a:p>
          <a:p>
            <a:pPr lvl="1"/>
            <a:r>
              <a:rPr lang="en-US" noProof="0" dirty="0"/>
              <a:t>Indication of which cells may be used</a:t>
            </a:r>
          </a:p>
          <a:p>
            <a:pPr lvl="1"/>
            <a:r>
              <a:rPr lang="en-US" noProof="0" dirty="0"/>
              <a:t>Define service intervals, if applicable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1B56B-0F06-672B-DB4E-6EA6326A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3E75AA-B473-D869-571C-633A6E07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0B65AF-775E-B4A8-723D-D35F2E20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7F033F4-D635-6181-3E1D-F39FB35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E58F71-AA0B-8A1F-1C16-02C7D9887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78" y="2282921"/>
            <a:ext cx="3319176" cy="2134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00B3A1C-3C55-6457-834A-A5FD70AC9F2D}"/>
                  </a:ext>
                </a:extLst>
              </p14:cNvPr>
              <p14:cNvContentPartPr/>
              <p14:nvPr/>
            </p14:nvContentPartPr>
            <p14:xfrm>
              <a:off x="5913859" y="5800009"/>
              <a:ext cx="3000377" cy="53949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00B3A1C-3C55-6457-834A-A5FD70AC9F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9857" y="5692111"/>
                <a:ext cx="3108022" cy="2693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548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9DCD78-040E-7F8F-7F89-2F753C61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38" y="1002346"/>
            <a:ext cx="8543925" cy="5174618"/>
          </a:xfrm>
        </p:spPr>
        <p:txBody>
          <a:bodyPr/>
          <a:lstStyle/>
          <a:p>
            <a:r>
              <a:rPr lang="en-US" noProof="0" dirty="0"/>
              <a:t>Possible approach to CE certification and CE marking</a:t>
            </a:r>
          </a:p>
          <a:p>
            <a:endParaRPr lang="en-US" noProof="0" dirty="0"/>
          </a:p>
          <a:p>
            <a:r>
              <a:rPr lang="en-US" noProof="0" dirty="0"/>
              <a:t>CE directive (steps to CE marking)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Define product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guidelines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Determine the standards from the directives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Notified body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Carry out conformity assessment procedure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Preparation of the technical documentation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noProof="0" dirty="0"/>
              <a:t>Drafting the EC declaration of conformity and affixing the CE mark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16279-FDBC-9D49-54F8-0EE4B0FD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7C32-3C86-94DF-93EF-EC3E58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2657DD-3957-B81E-B50D-9F869028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3934C1-3869-6247-6139-00137C64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directives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00EE8-ECEB-B104-2013-F4955721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351751"/>
            <a:ext cx="202833" cy="2070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241D9D-7974-6CFC-6945-629D37D4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2734672"/>
            <a:ext cx="202833" cy="2070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96E7F4-1DEC-C246-B01A-3EA1511D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3091708"/>
            <a:ext cx="202833" cy="2070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1B8C2B-C76A-3531-041A-88AB46F1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3458953"/>
            <a:ext cx="202833" cy="2070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E086CA-FC90-9DED-F7A2-B1D56DA7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3803774"/>
            <a:ext cx="202833" cy="20709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B0B7324-581E-B0EF-F5AF-F54AF1D6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18" y="4160810"/>
            <a:ext cx="202833" cy="2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04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09757-4335-AFDA-10B4-6F97A7AA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18" y="652466"/>
            <a:ext cx="3165987" cy="1721988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AD7666-A2E8-4F2A-34E6-EC73127A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5554162" cy="5174618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noProof="0" dirty="0"/>
              <a:t>Drafting the EC declaration of conformity and affixing the CE mark</a:t>
            </a:r>
          </a:p>
          <a:p>
            <a:r>
              <a:rPr lang="en-US" noProof="0" dirty="0"/>
              <a:t>Information on the manufacturer and the product</a:t>
            </a:r>
          </a:p>
          <a:p>
            <a:r>
              <a:rPr lang="en-US" noProof="0" dirty="0"/>
              <a:t>Information on the standards applied to ensure safe operation of the product</a:t>
            </a:r>
          </a:p>
          <a:p>
            <a:r>
              <a:rPr lang="en-US" noProof="0" dirty="0"/>
              <a:t>Affix the CE mark to the product</a:t>
            </a:r>
          </a:p>
          <a:p>
            <a:r>
              <a:rPr lang="en-US" noProof="0" dirty="0"/>
              <a:t>Sell the </a:t>
            </a:r>
            <a:r>
              <a:rPr lang="en-US" noProof="0" dirty="0" err="1"/>
              <a:t>powerbank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A3F12E-1C3B-B233-C13F-0E5D0342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DB9EF4-31B6-62CD-FAE2-BAB18465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035E86-12FF-0A5F-C276-2F97024B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591DD-2765-67A1-CB9D-C8E4C6F9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Standards and regulations</a:t>
            </a:r>
          </a:p>
        </p:txBody>
      </p:sp>
      <p:pic>
        <p:nvPicPr>
          <p:cNvPr id="4098" name="Picture 2" descr="Konformitätserklärung - Muster, Vorlagen, Beispiele als PDF">
            <a:extLst>
              <a:ext uri="{FF2B5EF4-FFF2-40B4-BE49-F238E27FC236}">
                <a16:creationId xmlns:a16="http://schemas.microsoft.com/office/drawing/2014/main" id="{83419B12-BCF6-236D-0773-1370C464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18" y="2728800"/>
            <a:ext cx="3748282" cy="34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8665E68-1DAC-A11C-504A-1D70F61E7C8E}"/>
              </a:ext>
            </a:extLst>
          </p:cNvPr>
          <p:cNvSpPr txBox="1"/>
          <p:nvPr/>
        </p:nvSpPr>
        <p:spPr>
          <a:xfrm>
            <a:off x="6834255" y="2359468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Beispiel einer Erklärung</a:t>
            </a:r>
          </a:p>
        </p:txBody>
      </p:sp>
      <p:pic>
        <p:nvPicPr>
          <p:cNvPr id="11" name="Grafik 10" descr="Ein Bild, das Text, Elektronik, Batterie, Im Haus enthält.&#10;&#10;Automatisch generierte Beschreibung">
            <a:extLst>
              <a:ext uri="{FF2B5EF4-FFF2-40B4-BE49-F238E27FC236}">
                <a16:creationId xmlns:a16="http://schemas.microsoft.com/office/drawing/2014/main" id="{9E1FB9BC-FBAB-84C9-C71A-F0D792E579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26665" r="27509" b="33536"/>
          <a:stretch/>
        </p:blipFill>
        <p:spPr>
          <a:xfrm>
            <a:off x="818130" y="4381610"/>
            <a:ext cx="3748283" cy="212834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0B89697-AA3B-1A07-A4B6-B9C7A4A38AE0}"/>
              </a:ext>
            </a:extLst>
          </p:cNvPr>
          <p:cNvSpPr/>
          <p:nvPr/>
        </p:nvSpPr>
        <p:spPr>
          <a:xfrm>
            <a:off x="818131" y="5414051"/>
            <a:ext cx="694320" cy="454291"/>
          </a:xfrm>
          <a:prstGeom prst="rect">
            <a:avLst/>
          </a:prstGeom>
          <a:noFill/>
          <a:ln w="57150">
            <a:solidFill>
              <a:srgbClr val="FB23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5BFECBA-4AEC-3A6E-7B97-9096F9F7A452}"/>
                  </a:ext>
                </a:extLst>
              </p14:cNvPr>
              <p14:cNvContentPartPr/>
              <p14:nvPr/>
            </p14:nvContentPartPr>
            <p14:xfrm>
              <a:off x="6235200" y="2047663"/>
              <a:ext cx="3088505" cy="57037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5BFECBA-4AEC-3A6E-7B97-9096F9F7A4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1199" y="1940046"/>
                <a:ext cx="3196147" cy="27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49C48B8-F2EB-AF7E-D6AD-BAB8C574291D}"/>
                  </a:ext>
                </a:extLst>
              </p14:cNvPr>
              <p14:cNvContentPartPr/>
              <p14:nvPr/>
            </p14:nvContentPartPr>
            <p14:xfrm>
              <a:off x="6553455" y="2290198"/>
              <a:ext cx="1173574" cy="45719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49C48B8-F2EB-AF7E-D6AD-BAB8C57429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9406" y="2176845"/>
                <a:ext cx="1281311" cy="2720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5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13700F-E201-4154-4446-4419E343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In addition to the CE directives (to protect manufacturers, customers and the environment), there are other directives and laws that must be complied within the life cycle of a product</a:t>
            </a:r>
          </a:p>
          <a:p>
            <a:r>
              <a:rPr lang="en-US" noProof="0" dirty="0">
                <a:sym typeface="Wingdings" panose="05000000000000000000" pitchFamily="2" charset="2"/>
              </a:rPr>
              <a:t>Fundamental: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Consideration of safety and protection from development up to and including disposal of the product</a:t>
            </a:r>
          </a:p>
          <a:p>
            <a:pPr lvl="1"/>
            <a:endParaRPr lang="en-US" noProof="0" dirty="0"/>
          </a:p>
          <a:p>
            <a:r>
              <a:rPr lang="en-US" noProof="0" dirty="0"/>
              <a:t>Examples</a:t>
            </a:r>
          </a:p>
          <a:p>
            <a:pPr lvl="1"/>
            <a:r>
              <a:rPr lang="en-US" noProof="0" dirty="0"/>
              <a:t>Protection of employees in the company (handling, assembly...)</a:t>
            </a:r>
          </a:p>
          <a:p>
            <a:pPr lvl="1"/>
            <a:r>
              <a:rPr lang="en-US" noProof="0" dirty="0"/>
              <a:t>Safety of shipping personal during transportation and handling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FBFCE-92D5-BC55-739B-61BB930A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045DA6-2A28-CF88-941A-150E13EE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7F097-5EA4-20D9-5A5B-8D858EB6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AF6F1C-1E1B-FE5B-68A9-D0AA3A11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 CE-directives</a:t>
            </a:r>
          </a:p>
        </p:txBody>
      </p:sp>
    </p:spTree>
    <p:extLst>
      <p:ext uri="{BB962C8B-B14F-4D97-AF65-F5344CB8AC3E}">
        <p14:creationId xmlns:p14="http://schemas.microsoft.com/office/powerpoint/2010/main" val="24037171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1C56FE-C5B9-EF1D-C54F-88A53B1C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963" indent="-228600"/>
            <a:r>
              <a:rPr lang="en-US" noProof="0" dirty="0"/>
              <a:t>The technical documentation with evidence must be enclosed with the battery</a:t>
            </a:r>
          </a:p>
          <a:p>
            <a:pPr marL="715963" indent="-228600"/>
            <a:r>
              <a:rPr lang="en-US" noProof="0" dirty="0"/>
              <a:t>The end customer should be encouraged to read the instructions for use </a:t>
            </a:r>
            <a:br>
              <a:rPr lang="en-US" noProof="0" dirty="0"/>
            </a:br>
            <a:r>
              <a:rPr lang="en-US" noProof="0" dirty="0">
                <a:sym typeface="Wingdings" panose="05000000000000000000" pitchFamily="2" charset="2"/>
              </a:rPr>
              <a:t></a:t>
            </a:r>
            <a:r>
              <a:rPr lang="en-US" noProof="0" dirty="0"/>
              <a:t> Manufacturer is no longer liable for errors made by the customer</a:t>
            </a:r>
            <a:endParaRPr lang="en-US" noProof="0" dirty="0">
              <a:sym typeface="Wingdings" panose="05000000000000000000" pitchFamily="2" charset="2"/>
            </a:endParaRPr>
          </a:p>
          <a:p>
            <a:pPr lvl="1"/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3D5302-71A6-B1F8-FFB5-DA9E9DC6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3D61F5-85C0-F47D-E0BA-439BB792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55BF6C-166E-0702-12DD-F55F1A17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10B3293-263A-C5F4-E306-2B9D8EA8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2050" name="Picture 2" descr="Gebotszeichen Piktogramm &quot;Anleitung beachten&quot; kaufen | SETON">
            <a:extLst>
              <a:ext uri="{FF2B5EF4-FFF2-40B4-BE49-F238E27FC236}">
                <a16:creationId xmlns:a16="http://schemas.microsoft.com/office/drawing/2014/main" id="{D0EF4DC2-97CD-0A4A-1780-5BC9AC8D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9" y="1130781"/>
            <a:ext cx="569042" cy="5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244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F3BB4C-271A-D179-9102-90A730D7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General Comments</a:t>
            </a:r>
          </a:p>
          <a:p>
            <a:r>
              <a:rPr lang="en-US" noProof="0" dirty="0"/>
              <a:t>In the EU, the CE mark </a:t>
            </a:r>
            <a:r>
              <a:rPr lang="en-US" b="1" noProof="0" dirty="0"/>
              <a:t>must</a:t>
            </a:r>
            <a:r>
              <a:rPr lang="en-US" noProof="0" dirty="0"/>
              <a:t> be affixed to a machine or device before it can be placed on the market</a:t>
            </a:r>
          </a:p>
          <a:p>
            <a:r>
              <a:rPr lang="en-US" noProof="0" dirty="0"/>
              <a:t>In Switzerland, it is not obligatory to affix the CE mark</a:t>
            </a:r>
          </a:p>
          <a:p>
            <a:pPr lvl="1"/>
            <a:r>
              <a:rPr lang="en-US" noProof="0" dirty="0"/>
              <a:t>For the Swiss market, there is the Swiss conformity mark (CH mark)</a:t>
            </a:r>
          </a:p>
          <a:p>
            <a:pPr lvl="1"/>
            <a:r>
              <a:rPr lang="en-US" noProof="0" dirty="0"/>
              <a:t>However, the CH mark is not recognized in the EU. The CE mark must be affixed in the EU</a:t>
            </a:r>
          </a:p>
          <a:p>
            <a:pPr lvl="1"/>
            <a:r>
              <a:rPr lang="en-US" noProof="0" dirty="0"/>
              <a:t>In Switzerland, the sale of CE-marked products is recognized (harmonized standards)</a:t>
            </a:r>
          </a:p>
          <a:p>
            <a:pPr lvl="1"/>
            <a:endParaRPr lang="en-US" noProof="0" dirty="0"/>
          </a:p>
          <a:p>
            <a:r>
              <a:rPr lang="en-US" noProof="0" dirty="0">
                <a:sym typeface="Wingdings" panose="05000000000000000000" pitchFamily="2" charset="2"/>
              </a:rPr>
              <a:t> Tackling CE certification right from the start</a:t>
            </a:r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7B64D4-9C0C-030A-DB79-E2B7CD66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640E0C-D0B3-AE46-5BED-78AC18FF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FA458-710F-941B-B5E2-24ADA97E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AE5FF1C-5A3F-692F-47DC-BDE1AFAB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CE in Switzerland</a:t>
            </a:r>
          </a:p>
        </p:txBody>
      </p:sp>
      <p:pic>
        <p:nvPicPr>
          <p:cNvPr id="6146" name="Picture 2" descr="Ist eine CE-Kennzeichnung in der Schweiz erforderlich?">
            <a:extLst>
              <a:ext uri="{FF2B5EF4-FFF2-40B4-BE49-F238E27FC236}">
                <a16:creationId xmlns:a16="http://schemas.microsoft.com/office/drawing/2014/main" id="{1E62723C-1210-D3D2-C09E-30EA832A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57" y="5166497"/>
            <a:ext cx="2358743" cy="13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B2AE5D-ED67-68C8-803A-DAE025B1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Caution when purchasing electronic products</a:t>
            </a:r>
          </a:p>
          <a:p>
            <a:endParaRPr lang="en-US" noProof="0" dirty="0"/>
          </a:p>
          <a:p>
            <a:r>
              <a:rPr lang="en-US" noProof="0" dirty="0"/>
              <a:t>C E </a:t>
            </a:r>
            <a:r>
              <a:rPr lang="en-US" b="1" noProof="0" dirty="0"/>
              <a:t>not equal </a:t>
            </a:r>
            <a:r>
              <a:rPr lang="en-US" noProof="0" dirty="0"/>
              <a:t>CE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2E5FB7-C921-C484-60AC-910576B5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8C7D45-27C3-F62D-CC4E-4900763F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25AA54-1FD9-28C7-B2E4-19CC8733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0AF814A-7A98-A73D-B657-D5D25338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Caution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08F543-1B77-D4A9-6D8A-D67A5B0D6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4" t="4605" r="2465"/>
          <a:stretch/>
        </p:blipFill>
        <p:spPr>
          <a:xfrm>
            <a:off x="2310667" y="3002178"/>
            <a:ext cx="2966401" cy="25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328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66EFF0-52A5-2616-2006-16DB13441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0">
              <a:buNone/>
            </a:pPr>
            <a:r>
              <a:rPr lang="en-US" noProof="0" dirty="0"/>
              <a:t>Conformity Europa</a:t>
            </a:r>
          </a:p>
          <a:p>
            <a:pPr marL="265113" indent="0">
              <a:buNone/>
            </a:pPr>
            <a:r>
              <a:rPr lang="en-US" noProof="0" dirty="0"/>
              <a:t>May not be disposed of in household waste</a:t>
            </a:r>
          </a:p>
          <a:p>
            <a:pPr marL="265113" indent="0">
              <a:buNone/>
            </a:pPr>
            <a:r>
              <a:rPr lang="en-US" noProof="0" dirty="0"/>
              <a:t>Conformity England</a:t>
            </a:r>
          </a:p>
          <a:p>
            <a:pPr marL="265113" indent="0">
              <a:buNone/>
            </a:pPr>
            <a:r>
              <a:rPr lang="en-US" noProof="0" dirty="0"/>
              <a:t>Conformity Ukraine</a:t>
            </a:r>
          </a:p>
          <a:p>
            <a:pPr marL="265113" indent="0">
              <a:buNone/>
            </a:pPr>
            <a:r>
              <a:rPr lang="en-US" noProof="0" dirty="0"/>
              <a:t>China RoHS</a:t>
            </a:r>
          </a:p>
          <a:p>
            <a:pPr marL="265113" indent="0">
              <a:buNone/>
            </a:pPr>
            <a:r>
              <a:rPr lang="en-US" noProof="0" dirty="0"/>
              <a:t>Conformity Russia</a:t>
            </a:r>
          </a:p>
          <a:p>
            <a:pPr marL="265113" indent="0">
              <a:buNone/>
            </a:pPr>
            <a:r>
              <a:rPr lang="en-US" noProof="0" dirty="0"/>
              <a:t>Recycling Lithium Ion batteries</a:t>
            </a:r>
          </a:p>
          <a:p>
            <a:pPr marL="265113" indent="0">
              <a:buNone/>
            </a:pPr>
            <a:r>
              <a:rPr lang="en-US" noProof="0" dirty="0"/>
              <a:t>Electro Magnetic Compatibility China</a:t>
            </a:r>
          </a:p>
          <a:p>
            <a:pPr marL="265113" indent="0">
              <a:buNone/>
            </a:pPr>
            <a:r>
              <a:rPr lang="en-US" noProof="0" dirty="0"/>
              <a:t>Type approval Korea</a:t>
            </a:r>
          </a:p>
          <a:p>
            <a:pPr marL="265113" indent="0">
              <a:buNone/>
            </a:pPr>
            <a:r>
              <a:rPr lang="en-US" noProof="0" dirty="0"/>
              <a:t>Conformity Australian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58C241-6CBC-16CE-4A76-2AF0E33A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6EFBB0-01C0-6B5C-58CF-ABDABD87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112913-E3BD-B303-DEB0-50367DD6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D70FA3-404D-C7DB-EC71-6C74675E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Other signs</a:t>
            </a:r>
          </a:p>
        </p:txBody>
      </p:sp>
      <p:pic>
        <p:nvPicPr>
          <p:cNvPr id="7" name="Grafik 6" descr="Ein Bild, das Text, Elektronik, Batterie, Im Haus enthält.&#10;&#10;Automatisch generierte Beschreibung">
            <a:extLst>
              <a:ext uri="{FF2B5EF4-FFF2-40B4-BE49-F238E27FC236}">
                <a16:creationId xmlns:a16="http://schemas.microsoft.com/office/drawing/2014/main" id="{A840060F-C884-A8BD-3BCF-39F69DD95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26665" r="27509" b="33536"/>
          <a:stretch/>
        </p:blipFill>
        <p:spPr>
          <a:xfrm>
            <a:off x="5884606" y="4220512"/>
            <a:ext cx="4021394" cy="2283422"/>
          </a:xfrm>
          <a:prstGeom prst="rect">
            <a:avLst/>
          </a:prstGeom>
        </p:spPr>
      </p:pic>
      <p:pic>
        <p:nvPicPr>
          <p:cNvPr id="8" name="Picture 2" descr="Label-Anforderungen in der Ukraine">
            <a:extLst>
              <a:ext uri="{FF2B5EF4-FFF2-40B4-BE49-F238E27FC236}">
                <a16:creationId xmlns:a16="http://schemas.microsoft.com/office/drawing/2014/main" id="{57D7CEAA-2F39-1FB2-56B0-D62EF7A8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2" y="2334155"/>
            <a:ext cx="413178" cy="4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s ist die PSE Zertifizierung">
            <a:extLst>
              <a:ext uri="{FF2B5EF4-FFF2-40B4-BE49-F238E27FC236}">
                <a16:creationId xmlns:a16="http://schemas.microsoft.com/office/drawing/2014/main" id="{5EDB053D-9338-4E56-C2F1-BB533EC0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4" y="4128831"/>
            <a:ext cx="418067" cy="3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A2A2F91-055F-FB91-4243-F263B9C3F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61" y="1039437"/>
            <a:ext cx="343199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EB2AE7-1638-A8C9-C4FB-62FBA23DF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91" y="1421449"/>
            <a:ext cx="390310" cy="411796"/>
          </a:xfrm>
          <a:prstGeom prst="rect">
            <a:avLst/>
          </a:prstGeom>
        </p:spPr>
      </p:pic>
      <p:pic>
        <p:nvPicPr>
          <p:cNvPr id="1032" name="Picture 8" descr="Using the UKCA marking - Agenparl">
            <a:extLst>
              <a:ext uri="{FF2B5EF4-FFF2-40B4-BE49-F238E27FC236}">
                <a16:creationId xmlns:a16="http://schemas.microsoft.com/office/drawing/2014/main" id="{036E61FA-8207-D34D-47DF-7DB73ABC2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9"/>
          <a:stretch/>
        </p:blipFill>
        <p:spPr bwMode="auto">
          <a:xfrm>
            <a:off x="523702" y="1910353"/>
            <a:ext cx="343199" cy="3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 mit Pfeil - China RoHS-Etiketten, auf Bogen online kaufen | SETON">
            <a:extLst>
              <a:ext uri="{FF2B5EF4-FFF2-40B4-BE49-F238E27FC236}">
                <a16:creationId xmlns:a16="http://schemas.microsoft.com/office/drawing/2014/main" id="{345332D5-7AFE-F7B7-A4D3-A60F4823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2" y="2783514"/>
            <a:ext cx="475851" cy="4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EFAA40C-0CDC-F310-7E7A-1025C9313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595" y="3320052"/>
            <a:ext cx="395548" cy="29436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ADFB83D-4F4F-F5D8-A6FE-5C89F6290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907" y="3728570"/>
            <a:ext cx="272788" cy="304770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417B761-C987-0EEC-E5C2-E4F98895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3" y="4668926"/>
            <a:ext cx="205546" cy="3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5DBEDB7-183B-BB22-2718-AD156F59C1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662" y="5047227"/>
            <a:ext cx="500809" cy="4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578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3C0D09-A12E-0ACB-EE3A-203060B6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Europe, the CE mark must be affixed to certain products before they can be placed on the market</a:t>
            </a:r>
          </a:p>
          <a:p>
            <a:r>
              <a:rPr lang="en-US" dirty="0"/>
              <a:t>It is extremely difficult to keep track of all CE directives</a:t>
            </a:r>
          </a:p>
          <a:p>
            <a:pPr lvl="1"/>
            <a:r>
              <a:rPr lang="en-US" dirty="0"/>
              <a:t>If something happens to the product due to non-compliance with a directive, you are liable and liable to prosecution</a:t>
            </a:r>
          </a:p>
          <a:p>
            <a:pPr lvl="1"/>
            <a:r>
              <a:rPr lang="en-US" dirty="0"/>
              <a:t>It is recommended to seek professional help when drawing up a CE certificate</a:t>
            </a:r>
          </a:p>
          <a:p>
            <a:r>
              <a:rPr lang="en-US" dirty="0"/>
              <a:t>In addition to the directives, there are other safety regulations (e.g. Suva)</a:t>
            </a:r>
          </a:p>
          <a:p>
            <a:r>
              <a:rPr lang="en-US" dirty="0"/>
              <a:t>Depending on the place of sale (outside the EU) there are country</a:t>
            </a:r>
          </a:p>
          <a:p>
            <a:endParaRPr lang="en-US" dirty="0"/>
          </a:p>
          <a:p>
            <a:r>
              <a:rPr lang="en-US" dirty="0"/>
              <a:t>specific directives-Beware of self-imported products. The importer or seller is responsible for the product!</a:t>
            </a:r>
          </a:p>
          <a:p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A3E985-0BDE-5E34-3F4C-D3B3BC21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255BA5-0F3D-CBD7-6FA8-ABBF653D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573FF3-5DCF-524E-5B46-0F339B68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EBD74-1604-A66A-C087-8D9E00E5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Summary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546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: gebogen 1">
            <a:extLst>
              <a:ext uri="{FF2B5EF4-FFF2-40B4-BE49-F238E27FC236}">
                <a16:creationId xmlns:a16="http://schemas.microsoft.com/office/drawing/2014/main" id="{1C26540C-6C9F-8956-F20B-CF00AEFE07AE}"/>
              </a:ext>
            </a:extLst>
          </p:cNvPr>
          <p:cNvSpPr/>
          <p:nvPr/>
        </p:nvSpPr>
        <p:spPr>
          <a:xfrm rot="14418040">
            <a:off x="3869133" y="1696495"/>
            <a:ext cx="4500000" cy="4500000"/>
          </a:xfrm>
          <a:prstGeom prst="circularArrow">
            <a:avLst>
              <a:gd name="adj1" fmla="val 5385"/>
              <a:gd name="adj2" fmla="val 1142319"/>
              <a:gd name="adj3" fmla="val 20471270"/>
              <a:gd name="adj4" fmla="val 2989565"/>
              <a:gd name="adj5" fmla="val 76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4FF81D-AC93-5DA8-423A-43492FEF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A56B63-AAC8-41CC-DC2C-2F4BB2B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02509A-A25B-591E-E1A4-0E2950F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A02873-BBA0-49F9-8214-96A6B8B1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718C15A-A64A-99E7-FAF5-B8550FB66107}"/>
              </a:ext>
            </a:extLst>
          </p:cNvPr>
          <p:cNvSpPr/>
          <p:nvPr/>
        </p:nvSpPr>
        <p:spPr>
          <a:xfrm>
            <a:off x="859621" y="181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materials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79C866-0415-6CED-69B0-9B11E583BDA9}"/>
              </a:ext>
            </a:extLst>
          </p:cNvPr>
          <p:cNvSpPr/>
          <p:nvPr/>
        </p:nvSpPr>
        <p:spPr>
          <a:xfrm>
            <a:off x="860400" y="4240625"/>
            <a:ext cx="1836000" cy="72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Burning</a:t>
            </a:r>
            <a:endParaRPr lang="de-CH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7C7DE5-5CF7-DA8D-B8B6-F336CBB7D665}"/>
              </a:ext>
            </a:extLst>
          </p:cNvPr>
          <p:cNvSpPr/>
          <p:nvPr/>
        </p:nvSpPr>
        <p:spPr>
          <a:xfrm>
            <a:off x="5145801" y="18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Production Distribution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69CC65-CEAA-28F7-D844-01376814085C}"/>
              </a:ext>
            </a:extLst>
          </p:cNvPr>
          <p:cNvSpPr/>
          <p:nvPr/>
        </p:nvSpPr>
        <p:spPr>
          <a:xfrm>
            <a:off x="6945801" y="278546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09C9E52-471A-3E98-3FDF-0333284B6353}"/>
              </a:ext>
            </a:extLst>
          </p:cNvPr>
          <p:cNvSpPr/>
          <p:nvPr/>
        </p:nvSpPr>
        <p:spPr>
          <a:xfrm>
            <a:off x="6945801" y="4240625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Consume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3843D6-0BED-109B-25FE-D729E572370B}"/>
              </a:ext>
            </a:extLst>
          </p:cNvPr>
          <p:cNvSpPr/>
          <p:nvPr/>
        </p:nvSpPr>
        <p:spPr>
          <a:xfrm>
            <a:off x="5145801" y="5411940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Disposal</a:t>
            </a:r>
            <a:endParaRPr lang="de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55F2BB-1C74-F58E-33D8-DD21CCC684C5}"/>
              </a:ext>
            </a:extLst>
          </p:cNvPr>
          <p:cNvSpPr/>
          <p:nvPr/>
        </p:nvSpPr>
        <p:spPr>
          <a:xfrm>
            <a:off x="3345801" y="4241334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Transport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9F908C-3DEB-53D5-6071-7CFB154FD393}"/>
              </a:ext>
            </a:extLst>
          </p:cNvPr>
          <p:cNvSpPr/>
          <p:nvPr/>
        </p:nvSpPr>
        <p:spPr>
          <a:xfrm>
            <a:off x="3345801" y="2786568"/>
            <a:ext cx="1836000" cy="72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Recycling</a:t>
            </a:r>
          </a:p>
        </p:txBody>
      </p:sp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0FDF1034-DB08-FFC8-4315-EC05D646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02346"/>
            <a:ext cx="8543925" cy="553651"/>
          </a:xfrm>
        </p:spPr>
        <p:txBody>
          <a:bodyPr/>
          <a:lstStyle/>
          <a:p>
            <a:r>
              <a:rPr lang="en-US" noProof="0" dirty="0"/>
              <a:t>CE directives and Responsible offices for safety</a:t>
            </a:r>
          </a:p>
        </p:txBody>
      </p: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7E1976EF-AEA1-D4AC-8DC2-4019DDCCCF49}"/>
              </a:ext>
            </a:extLst>
          </p:cNvPr>
          <p:cNvCxnSpPr>
            <a:stCxn id="14" idx="2"/>
            <a:endCxn id="8" idx="0"/>
          </p:cNvCxnSpPr>
          <p:nvPr/>
        </p:nvCxnSpPr>
        <p:spPr>
          <a:xfrm rot="10800000" flipV="1">
            <a:off x="1778401" y="3146567"/>
            <a:ext cx="1567401" cy="109405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68AF4B8-366A-5061-9605-ED2D78507D7B}"/>
              </a:ext>
            </a:extLst>
          </p:cNvPr>
          <p:cNvCxnSpPr>
            <a:stCxn id="13" idx="2"/>
            <a:endCxn id="8" idx="6"/>
          </p:cNvCxnSpPr>
          <p:nvPr/>
        </p:nvCxnSpPr>
        <p:spPr>
          <a:xfrm flipH="1" flipV="1">
            <a:off x="2696400" y="4600625"/>
            <a:ext cx="649401" cy="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D0724C7-62C0-79E9-628E-51AFA42A8800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2695621" y="2170625"/>
            <a:ext cx="2450180" cy="1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D1E11D8-B8EE-D1EB-E48E-3E5D9A164724}"/>
              </a:ext>
            </a:extLst>
          </p:cNvPr>
          <p:cNvSpPr/>
          <p:nvPr/>
        </p:nvSpPr>
        <p:spPr>
          <a:xfrm>
            <a:off x="5536745" y="1530221"/>
            <a:ext cx="1054112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Suva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5DBFD6-47A0-FE58-D72F-25C3A19202B5}"/>
              </a:ext>
            </a:extLst>
          </p:cNvPr>
          <p:cNvSpPr/>
          <p:nvPr/>
        </p:nvSpPr>
        <p:spPr>
          <a:xfrm>
            <a:off x="7915075" y="2625422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49A6812-76B2-D0D3-9459-EB47DE5C0194}"/>
              </a:ext>
            </a:extLst>
          </p:cNvPr>
          <p:cNvSpPr/>
          <p:nvPr/>
        </p:nvSpPr>
        <p:spPr>
          <a:xfrm>
            <a:off x="7991488" y="4926988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0084FF-F459-C16D-8FF5-35718A88F520}"/>
              </a:ext>
            </a:extLst>
          </p:cNvPr>
          <p:cNvSpPr/>
          <p:nvPr/>
        </p:nvSpPr>
        <p:spPr>
          <a:xfrm>
            <a:off x="5606877" y="6076056"/>
            <a:ext cx="932400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80B16F7-06B6-76F7-59F4-4D0F98FF5072}"/>
              </a:ext>
            </a:extLst>
          </p:cNvPr>
          <p:cNvSpPr/>
          <p:nvPr/>
        </p:nvSpPr>
        <p:spPr>
          <a:xfrm>
            <a:off x="2909887" y="2625422"/>
            <a:ext cx="933804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/>
              <a:t>CE</a:t>
            </a:r>
            <a:endParaRPr lang="de-CH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561C4C-2C65-5B16-E343-2272BDFB3476}"/>
              </a:ext>
            </a:extLst>
          </p:cNvPr>
          <p:cNvSpPr/>
          <p:nvPr/>
        </p:nvSpPr>
        <p:spPr>
          <a:xfrm>
            <a:off x="2452532" y="4926989"/>
            <a:ext cx="1907295" cy="33183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ADR/ IMDG/ IATA</a:t>
            </a:r>
          </a:p>
        </p:txBody>
      </p:sp>
      <p:pic>
        <p:nvPicPr>
          <p:cNvPr id="25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15C8F3A0-2AC0-DDCB-D60C-CFCE50D61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>
            <a:off x="8214560" y="3270545"/>
            <a:ext cx="683783" cy="3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ymbol für den schnellen LKW-Transport Frachtversand bezogene Lieferlinie  2553820 Vektor Kunst bei Vecteezy">
            <a:extLst>
              <a:ext uri="{FF2B5EF4-FFF2-40B4-BE49-F238E27FC236}">
                <a16:creationId xmlns:a16="http://schemas.microsoft.com/office/drawing/2014/main" id="{88A74938-7B6A-06E6-46F4-078E3E58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28220" r="9494" b="28544"/>
          <a:stretch/>
        </p:blipFill>
        <p:spPr bwMode="auto">
          <a:xfrm flipH="1">
            <a:off x="3052432" y="4101935"/>
            <a:ext cx="693406" cy="3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Vector sign of the factory symbol is isolated on a white background.  factory icon color editable. 9687188 Vector Art at Vecteezy">
            <a:extLst>
              <a:ext uri="{FF2B5EF4-FFF2-40B4-BE49-F238E27FC236}">
                <a16:creationId xmlns:a16="http://schemas.microsoft.com/office/drawing/2014/main" id="{D8EE16E3-BB30-DC24-286B-5A4C4B066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2192" r="29554" b="31673"/>
          <a:stretch/>
        </p:blipFill>
        <p:spPr bwMode="auto">
          <a:xfrm>
            <a:off x="6690479" y="1469109"/>
            <a:ext cx="582643" cy="5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B775DBC-BD8A-28E1-E56F-F2A31F9D3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92" y="3985787"/>
            <a:ext cx="622380" cy="517400"/>
          </a:xfrm>
          <a:prstGeom prst="rect">
            <a:avLst/>
          </a:prstGeom>
        </p:spPr>
      </p:pic>
      <p:pic>
        <p:nvPicPr>
          <p:cNvPr id="29" name="Picture 10" descr="Kostenlose „Mülltonne“-Icons von Didin jpr | Lettering, White and black,  Icon">
            <a:extLst>
              <a:ext uri="{FF2B5EF4-FFF2-40B4-BE49-F238E27FC236}">
                <a16:creationId xmlns:a16="http://schemas.microsoft.com/office/drawing/2014/main" id="{921021A5-42CF-0052-3593-C9FD666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6956" r="18416" b="7302"/>
          <a:stretch/>
        </p:blipFill>
        <p:spPr bwMode="auto">
          <a:xfrm>
            <a:off x="6790825" y="5854382"/>
            <a:ext cx="381950" cy="5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üllverbrennung Symbol Leitung Vektor Illustration 8372780 Vektor Kunst bei  Vecteezy">
            <a:extLst>
              <a:ext uri="{FF2B5EF4-FFF2-40B4-BE49-F238E27FC236}">
                <a16:creationId xmlns:a16="http://schemas.microsoft.com/office/drawing/2014/main" id="{4BBD92FF-2AA2-4D58-E4DD-A1F3C9E05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4616" r="8869" b="14616"/>
          <a:stretch/>
        </p:blipFill>
        <p:spPr bwMode="auto">
          <a:xfrm>
            <a:off x="639970" y="4697681"/>
            <a:ext cx="541538" cy="4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Recycling-Zeichen: Definition und Dateien zum Herunterladen">
            <a:extLst>
              <a:ext uri="{FF2B5EF4-FFF2-40B4-BE49-F238E27FC236}">
                <a16:creationId xmlns:a16="http://schemas.microsoft.com/office/drawing/2014/main" id="{29E20428-02EB-7F6A-A63F-27ED2E7E3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5826" r="5932" b="2524"/>
          <a:stretch/>
        </p:blipFill>
        <p:spPr bwMode="auto">
          <a:xfrm>
            <a:off x="3299446" y="3215571"/>
            <a:ext cx="445474" cy="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2D1F18-5375-78F3-5A5B-866321E2B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032" y="2229402"/>
            <a:ext cx="562784" cy="628994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C24D5F61-9660-CD90-BE5E-CABF3111F906}"/>
              </a:ext>
            </a:extLst>
          </p:cNvPr>
          <p:cNvSpPr/>
          <p:nvPr/>
        </p:nvSpPr>
        <p:spPr>
          <a:xfrm>
            <a:off x="4994340" y="3537940"/>
            <a:ext cx="2157475" cy="6329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A06383-2FEA-78E0-B5D0-BDC7B416A18F}"/>
              </a:ext>
            </a:extLst>
          </p:cNvPr>
          <p:cNvCxnSpPr>
            <a:cxnSpLocks/>
            <a:stCxn id="33" idx="0"/>
            <a:endCxn id="9" idx="4"/>
          </p:cNvCxnSpPr>
          <p:nvPr/>
        </p:nvCxnSpPr>
        <p:spPr>
          <a:xfrm flipH="1" flipV="1">
            <a:off x="6063801" y="2531940"/>
            <a:ext cx="9277" cy="100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F01A582-3341-B9CA-38E1-AA71F74BB981}"/>
              </a:ext>
            </a:extLst>
          </p:cNvPr>
          <p:cNvCxnSpPr>
            <a:stCxn id="33" idx="4"/>
            <a:endCxn id="12" idx="0"/>
          </p:cNvCxnSpPr>
          <p:nvPr/>
        </p:nvCxnSpPr>
        <p:spPr>
          <a:xfrm flipH="1">
            <a:off x="6063801" y="4170925"/>
            <a:ext cx="9277" cy="124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3AD973E1-8574-264A-93EF-9823E4DEF49D}"/>
              </a:ext>
            </a:extLst>
          </p:cNvPr>
          <p:cNvCxnSpPr>
            <a:stCxn id="33" idx="7"/>
            <a:endCxn id="10" idx="3"/>
          </p:cNvCxnSpPr>
          <p:nvPr/>
        </p:nvCxnSpPr>
        <p:spPr>
          <a:xfrm flipV="1">
            <a:off x="6835860" y="3400018"/>
            <a:ext cx="378817" cy="2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8956FF5B-1D06-3167-4A18-AE1747A98457}"/>
              </a:ext>
            </a:extLst>
          </p:cNvPr>
          <p:cNvCxnSpPr>
            <a:stCxn id="33" idx="5"/>
            <a:endCxn id="11" idx="1"/>
          </p:cNvCxnSpPr>
          <p:nvPr/>
        </p:nvCxnSpPr>
        <p:spPr>
          <a:xfrm>
            <a:off x="6835860" y="4078226"/>
            <a:ext cx="378817" cy="26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556B2FDA-F832-673A-D875-843AF351F8A6}"/>
              </a:ext>
            </a:extLst>
          </p:cNvPr>
          <p:cNvCxnSpPr>
            <a:stCxn id="33" idx="1"/>
            <a:endCxn id="14" idx="5"/>
          </p:cNvCxnSpPr>
          <p:nvPr/>
        </p:nvCxnSpPr>
        <p:spPr>
          <a:xfrm flipH="1" flipV="1">
            <a:off x="4912925" y="3401126"/>
            <a:ext cx="397370" cy="22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FEF2CC8-4B54-23C6-0451-C555AC3DCAD5}"/>
              </a:ext>
            </a:extLst>
          </p:cNvPr>
          <p:cNvCxnSpPr>
            <a:stCxn id="33" idx="3"/>
            <a:endCxn id="13" idx="7"/>
          </p:cNvCxnSpPr>
          <p:nvPr/>
        </p:nvCxnSpPr>
        <p:spPr>
          <a:xfrm flipH="1">
            <a:off x="4912925" y="4078226"/>
            <a:ext cx="397370" cy="26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08F1BD-81CE-4A4D-15E1-616E5D680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002346"/>
            <a:ext cx="6386512" cy="5174618"/>
          </a:xfrm>
        </p:spPr>
        <p:txBody>
          <a:bodyPr>
            <a:normAutofit/>
          </a:bodyPr>
          <a:lstStyle/>
          <a:p>
            <a:r>
              <a:rPr lang="en-US" noProof="0" dirty="0" err="1"/>
              <a:t>Powerbank</a:t>
            </a:r>
            <a:r>
              <a:rPr lang="en-US" noProof="0" dirty="0"/>
              <a:t> example</a:t>
            </a:r>
          </a:p>
          <a:p>
            <a:pPr lvl="1"/>
            <a:r>
              <a:rPr lang="en-US" noProof="0" dirty="0"/>
              <a:t>The following is an example of what placing a </a:t>
            </a:r>
            <a:r>
              <a:rPr lang="en-US" noProof="0" dirty="0" err="1"/>
              <a:t>Powerbank</a:t>
            </a:r>
            <a:r>
              <a:rPr lang="en-US" noProof="0" dirty="0"/>
              <a:t> on the market can look like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sz="1800" b="1" noProof="0" dirty="0"/>
              <a:t>Attention: </a:t>
            </a:r>
            <a:r>
              <a:rPr lang="en-US" sz="1800" noProof="0" dirty="0"/>
              <a:t>The example in this presentation is not complete and does not serve as a template!</a:t>
            </a:r>
          </a:p>
          <a:p>
            <a:endParaRPr lang="en-US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B9C137-C049-27C3-02A5-B02C8810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08BC5C-595B-0AA4-85E8-F2659E6F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08 - Standards and Regulations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0ACDCA-C2C7-58A3-D781-08D81A19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0DAB2-465F-3098-ED68-66BB0CF6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Development of a </a:t>
            </a:r>
            <a:r>
              <a:rPr lang="en-US" noProof="0" dirty="0" err="1"/>
              <a:t>Powerbank</a:t>
            </a:r>
            <a:endParaRPr lang="en-US" noProof="0" dirty="0"/>
          </a:p>
        </p:txBody>
      </p:sp>
      <p:pic>
        <p:nvPicPr>
          <p:cNvPr id="9" name="Picture 2" descr="Powerbank 20000 mAh PD-image">
            <a:extLst>
              <a:ext uri="{FF2B5EF4-FFF2-40B4-BE49-F238E27FC236}">
                <a16:creationId xmlns:a16="http://schemas.microsoft.com/office/drawing/2014/main" id="{C414A39F-84AD-E49A-C763-40B26873E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r="27753" b="4767"/>
          <a:stretch/>
        </p:blipFill>
        <p:spPr bwMode="auto">
          <a:xfrm>
            <a:off x="7742999" y="2203269"/>
            <a:ext cx="1946565" cy="28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307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5686</Words>
  <Application>Microsoft Office PowerPoint</Application>
  <PresentationFormat>A4-Papier (210 x 297 mm)</PresentationFormat>
  <Paragraphs>1188</Paragraphs>
  <Slides>74</Slides>
  <Notes>71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74</vt:i4>
      </vt:variant>
    </vt:vector>
  </HeadingPairs>
  <TitlesOfParts>
    <vt:vector size="86" baseType="lpstr">
      <vt:lpstr>Arial</vt:lpstr>
      <vt:lpstr>Arial</vt:lpstr>
      <vt:lpstr>Calibri</vt:lpstr>
      <vt:lpstr>Calibri Light</vt:lpstr>
      <vt:lpstr>Courier New</vt:lpstr>
      <vt:lpstr>dinpro</vt:lpstr>
      <vt:lpstr>Google Sans</vt:lpstr>
      <vt:lpstr>Linux Libertine</vt:lpstr>
      <vt:lpstr>Montserrat</vt:lpstr>
      <vt:lpstr>Open Sans</vt:lpstr>
      <vt:lpstr>Wingdings</vt:lpstr>
      <vt:lpstr>1_Office</vt:lpstr>
      <vt:lpstr>Li-Ion Battery Course</vt:lpstr>
      <vt:lpstr>Standards and Regulations</vt:lpstr>
      <vt:lpstr>Table of Content</vt:lpstr>
      <vt:lpstr>Introduction</vt:lpstr>
      <vt:lpstr>Introduction</vt:lpstr>
      <vt:lpstr>Introduction CE-directives</vt:lpstr>
      <vt:lpstr>Introduction CE-directives</vt:lpstr>
      <vt:lpstr>Overview</vt:lpstr>
      <vt:lpstr>Development of a Powerbank</vt:lpstr>
      <vt:lpstr>Development of a Powerbank</vt:lpstr>
      <vt:lpstr>Development of a Powerbank</vt:lpstr>
      <vt:lpstr>EU targets for environmental protection</vt:lpstr>
      <vt:lpstr>EU targets for environmental protection</vt:lpstr>
      <vt:lpstr>Production and distribution</vt:lpstr>
      <vt:lpstr>EU targets for environmental protection</vt:lpstr>
      <vt:lpstr>Transport</vt:lpstr>
      <vt:lpstr>Transport</vt:lpstr>
      <vt:lpstr>Transport</vt:lpstr>
      <vt:lpstr>EU targets for environmental protection</vt:lpstr>
      <vt:lpstr>Transport</vt:lpstr>
      <vt:lpstr>Transport</vt:lpstr>
      <vt:lpstr>Transport</vt:lpstr>
      <vt:lpstr>EU targets for environmental protection</vt:lpstr>
      <vt:lpstr>Transport</vt:lpstr>
      <vt:lpstr>EU targets for environmental protection</vt:lpstr>
      <vt:lpstr>CE-Richtlinien</vt:lpstr>
      <vt:lpstr>CE directives</vt:lpstr>
      <vt:lpstr>CE directives</vt:lpstr>
      <vt:lpstr>CE directives</vt:lpstr>
      <vt:lpstr>CE directives</vt:lpstr>
      <vt:lpstr>CE directives</vt:lpstr>
      <vt:lpstr>CE directives</vt:lpstr>
      <vt:lpstr>CE directives</vt:lpstr>
      <vt:lpstr>CE directives (EMV)</vt:lpstr>
      <vt:lpstr>CE directives (EMV)</vt:lpstr>
      <vt:lpstr>CE directives</vt:lpstr>
      <vt:lpstr>CE directives (Low Voltage Directive)</vt:lpstr>
      <vt:lpstr>CE directives (RoHS)</vt:lpstr>
      <vt:lpstr>CE directives (RoHS)</vt:lpstr>
      <vt:lpstr>CE directives (RoHS)</vt:lpstr>
      <vt:lpstr>CE directives (RoHS)</vt:lpstr>
      <vt:lpstr>EU targets for environmental protection</vt:lpstr>
      <vt:lpstr>CE directives</vt:lpstr>
      <vt:lpstr>EU targets for environmental protection</vt:lpstr>
      <vt:lpstr>EU targets for environmental protection</vt:lpstr>
      <vt:lpstr>CE directives (WEEE)</vt:lpstr>
      <vt:lpstr>CE directives (WEEE)</vt:lpstr>
      <vt:lpstr>CE directives</vt:lpstr>
      <vt:lpstr>CE directives (Öko-Design)</vt:lpstr>
      <vt:lpstr>CE directives (Öko-Design)</vt:lpstr>
      <vt:lpstr>EU targets for environmental protection</vt:lpstr>
      <vt:lpstr>Transport</vt:lpstr>
      <vt:lpstr>EU targets for environmental protection</vt:lpstr>
      <vt:lpstr>CE directives</vt:lpstr>
      <vt:lpstr>CE directives</vt:lpstr>
      <vt:lpstr>EU targets for environmental protection</vt:lpstr>
      <vt:lpstr>CE directives</vt:lpstr>
      <vt:lpstr>Standards and regulations</vt:lpstr>
      <vt:lpstr>Standards and regulations</vt:lpstr>
      <vt:lpstr>Standards and regulations</vt:lpstr>
      <vt:lpstr>Standards and regulations</vt:lpstr>
      <vt:lpstr>CE directives</vt:lpstr>
      <vt:lpstr>Standards and regulations</vt:lpstr>
      <vt:lpstr>CE directives</vt:lpstr>
      <vt:lpstr>Standards and regulations</vt:lpstr>
      <vt:lpstr>CE directives</vt:lpstr>
      <vt:lpstr>Standards and regulations</vt:lpstr>
      <vt:lpstr>CE directives</vt:lpstr>
      <vt:lpstr>Standards and regulations</vt:lpstr>
      <vt:lpstr>PowerPoint-Präsentation</vt:lpstr>
      <vt:lpstr>CE in Switzerland</vt:lpstr>
      <vt:lpstr>Caution</vt:lpstr>
      <vt:lpstr>Other signs</vt:lpstr>
      <vt:lpstr>Summary</vt:lpstr>
    </vt:vector>
  </TitlesOfParts>
  <Company>NTB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Mechatronik 1 &amp; 2</dc:title>
  <dc:creator>Pfister Cornel</dc:creator>
  <cp:lastModifiedBy>Rouven Christen</cp:lastModifiedBy>
  <cp:revision>1312</cp:revision>
  <cp:lastPrinted>2020-09-22T10:50:51Z</cp:lastPrinted>
  <dcterms:created xsi:type="dcterms:W3CDTF">2018-08-31T13:55:43Z</dcterms:created>
  <dcterms:modified xsi:type="dcterms:W3CDTF">2024-12-19T13:29:38Z</dcterms:modified>
</cp:coreProperties>
</file>