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96"/>
  </p:notesMasterIdLst>
  <p:sldIdLst>
    <p:sldId id="284" r:id="rId2"/>
    <p:sldId id="439" r:id="rId3"/>
    <p:sldId id="473" r:id="rId4"/>
    <p:sldId id="479" r:id="rId5"/>
    <p:sldId id="481" r:id="rId6"/>
    <p:sldId id="483" r:id="rId7"/>
    <p:sldId id="484" r:id="rId8"/>
    <p:sldId id="494" r:id="rId9"/>
    <p:sldId id="605" r:id="rId10"/>
    <p:sldId id="495" r:id="rId11"/>
    <p:sldId id="496" r:id="rId12"/>
    <p:sldId id="482" r:id="rId13"/>
    <p:sldId id="480" r:id="rId14"/>
    <p:sldId id="498" r:id="rId15"/>
    <p:sldId id="514" r:id="rId16"/>
    <p:sldId id="606" r:id="rId17"/>
    <p:sldId id="610" r:id="rId18"/>
    <p:sldId id="510" r:id="rId19"/>
    <p:sldId id="488" r:id="rId20"/>
    <p:sldId id="500" r:id="rId21"/>
    <p:sldId id="497" r:id="rId22"/>
    <p:sldId id="501" r:id="rId23"/>
    <p:sldId id="502" r:id="rId24"/>
    <p:sldId id="505" r:id="rId25"/>
    <p:sldId id="506" r:id="rId26"/>
    <p:sldId id="507" r:id="rId27"/>
    <p:sldId id="509" r:id="rId28"/>
    <p:sldId id="508" r:id="rId29"/>
    <p:sldId id="512" r:id="rId30"/>
    <p:sldId id="517" r:id="rId31"/>
    <p:sldId id="516" r:id="rId32"/>
    <p:sldId id="520" r:id="rId33"/>
    <p:sldId id="607" r:id="rId34"/>
    <p:sldId id="608" r:id="rId35"/>
    <p:sldId id="611" r:id="rId36"/>
    <p:sldId id="538" r:id="rId37"/>
    <p:sldId id="542" r:id="rId38"/>
    <p:sldId id="541" r:id="rId39"/>
    <p:sldId id="544" r:id="rId40"/>
    <p:sldId id="545" r:id="rId41"/>
    <p:sldId id="546" r:id="rId42"/>
    <p:sldId id="558" r:id="rId43"/>
    <p:sldId id="564" r:id="rId44"/>
    <p:sldId id="568" r:id="rId45"/>
    <p:sldId id="569" r:id="rId46"/>
    <p:sldId id="570" r:id="rId47"/>
    <p:sldId id="565" r:id="rId48"/>
    <p:sldId id="573" r:id="rId49"/>
    <p:sldId id="571" r:id="rId50"/>
    <p:sldId id="574" r:id="rId51"/>
    <p:sldId id="562" r:id="rId52"/>
    <p:sldId id="563" r:id="rId53"/>
    <p:sldId id="567" r:id="rId54"/>
    <p:sldId id="578" r:id="rId55"/>
    <p:sldId id="579" r:id="rId56"/>
    <p:sldId id="580" r:id="rId57"/>
    <p:sldId id="409" r:id="rId58"/>
    <p:sldId id="455" r:id="rId59"/>
    <p:sldId id="456" r:id="rId60"/>
    <p:sldId id="587" r:id="rId61"/>
    <p:sldId id="609" r:id="rId62"/>
    <p:sldId id="362" r:id="rId63"/>
    <p:sldId id="612" r:id="rId64"/>
    <p:sldId id="410" r:id="rId65"/>
    <p:sldId id="419" r:id="rId66"/>
    <p:sldId id="417" r:id="rId67"/>
    <p:sldId id="413" r:id="rId68"/>
    <p:sldId id="430" r:id="rId69"/>
    <p:sldId id="431" r:id="rId70"/>
    <p:sldId id="412" r:id="rId71"/>
    <p:sldId id="416" r:id="rId72"/>
    <p:sldId id="713" r:id="rId73"/>
    <p:sldId id="418" r:id="rId74"/>
    <p:sldId id="434" r:id="rId75"/>
    <p:sldId id="438" r:id="rId76"/>
    <p:sldId id="714" r:id="rId77"/>
    <p:sldId id="715" r:id="rId78"/>
    <p:sldId id="712" r:id="rId79"/>
    <p:sldId id="450" r:id="rId80"/>
    <p:sldId id="448" r:id="rId81"/>
    <p:sldId id="449" r:id="rId82"/>
    <p:sldId id="716" r:id="rId83"/>
    <p:sldId id="717" r:id="rId84"/>
    <p:sldId id="718" r:id="rId85"/>
    <p:sldId id="719" r:id="rId86"/>
    <p:sldId id="720" r:id="rId87"/>
    <p:sldId id="721" r:id="rId88"/>
    <p:sldId id="722" r:id="rId89"/>
    <p:sldId id="723" r:id="rId90"/>
    <p:sldId id="613" r:id="rId91"/>
    <p:sldId id="614" r:id="rId92"/>
    <p:sldId id="615" r:id="rId93"/>
    <p:sldId id="616" r:id="rId94"/>
    <p:sldId id="618" r:id="rId95"/>
  </p:sldIdLst>
  <p:sldSz cx="9906000" cy="6858000" type="A4"/>
  <p:notesSz cx="7104063" cy="10234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elfolie" id="{AEB1460E-5B77-45C4-84A8-7B72FE000DA8}">
          <p14:sldIdLst>
            <p14:sldId id="284"/>
          </p14:sldIdLst>
        </p14:section>
        <p14:section name="Introduction" id="{E3B1CC4D-D9EF-4C61-A035-404758AF1BA6}">
          <p14:sldIdLst>
            <p14:sldId id="439"/>
          </p14:sldIdLst>
        </p14:section>
        <p14:section name="Galvanische Zelle" id="{1F0AE2E5-938D-4D08-8646-F7208D9249FE}">
          <p14:sldIdLst>
            <p14:sldId id="473"/>
            <p14:sldId id="479"/>
            <p14:sldId id="481"/>
            <p14:sldId id="483"/>
            <p14:sldId id="484"/>
            <p14:sldId id="494"/>
            <p14:sldId id="605"/>
            <p14:sldId id="495"/>
            <p14:sldId id="496"/>
            <p14:sldId id="482"/>
            <p14:sldId id="480"/>
            <p14:sldId id="498"/>
            <p14:sldId id="514"/>
            <p14:sldId id="606"/>
            <p14:sldId id="610"/>
            <p14:sldId id="510"/>
            <p14:sldId id="488"/>
            <p14:sldId id="500"/>
            <p14:sldId id="497"/>
            <p14:sldId id="501"/>
            <p14:sldId id="502"/>
            <p14:sldId id="505"/>
            <p14:sldId id="506"/>
            <p14:sldId id="507"/>
            <p14:sldId id="509"/>
            <p14:sldId id="508"/>
          </p14:sldIdLst>
        </p14:section>
        <p14:section name="Datenblattangaben" id="{95F48605-C06F-4EE5-AC48-BB30B51C8E8B}">
          <p14:sldIdLst>
            <p14:sldId id="512"/>
            <p14:sldId id="517"/>
            <p14:sldId id="516"/>
            <p14:sldId id="520"/>
            <p14:sldId id="607"/>
          </p14:sldIdLst>
        </p14:section>
        <p14:section name="Sicherheitsaspekte" id="{242C3C74-2C7B-4664-87AF-6C33245CAD40}">
          <p14:sldIdLst>
            <p14:sldId id="608"/>
            <p14:sldId id="611"/>
            <p14:sldId id="538"/>
            <p14:sldId id="542"/>
            <p14:sldId id="541"/>
            <p14:sldId id="544"/>
            <p14:sldId id="545"/>
            <p14:sldId id="546"/>
            <p14:sldId id="558"/>
            <p14:sldId id="564"/>
            <p14:sldId id="568"/>
            <p14:sldId id="569"/>
            <p14:sldId id="570"/>
            <p14:sldId id="565"/>
            <p14:sldId id="573"/>
            <p14:sldId id="571"/>
            <p14:sldId id="574"/>
            <p14:sldId id="562"/>
            <p14:sldId id="563"/>
            <p14:sldId id="567"/>
            <p14:sldId id="578"/>
            <p14:sldId id="579"/>
            <p14:sldId id="580"/>
          </p14:sldIdLst>
        </p14:section>
        <p14:section name="Thermal Runaway" id="{298AA0A7-1A44-4B73-95C6-98CF8CDE858D}">
          <p14:sldIdLst>
            <p14:sldId id="409"/>
            <p14:sldId id="455"/>
            <p14:sldId id="456"/>
            <p14:sldId id="587"/>
          </p14:sldIdLst>
        </p14:section>
        <p14:section name="Standardabschnitt" id="{AF57E924-59E5-4825-9E51-4A45FFB16F47}">
          <p14:sldIdLst/>
        </p14:section>
        <p14:section name="Introduction" id="{8BCB9447-6D0B-4988-A752-2BBABE2416E7}">
          <p14:sldIdLst/>
        </p14:section>
        <p14:section name="Anforderungen" id="{F34C0079-E34B-4CA5-9B99-F7047BB1A419}">
          <p14:sldIdLst>
            <p14:sldId id="609"/>
            <p14:sldId id="362"/>
          </p14:sldIdLst>
        </p14:section>
        <p14:section name="bekannte Anwendung" id="{35D8120B-916F-4AA2-8C08-660DBD8960DC}">
          <p14:sldIdLst>
            <p14:sldId id="612"/>
            <p14:sldId id="410"/>
            <p14:sldId id="419"/>
            <p14:sldId id="417"/>
            <p14:sldId id="413"/>
            <p14:sldId id="430"/>
            <p14:sldId id="431"/>
            <p14:sldId id="412"/>
            <p14:sldId id="416"/>
            <p14:sldId id="713"/>
            <p14:sldId id="418"/>
            <p14:sldId id="434"/>
            <p14:sldId id="438"/>
            <p14:sldId id="714"/>
            <p14:sldId id="715"/>
          </p14:sldIdLst>
        </p14:section>
        <p14:section name="neue Anwendung" id="{9F0C5AD5-8E5E-4BD4-9EBF-5E31496CB0B3}">
          <p14:sldIdLst>
            <p14:sldId id="712"/>
            <p14:sldId id="450"/>
            <p14:sldId id="448"/>
            <p14:sldId id="449"/>
          </p14:sldIdLst>
        </p14:section>
        <p14:section name="Standardabschnitt" id="{7B7B87D2-6B35-4FE2-8AB2-EE667127A621}">
          <p14:sldIdLst/>
        </p14:section>
        <p14:section name="Introduction" id="{A1D50459-9F34-4A6E-8F69-6DED034AEA02}">
          <p14:sldIdLst/>
        </p14:section>
        <p14:section name="Aufgabenstellung" id="{8F153BE6-1BAA-4CEE-884E-2EED04D23330}">
          <p14:sldIdLst>
            <p14:sldId id="716"/>
            <p14:sldId id="717"/>
          </p14:sldIdLst>
        </p14:section>
        <p14:section name="Batteriezelle identifizieren" id="{4993C7E0-1E37-4FEF-B4C1-965DF7B35283}">
          <p14:sldIdLst>
            <p14:sldId id="718"/>
          </p14:sldIdLst>
        </p14:section>
        <p14:section name="Batterieauslegung" id="{D4660A73-E131-405F-A2D7-6417B14145DD}">
          <p14:sldIdLst>
            <p14:sldId id="719"/>
            <p14:sldId id="720"/>
            <p14:sldId id="721"/>
            <p14:sldId id="722"/>
            <p14:sldId id="723"/>
            <p14:sldId id="613"/>
            <p14:sldId id="614"/>
            <p14:sldId id="615"/>
            <p14:sldId id="616"/>
            <p14:sldId id="61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a:srgbClr val="FB2323"/>
    <a:srgbClr val="EC8444"/>
    <a:srgbClr val="0062A0"/>
    <a:srgbClr val="0161A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073A0DAA-6AF3-43AB-8588-CEC1D06C72B9}" styleName="Mittlere Formatvorlag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631" autoAdjust="0"/>
    <p:restoredTop sz="86435" autoAdjust="0"/>
  </p:normalViewPr>
  <p:slideViewPr>
    <p:cSldViewPr snapToGrid="0">
      <p:cViewPr varScale="1">
        <p:scale>
          <a:sx n="85" d="100"/>
          <a:sy n="85" d="100"/>
        </p:scale>
        <p:origin x="82" y="82"/>
      </p:cViewPr>
      <p:guideLst/>
    </p:cSldViewPr>
  </p:slideViewPr>
  <p:outlineViewPr>
    <p:cViewPr>
      <p:scale>
        <a:sx n="33" d="100"/>
        <a:sy n="33" d="100"/>
      </p:scale>
      <p:origin x="0" y="-5371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heme" Target="theme/theme1.xml"/><Relationship Id="rId10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viewProps" Target="viewProps.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hard Rizzo" userId="0bf2ef20-34d9-40ec-b75d-55dcf400d1bb" providerId="ADAL" clId="{AE156B99-8B93-41C5-AA77-5835C29471C3}"/>
    <pc:docChg chg="undo custSel modSld">
      <pc:chgData name="Gerhard Rizzo" userId="0bf2ef20-34d9-40ec-b75d-55dcf400d1bb" providerId="ADAL" clId="{AE156B99-8B93-41C5-AA77-5835C29471C3}" dt="2024-12-05T13:22:08.879" v="99" actId="20577"/>
      <pc:docMkLst>
        <pc:docMk/>
      </pc:docMkLst>
      <pc:sldChg chg="modSp mod">
        <pc:chgData name="Gerhard Rizzo" userId="0bf2ef20-34d9-40ec-b75d-55dcf400d1bb" providerId="ADAL" clId="{AE156B99-8B93-41C5-AA77-5835C29471C3}" dt="2024-12-05T13:22:08.879" v="99" actId="20577"/>
        <pc:sldMkLst>
          <pc:docMk/>
          <pc:sldMk cId="435349683" sldId="425"/>
        </pc:sldMkLst>
        <pc:spChg chg="mod">
          <ac:chgData name="Gerhard Rizzo" userId="0bf2ef20-34d9-40ec-b75d-55dcf400d1bb" providerId="ADAL" clId="{AE156B99-8B93-41C5-AA77-5835C29471C3}" dt="2024-12-05T13:22:08.879" v="99" actId="20577"/>
          <ac:spMkLst>
            <pc:docMk/>
            <pc:sldMk cId="435349683" sldId="425"/>
            <ac:spMk id="2" creationId="{818327C9-2600-205E-3708-3C91D7200571}"/>
          </ac:spMkLst>
        </pc:spChg>
      </pc:sldChg>
    </pc:docChg>
  </pc:docChgLst>
  <pc:docChgLst>
    <pc:chgData name="Gerhard Rizzo" userId="0bf2ef20-34d9-40ec-b75d-55dcf400d1bb" providerId="ADAL" clId="{B54B1B8A-1929-4859-8492-01E5AC34B93B}"/>
    <pc:docChg chg="undo custSel addSld delSld modSld sldOrd addSection delSection modSection">
      <pc:chgData name="Gerhard Rizzo" userId="0bf2ef20-34d9-40ec-b75d-55dcf400d1bb" providerId="ADAL" clId="{B54B1B8A-1929-4859-8492-01E5AC34B93B}" dt="2024-10-16T15:52:22.966" v="52" actId="17846"/>
      <pc:docMkLst>
        <pc:docMk/>
      </pc:docMkLst>
      <pc:sldChg chg="modSp mod">
        <pc:chgData name="Gerhard Rizzo" userId="0bf2ef20-34d9-40ec-b75d-55dcf400d1bb" providerId="ADAL" clId="{B54B1B8A-1929-4859-8492-01E5AC34B93B}" dt="2024-10-16T15:41:41.174" v="26" actId="114"/>
        <pc:sldMkLst>
          <pc:docMk/>
          <pc:sldMk cId="2850424729" sldId="290"/>
        </pc:sldMkLst>
        <pc:spChg chg="mod">
          <ac:chgData name="Gerhard Rizzo" userId="0bf2ef20-34d9-40ec-b75d-55dcf400d1bb" providerId="ADAL" clId="{B54B1B8A-1929-4859-8492-01E5AC34B93B}" dt="2024-10-16T15:41:41.174" v="26" actId="114"/>
          <ac:spMkLst>
            <pc:docMk/>
            <pc:sldMk cId="2850424729" sldId="290"/>
            <ac:spMk id="8" creationId="{CE2C9E0C-4F36-9A06-B823-13DAD3A61F49}"/>
          </ac:spMkLst>
        </pc:spChg>
      </pc:sldChg>
      <pc:sldChg chg="modSp mod">
        <pc:chgData name="Gerhard Rizzo" userId="0bf2ef20-34d9-40ec-b75d-55dcf400d1bb" providerId="ADAL" clId="{B54B1B8A-1929-4859-8492-01E5AC34B93B}" dt="2024-10-16T15:46:38.189" v="31" actId="790"/>
        <pc:sldMkLst>
          <pc:docMk/>
          <pc:sldMk cId="4256872271" sldId="439"/>
        </pc:sldMkLst>
        <pc:spChg chg="mod">
          <ac:chgData name="Gerhard Rizzo" userId="0bf2ef20-34d9-40ec-b75d-55dcf400d1bb" providerId="ADAL" clId="{B54B1B8A-1929-4859-8492-01E5AC34B93B}" dt="2024-10-16T15:46:38.189" v="31" actId="790"/>
          <ac:spMkLst>
            <pc:docMk/>
            <pc:sldMk cId="4256872271" sldId="439"/>
            <ac:spMk id="2" creationId="{818327C9-2600-205E-3708-3C91D7200571}"/>
          </ac:spMkLst>
        </pc:spChg>
      </pc:sldChg>
      <pc:sldChg chg="modSp mod">
        <pc:chgData name="Gerhard Rizzo" userId="0bf2ef20-34d9-40ec-b75d-55dcf400d1bb" providerId="ADAL" clId="{B54B1B8A-1929-4859-8492-01E5AC34B93B}" dt="2024-10-16T15:46:08.225" v="30" actId="207"/>
        <pc:sldMkLst>
          <pc:docMk/>
          <pc:sldMk cId="3121250905" sldId="440"/>
        </pc:sldMkLst>
        <pc:spChg chg="mod">
          <ac:chgData name="Gerhard Rizzo" userId="0bf2ef20-34d9-40ec-b75d-55dcf400d1bb" providerId="ADAL" clId="{B54B1B8A-1929-4859-8492-01E5AC34B93B}" dt="2024-10-16T15:46:08.225" v="30" actId="207"/>
          <ac:spMkLst>
            <pc:docMk/>
            <pc:sldMk cId="3121250905" sldId="440"/>
            <ac:spMk id="2" creationId="{818327C9-2600-205E-3708-3C91D7200571}"/>
          </ac:spMkLst>
        </pc:spChg>
      </pc:sldChg>
      <pc:sldChg chg="del">
        <pc:chgData name="Gerhard Rizzo" userId="0bf2ef20-34d9-40ec-b75d-55dcf400d1bb" providerId="ADAL" clId="{B54B1B8A-1929-4859-8492-01E5AC34B93B}" dt="2024-10-16T15:38:37.142" v="0" actId="47"/>
        <pc:sldMkLst>
          <pc:docMk/>
          <pc:sldMk cId="1656647556" sldId="475"/>
        </pc:sldMkLst>
      </pc:sldChg>
      <pc:sldChg chg="add">
        <pc:chgData name="Gerhard Rizzo" userId="0bf2ef20-34d9-40ec-b75d-55dcf400d1bb" providerId="ADAL" clId="{B54B1B8A-1929-4859-8492-01E5AC34B93B}" dt="2024-10-16T15:39:23.983" v="2"/>
        <pc:sldMkLst>
          <pc:docMk/>
          <pc:sldMk cId="1460380757" sldId="510"/>
        </pc:sldMkLst>
      </pc:sldChg>
      <pc:sldChg chg="del">
        <pc:chgData name="Gerhard Rizzo" userId="0bf2ef20-34d9-40ec-b75d-55dcf400d1bb" providerId="ADAL" clId="{B54B1B8A-1929-4859-8492-01E5AC34B93B}" dt="2024-10-16T15:39:17.959" v="1" actId="2696"/>
        <pc:sldMkLst>
          <pc:docMk/>
          <pc:sldMk cId="2086278847" sldId="510"/>
        </pc:sldMkLst>
      </pc:sldChg>
      <pc:sldChg chg="del">
        <pc:chgData name="Gerhard Rizzo" userId="0bf2ef20-34d9-40ec-b75d-55dcf400d1bb" providerId="ADAL" clId="{B54B1B8A-1929-4859-8492-01E5AC34B93B}" dt="2024-10-16T15:38:37.142" v="0" actId="47"/>
        <pc:sldMkLst>
          <pc:docMk/>
          <pc:sldMk cId="3736912633" sldId="604"/>
        </pc:sldMkLst>
      </pc:sldChg>
      <pc:sldChg chg="ord">
        <pc:chgData name="Gerhard Rizzo" userId="0bf2ef20-34d9-40ec-b75d-55dcf400d1bb" providerId="ADAL" clId="{B54B1B8A-1929-4859-8492-01E5AC34B93B}" dt="2024-10-16T15:51:34.713" v="49" actId="20578"/>
        <pc:sldMkLst>
          <pc:docMk/>
          <pc:sldMk cId="2533896237" sldId="608"/>
        </pc:sldMkLst>
      </pc:sldChg>
      <pc:sldChg chg="add">
        <pc:chgData name="Gerhard Rizzo" userId="0bf2ef20-34d9-40ec-b75d-55dcf400d1bb" providerId="ADAL" clId="{B54B1B8A-1929-4859-8492-01E5AC34B93B}" dt="2024-10-16T15:39:23.983" v="2"/>
        <pc:sldMkLst>
          <pc:docMk/>
          <pc:sldMk cId="2550780431" sldId="610"/>
        </pc:sldMkLst>
      </pc:sldChg>
      <pc:sldChg chg="del">
        <pc:chgData name="Gerhard Rizzo" userId="0bf2ef20-34d9-40ec-b75d-55dcf400d1bb" providerId="ADAL" clId="{B54B1B8A-1929-4859-8492-01E5AC34B93B}" dt="2024-10-16T15:39:17.959" v="1" actId="2696"/>
        <pc:sldMkLst>
          <pc:docMk/>
          <pc:sldMk cId="2743119501" sldId="610"/>
        </pc:sldMkLst>
      </pc:sldChg>
    </pc:docChg>
  </pc:docChgLst>
  <pc:docChgLst>
    <pc:chgData name="Gerhard Rizzo" userId="0bf2ef20-34d9-40ec-b75d-55dcf400d1bb" providerId="ADAL" clId="{B0322A48-F314-4003-A53D-70939260D029}"/>
    <pc:docChg chg="addSld delSld modSld modSection">
      <pc:chgData name="Gerhard Rizzo" userId="0bf2ef20-34d9-40ec-b75d-55dcf400d1bb" providerId="ADAL" clId="{B0322A48-F314-4003-A53D-70939260D029}" dt="2024-09-10T16:20:09.238" v="9" actId="108"/>
      <pc:docMkLst>
        <pc:docMk/>
      </pc:docMkLst>
      <pc:sldChg chg="del">
        <pc:chgData name="Gerhard Rizzo" userId="0bf2ef20-34d9-40ec-b75d-55dcf400d1bb" providerId="ADAL" clId="{B0322A48-F314-4003-A53D-70939260D029}" dt="2024-09-09T15:01:08.244" v="4" actId="47"/>
        <pc:sldMkLst>
          <pc:docMk/>
          <pc:sldMk cId="1385470775" sldId="291"/>
        </pc:sldMkLst>
      </pc:sldChg>
      <pc:sldChg chg="del">
        <pc:chgData name="Gerhard Rizzo" userId="0bf2ef20-34d9-40ec-b75d-55dcf400d1bb" providerId="ADAL" clId="{B0322A48-F314-4003-A53D-70939260D029}" dt="2024-09-09T15:01:08.244" v="4" actId="47"/>
        <pc:sldMkLst>
          <pc:docMk/>
          <pc:sldMk cId="1699669062" sldId="295"/>
        </pc:sldMkLst>
      </pc:sldChg>
      <pc:sldChg chg="del">
        <pc:chgData name="Gerhard Rizzo" userId="0bf2ef20-34d9-40ec-b75d-55dcf400d1bb" providerId="ADAL" clId="{B0322A48-F314-4003-A53D-70939260D029}" dt="2024-09-09T15:01:08.244" v="4" actId="47"/>
        <pc:sldMkLst>
          <pc:docMk/>
          <pc:sldMk cId="3802482497" sldId="298"/>
        </pc:sldMkLst>
      </pc:sldChg>
      <pc:sldChg chg="del">
        <pc:chgData name="Gerhard Rizzo" userId="0bf2ef20-34d9-40ec-b75d-55dcf400d1bb" providerId="ADAL" clId="{B0322A48-F314-4003-A53D-70939260D029}" dt="2024-09-09T15:01:08.244" v="4" actId="47"/>
        <pc:sldMkLst>
          <pc:docMk/>
          <pc:sldMk cId="3498549659" sldId="299"/>
        </pc:sldMkLst>
      </pc:sldChg>
      <pc:sldChg chg="del">
        <pc:chgData name="Gerhard Rizzo" userId="0bf2ef20-34d9-40ec-b75d-55dcf400d1bb" providerId="ADAL" clId="{B0322A48-F314-4003-A53D-70939260D029}" dt="2024-09-09T15:01:08.244" v="4" actId="47"/>
        <pc:sldMkLst>
          <pc:docMk/>
          <pc:sldMk cId="2521308218" sldId="300"/>
        </pc:sldMkLst>
      </pc:sldChg>
      <pc:sldChg chg="del">
        <pc:chgData name="Gerhard Rizzo" userId="0bf2ef20-34d9-40ec-b75d-55dcf400d1bb" providerId="ADAL" clId="{B0322A48-F314-4003-A53D-70939260D029}" dt="2024-09-09T15:01:08.244" v="4" actId="47"/>
        <pc:sldMkLst>
          <pc:docMk/>
          <pc:sldMk cId="1527014456" sldId="301"/>
        </pc:sldMkLst>
      </pc:sldChg>
      <pc:sldChg chg="del">
        <pc:chgData name="Gerhard Rizzo" userId="0bf2ef20-34d9-40ec-b75d-55dcf400d1bb" providerId="ADAL" clId="{B0322A48-F314-4003-A53D-70939260D029}" dt="2024-09-09T15:01:08.244" v="4" actId="47"/>
        <pc:sldMkLst>
          <pc:docMk/>
          <pc:sldMk cId="3214692772" sldId="302"/>
        </pc:sldMkLst>
      </pc:sldChg>
      <pc:sldChg chg="del">
        <pc:chgData name="Gerhard Rizzo" userId="0bf2ef20-34d9-40ec-b75d-55dcf400d1bb" providerId="ADAL" clId="{B0322A48-F314-4003-A53D-70939260D029}" dt="2024-09-09T15:01:08.244" v="4" actId="47"/>
        <pc:sldMkLst>
          <pc:docMk/>
          <pc:sldMk cId="497548184" sldId="303"/>
        </pc:sldMkLst>
      </pc:sldChg>
      <pc:sldChg chg="del">
        <pc:chgData name="Gerhard Rizzo" userId="0bf2ef20-34d9-40ec-b75d-55dcf400d1bb" providerId="ADAL" clId="{B0322A48-F314-4003-A53D-70939260D029}" dt="2024-09-09T15:01:08.244" v="4" actId="47"/>
        <pc:sldMkLst>
          <pc:docMk/>
          <pc:sldMk cId="2529565186" sldId="304"/>
        </pc:sldMkLst>
      </pc:sldChg>
      <pc:sldChg chg="del">
        <pc:chgData name="Gerhard Rizzo" userId="0bf2ef20-34d9-40ec-b75d-55dcf400d1bb" providerId="ADAL" clId="{B0322A48-F314-4003-A53D-70939260D029}" dt="2024-09-09T15:01:08.244" v="4" actId="47"/>
        <pc:sldMkLst>
          <pc:docMk/>
          <pc:sldMk cId="162895272" sldId="306"/>
        </pc:sldMkLst>
      </pc:sldChg>
      <pc:sldChg chg="del">
        <pc:chgData name="Gerhard Rizzo" userId="0bf2ef20-34d9-40ec-b75d-55dcf400d1bb" providerId="ADAL" clId="{B0322A48-F314-4003-A53D-70939260D029}" dt="2024-09-09T15:01:08.244" v="4" actId="47"/>
        <pc:sldMkLst>
          <pc:docMk/>
          <pc:sldMk cId="2582154513" sldId="308"/>
        </pc:sldMkLst>
      </pc:sldChg>
      <pc:sldChg chg="del">
        <pc:chgData name="Gerhard Rizzo" userId="0bf2ef20-34d9-40ec-b75d-55dcf400d1bb" providerId="ADAL" clId="{B0322A48-F314-4003-A53D-70939260D029}" dt="2024-09-09T15:01:08.244" v="4" actId="47"/>
        <pc:sldMkLst>
          <pc:docMk/>
          <pc:sldMk cId="66635930" sldId="309"/>
        </pc:sldMkLst>
      </pc:sldChg>
      <pc:sldChg chg="del">
        <pc:chgData name="Gerhard Rizzo" userId="0bf2ef20-34d9-40ec-b75d-55dcf400d1bb" providerId="ADAL" clId="{B0322A48-F314-4003-A53D-70939260D029}" dt="2024-09-09T15:01:08.244" v="4" actId="47"/>
        <pc:sldMkLst>
          <pc:docMk/>
          <pc:sldMk cId="2579419018" sldId="310"/>
        </pc:sldMkLst>
      </pc:sldChg>
      <pc:sldChg chg="del">
        <pc:chgData name="Gerhard Rizzo" userId="0bf2ef20-34d9-40ec-b75d-55dcf400d1bb" providerId="ADAL" clId="{B0322A48-F314-4003-A53D-70939260D029}" dt="2024-09-09T15:01:08.244" v="4" actId="47"/>
        <pc:sldMkLst>
          <pc:docMk/>
          <pc:sldMk cId="4019580000" sldId="315"/>
        </pc:sldMkLst>
      </pc:sldChg>
      <pc:sldChg chg="del">
        <pc:chgData name="Gerhard Rizzo" userId="0bf2ef20-34d9-40ec-b75d-55dcf400d1bb" providerId="ADAL" clId="{B0322A48-F314-4003-A53D-70939260D029}" dt="2024-09-09T15:01:08.244" v="4" actId="47"/>
        <pc:sldMkLst>
          <pc:docMk/>
          <pc:sldMk cId="3601741992" sldId="316"/>
        </pc:sldMkLst>
      </pc:sldChg>
      <pc:sldChg chg="del">
        <pc:chgData name="Gerhard Rizzo" userId="0bf2ef20-34d9-40ec-b75d-55dcf400d1bb" providerId="ADAL" clId="{B0322A48-F314-4003-A53D-70939260D029}" dt="2024-09-09T15:01:08.244" v="4" actId="47"/>
        <pc:sldMkLst>
          <pc:docMk/>
          <pc:sldMk cId="4067325914" sldId="319"/>
        </pc:sldMkLst>
      </pc:sldChg>
      <pc:sldChg chg="del">
        <pc:chgData name="Gerhard Rizzo" userId="0bf2ef20-34d9-40ec-b75d-55dcf400d1bb" providerId="ADAL" clId="{B0322A48-F314-4003-A53D-70939260D029}" dt="2024-09-09T15:01:08.244" v="4" actId="47"/>
        <pc:sldMkLst>
          <pc:docMk/>
          <pc:sldMk cId="2403717161" sldId="323"/>
        </pc:sldMkLst>
      </pc:sldChg>
      <pc:sldChg chg="del">
        <pc:chgData name="Gerhard Rizzo" userId="0bf2ef20-34d9-40ec-b75d-55dcf400d1bb" providerId="ADAL" clId="{B0322A48-F314-4003-A53D-70939260D029}" dt="2024-09-09T15:01:08.244" v="4" actId="47"/>
        <pc:sldMkLst>
          <pc:docMk/>
          <pc:sldMk cId="632410885" sldId="325"/>
        </pc:sldMkLst>
      </pc:sldChg>
      <pc:sldChg chg="del">
        <pc:chgData name="Gerhard Rizzo" userId="0bf2ef20-34d9-40ec-b75d-55dcf400d1bb" providerId="ADAL" clId="{B0322A48-F314-4003-A53D-70939260D029}" dt="2024-09-09T15:01:08.244" v="4" actId="47"/>
        <pc:sldMkLst>
          <pc:docMk/>
          <pc:sldMk cId="571631335" sldId="326"/>
        </pc:sldMkLst>
      </pc:sldChg>
      <pc:sldChg chg="del">
        <pc:chgData name="Gerhard Rizzo" userId="0bf2ef20-34d9-40ec-b75d-55dcf400d1bb" providerId="ADAL" clId="{B0322A48-F314-4003-A53D-70939260D029}" dt="2024-09-09T15:01:08.244" v="4" actId="47"/>
        <pc:sldMkLst>
          <pc:docMk/>
          <pc:sldMk cId="1559011132" sldId="334"/>
        </pc:sldMkLst>
      </pc:sldChg>
      <pc:sldChg chg="del">
        <pc:chgData name="Gerhard Rizzo" userId="0bf2ef20-34d9-40ec-b75d-55dcf400d1bb" providerId="ADAL" clId="{B0322A48-F314-4003-A53D-70939260D029}" dt="2024-09-09T15:01:08.244" v="4" actId="47"/>
        <pc:sldMkLst>
          <pc:docMk/>
          <pc:sldMk cId="4266824475" sldId="336"/>
        </pc:sldMkLst>
      </pc:sldChg>
      <pc:sldChg chg="del">
        <pc:chgData name="Gerhard Rizzo" userId="0bf2ef20-34d9-40ec-b75d-55dcf400d1bb" providerId="ADAL" clId="{B0322A48-F314-4003-A53D-70939260D029}" dt="2024-09-09T15:01:08.244" v="4" actId="47"/>
        <pc:sldMkLst>
          <pc:docMk/>
          <pc:sldMk cId="682732827" sldId="340"/>
        </pc:sldMkLst>
      </pc:sldChg>
      <pc:sldChg chg="del">
        <pc:chgData name="Gerhard Rizzo" userId="0bf2ef20-34d9-40ec-b75d-55dcf400d1bb" providerId="ADAL" clId="{B0322A48-F314-4003-A53D-70939260D029}" dt="2024-09-09T15:01:08.244" v="4" actId="47"/>
        <pc:sldMkLst>
          <pc:docMk/>
          <pc:sldMk cId="3163957664" sldId="344"/>
        </pc:sldMkLst>
      </pc:sldChg>
      <pc:sldChg chg="del">
        <pc:chgData name="Gerhard Rizzo" userId="0bf2ef20-34d9-40ec-b75d-55dcf400d1bb" providerId="ADAL" clId="{B0322A48-F314-4003-A53D-70939260D029}" dt="2024-09-09T15:01:08.244" v="4" actId="47"/>
        <pc:sldMkLst>
          <pc:docMk/>
          <pc:sldMk cId="4114785194" sldId="347"/>
        </pc:sldMkLst>
      </pc:sldChg>
      <pc:sldChg chg="del">
        <pc:chgData name="Gerhard Rizzo" userId="0bf2ef20-34d9-40ec-b75d-55dcf400d1bb" providerId="ADAL" clId="{B0322A48-F314-4003-A53D-70939260D029}" dt="2024-09-09T15:01:08.244" v="4" actId="47"/>
        <pc:sldMkLst>
          <pc:docMk/>
          <pc:sldMk cId="782192673" sldId="349"/>
        </pc:sldMkLst>
      </pc:sldChg>
      <pc:sldChg chg="del">
        <pc:chgData name="Gerhard Rizzo" userId="0bf2ef20-34d9-40ec-b75d-55dcf400d1bb" providerId="ADAL" clId="{B0322A48-F314-4003-A53D-70939260D029}" dt="2024-09-09T15:01:08.244" v="4" actId="47"/>
        <pc:sldMkLst>
          <pc:docMk/>
          <pc:sldMk cId="52318135" sldId="350"/>
        </pc:sldMkLst>
      </pc:sldChg>
      <pc:sldChg chg="del">
        <pc:chgData name="Gerhard Rizzo" userId="0bf2ef20-34d9-40ec-b75d-55dcf400d1bb" providerId="ADAL" clId="{B0322A48-F314-4003-A53D-70939260D029}" dt="2024-09-09T15:01:08.244" v="4" actId="47"/>
        <pc:sldMkLst>
          <pc:docMk/>
          <pc:sldMk cId="364896997" sldId="352"/>
        </pc:sldMkLst>
      </pc:sldChg>
      <pc:sldChg chg="del">
        <pc:chgData name="Gerhard Rizzo" userId="0bf2ef20-34d9-40ec-b75d-55dcf400d1bb" providerId="ADAL" clId="{B0322A48-F314-4003-A53D-70939260D029}" dt="2024-09-09T15:01:08.244" v="4" actId="47"/>
        <pc:sldMkLst>
          <pc:docMk/>
          <pc:sldMk cId="4162076170" sldId="354"/>
        </pc:sldMkLst>
      </pc:sldChg>
      <pc:sldChg chg="del">
        <pc:chgData name="Gerhard Rizzo" userId="0bf2ef20-34d9-40ec-b75d-55dcf400d1bb" providerId="ADAL" clId="{B0322A48-F314-4003-A53D-70939260D029}" dt="2024-09-09T15:01:08.244" v="4" actId="47"/>
        <pc:sldMkLst>
          <pc:docMk/>
          <pc:sldMk cId="3274168972" sldId="355"/>
        </pc:sldMkLst>
      </pc:sldChg>
      <pc:sldChg chg="del">
        <pc:chgData name="Gerhard Rizzo" userId="0bf2ef20-34d9-40ec-b75d-55dcf400d1bb" providerId="ADAL" clId="{B0322A48-F314-4003-A53D-70939260D029}" dt="2024-09-09T15:01:08.244" v="4" actId="47"/>
        <pc:sldMkLst>
          <pc:docMk/>
          <pc:sldMk cId="3307857826" sldId="356"/>
        </pc:sldMkLst>
      </pc:sldChg>
      <pc:sldChg chg="del">
        <pc:chgData name="Gerhard Rizzo" userId="0bf2ef20-34d9-40ec-b75d-55dcf400d1bb" providerId="ADAL" clId="{B0322A48-F314-4003-A53D-70939260D029}" dt="2024-09-09T15:01:08.244" v="4" actId="47"/>
        <pc:sldMkLst>
          <pc:docMk/>
          <pc:sldMk cId="2471803646" sldId="357"/>
        </pc:sldMkLst>
      </pc:sldChg>
      <pc:sldChg chg="del">
        <pc:chgData name="Gerhard Rizzo" userId="0bf2ef20-34d9-40ec-b75d-55dcf400d1bb" providerId="ADAL" clId="{B0322A48-F314-4003-A53D-70939260D029}" dt="2024-09-09T15:01:08.244" v="4" actId="47"/>
        <pc:sldMkLst>
          <pc:docMk/>
          <pc:sldMk cId="4141252456" sldId="360"/>
        </pc:sldMkLst>
      </pc:sldChg>
      <pc:sldChg chg="del">
        <pc:chgData name="Gerhard Rizzo" userId="0bf2ef20-34d9-40ec-b75d-55dcf400d1bb" providerId="ADAL" clId="{B0322A48-F314-4003-A53D-70939260D029}" dt="2024-09-09T15:01:08.244" v="4" actId="47"/>
        <pc:sldMkLst>
          <pc:docMk/>
          <pc:sldMk cId="2249638586" sldId="361"/>
        </pc:sldMkLst>
      </pc:sldChg>
      <pc:sldChg chg="del">
        <pc:chgData name="Gerhard Rizzo" userId="0bf2ef20-34d9-40ec-b75d-55dcf400d1bb" providerId="ADAL" clId="{B0322A48-F314-4003-A53D-70939260D029}" dt="2024-09-09T15:01:08.244" v="4" actId="47"/>
        <pc:sldMkLst>
          <pc:docMk/>
          <pc:sldMk cId="238140520" sldId="362"/>
        </pc:sldMkLst>
      </pc:sldChg>
      <pc:sldChg chg="del">
        <pc:chgData name="Gerhard Rizzo" userId="0bf2ef20-34d9-40ec-b75d-55dcf400d1bb" providerId="ADAL" clId="{B0322A48-F314-4003-A53D-70939260D029}" dt="2024-09-09T15:01:08.244" v="4" actId="47"/>
        <pc:sldMkLst>
          <pc:docMk/>
          <pc:sldMk cId="711641791" sldId="364"/>
        </pc:sldMkLst>
      </pc:sldChg>
      <pc:sldChg chg="del">
        <pc:chgData name="Gerhard Rizzo" userId="0bf2ef20-34d9-40ec-b75d-55dcf400d1bb" providerId="ADAL" clId="{B0322A48-F314-4003-A53D-70939260D029}" dt="2024-09-09T15:01:08.244" v="4" actId="47"/>
        <pc:sldMkLst>
          <pc:docMk/>
          <pc:sldMk cId="379969719" sldId="365"/>
        </pc:sldMkLst>
      </pc:sldChg>
      <pc:sldChg chg="del">
        <pc:chgData name="Gerhard Rizzo" userId="0bf2ef20-34d9-40ec-b75d-55dcf400d1bb" providerId="ADAL" clId="{B0322A48-F314-4003-A53D-70939260D029}" dt="2024-09-09T15:01:08.244" v="4" actId="47"/>
        <pc:sldMkLst>
          <pc:docMk/>
          <pc:sldMk cId="1439268867" sldId="372"/>
        </pc:sldMkLst>
      </pc:sldChg>
      <pc:sldChg chg="del">
        <pc:chgData name="Gerhard Rizzo" userId="0bf2ef20-34d9-40ec-b75d-55dcf400d1bb" providerId="ADAL" clId="{B0322A48-F314-4003-A53D-70939260D029}" dt="2024-09-09T15:01:08.244" v="4" actId="47"/>
        <pc:sldMkLst>
          <pc:docMk/>
          <pc:sldMk cId="4248201831" sldId="374"/>
        </pc:sldMkLst>
      </pc:sldChg>
      <pc:sldChg chg="del">
        <pc:chgData name="Gerhard Rizzo" userId="0bf2ef20-34d9-40ec-b75d-55dcf400d1bb" providerId="ADAL" clId="{B0322A48-F314-4003-A53D-70939260D029}" dt="2024-09-09T15:01:08.244" v="4" actId="47"/>
        <pc:sldMkLst>
          <pc:docMk/>
          <pc:sldMk cId="3838730793" sldId="375"/>
        </pc:sldMkLst>
      </pc:sldChg>
      <pc:sldChg chg="del">
        <pc:chgData name="Gerhard Rizzo" userId="0bf2ef20-34d9-40ec-b75d-55dcf400d1bb" providerId="ADAL" clId="{B0322A48-F314-4003-A53D-70939260D029}" dt="2024-09-09T15:01:08.244" v="4" actId="47"/>
        <pc:sldMkLst>
          <pc:docMk/>
          <pc:sldMk cId="630760289" sldId="380"/>
        </pc:sldMkLst>
      </pc:sldChg>
      <pc:sldChg chg="del">
        <pc:chgData name="Gerhard Rizzo" userId="0bf2ef20-34d9-40ec-b75d-55dcf400d1bb" providerId="ADAL" clId="{B0322A48-F314-4003-A53D-70939260D029}" dt="2024-09-09T15:01:08.244" v="4" actId="47"/>
        <pc:sldMkLst>
          <pc:docMk/>
          <pc:sldMk cId="3008357306" sldId="381"/>
        </pc:sldMkLst>
      </pc:sldChg>
      <pc:sldChg chg="del">
        <pc:chgData name="Gerhard Rizzo" userId="0bf2ef20-34d9-40ec-b75d-55dcf400d1bb" providerId="ADAL" clId="{B0322A48-F314-4003-A53D-70939260D029}" dt="2024-09-09T15:01:08.244" v="4" actId="47"/>
        <pc:sldMkLst>
          <pc:docMk/>
          <pc:sldMk cId="2865809792" sldId="382"/>
        </pc:sldMkLst>
      </pc:sldChg>
      <pc:sldChg chg="del">
        <pc:chgData name="Gerhard Rizzo" userId="0bf2ef20-34d9-40ec-b75d-55dcf400d1bb" providerId="ADAL" clId="{B0322A48-F314-4003-A53D-70939260D029}" dt="2024-09-09T15:01:08.244" v="4" actId="47"/>
        <pc:sldMkLst>
          <pc:docMk/>
          <pc:sldMk cId="1591988535" sldId="383"/>
        </pc:sldMkLst>
      </pc:sldChg>
      <pc:sldChg chg="del">
        <pc:chgData name="Gerhard Rizzo" userId="0bf2ef20-34d9-40ec-b75d-55dcf400d1bb" providerId="ADAL" clId="{B0322A48-F314-4003-A53D-70939260D029}" dt="2024-09-09T15:01:08.244" v="4" actId="47"/>
        <pc:sldMkLst>
          <pc:docMk/>
          <pc:sldMk cId="477168111" sldId="384"/>
        </pc:sldMkLst>
      </pc:sldChg>
      <pc:sldChg chg="del">
        <pc:chgData name="Gerhard Rizzo" userId="0bf2ef20-34d9-40ec-b75d-55dcf400d1bb" providerId="ADAL" clId="{B0322A48-F314-4003-A53D-70939260D029}" dt="2024-09-09T15:01:08.244" v="4" actId="47"/>
        <pc:sldMkLst>
          <pc:docMk/>
          <pc:sldMk cId="1544643832" sldId="385"/>
        </pc:sldMkLst>
      </pc:sldChg>
      <pc:sldChg chg="del">
        <pc:chgData name="Gerhard Rizzo" userId="0bf2ef20-34d9-40ec-b75d-55dcf400d1bb" providerId="ADAL" clId="{B0322A48-F314-4003-A53D-70939260D029}" dt="2024-09-09T15:01:08.244" v="4" actId="47"/>
        <pc:sldMkLst>
          <pc:docMk/>
          <pc:sldMk cId="1707543755" sldId="386"/>
        </pc:sldMkLst>
      </pc:sldChg>
      <pc:sldChg chg="del">
        <pc:chgData name="Gerhard Rizzo" userId="0bf2ef20-34d9-40ec-b75d-55dcf400d1bb" providerId="ADAL" clId="{B0322A48-F314-4003-A53D-70939260D029}" dt="2024-09-09T15:01:08.244" v="4" actId="47"/>
        <pc:sldMkLst>
          <pc:docMk/>
          <pc:sldMk cId="1675952818" sldId="388"/>
        </pc:sldMkLst>
      </pc:sldChg>
      <pc:sldChg chg="del">
        <pc:chgData name="Gerhard Rizzo" userId="0bf2ef20-34d9-40ec-b75d-55dcf400d1bb" providerId="ADAL" clId="{B0322A48-F314-4003-A53D-70939260D029}" dt="2024-09-09T15:01:08.244" v="4" actId="47"/>
        <pc:sldMkLst>
          <pc:docMk/>
          <pc:sldMk cId="1051473176" sldId="389"/>
        </pc:sldMkLst>
      </pc:sldChg>
      <pc:sldChg chg="del">
        <pc:chgData name="Gerhard Rizzo" userId="0bf2ef20-34d9-40ec-b75d-55dcf400d1bb" providerId="ADAL" clId="{B0322A48-F314-4003-A53D-70939260D029}" dt="2024-09-09T15:01:08.244" v="4" actId="47"/>
        <pc:sldMkLst>
          <pc:docMk/>
          <pc:sldMk cId="2125255826" sldId="400"/>
        </pc:sldMkLst>
      </pc:sldChg>
      <pc:sldChg chg="del">
        <pc:chgData name="Gerhard Rizzo" userId="0bf2ef20-34d9-40ec-b75d-55dcf400d1bb" providerId="ADAL" clId="{B0322A48-F314-4003-A53D-70939260D029}" dt="2024-09-09T15:01:08.244" v="4" actId="47"/>
        <pc:sldMkLst>
          <pc:docMk/>
          <pc:sldMk cId="2154375476" sldId="402"/>
        </pc:sldMkLst>
      </pc:sldChg>
      <pc:sldChg chg="del">
        <pc:chgData name="Gerhard Rizzo" userId="0bf2ef20-34d9-40ec-b75d-55dcf400d1bb" providerId="ADAL" clId="{B0322A48-F314-4003-A53D-70939260D029}" dt="2024-09-09T15:01:08.244" v="4" actId="47"/>
        <pc:sldMkLst>
          <pc:docMk/>
          <pc:sldMk cId="1931065514" sldId="405"/>
        </pc:sldMkLst>
      </pc:sldChg>
      <pc:sldChg chg="add">
        <pc:chgData name="Gerhard Rizzo" userId="0bf2ef20-34d9-40ec-b75d-55dcf400d1bb" providerId="ADAL" clId="{B0322A48-F314-4003-A53D-70939260D029}" dt="2024-09-10T16:19:44.797" v="7"/>
        <pc:sldMkLst>
          <pc:docMk/>
          <pc:sldMk cId="2720195383" sldId="409"/>
        </pc:sldMkLst>
      </pc:sldChg>
      <pc:sldChg chg="del">
        <pc:chgData name="Gerhard Rizzo" userId="0bf2ef20-34d9-40ec-b75d-55dcf400d1bb" providerId="ADAL" clId="{B0322A48-F314-4003-A53D-70939260D029}" dt="2024-09-09T15:01:08.244" v="4" actId="47"/>
        <pc:sldMkLst>
          <pc:docMk/>
          <pc:sldMk cId="4197517839" sldId="409"/>
        </pc:sldMkLst>
      </pc:sldChg>
      <pc:sldChg chg="del">
        <pc:chgData name="Gerhard Rizzo" userId="0bf2ef20-34d9-40ec-b75d-55dcf400d1bb" providerId="ADAL" clId="{B0322A48-F314-4003-A53D-70939260D029}" dt="2024-09-09T15:01:08.244" v="4" actId="47"/>
        <pc:sldMkLst>
          <pc:docMk/>
          <pc:sldMk cId="3726270887" sldId="410"/>
        </pc:sldMkLst>
      </pc:sldChg>
      <pc:sldChg chg="del">
        <pc:chgData name="Gerhard Rizzo" userId="0bf2ef20-34d9-40ec-b75d-55dcf400d1bb" providerId="ADAL" clId="{B0322A48-F314-4003-A53D-70939260D029}" dt="2024-09-09T15:01:08.244" v="4" actId="47"/>
        <pc:sldMkLst>
          <pc:docMk/>
          <pc:sldMk cId="1224702266" sldId="411"/>
        </pc:sldMkLst>
      </pc:sldChg>
      <pc:sldChg chg="del">
        <pc:chgData name="Gerhard Rizzo" userId="0bf2ef20-34d9-40ec-b75d-55dcf400d1bb" providerId="ADAL" clId="{B0322A48-F314-4003-A53D-70939260D029}" dt="2024-09-09T15:01:08.244" v="4" actId="47"/>
        <pc:sldMkLst>
          <pc:docMk/>
          <pc:sldMk cId="1171748090" sldId="416"/>
        </pc:sldMkLst>
      </pc:sldChg>
      <pc:sldChg chg="del">
        <pc:chgData name="Gerhard Rizzo" userId="0bf2ef20-34d9-40ec-b75d-55dcf400d1bb" providerId="ADAL" clId="{B0322A48-F314-4003-A53D-70939260D029}" dt="2024-09-09T15:01:08.244" v="4" actId="47"/>
        <pc:sldMkLst>
          <pc:docMk/>
          <pc:sldMk cId="593222031" sldId="417"/>
        </pc:sldMkLst>
      </pc:sldChg>
      <pc:sldChg chg="del">
        <pc:chgData name="Gerhard Rizzo" userId="0bf2ef20-34d9-40ec-b75d-55dcf400d1bb" providerId="ADAL" clId="{B0322A48-F314-4003-A53D-70939260D029}" dt="2024-09-09T15:01:08.244" v="4" actId="47"/>
        <pc:sldMkLst>
          <pc:docMk/>
          <pc:sldMk cId="426117121" sldId="418"/>
        </pc:sldMkLst>
      </pc:sldChg>
      <pc:sldChg chg="del">
        <pc:chgData name="Gerhard Rizzo" userId="0bf2ef20-34d9-40ec-b75d-55dcf400d1bb" providerId="ADAL" clId="{B0322A48-F314-4003-A53D-70939260D029}" dt="2024-09-09T15:01:08.244" v="4" actId="47"/>
        <pc:sldMkLst>
          <pc:docMk/>
          <pc:sldMk cId="2170701256" sldId="419"/>
        </pc:sldMkLst>
      </pc:sldChg>
      <pc:sldChg chg="del">
        <pc:chgData name="Gerhard Rizzo" userId="0bf2ef20-34d9-40ec-b75d-55dcf400d1bb" providerId="ADAL" clId="{B0322A48-F314-4003-A53D-70939260D029}" dt="2024-09-09T15:01:08.244" v="4" actId="47"/>
        <pc:sldMkLst>
          <pc:docMk/>
          <pc:sldMk cId="709518992" sldId="420"/>
        </pc:sldMkLst>
      </pc:sldChg>
      <pc:sldChg chg="del">
        <pc:chgData name="Gerhard Rizzo" userId="0bf2ef20-34d9-40ec-b75d-55dcf400d1bb" providerId="ADAL" clId="{B0322A48-F314-4003-A53D-70939260D029}" dt="2024-09-09T15:01:08.244" v="4" actId="47"/>
        <pc:sldMkLst>
          <pc:docMk/>
          <pc:sldMk cId="3311597568" sldId="421"/>
        </pc:sldMkLst>
      </pc:sldChg>
      <pc:sldChg chg="del">
        <pc:chgData name="Gerhard Rizzo" userId="0bf2ef20-34d9-40ec-b75d-55dcf400d1bb" providerId="ADAL" clId="{B0322A48-F314-4003-A53D-70939260D029}" dt="2024-09-09T15:01:08.244" v="4" actId="47"/>
        <pc:sldMkLst>
          <pc:docMk/>
          <pc:sldMk cId="3026844690" sldId="423"/>
        </pc:sldMkLst>
      </pc:sldChg>
      <pc:sldChg chg="del">
        <pc:chgData name="Gerhard Rizzo" userId="0bf2ef20-34d9-40ec-b75d-55dcf400d1bb" providerId="ADAL" clId="{B0322A48-F314-4003-A53D-70939260D029}" dt="2024-09-09T15:01:08.244" v="4" actId="47"/>
        <pc:sldMkLst>
          <pc:docMk/>
          <pc:sldMk cId="3735461893" sldId="424"/>
        </pc:sldMkLst>
      </pc:sldChg>
      <pc:sldChg chg="del">
        <pc:chgData name="Gerhard Rizzo" userId="0bf2ef20-34d9-40ec-b75d-55dcf400d1bb" providerId="ADAL" clId="{B0322A48-F314-4003-A53D-70939260D029}" dt="2024-09-09T15:01:08.244" v="4" actId="47"/>
        <pc:sldMkLst>
          <pc:docMk/>
          <pc:sldMk cId="672125536" sldId="426"/>
        </pc:sldMkLst>
      </pc:sldChg>
      <pc:sldChg chg="del">
        <pc:chgData name="Gerhard Rizzo" userId="0bf2ef20-34d9-40ec-b75d-55dcf400d1bb" providerId="ADAL" clId="{B0322A48-F314-4003-A53D-70939260D029}" dt="2024-09-09T15:01:08.244" v="4" actId="47"/>
        <pc:sldMkLst>
          <pc:docMk/>
          <pc:sldMk cId="4076257784" sldId="427"/>
        </pc:sldMkLst>
      </pc:sldChg>
      <pc:sldChg chg="del">
        <pc:chgData name="Gerhard Rizzo" userId="0bf2ef20-34d9-40ec-b75d-55dcf400d1bb" providerId="ADAL" clId="{B0322A48-F314-4003-A53D-70939260D029}" dt="2024-09-09T15:01:08.244" v="4" actId="47"/>
        <pc:sldMkLst>
          <pc:docMk/>
          <pc:sldMk cId="3594406136" sldId="429"/>
        </pc:sldMkLst>
      </pc:sldChg>
      <pc:sldChg chg="del">
        <pc:chgData name="Gerhard Rizzo" userId="0bf2ef20-34d9-40ec-b75d-55dcf400d1bb" providerId="ADAL" clId="{B0322A48-F314-4003-A53D-70939260D029}" dt="2024-09-09T15:01:08.244" v="4" actId="47"/>
        <pc:sldMkLst>
          <pc:docMk/>
          <pc:sldMk cId="1677818100" sldId="430"/>
        </pc:sldMkLst>
      </pc:sldChg>
      <pc:sldChg chg="del">
        <pc:chgData name="Gerhard Rizzo" userId="0bf2ef20-34d9-40ec-b75d-55dcf400d1bb" providerId="ADAL" clId="{B0322A48-F314-4003-A53D-70939260D029}" dt="2024-09-09T15:01:08.244" v="4" actId="47"/>
        <pc:sldMkLst>
          <pc:docMk/>
          <pc:sldMk cId="3634691702" sldId="431"/>
        </pc:sldMkLst>
      </pc:sldChg>
      <pc:sldChg chg="del">
        <pc:chgData name="Gerhard Rizzo" userId="0bf2ef20-34d9-40ec-b75d-55dcf400d1bb" providerId="ADAL" clId="{B0322A48-F314-4003-A53D-70939260D029}" dt="2024-09-09T15:01:08.244" v="4" actId="47"/>
        <pc:sldMkLst>
          <pc:docMk/>
          <pc:sldMk cId="2245440423" sldId="432"/>
        </pc:sldMkLst>
      </pc:sldChg>
      <pc:sldChg chg="del">
        <pc:chgData name="Gerhard Rizzo" userId="0bf2ef20-34d9-40ec-b75d-55dcf400d1bb" providerId="ADAL" clId="{B0322A48-F314-4003-A53D-70939260D029}" dt="2024-09-09T15:01:08.244" v="4" actId="47"/>
        <pc:sldMkLst>
          <pc:docMk/>
          <pc:sldMk cId="2936842769" sldId="433"/>
        </pc:sldMkLst>
      </pc:sldChg>
      <pc:sldChg chg="del">
        <pc:chgData name="Gerhard Rizzo" userId="0bf2ef20-34d9-40ec-b75d-55dcf400d1bb" providerId="ADAL" clId="{B0322A48-F314-4003-A53D-70939260D029}" dt="2024-09-09T15:01:08.244" v="4" actId="47"/>
        <pc:sldMkLst>
          <pc:docMk/>
          <pc:sldMk cId="546479750" sldId="434"/>
        </pc:sldMkLst>
      </pc:sldChg>
      <pc:sldChg chg="del">
        <pc:chgData name="Gerhard Rizzo" userId="0bf2ef20-34d9-40ec-b75d-55dcf400d1bb" providerId="ADAL" clId="{B0322A48-F314-4003-A53D-70939260D029}" dt="2024-09-09T15:01:08.244" v="4" actId="47"/>
        <pc:sldMkLst>
          <pc:docMk/>
          <pc:sldMk cId="3477008456" sldId="435"/>
        </pc:sldMkLst>
      </pc:sldChg>
      <pc:sldChg chg="del">
        <pc:chgData name="Gerhard Rizzo" userId="0bf2ef20-34d9-40ec-b75d-55dcf400d1bb" providerId="ADAL" clId="{B0322A48-F314-4003-A53D-70939260D029}" dt="2024-09-09T15:01:08.244" v="4" actId="47"/>
        <pc:sldMkLst>
          <pc:docMk/>
          <pc:sldMk cId="62971385" sldId="436"/>
        </pc:sldMkLst>
      </pc:sldChg>
      <pc:sldChg chg="del">
        <pc:chgData name="Gerhard Rizzo" userId="0bf2ef20-34d9-40ec-b75d-55dcf400d1bb" providerId="ADAL" clId="{B0322A48-F314-4003-A53D-70939260D029}" dt="2024-09-09T15:00:11.022" v="0" actId="47"/>
        <pc:sldMkLst>
          <pc:docMk/>
          <pc:sldMk cId="3862991298" sldId="438"/>
        </pc:sldMkLst>
      </pc:sldChg>
      <pc:sldChg chg="modSp mod">
        <pc:chgData name="Gerhard Rizzo" userId="0bf2ef20-34d9-40ec-b75d-55dcf400d1bb" providerId="ADAL" clId="{B0322A48-F314-4003-A53D-70939260D029}" dt="2024-09-10T15:39:16.337" v="6" actId="20577"/>
        <pc:sldMkLst>
          <pc:docMk/>
          <pc:sldMk cId="4256872271" sldId="439"/>
        </pc:sldMkLst>
        <pc:spChg chg="mod">
          <ac:chgData name="Gerhard Rizzo" userId="0bf2ef20-34d9-40ec-b75d-55dcf400d1bb" providerId="ADAL" clId="{B0322A48-F314-4003-A53D-70939260D029}" dt="2024-09-10T15:39:16.337" v="6" actId="20577"/>
          <ac:spMkLst>
            <pc:docMk/>
            <pc:sldMk cId="4256872271" sldId="439"/>
            <ac:spMk id="2" creationId="{818327C9-2600-205E-3708-3C91D7200571}"/>
          </ac:spMkLst>
        </pc:spChg>
      </pc:sldChg>
      <pc:sldChg chg="modSp add del mod">
        <pc:chgData name="Gerhard Rizzo" userId="0bf2ef20-34d9-40ec-b75d-55dcf400d1bb" providerId="ADAL" clId="{B0322A48-F314-4003-A53D-70939260D029}" dt="2024-09-10T16:19:57.680" v="8" actId="47"/>
        <pc:sldMkLst>
          <pc:docMk/>
          <pc:sldMk cId="1868429771" sldId="441"/>
        </pc:sldMkLst>
        <pc:spChg chg="mod">
          <ac:chgData name="Gerhard Rizzo" userId="0bf2ef20-34d9-40ec-b75d-55dcf400d1bb" providerId="ADAL" clId="{B0322A48-F314-4003-A53D-70939260D029}" dt="2024-09-09T15:00:41.971" v="3" actId="5793"/>
          <ac:spMkLst>
            <pc:docMk/>
            <pc:sldMk cId="1868429771" sldId="441"/>
            <ac:spMk id="2" creationId="{818327C9-2600-205E-3708-3C91D7200571}"/>
          </ac:spMkLst>
        </pc:spChg>
      </pc:sldChg>
      <pc:sldChg chg="add">
        <pc:chgData name="Gerhard Rizzo" userId="0bf2ef20-34d9-40ec-b75d-55dcf400d1bb" providerId="ADAL" clId="{B0322A48-F314-4003-A53D-70939260D029}" dt="2024-09-10T16:19:44.797" v="7"/>
        <pc:sldMkLst>
          <pc:docMk/>
          <pc:sldMk cId="2491965901" sldId="455"/>
        </pc:sldMkLst>
      </pc:sldChg>
      <pc:sldChg chg="add">
        <pc:chgData name="Gerhard Rizzo" userId="0bf2ef20-34d9-40ec-b75d-55dcf400d1bb" providerId="ADAL" clId="{B0322A48-F314-4003-A53D-70939260D029}" dt="2024-09-10T16:19:44.797" v="7"/>
        <pc:sldMkLst>
          <pc:docMk/>
          <pc:sldMk cId="1174040393" sldId="456"/>
        </pc:sldMkLst>
      </pc:sldChg>
      <pc:sldChg chg="add">
        <pc:chgData name="Gerhard Rizzo" userId="0bf2ef20-34d9-40ec-b75d-55dcf400d1bb" providerId="ADAL" clId="{B0322A48-F314-4003-A53D-70939260D029}" dt="2024-09-10T16:19:44.797" v="7"/>
        <pc:sldMkLst>
          <pc:docMk/>
          <pc:sldMk cId="1455527527" sldId="473"/>
        </pc:sldMkLst>
      </pc:sldChg>
      <pc:sldChg chg="modSp add mod">
        <pc:chgData name="Gerhard Rizzo" userId="0bf2ef20-34d9-40ec-b75d-55dcf400d1bb" providerId="ADAL" clId="{B0322A48-F314-4003-A53D-70939260D029}" dt="2024-09-10T16:20:09.238" v="9" actId="108"/>
        <pc:sldMkLst>
          <pc:docMk/>
          <pc:sldMk cId="1656647556" sldId="475"/>
        </pc:sldMkLst>
        <pc:spChg chg="mod">
          <ac:chgData name="Gerhard Rizzo" userId="0bf2ef20-34d9-40ec-b75d-55dcf400d1bb" providerId="ADAL" clId="{B0322A48-F314-4003-A53D-70939260D029}" dt="2024-09-10T16:20:09.238" v="9" actId="108"/>
          <ac:spMkLst>
            <pc:docMk/>
            <pc:sldMk cId="1656647556" sldId="475"/>
            <ac:spMk id="2" creationId="{D12C9F56-8E6E-42F2-A1CC-9A4CC8FF7793}"/>
          </ac:spMkLst>
        </pc:spChg>
      </pc:sldChg>
      <pc:sldChg chg="add">
        <pc:chgData name="Gerhard Rizzo" userId="0bf2ef20-34d9-40ec-b75d-55dcf400d1bb" providerId="ADAL" clId="{B0322A48-F314-4003-A53D-70939260D029}" dt="2024-09-10T16:19:44.797" v="7"/>
        <pc:sldMkLst>
          <pc:docMk/>
          <pc:sldMk cId="2216895952" sldId="479"/>
        </pc:sldMkLst>
      </pc:sldChg>
      <pc:sldChg chg="add">
        <pc:chgData name="Gerhard Rizzo" userId="0bf2ef20-34d9-40ec-b75d-55dcf400d1bb" providerId="ADAL" clId="{B0322A48-F314-4003-A53D-70939260D029}" dt="2024-09-10T16:19:44.797" v="7"/>
        <pc:sldMkLst>
          <pc:docMk/>
          <pc:sldMk cId="590030659" sldId="480"/>
        </pc:sldMkLst>
      </pc:sldChg>
      <pc:sldChg chg="add">
        <pc:chgData name="Gerhard Rizzo" userId="0bf2ef20-34d9-40ec-b75d-55dcf400d1bb" providerId="ADAL" clId="{B0322A48-F314-4003-A53D-70939260D029}" dt="2024-09-10T16:19:44.797" v="7"/>
        <pc:sldMkLst>
          <pc:docMk/>
          <pc:sldMk cId="4267334656" sldId="481"/>
        </pc:sldMkLst>
      </pc:sldChg>
      <pc:sldChg chg="add">
        <pc:chgData name="Gerhard Rizzo" userId="0bf2ef20-34d9-40ec-b75d-55dcf400d1bb" providerId="ADAL" clId="{B0322A48-F314-4003-A53D-70939260D029}" dt="2024-09-10T16:19:44.797" v="7"/>
        <pc:sldMkLst>
          <pc:docMk/>
          <pc:sldMk cId="2031879174" sldId="482"/>
        </pc:sldMkLst>
      </pc:sldChg>
      <pc:sldChg chg="add">
        <pc:chgData name="Gerhard Rizzo" userId="0bf2ef20-34d9-40ec-b75d-55dcf400d1bb" providerId="ADAL" clId="{B0322A48-F314-4003-A53D-70939260D029}" dt="2024-09-10T16:19:44.797" v="7"/>
        <pc:sldMkLst>
          <pc:docMk/>
          <pc:sldMk cId="1917580247" sldId="483"/>
        </pc:sldMkLst>
      </pc:sldChg>
      <pc:sldChg chg="add">
        <pc:chgData name="Gerhard Rizzo" userId="0bf2ef20-34d9-40ec-b75d-55dcf400d1bb" providerId="ADAL" clId="{B0322A48-F314-4003-A53D-70939260D029}" dt="2024-09-10T16:19:44.797" v="7"/>
        <pc:sldMkLst>
          <pc:docMk/>
          <pc:sldMk cId="3944993676" sldId="484"/>
        </pc:sldMkLst>
      </pc:sldChg>
      <pc:sldChg chg="add">
        <pc:chgData name="Gerhard Rizzo" userId="0bf2ef20-34d9-40ec-b75d-55dcf400d1bb" providerId="ADAL" clId="{B0322A48-F314-4003-A53D-70939260D029}" dt="2024-09-10T16:19:44.797" v="7"/>
        <pc:sldMkLst>
          <pc:docMk/>
          <pc:sldMk cId="1940039089" sldId="488"/>
        </pc:sldMkLst>
      </pc:sldChg>
      <pc:sldChg chg="add">
        <pc:chgData name="Gerhard Rizzo" userId="0bf2ef20-34d9-40ec-b75d-55dcf400d1bb" providerId="ADAL" clId="{B0322A48-F314-4003-A53D-70939260D029}" dt="2024-09-10T16:19:44.797" v="7"/>
        <pc:sldMkLst>
          <pc:docMk/>
          <pc:sldMk cId="3710893733" sldId="494"/>
        </pc:sldMkLst>
      </pc:sldChg>
      <pc:sldChg chg="add">
        <pc:chgData name="Gerhard Rizzo" userId="0bf2ef20-34d9-40ec-b75d-55dcf400d1bb" providerId="ADAL" clId="{B0322A48-F314-4003-A53D-70939260D029}" dt="2024-09-10T16:19:44.797" v="7"/>
        <pc:sldMkLst>
          <pc:docMk/>
          <pc:sldMk cId="2945566080" sldId="495"/>
        </pc:sldMkLst>
      </pc:sldChg>
      <pc:sldChg chg="add">
        <pc:chgData name="Gerhard Rizzo" userId="0bf2ef20-34d9-40ec-b75d-55dcf400d1bb" providerId="ADAL" clId="{B0322A48-F314-4003-A53D-70939260D029}" dt="2024-09-10T16:19:44.797" v="7"/>
        <pc:sldMkLst>
          <pc:docMk/>
          <pc:sldMk cId="3093595786" sldId="496"/>
        </pc:sldMkLst>
      </pc:sldChg>
      <pc:sldChg chg="add">
        <pc:chgData name="Gerhard Rizzo" userId="0bf2ef20-34d9-40ec-b75d-55dcf400d1bb" providerId="ADAL" clId="{B0322A48-F314-4003-A53D-70939260D029}" dt="2024-09-10T16:19:44.797" v="7"/>
        <pc:sldMkLst>
          <pc:docMk/>
          <pc:sldMk cId="178972983" sldId="497"/>
        </pc:sldMkLst>
      </pc:sldChg>
      <pc:sldChg chg="add">
        <pc:chgData name="Gerhard Rizzo" userId="0bf2ef20-34d9-40ec-b75d-55dcf400d1bb" providerId="ADAL" clId="{B0322A48-F314-4003-A53D-70939260D029}" dt="2024-09-10T16:19:44.797" v="7"/>
        <pc:sldMkLst>
          <pc:docMk/>
          <pc:sldMk cId="3303664210" sldId="498"/>
        </pc:sldMkLst>
      </pc:sldChg>
      <pc:sldChg chg="add">
        <pc:chgData name="Gerhard Rizzo" userId="0bf2ef20-34d9-40ec-b75d-55dcf400d1bb" providerId="ADAL" clId="{B0322A48-F314-4003-A53D-70939260D029}" dt="2024-09-10T16:19:44.797" v="7"/>
        <pc:sldMkLst>
          <pc:docMk/>
          <pc:sldMk cId="1999964002" sldId="500"/>
        </pc:sldMkLst>
      </pc:sldChg>
      <pc:sldChg chg="add">
        <pc:chgData name="Gerhard Rizzo" userId="0bf2ef20-34d9-40ec-b75d-55dcf400d1bb" providerId="ADAL" clId="{B0322A48-F314-4003-A53D-70939260D029}" dt="2024-09-10T16:19:44.797" v="7"/>
        <pc:sldMkLst>
          <pc:docMk/>
          <pc:sldMk cId="1642453267" sldId="501"/>
        </pc:sldMkLst>
      </pc:sldChg>
      <pc:sldChg chg="add">
        <pc:chgData name="Gerhard Rizzo" userId="0bf2ef20-34d9-40ec-b75d-55dcf400d1bb" providerId="ADAL" clId="{B0322A48-F314-4003-A53D-70939260D029}" dt="2024-09-10T16:19:44.797" v="7"/>
        <pc:sldMkLst>
          <pc:docMk/>
          <pc:sldMk cId="3706525580" sldId="502"/>
        </pc:sldMkLst>
      </pc:sldChg>
      <pc:sldChg chg="add">
        <pc:chgData name="Gerhard Rizzo" userId="0bf2ef20-34d9-40ec-b75d-55dcf400d1bb" providerId="ADAL" clId="{B0322A48-F314-4003-A53D-70939260D029}" dt="2024-09-10T16:19:44.797" v="7"/>
        <pc:sldMkLst>
          <pc:docMk/>
          <pc:sldMk cId="2135168252" sldId="505"/>
        </pc:sldMkLst>
      </pc:sldChg>
      <pc:sldChg chg="add">
        <pc:chgData name="Gerhard Rizzo" userId="0bf2ef20-34d9-40ec-b75d-55dcf400d1bb" providerId="ADAL" clId="{B0322A48-F314-4003-A53D-70939260D029}" dt="2024-09-10T16:19:44.797" v="7"/>
        <pc:sldMkLst>
          <pc:docMk/>
          <pc:sldMk cId="4240097806" sldId="506"/>
        </pc:sldMkLst>
      </pc:sldChg>
      <pc:sldChg chg="add">
        <pc:chgData name="Gerhard Rizzo" userId="0bf2ef20-34d9-40ec-b75d-55dcf400d1bb" providerId="ADAL" clId="{B0322A48-F314-4003-A53D-70939260D029}" dt="2024-09-10T16:19:44.797" v="7"/>
        <pc:sldMkLst>
          <pc:docMk/>
          <pc:sldMk cId="3335815953" sldId="507"/>
        </pc:sldMkLst>
      </pc:sldChg>
      <pc:sldChg chg="add">
        <pc:chgData name="Gerhard Rizzo" userId="0bf2ef20-34d9-40ec-b75d-55dcf400d1bb" providerId="ADAL" clId="{B0322A48-F314-4003-A53D-70939260D029}" dt="2024-09-10T16:19:44.797" v="7"/>
        <pc:sldMkLst>
          <pc:docMk/>
          <pc:sldMk cId="805911608" sldId="508"/>
        </pc:sldMkLst>
      </pc:sldChg>
      <pc:sldChg chg="add">
        <pc:chgData name="Gerhard Rizzo" userId="0bf2ef20-34d9-40ec-b75d-55dcf400d1bb" providerId="ADAL" clId="{B0322A48-F314-4003-A53D-70939260D029}" dt="2024-09-10T16:19:44.797" v="7"/>
        <pc:sldMkLst>
          <pc:docMk/>
          <pc:sldMk cId="1398858284" sldId="509"/>
        </pc:sldMkLst>
      </pc:sldChg>
      <pc:sldChg chg="add">
        <pc:chgData name="Gerhard Rizzo" userId="0bf2ef20-34d9-40ec-b75d-55dcf400d1bb" providerId="ADAL" clId="{B0322A48-F314-4003-A53D-70939260D029}" dt="2024-09-10T16:19:44.797" v="7"/>
        <pc:sldMkLst>
          <pc:docMk/>
          <pc:sldMk cId="2086278847" sldId="510"/>
        </pc:sldMkLst>
      </pc:sldChg>
      <pc:sldChg chg="add">
        <pc:chgData name="Gerhard Rizzo" userId="0bf2ef20-34d9-40ec-b75d-55dcf400d1bb" providerId="ADAL" clId="{B0322A48-F314-4003-A53D-70939260D029}" dt="2024-09-10T16:19:44.797" v="7"/>
        <pc:sldMkLst>
          <pc:docMk/>
          <pc:sldMk cId="3262319491" sldId="512"/>
        </pc:sldMkLst>
      </pc:sldChg>
      <pc:sldChg chg="add">
        <pc:chgData name="Gerhard Rizzo" userId="0bf2ef20-34d9-40ec-b75d-55dcf400d1bb" providerId="ADAL" clId="{B0322A48-F314-4003-A53D-70939260D029}" dt="2024-09-10T16:19:44.797" v="7"/>
        <pc:sldMkLst>
          <pc:docMk/>
          <pc:sldMk cId="3300530902" sldId="514"/>
        </pc:sldMkLst>
      </pc:sldChg>
      <pc:sldChg chg="add">
        <pc:chgData name="Gerhard Rizzo" userId="0bf2ef20-34d9-40ec-b75d-55dcf400d1bb" providerId="ADAL" clId="{B0322A48-F314-4003-A53D-70939260D029}" dt="2024-09-10T16:19:44.797" v="7"/>
        <pc:sldMkLst>
          <pc:docMk/>
          <pc:sldMk cId="3119651329" sldId="516"/>
        </pc:sldMkLst>
      </pc:sldChg>
      <pc:sldChg chg="add">
        <pc:chgData name="Gerhard Rizzo" userId="0bf2ef20-34d9-40ec-b75d-55dcf400d1bb" providerId="ADAL" clId="{B0322A48-F314-4003-A53D-70939260D029}" dt="2024-09-10T16:19:44.797" v="7"/>
        <pc:sldMkLst>
          <pc:docMk/>
          <pc:sldMk cId="140519749" sldId="517"/>
        </pc:sldMkLst>
      </pc:sldChg>
      <pc:sldChg chg="add">
        <pc:chgData name="Gerhard Rizzo" userId="0bf2ef20-34d9-40ec-b75d-55dcf400d1bb" providerId="ADAL" clId="{B0322A48-F314-4003-A53D-70939260D029}" dt="2024-09-10T16:19:44.797" v="7"/>
        <pc:sldMkLst>
          <pc:docMk/>
          <pc:sldMk cId="3928596433" sldId="520"/>
        </pc:sldMkLst>
      </pc:sldChg>
      <pc:sldChg chg="add">
        <pc:chgData name="Gerhard Rizzo" userId="0bf2ef20-34d9-40ec-b75d-55dcf400d1bb" providerId="ADAL" clId="{B0322A48-F314-4003-A53D-70939260D029}" dt="2024-09-10T16:19:44.797" v="7"/>
        <pc:sldMkLst>
          <pc:docMk/>
          <pc:sldMk cId="1294489049" sldId="538"/>
        </pc:sldMkLst>
      </pc:sldChg>
      <pc:sldChg chg="add">
        <pc:chgData name="Gerhard Rizzo" userId="0bf2ef20-34d9-40ec-b75d-55dcf400d1bb" providerId="ADAL" clId="{B0322A48-F314-4003-A53D-70939260D029}" dt="2024-09-10T16:19:44.797" v="7"/>
        <pc:sldMkLst>
          <pc:docMk/>
          <pc:sldMk cId="228888762" sldId="541"/>
        </pc:sldMkLst>
      </pc:sldChg>
      <pc:sldChg chg="add">
        <pc:chgData name="Gerhard Rizzo" userId="0bf2ef20-34d9-40ec-b75d-55dcf400d1bb" providerId="ADAL" clId="{B0322A48-F314-4003-A53D-70939260D029}" dt="2024-09-10T16:19:44.797" v="7"/>
        <pc:sldMkLst>
          <pc:docMk/>
          <pc:sldMk cId="1067378786" sldId="542"/>
        </pc:sldMkLst>
      </pc:sldChg>
      <pc:sldChg chg="add">
        <pc:chgData name="Gerhard Rizzo" userId="0bf2ef20-34d9-40ec-b75d-55dcf400d1bb" providerId="ADAL" clId="{B0322A48-F314-4003-A53D-70939260D029}" dt="2024-09-10T16:19:44.797" v="7"/>
        <pc:sldMkLst>
          <pc:docMk/>
          <pc:sldMk cId="1966384388" sldId="544"/>
        </pc:sldMkLst>
      </pc:sldChg>
      <pc:sldChg chg="add">
        <pc:chgData name="Gerhard Rizzo" userId="0bf2ef20-34d9-40ec-b75d-55dcf400d1bb" providerId="ADAL" clId="{B0322A48-F314-4003-A53D-70939260D029}" dt="2024-09-10T16:19:44.797" v="7"/>
        <pc:sldMkLst>
          <pc:docMk/>
          <pc:sldMk cId="1043891888" sldId="545"/>
        </pc:sldMkLst>
      </pc:sldChg>
      <pc:sldChg chg="add">
        <pc:chgData name="Gerhard Rizzo" userId="0bf2ef20-34d9-40ec-b75d-55dcf400d1bb" providerId="ADAL" clId="{B0322A48-F314-4003-A53D-70939260D029}" dt="2024-09-10T16:19:44.797" v="7"/>
        <pc:sldMkLst>
          <pc:docMk/>
          <pc:sldMk cId="2605170573" sldId="546"/>
        </pc:sldMkLst>
      </pc:sldChg>
      <pc:sldChg chg="add">
        <pc:chgData name="Gerhard Rizzo" userId="0bf2ef20-34d9-40ec-b75d-55dcf400d1bb" providerId="ADAL" clId="{B0322A48-F314-4003-A53D-70939260D029}" dt="2024-09-10T16:19:44.797" v="7"/>
        <pc:sldMkLst>
          <pc:docMk/>
          <pc:sldMk cId="1062713972" sldId="558"/>
        </pc:sldMkLst>
      </pc:sldChg>
      <pc:sldChg chg="add">
        <pc:chgData name="Gerhard Rizzo" userId="0bf2ef20-34d9-40ec-b75d-55dcf400d1bb" providerId="ADAL" clId="{B0322A48-F314-4003-A53D-70939260D029}" dt="2024-09-10T16:19:44.797" v="7"/>
        <pc:sldMkLst>
          <pc:docMk/>
          <pc:sldMk cId="432525000" sldId="562"/>
        </pc:sldMkLst>
      </pc:sldChg>
      <pc:sldChg chg="add">
        <pc:chgData name="Gerhard Rizzo" userId="0bf2ef20-34d9-40ec-b75d-55dcf400d1bb" providerId="ADAL" clId="{B0322A48-F314-4003-A53D-70939260D029}" dt="2024-09-10T16:19:44.797" v="7"/>
        <pc:sldMkLst>
          <pc:docMk/>
          <pc:sldMk cId="3043733464" sldId="563"/>
        </pc:sldMkLst>
      </pc:sldChg>
      <pc:sldChg chg="add">
        <pc:chgData name="Gerhard Rizzo" userId="0bf2ef20-34d9-40ec-b75d-55dcf400d1bb" providerId="ADAL" clId="{B0322A48-F314-4003-A53D-70939260D029}" dt="2024-09-10T16:19:44.797" v="7"/>
        <pc:sldMkLst>
          <pc:docMk/>
          <pc:sldMk cId="710076072" sldId="564"/>
        </pc:sldMkLst>
      </pc:sldChg>
      <pc:sldChg chg="add">
        <pc:chgData name="Gerhard Rizzo" userId="0bf2ef20-34d9-40ec-b75d-55dcf400d1bb" providerId="ADAL" clId="{B0322A48-F314-4003-A53D-70939260D029}" dt="2024-09-10T16:19:44.797" v="7"/>
        <pc:sldMkLst>
          <pc:docMk/>
          <pc:sldMk cId="731319387" sldId="565"/>
        </pc:sldMkLst>
      </pc:sldChg>
      <pc:sldChg chg="add">
        <pc:chgData name="Gerhard Rizzo" userId="0bf2ef20-34d9-40ec-b75d-55dcf400d1bb" providerId="ADAL" clId="{B0322A48-F314-4003-A53D-70939260D029}" dt="2024-09-10T16:19:44.797" v="7"/>
        <pc:sldMkLst>
          <pc:docMk/>
          <pc:sldMk cId="1481810314" sldId="567"/>
        </pc:sldMkLst>
      </pc:sldChg>
      <pc:sldChg chg="add">
        <pc:chgData name="Gerhard Rizzo" userId="0bf2ef20-34d9-40ec-b75d-55dcf400d1bb" providerId="ADAL" clId="{B0322A48-F314-4003-A53D-70939260D029}" dt="2024-09-10T16:19:44.797" v="7"/>
        <pc:sldMkLst>
          <pc:docMk/>
          <pc:sldMk cId="1039418432" sldId="568"/>
        </pc:sldMkLst>
      </pc:sldChg>
      <pc:sldChg chg="add">
        <pc:chgData name="Gerhard Rizzo" userId="0bf2ef20-34d9-40ec-b75d-55dcf400d1bb" providerId="ADAL" clId="{B0322A48-F314-4003-A53D-70939260D029}" dt="2024-09-10T16:19:44.797" v="7"/>
        <pc:sldMkLst>
          <pc:docMk/>
          <pc:sldMk cId="3366869638" sldId="569"/>
        </pc:sldMkLst>
      </pc:sldChg>
      <pc:sldChg chg="add">
        <pc:chgData name="Gerhard Rizzo" userId="0bf2ef20-34d9-40ec-b75d-55dcf400d1bb" providerId="ADAL" clId="{B0322A48-F314-4003-A53D-70939260D029}" dt="2024-09-10T16:19:44.797" v="7"/>
        <pc:sldMkLst>
          <pc:docMk/>
          <pc:sldMk cId="634737329" sldId="570"/>
        </pc:sldMkLst>
      </pc:sldChg>
      <pc:sldChg chg="add">
        <pc:chgData name="Gerhard Rizzo" userId="0bf2ef20-34d9-40ec-b75d-55dcf400d1bb" providerId="ADAL" clId="{B0322A48-F314-4003-A53D-70939260D029}" dt="2024-09-10T16:19:44.797" v="7"/>
        <pc:sldMkLst>
          <pc:docMk/>
          <pc:sldMk cId="311709912" sldId="571"/>
        </pc:sldMkLst>
      </pc:sldChg>
      <pc:sldChg chg="add">
        <pc:chgData name="Gerhard Rizzo" userId="0bf2ef20-34d9-40ec-b75d-55dcf400d1bb" providerId="ADAL" clId="{B0322A48-F314-4003-A53D-70939260D029}" dt="2024-09-10T16:19:44.797" v="7"/>
        <pc:sldMkLst>
          <pc:docMk/>
          <pc:sldMk cId="2260169781" sldId="573"/>
        </pc:sldMkLst>
      </pc:sldChg>
      <pc:sldChg chg="add">
        <pc:chgData name="Gerhard Rizzo" userId="0bf2ef20-34d9-40ec-b75d-55dcf400d1bb" providerId="ADAL" clId="{B0322A48-F314-4003-A53D-70939260D029}" dt="2024-09-10T16:19:44.797" v="7"/>
        <pc:sldMkLst>
          <pc:docMk/>
          <pc:sldMk cId="4114592914" sldId="574"/>
        </pc:sldMkLst>
      </pc:sldChg>
      <pc:sldChg chg="add">
        <pc:chgData name="Gerhard Rizzo" userId="0bf2ef20-34d9-40ec-b75d-55dcf400d1bb" providerId="ADAL" clId="{B0322A48-F314-4003-A53D-70939260D029}" dt="2024-09-10T16:19:44.797" v="7"/>
        <pc:sldMkLst>
          <pc:docMk/>
          <pc:sldMk cId="3287102335" sldId="578"/>
        </pc:sldMkLst>
      </pc:sldChg>
      <pc:sldChg chg="add">
        <pc:chgData name="Gerhard Rizzo" userId="0bf2ef20-34d9-40ec-b75d-55dcf400d1bb" providerId="ADAL" clId="{B0322A48-F314-4003-A53D-70939260D029}" dt="2024-09-10T16:19:44.797" v="7"/>
        <pc:sldMkLst>
          <pc:docMk/>
          <pc:sldMk cId="3619927479" sldId="579"/>
        </pc:sldMkLst>
      </pc:sldChg>
      <pc:sldChg chg="add">
        <pc:chgData name="Gerhard Rizzo" userId="0bf2ef20-34d9-40ec-b75d-55dcf400d1bb" providerId="ADAL" clId="{B0322A48-F314-4003-A53D-70939260D029}" dt="2024-09-10T16:19:44.797" v="7"/>
        <pc:sldMkLst>
          <pc:docMk/>
          <pc:sldMk cId="139748920" sldId="580"/>
        </pc:sldMkLst>
      </pc:sldChg>
      <pc:sldChg chg="add">
        <pc:chgData name="Gerhard Rizzo" userId="0bf2ef20-34d9-40ec-b75d-55dcf400d1bb" providerId="ADAL" clId="{B0322A48-F314-4003-A53D-70939260D029}" dt="2024-09-10T16:19:44.797" v="7"/>
        <pc:sldMkLst>
          <pc:docMk/>
          <pc:sldMk cId="119781617" sldId="581"/>
        </pc:sldMkLst>
      </pc:sldChg>
      <pc:sldChg chg="add">
        <pc:chgData name="Gerhard Rizzo" userId="0bf2ef20-34d9-40ec-b75d-55dcf400d1bb" providerId="ADAL" clId="{B0322A48-F314-4003-A53D-70939260D029}" dt="2024-09-10T16:19:44.797" v="7"/>
        <pc:sldMkLst>
          <pc:docMk/>
          <pc:sldMk cId="2213105353" sldId="587"/>
        </pc:sldMkLst>
      </pc:sldChg>
      <pc:sldChg chg="add">
        <pc:chgData name="Gerhard Rizzo" userId="0bf2ef20-34d9-40ec-b75d-55dcf400d1bb" providerId="ADAL" clId="{B0322A48-F314-4003-A53D-70939260D029}" dt="2024-09-10T16:19:44.797" v="7"/>
        <pc:sldMkLst>
          <pc:docMk/>
          <pc:sldMk cId="3736912633" sldId="604"/>
        </pc:sldMkLst>
      </pc:sldChg>
      <pc:sldChg chg="add">
        <pc:chgData name="Gerhard Rizzo" userId="0bf2ef20-34d9-40ec-b75d-55dcf400d1bb" providerId="ADAL" clId="{B0322A48-F314-4003-A53D-70939260D029}" dt="2024-09-10T16:19:44.797" v="7"/>
        <pc:sldMkLst>
          <pc:docMk/>
          <pc:sldMk cId="2005184501" sldId="605"/>
        </pc:sldMkLst>
      </pc:sldChg>
      <pc:sldChg chg="add">
        <pc:chgData name="Gerhard Rizzo" userId="0bf2ef20-34d9-40ec-b75d-55dcf400d1bb" providerId="ADAL" clId="{B0322A48-F314-4003-A53D-70939260D029}" dt="2024-09-10T16:19:44.797" v="7"/>
        <pc:sldMkLst>
          <pc:docMk/>
          <pc:sldMk cId="1843492935" sldId="606"/>
        </pc:sldMkLst>
      </pc:sldChg>
      <pc:sldChg chg="add">
        <pc:chgData name="Gerhard Rizzo" userId="0bf2ef20-34d9-40ec-b75d-55dcf400d1bb" providerId="ADAL" clId="{B0322A48-F314-4003-A53D-70939260D029}" dt="2024-09-10T16:19:44.797" v="7"/>
        <pc:sldMkLst>
          <pc:docMk/>
          <pc:sldMk cId="1989214852" sldId="607"/>
        </pc:sldMkLst>
      </pc:sldChg>
      <pc:sldChg chg="add">
        <pc:chgData name="Gerhard Rizzo" userId="0bf2ef20-34d9-40ec-b75d-55dcf400d1bb" providerId="ADAL" clId="{B0322A48-F314-4003-A53D-70939260D029}" dt="2024-09-10T16:19:44.797" v="7"/>
        <pc:sldMkLst>
          <pc:docMk/>
          <pc:sldMk cId="2533896237" sldId="608"/>
        </pc:sldMkLst>
      </pc:sldChg>
      <pc:sldChg chg="add">
        <pc:chgData name="Gerhard Rizzo" userId="0bf2ef20-34d9-40ec-b75d-55dcf400d1bb" providerId="ADAL" clId="{B0322A48-F314-4003-A53D-70939260D029}" dt="2024-09-10T16:19:44.797" v="7"/>
        <pc:sldMkLst>
          <pc:docMk/>
          <pc:sldMk cId="2743119501" sldId="610"/>
        </pc:sldMkLst>
      </pc:sldChg>
      <pc:sldChg chg="add">
        <pc:chgData name="Gerhard Rizzo" userId="0bf2ef20-34d9-40ec-b75d-55dcf400d1bb" providerId="ADAL" clId="{B0322A48-F314-4003-A53D-70939260D029}" dt="2024-09-10T16:19:44.797" v="7"/>
        <pc:sldMkLst>
          <pc:docMk/>
          <pc:sldMk cId="380380704" sldId="61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3078427" cy="513508"/>
          </a:xfrm>
          <a:prstGeom prst="rect">
            <a:avLst/>
          </a:prstGeom>
        </p:spPr>
        <p:txBody>
          <a:bodyPr vert="horz" lIns="95506" tIns="47754" rIns="95506" bIns="47754" rtlCol="0"/>
          <a:lstStyle>
            <a:lvl1pPr algn="l">
              <a:defRPr sz="1300"/>
            </a:lvl1pPr>
          </a:lstStyle>
          <a:p>
            <a:endParaRPr lang="de-CH"/>
          </a:p>
        </p:txBody>
      </p:sp>
      <p:sp>
        <p:nvSpPr>
          <p:cNvPr id="3" name="Datumsplatzhalter 2"/>
          <p:cNvSpPr>
            <a:spLocks noGrp="1"/>
          </p:cNvSpPr>
          <p:nvPr>
            <p:ph type="dt" idx="1"/>
          </p:nvPr>
        </p:nvSpPr>
        <p:spPr>
          <a:xfrm>
            <a:off x="4023992" y="0"/>
            <a:ext cx="3078427" cy="513508"/>
          </a:xfrm>
          <a:prstGeom prst="rect">
            <a:avLst/>
          </a:prstGeom>
        </p:spPr>
        <p:txBody>
          <a:bodyPr vert="horz" lIns="95506" tIns="47754" rIns="95506" bIns="47754" rtlCol="0"/>
          <a:lstStyle>
            <a:lvl1pPr algn="r">
              <a:defRPr sz="1300"/>
            </a:lvl1pPr>
          </a:lstStyle>
          <a:p>
            <a:fld id="{CD103423-AA92-4463-B546-25051055BE5B}" type="datetimeFigureOut">
              <a:rPr lang="de-CH" smtClean="0"/>
              <a:t>04.03.2025</a:t>
            </a:fld>
            <a:endParaRPr lang="de-CH"/>
          </a:p>
        </p:txBody>
      </p:sp>
      <p:sp>
        <p:nvSpPr>
          <p:cNvPr id="4" name="Folienbildplatzhalter 3"/>
          <p:cNvSpPr>
            <a:spLocks noGrp="1" noRot="1" noChangeAspect="1"/>
          </p:cNvSpPr>
          <p:nvPr>
            <p:ph type="sldImg" idx="2"/>
          </p:nvPr>
        </p:nvSpPr>
        <p:spPr>
          <a:xfrm>
            <a:off x="1057275" y="1279525"/>
            <a:ext cx="4989513" cy="3454400"/>
          </a:xfrm>
          <a:prstGeom prst="rect">
            <a:avLst/>
          </a:prstGeom>
          <a:noFill/>
          <a:ln w="12700">
            <a:solidFill>
              <a:prstClr val="black"/>
            </a:solidFill>
          </a:ln>
        </p:spPr>
        <p:txBody>
          <a:bodyPr vert="horz" lIns="95506" tIns="47754" rIns="95506" bIns="47754" rtlCol="0" anchor="ctr"/>
          <a:lstStyle/>
          <a:p>
            <a:endParaRPr lang="de-CH"/>
          </a:p>
        </p:txBody>
      </p:sp>
      <p:sp>
        <p:nvSpPr>
          <p:cNvPr id="5" name="Notizenplatzhalter 4"/>
          <p:cNvSpPr>
            <a:spLocks noGrp="1"/>
          </p:cNvSpPr>
          <p:nvPr>
            <p:ph type="body" sz="quarter" idx="3"/>
          </p:nvPr>
        </p:nvSpPr>
        <p:spPr>
          <a:xfrm>
            <a:off x="710407" y="4925408"/>
            <a:ext cx="5683250" cy="4029879"/>
          </a:xfrm>
          <a:prstGeom prst="rect">
            <a:avLst/>
          </a:prstGeom>
        </p:spPr>
        <p:txBody>
          <a:bodyPr vert="horz" lIns="95506" tIns="47754" rIns="95506" bIns="47754" rtlCol="0"/>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CH"/>
          </a:p>
        </p:txBody>
      </p:sp>
      <p:sp>
        <p:nvSpPr>
          <p:cNvPr id="6" name="Fußzeilenplatzhalter 5"/>
          <p:cNvSpPr>
            <a:spLocks noGrp="1"/>
          </p:cNvSpPr>
          <p:nvPr>
            <p:ph type="ftr" sz="quarter" idx="4"/>
          </p:nvPr>
        </p:nvSpPr>
        <p:spPr>
          <a:xfrm>
            <a:off x="0" y="9721110"/>
            <a:ext cx="3078427" cy="513507"/>
          </a:xfrm>
          <a:prstGeom prst="rect">
            <a:avLst/>
          </a:prstGeom>
        </p:spPr>
        <p:txBody>
          <a:bodyPr vert="horz" lIns="95506" tIns="47754" rIns="95506" bIns="47754" rtlCol="0" anchor="b"/>
          <a:lstStyle>
            <a:lvl1pPr algn="l">
              <a:defRPr sz="1300"/>
            </a:lvl1pPr>
          </a:lstStyle>
          <a:p>
            <a:endParaRPr lang="de-CH"/>
          </a:p>
        </p:txBody>
      </p:sp>
      <p:sp>
        <p:nvSpPr>
          <p:cNvPr id="7" name="Foliennummernplatzhalter 6"/>
          <p:cNvSpPr>
            <a:spLocks noGrp="1"/>
          </p:cNvSpPr>
          <p:nvPr>
            <p:ph type="sldNum" sz="quarter" idx="5"/>
          </p:nvPr>
        </p:nvSpPr>
        <p:spPr>
          <a:xfrm>
            <a:off x="4023992" y="9721110"/>
            <a:ext cx="3078427" cy="513507"/>
          </a:xfrm>
          <a:prstGeom prst="rect">
            <a:avLst/>
          </a:prstGeom>
        </p:spPr>
        <p:txBody>
          <a:bodyPr vert="horz" lIns="95506" tIns="47754" rIns="95506" bIns="47754" rtlCol="0" anchor="b"/>
          <a:lstStyle>
            <a:lvl1pPr algn="r">
              <a:defRPr sz="1300"/>
            </a:lvl1pPr>
          </a:lstStyle>
          <a:p>
            <a:fld id="{0AC0FE12-1407-4B9A-BADD-FA5707FF6D22}" type="slidenum">
              <a:rPr lang="de-CH" smtClean="0"/>
              <a:t>‹Nr.›</a:t>
            </a:fld>
            <a:endParaRPr lang="de-CH"/>
          </a:p>
        </p:txBody>
      </p:sp>
    </p:spTree>
    <p:extLst>
      <p:ext uri="{BB962C8B-B14F-4D97-AF65-F5344CB8AC3E}">
        <p14:creationId xmlns:p14="http://schemas.microsoft.com/office/powerpoint/2010/main" val="287330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3</a:t>
            </a:fld>
            <a:endParaRPr lang="de-CH"/>
          </a:p>
        </p:txBody>
      </p:sp>
    </p:spTree>
    <p:extLst>
      <p:ext uri="{BB962C8B-B14F-4D97-AF65-F5344CB8AC3E}">
        <p14:creationId xmlns:p14="http://schemas.microsoft.com/office/powerpoint/2010/main" val="1282569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4</a:t>
            </a:fld>
            <a:endParaRPr lang="de-CH"/>
          </a:p>
        </p:txBody>
      </p:sp>
    </p:spTree>
    <p:extLst>
      <p:ext uri="{BB962C8B-B14F-4D97-AF65-F5344CB8AC3E}">
        <p14:creationId xmlns:p14="http://schemas.microsoft.com/office/powerpoint/2010/main" val="624745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5</a:t>
            </a:fld>
            <a:endParaRPr lang="de-CH"/>
          </a:p>
        </p:txBody>
      </p:sp>
    </p:spTree>
    <p:extLst>
      <p:ext uri="{BB962C8B-B14F-4D97-AF65-F5344CB8AC3E}">
        <p14:creationId xmlns:p14="http://schemas.microsoft.com/office/powerpoint/2010/main" val="207019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6</a:t>
            </a:fld>
            <a:endParaRPr lang="de-CH"/>
          </a:p>
        </p:txBody>
      </p:sp>
    </p:spTree>
    <p:extLst>
      <p:ext uri="{BB962C8B-B14F-4D97-AF65-F5344CB8AC3E}">
        <p14:creationId xmlns:p14="http://schemas.microsoft.com/office/powerpoint/2010/main" val="397304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7</a:t>
            </a:fld>
            <a:endParaRPr lang="de-CH"/>
          </a:p>
        </p:txBody>
      </p:sp>
    </p:spTree>
    <p:extLst>
      <p:ext uri="{BB962C8B-B14F-4D97-AF65-F5344CB8AC3E}">
        <p14:creationId xmlns:p14="http://schemas.microsoft.com/office/powerpoint/2010/main" val="1346490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8</a:t>
            </a:fld>
            <a:endParaRPr lang="de-CH"/>
          </a:p>
        </p:txBody>
      </p:sp>
    </p:spTree>
    <p:extLst>
      <p:ext uri="{BB962C8B-B14F-4D97-AF65-F5344CB8AC3E}">
        <p14:creationId xmlns:p14="http://schemas.microsoft.com/office/powerpoint/2010/main" val="3219736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9</a:t>
            </a:fld>
            <a:endParaRPr lang="de-CH"/>
          </a:p>
        </p:txBody>
      </p:sp>
    </p:spTree>
    <p:extLst>
      <p:ext uri="{BB962C8B-B14F-4D97-AF65-F5344CB8AC3E}">
        <p14:creationId xmlns:p14="http://schemas.microsoft.com/office/powerpoint/2010/main" val="3687810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10</a:t>
            </a:fld>
            <a:endParaRPr lang="de-CH"/>
          </a:p>
        </p:txBody>
      </p:sp>
    </p:spTree>
    <p:extLst>
      <p:ext uri="{BB962C8B-B14F-4D97-AF65-F5344CB8AC3E}">
        <p14:creationId xmlns:p14="http://schemas.microsoft.com/office/powerpoint/2010/main" val="319885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11</a:t>
            </a:fld>
            <a:endParaRPr lang="de-CH"/>
          </a:p>
        </p:txBody>
      </p:sp>
    </p:spTree>
    <p:extLst>
      <p:ext uri="{BB962C8B-B14F-4D97-AF65-F5344CB8AC3E}">
        <p14:creationId xmlns:p14="http://schemas.microsoft.com/office/powerpoint/2010/main" val="2678868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12</a:t>
            </a:fld>
            <a:endParaRPr lang="de-CH"/>
          </a:p>
        </p:txBody>
      </p:sp>
    </p:spTree>
    <p:extLst>
      <p:ext uri="{BB962C8B-B14F-4D97-AF65-F5344CB8AC3E}">
        <p14:creationId xmlns:p14="http://schemas.microsoft.com/office/powerpoint/2010/main" val="2339006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13</a:t>
            </a:fld>
            <a:endParaRPr lang="de-CH"/>
          </a:p>
        </p:txBody>
      </p:sp>
    </p:spTree>
    <p:extLst>
      <p:ext uri="{BB962C8B-B14F-4D97-AF65-F5344CB8AC3E}">
        <p14:creationId xmlns:p14="http://schemas.microsoft.com/office/powerpoint/2010/main" val="34146560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14</a:t>
            </a:fld>
            <a:endParaRPr lang="de-CH"/>
          </a:p>
        </p:txBody>
      </p:sp>
    </p:spTree>
    <p:extLst>
      <p:ext uri="{BB962C8B-B14F-4D97-AF65-F5344CB8AC3E}">
        <p14:creationId xmlns:p14="http://schemas.microsoft.com/office/powerpoint/2010/main" val="804962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15</a:t>
            </a:fld>
            <a:endParaRPr lang="de-CH"/>
          </a:p>
        </p:txBody>
      </p:sp>
    </p:spTree>
    <p:extLst>
      <p:ext uri="{BB962C8B-B14F-4D97-AF65-F5344CB8AC3E}">
        <p14:creationId xmlns:p14="http://schemas.microsoft.com/office/powerpoint/2010/main" val="1747804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16</a:t>
            </a:fld>
            <a:endParaRPr lang="de-CH"/>
          </a:p>
        </p:txBody>
      </p:sp>
    </p:spTree>
    <p:extLst>
      <p:ext uri="{BB962C8B-B14F-4D97-AF65-F5344CB8AC3E}">
        <p14:creationId xmlns:p14="http://schemas.microsoft.com/office/powerpoint/2010/main" val="21454423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17</a:t>
            </a:fld>
            <a:endParaRPr lang="de-CH"/>
          </a:p>
        </p:txBody>
      </p:sp>
    </p:spTree>
    <p:extLst>
      <p:ext uri="{BB962C8B-B14F-4D97-AF65-F5344CB8AC3E}">
        <p14:creationId xmlns:p14="http://schemas.microsoft.com/office/powerpoint/2010/main" val="26545196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18</a:t>
            </a:fld>
            <a:endParaRPr lang="de-CH"/>
          </a:p>
        </p:txBody>
      </p:sp>
    </p:spTree>
    <p:extLst>
      <p:ext uri="{BB962C8B-B14F-4D97-AF65-F5344CB8AC3E}">
        <p14:creationId xmlns:p14="http://schemas.microsoft.com/office/powerpoint/2010/main" val="16375977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19</a:t>
            </a:fld>
            <a:endParaRPr lang="de-CH"/>
          </a:p>
        </p:txBody>
      </p:sp>
    </p:spTree>
    <p:extLst>
      <p:ext uri="{BB962C8B-B14F-4D97-AF65-F5344CB8AC3E}">
        <p14:creationId xmlns:p14="http://schemas.microsoft.com/office/powerpoint/2010/main" val="30089049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20</a:t>
            </a:fld>
            <a:endParaRPr lang="de-CH"/>
          </a:p>
        </p:txBody>
      </p:sp>
    </p:spTree>
    <p:extLst>
      <p:ext uri="{BB962C8B-B14F-4D97-AF65-F5344CB8AC3E}">
        <p14:creationId xmlns:p14="http://schemas.microsoft.com/office/powerpoint/2010/main" val="11889131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21</a:t>
            </a:fld>
            <a:endParaRPr lang="de-CH"/>
          </a:p>
        </p:txBody>
      </p:sp>
    </p:spTree>
    <p:extLst>
      <p:ext uri="{BB962C8B-B14F-4D97-AF65-F5344CB8AC3E}">
        <p14:creationId xmlns:p14="http://schemas.microsoft.com/office/powerpoint/2010/main" val="41278358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22</a:t>
            </a:fld>
            <a:endParaRPr lang="de-CH"/>
          </a:p>
        </p:txBody>
      </p:sp>
    </p:spTree>
    <p:extLst>
      <p:ext uri="{BB962C8B-B14F-4D97-AF65-F5344CB8AC3E}">
        <p14:creationId xmlns:p14="http://schemas.microsoft.com/office/powerpoint/2010/main" val="21846448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23</a:t>
            </a:fld>
            <a:endParaRPr lang="de-CH"/>
          </a:p>
        </p:txBody>
      </p:sp>
    </p:spTree>
    <p:extLst>
      <p:ext uri="{BB962C8B-B14F-4D97-AF65-F5344CB8AC3E}">
        <p14:creationId xmlns:p14="http://schemas.microsoft.com/office/powerpoint/2010/main" val="3039227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24</a:t>
            </a:fld>
            <a:endParaRPr lang="de-CH"/>
          </a:p>
        </p:txBody>
      </p:sp>
    </p:spTree>
    <p:extLst>
      <p:ext uri="{BB962C8B-B14F-4D97-AF65-F5344CB8AC3E}">
        <p14:creationId xmlns:p14="http://schemas.microsoft.com/office/powerpoint/2010/main" val="28594009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25</a:t>
            </a:fld>
            <a:endParaRPr lang="de-CH"/>
          </a:p>
        </p:txBody>
      </p:sp>
    </p:spTree>
    <p:extLst>
      <p:ext uri="{BB962C8B-B14F-4D97-AF65-F5344CB8AC3E}">
        <p14:creationId xmlns:p14="http://schemas.microsoft.com/office/powerpoint/2010/main" val="2109298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26</a:t>
            </a:fld>
            <a:endParaRPr lang="de-CH"/>
          </a:p>
        </p:txBody>
      </p:sp>
    </p:spTree>
    <p:extLst>
      <p:ext uri="{BB962C8B-B14F-4D97-AF65-F5344CB8AC3E}">
        <p14:creationId xmlns:p14="http://schemas.microsoft.com/office/powerpoint/2010/main" val="16313869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27</a:t>
            </a:fld>
            <a:endParaRPr lang="de-CH"/>
          </a:p>
        </p:txBody>
      </p:sp>
    </p:spTree>
    <p:extLst>
      <p:ext uri="{BB962C8B-B14F-4D97-AF65-F5344CB8AC3E}">
        <p14:creationId xmlns:p14="http://schemas.microsoft.com/office/powerpoint/2010/main" val="5085519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28</a:t>
            </a:fld>
            <a:endParaRPr lang="de-CH"/>
          </a:p>
        </p:txBody>
      </p:sp>
    </p:spTree>
    <p:extLst>
      <p:ext uri="{BB962C8B-B14F-4D97-AF65-F5344CB8AC3E}">
        <p14:creationId xmlns:p14="http://schemas.microsoft.com/office/powerpoint/2010/main" val="7243462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29</a:t>
            </a:fld>
            <a:endParaRPr lang="de-CH"/>
          </a:p>
        </p:txBody>
      </p:sp>
    </p:spTree>
    <p:extLst>
      <p:ext uri="{BB962C8B-B14F-4D97-AF65-F5344CB8AC3E}">
        <p14:creationId xmlns:p14="http://schemas.microsoft.com/office/powerpoint/2010/main" val="19094079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30</a:t>
            </a:fld>
            <a:endParaRPr lang="de-CH"/>
          </a:p>
        </p:txBody>
      </p:sp>
    </p:spTree>
    <p:extLst>
      <p:ext uri="{BB962C8B-B14F-4D97-AF65-F5344CB8AC3E}">
        <p14:creationId xmlns:p14="http://schemas.microsoft.com/office/powerpoint/2010/main" val="40578794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31</a:t>
            </a:fld>
            <a:endParaRPr lang="de-CH"/>
          </a:p>
        </p:txBody>
      </p:sp>
    </p:spTree>
    <p:extLst>
      <p:ext uri="{BB962C8B-B14F-4D97-AF65-F5344CB8AC3E}">
        <p14:creationId xmlns:p14="http://schemas.microsoft.com/office/powerpoint/2010/main" val="10753068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32</a:t>
            </a:fld>
            <a:endParaRPr lang="de-CH"/>
          </a:p>
        </p:txBody>
      </p:sp>
    </p:spTree>
    <p:extLst>
      <p:ext uri="{BB962C8B-B14F-4D97-AF65-F5344CB8AC3E}">
        <p14:creationId xmlns:p14="http://schemas.microsoft.com/office/powerpoint/2010/main" val="31552048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33</a:t>
            </a:fld>
            <a:endParaRPr lang="de-CH"/>
          </a:p>
        </p:txBody>
      </p:sp>
    </p:spTree>
    <p:extLst>
      <p:ext uri="{BB962C8B-B14F-4D97-AF65-F5344CB8AC3E}">
        <p14:creationId xmlns:p14="http://schemas.microsoft.com/office/powerpoint/2010/main" val="1440332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35</a:t>
            </a:fld>
            <a:endParaRPr lang="de-CH"/>
          </a:p>
        </p:txBody>
      </p:sp>
    </p:spTree>
    <p:extLst>
      <p:ext uri="{BB962C8B-B14F-4D97-AF65-F5344CB8AC3E}">
        <p14:creationId xmlns:p14="http://schemas.microsoft.com/office/powerpoint/2010/main" val="8049627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0AC0FE12-1407-4B9A-BADD-FA5707FF6D22}" type="slidenum">
              <a:rPr lang="de-CH" smtClean="0"/>
              <a:t>49</a:t>
            </a:fld>
            <a:endParaRPr lang="de-CH"/>
          </a:p>
        </p:txBody>
      </p:sp>
    </p:spTree>
    <p:extLst>
      <p:ext uri="{BB962C8B-B14F-4D97-AF65-F5344CB8AC3E}">
        <p14:creationId xmlns:p14="http://schemas.microsoft.com/office/powerpoint/2010/main" val="446333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39"/>
            <a:ext cx="8543925" cy="2852737"/>
          </a:xfrm>
          <a:prstGeom prst="rect">
            <a:avLst/>
          </a:prstGeom>
        </p:spPr>
        <p:txBody>
          <a:bodyPr anchor="t">
            <a:normAutofit/>
          </a:bodyPr>
          <a:lstStyle>
            <a:lvl1pPr algn="l">
              <a:defRPr sz="4899"/>
            </a:lvl1pPr>
          </a:lstStyle>
          <a:p>
            <a:r>
              <a:rPr lang="en-US" dirty="0"/>
              <a:t>Click to edit Master title style</a:t>
            </a:r>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3" indent="0">
              <a:buNone/>
              <a:defRPr sz="2000">
                <a:solidFill>
                  <a:schemeClr val="tx1">
                    <a:tint val="75000"/>
                  </a:schemeClr>
                </a:solidFill>
              </a:defRPr>
            </a:lvl2pPr>
            <a:lvl3pPr marL="914406" indent="0">
              <a:buNone/>
              <a:defRPr sz="1800">
                <a:solidFill>
                  <a:schemeClr val="tx1">
                    <a:tint val="75000"/>
                  </a:schemeClr>
                </a:solidFill>
              </a:defRPr>
            </a:lvl3pPr>
            <a:lvl4pPr marL="1371609" indent="0">
              <a:buNone/>
              <a:defRPr sz="1600">
                <a:solidFill>
                  <a:schemeClr val="tx1">
                    <a:tint val="75000"/>
                  </a:schemeClr>
                </a:solidFill>
              </a:defRPr>
            </a:lvl4pPr>
            <a:lvl5pPr marL="1828812" indent="0">
              <a:buNone/>
              <a:defRPr sz="1600">
                <a:solidFill>
                  <a:schemeClr val="tx1">
                    <a:tint val="75000"/>
                  </a:schemeClr>
                </a:solidFill>
              </a:defRPr>
            </a:lvl5pPr>
            <a:lvl6pPr marL="2286015" indent="0">
              <a:buNone/>
              <a:defRPr sz="1600">
                <a:solidFill>
                  <a:schemeClr val="tx1">
                    <a:tint val="75000"/>
                  </a:schemeClr>
                </a:solidFill>
              </a:defRPr>
            </a:lvl6pPr>
            <a:lvl7pPr marL="2743218" indent="0">
              <a:buNone/>
              <a:defRPr sz="1600">
                <a:solidFill>
                  <a:schemeClr val="tx1">
                    <a:tint val="75000"/>
                  </a:schemeClr>
                </a:solidFill>
              </a:defRPr>
            </a:lvl7pPr>
            <a:lvl8pPr marL="3200421" indent="0">
              <a:buNone/>
              <a:defRPr sz="1600">
                <a:solidFill>
                  <a:schemeClr val="tx1">
                    <a:tint val="75000"/>
                  </a:schemeClr>
                </a:solidFill>
              </a:defRPr>
            </a:lvl8pPr>
            <a:lvl9pPr marL="3657624"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414772"/>
            <a:r>
              <a:rPr lang="en-US">
                <a:solidFill>
                  <a:prstClr val="white"/>
                </a:solidFill>
              </a:rPr>
              <a:t>Battery Course</a:t>
            </a:r>
            <a:endParaRPr lang="de-CH" dirty="0">
              <a:solidFill>
                <a:prstClr val="white"/>
              </a:solidFill>
            </a:endParaRPr>
          </a:p>
        </p:txBody>
      </p:sp>
      <p:sp>
        <p:nvSpPr>
          <p:cNvPr id="5" name="Footer Placeholder 4"/>
          <p:cNvSpPr>
            <a:spLocks noGrp="1"/>
          </p:cNvSpPr>
          <p:nvPr>
            <p:ph type="ftr" sz="quarter" idx="11"/>
          </p:nvPr>
        </p:nvSpPr>
        <p:spPr/>
        <p:txBody>
          <a:bodyPr/>
          <a:lstStyle/>
          <a:p>
            <a:pPr defTabSz="414772"/>
            <a:r>
              <a:rPr lang="en-US">
                <a:solidFill>
                  <a:prstClr val="white"/>
                </a:solidFill>
              </a:rPr>
              <a:t>01 - Lithium-Ion Battery Cells - Part 1</a:t>
            </a:r>
            <a:endParaRPr lang="de-CH" dirty="0">
              <a:solidFill>
                <a:prstClr val="white"/>
              </a:solidFill>
            </a:endParaRPr>
          </a:p>
        </p:txBody>
      </p:sp>
      <p:sp>
        <p:nvSpPr>
          <p:cNvPr id="6" name="Slide Number Placeholder 5"/>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‹Nr.›</a:t>
            </a:fld>
            <a:endParaRPr lang="de-CH" dirty="0">
              <a:solidFill>
                <a:prstClr val="white"/>
              </a:solidFill>
            </a:endParaRPr>
          </a:p>
        </p:txBody>
      </p:sp>
    </p:spTree>
    <p:extLst>
      <p:ext uri="{BB962C8B-B14F-4D97-AF65-F5344CB8AC3E}">
        <p14:creationId xmlns:p14="http://schemas.microsoft.com/office/powerpoint/2010/main" val="2589432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pPr defTabSz="414772"/>
            <a:r>
              <a:rPr lang="en-US">
                <a:solidFill>
                  <a:prstClr val="white"/>
                </a:solidFill>
              </a:rPr>
              <a:t>Battery Course</a:t>
            </a:r>
            <a:endParaRPr lang="de-CH" dirty="0">
              <a:solidFill>
                <a:prstClr val="white"/>
              </a:solidFill>
            </a:endParaRPr>
          </a:p>
        </p:txBody>
      </p:sp>
      <p:sp>
        <p:nvSpPr>
          <p:cNvPr id="5" name="Footer Placeholder 4"/>
          <p:cNvSpPr>
            <a:spLocks noGrp="1"/>
          </p:cNvSpPr>
          <p:nvPr>
            <p:ph type="ftr" sz="quarter" idx="11"/>
          </p:nvPr>
        </p:nvSpPr>
        <p:spPr/>
        <p:txBody>
          <a:bodyPr/>
          <a:lstStyle/>
          <a:p>
            <a:pPr defTabSz="414772"/>
            <a:r>
              <a:rPr lang="en-US">
                <a:solidFill>
                  <a:prstClr val="white"/>
                </a:solidFill>
              </a:rPr>
              <a:t>01 - Lithium-Ion Battery Cells - Part 1</a:t>
            </a:r>
            <a:endParaRPr lang="de-CH" dirty="0">
              <a:solidFill>
                <a:prstClr val="white"/>
              </a:solidFill>
            </a:endParaRPr>
          </a:p>
        </p:txBody>
      </p:sp>
      <p:sp>
        <p:nvSpPr>
          <p:cNvPr id="6" name="Slide Number Placeholder 5"/>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‹Nr.›</a:t>
            </a:fld>
            <a:endParaRPr lang="de-CH" dirty="0">
              <a:solidFill>
                <a:prstClr val="white"/>
              </a:solidFill>
            </a:endParaRPr>
          </a:p>
        </p:txBody>
      </p:sp>
      <p:sp>
        <p:nvSpPr>
          <p:cNvPr id="7" name="Title Placeholder 1">
            <a:extLst>
              <a:ext uri="{FF2B5EF4-FFF2-40B4-BE49-F238E27FC236}">
                <a16:creationId xmlns:a16="http://schemas.microsoft.com/office/drawing/2014/main" id="{5EDB58EA-FEBF-1702-47DD-220B63A6FB0F}"/>
              </a:ext>
            </a:extLst>
          </p:cNvPr>
          <p:cNvSpPr>
            <a:spLocks noGrp="1"/>
          </p:cNvSpPr>
          <p:nvPr>
            <p:ph type="title"/>
          </p:nvPr>
        </p:nvSpPr>
        <p:spPr>
          <a:xfrm>
            <a:off x="1521501" y="0"/>
            <a:ext cx="7703461" cy="648000"/>
          </a:xfrm>
          <a:prstGeom prst="rect">
            <a:avLst/>
          </a:prstGeom>
        </p:spPr>
        <p:txBody>
          <a:bodyPr vert="horz" lIns="91440" tIns="45720" rIns="91440" bIns="45720" rtlCol="0" anchor="ctr">
            <a:normAutofit/>
          </a:bodyPr>
          <a:lstStyle/>
          <a:p>
            <a:r>
              <a:rPr lang="en-US" dirty="0"/>
              <a:t>Click to edit Master title style</a:t>
            </a:r>
          </a:p>
        </p:txBody>
      </p:sp>
    </p:spTree>
    <p:extLst>
      <p:ext uri="{BB962C8B-B14F-4D97-AF65-F5344CB8AC3E}">
        <p14:creationId xmlns:p14="http://schemas.microsoft.com/office/powerpoint/2010/main" val="4178681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0194" y="1175163"/>
            <a:ext cx="4502806" cy="500180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93865" y="1175163"/>
            <a:ext cx="4502806" cy="5001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defTabSz="414772"/>
            <a:r>
              <a:rPr lang="en-US">
                <a:solidFill>
                  <a:prstClr val="white"/>
                </a:solidFill>
              </a:rPr>
              <a:t>Battery Course</a:t>
            </a:r>
            <a:endParaRPr lang="de-CH" dirty="0">
              <a:solidFill>
                <a:prstClr val="white"/>
              </a:solidFill>
            </a:endParaRPr>
          </a:p>
        </p:txBody>
      </p:sp>
      <p:sp>
        <p:nvSpPr>
          <p:cNvPr id="6" name="Footer Placeholder 5"/>
          <p:cNvSpPr>
            <a:spLocks noGrp="1"/>
          </p:cNvSpPr>
          <p:nvPr>
            <p:ph type="ftr" sz="quarter" idx="11"/>
          </p:nvPr>
        </p:nvSpPr>
        <p:spPr/>
        <p:txBody>
          <a:bodyPr/>
          <a:lstStyle/>
          <a:p>
            <a:pPr defTabSz="414772"/>
            <a:r>
              <a:rPr lang="en-US">
                <a:solidFill>
                  <a:prstClr val="white"/>
                </a:solidFill>
              </a:rPr>
              <a:t>01 - Lithium-Ion Battery Cells - Part 1</a:t>
            </a:r>
            <a:endParaRPr lang="de-CH" dirty="0">
              <a:solidFill>
                <a:prstClr val="white"/>
              </a:solidFill>
            </a:endParaRPr>
          </a:p>
        </p:txBody>
      </p:sp>
      <p:sp>
        <p:nvSpPr>
          <p:cNvPr id="7" name="Slide Number Placeholder 6"/>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‹Nr.›</a:t>
            </a:fld>
            <a:endParaRPr lang="de-CH" dirty="0">
              <a:solidFill>
                <a:prstClr val="white"/>
              </a:solidFill>
            </a:endParaRPr>
          </a:p>
        </p:txBody>
      </p:sp>
      <p:sp>
        <p:nvSpPr>
          <p:cNvPr id="8" name="Title Placeholder 1">
            <a:extLst>
              <a:ext uri="{FF2B5EF4-FFF2-40B4-BE49-F238E27FC236}">
                <a16:creationId xmlns:a16="http://schemas.microsoft.com/office/drawing/2014/main" id="{A9479808-0A93-7E4D-0ED4-B2D05A1935E7}"/>
              </a:ext>
            </a:extLst>
          </p:cNvPr>
          <p:cNvSpPr>
            <a:spLocks noGrp="1"/>
          </p:cNvSpPr>
          <p:nvPr>
            <p:ph type="title"/>
          </p:nvPr>
        </p:nvSpPr>
        <p:spPr>
          <a:xfrm>
            <a:off x="1521501" y="0"/>
            <a:ext cx="7703461" cy="648000"/>
          </a:xfrm>
          <a:prstGeom prst="rect">
            <a:avLst/>
          </a:prstGeom>
        </p:spPr>
        <p:txBody>
          <a:bodyPr vert="horz" lIns="91440" tIns="45720" rIns="91440" bIns="45720" rtlCol="0" anchor="ctr">
            <a:normAutofit/>
          </a:bodyPr>
          <a:lstStyle/>
          <a:p>
            <a:r>
              <a:rPr lang="en-US" dirty="0"/>
              <a:t>Click to edit Master title style</a:t>
            </a:r>
          </a:p>
        </p:txBody>
      </p:sp>
    </p:spTree>
    <p:extLst>
      <p:ext uri="{BB962C8B-B14F-4D97-AF65-F5344CB8AC3E}">
        <p14:creationId xmlns:p14="http://schemas.microsoft.com/office/powerpoint/2010/main" val="2299849208"/>
      </p:ext>
    </p:extLst>
  </p:cSld>
  <p:clrMapOvr>
    <a:masterClrMapping/>
  </p:clrMapOvr>
  <p:extLst>
    <p:ext uri="{DCECCB84-F9BA-43D5-87BE-67443E8EF086}">
      <p15:sldGuideLst xmlns:p15="http://schemas.microsoft.com/office/powerpoint/2012/main">
        <p15:guide id="1" orient="horz" pos="2381">
          <p15:clr>
            <a:srgbClr val="FBAE40"/>
          </p15:clr>
        </p15:guide>
        <p15:guide id="2" pos="3367">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0194" y="855813"/>
            <a:ext cx="4502806" cy="639064"/>
          </a:xfrm>
        </p:spPr>
        <p:txBody>
          <a:bodyPr anchor="ctr"/>
          <a:lstStyle>
            <a:lvl1pPr marL="0" indent="0">
              <a:buNone/>
              <a:defRPr sz="2359" b="1"/>
            </a:lvl1pPr>
            <a:lvl2pPr marL="457203" indent="0">
              <a:buNone/>
              <a:defRPr sz="2000" b="1"/>
            </a:lvl2pPr>
            <a:lvl3pPr marL="914406" indent="0">
              <a:buNone/>
              <a:defRPr sz="1800" b="1"/>
            </a:lvl3pPr>
            <a:lvl4pPr marL="1371609" indent="0">
              <a:buNone/>
              <a:defRPr sz="1600" b="1"/>
            </a:lvl4pPr>
            <a:lvl5pPr marL="1828812" indent="0">
              <a:buNone/>
              <a:defRPr sz="1600" b="1"/>
            </a:lvl5pPr>
            <a:lvl6pPr marL="2286015" indent="0">
              <a:buNone/>
              <a:defRPr sz="1600" b="1"/>
            </a:lvl6pPr>
            <a:lvl7pPr marL="2743218" indent="0">
              <a:buNone/>
              <a:defRPr sz="1600" b="1"/>
            </a:lvl7pPr>
            <a:lvl8pPr marL="3200421" indent="0">
              <a:buNone/>
              <a:defRPr sz="1600" b="1"/>
            </a:lvl8pPr>
            <a:lvl9pPr marL="3657624" indent="0">
              <a:buNone/>
              <a:defRPr sz="1600" b="1"/>
            </a:lvl9pPr>
          </a:lstStyle>
          <a:p>
            <a:pPr lvl="0"/>
            <a:r>
              <a:rPr lang="en-US" dirty="0"/>
              <a:t>Edit Master text styles</a:t>
            </a:r>
          </a:p>
        </p:txBody>
      </p:sp>
      <p:sp>
        <p:nvSpPr>
          <p:cNvPr id="5" name="Text Placeholder 4"/>
          <p:cNvSpPr>
            <a:spLocks noGrp="1"/>
          </p:cNvSpPr>
          <p:nvPr>
            <p:ph type="body" sz="quarter" idx="3"/>
          </p:nvPr>
        </p:nvSpPr>
        <p:spPr>
          <a:xfrm>
            <a:off x="5093865" y="842995"/>
            <a:ext cx="4502806" cy="651882"/>
          </a:xfrm>
        </p:spPr>
        <p:txBody>
          <a:bodyPr anchor="ctr">
            <a:normAutofit/>
          </a:bodyPr>
          <a:lstStyle>
            <a:lvl1pPr marL="0" indent="0">
              <a:buNone/>
              <a:defRPr sz="2359" b="1"/>
            </a:lvl1pPr>
            <a:lvl2pPr marL="457203" indent="0">
              <a:buNone/>
              <a:defRPr sz="2000" b="1"/>
            </a:lvl2pPr>
            <a:lvl3pPr marL="914406" indent="0">
              <a:buNone/>
              <a:defRPr sz="1800" b="1"/>
            </a:lvl3pPr>
            <a:lvl4pPr marL="1371609" indent="0">
              <a:buNone/>
              <a:defRPr sz="1600" b="1"/>
            </a:lvl4pPr>
            <a:lvl5pPr marL="1828812" indent="0">
              <a:buNone/>
              <a:defRPr sz="1600" b="1"/>
            </a:lvl5pPr>
            <a:lvl6pPr marL="2286015" indent="0">
              <a:buNone/>
              <a:defRPr sz="1600" b="1"/>
            </a:lvl6pPr>
            <a:lvl7pPr marL="2743218" indent="0">
              <a:buNone/>
              <a:defRPr sz="1600" b="1"/>
            </a:lvl7pPr>
            <a:lvl8pPr marL="3200421" indent="0">
              <a:buNone/>
              <a:defRPr sz="1600" b="1"/>
            </a:lvl8pPr>
            <a:lvl9pPr marL="3657624" indent="0">
              <a:buNone/>
              <a:defRPr sz="1600" b="1"/>
            </a:lvl9pPr>
          </a:lstStyle>
          <a:p>
            <a:pPr lvl="0"/>
            <a:r>
              <a:rPr lang="en-US" dirty="0"/>
              <a:t>Edit Master text styles</a:t>
            </a:r>
          </a:p>
        </p:txBody>
      </p:sp>
      <p:sp>
        <p:nvSpPr>
          <p:cNvPr id="7" name="Date Placeholder 6"/>
          <p:cNvSpPr>
            <a:spLocks noGrp="1"/>
          </p:cNvSpPr>
          <p:nvPr>
            <p:ph type="dt" sz="half" idx="10"/>
          </p:nvPr>
        </p:nvSpPr>
        <p:spPr/>
        <p:txBody>
          <a:bodyPr/>
          <a:lstStyle/>
          <a:p>
            <a:pPr defTabSz="414772"/>
            <a:r>
              <a:rPr lang="en-US">
                <a:solidFill>
                  <a:prstClr val="white"/>
                </a:solidFill>
              </a:rPr>
              <a:t>Battery Course</a:t>
            </a:r>
            <a:endParaRPr lang="de-CH" dirty="0">
              <a:solidFill>
                <a:prstClr val="white"/>
              </a:solidFill>
            </a:endParaRPr>
          </a:p>
        </p:txBody>
      </p:sp>
      <p:sp>
        <p:nvSpPr>
          <p:cNvPr id="8" name="Footer Placeholder 7"/>
          <p:cNvSpPr>
            <a:spLocks noGrp="1"/>
          </p:cNvSpPr>
          <p:nvPr>
            <p:ph type="ftr" sz="quarter" idx="11"/>
          </p:nvPr>
        </p:nvSpPr>
        <p:spPr/>
        <p:txBody>
          <a:bodyPr/>
          <a:lstStyle/>
          <a:p>
            <a:pPr defTabSz="414772"/>
            <a:r>
              <a:rPr lang="en-US">
                <a:solidFill>
                  <a:prstClr val="white"/>
                </a:solidFill>
              </a:rPr>
              <a:t>01 - Lithium-Ion Battery Cells - Part 1</a:t>
            </a:r>
            <a:endParaRPr lang="de-CH" dirty="0">
              <a:solidFill>
                <a:prstClr val="white"/>
              </a:solidFill>
            </a:endParaRPr>
          </a:p>
        </p:txBody>
      </p:sp>
      <p:sp>
        <p:nvSpPr>
          <p:cNvPr id="9" name="Slide Number Placeholder 8"/>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‹Nr.›</a:t>
            </a:fld>
            <a:endParaRPr lang="de-CH" dirty="0">
              <a:solidFill>
                <a:prstClr val="white"/>
              </a:solidFill>
            </a:endParaRPr>
          </a:p>
        </p:txBody>
      </p:sp>
      <p:sp>
        <p:nvSpPr>
          <p:cNvPr id="11" name="Content Placeholder 2"/>
          <p:cNvSpPr>
            <a:spLocks noGrp="1"/>
          </p:cNvSpPr>
          <p:nvPr>
            <p:ph sz="half" idx="13"/>
          </p:nvPr>
        </p:nvSpPr>
        <p:spPr>
          <a:xfrm>
            <a:off x="450194" y="1494878"/>
            <a:ext cx="4502806" cy="4682085"/>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3"/>
          <p:cNvSpPr>
            <a:spLocks noGrp="1"/>
          </p:cNvSpPr>
          <p:nvPr>
            <p:ph sz="half" idx="2"/>
          </p:nvPr>
        </p:nvSpPr>
        <p:spPr>
          <a:xfrm>
            <a:off x="5093865" y="1494877"/>
            <a:ext cx="4502806" cy="46820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Placeholder 1">
            <a:extLst>
              <a:ext uri="{FF2B5EF4-FFF2-40B4-BE49-F238E27FC236}">
                <a16:creationId xmlns:a16="http://schemas.microsoft.com/office/drawing/2014/main" id="{28A41F6A-C6A5-C0B6-6945-1D442C7176DC}"/>
              </a:ext>
            </a:extLst>
          </p:cNvPr>
          <p:cNvSpPr>
            <a:spLocks noGrp="1"/>
          </p:cNvSpPr>
          <p:nvPr>
            <p:ph type="title"/>
          </p:nvPr>
        </p:nvSpPr>
        <p:spPr>
          <a:xfrm>
            <a:off x="1521501" y="0"/>
            <a:ext cx="7703461" cy="648000"/>
          </a:xfrm>
          <a:prstGeom prst="rect">
            <a:avLst/>
          </a:prstGeom>
        </p:spPr>
        <p:txBody>
          <a:bodyPr vert="horz" lIns="91440" tIns="45720" rIns="91440" bIns="45720" rtlCol="0" anchor="ctr">
            <a:normAutofit/>
          </a:bodyPr>
          <a:lstStyle/>
          <a:p>
            <a:r>
              <a:rPr lang="en-US" dirty="0"/>
              <a:t>Click to edit Master title style</a:t>
            </a:r>
          </a:p>
        </p:txBody>
      </p:sp>
    </p:spTree>
    <p:extLst>
      <p:ext uri="{BB962C8B-B14F-4D97-AF65-F5344CB8AC3E}">
        <p14:creationId xmlns:p14="http://schemas.microsoft.com/office/powerpoint/2010/main" val="2358695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defTabSz="414772"/>
            <a:r>
              <a:rPr lang="en-US">
                <a:solidFill>
                  <a:prstClr val="white"/>
                </a:solidFill>
              </a:rPr>
              <a:t>Battery Course</a:t>
            </a:r>
            <a:endParaRPr lang="de-CH" dirty="0">
              <a:solidFill>
                <a:prstClr val="white"/>
              </a:solidFill>
            </a:endParaRPr>
          </a:p>
        </p:txBody>
      </p:sp>
      <p:sp>
        <p:nvSpPr>
          <p:cNvPr id="4" name="Footer Placeholder 3"/>
          <p:cNvSpPr>
            <a:spLocks noGrp="1"/>
          </p:cNvSpPr>
          <p:nvPr>
            <p:ph type="ftr" sz="quarter" idx="11"/>
          </p:nvPr>
        </p:nvSpPr>
        <p:spPr/>
        <p:txBody>
          <a:bodyPr/>
          <a:lstStyle/>
          <a:p>
            <a:pPr defTabSz="414772"/>
            <a:r>
              <a:rPr lang="en-US">
                <a:solidFill>
                  <a:prstClr val="white"/>
                </a:solidFill>
              </a:rPr>
              <a:t>01 - Lithium-Ion Battery Cells - Part 1</a:t>
            </a:r>
            <a:endParaRPr lang="de-CH" dirty="0">
              <a:solidFill>
                <a:prstClr val="white"/>
              </a:solidFill>
            </a:endParaRPr>
          </a:p>
        </p:txBody>
      </p:sp>
      <p:sp>
        <p:nvSpPr>
          <p:cNvPr id="5" name="Slide Number Placeholder 4"/>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‹Nr.›</a:t>
            </a:fld>
            <a:endParaRPr lang="de-CH" dirty="0">
              <a:solidFill>
                <a:prstClr val="white"/>
              </a:solidFill>
            </a:endParaRPr>
          </a:p>
        </p:txBody>
      </p:sp>
      <p:sp>
        <p:nvSpPr>
          <p:cNvPr id="6" name="Title Placeholder 1">
            <a:extLst>
              <a:ext uri="{FF2B5EF4-FFF2-40B4-BE49-F238E27FC236}">
                <a16:creationId xmlns:a16="http://schemas.microsoft.com/office/drawing/2014/main" id="{820957FE-70AE-628B-6749-5305DBB6B227}"/>
              </a:ext>
            </a:extLst>
          </p:cNvPr>
          <p:cNvSpPr>
            <a:spLocks noGrp="1"/>
          </p:cNvSpPr>
          <p:nvPr>
            <p:ph type="title"/>
          </p:nvPr>
        </p:nvSpPr>
        <p:spPr>
          <a:xfrm>
            <a:off x="1521501" y="0"/>
            <a:ext cx="7703461" cy="648000"/>
          </a:xfrm>
          <a:prstGeom prst="rect">
            <a:avLst/>
          </a:prstGeom>
        </p:spPr>
        <p:txBody>
          <a:bodyPr vert="horz" lIns="91440" tIns="45720" rIns="91440" bIns="45720" rtlCol="0" anchor="ctr">
            <a:normAutofit/>
          </a:bodyPr>
          <a:lstStyle/>
          <a:p>
            <a:r>
              <a:rPr lang="en-US" dirty="0"/>
              <a:t>Click to edit Master title style</a:t>
            </a:r>
          </a:p>
        </p:txBody>
      </p:sp>
    </p:spTree>
    <p:extLst>
      <p:ext uri="{BB962C8B-B14F-4D97-AF65-F5344CB8AC3E}">
        <p14:creationId xmlns:p14="http://schemas.microsoft.com/office/powerpoint/2010/main" val="2473354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987426"/>
            <a:ext cx="3194943" cy="1069973"/>
          </a:xfrm>
          <a:prstGeom prst="rect">
            <a:avLst/>
          </a:prstGeom>
        </p:spPr>
        <p:txBody>
          <a:bodyPr anchor="b">
            <a:normAutofit/>
          </a:bodyPr>
          <a:lstStyle>
            <a:lvl1pPr>
              <a:defRPr sz="2903"/>
            </a:lvl1pPr>
          </a:lstStyle>
          <a:p>
            <a:r>
              <a:rPr lang="en-US" dirty="0"/>
              <a:t>Click to edit Master title style</a:t>
            </a:r>
          </a:p>
        </p:txBody>
      </p:sp>
      <p:sp>
        <p:nvSpPr>
          <p:cNvPr id="3" name="Picture Placeholder 2"/>
          <p:cNvSpPr>
            <a:spLocks noGrp="1" noChangeAspect="1"/>
          </p:cNvSpPr>
          <p:nvPr>
            <p:ph type="pic" idx="1"/>
          </p:nvPr>
        </p:nvSpPr>
        <p:spPr>
          <a:xfrm>
            <a:off x="4211340" y="987427"/>
            <a:ext cx="5014912" cy="4873625"/>
          </a:xfrm>
        </p:spPr>
        <p:txBody>
          <a:bodyPr anchor="t"/>
          <a:lstStyle>
            <a:lvl1pPr marL="0" indent="0">
              <a:buNone/>
              <a:defRPr sz="3200"/>
            </a:lvl1pPr>
            <a:lvl2pPr marL="457203" indent="0">
              <a:buNone/>
              <a:defRPr sz="2800"/>
            </a:lvl2pPr>
            <a:lvl3pPr marL="914406" indent="0">
              <a:buNone/>
              <a:defRPr sz="2400"/>
            </a:lvl3pPr>
            <a:lvl4pPr marL="1371609" indent="0">
              <a:buNone/>
              <a:defRPr sz="2000"/>
            </a:lvl4pPr>
            <a:lvl5pPr marL="1828812" indent="0">
              <a:buNone/>
              <a:defRPr sz="2000"/>
            </a:lvl5pPr>
            <a:lvl6pPr marL="2286015" indent="0">
              <a:buNone/>
              <a:defRPr sz="2000"/>
            </a:lvl6pPr>
            <a:lvl7pPr marL="2743218" indent="0">
              <a:buNone/>
              <a:defRPr sz="2000"/>
            </a:lvl7pPr>
            <a:lvl8pPr marL="3200421" indent="0">
              <a:buNone/>
              <a:defRPr sz="2000"/>
            </a:lvl8pPr>
            <a:lvl9pPr marL="3657624"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3" indent="0">
              <a:buNone/>
              <a:defRPr sz="1400"/>
            </a:lvl2pPr>
            <a:lvl3pPr marL="914406" indent="0">
              <a:buNone/>
              <a:defRPr sz="1200"/>
            </a:lvl3pPr>
            <a:lvl4pPr marL="1371609" indent="0">
              <a:buNone/>
              <a:defRPr sz="1000"/>
            </a:lvl4pPr>
            <a:lvl5pPr marL="1828812" indent="0">
              <a:buNone/>
              <a:defRPr sz="1000"/>
            </a:lvl5pPr>
            <a:lvl6pPr marL="2286015" indent="0">
              <a:buNone/>
              <a:defRPr sz="1000"/>
            </a:lvl6pPr>
            <a:lvl7pPr marL="2743218" indent="0">
              <a:buNone/>
              <a:defRPr sz="1000"/>
            </a:lvl7pPr>
            <a:lvl8pPr marL="3200421" indent="0">
              <a:buNone/>
              <a:defRPr sz="1000"/>
            </a:lvl8pPr>
            <a:lvl9pPr marL="3657624"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defTabSz="414772"/>
            <a:r>
              <a:rPr lang="en-US">
                <a:solidFill>
                  <a:prstClr val="white"/>
                </a:solidFill>
              </a:rPr>
              <a:t>Battery Course</a:t>
            </a:r>
            <a:endParaRPr lang="de-CH" dirty="0">
              <a:solidFill>
                <a:prstClr val="white"/>
              </a:solidFill>
            </a:endParaRPr>
          </a:p>
        </p:txBody>
      </p:sp>
      <p:sp>
        <p:nvSpPr>
          <p:cNvPr id="6" name="Footer Placeholder 5"/>
          <p:cNvSpPr>
            <a:spLocks noGrp="1"/>
          </p:cNvSpPr>
          <p:nvPr>
            <p:ph type="ftr" sz="quarter" idx="11"/>
          </p:nvPr>
        </p:nvSpPr>
        <p:spPr/>
        <p:txBody>
          <a:bodyPr/>
          <a:lstStyle/>
          <a:p>
            <a:pPr defTabSz="414772"/>
            <a:r>
              <a:rPr lang="en-US">
                <a:solidFill>
                  <a:prstClr val="white"/>
                </a:solidFill>
              </a:rPr>
              <a:t>01 - Lithium-Ion Battery Cells - Part 1</a:t>
            </a:r>
            <a:endParaRPr lang="de-CH" dirty="0">
              <a:solidFill>
                <a:prstClr val="white"/>
              </a:solidFill>
            </a:endParaRPr>
          </a:p>
        </p:txBody>
      </p:sp>
      <p:sp>
        <p:nvSpPr>
          <p:cNvPr id="7" name="Slide Number Placeholder 6"/>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‹Nr.›</a:t>
            </a:fld>
            <a:endParaRPr lang="de-CH" dirty="0">
              <a:solidFill>
                <a:prstClr val="white"/>
              </a:solidFill>
            </a:endParaRPr>
          </a:p>
        </p:txBody>
      </p:sp>
      <p:sp>
        <p:nvSpPr>
          <p:cNvPr id="8" name="Title Placeholder 1">
            <a:extLst>
              <a:ext uri="{FF2B5EF4-FFF2-40B4-BE49-F238E27FC236}">
                <a16:creationId xmlns:a16="http://schemas.microsoft.com/office/drawing/2014/main" id="{14B52A96-39FB-C409-6C55-1B572236048C}"/>
              </a:ext>
            </a:extLst>
          </p:cNvPr>
          <p:cNvSpPr txBox="1">
            <a:spLocks/>
          </p:cNvSpPr>
          <p:nvPr userDrawn="1"/>
        </p:nvSpPr>
        <p:spPr>
          <a:xfrm>
            <a:off x="1521501" y="0"/>
            <a:ext cx="7703461" cy="648000"/>
          </a:xfrm>
          <a:prstGeom prst="rect">
            <a:avLst/>
          </a:prstGeom>
        </p:spPr>
        <p:txBody>
          <a:bodyPr vert="horz" lIns="91440" tIns="45720" rIns="91440" bIns="45720" rtlCol="0" anchor="ctr">
            <a:normAutofit/>
          </a:bodyPr>
          <a:lstStyle>
            <a:lvl1pPr algn="ctr" defTabSz="914406" rtl="0" eaLnBrk="1" latinLnBrk="0" hangingPunct="1">
              <a:lnSpc>
                <a:spcPct val="90000"/>
              </a:lnSpc>
              <a:spcBef>
                <a:spcPct val="0"/>
              </a:spcBef>
              <a:buNone/>
              <a:defRPr sz="3266" kern="1200">
                <a:solidFill>
                  <a:schemeClr val="tx1"/>
                </a:solidFill>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3714654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414772"/>
            <a:r>
              <a:rPr lang="en-US">
                <a:solidFill>
                  <a:prstClr val="white"/>
                </a:solidFill>
              </a:rPr>
              <a:t>Battery Course</a:t>
            </a:r>
            <a:endParaRPr lang="de-CH" dirty="0">
              <a:solidFill>
                <a:prstClr val="white"/>
              </a:solidFill>
            </a:endParaRPr>
          </a:p>
        </p:txBody>
      </p:sp>
      <p:sp>
        <p:nvSpPr>
          <p:cNvPr id="5" name="Footer Placeholder 4"/>
          <p:cNvSpPr>
            <a:spLocks noGrp="1"/>
          </p:cNvSpPr>
          <p:nvPr>
            <p:ph type="ftr" sz="quarter" idx="11"/>
          </p:nvPr>
        </p:nvSpPr>
        <p:spPr/>
        <p:txBody>
          <a:bodyPr/>
          <a:lstStyle/>
          <a:p>
            <a:pPr defTabSz="414772"/>
            <a:r>
              <a:rPr lang="en-US">
                <a:solidFill>
                  <a:prstClr val="white"/>
                </a:solidFill>
              </a:rPr>
              <a:t>01 - Lithium-Ion Battery Cells - Part 1</a:t>
            </a:r>
            <a:endParaRPr lang="de-CH" dirty="0">
              <a:solidFill>
                <a:prstClr val="white"/>
              </a:solidFill>
            </a:endParaRPr>
          </a:p>
        </p:txBody>
      </p:sp>
      <p:sp>
        <p:nvSpPr>
          <p:cNvPr id="6" name="Slide Number Placeholder 5"/>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‹Nr.›</a:t>
            </a:fld>
            <a:endParaRPr lang="de-CH" dirty="0">
              <a:solidFill>
                <a:prstClr val="white"/>
              </a:solidFill>
            </a:endParaRPr>
          </a:p>
        </p:txBody>
      </p:sp>
      <p:sp>
        <p:nvSpPr>
          <p:cNvPr id="7" name="Title Placeholder 1">
            <a:extLst>
              <a:ext uri="{FF2B5EF4-FFF2-40B4-BE49-F238E27FC236}">
                <a16:creationId xmlns:a16="http://schemas.microsoft.com/office/drawing/2014/main" id="{AB284757-D67E-2270-BD42-203737D0C892}"/>
              </a:ext>
            </a:extLst>
          </p:cNvPr>
          <p:cNvSpPr>
            <a:spLocks noGrp="1"/>
          </p:cNvSpPr>
          <p:nvPr>
            <p:ph type="title"/>
          </p:nvPr>
        </p:nvSpPr>
        <p:spPr>
          <a:xfrm>
            <a:off x="1521501" y="0"/>
            <a:ext cx="7703461" cy="648000"/>
          </a:xfrm>
          <a:prstGeom prst="rect">
            <a:avLst/>
          </a:prstGeom>
        </p:spPr>
        <p:txBody>
          <a:bodyPr vert="horz" lIns="91440" tIns="45720" rIns="91440" bIns="45720" rtlCol="0" anchor="ctr">
            <a:normAutofit/>
          </a:bodyPr>
          <a:lstStyle/>
          <a:p>
            <a:r>
              <a:rPr lang="en-US" dirty="0"/>
              <a:t>Click to edit Master title style</a:t>
            </a:r>
          </a:p>
        </p:txBody>
      </p:sp>
    </p:spTree>
    <p:extLst>
      <p:ext uri="{BB962C8B-B14F-4D97-AF65-F5344CB8AC3E}">
        <p14:creationId xmlns:p14="http://schemas.microsoft.com/office/powerpoint/2010/main" val="981805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ergleich">
    <p:spTree>
      <p:nvGrpSpPr>
        <p:cNvPr id="1" name=""/>
        <p:cNvGrpSpPr/>
        <p:nvPr/>
      </p:nvGrpSpPr>
      <p:grpSpPr>
        <a:xfrm>
          <a:off x="0" y="0"/>
          <a:ext cx="0" cy="0"/>
          <a:chOff x="0" y="0"/>
          <a:chExt cx="0" cy="0"/>
        </a:xfrm>
      </p:grpSpPr>
      <p:sp>
        <p:nvSpPr>
          <p:cNvPr id="3" name="Textplatzhalter 2"/>
          <p:cNvSpPr>
            <a:spLocks noGrp="1"/>
          </p:cNvSpPr>
          <p:nvPr>
            <p:ph type="body" idx="1"/>
          </p:nvPr>
        </p:nvSpPr>
        <p:spPr>
          <a:xfrm>
            <a:off x="682328" y="906248"/>
            <a:ext cx="4190702" cy="823912"/>
          </a:xfrm>
        </p:spPr>
        <p:txBody>
          <a:bodyPr anchor="b"/>
          <a:lstStyle>
            <a:lvl1pPr marL="0" indent="0">
              <a:buNone/>
              <a:defRPr sz="2400" b="1"/>
            </a:lvl1pPr>
            <a:lvl2pPr marL="457203" indent="0">
              <a:buNone/>
              <a:defRPr sz="2000" b="1"/>
            </a:lvl2pPr>
            <a:lvl3pPr marL="914406" indent="0">
              <a:buNone/>
              <a:defRPr sz="1800" b="1"/>
            </a:lvl3pPr>
            <a:lvl4pPr marL="1371609" indent="0">
              <a:buNone/>
              <a:defRPr sz="1600" b="1"/>
            </a:lvl4pPr>
            <a:lvl5pPr marL="1828812" indent="0">
              <a:buNone/>
              <a:defRPr sz="1600" b="1"/>
            </a:lvl5pPr>
            <a:lvl6pPr marL="2286015" indent="0">
              <a:buNone/>
              <a:defRPr sz="1600" b="1"/>
            </a:lvl6pPr>
            <a:lvl7pPr marL="2743218" indent="0">
              <a:buNone/>
              <a:defRPr sz="1600" b="1"/>
            </a:lvl7pPr>
            <a:lvl8pPr marL="3200421" indent="0">
              <a:buNone/>
              <a:defRPr sz="1600" b="1"/>
            </a:lvl8pPr>
            <a:lvl9pPr marL="3657624" indent="0">
              <a:buNone/>
              <a:defRPr sz="1600" b="1"/>
            </a:lvl9pPr>
          </a:lstStyle>
          <a:p>
            <a:pPr lvl="0"/>
            <a:r>
              <a:rPr lang="de-DE" dirty="0"/>
              <a:t>Formatvorlagen des Textmasters bearbeiten</a:t>
            </a:r>
          </a:p>
        </p:txBody>
      </p:sp>
      <p:sp>
        <p:nvSpPr>
          <p:cNvPr id="4" name="Inhaltsplatzhalter 3"/>
          <p:cNvSpPr>
            <a:spLocks noGrp="1"/>
          </p:cNvSpPr>
          <p:nvPr>
            <p:ph sz="half" idx="2"/>
          </p:nvPr>
        </p:nvSpPr>
        <p:spPr>
          <a:xfrm>
            <a:off x="682328" y="1730159"/>
            <a:ext cx="4190702" cy="4531155"/>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CH"/>
          </a:p>
        </p:txBody>
      </p:sp>
      <p:sp>
        <p:nvSpPr>
          <p:cNvPr id="5" name="Textplatzhalter 4"/>
          <p:cNvSpPr>
            <a:spLocks noGrp="1"/>
          </p:cNvSpPr>
          <p:nvPr>
            <p:ph type="body" sz="quarter" idx="3"/>
          </p:nvPr>
        </p:nvSpPr>
        <p:spPr>
          <a:xfrm>
            <a:off x="5014913" y="906248"/>
            <a:ext cx="4211340" cy="823912"/>
          </a:xfrm>
        </p:spPr>
        <p:txBody>
          <a:bodyPr anchor="b"/>
          <a:lstStyle>
            <a:lvl1pPr marL="0" indent="0">
              <a:buNone/>
              <a:defRPr sz="2400" b="1"/>
            </a:lvl1pPr>
            <a:lvl2pPr marL="457203" indent="0">
              <a:buNone/>
              <a:defRPr sz="2000" b="1"/>
            </a:lvl2pPr>
            <a:lvl3pPr marL="914406" indent="0">
              <a:buNone/>
              <a:defRPr sz="1800" b="1"/>
            </a:lvl3pPr>
            <a:lvl4pPr marL="1371609" indent="0">
              <a:buNone/>
              <a:defRPr sz="1600" b="1"/>
            </a:lvl4pPr>
            <a:lvl5pPr marL="1828812" indent="0">
              <a:buNone/>
              <a:defRPr sz="1600" b="1"/>
            </a:lvl5pPr>
            <a:lvl6pPr marL="2286015" indent="0">
              <a:buNone/>
              <a:defRPr sz="1600" b="1"/>
            </a:lvl6pPr>
            <a:lvl7pPr marL="2743218" indent="0">
              <a:buNone/>
              <a:defRPr sz="1600" b="1"/>
            </a:lvl7pPr>
            <a:lvl8pPr marL="3200421" indent="0">
              <a:buNone/>
              <a:defRPr sz="1600" b="1"/>
            </a:lvl8pPr>
            <a:lvl9pPr marL="3657624" indent="0">
              <a:buNone/>
              <a:defRPr sz="1600" b="1"/>
            </a:lvl9pPr>
          </a:lstStyle>
          <a:p>
            <a:pPr lvl="0"/>
            <a:r>
              <a:rPr lang="de-DE"/>
              <a:t>Formatvorlagen des Textmasters bearbeiten</a:t>
            </a:r>
          </a:p>
        </p:txBody>
      </p:sp>
      <p:sp>
        <p:nvSpPr>
          <p:cNvPr id="6" name="Inhaltsplatzhalter 5"/>
          <p:cNvSpPr>
            <a:spLocks noGrp="1"/>
          </p:cNvSpPr>
          <p:nvPr>
            <p:ph sz="quarter" idx="4"/>
          </p:nvPr>
        </p:nvSpPr>
        <p:spPr>
          <a:xfrm>
            <a:off x="5014913" y="1730160"/>
            <a:ext cx="4211340" cy="4531154"/>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endParaRPr lang="de-CH"/>
          </a:p>
        </p:txBody>
      </p:sp>
      <p:sp>
        <p:nvSpPr>
          <p:cNvPr id="7" name="Datumsplatzhalter 6"/>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8" name="Fußzeilenplatzhalter 7"/>
          <p:cNvSpPr>
            <a:spLocks noGrp="1"/>
          </p:cNvSpPr>
          <p:nvPr>
            <p:ph type="ftr" sz="quarter" idx="11"/>
          </p:nvPr>
        </p:nvSpPr>
        <p:spPr/>
        <p:txBody>
          <a:bodyPr/>
          <a:lstStyle/>
          <a:p>
            <a:pPr defTabSz="414772"/>
            <a:r>
              <a:rPr lang="en-US">
                <a:solidFill>
                  <a:prstClr val="white"/>
                </a:solidFill>
              </a:rPr>
              <a:t>01 - Lithium-Ion Battery Cells - Part 1</a:t>
            </a:r>
            <a:endParaRPr lang="de-CH">
              <a:solidFill>
                <a:prstClr val="white"/>
              </a:solidFill>
            </a:endParaRPr>
          </a:p>
        </p:txBody>
      </p:sp>
      <p:sp>
        <p:nvSpPr>
          <p:cNvPr id="9" name="Foliennummernplatzhalter 8"/>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‹Nr.›</a:t>
            </a:fld>
            <a:endParaRPr lang="de-CH">
              <a:solidFill>
                <a:prstClr val="white"/>
              </a:solidFill>
            </a:endParaRPr>
          </a:p>
        </p:txBody>
      </p:sp>
      <p:sp>
        <p:nvSpPr>
          <p:cNvPr id="2" name="Title Placeholder 1">
            <a:extLst>
              <a:ext uri="{FF2B5EF4-FFF2-40B4-BE49-F238E27FC236}">
                <a16:creationId xmlns:a16="http://schemas.microsoft.com/office/drawing/2014/main" id="{5A6602EE-57D6-25C7-F266-5007962FA7D5}"/>
              </a:ext>
            </a:extLst>
          </p:cNvPr>
          <p:cNvSpPr>
            <a:spLocks noGrp="1"/>
          </p:cNvSpPr>
          <p:nvPr>
            <p:ph type="title"/>
          </p:nvPr>
        </p:nvSpPr>
        <p:spPr>
          <a:xfrm>
            <a:off x="1521501" y="0"/>
            <a:ext cx="7703461" cy="648000"/>
          </a:xfrm>
          <a:prstGeom prst="rect">
            <a:avLst/>
          </a:prstGeom>
        </p:spPr>
        <p:txBody>
          <a:bodyPr vert="horz" lIns="91440" tIns="45720" rIns="91440" bIns="45720" rtlCol="0" anchor="ctr">
            <a:normAutofit/>
          </a:bodyPr>
          <a:lstStyle/>
          <a:p>
            <a:r>
              <a:rPr lang="en-US" dirty="0"/>
              <a:t>Click to edit Master title style</a:t>
            </a:r>
          </a:p>
        </p:txBody>
      </p:sp>
    </p:spTree>
    <p:extLst>
      <p:ext uri="{BB962C8B-B14F-4D97-AF65-F5344CB8AC3E}">
        <p14:creationId xmlns:p14="http://schemas.microsoft.com/office/powerpoint/2010/main" val="1982082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a:prstGeom prst="rect">
            <a:avLst/>
          </a:prstGeom>
        </p:spPr>
        <p:txBody>
          <a:bodyPr anchor="t">
            <a:normAutofit/>
          </a:bodyPr>
          <a:lstStyle>
            <a:lvl1pPr algn="l">
              <a:defRPr sz="4899"/>
            </a:lvl1pPr>
          </a:lstStyle>
          <a:p>
            <a:r>
              <a:rPr lang="en-US" dirty="0"/>
              <a:t>Click to edit Master title style</a:t>
            </a:r>
          </a:p>
        </p:txBody>
      </p:sp>
      <p:sp>
        <p:nvSpPr>
          <p:cNvPr id="3" name="Subtitle 2"/>
          <p:cNvSpPr>
            <a:spLocks noGrp="1"/>
          </p:cNvSpPr>
          <p:nvPr>
            <p:ph type="subTitle" idx="1"/>
          </p:nvPr>
        </p:nvSpPr>
        <p:spPr>
          <a:xfrm>
            <a:off x="1238250" y="3602039"/>
            <a:ext cx="7429500" cy="1655762"/>
          </a:xfrm>
        </p:spPr>
        <p:txBody>
          <a:bodyPr/>
          <a:lstStyle>
            <a:lvl1pPr marL="0" indent="0" algn="ctr">
              <a:buNone/>
              <a:defRPr sz="2540"/>
            </a:lvl1pPr>
            <a:lvl2pPr marL="457203" indent="0" algn="ctr">
              <a:buNone/>
              <a:defRPr sz="2000"/>
            </a:lvl2pPr>
            <a:lvl3pPr marL="914406" indent="0" algn="ctr">
              <a:buNone/>
              <a:defRPr sz="1800"/>
            </a:lvl3pPr>
            <a:lvl4pPr marL="1371609" indent="0" algn="ctr">
              <a:buNone/>
              <a:defRPr sz="1600"/>
            </a:lvl4pPr>
            <a:lvl5pPr marL="1828812" indent="0" algn="ctr">
              <a:buNone/>
              <a:defRPr sz="1600"/>
            </a:lvl5pPr>
            <a:lvl6pPr marL="2286015" indent="0" algn="ctr">
              <a:buNone/>
              <a:defRPr sz="1600"/>
            </a:lvl6pPr>
            <a:lvl7pPr marL="2743218" indent="0" algn="ctr">
              <a:buNone/>
              <a:defRPr sz="1600"/>
            </a:lvl7pPr>
            <a:lvl8pPr marL="3200421" indent="0" algn="ctr">
              <a:buNone/>
              <a:defRPr sz="1600"/>
            </a:lvl8pPr>
            <a:lvl9pPr marL="3657624"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pPr defTabSz="414772"/>
            <a:r>
              <a:rPr lang="en-US">
                <a:solidFill>
                  <a:prstClr val="white"/>
                </a:solidFill>
              </a:rPr>
              <a:t>Battery Course</a:t>
            </a:r>
            <a:endParaRPr lang="de-CH" dirty="0">
              <a:solidFill>
                <a:prstClr val="white"/>
              </a:solidFill>
            </a:endParaRPr>
          </a:p>
        </p:txBody>
      </p:sp>
      <p:sp>
        <p:nvSpPr>
          <p:cNvPr id="5" name="Footer Placeholder 4"/>
          <p:cNvSpPr>
            <a:spLocks noGrp="1"/>
          </p:cNvSpPr>
          <p:nvPr>
            <p:ph type="ftr" sz="quarter" idx="11"/>
          </p:nvPr>
        </p:nvSpPr>
        <p:spPr/>
        <p:txBody>
          <a:bodyPr/>
          <a:lstStyle/>
          <a:p>
            <a:pPr defTabSz="414772"/>
            <a:r>
              <a:rPr lang="en-US">
                <a:solidFill>
                  <a:prstClr val="white"/>
                </a:solidFill>
              </a:rPr>
              <a:t>01 - Lithium-Ion Battery Cells - Part 1</a:t>
            </a:r>
            <a:endParaRPr lang="de-CH" dirty="0">
              <a:solidFill>
                <a:prstClr val="white"/>
              </a:solidFill>
            </a:endParaRPr>
          </a:p>
        </p:txBody>
      </p:sp>
      <p:sp>
        <p:nvSpPr>
          <p:cNvPr id="6" name="Slide Number Placeholder 5"/>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‹Nr.›</a:t>
            </a:fld>
            <a:endParaRPr lang="de-CH" dirty="0">
              <a:solidFill>
                <a:prstClr val="white"/>
              </a:solidFill>
            </a:endParaRPr>
          </a:p>
        </p:txBody>
      </p:sp>
    </p:spTree>
    <p:extLst>
      <p:ext uri="{BB962C8B-B14F-4D97-AF65-F5344CB8AC3E}">
        <p14:creationId xmlns:p14="http://schemas.microsoft.com/office/powerpoint/2010/main" val="1873501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extfoli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Foliennummernplatzhalter 2"/>
          <p:cNvSpPr>
            <a:spLocks noGrp="1"/>
          </p:cNvSpPr>
          <p:nvPr>
            <p:ph type="sldNum" sz="quarter" idx="10"/>
          </p:nvPr>
        </p:nvSpPr>
        <p:spPr/>
        <p:txBody>
          <a:bodyPr/>
          <a:lstStyle/>
          <a:p>
            <a:fld id="{FAC0D24B-7456-49B1-A1C9-686754B20C7E}" type="slidenum">
              <a:rPr lang="de-DE" altLang="de-DE" smtClean="0"/>
              <a:pPr/>
              <a:t>‹Nr.›</a:t>
            </a:fld>
            <a:endParaRPr lang="de-DE" altLang="de-DE" sz="975"/>
          </a:p>
        </p:txBody>
      </p:sp>
      <p:sp>
        <p:nvSpPr>
          <p:cNvPr id="4" name="Fußzeilenplatzhalter 3"/>
          <p:cNvSpPr>
            <a:spLocks noGrp="1"/>
          </p:cNvSpPr>
          <p:nvPr>
            <p:ph type="ftr" sz="quarter" idx="11"/>
          </p:nvPr>
        </p:nvSpPr>
        <p:spPr>
          <a:xfrm>
            <a:off x="3281363" y="6496314"/>
            <a:ext cx="3343275" cy="365125"/>
          </a:xfrm>
          <a:prstGeom prst="rect">
            <a:avLst/>
          </a:prstGeom>
        </p:spPr>
        <p:txBody>
          <a:bodyPr/>
          <a:lstStyle/>
          <a:p>
            <a:pPr>
              <a:defRPr/>
            </a:pPr>
            <a:r>
              <a:rPr lang="en-US"/>
              <a:t>01 - Lithium-Ion Battery Cells - Part 2</a:t>
            </a:r>
            <a:endParaRPr lang="de-DE"/>
          </a:p>
        </p:txBody>
      </p:sp>
      <p:sp>
        <p:nvSpPr>
          <p:cNvPr id="6" name="Rectangle 3"/>
          <p:cNvSpPr>
            <a:spLocks noGrp="1" noChangeArrowheads="1"/>
          </p:cNvSpPr>
          <p:nvPr>
            <p:ph idx="1" hasCustomPrompt="1"/>
          </p:nvPr>
        </p:nvSpPr>
        <p:spPr bwMode="auto">
          <a:xfrm>
            <a:off x="273000" y="1104000"/>
            <a:ext cx="9360000" cy="5424000"/>
          </a:xfrm>
          <a:prstGeom prst="rect">
            <a:avLst/>
          </a:prstGeom>
        </p:spPr>
        <p:txBody>
          <a:bodyPr vert="horz" lIns="91440" tIns="45720" rIns="91440" bIns="45720" rtlCol="0">
            <a:normAutofit/>
          </a:bodyPr>
          <a:lstStyle>
            <a:lvl1pPr>
              <a:defRPr lang="de-DE" altLang="de-DE" dirty="0" smtClean="0"/>
            </a:lvl1pPr>
            <a:lvl2pPr>
              <a:defRPr lang="de-DE" altLang="de-DE" dirty="0" smtClean="0"/>
            </a:lvl2pPr>
            <a:lvl3pPr>
              <a:defRPr lang="de-DE" altLang="de-DE" dirty="0" smtClean="0"/>
            </a:lvl3pPr>
            <a:lvl4pPr>
              <a:defRPr lang="de-DE" altLang="de-DE" dirty="0" smtClean="0"/>
            </a:lvl4pPr>
          </a:lstStyle>
          <a:p>
            <a:pPr lvl="0"/>
            <a:r>
              <a:rPr lang="de-DE" altLang="de-DE"/>
              <a:t>Mastertextformat bearbeiten</a:t>
            </a:r>
          </a:p>
          <a:p>
            <a:pPr lvl="1"/>
            <a:r>
              <a:rPr lang="de-DE" altLang="de-DE"/>
              <a:t>Zweite Ebene</a:t>
            </a:r>
          </a:p>
          <a:p>
            <a:pPr lvl="2"/>
            <a:r>
              <a:rPr lang="de-DE" altLang="de-DE"/>
              <a:t>Dritte Ebene</a:t>
            </a:r>
          </a:p>
          <a:p>
            <a:pPr lvl="3"/>
            <a:r>
              <a:rPr lang="de-DE" altLang="de-DE"/>
              <a:t>Vierte Ebene</a:t>
            </a:r>
          </a:p>
        </p:txBody>
      </p:sp>
    </p:spTree>
    <p:extLst>
      <p:ext uri="{BB962C8B-B14F-4D97-AF65-F5344CB8AC3E}">
        <p14:creationId xmlns:p14="http://schemas.microsoft.com/office/powerpoint/2010/main" val="3190721416"/>
      </p:ext>
    </p:extLst>
  </p:cSld>
  <p:clrMapOvr>
    <a:masterClrMapping/>
  </p:clrMapOvr>
  <p:extLst>
    <p:ext uri="{DCECCB84-F9BA-43D5-87BE-67443E8EF086}">
      <p15:sldGuideLst xmlns:p15="http://schemas.microsoft.com/office/powerpoint/2012/main">
        <p15:guide id="1" orient="horz" pos="418">
          <p15:clr>
            <a:srgbClr val="FBAE40"/>
          </p15:clr>
        </p15:guide>
        <p15:guide id="2" pos="288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em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81038" y="1002346"/>
            <a:ext cx="8543925" cy="517461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hteck 6"/>
          <p:cNvSpPr/>
          <p:nvPr userDrawn="1"/>
        </p:nvSpPr>
        <p:spPr>
          <a:xfrm>
            <a:off x="0" y="6496314"/>
            <a:ext cx="9906000" cy="361686"/>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14772" rtl="0" eaLnBrk="1" fontAlgn="auto" latinLnBrk="0" hangingPunct="1">
              <a:lnSpc>
                <a:spcPct val="100000"/>
              </a:lnSpc>
              <a:spcBef>
                <a:spcPts val="0"/>
              </a:spcBef>
              <a:spcAft>
                <a:spcPts val="0"/>
              </a:spcAft>
              <a:buClrTx/>
              <a:buSzTx/>
              <a:buFontTx/>
              <a:buNone/>
              <a:tabLst/>
              <a:defRPr/>
            </a:pPr>
            <a:endParaRPr kumimoji="0" lang="de-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Date Placeholder 3"/>
          <p:cNvSpPr>
            <a:spLocks noGrp="1"/>
          </p:cNvSpPr>
          <p:nvPr>
            <p:ph type="dt" sz="half" idx="2"/>
          </p:nvPr>
        </p:nvSpPr>
        <p:spPr>
          <a:xfrm>
            <a:off x="681037" y="6496314"/>
            <a:ext cx="2228850" cy="365125"/>
          </a:xfrm>
          <a:prstGeom prst="rect">
            <a:avLst/>
          </a:prstGeom>
        </p:spPr>
        <p:txBody>
          <a:bodyPr vert="horz" lIns="91440" tIns="45720" rIns="91440" bIns="45720" rtlCol="0" anchor="ctr"/>
          <a:lstStyle>
            <a:lvl1pPr algn="l">
              <a:defRPr sz="1200">
                <a:solidFill>
                  <a:schemeClr val="bg1"/>
                </a:solidFill>
              </a:defRPr>
            </a:lvl1pPr>
          </a:lstStyle>
          <a:p>
            <a:pPr defTabSz="414772"/>
            <a:r>
              <a:rPr lang="en-US">
                <a:solidFill>
                  <a:prstClr val="white"/>
                </a:solidFill>
              </a:rPr>
              <a:t>Battery Course</a:t>
            </a:r>
            <a:endParaRPr lang="de-CH" dirty="0">
              <a:solidFill>
                <a:prstClr val="white"/>
              </a:solidFill>
            </a:endParaRPr>
          </a:p>
        </p:txBody>
      </p:sp>
      <p:sp>
        <p:nvSpPr>
          <p:cNvPr id="5" name="Footer Placeholder 4"/>
          <p:cNvSpPr>
            <a:spLocks noGrp="1"/>
          </p:cNvSpPr>
          <p:nvPr>
            <p:ph type="ftr" sz="quarter" idx="3"/>
          </p:nvPr>
        </p:nvSpPr>
        <p:spPr>
          <a:xfrm>
            <a:off x="3281363" y="6496314"/>
            <a:ext cx="3343275" cy="365125"/>
          </a:xfrm>
          <a:prstGeom prst="rect">
            <a:avLst/>
          </a:prstGeom>
        </p:spPr>
        <p:txBody>
          <a:bodyPr vert="horz" lIns="91440" tIns="45720" rIns="91440" bIns="45720" rtlCol="0" anchor="ctr"/>
          <a:lstStyle>
            <a:lvl1pPr algn="ctr">
              <a:defRPr sz="1200">
                <a:solidFill>
                  <a:schemeClr val="bg1"/>
                </a:solidFill>
              </a:defRPr>
            </a:lvl1pPr>
          </a:lstStyle>
          <a:p>
            <a:pPr defTabSz="414772"/>
            <a:r>
              <a:rPr lang="en-US">
                <a:solidFill>
                  <a:prstClr val="white"/>
                </a:solidFill>
              </a:rPr>
              <a:t>01 - Lithium-Ion Battery Cells - Part 1</a:t>
            </a:r>
            <a:endParaRPr lang="de-CH" dirty="0">
              <a:solidFill>
                <a:prstClr val="white"/>
              </a:solidFill>
            </a:endParaRPr>
          </a:p>
        </p:txBody>
      </p:sp>
      <p:sp>
        <p:nvSpPr>
          <p:cNvPr id="6" name="Slide Number Placeholder 5"/>
          <p:cNvSpPr>
            <a:spLocks noGrp="1"/>
          </p:cNvSpPr>
          <p:nvPr>
            <p:ph type="sldNum" sz="quarter" idx="4"/>
          </p:nvPr>
        </p:nvSpPr>
        <p:spPr>
          <a:xfrm>
            <a:off x="6996113" y="6496314"/>
            <a:ext cx="2228850" cy="365125"/>
          </a:xfrm>
          <a:prstGeom prst="rect">
            <a:avLst/>
          </a:prstGeom>
        </p:spPr>
        <p:txBody>
          <a:bodyPr vert="horz" lIns="91440" tIns="45720" rIns="91440" bIns="45720" rtlCol="0" anchor="ctr"/>
          <a:lstStyle>
            <a:lvl1pPr algn="r">
              <a:defRPr sz="1200">
                <a:solidFill>
                  <a:schemeClr val="bg1"/>
                </a:solidFill>
              </a:defRPr>
            </a:lvl1pPr>
          </a:lstStyle>
          <a:p>
            <a:pPr defTabSz="414772"/>
            <a:fld id="{4E3A50CD-A9EF-43DC-AE9C-C4361F522DED}" type="slidenum">
              <a:rPr lang="de-CH" smtClean="0">
                <a:solidFill>
                  <a:prstClr val="white"/>
                </a:solidFill>
              </a:rPr>
              <a:pPr defTabSz="414772"/>
              <a:t>‹Nr.›</a:t>
            </a:fld>
            <a:endParaRPr lang="de-CH" dirty="0">
              <a:solidFill>
                <a:prstClr val="white"/>
              </a:solidFill>
            </a:endParaRPr>
          </a:p>
        </p:txBody>
      </p:sp>
      <p:sp>
        <p:nvSpPr>
          <p:cNvPr id="15" name="Title Placeholder 1">
            <a:extLst>
              <a:ext uri="{FF2B5EF4-FFF2-40B4-BE49-F238E27FC236}">
                <a16:creationId xmlns:a16="http://schemas.microsoft.com/office/drawing/2014/main" id="{8BFBA9F7-AE48-4274-A397-EE9B3E0AF3B5}"/>
              </a:ext>
            </a:extLst>
          </p:cNvPr>
          <p:cNvSpPr>
            <a:spLocks noGrp="1"/>
          </p:cNvSpPr>
          <p:nvPr>
            <p:ph type="title"/>
          </p:nvPr>
        </p:nvSpPr>
        <p:spPr>
          <a:xfrm>
            <a:off x="1521501" y="0"/>
            <a:ext cx="7703461" cy="648000"/>
          </a:xfrm>
          <a:prstGeom prst="rect">
            <a:avLst/>
          </a:prstGeom>
        </p:spPr>
        <p:txBody>
          <a:bodyPr vert="horz" lIns="91440" tIns="45720" rIns="91440" bIns="45720" rtlCol="0" anchor="ctr">
            <a:normAutofit/>
          </a:bodyPr>
          <a:lstStyle/>
          <a:p>
            <a:r>
              <a:rPr lang="en-US" dirty="0"/>
              <a:t>Click to edit Master title style</a:t>
            </a:r>
          </a:p>
        </p:txBody>
      </p:sp>
      <p:cxnSp>
        <p:nvCxnSpPr>
          <p:cNvPr id="17" name="Straight Connector 9">
            <a:extLst>
              <a:ext uri="{FF2B5EF4-FFF2-40B4-BE49-F238E27FC236}">
                <a16:creationId xmlns:a16="http://schemas.microsoft.com/office/drawing/2014/main" id="{228178E0-DD63-4421-92C0-D1CDD9739566}"/>
              </a:ext>
            </a:extLst>
          </p:cNvPr>
          <p:cNvCxnSpPr/>
          <p:nvPr userDrawn="1"/>
        </p:nvCxnSpPr>
        <p:spPr>
          <a:xfrm>
            <a:off x="0" y="646331"/>
            <a:ext cx="990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Grafik 10">
            <a:extLst>
              <a:ext uri="{FF2B5EF4-FFF2-40B4-BE49-F238E27FC236}">
                <a16:creationId xmlns:a16="http://schemas.microsoft.com/office/drawing/2014/main" id="{3F2D6CD5-EBD8-4E95-8859-83C8D04BFA58}"/>
              </a:ext>
            </a:extLst>
          </p:cNvPr>
          <p:cNvPicPr>
            <a:picLocks noChangeAspect="1"/>
          </p:cNvPicPr>
          <p:nvPr userDrawn="1"/>
        </p:nvPicPr>
        <p:blipFill>
          <a:blip r:embed="rId12">
            <a:extLst>
              <a:ext uri="{28A0092B-C50C-407E-A947-70E740481C1C}">
                <a14:useLocalDpi xmlns:a14="http://schemas.microsoft.com/office/drawing/2010/main"/>
              </a:ext>
            </a:extLst>
          </a:blip>
          <a:stretch>
            <a:fillRect/>
          </a:stretch>
        </p:blipFill>
        <p:spPr>
          <a:xfrm>
            <a:off x="122576" y="23405"/>
            <a:ext cx="1276349" cy="599520"/>
          </a:xfrm>
          <a:prstGeom prst="rect">
            <a:avLst/>
          </a:prstGeom>
        </p:spPr>
      </p:pic>
    </p:spTree>
    <p:extLst>
      <p:ext uri="{BB962C8B-B14F-4D97-AF65-F5344CB8AC3E}">
        <p14:creationId xmlns:p14="http://schemas.microsoft.com/office/powerpoint/2010/main" val="685342631"/>
      </p:ext>
    </p:extLst>
  </p:cSld>
  <p:clrMap bg1="lt1" tx1="dk1" bg2="lt2" tx2="dk2" accent1="accent1" accent2="accent2" accent3="accent3" accent4="accent4" accent5="accent5" accent6="accent6" hlink="hlink" folHlink="folHlink"/>
  <p:sldLayoutIdLst>
    <p:sldLayoutId id="2147483702" r:id="rId1"/>
    <p:sldLayoutId id="2147483701" r:id="rId2"/>
    <p:sldLayoutId id="2147483703" r:id="rId3"/>
    <p:sldLayoutId id="2147483704" r:id="rId4"/>
    <p:sldLayoutId id="2147483705" r:id="rId5"/>
    <p:sldLayoutId id="2147483708" r:id="rId6"/>
    <p:sldLayoutId id="2147483709" r:id="rId7"/>
    <p:sldLayoutId id="2147483711" r:id="rId8"/>
    <p:sldLayoutId id="2147483712" r:id="rId9"/>
    <p:sldLayoutId id="2147483713" r:id="rId10"/>
  </p:sldLayoutIdLst>
  <p:hf hdr="0"/>
  <p:txStyles>
    <p:titleStyle>
      <a:lvl1pPr algn="ctr" defTabSz="914406" rtl="0" eaLnBrk="1" latinLnBrk="0" hangingPunct="1">
        <a:lnSpc>
          <a:spcPct val="90000"/>
        </a:lnSpc>
        <a:spcBef>
          <a:spcPct val="0"/>
        </a:spcBef>
        <a:buNone/>
        <a:defRPr sz="3266" kern="1200">
          <a:solidFill>
            <a:schemeClr val="tx1"/>
          </a:solidFill>
          <a:latin typeface="+mj-lt"/>
          <a:ea typeface="+mj-ea"/>
          <a:cs typeface="+mj-cs"/>
        </a:defRPr>
      </a:lvl1pPr>
    </p:titleStyle>
    <p:body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6" rtl="0" eaLnBrk="1" latinLnBrk="0" hangingPunct="1">
        <a:defRPr sz="1800" kern="1200">
          <a:solidFill>
            <a:schemeClr val="tx1"/>
          </a:solidFill>
          <a:latin typeface="+mn-lt"/>
          <a:ea typeface="+mn-ea"/>
          <a:cs typeface="+mn-cs"/>
        </a:defRPr>
      </a:lvl1pPr>
      <a:lvl2pPr marL="457203" algn="l" defTabSz="914406" rtl="0" eaLnBrk="1" latinLnBrk="0" hangingPunct="1">
        <a:defRPr sz="1800" kern="1200">
          <a:solidFill>
            <a:schemeClr val="tx1"/>
          </a:solidFill>
          <a:latin typeface="+mn-lt"/>
          <a:ea typeface="+mn-ea"/>
          <a:cs typeface="+mn-cs"/>
        </a:defRPr>
      </a:lvl2pPr>
      <a:lvl3pPr marL="914406" algn="l" defTabSz="914406" rtl="0" eaLnBrk="1" latinLnBrk="0" hangingPunct="1">
        <a:defRPr sz="1800" kern="1200">
          <a:solidFill>
            <a:schemeClr val="tx1"/>
          </a:solidFill>
          <a:latin typeface="+mn-lt"/>
          <a:ea typeface="+mn-ea"/>
          <a:cs typeface="+mn-cs"/>
        </a:defRPr>
      </a:lvl3pPr>
      <a:lvl4pPr marL="1371609" algn="l" defTabSz="914406" rtl="0" eaLnBrk="1" latinLnBrk="0" hangingPunct="1">
        <a:defRPr sz="1800" kern="1200">
          <a:solidFill>
            <a:schemeClr val="tx1"/>
          </a:solidFill>
          <a:latin typeface="+mn-lt"/>
          <a:ea typeface="+mn-ea"/>
          <a:cs typeface="+mn-cs"/>
        </a:defRPr>
      </a:lvl4pPr>
      <a:lvl5pPr marL="1828812" algn="l" defTabSz="914406" rtl="0" eaLnBrk="1" latinLnBrk="0" hangingPunct="1">
        <a:defRPr sz="1800" kern="1200">
          <a:solidFill>
            <a:schemeClr val="tx1"/>
          </a:solidFill>
          <a:latin typeface="+mn-lt"/>
          <a:ea typeface="+mn-ea"/>
          <a:cs typeface="+mn-cs"/>
        </a:defRPr>
      </a:lvl5pPr>
      <a:lvl6pPr marL="2286015" algn="l" defTabSz="914406" rtl="0" eaLnBrk="1" latinLnBrk="0" hangingPunct="1">
        <a:defRPr sz="1800" kern="1200">
          <a:solidFill>
            <a:schemeClr val="tx1"/>
          </a:solidFill>
          <a:latin typeface="+mn-lt"/>
          <a:ea typeface="+mn-ea"/>
          <a:cs typeface="+mn-cs"/>
        </a:defRPr>
      </a:lvl6pPr>
      <a:lvl7pPr marL="2743218" algn="l" defTabSz="914406" rtl="0" eaLnBrk="1" latinLnBrk="0" hangingPunct="1">
        <a:defRPr sz="1800" kern="1200">
          <a:solidFill>
            <a:schemeClr val="tx1"/>
          </a:solidFill>
          <a:latin typeface="+mn-lt"/>
          <a:ea typeface="+mn-ea"/>
          <a:cs typeface="+mn-cs"/>
        </a:defRPr>
      </a:lvl7pPr>
      <a:lvl8pPr marL="3200421" algn="l" defTabSz="914406" rtl="0" eaLnBrk="1" latinLnBrk="0" hangingPunct="1">
        <a:defRPr sz="1800" kern="1200">
          <a:solidFill>
            <a:schemeClr val="tx1"/>
          </a:solidFill>
          <a:latin typeface="+mn-lt"/>
          <a:ea typeface="+mn-ea"/>
          <a:cs typeface="+mn-cs"/>
        </a:defRPr>
      </a:lvl8pPr>
      <a:lvl9pPr marL="3657624" algn="l" defTabSz="91440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8.png"/><Relationship Id="rId18" Type="http://schemas.openxmlformats.org/officeDocument/2006/relationships/image" Target="../media/image11.png"/><Relationship Id="rId3" Type="http://schemas.openxmlformats.org/officeDocument/2006/relationships/hyperlink" Target="https://he.wikipedia.org/wiki/%D7%9E%D7%99%D7%97%D7%96%D7%95%D7%A8" TargetMode="External"/><Relationship Id="rId21" Type="http://schemas.openxmlformats.org/officeDocument/2006/relationships/hyperlink" Target="https://freepngimg.com/png/9794-battery-charging-picture" TargetMode="External"/><Relationship Id="rId7" Type="http://schemas.openxmlformats.org/officeDocument/2006/relationships/hyperlink" Target="https://journals.sagepub.com/doi/abs/10.1177/01445987231176308" TargetMode="External"/><Relationship Id="rId12" Type="http://schemas.openxmlformats.org/officeDocument/2006/relationships/hyperlink" Target="https://openclipart.org/detail/189594/battery-levels.-niveles-de-carga-de-bater%C3%ADa-by-ehecatl1138-189594" TargetMode="External"/><Relationship Id="rId17" Type="http://schemas.openxmlformats.org/officeDocument/2006/relationships/image" Target="../media/image10.png"/><Relationship Id="rId2" Type="http://schemas.openxmlformats.org/officeDocument/2006/relationships/image" Target="../media/image2.png"/><Relationship Id="rId16" Type="http://schemas.openxmlformats.org/officeDocument/2006/relationships/hyperlink" Target="https://pixabay.com/en/battery-cell-electricity-energy-159196/" TargetMode="External"/><Relationship Id="rId20" Type="http://schemas.openxmlformats.org/officeDocument/2006/relationships/image" Target="../media/image12.png"/><Relationship Id="rId1" Type="http://schemas.openxmlformats.org/officeDocument/2006/relationships/slideLayout" Target="../slideLayouts/slideLayout5.xml"/><Relationship Id="rId6" Type="http://schemas.openxmlformats.org/officeDocument/2006/relationships/image" Target="../media/image4.jpeg"/><Relationship Id="rId11" Type="http://schemas.openxmlformats.org/officeDocument/2006/relationships/image" Target="../media/image7.png"/><Relationship Id="rId5" Type="http://schemas.openxmlformats.org/officeDocument/2006/relationships/hyperlink" Target="https://www.pngall.com/rule-png/" TargetMode="External"/><Relationship Id="rId15" Type="http://schemas.openxmlformats.org/officeDocument/2006/relationships/image" Target="../media/image9.png"/><Relationship Id="rId10" Type="http://schemas.openxmlformats.org/officeDocument/2006/relationships/hyperlink" Target="https://pixabay.com/de/starke-hitze-hei%C3%9F-gefahr-warnung-98817/" TargetMode="External"/><Relationship Id="rId19" Type="http://schemas.openxmlformats.org/officeDocument/2006/relationships/hyperlink" Target="https://freepngimg.com/png/90037-battery-charger-black-iphone-text-white" TargetMode="External"/><Relationship Id="rId4" Type="http://schemas.openxmlformats.org/officeDocument/2006/relationships/image" Target="../media/image3.gif"/><Relationship Id="rId9" Type="http://schemas.openxmlformats.org/officeDocument/2006/relationships/image" Target="../media/image6.png"/><Relationship Id="rId14" Type="http://schemas.openxmlformats.org/officeDocument/2006/relationships/hyperlink" Target="https://fabacademy.org/archives/2015/as/students/shoval.or/week17.html" TargetMode="External"/><Relationship Id="rId22" Type="http://schemas.openxmlformats.org/officeDocument/2006/relationships/image" Target="../media/image1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4.jpeg"/><Relationship Id="rId7" Type="http://schemas.openxmlformats.org/officeDocument/2006/relationships/image" Target="../media/image27.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png"/><Relationship Id="rId10" Type="http://schemas.openxmlformats.org/officeDocument/2006/relationships/hyperlink" Target="https://creativecommons.org/licenses/by-sa/3.0/" TargetMode="External"/><Relationship Id="rId4" Type="http://schemas.openxmlformats.org/officeDocument/2006/relationships/hyperlink" Target="https://electronics.stackexchange.com/questions/317019/diy-18650-4s-battery-pack-how-to-charge-how-to-build" TargetMode="External"/><Relationship Id="rId9" Type="http://schemas.openxmlformats.org/officeDocument/2006/relationships/image" Target="../media/image29.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0.png"/><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5.png"/></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5.png"/></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5.png"/></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50.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electronics.stackexchange.com/questions/317019/diy-18650-4s-battery-pack-how-to-charge-how-to-build" TargetMode="External"/><Relationship Id="rId5" Type="http://schemas.openxmlformats.org/officeDocument/2006/relationships/image" Target="../media/image38.jpeg"/><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7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9.png"/></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4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80.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57.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g"/><Relationship Id="rId1" Type="http://schemas.openxmlformats.org/officeDocument/2006/relationships/slideLayout" Target="../slideLayouts/slideLayout2.xml"/><Relationship Id="rId4" Type="http://schemas.openxmlformats.org/officeDocument/2006/relationships/image" Target="../media/image54.jpg"/></Relationships>
</file>

<file path=ppt/slides/_rels/slide58.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7.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2.png"/></Relationships>
</file>

<file path=ppt/slides/_rels/slide70.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64.emf"/><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0.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0.png"/><Relationship Id="rId4" Type="http://schemas.openxmlformats.org/officeDocument/2006/relationships/image" Target="../media/image13.png"/></Relationships>
</file>

<file path=ppt/slides/_rels/slide7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66.emf"/><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67.emf"/><Relationship Id="rId1" Type="http://schemas.openxmlformats.org/officeDocument/2006/relationships/slideLayout" Target="../slideLayouts/slideLayout10.xml"/></Relationships>
</file>

<file path=ppt/slides/_rels/slide77.xml.rels><?xml version="1.0" encoding="UTF-8" standalone="yes"?>
<Relationships xmlns="http://schemas.openxmlformats.org/package/2006/relationships"><Relationship Id="rId2" Type="http://schemas.openxmlformats.org/officeDocument/2006/relationships/image" Target="../media/image67.emf"/><Relationship Id="rId1" Type="http://schemas.openxmlformats.org/officeDocument/2006/relationships/slideLayout" Target="../slideLayouts/slideLayout10.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5.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a:extLst>
              <a:ext uri="{FF2B5EF4-FFF2-40B4-BE49-F238E27FC236}">
                <a16:creationId xmlns:a16="http://schemas.microsoft.com/office/drawing/2014/main" id="{8760692F-58F9-2805-0F59-C8F189EBB6ED}"/>
              </a:ext>
            </a:extLst>
          </p:cNvPr>
          <p:cNvSpPr>
            <a:spLocks noGrp="1"/>
          </p:cNvSpPr>
          <p:nvPr>
            <p:ph type="dt" sz="half" idx="10"/>
          </p:nvPr>
        </p:nvSpPr>
        <p:spPr/>
        <p:txBody>
          <a:bodyPr/>
          <a:lstStyle/>
          <a:p>
            <a:pPr defTabSz="414772"/>
            <a:r>
              <a:rPr lang="en-US">
                <a:solidFill>
                  <a:prstClr val="white"/>
                </a:solidFill>
              </a:rPr>
              <a:t>Battery Course</a:t>
            </a:r>
            <a:endParaRPr lang="de-CH" dirty="0">
              <a:solidFill>
                <a:prstClr val="white"/>
              </a:solidFill>
            </a:endParaRPr>
          </a:p>
        </p:txBody>
      </p:sp>
      <p:sp>
        <p:nvSpPr>
          <p:cNvPr id="5" name="Fußzeilenplatzhalter 4">
            <a:extLst>
              <a:ext uri="{FF2B5EF4-FFF2-40B4-BE49-F238E27FC236}">
                <a16:creationId xmlns:a16="http://schemas.microsoft.com/office/drawing/2014/main" id="{27B49697-D5BB-0A4C-EE6C-342572647634}"/>
              </a:ext>
            </a:extLst>
          </p:cNvPr>
          <p:cNvSpPr>
            <a:spLocks noGrp="1"/>
          </p:cNvSpPr>
          <p:nvPr>
            <p:ph type="ftr" sz="quarter" idx="11"/>
          </p:nvPr>
        </p:nvSpPr>
        <p:spPr/>
        <p:txBody>
          <a:bodyPr/>
          <a:lstStyle/>
          <a:p>
            <a:pPr defTabSz="414772"/>
            <a:r>
              <a:rPr lang="en-US">
                <a:solidFill>
                  <a:prstClr val="white"/>
                </a:solidFill>
              </a:rPr>
              <a:t>01 - Lithium-Ion Battery Cells - Part 1</a:t>
            </a:r>
            <a:endParaRPr lang="de-CH" dirty="0">
              <a:solidFill>
                <a:prstClr val="white"/>
              </a:solidFill>
            </a:endParaRPr>
          </a:p>
        </p:txBody>
      </p:sp>
      <p:sp>
        <p:nvSpPr>
          <p:cNvPr id="6" name="Foliennummernplatzhalter 5">
            <a:extLst>
              <a:ext uri="{FF2B5EF4-FFF2-40B4-BE49-F238E27FC236}">
                <a16:creationId xmlns:a16="http://schemas.microsoft.com/office/drawing/2014/main" id="{5F86F891-73BA-0A0F-B1F2-80036CCB11D4}"/>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1</a:t>
            </a:fld>
            <a:endParaRPr lang="de-CH" dirty="0">
              <a:solidFill>
                <a:prstClr val="white"/>
              </a:solidFill>
            </a:endParaRPr>
          </a:p>
        </p:txBody>
      </p:sp>
      <p:sp>
        <p:nvSpPr>
          <p:cNvPr id="2" name="Titel 1">
            <a:extLst>
              <a:ext uri="{FF2B5EF4-FFF2-40B4-BE49-F238E27FC236}">
                <a16:creationId xmlns:a16="http://schemas.microsoft.com/office/drawing/2014/main" id="{0A409A6B-04C6-D60D-6C75-8C129D9D041B}"/>
              </a:ext>
            </a:extLst>
          </p:cNvPr>
          <p:cNvSpPr>
            <a:spLocks noGrp="1"/>
          </p:cNvSpPr>
          <p:nvPr>
            <p:ph type="title"/>
          </p:nvPr>
        </p:nvSpPr>
        <p:spPr/>
        <p:txBody>
          <a:bodyPr/>
          <a:lstStyle/>
          <a:p>
            <a:r>
              <a:rPr lang="en-US" dirty="0"/>
              <a:t>Li-Ion Battery Course</a:t>
            </a:r>
          </a:p>
        </p:txBody>
      </p:sp>
      <p:grpSp>
        <p:nvGrpSpPr>
          <p:cNvPr id="13" name="Gruppieren 12">
            <a:extLst>
              <a:ext uri="{FF2B5EF4-FFF2-40B4-BE49-F238E27FC236}">
                <a16:creationId xmlns:a16="http://schemas.microsoft.com/office/drawing/2014/main" id="{3397FC99-515E-3863-590A-58FACFCA9380}"/>
              </a:ext>
            </a:extLst>
          </p:cNvPr>
          <p:cNvGrpSpPr/>
          <p:nvPr/>
        </p:nvGrpSpPr>
        <p:grpSpPr>
          <a:xfrm>
            <a:off x="222389" y="849121"/>
            <a:ext cx="9461223" cy="5691158"/>
            <a:chOff x="322526" y="849121"/>
            <a:chExt cx="9461223" cy="5691158"/>
          </a:xfrm>
        </p:grpSpPr>
        <p:grpSp>
          <p:nvGrpSpPr>
            <p:cNvPr id="25" name="Gruppieren 24">
              <a:extLst>
                <a:ext uri="{FF2B5EF4-FFF2-40B4-BE49-F238E27FC236}">
                  <a16:creationId xmlns:a16="http://schemas.microsoft.com/office/drawing/2014/main" id="{3F2DD8D5-51D3-6B8F-3786-A7B13F8ABE68}"/>
                </a:ext>
              </a:extLst>
            </p:cNvPr>
            <p:cNvGrpSpPr/>
            <p:nvPr/>
          </p:nvGrpSpPr>
          <p:grpSpPr>
            <a:xfrm>
              <a:off x="7163682" y="2062698"/>
              <a:ext cx="2504020" cy="806334"/>
              <a:chOff x="6995990" y="1953573"/>
              <a:chExt cx="2397950" cy="806334"/>
            </a:xfrm>
            <a:solidFill>
              <a:schemeClr val="bg2"/>
            </a:solidFill>
          </p:grpSpPr>
          <p:sp>
            <p:nvSpPr>
              <p:cNvPr id="10" name="Rechteck: abgerundete Ecken 9">
                <a:extLst>
                  <a:ext uri="{FF2B5EF4-FFF2-40B4-BE49-F238E27FC236}">
                    <a16:creationId xmlns:a16="http://schemas.microsoft.com/office/drawing/2014/main" id="{A3FBB422-14E7-D96C-8110-E0F6F1142855}"/>
                  </a:ext>
                </a:extLst>
              </p:cNvPr>
              <p:cNvSpPr/>
              <p:nvPr/>
            </p:nvSpPr>
            <p:spPr>
              <a:xfrm>
                <a:off x="6995990" y="1953573"/>
                <a:ext cx="2397950" cy="806334"/>
              </a:xfrm>
              <a:prstGeom prst="roundRect">
                <a:avLst/>
              </a:prstGeom>
              <a:grpFill/>
              <a:ln w="28575">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US" dirty="0">
                    <a:solidFill>
                      <a:schemeClr val="tx1">
                        <a:lumMod val="50000"/>
                        <a:lumOff val="50000"/>
                      </a:schemeClr>
                    </a:solidFill>
                  </a:rPr>
                  <a:t>Circular Economy</a:t>
                </a:r>
              </a:p>
            </p:txBody>
          </p:sp>
          <p:pic>
            <p:nvPicPr>
              <p:cNvPr id="23" name="Grafik 22">
                <a:extLst>
                  <a:ext uri="{FF2B5EF4-FFF2-40B4-BE49-F238E27FC236}">
                    <a16:creationId xmlns:a16="http://schemas.microsoft.com/office/drawing/2014/main" id="{82AE3F99-8BC0-8632-54EB-7945F47CB347}"/>
                  </a:ext>
                  <a:ext uri="{C183D7F6-B498-43B3-948B-1728B52AA6E4}">
                    <adec:decorative xmlns:adec="http://schemas.microsoft.com/office/drawing/2017/decorative" val="1"/>
                  </a:ext>
                </a:extLst>
              </p:cNvPr>
              <p:cNvPicPr>
                <a:picLocks noChangeAspect="1"/>
              </p:cNvPicPr>
              <p:nvPr/>
            </p:nvPicPr>
            <p:blipFill>
              <a:blip r:embed="rId2" cstate="print">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51716" y="2078735"/>
                <a:ext cx="598854" cy="565417"/>
              </a:xfrm>
              <a:prstGeom prst="rect">
                <a:avLst/>
              </a:prstGeom>
              <a:grpFill/>
              <a:ln>
                <a:noFill/>
              </a:ln>
            </p:spPr>
          </p:pic>
        </p:grpSp>
        <p:grpSp>
          <p:nvGrpSpPr>
            <p:cNvPr id="29" name="Gruppieren 28">
              <a:extLst>
                <a:ext uri="{FF2B5EF4-FFF2-40B4-BE49-F238E27FC236}">
                  <a16:creationId xmlns:a16="http://schemas.microsoft.com/office/drawing/2014/main" id="{AA7EB16A-A9E5-E298-07D3-6A13E58DD49A}"/>
                </a:ext>
              </a:extLst>
            </p:cNvPr>
            <p:cNvGrpSpPr/>
            <p:nvPr/>
          </p:nvGrpSpPr>
          <p:grpSpPr>
            <a:xfrm>
              <a:off x="7385799" y="3550725"/>
              <a:ext cx="2397950" cy="806334"/>
              <a:chOff x="7293305" y="2873652"/>
              <a:chExt cx="2397950" cy="806334"/>
            </a:xfrm>
            <a:solidFill>
              <a:schemeClr val="bg2"/>
            </a:solidFill>
          </p:grpSpPr>
          <p:sp>
            <p:nvSpPr>
              <p:cNvPr id="12" name="Rechteck: abgerundete Ecken 11">
                <a:extLst>
                  <a:ext uri="{FF2B5EF4-FFF2-40B4-BE49-F238E27FC236}">
                    <a16:creationId xmlns:a16="http://schemas.microsoft.com/office/drawing/2014/main" id="{C79B045D-A41C-DEDB-4B6D-C31E303682BD}"/>
                  </a:ext>
                </a:extLst>
              </p:cNvPr>
              <p:cNvSpPr/>
              <p:nvPr/>
            </p:nvSpPr>
            <p:spPr>
              <a:xfrm>
                <a:off x="7293305" y="2873652"/>
                <a:ext cx="2397950" cy="806334"/>
              </a:xfrm>
              <a:prstGeom prst="roundRect">
                <a:avLst/>
              </a:prstGeom>
              <a:grpFill/>
              <a:ln w="28575">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US" dirty="0">
                    <a:solidFill>
                      <a:schemeClr val="tx1">
                        <a:lumMod val="50000"/>
                        <a:lumOff val="50000"/>
                      </a:schemeClr>
                    </a:solidFill>
                  </a:rPr>
                  <a:t>Standard and Regulations</a:t>
                </a:r>
              </a:p>
            </p:txBody>
          </p:sp>
          <p:pic>
            <p:nvPicPr>
              <p:cNvPr id="27" name="Grafik 26">
                <a:extLst>
                  <a:ext uri="{FF2B5EF4-FFF2-40B4-BE49-F238E27FC236}">
                    <a16:creationId xmlns:a16="http://schemas.microsoft.com/office/drawing/2014/main" id="{6EDCFF4E-03C7-766A-372E-AA40F28CBC0A}"/>
                  </a:ext>
                  <a:ext uri="{C183D7F6-B498-43B3-948B-1728B52AA6E4}">
                    <adec:decorative xmlns:adec="http://schemas.microsoft.com/office/drawing/2017/decorative" val="1"/>
                  </a:ext>
                </a:extLst>
              </p:cNvPr>
              <p:cNvPicPr>
                <a:picLocks noChangeAspect="1"/>
              </p:cNvPicPr>
              <p:nvPr/>
            </p:nvPicPr>
            <p:blipFill>
              <a:blip r:embed="rId4" cstate="print">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331521" y="2967597"/>
                <a:ext cx="919140" cy="618445"/>
              </a:xfrm>
              <a:prstGeom prst="rect">
                <a:avLst/>
              </a:prstGeom>
              <a:grpFill/>
              <a:ln>
                <a:noFill/>
              </a:ln>
            </p:spPr>
          </p:pic>
        </p:grpSp>
        <p:grpSp>
          <p:nvGrpSpPr>
            <p:cNvPr id="33" name="Gruppieren 32">
              <a:extLst>
                <a:ext uri="{FF2B5EF4-FFF2-40B4-BE49-F238E27FC236}">
                  <a16:creationId xmlns:a16="http://schemas.microsoft.com/office/drawing/2014/main" id="{3D1D3B65-64C9-E808-F9BA-9E7A57AD793B}"/>
                </a:ext>
              </a:extLst>
            </p:cNvPr>
            <p:cNvGrpSpPr/>
            <p:nvPr/>
          </p:nvGrpSpPr>
          <p:grpSpPr>
            <a:xfrm>
              <a:off x="2230025" y="849121"/>
              <a:ext cx="2397950" cy="806334"/>
              <a:chOff x="641389" y="977745"/>
              <a:chExt cx="2397950" cy="806334"/>
            </a:xfrm>
            <a:solidFill>
              <a:schemeClr val="bg2"/>
            </a:solidFill>
          </p:grpSpPr>
          <p:sp>
            <p:nvSpPr>
              <p:cNvPr id="7" name="Rechteck: abgerundete Ecken 6">
                <a:extLst>
                  <a:ext uri="{FF2B5EF4-FFF2-40B4-BE49-F238E27FC236}">
                    <a16:creationId xmlns:a16="http://schemas.microsoft.com/office/drawing/2014/main" id="{EB9926AE-F13A-4DC4-5694-1252B3320B9B}"/>
                  </a:ext>
                </a:extLst>
              </p:cNvPr>
              <p:cNvSpPr/>
              <p:nvPr/>
            </p:nvSpPr>
            <p:spPr>
              <a:xfrm>
                <a:off x="641389" y="977745"/>
                <a:ext cx="2397950" cy="806334"/>
              </a:xfrm>
              <a:prstGeom prst="roundRect">
                <a:avLst/>
              </a:prstGeom>
              <a:grpFill/>
              <a:ln w="28575">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US" dirty="0">
                    <a:solidFill>
                      <a:schemeClr val="tx1">
                        <a:lumMod val="50000"/>
                        <a:lumOff val="50000"/>
                      </a:schemeClr>
                    </a:solidFill>
                  </a:rPr>
                  <a:t>Modelling and Validation</a:t>
                </a:r>
              </a:p>
            </p:txBody>
          </p:sp>
          <p:pic>
            <p:nvPicPr>
              <p:cNvPr id="31" name="Grafik 30">
                <a:extLst>
                  <a:ext uri="{FF2B5EF4-FFF2-40B4-BE49-F238E27FC236}">
                    <a16:creationId xmlns:a16="http://schemas.microsoft.com/office/drawing/2014/main" id="{08E9E5B3-543C-2468-348E-A29C470BA0E0}"/>
                  </a:ext>
                  <a:ext uri="{C183D7F6-B498-43B3-948B-1728B52AA6E4}">
                    <adec:decorative xmlns:adec="http://schemas.microsoft.com/office/drawing/2017/decorative" val="1"/>
                  </a:ext>
                </a:extLst>
              </p:cNvPr>
              <p:cNvPicPr>
                <a:picLocks noChangeAspect="1"/>
              </p:cNvPicPr>
              <p:nvPr/>
            </p:nvPicPr>
            <p:blipFill rotWithShape="1">
              <a:blip r:embed="rId6" cstate="print">
                <a:clrChange>
                  <a:clrFrom>
                    <a:srgbClr val="FFFFFF"/>
                  </a:clrFrom>
                  <a:clrTo>
                    <a:srgbClr val="FFFFFF">
                      <a:alpha val="0"/>
                    </a:srgbClr>
                  </a:clrTo>
                </a:clrChange>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p:blipFill>
            <p:spPr>
              <a:xfrm>
                <a:off x="681037" y="1030684"/>
                <a:ext cx="880111" cy="700457"/>
              </a:xfrm>
              <a:prstGeom prst="rect">
                <a:avLst/>
              </a:prstGeom>
              <a:grpFill/>
              <a:ln>
                <a:noFill/>
              </a:ln>
            </p:spPr>
          </p:pic>
        </p:grpSp>
        <p:cxnSp>
          <p:nvCxnSpPr>
            <p:cNvPr id="35" name="Gerader Verbinder 34">
              <a:extLst>
                <a:ext uri="{FF2B5EF4-FFF2-40B4-BE49-F238E27FC236}">
                  <a16:creationId xmlns:a16="http://schemas.microsoft.com/office/drawing/2014/main" id="{CB605B3D-9E50-BA11-D9E2-FDA9C9544765}"/>
                </a:ext>
              </a:extLst>
            </p:cNvPr>
            <p:cNvCxnSpPr>
              <a:cxnSpLocks/>
            </p:cNvCxnSpPr>
            <p:nvPr/>
          </p:nvCxnSpPr>
          <p:spPr>
            <a:xfrm flipH="1">
              <a:off x="2167544" y="3207729"/>
              <a:ext cx="2984087" cy="1696989"/>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36" name="Gerader Verbinder 35">
              <a:extLst>
                <a:ext uri="{FF2B5EF4-FFF2-40B4-BE49-F238E27FC236}">
                  <a16:creationId xmlns:a16="http://schemas.microsoft.com/office/drawing/2014/main" id="{0C4704FD-31CC-79E8-C24B-B1E0D6CBB91B}"/>
                </a:ext>
              </a:extLst>
            </p:cNvPr>
            <p:cNvCxnSpPr>
              <a:cxnSpLocks/>
              <a:endCxn id="20" idx="3"/>
            </p:cNvCxnSpPr>
            <p:nvPr/>
          </p:nvCxnSpPr>
          <p:spPr>
            <a:xfrm flipH="1">
              <a:off x="2720476" y="3182577"/>
              <a:ext cx="2415140" cy="725204"/>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39" name="Gerader Verbinder 38">
              <a:extLst>
                <a:ext uri="{FF2B5EF4-FFF2-40B4-BE49-F238E27FC236}">
                  <a16:creationId xmlns:a16="http://schemas.microsoft.com/office/drawing/2014/main" id="{BA3DD8C2-E56C-4B82-4CD2-CEC358C8EBEA}"/>
                </a:ext>
              </a:extLst>
            </p:cNvPr>
            <p:cNvCxnSpPr>
              <a:cxnSpLocks/>
              <a:endCxn id="7" idx="2"/>
            </p:cNvCxnSpPr>
            <p:nvPr/>
          </p:nvCxnSpPr>
          <p:spPr>
            <a:xfrm flipH="1" flipV="1">
              <a:off x="3429000" y="1655455"/>
              <a:ext cx="1670597" cy="1380006"/>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44" name="Gerader Verbinder 43">
              <a:extLst>
                <a:ext uri="{FF2B5EF4-FFF2-40B4-BE49-F238E27FC236}">
                  <a16:creationId xmlns:a16="http://schemas.microsoft.com/office/drawing/2014/main" id="{C8CE8E8E-3CCF-F94F-131F-F2349DE8262F}"/>
                </a:ext>
              </a:extLst>
            </p:cNvPr>
            <p:cNvCxnSpPr>
              <a:cxnSpLocks/>
              <a:endCxn id="8" idx="2"/>
            </p:cNvCxnSpPr>
            <p:nvPr/>
          </p:nvCxnSpPr>
          <p:spPr>
            <a:xfrm flipV="1">
              <a:off x="5209575" y="1655965"/>
              <a:ext cx="1298290" cy="1347101"/>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47" name="Gerader Verbinder 46">
              <a:extLst>
                <a:ext uri="{FF2B5EF4-FFF2-40B4-BE49-F238E27FC236}">
                  <a16:creationId xmlns:a16="http://schemas.microsoft.com/office/drawing/2014/main" id="{C6E728D9-1FE1-6367-CBD5-6853534259CE}"/>
                </a:ext>
              </a:extLst>
            </p:cNvPr>
            <p:cNvCxnSpPr>
              <a:cxnSpLocks/>
              <a:endCxn id="9" idx="3"/>
            </p:cNvCxnSpPr>
            <p:nvPr/>
          </p:nvCxnSpPr>
          <p:spPr>
            <a:xfrm flipH="1" flipV="1">
              <a:off x="2968311" y="2465865"/>
              <a:ext cx="2084005" cy="625195"/>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50" name="Gerader Verbinder 49">
              <a:extLst>
                <a:ext uri="{FF2B5EF4-FFF2-40B4-BE49-F238E27FC236}">
                  <a16:creationId xmlns:a16="http://schemas.microsoft.com/office/drawing/2014/main" id="{40C7E397-8B00-F468-5D43-2D182C9199F9}"/>
                </a:ext>
              </a:extLst>
            </p:cNvPr>
            <p:cNvCxnSpPr>
              <a:cxnSpLocks/>
              <a:stCxn id="10" idx="1"/>
            </p:cNvCxnSpPr>
            <p:nvPr/>
          </p:nvCxnSpPr>
          <p:spPr>
            <a:xfrm flipH="1">
              <a:off x="5209575" y="2465865"/>
              <a:ext cx="1954107" cy="625195"/>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C8955CB6-0F7B-05DB-4814-80FDA867474A}"/>
                </a:ext>
              </a:extLst>
            </p:cNvPr>
            <p:cNvCxnSpPr>
              <a:cxnSpLocks/>
              <a:endCxn id="12" idx="1"/>
            </p:cNvCxnSpPr>
            <p:nvPr/>
          </p:nvCxnSpPr>
          <p:spPr>
            <a:xfrm>
              <a:off x="5174600" y="3174067"/>
              <a:ext cx="2211199" cy="779825"/>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57" name="Gerader Verbinder 56">
              <a:extLst>
                <a:ext uri="{FF2B5EF4-FFF2-40B4-BE49-F238E27FC236}">
                  <a16:creationId xmlns:a16="http://schemas.microsoft.com/office/drawing/2014/main" id="{DE5294DA-901D-5B75-1D69-1D9FD6417B2C}"/>
                </a:ext>
              </a:extLst>
            </p:cNvPr>
            <p:cNvCxnSpPr>
              <a:cxnSpLocks/>
              <a:endCxn id="17" idx="0"/>
            </p:cNvCxnSpPr>
            <p:nvPr/>
          </p:nvCxnSpPr>
          <p:spPr>
            <a:xfrm>
              <a:off x="5153275" y="3174067"/>
              <a:ext cx="3041813" cy="1730651"/>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pic>
          <p:nvPicPr>
            <p:cNvPr id="11" name="Grafik 10">
              <a:extLst>
                <a:ext uri="{FF2B5EF4-FFF2-40B4-BE49-F238E27FC236}">
                  <a16:creationId xmlns:a16="http://schemas.microsoft.com/office/drawing/2014/main" id="{6AAA3D94-4281-DFA5-DC6C-73DC4527FC20}"/>
                </a:ext>
                <a:ext uri="{C183D7F6-B498-43B3-948B-1728B52AA6E4}">
                  <adec:decorative xmlns:adec="http://schemas.microsoft.com/office/drawing/2017/decorative" val="1"/>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3078289" y="2014854"/>
              <a:ext cx="3990109" cy="2051401"/>
            </a:xfrm>
            <a:prstGeom prst="rect">
              <a:avLst/>
            </a:prstGeom>
            <a:effectLst>
              <a:outerShdw blurRad="50800" dist="38100" dir="5400000" algn="t" rotWithShape="0">
                <a:prstClr val="black">
                  <a:alpha val="40000"/>
                </a:prstClr>
              </a:outerShdw>
            </a:effectLst>
          </p:spPr>
        </p:pic>
        <p:grpSp>
          <p:nvGrpSpPr>
            <p:cNvPr id="92" name="Gruppieren 91">
              <a:extLst>
                <a:ext uri="{FF2B5EF4-FFF2-40B4-BE49-F238E27FC236}">
                  <a16:creationId xmlns:a16="http://schemas.microsoft.com/office/drawing/2014/main" id="{7103480D-E707-FBAD-5694-DD6AB2AE50AC}"/>
                </a:ext>
              </a:extLst>
            </p:cNvPr>
            <p:cNvGrpSpPr/>
            <p:nvPr/>
          </p:nvGrpSpPr>
          <p:grpSpPr>
            <a:xfrm>
              <a:off x="570361" y="2062698"/>
              <a:ext cx="2397950" cy="806334"/>
              <a:chOff x="570361" y="2162454"/>
              <a:chExt cx="2397950" cy="806334"/>
            </a:xfrm>
            <a:solidFill>
              <a:schemeClr val="bg2"/>
            </a:solidFill>
          </p:grpSpPr>
          <p:sp>
            <p:nvSpPr>
              <p:cNvPr id="9" name="Rechteck: abgerundete Ecken 8">
                <a:extLst>
                  <a:ext uri="{FF2B5EF4-FFF2-40B4-BE49-F238E27FC236}">
                    <a16:creationId xmlns:a16="http://schemas.microsoft.com/office/drawing/2014/main" id="{0DE72F27-18A3-8EBA-737B-47C9AC2EBA39}"/>
                  </a:ext>
                </a:extLst>
              </p:cNvPr>
              <p:cNvSpPr/>
              <p:nvPr/>
            </p:nvSpPr>
            <p:spPr>
              <a:xfrm>
                <a:off x="570361" y="2162454"/>
                <a:ext cx="2397950" cy="806334"/>
              </a:xfrm>
              <a:prstGeom prst="roundRect">
                <a:avLst/>
              </a:prstGeom>
              <a:grpFill/>
              <a:ln w="28575">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US" dirty="0">
                    <a:solidFill>
                      <a:schemeClr val="tx1">
                        <a:lumMod val="50000"/>
                        <a:lumOff val="50000"/>
                      </a:schemeClr>
                    </a:solidFill>
                  </a:rPr>
                  <a:t>Thermal Design</a:t>
                </a:r>
              </a:p>
            </p:txBody>
          </p:sp>
          <p:pic>
            <p:nvPicPr>
              <p:cNvPr id="85" name="Grafik 84">
                <a:extLst>
                  <a:ext uri="{FF2B5EF4-FFF2-40B4-BE49-F238E27FC236}">
                    <a16:creationId xmlns:a16="http://schemas.microsoft.com/office/drawing/2014/main" id="{D8C6045D-D8C7-4505-7C7A-DC4ABAF145E6}"/>
                  </a:ext>
                  <a:ext uri="{C183D7F6-B498-43B3-948B-1728B52AA6E4}">
                    <adec:decorative xmlns:adec="http://schemas.microsoft.com/office/drawing/2017/decorative" val="1"/>
                  </a:ext>
                </a:extLst>
              </p:cNvPr>
              <p:cNvPicPr>
                <a:picLocks noChangeAspect="1"/>
              </p:cNvPicPr>
              <p:nvPr/>
            </p:nvPicPr>
            <p:blipFill>
              <a:blip r:embed="rId9" cstate="print">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62266" y="2287616"/>
                <a:ext cx="595537" cy="524831"/>
              </a:xfrm>
              <a:prstGeom prst="rect">
                <a:avLst/>
              </a:prstGeom>
              <a:grpFill/>
              <a:ln>
                <a:noFill/>
              </a:ln>
            </p:spPr>
          </p:pic>
        </p:grpSp>
        <p:grpSp>
          <p:nvGrpSpPr>
            <p:cNvPr id="91" name="Gruppieren 90">
              <a:extLst>
                <a:ext uri="{FF2B5EF4-FFF2-40B4-BE49-F238E27FC236}">
                  <a16:creationId xmlns:a16="http://schemas.microsoft.com/office/drawing/2014/main" id="{C0301A40-FC3E-7DCA-BEBA-C6D49A003A69}"/>
                </a:ext>
              </a:extLst>
            </p:cNvPr>
            <p:cNvGrpSpPr/>
            <p:nvPr/>
          </p:nvGrpSpPr>
          <p:grpSpPr>
            <a:xfrm>
              <a:off x="6996113" y="4904718"/>
              <a:ext cx="2397950" cy="806334"/>
              <a:chOff x="6996113" y="5004474"/>
              <a:chExt cx="2397950" cy="806334"/>
            </a:xfrm>
            <a:solidFill>
              <a:schemeClr val="bg2"/>
            </a:solidFill>
          </p:grpSpPr>
          <p:sp>
            <p:nvSpPr>
              <p:cNvPr id="17" name="Rechteck: abgerundete Ecken 16">
                <a:extLst>
                  <a:ext uri="{FF2B5EF4-FFF2-40B4-BE49-F238E27FC236}">
                    <a16:creationId xmlns:a16="http://schemas.microsoft.com/office/drawing/2014/main" id="{45DA8EC9-A9CE-C67A-50D1-404C98F539E8}"/>
                  </a:ext>
                </a:extLst>
              </p:cNvPr>
              <p:cNvSpPr/>
              <p:nvPr/>
            </p:nvSpPr>
            <p:spPr>
              <a:xfrm>
                <a:off x="6996113" y="5004474"/>
                <a:ext cx="2397950" cy="806334"/>
              </a:xfrm>
              <a:prstGeom prst="roundRect">
                <a:avLst/>
              </a:prstGeom>
              <a:grpFill/>
              <a:ln w="28575">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US" dirty="0">
                    <a:solidFill>
                      <a:schemeClr val="tx1">
                        <a:lumMod val="50000"/>
                        <a:lumOff val="50000"/>
                      </a:schemeClr>
                    </a:solidFill>
                  </a:rPr>
                  <a:t>Battery Ageing</a:t>
                </a:r>
              </a:p>
            </p:txBody>
          </p:sp>
          <p:pic>
            <p:nvPicPr>
              <p:cNvPr id="90" name="Grafik 89">
                <a:extLst>
                  <a:ext uri="{FF2B5EF4-FFF2-40B4-BE49-F238E27FC236}">
                    <a16:creationId xmlns:a16="http://schemas.microsoft.com/office/drawing/2014/main" id="{759A81B1-4264-6D1A-90BD-52A0AC8193EF}"/>
                  </a:ext>
                  <a:ext uri="{C183D7F6-B498-43B3-948B-1728B52AA6E4}">
                    <adec:decorative xmlns:adec="http://schemas.microsoft.com/office/drawing/2017/decorative" val="1"/>
                  </a:ext>
                </a:extLst>
              </p:cNvPr>
              <p:cNvPicPr>
                <a:picLocks noChangeAspect="1"/>
              </p:cNvPicPr>
              <p:nvPr/>
            </p:nvPicPr>
            <p:blipFill rotWithShape="1">
              <a:blip r:embed="rId11" cstate="print">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a:stretch/>
            </p:blipFill>
            <p:spPr>
              <a:xfrm>
                <a:off x="7066881" y="5136175"/>
                <a:ext cx="754653" cy="557997"/>
              </a:xfrm>
              <a:prstGeom prst="rect">
                <a:avLst/>
              </a:prstGeom>
              <a:grpFill/>
              <a:ln>
                <a:noFill/>
              </a:ln>
            </p:spPr>
          </p:pic>
        </p:grpSp>
        <p:grpSp>
          <p:nvGrpSpPr>
            <p:cNvPr id="22" name="Gruppieren 21">
              <a:extLst>
                <a:ext uri="{FF2B5EF4-FFF2-40B4-BE49-F238E27FC236}">
                  <a16:creationId xmlns:a16="http://schemas.microsoft.com/office/drawing/2014/main" id="{CCFD9B56-1C3B-C1FE-97F2-48E724A92804}"/>
                </a:ext>
              </a:extLst>
            </p:cNvPr>
            <p:cNvGrpSpPr/>
            <p:nvPr/>
          </p:nvGrpSpPr>
          <p:grpSpPr>
            <a:xfrm>
              <a:off x="322526" y="3504614"/>
              <a:ext cx="2397950" cy="806334"/>
              <a:chOff x="322526" y="3604370"/>
              <a:chExt cx="2397950" cy="806334"/>
            </a:xfrm>
            <a:solidFill>
              <a:schemeClr val="bg2"/>
            </a:solidFill>
          </p:grpSpPr>
          <p:sp>
            <p:nvSpPr>
              <p:cNvPr id="20" name="Rechteck: abgerundete Ecken 19">
                <a:extLst>
                  <a:ext uri="{FF2B5EF4-FFF2-40B4-BE49-F238E27FC236}">
                    <a16:creationId xmlns:a16="http://schemas.microsoft.com/office/drawing/2014/main" id="{1F4BDD83-4949-E960-92ED-C5D6C5446CFA}"/>
                  </a:ext>
                </a:extLst>
              </p:cNvPr>
              <p:cNvSpPr/>
              <p:nvPr/>
            </p:nvSpPr>
            <p:spPr>
              <a:xfrm>
                <a:off x="322526" y="3604370"/>
                <a:ext cx="2397950" cy="806334"/>
              </a:xfrm>
              <a:prstGeom prst="roundRect">
                <a:avLst/>
              </a:prstGeom>
              <a:grpFill/>
              <a:ln w="28575">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US" dirty="0">
                    <a:solidFill>
                      <a:schemeClr val="tx1">
                        <a:lumMod val="50000"/>
                        <a:lumOff val="50000"/>
                      </a:schemeClr>
                    </a:solidFill>
                  </a:rPr>
                  <a:t>Battery Manage-</a:t>
                </a:r>
                <a:br>
                  <a:rPr lang="en-US" dirty="0">
                    <a:solidFill>
                      <a:schemeClr val="tx1">
                        <a:lumMod val="50000"/>
                        <a:lumOff val="50000"/>
                      </a:schemeClr>
                    </a:solidFill>
                  </a:rPr>
                </a:br>
                <a:r>
                  <a:rPr lang="en-US" dirty="0" err="1">
                    <a:solidFill>
                      <a:schemeClr val="tx1">
                        <a:lumMod val="50000"/>
                        <a:lumOff val="50000"/>
                      </a:schemeClr>
                    </a:solidFill>
                  </a:rPr>
                  <a:t>ment</a:t>
                </a:r>
                <a:r>
                  <a:rPr lang="en-US" dirty="0">
                    <a:solidFill>
                      <a:schemeClr val="tx1">
                        <a:lumMod val="50000"/>
                        <a:lumOff val="50000"/>
                      </a:schemeClr>
                    </a:solidFill>
                  </a:rPr>
                  <a:t> System</a:t>
                </a:r>
              </a:p>
            </p:txBody>
          </p:sp>
          <p:pic>
            <p:nvPicPr>
              <p:cNvPr id="18" name="Grafik 17">
                <a:extLst>
                  <a:ext uri="{FF2B5EF4-FFF2-40B4-BE49-F238E27FC236}">
                    <a16:creationId xmlns:a16="http://schemas.microsoft.com/office/drawing/2014/main" id="{9122E4CA-EED2-308B-8AFD-81F53E5FCCE3}"/>
                  </a:ext>
                  <a:ext uri="{C183D7F6-B498-43B3-948B-1728B52AA6E4}">
                    <adec:decorative xmlns:adec="http://schemas.microsoft.com/office/drawing/2017/decorative" val="1"/>
                  </a:ext>
                </a:extLst>
              </p:cNvPr>
              <p:cNvPicPr>
                <a:picLocks noChangeAspect="1"/>
              </p:cNvPicPr>
              <p:nvPr/>
            </p:nvPicPr>
            <p:blipFill rotWithShape="1">
              <a:blip r:embed="rId13" cstate="print">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14"/>
                  </a:ext>
                </a:extLst>
              </a:blip>
              <a:srcRect/>
              <a:stretch/>
            </p:blipFill>
            <p:spPr>
              <a:xfrm>
                <a:off x="364829" y="3670348"/>
                <a:ext cx="676025" cy="695253"/>
              </a:xfrm>
              <a:prstGeom prst="rect">
                <a:avLst/>
              </a:prstGeom>
              <a:grpFill/>
              <a:ln>
                <a:noFill/>
              </a:ln>
            </p:spPr>
          </p:pic>
        </p:grpSp>
        <p:grpSp>
          <p:nvGrpSpPr>
            <p:cNvPr id="40" name="Gruppieren 39">
              <a:extLst>
                <a:ext uri="{FF2B5EF4-FFF2-40B4-BE49-F238E27FC236}">
                  <a16:creationId xmlns:a16="http://schemas.microsoft.com/office/drawing/2014/main" id="{AF4249E3-C5D1-CFA8-21F3-71B70E9D5DE3}"/>
                </a:ext>
              </a:extLst>
            </p:cNvPr>
            <p:cNvGrpSpPr/>
            <p:nvPr/>
          </p:nvGrpSpPr>
          <p:grpSpPr>
            <a:xfrm>
              <a:off x="5308890" y="849631"/>
              <a:ext cx="2397950" cy="806334"/>
              <a:chOff x="5308890" y="949387"/>
              <a:chExt cx="2397950" cy="806334"/>
            </a:xfrm>
          </p:grpSpPr>
          <p:sp>
            <p:nvSpPr>
              <p:cNvPr id="8" name="Rechteck: abgerundete Ecken 7">
                <a:extLst>
                  <a:ext uri="{FF2B5EF4-FFF2-40B4-BE49-F238E27FC236}">
                    <a16:creationId xmlns:a16="http://schemas.microsoft.com/office/drawing/2014/main" id="{7EC316AD-DA3C-3938-5919-7C5FBC8E3144}"/>
                  </a:ext>
                </a:extLst>
              </p:cNvPr>
              <p:cNvSpPr/>
              <p:nvPr/>
            </p:nvSpPr>
            <p:spPr>
              <a:xfrm>
                <a:off x="5308890" y="949387"/>
                <a:ext cx="2397950" cy="806334"/>
              </a:xfrm>
              <a:prstGeom prst="roundRect">
                <a:avLst/>
              </a:prstGeom>
              <a:solidFill>
                <a:srgbClr val="AA6EC2">
                  <a:alpha val="50196"/>
                </a:srgbClr>
              </a:solidFill>
              <a:ln w="28575">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US" dirty="0">
                    <a:solidFill>
                      <a:schemeClr val="tx1"/>
                    </a:solidFill>
                  </a:rPr>
                  <a:t>Li-Ion Battery Cells</a:t>
                </a:r>
              </a:p>
            </p:txBody>
          </p:sp>
          <p:pic>
            <p:nvPicPr>
              <p:cNvPr id="32" name="Grafik 31" descr="Ein Bild, das Kreis, Zylinder, Kunst, Design enthält.&#10;&#10;Automatisch generierte Beschreibung">
                <a:extLst>
                  <a:ext uri="{FF2B5EF4-FFF2-40B4-BE49-F238E27FC236}">
                    <a16:creationId xmlns:a16="http://schemas.microsoft.com/office/drawing/2014/main" id="{6EBC44A5-C30E-C02F-29AC-DB815BB891E4}"/>
                  </a:ext>
                </a:extLst>
              </p:cNvPr>
              <p:cNvPicPr>
                <a:picLocks noChangeAspect="1"/>
              </p:cNvPicPr>
              <p:nvPr/>
            </p:nvPicPr>
            <p:blipFill>
              <a:blip r:embed="rId15" cstate="print">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5402152" y="980432"/>
                <a:ext cx="378000" cy="756000"/>
              </a:xfrm>
              <a:prstGeom prst="rect">
                <a:avLst/>
              </a:prstGeom>
            </p:spPr>
          </p:pic>
        </p:grpSp>
        <p:pic>
          <p:nvPicPr>
            <p:cNvPr id="42" name="Grafik 41">
              <a:extLst>
                <a:ext uri="{FF2B5EF4-FFF2-40B4-BE49-F238E27FC236}">
                  <a16:creationId xmlns:a16="http://schemas.microsoft.com/office/drawing/2014/main" id="{B3BD0ACC-F3BB-2DDA-AAF4-C943166A6C27}"/>
                </a:ext>
              </a:extLst>
            </p:cNvPr>
            <p:cNvPicPr>
              <a:picLocks noChangeAspect="1"/>
            </p:cNvPicPr>
            <p:nvPr/>
          </p:nvPicPr>
          <p:blipFill rotWithShape="1">
            <a:blip r:embed="rId17" cstate="print">
              <a:clrChange>
                <a:clrFrom>
                  <a:srgbClr val="FFFFFF"/>
                </a:clrFrom>
                <a:clrTo>
                  <a:srgbClr val="FFFFFF">
                    <a:alpha val="0"/>
                  </a:srgbClr>
                </a:clrTo>
              </a:clrChange>
              <a:extLst>
                <a:ext uri="{28A0092B-C50C-407E-A947-70E740481C1C}">
                  <a14:useLocalDpi xmlns:a14="http://schemas.microsoft.com/office/drawing/2010/main" val="0"/>
                </a:ext>
              </a:extLst>
            </a:blip>
            <a:srcRect t="9036" r="2945"/>
            <a:stretch/>
          </p:blipFill>
          <p:spPr>
            <a:xfrm>
              <a:off x="3710211" y="4552552"/>
              <a:ext cx="2693012" cy="1987727"/>
            </a:xfrm>
            <a:prstGeom prst="rect">
              <a:avLst/>
            </a:prstGeom>
          </p:spPr>
        </p:pic>
        <p:pic>
          <p:nvPicPr>
            <p:cNvPr id="45" name="Grafik 44" descr="Ein Bild, das Schwarz, Dunkelheit enthält.&#10;&#10;Automatisch generierte Beschreibung">
              <a:extLst>
                <a:ext uri="{FF2B5EF4-FFF2-40B4-BE49-F238E27FC236}">
                  <a16:creationId xmlns:a16="http://schemas.microsoft.com/office/drawing/2014/main" id="{449EF68A-16AA-76A0-BC4E-01A4BF97C26A}"/>
                </a:ext>
              </a:extLst>
            </p:cNvPr>
            <p:cNvPicPr>
              <a:picLocks noChangeAspect="1"/>
            </p:cNvPicPr>
            <p:nvPr/>
          </p:nvPicPr>
          <p:blipFill rotWithShape="1">
            <a:blip r:embed="rId18" cstate="print">
              <a:extLst>
                <a:ext uri="{28A0092B-C50C-407E-A947-70E740481C1C}">
                  <a14:useLocalDpi xmlns:a14="http://schemas.microsoft.com/office/drawing/2010/main" val="0"/>
                </a:ext>
                <a:ext uri="{837473B0-CC2E-450A-ABE3-18F120FF3D39}">
                  <a1611:picAttrSrcUrl xmlns:a1611="http://schemas.microsoft.com/office/drawing/2016/11/main" r:id="rId19"/>
                </a:ext>
              </a:extLst>
            </a:blip>
            <a:srcRect t="14222" b="18124"/>
            <a:stretch/>
          </p:blipFill>
          <p:spPr>
            <a:xfrm rot="5400000">
              <a:off x="4755542" y="4004492"/>
              <a:ext cx="688109" cy="465527"/>
            </a:xfrm>
            <a:prstGeom prst="rect">
              <a:avLst/>
            </a:prstGeom>
          </p:spPr>
        </p:pic>
        <p:grpSp>
          <p:nvGrpSpPr>
            <p:cNvPr id="55" name="Gruppieren 54">
              <a:extLst>
                <a:ext uri="{FF2B5EF4-FFF2-40B4-BE49-F238E27FC236}">
                  <a16:creationId xmlns:a16="http://schemas.microsoft.com/office/drawing/2014/main" id="{9CA62DA7-3069-A521-C792-B7848BA6A518}"/>
                </a:ext>
              </a:extLst>
            </p:cNvPr>
            <p:cNvGrpSpPr/>
            <p:nvPr/>
          </p:nvGrpSpPr>
          <p:grpSpPr>
            <a:xfrm>
              <a:off x="873103" y="4904718"/>
              <a:ext cx="2555897" cy="806334"/>
              <a:chOff x="873103" y="5004474"/>
              <a:chExt cx="2555897" cy="806334"/>
            </a:xfrm>
          </p:grpSpPr>
          <p:sp>
            <p:nvSpPr>
              <p:cNvPr id="56" name="Rechteck: abgerundete Ecken 55">
                <a:extLst>
                  <a:ext uri="{FF2B5EF4-FFF2-40B4-BE49-F238E27FC236}">
                    <a16:creationId xmlns:a16="http://schemas.microsoft.com/office/drawing/2014/main" id="{A698A37F-FD76-F355-65D7-B6B6C660C7B7}"/>
                  </a:ext>
                </a:extLst>
              </p:cNvPr>
              <p:cNvSpPr/>
              <p:nvPr/>
            </p:nvSpPr>
            <p:spPr>
              <a:xfrm>
                <a:off x="906087" y="5004474"/>
                <a:ext cx="2522913" cy="806334"/>
              </a:xfrm>
              <a:prstGeom prst="roundRect">
                <a:avLst/>
              </a:prstGeom>
              <a:solidFill>
                <a:schemeClr val="bg2">
                  <a:lumMod val="90000"/>
                  <a:alpha val="50196"/>
                </a:schemeClr>
              </a:solidFill>
              <a:ln w="28575">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US" dirty="0">
                    <a:solidFill>
                      <a:schemeClr val="tx1">
                        <a:lumMod val="50000"/>
                        <a:lumOff val="50000"/>
                      </a:schemeClr>
                    </a:solidFill>
                  </a:rPr>
                  <a:t>Charging Strategies</a:t>
                </a:r>
              </a:p>
            </p:txBody>
          </p:sp>
          <p:pic>
            <p:nvPicPr>
              <p:cNvPr id="58" name="Grafik 57">
                <a:extLst>
                  <a:ext uri="{FF2B5EF4-FFF2-40B4-BE49-F238E27FC236}">
                    <a16:creationId xmlns:a16="http://schemas.microsoft.com/office/drawing/2014/main" id="{8B4DC4D6-778D-9DEC-873D-698021925678}"/>
                  </a:ext>
                  <a:ext uri="{C183D7F6-B498-43B3-948B-1728B52AA6E4}">
                    <adec:decorative xmlns:adec="http://schemas.microsoft.com/office/drawing/2017/decorative" val="1"/>
                  </a:ext>
                </a:extLst>
              </p:cNvPr>
              <p:cNvPicPr>
                <a:picLocks noChangeAspect="1"/>
              </p:cNvPicPr>
              <p:nvPr/>
            </p:nvPicPr>
            <p:blipFill>
              <a:blip r:embed="rId20" cstate="print">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21"/>
                  </a:ext>
                </a:extLst>
              </a:blip>
              <a:stretch>
                <a:fillRect/>
              </a:stretch>
            </p:blipFill>
            <p:spPr>
              <a:xfrm>
                <a:off x="873103" y="5045561"/>
                <a:ext cx="717733" cy="717733"/>
              </a:xfrm>
              <a:prstGeom prst="rect">
                <a:avLst/>
              </a:prstGeom>
            </p:spPr>
          </p:pic>
        </p:grpSp>
      </p:grpSp>
      <p:pic>
        <p:nvPicPr>
          <p:cNvPr id="14" name="Grafik 13">
            <a:extLst>
              <a:ext uri="{FF2B5EF4-FFF2-40B4-BE49-F238E27FC236}">
                <a16:creationId xmlns:a16="http://schemas.microsoft.com/office/drawing/2014/main" id="{58D2F90A-1457-6277-5E60-38A2CA1811A9}"/>
              </a:ext>
            </a:extLst>
          </p:cNvPr>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7913335" y="19374"/>
            <a:ext cx="1961106" cy="612000"/>
          </a:xfrm>
          <a:prstGeom prst="rect">
            <a:avLst/>
          </a:prstGeom>
        </p:spPr>
      </p:pic>
    </p:spTree>
    <p:extLst>
      <p:ext uri="{BB962C8B-B14F-4D97-AF65-F5344CB8AC3E}">
        <p14:creationId xmlns:p14="http://schemas.microsoft.com/office/powerpoint/2010/main" val="295535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B84EC4F0-D5B5-2403-FC78-B4B28A098201}"/>
              </a:ext>
            </a:extLst>
          </p:cNvPr>
          <p:cNvSpPr>
            <a:spLocks noGrp="1"/>
          </p:cNvSpPr>
          <p:nvPr>
            <p:ph type="dt" sz="half" idx="10"/>
          </p:nvPr>
        </p:nvSpPr>
        <p:spPr/>
        <p:txBody>
          <a:bodyPr/>
          <a:lstStyle/>
          <a:p>
            <a:pPr defTabSz="414772"/>
            <a:r>
              <a:rPr lang="en-US">
                <a:solidFill>
                  <a:prstClr val="white"/>
                </a:solidFill>
              </a:rPr>
              <a:t>Battery Course</a:t>
            </a:r>
            <a:endParaRPr lang="de-CH" dirty="0">
              <a:solidFill>
                <a:prstClr val="white"/>
              </a:solidFill>
            </a:endParaRPr>
          </a:p>
        </p:txBody>
      </p:sp>
      <p:sp>
        <p:nvSpPr>
          <p:cNvPr id="4" name="Fußzeilenplatzhalter 3">
            <a:extLst>
              <a:ext uri="{FF2B5EF4-FFF2-40B4-BE49-F238E27FC236}">
                <a16:creationId xmlns:a16="http://schemas.microsoft.com/office/drawing/2014/main" id="{790D5589-9523-1ACA-F082-861237378AFC}"/>
              </a:ext>
            </a:extLst>
          </p:cNvPr>
          <p:cNvSpPr>
            <a:spLocks noGrp="1"/>
          </p:cNvSpPr>
          <p:nvPr>
            <p:ph type="ftr" sz="quarter" idx="11"/>
          </p:nvPr>
        </p:nvSpPr>
        <p:spPr/>
        <p:txBody>
          <a:bodyPr/>
          <a:lstStyle/>
          <a:p>
            <a:pPr defTabSz="414772"/>
            <a:r>
              <a:rPr lang="en-US">
                <a:solidFill>
                  <a:prstClr val="white"/>
                </a:solidFill>
              </a:rPr>
              <a:t>01 - Lithium-Ion Battery Cells - Part 1</a:t>
            </a:r>
            <a:endParaRPr lang="de-CH" dirty="0">
              <a:solidFill>
                <a:prstClr val="white"/>
              </a:solidFill>
            </a:endParaRPr>
          </a:p>
        </p:txBody>
      </p:sp>
      <p:sp>
        <p:nvSpPr>
          <p:cNvPr id="5" name="Foliennummernplatzhalter 4">
            <a:extLst>
              <a:ext uri="{FF2B5EF4-FFF2-40B4-BE49-F238E27FC236}">
                <a16:creationId xmlns:a16="http://schemas.microsoft.com/office/drawing/2014/main" id="{5C97CC37-2E08-7227-CC2F-0084B071D6AC}"/>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2</a:t>
            </a:fld>
            <a:endParaRPr lang="de-CH" dirty="0">
              <a:solidFill>
                <a:prstClr val="white"/>
              </a:solidFill>
            </a:endParaRPr>
          </a:p>
        </p:txBody>
      </p:sp>
      <p:sp>
        <p:nvSpPr>
          <p:cNvPr id="6" name="Titel 5">
            <a:extLst>
              <a:ext uri="{FF2B5EF4-FFF2-40B4-BE49-F238E27FC236}">
                <a16:creationId xmlns:a16="http://schemas.microsoft.com/office/drawing/2014/main" id="{28C72BD1-21E4-E632-6793-FFA867B095FA}"/>
              </a:ext>
            </a:extLst>
          </p:cNvPr>
          <p:cNvSpPr>
            <a:spLocks noGrp="1"/>
          </p:cNvSpPr>
          <p:nvPr>
            <p:ph type="title"/>
          </p:nvPr>
        </p:nvSpPr>
        <p:spPr/>
        <p:txBody>
          <a:bodyPr/>
          <a:lstStyle/>
          <a:p>
            <a:r>
              <a:rPr lang="en-US" noProof="0" dirty="0"/>
              <a:t>Li-Ion Battery Cells</a:t>
            </a:r>
          </a:p>
        </p:txBody>
      </p:sp>
      <p:sp>
        <p:nvSpPr>
          <p:cNvPr id="10" name="Inhaltsplatzhalter 1">
            <a:extLst>
              <a:ext uri="{FF2B5EF4-FFF2-40B4-BE49-F238E27FC236}">
                <a16:creationId xmlns:a16="http://schemas.microsoft.com/office/drawing/2014/main" id="{1F5650F2-1B47-7BD9-D2BD-F0CE61368C63}"/>
              </a:ext>
            </a:extLst>
          </p:cNvPr>
          <p:cNvSpPr>
            <a:spLocks noGrp="1"/>
          </p:cNvSpPr>
          <p:nvPr>
            <p:ph idx="1"/>
          </p:nvPr>
        </p:nvSpPr>
        <p:spPr>
          <a:xfrm>
            <a:off x="681038" y="1002346"/>
            <a:ext cx="8543925" cy="5174618"/>
          </a:xfrm>
        </p:spPr>
        <p:txBody>
          <a:bodyPr/>
          <a:lstStyle/>
          <a:p>
            <a:pPr marL="0" indent="0">
              <a:buNone/>
            </a:pPr>
            <a:r>
              <a:rPr lang="en-US" dirty="0"/>
              <a:t>Learning objectives</a:t>
            </a:r>
          </a:p>
          <a:p>
            <a:r>
              <a:rPr lang="en-US" dirty="0"/>
              <a:t>Students are familiar with the structure and general functioning of lithium-ion cells</a:t>
            </a:r>
          </a:p>
          <a:p>
            <a:r>
              <a:rPr lang="en-US" dirty="0"/>
              <a:t>Students will be able to define the requirements for a battery system (voltage level, performance, capacity, etc.)</a:t>
            </a:r>
          </a:p>
          <a:p>
            <a:r>
              <a:rPr lang="en-US" dirty="0"/>
              <a:t>Students can identify a suitable battery cell based on the requirements</a:t>
            </a:r>
          </a:p>
        </p:txBody>
      </p:sp>
    </p:spTree>
    <p:extLst>
      <p:ext uri="{BB962C8B-B14F-4D97-AF65-F5344CB8AC3E}">
        <p14:creationId xmlns:p14="http://schemas.microsoft.com/office/powerpoint/2010/main" val="4256872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dirty="0" err="1"/>
              <a:t>Electrochemistry</a:t>
            </a:r>
            <a:r>
              <a:rPr lang="de-CH" dirty="0"/>
              <a:t> - a </a:t>
            </a:r>
            <a:r>
              <a:rPr lang="de-CH" dirty="0" err="1"/>
              <a:t>few</a:t>
            </a:r>
            <a:r>
              <a:rPr lang="de-CH" dirty="0"/>
              <a:t> </a:t>
            </a:r>
            <a:r>
              <a:rPr lang="de-CH" dirty="0" err="1"/>
              <a:t>basics</a:t>
            </a:r>
            <a:endParaRPr lang="de-CH"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8289" cy="5493968"/>
          </a:xfrm>
        </p:spPr>
        <p:txBody>
          <a:bodyPr>
            <a:normAutofit/>
          </a:bodyPr>
          <a:lstStyle/>
          <a:p>
            <a:pPr marL="0" indent="0">
              <a:spcAft>
                <a:spcPts val="1800"/>
              </a:spcAft>
              <a:buNone/>
            </a:pPr>
            <a:r>
              <a:rPr lang="de-CH" b="1" dirty="0" err="1">
                <a:solidFill>
                  <a:srgbClr val="8D1962"/>
                </a:solidFill>
              </a:rPr>
              <a:t>Electrochemical</a:t>
            </a:r>
            <a:r>
              <a:rPr lang="de-CH" b="1" dirty="0">
                <a:solidFill>
                  <a:srgbClr val="8D1962"/>
                </a:solidFill>
              </a:rPr>
              <a:t> Energie Storage</a:t>
            </a:r>
          </a:p>
          <a:p>
            <a:pPr marL="0" indent="0">
              <a:spcAft>
                <a:spcPts val="1000"/>
              </a:spcAft>
              <a:buNone/>
              <a:tabLst>
                <a:tab pos="2508250" algn="l"/>
              </a:tabLst>
            </a:pPr>
            <a:r>
              <a:rPr lang="de-CH" sz="2800" b="1" dirty="0"/>
              <a:t>	Galvanische Zelle</a:t>
            </a:r>
          </a:p>
          <a:p>
            <a:pPr marL="0" lvl="0" indent="0">
              <a:spcAft>
                <a:spcPts val="1000"/>
              </a:spcAft>
              <a:buNone/>
              <a:tabLst>
                <a:tab pos="2508250" algn="l"/>
              </a:tabLst>
            </a:pPr>
            <a:endParaRPr lang="de-CH" sz="2000" dirty="0">
              <a:solidFill>
                <a:prstClr val="black"/>
              </a:solidFill>
            </a:endParaRPr>
          </a:p>
          <a:p>
            <a:pPr marL="0" lvl="0" indent="0">
              <a:spcAft>
                <a:spcPts val="1000"/>
              </a:spcAft>
              <a:buNone/>
              <a:tabLst>
                <a:tab pos="2508250" algn="l"/>
              </a:tabLst>
            </a:pPr>
            <a:endParaRPr lang="de-CH" sz="2000" dirty="0">
              <a:solidFill>
                <a:prstClr val="black"/>
              </a:solidFill>
            </a:endParaRPr>
          </a:p>
          <a:p>
            <a:pPr marL="0" lvl="0" indent="0">
              <a:spcAft>
                <a:spcPts val="1000"/>
              </a:spcAft>
              <a:buNone/>
              <a:tabLst>
                <a:tab pos="2508250" algn="l"/>
              </a:tabLst>
            </a:pPr>
            <a:endParaRPr lang="de-CH" sz="2000" dirty="0">
              <a:solidFill>
                <a:prstClr val="black"/>
              </a:solidFill>
            </a:endParaRPr>
          </a:p>
          <a:p>
            <a:pPr marL="0" lvl="0" indent="0">
              <a:spcAft>
                <a:spcPts val="1000"/>
              </a:spcAft>
              <a:buNone/>
              <a:tabLst>
                <a:tab pos="2508250" algn="l"/>
              </a:tabLst>
            </a:pPr>
            <a:endParaRPr lang="de-CH" sz="2000" dirty="0">
              <a:solidFill>
                <a:prstClr val="black"/>
              </a:solidFill>
            </a:endParaRPr>
          </a:p>
          <a:p>
            <a:pPr marL="0" lvl="0" indent="0">
              <a:spcAft>
                <a:spcPts val="3000"/>
              </a:spcAft>
              <a:buNone/>
              <a:tabLst>
                <a:tab pos="2508250" algn="l"/>
              </a:tabLst>
            </a:pPr>
            <a:endParaRPr lang="de-CH" sz="2000" dirty="0">
              <a:solidFill>
                <a:prstClr val="black"/>
              </a:solidFill>
            </a:endParaRPr>
          </a:p>
          <a:p>
            <a:pPr marL="892175" lvl="0" indent="-892175">
              <a:spcAft>
                <a:spcPts val="1000"/>
              </a:spcAft>
              <a:buNone/>
              <a:tabLst>
                <a:tab pos="2508250" algn="l"/>
              </a:tabLst>
            </a:pPr>
            <a:r>
              <a:rPr lang="de-CH" sz="2200" i="1" u="sng" dirty="0">
                <a:solidFill>
                  <a:prstClr val="black"/>
                </a:solidFill>
              </a:rPr>
              <a:t>Note</a:t>
            </a:r>
            <a:r>
              <a:rPr lang="de-CH" sz="2200" dirty="0">
                <a:solidFill>
                  <a:prstClr val="black"/>
                </a:solidFill>
              </a:rPr>
              <a:t>:	</a:t>
            </a:r>
            <a:r>
              <a:rPr lang="en-US" sz="2200" dirty="0">
                <a:solidFill>
                  <a:prstClr val="black"/>
                </a:solidFill>
              </a:rPr>
              <a:t>“Battery” is both the generic term for energy storage and the name for a primary cell. Rechargeable secondary cells are commonly called accumulators.</a:t>
            </a:r>
            <a:endParaRPr lang="de-CH" sz="2200" dirty="0">
              <a:solidFill>
                <a:prstClr val="black"/>
              </a:solidFill>
            </a:endParaRP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3</a:t>
            </a:fld>
            <a:endParaRPr lang="de-CH" dirty="0"/>
          </a:p>
        </p:txBody>
      </p:sp>
      <p:sp>
        <p:nvSpPr>
          <p:cNvPr id="5" name="Textfeld 4">
            <a:extLst>
              <a:ext uri="{FF2B5EF4-FFF2-40B4-BE49-F238E27FC236}">
                <a16:creationId xmlns:a16="http://schemas.microsoft.com/office/drawing/2014/main" id="{6DEF7585-3EA8-49F2-BB86-F665922FE256}"/>
              </a:ext>
            </a:extLst>
          </p:cNvPr>
          <p:cNvSpPr txBox="1"/>
          <p:nvPr/>
        </p:nvSpPr>
        <p:spPr>
          <a:xfrm>
            <a:off x="531847" y="2330611"/>
            <a:ext cx="3203940" cy="1846659"/>
          </a:xfrm>
          <a:prstGeom prst="rect">
            <a:avLst/>
          </a:prstGeom>
          <a:noFill/>
        </p:spPr>
        <p:txBody>
          <a:bodyPr wrap="square" rtlCol="0">
            <a:spAutoFit/>
          </a:bodyPr>
          <a:lstStyle/>
          <a:p>
            <a:pPr algn="ctr">
              <a:spcAft>
                <a:spcPts val="1200"/>
              </a:spcAft>
            </a:pPr>
            <a:r>
              <a:rPr lang="de-CH" sz="2400" b="1" i="1" dirty="0">
                <a:solidFill>
                  <a:srgbClr val="8D1962"/>
                </a:solidFill>
              </a:rPr>
              <a:t>Primary Cells</a:t>
            </a:r>
          </a:p>
          <a:p>
            <a:pPr algn="ctr"/>
            <a:r>
              <a:rPr lang="en-US" sz="2000" dirty="0"/>
              <a:t>Generally, </a:t>
            </a:r>
            <a:r>
              <a:rPr lang="en-US" sz="2000" b="1" dirty="0"/>
              <a:t>not</a:t>
            </a:r>
            <a:r>
              <a:rPr lang="en-US" sz="2000" dirty="0"/>
              <a:t> or only partially </a:t>
            </a:r>
            <a:r>
              <a:rPr lang="en-US" sz="2000" b="1" dirty="0"/>
              <a:t>rechargeable</a:t>
            </a:r>
            <a:br>
              <a:rPr lang="en-US" sz="2000" b="1" dirty="0"/>
            </a:br>
            <a:endParaRPr lang="en-US" sz="2000" b="1" dirty="0"/>
          </a:p>
          <a:p>
            <a:pPr marL="342900" indent="-342900" algn="ctr">
              <a:buFont typeface="Arial" panose="020B0604020202020204" pitchFamily="34" charset="0"/>
              <a:buChar char="•"/>
            </a:pPr>
            <a:r>
              <a:rPr lang="de-CH" sz="2000" dirty="0" err="1"/>
              <a:t>Redox-reaction</a:t>
            </a:r>
            <a:r>
              <a:rPr lang="de-CH" sz="2000" dirty="0"/>
              <a:t> </a:t>
            </a:r>
            <a:r>
              <a:rPr lang="de-CH" sz="2000" dirty="0" err="1"/>
              <a:t>pairs</a:t>
            </a:r>
            <a:endParaRPr lang="de-CH" sz="2000" dirty="0"/>
          </a:p>
        </p:txBody>
      </p:sp>
      <p:sp>
        <p:nvSpPr>
          <p:cNvPr id="8" name="Textfeld 7">
            <a:extLst>
              <a:ext uri="{FF2B5EF4-FFF2-40B4-BE49-F238E27FC236}">
                <a16:creationId xmlns:a16="http://schemas.microsoft.com/office/drawing/2014/main" id="{304849D8-9035-49A1-A2BC-BD5F1AA92BAD}"/>
              </a:ext>
            </a:extLst>
          </p:cNvPr>
          <p:cNvSpPr txBox="1"/>
          <p:nvPr/>
        </p:nvSpPr>
        <p:spPr>
          <a:xfrm>
            <a:off x="5489999" y="2330611"/>
            <a:ext cx="3204000" cy="1064394"/>
          </a:xfrm>
          <a:prstGeom prst="rect">
            <a:avLst/>
          </a:prstGeom>
          <a:noFill/>
        </p:spPr>
        <p:txBody>
          <a:bodyPr wrap="square" rtlCol="0">
            <a:spAutoFit/>
          </a:bodyPr>
          <a:lstStyle/>
          <a:p>
            <a:pPr algn="ctr">
              <a:spcAft>
                <a:spcPts val="1200"/>
              </a:spcAft>
            </a:pPr>
            <a:r>
              <a:rPr lang="de-CH" sz="2400" b="1" i="1" dirty="0" err="1">
                <a:solidFill>
                  <a:srgbClr val="8D1962"/>
                </a:solidFill>
              </a:rPr>
              <a:t>Secondary</a:t>
            </a:r>
            <a:r>
              <a:rPr lang="de-CH" sz="2400" b="1" i="1" dirty="0">
                <a:solidFill>
                  <a:srgbClr val="8D1962"/>
                </a:solidFill>
              </a:rPr>
              <a:t> </a:t>
            </a:r>
            <a:r>
              <a:rPr lang="de-CH" sz="2400" b="1" i="1" dirty="0" err="1">
                <a:solidFill>
                  <a:srgbClr val="8D1962"/>
                </a:solidFill>
              </a:rPr>
              <a:t>cells</a:t>
            </a:r>
            <a:endParaRPr lang="de-CH" sz="2400" b="1" i="1" dirty="0">
              <a:solidFill>
                <a:srgbClr val="8D1962"/>
              </a:solidFill>
            </a:endParaRPr>
          </a:p>
          <a:p>
            <a:pPr algn="ctr">
              <a:spcBef>
                <a:spcPts val="1100"/>
              </a:spcBef>
              <a:spcAft>
                <a:spcPts val="1100"/>
              </a:spcAft>
            </a:pPr>
            <a:r>
              <a:rPr lang="de-CH" sz="2000" b="1" dirty="0" err="1"/>
              <a:t>rechargable</a:t>
            </a:r>
            <a:endParaRPr lang="de-CH" b="1" dirty="0"/>
          </a:p>
        </p:txBody>
      </p:sp>
      <p:graphicFrame>
        <p:nvGraphicFramePr>
          <p:cNvPr id="12" name="Tabelle 11">
            <a:extLst>
              <a:ext uri="{FF2B5EF4-FFF2-40B4-BE49-F238E27FC236}">
                <a16:creationId xmlns:a16="http://schemas.microsoft.com/office/drawing/2014/main" id="{0B86EC8B-AFB7-4127-935E-FBA90FCFC12D}"/>
              </a:ext>
            </a:extLst>
          </p:cNvPr>
          <p:cNvGraphicFramePr>
            <a:graphicFrameLocks noGrp="1"/>
          </p:cNvGraphicFramePr>
          <p:nvPr>
            <p:extLst>
              <p:ext uri="{D42A27DB-BD31-4B8C-83A1-F6EECF244321}">
                <p14:modId xmlns:p14="http://schemas.microsoft.com/office/powerpoint/2010/main" val="3906833188"/>
              </p:ext>
            </p:extLst>
          </p:nvPr>
        </p:nvGraphicFramePr>
        <p:xfrm>
          <a:off x="4319242" y="3627514"/>
          <a:ext cx="5363736" cy="1188720"/>
        </p:xfrm>
        <a:graphic>
          <a:graphicData uri="http://schemas.openxmlformats.org/drawingml/2006/table">
            <a:tbl>
              <a:tblPr firstRow="1" bandRow="1">
                <a:tableStyleId>{2D5ABB26-0587-4C30-8999-92F81FD0307C}</a:tableStyleId>
              </a:tblPr>
              <a:tblGrid>
                <a:gridCol w="2822535">
                  <a:extLst>
                    <a:ext uri="{9D8B030D-6E8A-4147-A177-3AD203B41FA5}">
                      <a16:colId xmlns:a16="http://schemas.microsoft.com/office/drawing/2014/main" val="1520502120"/>
                    </a:ext>
                  </a:extLst>
                </a:gridCol>
                <a:gridCol w="2541201">
                  <a:extLst>
                    <a:ext uri="{9D8B030D-6E8A-4147-A177-3AD203B41FA5}">
                      <a16:colId xmlns:a16="http://schemas.microsoft.com/office/drawing/2014/main" val="3045664860"/>
                    </a:ext>
                  </a:extLst>
                </a:gridCol>
              </a:tblGrid>
              <a:tr h="370840">
                <a:tc>
                  <a:txBody>
                    <a:bodyPr/>
                    <a:lstStyle/>
                    <a:p>
                      <a:pPr marL="342900" indent="-342900" algn="ctr">
                        <a:buFont typeface="Arial" panose="020B0604020202020204" pitchFamily="34" charset="0"/>
                        <a:buChar char="•"/>
                      </a:pPr>
                      <a:r>
                        <a:rPr lang="de-CH" sz="2000" dirty="0" err="1"/>
                        <a:t>Redox-reaction</a:t>
                      </a:r>
                      <a:r>
                        <a:rPr lang="de-CH" sz="2000" dirty="0"/>
                        <a:t> </a:t>
                      </a:r>
                      <a:r>
                        <a:rPr lang="de-CH" sz="2000" dirty="0" err="1"/>
                        <a:t>pairs</a:t>
                      </a:r>
                      <a:endParaRPr lang="de-CH" sz="2000" dirty="0"/>
                    </a:p>
                  </a:txBody>
                  <a:tcPr/>
                </a:tc>
                <a:tc>
                  <a:txBody>
                    <a:bodyPr/>
                    <a:lstStyle/>
                    <a:p>
                      <a:pPr marL="285750" marR="0" lvl="0" indent="-285750" algn="l" defTabSz="914406"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CH" sz="2000" dirty="0" err="1"/>
                        <a:t>Redox</a:t>
                      </a:r>
                      <a:r>
                        <a:rPr lang="de-CH" sz="2000" dirty="0"/>
                        <a:t>-Flow </a:t>
                      </a:r>
                      <a:r>
                        <a:rPr lang="de-CH" sz="2000" dirty="0" err="1"/>
                        <a:t>cells</a:t>
                      </a:r>
                      <a:endParaRPr lang="de-CH" sz="2000" dirty="0"/>
                    </a:p>
                  </a:txBody>
                  <a:tcPr/>
                </a:tc>
                <a:extLst>
                  <a:ext uri="{0D108BD9-81ED-4DB2-BD59-A6C34878D82A}">
                    <a16:rowId xmlns:a16="http://schemas.microsoft.com/office/drawing/2014/main" val="2571577333"/>
                  </a:ext>
                </a:extLst>
              </a:tr>
              <a:tr h="370840">
                <a:tc>
                  <a:txBody>
                    <a:bodyPr/>
                    <a:lstStyle/>
                    <a:p>
                      <a:pPr marL="285750" marR="0" lvl="0" indent="-285750" algn="l" defTabSz="914406"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CH" sz="2000" b="1" dirty="0" err="1">
                          <a:solidFill>
                            <a:srgbClr val="8D1962"/>
                          </a:solidFill>
                        </a:rPr>
                        <a:t>Intercalation</a:t>
                      </a:r>
                      <a:r>
                        <a:rPr lang="de-CH" sz="2000" b="1" dirty="0">
                          <a:solidFill>
                            <a:srgbClr val="8D1962"/>
                          </a:solidFill>
                        </a:rPr>
                        <a:t> </a:t>
                      </a:r>
                      <a:r>
                        <a:rPr lang="de-CH" sz="2000" b="1" dirty="0" err="1">
                          <a:solidFill>
                            <a:srgbClr val="8D1962"/>
                          </a:solidFill>
                        </a:rPr>
                        <a:t>cells</a:t>
                      </a:r>
                      <a:endParaRPr lang="de-CH" sz="2000" b="1" dirty="0">
                        <a:solidFill>
                          <a:srgbClr val="8D1962"/>
                        </a:solidFill>
                      </a:endParaRPr>
                    </a:p>
                  </a:txBody>
                  <a:tcPr/>
                </a:tc>
                <a:tc rowSpan="2">
                  <a:txBody>
                    <a:bodyPr/>
                    <a:lstStyle/>
                    <a:p>
                      <a:pPr marL="285750" marR="0" lvl="0" indent="-285750" algn="l" defTabSz="914406"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CH" sz="2000" dirty="0"/>
                        <a:t>Double </a:t>
                      </a:r>
                      <a:r>
                        <a:rPr lang="de-CH" sz="2000" dirty="0" err="1"/>
                        <a:t>layer</a:t>
                      </a:r>
                      <a:r>
                        <a:rPr lang="de-CH" sz="2000" dirty="0"/>
                        <a:t> </a:t>
                      </a:r>
                      <a:r>
                        <a:rPr lang="de-CH" sz="2000" dirty="0" err="1"/>
                        <a:t>capacitors</a:t>
                      </a:r>
                      <a:endParaRPr lang="de-CH" sz="2000" dirty="0"/>
                    </a:p>
                  </a:txBody>
                  <a:tcPr/>
                </a:tc>
                <a:extLst>
                  <a:ext uri="{0D108BD9-81ED-4DB2-BD59-A6C34878D82A}">
                    <a16:rowId xmlns:a16="http://schemas.microsoft.com/office/drawing/2014/main" val="75865594"/>
                  </a:ext>
                </a:extLst>
              </a:tr>
              <a:tr h="370840">
                <a:tc>
                  <a:txBody>
                    <a:bodyPr/>
                    <a:lstStyle/>
                    <a:p>
                      <a:pPr marL="285750" marR="0" lvl="0" indent="-285750" algn="l" defTabSz="914406"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CH" sz="2000" dirty="0"/>
                        <a:t>Fuel </a:t>
                      </a:r>
                      <a:r>
                        <a:rPr lang="de-CH" sz="2000" dirty="0" err="1"/>
                        <a:t>cells</a:t>
                      </a:r>
                      <a:endParaRPr lang="de-CH" sz="2000" dirty="0"/>
                    </a:p>
                  </a:txBody>
                  <a:tcPr/>
                </a:tc>
                <a:tc vMerge="1">
                  <a:txBody>
                    <a:bodyPr/>
                    <a:lstStyle/>
                    <a:p>
                      <a:endParaRPr lang="de-CH" dirty="0"/>
                    </a:p>
                  </a:txBody>
                  <a:tcPr/>
                </a:tc>
                <a:extLst>
                  <a:ext uri="{0D108BD9-81ED-4DB2-BD59-A6C34878D82A}">
                    <a16:rowId xmlns:a16="http://schemas.microsoft.com/office/drawing/2014/main" val="994966174"/>
                  </a:ext>
                </a:extLst>
              </a:tr>
            </a:tbl>
          </a:graphicData>
        </a:graphic>
      </p:graphicFrame>
      <p:sp>
        <p:nvSpPr>
          <p:cNvPr id="10" name="Fußzeilenplatzhalter 4">
            <a:extLst>
              <a:ext uri="{FF2B5EF4-FFF2-40B4-BE49-F238E27FC236}">
                <a16:creationId xmlns:a16="http://schemas.microsoft.com/office/drawing/2014/main" id="{A3D1A924-351D-4BBF-9FBA-FEF40A9CC174}"/>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455527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3200" dirty="0" err="1"/>
              <a:t>Electrochemistry</a:t>
            </a:r>
            <a:r>
              <a:rPr lang="de-CH" sz="3200" dirty="0"/>
              <a:t> - a </a:t>
            </a:r>
            <a:r>
              <a:rPr lang="de-CH" sz="3200" dirty="0" err="1"/>
              <a:t>few</a:t>
            </a:r>
            <a:r>
              <a:rPr lang="de-CH" sz="3200" dirty="0"/>
              <a:t> </a:t>
            </a:r>
            <a:r>
              <a:rPr lang="de-CH" sz="3200" dirty="0" err="1"/>
              <a:t>basics</a:t>
            </a:r>
            <a:endParaRPr lang="de-CH" sz="32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9" y="1031842"/>
            <a:ext cx="5452132" cy="5493968"/>
          </a:xfrm>
        </p:spPr>
        <p:txBody>
          <a:bodyPr>
            <a:normAutofit/>
          </a:bodyPr>
          <a:lstStyle/>
          <a:p>
            <a:pPr marL="0" indent="0">
              <a:spcAft>
                <a:spcPts val="1000"/>
              </a:spcAft>
              <a:buNone/>
            </a:pPr>
            <a:r>
              <a:rPr lang="de-CH" sz="2400" b="1" dirty="0" err="1">
                <a:solidFill>
                  <a:srgbClr val="8D1962"/>
                </a:solidFill>
              </a:rPr>
              <a:t>Intercalation</a:t>
            </a:r>
            <a:r>
              <a:rPr lang="de-CH" b="1" dirty="0">
                <a:solidFill>
                  <a:srgbClr val="8D1962"/>
                </a:solidFill>
              </a:rPr>
              <a:t> …</a:t>
            </a:r>
          </a:p>
          <a:p>
            <a:pPr marL="0" indent="0">
              <a:spcAft>
                <a:spcPts val="1000"/>
              </a:spcAft>
              <a:buNone/>
            </a:pPr>
            <a:r>
              <a:rPr lang="de-CH" dirty="0"/>
              <a:t>… </a:t>
            </a:r>
            <a:r>
              <a:rPr lang="en-US" dirty="0"/>
              <a:t>in inorganic chemistry, intercalation refers to the deposition of atoms, ions or small molecules between the crystal lattice planes of layered crystals without significantly changing their structure during the intercalation process.</a:t>
            </a:r>
            <a:endParaRPr lang="de-CH" dirty="0"/>
          </a:p>
          <a:p>
            <a:pPr marL="892175" indent="-892175">
              <a:spcAft>
                <a:spcPts val="1000"/>
              </a:spcAft>
              <a:buNone/>
            </a:pPr>
            <a:r>
              <a:rPr lang="de-CH" dirty="0" err="1"/>
              <a:t>For</a:t>
            </a:r>
            <a:r>
              <a:rPr lang="de-CH" dirty="0"/>
              <a:t> </a:t>
            </a:r>
            <a:r>
              <a:rPr lang="de-CH" dirty="0" err="1"/>
              <a:t>example</a:t>
            </a:r>
            <a:r>
              <a:rPr lang="de-CH" dirty="0"/>
              <a:t> (</a:t>
            </a:r>
            <a:r>
              <a:rPr lang="de-CH" dirty="0" err="1"/>
              <a:t>image</a:t>
            </a:r>
            <a:r>
              <a:rPr lang="de-CH" dirty="0"/>
              <a:t> on </a:t>
            </a:r>
            <a:r>
              <a:rPr lang="de-CH" dirty="0" err="1"/>
              <a:t>the</a:t>
            </a:r>
            <a:r>
              <a:rPr lang="de-CH" dirty="0"/>
              <a:t> </a:t>
            </a:r>
            <a:r>
              <a:rPr lang="de-CH" dirty="0" err="1"/>
              <a:t>right</a:t>
            </a:r>
            <a:r>
              <a:rPr lang="de-CH" dirty="0"/>
              <a:t>):</a:t>
            </a:r>
          </a:p>
          <a:p>
            <a:pPr marL="892175" indent="-892175">
              <a:spcAft>
                <a:spcPts val="1000"/>
              </a:spcAft>
              <a:buNone/>
            </a:pPr>
            <a:br>
              <a:rPr lang="de-CH" dirty="0"/>
            </a:br>
            <a:r>
              <a:rPr lang="en-US" dirty="0"/>
              <a:t>Intercalation of lithium in graphite</a:t>
            </a:r>
            <a:endParaRPr lang="de-CH" dirty="0"/>
          </a:p>
          <a:p>
            <a:pPr marL="892175" indent="-892175">
              <a:spcAft>
                <a:spcPts val="1000"/>
              </a:spcAft>
              <a:buNone/>
            </a:pPr>
            <a:r>
              <a:rPr lang="de-CH" dirty="0"/>
              <a:t>	</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4</a:t>
            </a:fld>
            <a:endParaRPr lang="de-CH" dirty="0"/>
          </a:p>
        </p:txBody>
      </p:sp>
      <p:sp>
        <p:nvSpPr>
          <p:cNvPr id="8" name="Rectangle 18">
            <a:extLst>
              <a:ext uri="{FF2B5EF4-FFF2-40B4-BE49-F238E27FC236}">
                <a16:creationId xmlns:a16="http://schemas.microsoft.com/office/drawing/2014/main" id="{F9875043-1C56-47C4-B56A-2FD6D922072A}"/>
              </a:ext>
            </a:extLst>
          </p:cNvPr>
          <p:cNvSpPr/>
          <p:nvPr/>
        </p:nvSpPr>
        <p:spPr>
          <a:xfrm>
            <a:off x="-515573" y="6219315"/>
            <a:ext cx="6481057" cy="276999"/>
          </a:xfrm>
          <a:prstGeom prst="rect">
            <a:avLst/>
          </a:prstGeom>
        </p:spPr>
        <p:txBody>
          <a:bodyPr wrap="square">
            <a:spAutoFit/>
          </a:bodyPr>
          <a:lstStyle/>
          <a:p>
            <a:pPr algn="ctr"/>
            <a:r>
              <a:rPr lang="de-CH" sz="1200" u="sng" dirty="0">
                <a:solidFill>
                  <a:srgbClr val="0070C0"/>
                </a:solidFill>
              </a:rPr>
              <a:t>Quelle:   https://de.wikipedia.org/wiki/Interkalation_(Chemie)</a:t>
            </a:r>
          </a:p>
        </p:txBody>
      </p:sp>
      <p:grpSp>
        <p:nvGrpSpPr>
          <p:cNvPr id="16" name="Gruppieren 15">
            <a:extLst>
              <a:ext uri="{FF2B5EF4-FFF2-40B4-BE49-F238E27FC236}">
                <a16:creationId xmlns:a16="http://schemas.microsoft.com/office/drawing/2014/main" id="{18F1998B-C60E-4F42-8EF6-C225427B4A8E}"/>
              </a:ext>
            </a:extLst>
          </p:cNvPr>
          <p:cNvGrpSpPr/>
          <p:nvPr/>
        </p:nvGrpSpPr>
        <p:grpSpPr>
          <a:xfrm>
            <a:off x="6066936" y="1344119"/>
            <a:ext cx="3500811" cy="4169761"/>
            <a:chOff x="6066936" y="1344119"/>
            <a:chExt cx="3500811" cy="4169761"/>
          </a:xfrm>
        </p:grpSpPr>
        <p:pic>
          <p:nvPicPr>
            <p:cNvPr id="9" name="Grafik 8">
              <a:extLst>
                <a:ext uri="{FF2B5EF4-FFF2-40B4-BE49-F238E27FC236}">
                  <a16:creationId xmlns:a16="http://schemas.microsoft.com/office/drawing/2014/main" id="{02872750-7BF2-453E-9A45-0B2D3E97CA1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841" t="615" r="703" b="613"/>
            <a:stretch/>
          </p:blipFill>
          <p:spPr>
            <a:xfrm>
              <a:off x="6222381" y="1344119"/>
              <a:ext cx="3345366" cy="4169761"/>
            </a:xfrm>
            <a:prstGeom prst="rect">
              <a:avLst/>
            </a:prstGeom>
          </p:spPr>
        </p:pic>
        <p:cxnSp>
          <p:nvCxnSpPr>
            <p:cNvPr id="12" name="Gerade Verbindung mit Pfeil 11">
              <a:extLst>
                <a:ext uri="{FF2B5EF4-FFF2-40B4-BE49-F238E27FC236}">
                  <a16:creationId xmlns:a16="http://schemas.microsoft.com/office/drawing/2014/main" id="{A54BD9B8-4682-4A07-AD7D-EB59D12B2B8A}"/>
                </a:ext>
              </a:extLst>
            </p:cNvPr>
            <p:cNvCxnSpPr>
              <a:cxnSpLocks/>
            </p:cNvCxnSpPr>
            <p:nvPr/>
          </p:nvCxnSpPr>
          <p:spPr>
            <a:xfrm>
              <a:off x="6951515" y="2207941"/>
              <a:ext cx="720000" cy="0"/>
            </a:xfrm>
            <a:prstGeom prst="straightConnector1">
              <a:avLst/>
            </a:prstGeom>
            <a:ln w="4445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14" name="Gerade Verbindung mit Pfeil 13">
              <a:extLst>
                <a:ext uri="{FF2B5EF4-FFF2-40B4-BE49-F238E27FC236}">
                  <a16:creationId xmlns:a16="http://schemas.microsoft.com/office/drawing/2014/main" id="{E8D58EF9-8530-4BA5-9359-96162BFF0D20}"/>
                </a:ext>
              </a:extLst>
            </p:cNvPr>
            <p:cNvCxnSpPr>
              <a:cxnSpLocks/>
            </p:cNvCxnSpPr>
            <p:nvPr/>
          </p:nvCxnSpPr>
          <p:spPr>
            <a:xfrm>
              <a:off x="6066936" y="3417849"/>
              <a:ext cx="720000" cy="0"/>
            </a:xfrm>
            <a:prstGeom prst="straightConnector1">
              <a:avLst/>
            </a:prstGeom>
            <a:ln w="4445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15" name="Gerade Verbindung mit Pfeil 14">
              <a:extLst>
                <a:ext uri="{FF2B5EF4-FFF2-40B4-BE49-F238E27FC236}">
                  <a16:creationId xmlns:a16="http://schemas.microsoft.com/office/drawing/2014/main" id="{79A907F7-F8BF-4D53-8D88-33FEB5454354}"/>
                </a:ext>
              </a:extLst>
            </p:cNvPr>
            <p:cNvCxnSpPr>
              <a:cxnSpLocks/>
            </p:cNvCxnSpPr>
            <p:nvPr/>
          </p:nvCxnSpPr>
          <p:spPr>
            <a:xfrm>
              <a:off x="6123192" y="4586868"/>
              <a:ext cx="720000" cy="0"/>
            </a:xfrm>
            <a:prstGeom prst="straightConnector1">
              <a:avLst/>
            </a:prstGeom>
            <a:ln w="4445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grpSp>
      <p:sp>
        <p:nvSpPr>
          <p:cNvPr id="18" name="Fußzeilenplatzhalter 4">
            <a:extLst>
              <a:ext uri="{FF2B5EF4-FFF2-40B4-BE49-F238E27FC236}">
                <a16:creationId xmlns:a16="http://schemas.microsoft.com/office/drawing/2014/main" id="{CA05B6EE-1C97-484F-8B91-E1FC088E19F8}"/>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2216895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3200" dirty="0" err="1"/>
              <a:t>Electrochemistry</a:t>
            </a:r>
            <a:r>
              <a:rPr lang="de-CH" sz="3200" dirty="0"/>
              <a:t> - a </a:t>
            </a:r>
            <a:r>
              <a:rPr lang="de-CH" sz="3200" dirty="0" err="1"/>
              <a:t>few</a:t>
            </a:r>
            <a:r>
              <a:rPr lang="de-CH" sz="3200" dirty="0"/>
              <a:t> </a:t>
            </a:r>
            <a:r>
              <a:rPr lang="de-CH" sz="3200" dirty="0" err="1"/>
              <a:t>basics</a:t>
            </a:r>
            <a:endParaRPr lang="de-CH" sz="32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9" y="1031842"/>
            <a:ext cx="8542800" cy="5493968"/>
          </a:xfrm>
        </p:spPr>
        <p:txBody>
          <a:bodyPr>
            <a:normAutofit/>
          </a:bodyPr>
          <a:lstStyle/>
          <a:p>
            <a:pPr marL="0" indent="0">
              <a:spcAft>
                <a:spcPts val="1000"/>
              </a:spcAft>
              <a:buNone/>
            </a:pPr>
            <a:r>
              <a:rPr lang="de-CH" sz="2000" b="1" dirty="0" err="1">
                <a:solidFill>
                  <a:srgbClr val="8D1962"/>
                </a:solidFill>
              </a:rPr>
              <a:t>Intercalation</a:t>
            </a:r>
            <a:r>
              <a:rPr lang="de-CH" b="1" dirty="0">
                <a:solidFill>
                  <a:srgbClr val="8D1962"/>
                </a:solidFill>
              </a:rPr>
              <a:t> …</a:t>
            </a:r>
          </a:p>
          <a:p>
            <a:pPr marL="0" indent="0">
              <a:spcAft>
                <a:spcPts val="1000"/>
              </a:spcAft>
              <a:buNone/>
            </a:pPr>
            <a:r>
              <a:rPr lang="de-CH" dirty="0"/>
              <a:t>… </a:t>
            </a:r>
            <a:r>
              <a:rPr lang="en-US" dirty="0"/>
              <a:t>changes the redox potential of layered crystals depending on the number of atoms, ions or molecules stored in them</a:t>
            </a:r>
            <a:r>
              <a:rPr lang="de-CH"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5</a:t>
            </a:fld>
            <a:endParaRPr lang="de-CH" dirty="0"/>
          </a:p>
        </p:txBody>
      </p:sp>
      <p:grpSp>
        <p:nvGrpSpPr>
          <p:cNvPr id="16" name="Gruppieren 15">
            <a:extLst>
              <a:ext uri="{FF2B5EF4-FFF2-40B4-BE49-F238E27FC236}">
                <a16:creationId xmlns:a16="http://schemas.microsoft.com/office/drawing/2014/main" id="{18F1998B-C60E-4F42-8EF6-C225427B4A8E}"/>
              </a:ext>
            </a:extLst>
          </p:cNvPr>
          <p:cNvGrpSpPr>
            <a:grpSpLocks noChangeAspect="1"/>
          </p:cNvGrpSpPr>
          <p:nvPr/>
        </p:nvGrpSpPr>
        <p:grpSpPr>
          <a:xfrm>
            <a:off x="3482081" y="3918025"/>
            <a:ext cx="1280280" cy="1524922"/>
            <a:chOff x="6066936" y="1344119"/>
            <a:chExt cx="3500811" cy="4169761"/>
          </a:xfrm>
        </p:grpSpPr>
        <p:pic>
          <p:nvPicPr>
            <p:cNvPr id="9" name="Grafik 8">
              <a:extLst>
                <a:ext uri="{FF2B5EF4-FFF2-40B4-BE49-F238E27FC236}">
                  <a16:creationId xmlns:a16="http://schemas.microsoft.com/office/drawing/2014/main" id="{02872750-7BF2-453E-9A45-0B2D3E97CA1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841" t="615" r="703" b="613"/>
            <a:stretch/>
          </p:blipFill>
          <p:spPr>
            <a:xfrm>
              <a:off x="6222381" y="1344119"/>
              <a:ext cx="3345366" cy="4169761"/>
            </a:xfrm>
            <a:prstGeom prst="rect">
              <a:avLst/>
            </a:prstGeom>
          </p:spPr>
        </p:pic>
        <p:cxnSp>
          <p:nvCxnSpPr>
            <p:cNvPr id="12" name="Gerade Verbindung mit Pfeil 11">
              <a:extLst>
                <a:ext uri="{FF2B5EF4-FFF2-40B4-BE49-F238E27FC236}">
                  <a16:creationId xmlns:a16="http://schemas.microsoft.com/office/drawing/2014/main" id="{A54BD9B8-4682-4A07-AD7D-EB59D12B2B8A}"/>
                </a:ext>
              </a:extLst>
            </p:cNvPr>
            <p:cNvCxnSpPr>
              <a:cxnSpLocks/>
            </p:cNvCxnSpPr>
            <p:nvPr/>
          </p:nvCxnSpPr>
          <p:spPr>
            <a:xfrm>
              <a:off x="6951515" y="2207941"/>
              <a:ext cx="720000"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14" name="Gerade Verbindung mit Pfeil 13">
              <a:extLst>
                <a:ext uri="{FF2B5EF4-FFF2-40B4-BE49-F238E27FC236}">
                  <a16:creationId xmlns:a16="http://schemas.microsoft.com/office/drawing/2014/main" id="{E8D58EF9-8530-4BA5-9359-96162BFF0D20}"/>
                </a:ext>
              </a:extLst>
            </p:cNvPr>
            <p:cNvCxnSpPr>
              <a:cxnSpLocks/>
            </p:cNvCxnSpPr>
            <p:nvPr/>
          </p:nvCxnSpPr>
          <p:spPr>
            <a:xfrm>
              <a:off x="6066936" y="3417849"/>
              <a:ext cx="720000"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15" name="Gerade Verbindung mit Pfeil 14">
              <a:extLst>
                <a:ext uri="{FF2B5EF4-FFF2-40B4-BE49-F238E27FC236}">
                  <a16:creationId xmlns:a16="http://schemas.microsoft.com/office/drawing/2014/main" id="{79A907F7-F8BF-4D53-8D88-33FEB5454354}"/>
                </a:ext>
              </a:extLst>
            </p:cNvPr>
            <p:cNvCxnSpPr>
              <a:cxnSpLocks/>
            </p:cNvCxnSpPr>
            <p:nvPr/>
          </p:nvCxnSpPr>
          <p:spPr>
            <a:xfrm>
              <a:off x="6123192" y="4586868"/>
              <a:ext cx="720000"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grpSp>
      <p:sp>
        <p:nvSpPr>
          <p:cNvPr id="31" name="Rechteck 30">
            <a:extLst>
              <a:ext uri="{FF2B5EF4-FFF2-40B4-BE49-F238E27FC236}">
                <a16:creationId xmlns:a16="http://schemas.microsoft.com/office/drawing/2014/main" id="{9C7E8DC7-6549-42FF-A5FC-2D522FDF3928}"/>
              </a:ext>
            </a:extLst>
          </p:cNvPr>
          <p:cNvSpPr/>
          <p:nvPr/>
        </p:nvSpPr>
        <p:spPr>
          <a:xfrm>
            <a:off x="1054986" y="3929140"/>
            <a:ext cx="187061" cy="1452889"/>
          </a:xfrm>
          <a:prstGeom prst="rect">
            <a:avLst/>
          </a:prstGeom>
          <a:solidFill>
            <a:schemeClr val="accent2"/>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nchorCtr="1"/>
          <a:lstStyle/>
          <a:p>
            <a:pPr algn="ctr"/>
            <a:r>
              <a:rPr lang="de-CH" sz="1000" dirty="0">
                <a:solidFill>
                  <a:schemeClr val="bg1"/>
                </a:solidFill>
              </a:rPr>
              <a:t>Lithium - Platte</a:t>
            </a:r>
            <a:endParaRPr lang="de-CH" dirty="0">
              <a:solidFill>
                <a:schemeClr val="bg1"/>
              </a:solidFill>
            </a:endParaRPr>
          </a:p>
        </p:txBody>
      </p:sp>
      <p:cxnSp>
        <p:nvCxnSpPr>
          <p:cNvPr id="33" name="Gerader Verbinder 32">
            <a:extLst>
              <a:ext uri="{FF2B5EF4-FFF2-40B4-BE49-F238E27FC236}">
                <a16:creationId xmlns:a16="http://schemas.microsoft.com/office/drawing/2014/main" id="{143441C7-1662-4C7E-9E97-EE22F204A4C2}"/>
              </a:ext>
            </a:extLst>
          </p:cNvPr>
          <p:cNvCxnSpPr>
            <a:cxnSpLocks/>
          </p:cNvCxnSpPr>
          <p:nvPr/>
        </p:nvCxnSpPr>
        <p:spPr>
          <a:xfrm>
            <a:off x="757239" y="3693101"/>
            <a:ext cx="419400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35" name="Gleichschenkliges Dreieck 34">
            <a:extLst>
              <a:ext uri="{FF2B5EF4-FFF2-40B4-BE49-F238E27FC236}">
                <a16:creationId xmlns:a16="http://schemas.microsoft.com/office/drawing/2014/main" id="{3B0AE78F-934D-4AAE-8024-E8AEDB1806F0}"/>
              </a:ext>
            </a:extLst>
          </p:cNvPr>
          <p:cNvSpPr/>
          <p:nvPr/>
        </p:nvSpPr>
        <p:spPr>
          <a:xfrm flipV="1">
            <a:off x="4657956" y="3542935"/>
            <a:ext cx="190361" cy="135517"/>
          </a:xfrm>
          <a:prstGeom prst="triangl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grpSp>
        <p:nvGrpSpPr>
          <p:cNvPr id="30" name="Gruppieren 29">
            <a:extLst>
              <a:ext uri="{FF2B5EF4-FFF2-40B4-BE49-F238E27FC236}">
                <a16:creationId xmlns:a16="http://schemas.microsoft.com/office/drawing/2014/main" id="{FAE6C736-D644-4745-9097-182E57C0AA02}"/>
              </a:ext>
            </a:extLst>
          </p:cNvPr>
          <p:cNvGrpSpPr/>
          <p:nvPr/>
        </p:nvGrpSpPr>
        <p:grpSpPr>
          <a:xfrm>
            <a:off x="767031" y="3457026"/>
            <a:ext cx="4185969" cy="2187915"/>
            <a:chOff x="1163673" y="3398846"/>
            <a:chExt cx="7029856" cy="2187915"/>
          </a:xfrm>
        </p:grpSpPr>
        <p:cxnSp>
          <p:nvCxnSpPr>
            <p:cNvPr id="23" name="Gerader Verbinder 22">
              <a:extLst>
                <a:ext uri="{FF2B5EF4-FFF2-40B4-BE49-F238E27FC236}">
                  <a16:creationId xmlns:a16="http://schemas.microsoft.com/office/drawing/2014/main" id="{021DEFB4-B381-470A-9424-1FBA5564CCCA}"/>
                </a:ext>
              </a:extLst>
            </p:cNvPr>
            <p:cNvCxnSpPr>
              <a:cxnSpLocks/>
            </p:cNvCxnSpPr>
            <p:nvPr/>
          </p:nvCxnSpPr>
          <p:spPr>
            <a:xfrm>
              <a:off x="1163673" y="3429000"/>
              <a:ext cx="0" cy="2157761"/>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22D77D56-FB8D-4C5E-98D8-C8A30546A7D7}"/>
                </a:ext>
              </a:extLst>
            </p:cNvPr>
            <p:cNvCxnSpPr/>
            <p:nvPr/>
          </p:nvCxnSpPr>
          <p:spPr>
            <a:xfrm>
              <a:off x="1163673" y="5586761"/>
              <a:ext cx="7029856"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61C5975F-EE55-41C5-BC26-3E7989489DB5}"/>
                </a:ext>
              </a:extLst>
            </p:cNvPr>
            <p:cNvCxnSpPr>
              <a:cxnSpLocks/>
            </p:cNvCxnSpPr>
            <p:nvPr/>
          </p:nvCxnSpPr>
          <p:spPr>
            <a:xfrm flipH="1" flipV="1">
              <a:off x="8185979" y="3398846"/>
              <a:ext cx="7550" cy="2187915"/>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3" name="Textfeld 42">
            <a:extLst>
              <a:ext uri="{FF2B5EF4-FFF2-40B4-BE49-F238E27FC236}">
                <a16:creationId xmlns:a16="http://schemas.microsoft.com/office/drawing/2014/main" id="{2C4AA309-43BB-49A7-8CD2-183BE29D0F37}"/>
              </a:ext>
            </a:extLst>
          </p:cNvPr>
          <p:cNvSpPr txBox="1"/>
          <p:nvPr/>
        </p:nvSpPr>
        <p:spPr>
          <a:xfrm>
            <a:off x="1195743" y="4841004"/>
            <a:ext cx="714019" cy="677108"/>
          </a:xfrm>
          <a:prstGeom prst="rect">
            <a:avLst/>
          </a:prstGeom>
          <a:noFill/>
        </p:spPr>
        <p:txBody>
          <a:bodyPr wrap="square" rtlCol="0">
            <a:spAutoFit/>
          </a:bodyPr>
          <a:lstStyle/>
          <a:p>
            <a:r>
              <a:rPr lang="de-CH" sz="1100" i="1" dirty="0">
                <a:solidFill>
                  <a:schemeClr val="accent1"/>
                </a:solidFill>
                <a:effectLst>
                  <a:outerShdw blurRad="38100" dist="38100" dir="2700000" algn="tl">
                    <a:srgbClr val="000000">
                      <a:alpha val="43137"/>
                    </a:srgbClr>
                  </a:outerShdw>
                </a:effectLst>
              </a:rPr>
              <a:t>  Li /</a:t>
            </a:r>
            <a:r>
              <a:rPr lang="de-CH" sz="1000" i="1" dirty="0">
                <a:solidFill>
                  <a:schemeClr val="accent1"/>
                </a:solidFill>
                <a:effectLst>
                  <a:outerShdw blurRad="38100" dist="38100" dir="2700000" algn="tl">
                    <a:srgbClr val="000000">
                      <a:alpha val="43137"/>
                    </a:srgbClr>
                  </a:outerShdw>
                </a:effectLst>
              </a:rPr>
              <a:t> </a:t>
            </a:r>
            <a:r>
              <a:rPr lang="de-CH" sz="1100" i="1" dirty="0">
                <a:solidFill>
                  <a:schemeClr val="accent1"/>
                </a:solidFill>
                <a:effectLst>
                  <a:outerShdw blurRad="38100" dist="38100" dir="2700000" algn="tl">
                    <a:srgbClr val="000000">
                      <a:alpha val="43137"/>
                    </a:srgbClr>
                  </a:outerShdw>
                </a:effectLst>
              </a:rPr>
              <a:t>Li</a:t>
            </a:r>
            <a:r>
              <a:rPr lang="de-CH" sz="1100" i="1" baseline="30000" dirty="0">
                <a:solidFill>
                  <a:schemeClr val="accent1"/>
                </a:solidFill>
                <a:effectLst>
                  <a:outerShdw blurRad="38100" dist="38100" dir="2700000" algn="tl">
                    <a:srgbClr val="000000">
                      <a:alpha val="43137"/>
                    </a:srgbClr>
                  </a:outerShdw>
                </a:effectLst>
              </a:rPr>
              <a:t>+</a:t>
            </a:r>
          </a:p>
          <a:p>
            <a:pPr>
              <a:spcBef>
                <a:spcPts val="600"/>
              </a:spcBef>
            </a:pPr>
            <a:r>
              <a:rPr lang="de-CH" sz="1100" i="1" dirty="0" err="1">
                <a:solidFill>
                  <a:schemeClr val="accent1"/>
                </a:solidFill>
                <a:effectLst>
                  <a:outerShdw blurRad="38100" dist="38100" dir="2700000" algn="tl">
                    <a:srgbClr val="000000">
                      <a:alpha val="43137"/>
                    </a:srgbClr>
                  </a:outerShdw>
                </a:effectLst>
              </a:rPr>
              <a:t>Redox</a:t>
            </a:r>
            <a:r>
              <a:rPr lang="de-CH" sz="1100" i="1" dirty="0">
                <a:solidFill>
                  <a:schemeClr val="accent1"/>
                </a:solidFill>
                <a:effectLst>
                  <a:outerShdw blurRad="38100" dist="38100" dir="2700000" algn="tl">
                    <a:srgbClr val="000000">
                      <a:alpha val="43137"/>
                    </a:srgbClr>
                  </a:outerShdw>
                </a:effectLst>
              </a:rPr>
              <a:t>-Halbzelle</a:t>
            </a:r>
          </a:p>
        </p:txBody>
      </p:sp>
      <p:sp>
        <p:nvSpPr>
          <p:cNvPr id="45" name="Ellipse 44">
            <a:extLst>
              <a:ext uri="{FF2B5EF4-FFF2-40B4-BE49-F238E27FC236}">
                <a16:creationId xmlns:a16="http://schemas.microsoft.com/office/drawing/2014/main" id="{5AE0491F-0EC5-412D-A875-09DD053B31FE}"/>
              </a:ext>
            </a:extLst>
          </p:cNvPr>
          <p:cNvSpPr/>
          <p:nvPr/>
        </p:nvSpPr>
        <p:spPr>
          <a:xfrm>
            <a:off x="2692913" y="2875904"/>
            <a:ext cx="468000" cy="468000"/>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CH" b="1" i="1" dirty="0">
                <a:solidFill>
                  <a:schemeClr val="tx1"/>
                </a:solidFill>
              </a:rPr>
              <a:t>U</a:t>
            </a:r>
          </a:p>
        </p:txBody>
      </p:sp>
      <p:cxnSp>
        <p:nvCxnSpPr>
          <p:cNvPr id="47" name="Verbinder: gewinkelt 46">
            <a:extLst>
              <a:ext uri="{FF2B5EF4-FFF2-40B4-BE49-F238E27FC236}">
                <a16:creationId xmlns:a16="http://schemas.microsoft.com/office/drawing/2014/main" id="{4BEAEADA-889E-42AD-891C-C3FF510E03A7}"/>
              </a:ext>
            </a:extLst>
          </p:cNvPr>
          <p:cNvCxnSpPr>
            <a:stCxn id="31" idx="0"/>
            <a:endCxn id="45" idx="2"/>
          </p:cNvCxnSpPr>
          <p:nvPr/>
        </p:nvCxnSpPr>
        <p:spPr>
          <a:xfrm rot="5400000" flipH="1" flipV="1">
            <a:off x="1511097" y="2747324"/>
            <a:ext cx="819236" cy="1544396"/>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Verbinder: gewinkelt 49">
            <a:extLst>
              <a:ext uri="{FF2B5EF4-FFF2-40B4-BE49-F238E27FC236}">
                <a16:creationId xmlns:a16="http://schemas.microsoft.com/office/drawing/2014/main" id="{771D8C43-FC8E-473A-956E-02E4D14C2D5A}"/>
              </a:ext>
            </a:extLst>
          </p:cNvPr>
          <p:cNvCxnSpPr>
            <a:stCxn id="45" idx="6"/>
            <a:endCxn id="9" idx="0"/>
          </p:cNvCxnSpPr>
          <p:nvPr/>
        </p:nvCxnSpPr>
        <p:spPr>
          <a:xfrm>
            <a:off x="3160913" y="3109904"/>
            <a:ext cx="989732" cy="80812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mit Pfeil 50">
            <a:extLst>
              <a:ext uri="{FF2B5EF4-FFF2-40B4-BE49-F238E27FC236}">
                <a16:creationId xmlns:a16="http://schemas.microsoft.com/office/drawing/2014/main" id="{8CF61B0B-6FA9-4029-B111-04150EDF0C22}"/>
              </a:ext>
            </a:extLst>
          </p:cNvPr>
          <p:cNvCxnSpPr>
            <a:cxnSpLocks/>
          </p:cNvCxnSpPr>
          <p:nvPr/>
        </p:nvCxnSpPr>
        <p:spPr>
          <a:xfrm>
            <a:off x="1248098" y="4233933"/>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52" name="Gerade Verbindung mit Pfeil 51">
            <a:extLst>
              <a:ext uri="{FF2B5EF4-FFF2-40B4-BE49-F238E27FC236}">
                <a16:creationId xmlns:a16="http://schemas.microsoft.com/office/drawing/2014/main" id="{6F863298-7EFC-4E50-8071-4DD3BF3296AF}"/>
              </a:ext>
            </a:extLst>
          </p:cNvPr>
          <p:cNvCxnSpPr>
            <a:cxnSpLocks/>
          </p:cNvCxnSpPr>
          <p:nvPr/>
        </p:nvCxnSpPr>
        <p:spPr>
          <a:xfrm>
            <a:off x="1248166" y="4676408"/>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53" name="Gerade Verbindung mit Pfeil 52">
            <a:extLst>
              <a:ext uri="{FF2B5EF4-FFF2-40B4-BE49-F238E27FC236}">
                <a16:creationId xmlns:a16="http://schemas.microsoft.com/office/drawing/2014/main" id="{8A2AF1CC-10EF-4C0C-B96E-446C987F6332}"/>
              </a:ext>
            </a:extLst>
          </p:cNvPr>
          <p:cNvCxnSpPr>
            <a:cxnSpLocks/>
          </p:cNvCxnSpPr>
          <p:nvPr/>
        </p:nvCxnSpPr>
        <p:spPr>
          <a:xfrm>
            <a:off x="1248459" y="5104000"/>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pic>
        <p:nvPicPr>
          <p:cNvPr id="55" name="Grafik 54">
            <a:extLst>
              <a:ext uri="{FF2B5EF4-FFF2-40B4-BE49-F238E27FC236}">
                <a16:creationId xmlns:a16="http://schemas.microsoft.com/office/drawing/2014/main" id="{7BA20283-99B5-45C3-AF27-DB1BEE176726}"/>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5952399" y="2666810"/>
            <a:ext cx="3089923" cy="2892191"/>
          </a:xfrm>
          <a:prstGeom prst="rect">
            <a:avLst/>
          </a:prstGeom>
        </p:spPr>
      </p:pic>
      <p:sp>
        <p:nvSpPr>
          <p:cNvPr id="57" name="Textfeld 56">
            <a:extLst>
              <a:ext uri="{FF2B5EF4-FFF2-40B4-BE49-F238E27FC236}">
                <a16:creationId xmlns:a16="http://schemas.microsoft.com/office/drawing/2014/main" id="{4CF2F8BF-10C8-4264-905B-3F793601883F}"/>
              </a:ext>
            </a:extLst>
          </p:cNvPr>
          <p:cNvSpPr txBox="1"/>
          <p:nvPr/>
        </p:nvSpPr>
        <p:spPr>
          <a:xfrm>
            <a:off x="2794485" y="5251224"/>
            <a:ext cx="835612" cy="307777"/>
          </a:xfrm>
          <a:prstGeom prst="rect">
            <a:avLst/>
          </a:prstGeom>
          <a:noFill/>
        </p:spPr>
        <p:txBody>
          <a:bodyPr wrap="square" rtlCol="0">
            <a:spAutoFit/>
          </a:bodyPr>
          <a:lstStyle/>
          <a:p>
            <a:pPr algn="r"/>
            <a:r>
              <a:rPr lang="de-CH" sz="1400" i="1" dirty="0">
                <a:solidFill>
                  <a:schemeClr val="accent1"/>
                </a:solidFill>
                <a:effectLst>
                  <a:outerShdw blurRad="38100" dist="38100" dir="2700000" algn="tl">
                    <a:srgbClr val="000000">
                      <a:alpha val="43137"/>
                    </a:srgbClr>
                  </a:outerShdw>
                </a:effectLst>
              </a:rPr>
              <a:t>Graphit</a:t>
            </a:r>
          </a:p>
        </p:txBody>
      </p:sp>
      <p:sp>
        <p:nvSpPr>
          <p:cNvPr id="60" name="Textfeld 59">
            <a:extLst>
              <a:ext uri="{FF2B5EF4-FFF2-40B4-BE49-F238E27FC236}">
                <a16:creationId xmlns:a16="http://schemas.microsoft.com/office/drawing/2014/main" id="{635D39FA-5A45-4AFE-8355-F89A433EE225}"/>
              </a:ext>
            </a:extLst>
          </p:cNvPr>
          <p:cNvSpPr txBox="1"/>
          <p:nvPr/>
        </p:nvSpPr>
        <p:spPr>
          <a:xfrm>
            <a:off x="1928510" y="3883926"/>
            <a:ext cx="1374714" cy="584775"/>
          </a:xfrm>
          <a:prstGeom prst="rect">
            <a:avLst/>
          </a:prstGeom>
          <a:noFill/>
        </p:spPr>
        <p:txBody>
          <a:bodyPr wrap="square" rtlCol="0">
            <a:spAutoFit/>
          </a:bodyPr>
          <a:lstStyle/>
          <a:p>
            <a:pPr algn="ctr"/>
            <a:r>
              <a:rPr lang="de-CH" sz="1600" b="1" i="1" dirty="0">
                <a:solidFill>
                  <a:schemeClr val="accent1"/>
                </a:solidFill>
                <a:effectLst>
                  <a:outerShdw blurRad="38100" dist="38100" dir="2700000" algn="tl">
                    <a:srgbClr val="000000">
                      <a:alpha val="43137"/>
                    </a:srgbClr>
                  </a:outerShdw>
                </a:effectLst>
              </a:rPr>
              <a:t>Elektrolyte </a:t>
            </a:r>
            <a:r>
              <a:rPr lang="de-CH" sz="1600" b="1" i="1" dirty="0" err="1">
                <a:solidFill>
                  <a:schemeClr val="accent1"/>
                </a:solidFill>
                <a:effectLst>
                  <a:outerShdw blurRad="38100" dist="38100" dir="2700000" algn="tl">
                    <a:srgbClr val="000000">
                      <a:alpha val="43137"/>
                    </a:srgbClr>
                  </a:outerShdw>
                </a:effectLst>
              </a:rPr>
              <a:t>with</a:t>
            </a:r>
            <a:r>
              <a:rPr lang="de-CH" sz="1600" b="1" i="1" dirty="0">
                <a:solidFill>
                  <a:schemeClr val="accent1"/>
                </a:solidFill>
                <a:effectLst>
                  <a:outerShdw blurRad="38100" dist="38100" dir="2700000" algn="tl">
                    <a:srgbClr val="000000">
                      <a:alpha val="43137"/>
                    </a:srgbClr>
                  </a:outerShdw>
                </a:effectLst>
              </a:rPr>
              <a:t> Li</a:t>
            </a:r>
            <a:r>
              <a:rPr lang="de-CH" sz="1600" b="1" i="1" baseline="30000" dirty="0">
                <a:solidFill>
                  <a:schemeClr val="accent1"/>
                </a:solidFill>
                <a:effectLst>
                  <a:outerShdw blurRad="38100" dist="38100" dir="2700000" algn="tl">
                    <a:srgbClr val="000000">
                      <a:alpha val="43137"/>
                    </a:srgbClr>
                  </a:outerShdw>
                </a:effectLst>
              </a:rPr>
              <a:t>+</a:t>
            </a:r>
            <a:r>
              <a:rPr lang="de-CH" sz="1600" b="1" i="1" dirty="0">
                <a:solidFill>
                  <a:schemeClr val="accent1"/>
                </a:solidFill>
                <a:effectLst>
                  <a:outerShdw blurRad="38100" dist="38100" dir="2700000" algn="tl">
                    <a:srgbClr val="000000">
                      <a:alpha val="43137"/>
                    </a:srgbClr>
                  </a:outerShdw>
                </a:effectLst>
              </a:rPr>
              <a:t> Ionen</a:t>
            </a:r>
          </a:p>
        </p:txBody>
      </p:sp>
      <p:sp>
        <p:nvSpPr>
          <p:cNvPr id="62" name="Rectangle 18">
            <a:extLst>
              <a:ext uri="{FF2B5EF4-FFF2-40B4-BE49-F238E27FC236}">
                <a16:creationId xmlns:a16="http://schemas.microsoft.com/office/drawing/2014/main" id="{8157A142-DC36-48FA-902F-00AC2AFF886B}"/>
              </a:ext>
            </a:extLst>
          </p:cNvPr>
          <p:cNvSpPr/>
          <p:nvPr/>
        </p:nvSpPr>
        <p:spPr>
          <a:xfrm>
            <a:off x="241552" y="6151336"/>
            <a:ext cx="6481057" cy="276999"/>
          </a:xfrm>
          <a:prstGeom prst="rect">
            <a:avLst/>
          </a:prstGeom>
        </p:spPr>
        <p:txBody>
          <a:bodyPr wrap="square">
            <a:spAutoFit/>
          </a:bodyPr>
          <a:lstStyle/>
          <a:p>
            <a:pPr algn="ctr"/>
            <a:r>
              <a:rPr lang="de-CH" sz="1200" u="sng" dirty="0">
                <a:solidFill>
                  <a:srgbClr val="0070C0"/>
                </a:solidFill>
              </a:rPr>
              <a:t>Quelle:   </a:t>
            </a:r>
            <a:r>
              <a:rPr lang="de-CH" sz="1200" u="sng" dirty="0" err="1">
                <a:solidFill>
                  <a:srgbClr val="0070C0"/>
                </a:solidFill>
              </a:rPr>
              <a:t>Sterner</a:t>
            </a:r>
            <a:r>
              <a:rPr lang="de-CH" sz="1200" u="sng" dirty="0">
                <a:solidFill>
                  <a:srgbClr val="0070C0"/>
                </a:solidFill>
              </a:rPr>
              <a:t>, M.; Stadler, I.: Energiespeicher. </a:t>
            </a:r>
            <a:r>
              <a:rPr lang="de-CH" sz="1200" u="sng" dirty="0" err="1">
                <a:solidFill>
                  <a:srgbClr val="0070C0"/>
                </a:solidFill>
              </a:rPr>
              <a:t>Spinger</a:t>
            </a:r>
            <a:r>
              <a:rPr lang="de-CH" sz="1200" u="sng" dirty="0">
                <a:solidFill>
                  <a:srgbClr val="0070C0"/>
                </a:solidFill>
              </a:rPr>
              <a:t>-Verlag Berlin Heidelberg 2014</a:t>
            </a:r>
          </a:p>
        </p:txBody>
      </p:sp>
      <p:sp>
        <p:nvSpPr>
          <p:cNvPr id="32" name="Fußzeilenplatzhalter 4">
            <a:extLst>
              <a:ext uri="{FF2B5EF4-FFF2-40B4-BE49-F238E27FC236}">
                <a16:creationId xmlns:a16="http://schemas.microsoft.com/office/drawing/2014/main" id="{7847A41C-BBE3-4B8B-BB95-24745CD831DC}"/>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cxnSp>
        <p:nvCxnSpPr>
          <p:cNvPr id="5" name="Gerade Verbindung mit Pfeil 4">
            <a:extLst>
              <a:ext uri="{FF2B5EF4-FFF2-40B4-BE49-F238E27FC236}">
                <a16:creationId xmlns:a16="http://schemas.microsoft.com/office/drawing/2014/main" id="{B629E153-5670-C2BA-2B1D-A5E56B93609B}"/>
              </a:ext>
            </a:extLst>
          </p:cNvPr>
          <p:cNvCxnSpPr>
            <a:cxnSpLocks/>
          </p:cNvCxnSpPr>
          <p:nvPr/>
        </p:nvCxnSpPr>
        <p:spPr>
          <a:xfrm>
            <a:off x="7493049" y="5099481"/>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sp>
        <p:nvSpPr>
          <p:cNvPr id="8" name="Textfeld 7">
            <a:extLst>
              <a:ext uri="{FF2B5EF4-FFF2-40B4-BE49-F238E27FC236}">
                <a16:creationId xmlns:a16="http://schemas.microsoft.com/office/drawing/2014/main" id="{8D0AB015-8FDF-402B-1620-262E37C279C5}"/>
              </a:ext>
            </a:extLst>
          </p:cNvPr>
          <p:cNvSpPr txBox="1"/>
          <p:nvPr/>
        </p:nvSpPr>
        <p:spPr>
          <a:xfrm>
            <a:off x="8399823" y="4106350"/>
            <a:ext cx="820746" cy="430887"/>
          </a:xfrm>
          <a:prstGeom prst="rect">
            <a:avLst/>
          </a:prstGeom>
          <a:noFill/>
        </p:spPr>
        <p:txBody>
          <a:bodyPr wrap="square" rtlCol="0">
            <a:spAutoFit/>
          </a:bodyPr>
          <a:lstStyle/>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100% </a:t>
            </a:r>
          </a:p>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Entladen</a:t>
            </a:r>
          </a:p>
        </p:txBody>
      </p:sp>
      <p:sp>
        <p:nvSpPr>
          <p:cNvPr id="10" name="Textfeld 9">
            <a:extLst>
              <a:ext uri="{FF2B5EF4-FFF2-40B4-BE49-F238E27FC236}">
                <a16:creationId xmlns:a16="http://schemas.microsoft.com/office/drawing/2014/main" id="{50BFD9CA-5621-0423-880C-EC6A02063A8C}"/>
              </a:ext>
            </a:extLst>
          </p:cNvPr>
          <p:cNvSpPr txBox="1"/>
          <p:nvPr/>
        </p:nvSpPr>
        <p:spPr>
          <a:xfrm rot="16200000">
            <a:off x="5830182" y="4190988"/>
            <a:ext cx="1212440" cy="261610"/>
          </a:xfrm>
          <a:prstGeom prst="rect">
            <a:avLst/>
          </a:prstGeom>
          <a:noFill/>
        </p:spPr>
        <p:txBody>
          <a:bodyPr wrap="square" rtlCol="0">
            <a:spAutoFit/>
          </a:bodyPr>
          <a:lstStyle/>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100% geladen</a:t>
            </a:r>
          </a:p>
        </p:txBody>
      </p:sp>
    </p:spTree>
    <p:extLst>
      <p:ext uri="{BB962C8B-B14F-4D97-AF65-F5344CB8AC3E}">
        <p14:creationId xmlns:p14="http://schemas.microsoft.com/office/powerpoint/2010/main" val="4267334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3200" dirty="0" err="1"/>
              <a:t>Electrochemistry</a:t>
            </a:r>
            <a:r>
              <a:rPr lang="de-CH" sz="3200" dirty="0"/>
              <a:t> - a </a:t>
            </a:r>
            <a:r>
              <a:rPr lang="de-CH" sz="3200" dirty="0" err="1"/>
              <a:t>few</a:t>
            </a:r>
            <a:r>
              <a:rPr lang="de-CH" sz="3200" dirty="0"/>
              <a:t> </a:t>
            </a:r>
            <a:r>
              <a:rPr lang="de-CH" sz="3200" dirty="0" err="1"/>
              <a:t>basics</a:t>
            </a:r>
            <a:endParaRPr lang="de-CH" sz="32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9" y="1031842"/>
            <a:ext cx="8542800" cy="5493968"/>
          </a:xfrm>
        </p:spPr>
        <p:txBody>
          <a:bodyPr>
            <a:normAutofit/>
          </a:bodyPr>
          <a:lstStyle/>
          <a:p>
            <a:pPr marL="0" indent="0">
              <a:spcAft>
                <a:spcPts val="1000"/>
              </a:spcAft>
              <a:buNone/>
            </a:pPr>
            <a:r>
              <a:rPr lang="de-CH" sz="2000" b="1" dirty="0" err="1">
                <a:solidFill>
                  <a:srgbClr val="8D1962"/>
                </a:solidFill>
              </a:rPr>
              <a:t>Intercalation</a:t>
            </a:r>
            <a:r>
              <a:rPr lang="de-CH" b="1" dirty="0">
                <a:solidFill>
                  <a:srgbClr val="8D1962"/>
                </a:solidFill>
              </a:rPr>
              <a:t> …</a:t>
            </a:r>
          </a:p>
          <a:p>
            <a:pPr marL="0" indent="0">
              <a:spcAft>
                <a:spcPts val="1000"/>
              </a:spcAft>
              <a:buNone/>
            </a:pPr>
            <a:r>
              <a:rPr lang="de-CH" dirty="0"/>
              <a:t>… </a:t>
            </a:r>
            <a:r>
              <a:rPr lang="en-US" dirty="0"/>
              <a:t>changes the redox potential of layered crystals depending on the number of atoms, ions or molecules stored in them</a:t>
            </a:r>
            <a:r>
              <a:rPr lang="de-CH"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6</a:t>
            </a:fld>
            <a:endParaRPr lang="de-CH" dirty="0"/>
          </a:p>
        </p:txBody>
      </p:sp>
      <p:sp>
        <p:nvSpPr>
          <p:cNvPr id="31" name="Rechteck 30">
            <a:extLst>
              <a:ext uri="{FF2B5EF4-FFF2-40B4-BE49-F238E27FC236}">
                <a16:creationId xmlns:a16="http://schemas.microsoft.com/office/drawing/2014/main" id="{9C7E8DC7-6549-42FF-A5FC-2D522FDF3928}"/>
              </a:ext>
            </a:extLst>
          </p:cNvPr>
          <p:cNvSpPr/>
          <p:nvPr/>
        </p:nvSpPr>
        <p:spPr>
          <a:xfrm>
            <a:off x="4493511" y="3929140"/>
            <a:ext cx="187061" cy="1452889"/>
          </a:xfrm>
          <a:prstGeom prst="rect">
            <a:avLst/>
          </a:prstGeom>
          <a:solidFill>
            <a:schemeClr val="accent2"/>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nchorCtr="1"/>
          <a:lstStyle/>
          <a:p>
            <a:pPr algn="ctr"/>
            <a:r>
              <a:rPr lang="de-CH" sz="1000" dirty="0">
                <a:solidFill>
                  <a:schemeClr val="bg1"/>
                </a:solidFill>
              </a:rPr>
              <a:t>Lithium - Platte</a:t>
            </a:r>
            <a:endParaRPr lang="de-CH" dirty="0">
              <a:solidFill>
                <a:schemeClr val="bg1"/>
              </a:solidFill>
            </a:endParaRPr>
          </a:p>
        </p:txBody>
      </p:sp>
      <p:cxnSp>
        <p:nvCxnSpPr>
          <p:cNvPr id="33" name="Gerader Verbinder 32">
            <a:extLst>
              <a:ext uri="{FF2B5EF4-FFF2-40B4-BE49-F238E27FC236}">
                <a16:creationId xmlns:a16="http://schemas.microsoft.com/office/drawing/2014/main" id="{143441C7-1662-4C7E-9E97-EE22F204A4C2}"/>
              </a:ext>
            </a:extLst>
          </p:cNvPr>
          <p:cNvCxnSpPr>
            <a:cxnSpLocks/>
          </p:cNvCxnSpPr>
          <p:nvPr/>
        </p:nvCxnSpPr>
        <p:spPr>
          <a:xfrm>
            <a:off x="757239" y="3693101"/>
            <a:ext cx="419400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35" name="Gleichschenkliges Dreieck 34">
            <a:extLst>
              <a:ext uri="{FF2B5EF4-FFF2-40B4-BE49-F238E27FC236}">
                <a16:creationId xmlns:a16="http://schemas.microsoft.com/office/drawing/2014/main" id="{3B0AE78F-934D-4AAE-8024-E8AEDB1806F0}"/>
              </a:ext>
            </a:extLst>
          </p:cNvPr>
          <p:cNvSpPr/>
          <p:nvPr/>
        </p:nvSpPr>
        <p:spPr>
          <a:xfrm flipV="1">
            <a:off x="4657956" y="3542935"/>
            <a:ext cx="190361" cy="135517"/>
          </a:xfrm>
          <a:prstGeom prst="triangl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grpSp>
        <p:nvGrpSpPr>
          <p:cNvPr id="30" name="Gruppieren 29">
            <a:extLst>
              <a:ext uri="{FF2B5EF4-FFF2-40B4-BE49-F238E27FC236}">
                <a16:creationId xmlns:a16="http://schemas.microsoft.com/office/drawing/2014/main" id="{FAE6C736-D644-4745-9097-182E57C0AA02}"/>
              </a:ext>
            </a:extLst>
          </p:cNvPr>
          <p:cNvGrpSpPr/>
          <p:nvPr/>
        </p:nvGrpSpPr>
        <p:grpSpPr>
          <a:xfrm>
            <a:off x="767031" y="3457026"/>
            <a:ext cx="4185969" cy="2187915"/>
            <a:chOff x="1163673" y="3398846"/>
            <a:chExt cx="7029856" cy="2187915"/>
          </a:xfrm>
        </p:grpSpPr>
        <p:cxnSp>
          <p:nvCxnSpPr>
            <p:cNvPr id="23" name="Gerader Verbinder 22">
              <a:extLst>
                <a:ext uri="{FF2B5EF4-FFF2-40B4-BE49-F238E27FC236}">
                  <a16:creationId xmlns:a16="http://schemas.microsoft.com/office/drawing/2014/main" id="{021DEFB4-B381-470A-9424-1FBA5564CCCA}"/>
                </a:ext>
              </a:extLst>
            </p:cNvPr>
            <p:cNvCxnSpPr>
              <a:cxnSpLocks/>
            </p:cNvCxnSpPr>
            <p:nvPr/>
          </p:nvCxnSpPr>
          <p:spPr>
            <a:xfrm>
              <a:off x="1163673" y="3429000"/>
              <a:ext cx="0" cy="2157761"/>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22D77D56-FB8D-4C5E-98D8-C8A30546A7D7}"/>
                </a:ext>
              </a:extLst>
            </p:cNvPr>
            <p:cNvCxnSpPr/>
            <p:nvPr/>
          </p:nvCxnSpPr>
          <p:spPr>
            <a:xfrm>
              <a:off x="1163673" y="5586761"/>
              <a:ext cx="7029856"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61C5975F-EE55-41C5-BC26-3E7989489DB5}"/>
                </a:ext>
              </a:extLst>
            </p:cNvPr>
            <p:cNvCxnSpPr>
              <a:cxnSpLocks/>
            </p:cNvCxnSpPr>
            <p:nvPr/>
          </p:nvCxnSpPr>
          <p:spPr>
            <a:xfrm flipH="1" flipV="1">
              <a:off x="8185979" y="3398846"/>
              <a:ext cx="7550" cy="2187915"/>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3" name="Textfeld 42">
            <a:extLst>
              <a:ext uri="{FF2B5EF4-FFF2-40B4-BE49-F238E27FC236}">
                <a16:creationId xmlns:a16="http://schemas.microsoft.com/office/drawing/2014/main" id="{2C4AA309-43BB-49A7-8CD2-183BE29D0F37}"/>
              </a:ext>
            </a:extLst>
          </p:cNvPr>
          <p:cNvSpPr txBox="1"/>
          <p:nvPr/>
        </p:nvSpPr>
        <p:spPr>
          <a:xfrm>
            <a:off x="3824643" y="4841004"/>
            <a:ext cx="714019" cy="677108"/>
          </a:xfrm>
          <a:prstGeom prst="rect">
            <a:avLst/>
          </a:prstGeom>
          <a:noFill/>
        </p:spPr>
        <p:txBody>
          <a:bodyPr wrap="square" rtlCol="0">
            <a:spAutoFit/>
          </a:bodyPr>
          <a:lstStyle/>
          <a:p>
            <a:pPr algn="r"/>
            <a:r>
              <a:rPr lang="de-CH" sz="1100" i="1" dirty="0">
                <a:solidFill>
                  <a:schemeClr val="accent1"/>
                </a:solidFill>
                <a:effectLst>
                  <a:outerShdw blurRad="38100" dist="38100" dir="2700000" algn="tl">
                    <a:srgbClr val="000000">
                      <a:alpha val="43137"/>
                    </a:srgbClr>
                  </a:outerShdw>
                </a:effectLst>
              </a:rPr>
              <a:t>Li /</a:t>
            </a:r>
            <a:r>
              <a:rPr lang="de-CH" sz="1000" i="1" dirty="0">
                <a:solidFill>
                  <a:schemeClr val="accent1"/>
                </a:solidFill>
                <a:effectLst>
                  <a:outerShdw blurRad="38100" dist="38100" dir="2700000" algn="tl">
                    <a:srgbClr val="000000">
                      <a:alpha val="43137"/>
                    </a:srgbClr>
                  </a:outerShdw>
                </a:effectLst>
              </a:rPr>
              <a:t> </a:t>
            </a:r>
            <a:r>
              <a:rPr lang="de-CH" sz="1100" i="1" dirty="0">
                <a:solidFill>
                  <a:schemeClr val="accent1"/>
                </a:solidFill>
                <a:effectLst>
                  <a:outerShdw blurRad="38100" dist="38100" dir="2700000" algn="tl">
                    <a:srgbClr val="000000">
                      <a:alpha val="43137"/>
                    </a:srgbClr>
                  </a:outerShdw>
                </a:effectLst>
              </a:rPr>
              <a:t>Li</a:t>
            </a:r>
            <a:r>
              <a:rPr lang="de-CH" sz="1100" i="1" baseline="30000" dirty="0">
                <a:solidFill>
                  <a:schemeClr val="accent1"/>
                </a:solidFill>
                <a:effectLst>
                  <a:outerShdw blurRad="38100" dist="38100" dir="2700000" algn="tl">
                    <a:srgbClr val="000000">
                      <a:alpha val="43137"/>
                    </a:srgbClr>
                  </a:outerShdw>
                </a:effectLst>
              </a:rPr>
              <a:t>+</a:t>
            </a:r>
            <a:r>
              <a:rPr lang="de-CH" sz="1100" i="1" dirty="0">
                <a:solidFill>
                  <a:schemeClr val="accent1"/>
                </a:solidFill>
                <a:effectLst>
                  <a:outerShdw blurRad="38100" dist="38100" dir="2700000" algn="tl">
                    <a:srgbClr val="000000">
                      <a:alpha val="43137"/>
                    </a:srgbClr>
                  </a:outerShdw>
                </a:effectLst>
              </a:rPr>
              <a:t> </a:t>
            </a:r>
            <a:endParaRPr lang="de-CH" sz="1100" i="1" baseline="30000" dirty="0">
              <a:solidFill>
                <a:schemeClr val="accent1"/>
              </a:solidFill>
              <a:effectLst>
                <a:outerShdw blurRad="38100" dist="38100" dir="2700000" algn="tl">
                  <a:srgbClr val="000000">
                    <a:alpha val="43137"/>
                  </a:srgbClr>
                </a:outerShdw>
              </a:effectLst>
            </a:endParaRPr>
          </a:p>
          <a:p>
            <a:pPr algn="r">
              <a:spcBef>
                <a:spcPts val="600"/>
              </a:spcBef>
            </a:pPr>
            <a:r>
              <a:rPr lang="de-CH" sz="1100" i="1" dirty="0" err="1">
                <a:solidFill>
                  <a:schemeClr val="accent1"/>
                </a:solidFill>
                <a:effectLst>
                  <a:outerShdw blurRad="38100" dist="38100" dir="2700000" algn="tl">
                    <a:srgbClr val="000000">
                      <a:alpha val="43137"/>
                    </a:srgbClr>
                  </a:outerShdw>
                </a:effectLst>
              </a:rPr>
              <a:t>Redox</a:t>
            </a:r>
            <a:r>
              <a:rPr lang="de-CH" sz="1100" i="1" dirty="0">
                <a:solidFill>
                  <a:schemeClr val="accent1"/>
                </a:solidFill>
                <a:effectLst>
                  <a:outerShdw blurRad="38100" dist="38100" dir="2700000" algn="tl">
                    <a:srgbClr val="000000">
                      <a:alpha val="43137"/>
                    </a:srgbClr>
                  </a:outerShdw>
                </a:effectLst>
              </a:rPr>
              <a:t>-Halbzelle</a:t>
            </a:r>
          </a:p>
        </p:txBody>
      </p:sp>
      <p:sp>
        <p:nvSpPr>
          <p:cNvPr id="45" name="Ellipse 44">
            <a:extLst>
              <a:ext uri="{FF2B5EF4-FFF2-40B4-BE49-F238E27FC236}">
                <a16:creationId xmlns:a16="http://schemas.microsoft.com/office/drawing/2014/main" id="{5AE0491F-0EC5-412D-A875-09DD053B31FE}"/>
              </a:ext>
            </a:extLst>
          </p:cNvPr>
          <p:cNvSpPr/>
          <p:nvPr/>
        </p:nvSpPr>
        <p:spPr>
          <a:xfrm>
            <a:off x="2692913" y="2875904"/>
            <a:ext cx="468000" cy="468000"/>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CH" b="1" i="1" dirty="0">
                <a:solidFill>
                  <a:schemeClr val="tx1"/>
                </a:solidFill>
              </a:rPr>
              <a:t>U</a:t>
            </a:r>
          </a:p>
        </p:txBody>
      </p:sp>
      <p:cxnSp>
        <p:nvCxnSpPr>
          <p:cNvPr id="47" name="Verbinder: gewinkelt 46">
            <a:extLst>
              <a:ext uri="{FF2B5EF4-FFF2-40B4-BE49-F238E27FC236}">
                <a16:creationId xmlns:a16="http://schemas.microsoft.com/office/drawing/2014/main" id="{4BEAEADA-889E-42AD-891C-C3FF510E03A7}"/>
              </a:ext>
            </a:extLst>
          </p:cNvPr>
          <p:cNvCxnSpPr>
            <a:cxnSpLocks/>
            <a:stCxn id="36" idx="0"/>
            <a:endCxn id="45" idx="2"/>
          </p:cNvCxnSpPr>
          <p:nvPr/>
        </p:nvCxnSpPr>
        <p:spPr>
          <a:xfrm rot="5400000" flipH="1" flipV="1">
            <a:off x="1704595" y="2940823"/>
            <a:ext cx="819236" cy="1157399"/>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Verbinder: gewinkelt 49">
            <a:extLst>
              <a:ext uri="{FF2B5EF4-FFF2-40B4-BE49-F238E27FC236}">
                <a16:creationId xmlns:a16="http://schemas.microsoft.com/office/drawing/2014/main" id="{771D8C43-FC8E-473A-956E-02E4D14C2D5A}"/>
              </a:ext>
            </a:extLst>
          </p:cNvPr>
          <p:cNvCxnSpPr>
            <a:cxnSpLocks/>
            <a:stCxn id="45" idx="6"/>
            <a:endCxn id="31" idx="0"/>
          </p:cNvCxnSpPr>
          <p:nvPr/>
        </p:nvCxnSpPr>
        <p:spPr>
          <a:xfrm>
            <a:off x="3160913" y="3109904"/>
            <a:ext cx="1426129" cy="819236"/>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mit Pfeil 50">
            <a:extLst>
              <a:ext uri="{FF2B5EF4-FFF2-40B4-BE49-F238E27FC236}">
                <a16:creationId xmlns:a16="http://schemas.microsoft.com/office/drawing/2014/main" id="{8CF61B0B-6FA9-4029-B111-04150EDF0C22}"/>
              </a:ext>
            </a:extLst>
          </p:cNvPr>
          <p:cNvCxnSpPr>
            <a:cxnSpLocks/>
          </p:cNvCxnSpPr>
          <p:nvPr/>
        </p:nvCxnSpPr>
        <p:spPr>
          <a:xfrm>
            <a:off x="4229423" y="4233933"/>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52" name="Gerade Verbindung mit Pfeil 51">
            <a:extLst>
              <a:ext uri="{FF2B5EF4-FFF2-40B4-BE49-F238E27FC236}">
                <a16:creationId xmlns:a16="http://schemas.microsoft.com/office/drawing/2014/main" id="{6F863298-7EFC-4E50-8071-4DD3BF3296AF}"/>
              </a:ext>
            </a:extLst>
          </p:cNvPr>
          <p:cNvCxnSpPr>
            <a:cxnSpLocks/>
          </p:cNvCxnSpPr>
          <p:nvPr/>
        </p:nvCxnSpPr>
        <p:spPr>
          <a:xfrm>
            <a:off x="4229491" y="4676408"/>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53" name="Gerade Verbindung mit Pfeil 52">
            <a:extLst>
              <a:ext uri="{FF2B5EF4-FFF2-40B4-BE49-F238E27FC236}">
                <a16:creationId xmlns:a16="http://schemas.microsoft.com/office/drawing/2014/main" id="{8A2AF1CC-10EF-4C0C-B96E-446C987F6332}"/>
              </a:ext>
            </a:extLst>
          </p:cNvPr>
          <p:cNvCxnSpPr>
            <a:cxnSpLocks/>
          </p:cNvCxnSpPr>
          <p:nvPr/>
        </p:nvCxnSpPr>
        <p:spPr>
          <a:xfrm>
            <a:off x="4229784" y="5104000"/>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sp>
        <p:nvSpPr>
          <p:cNvPr id="38" name="Textfeld 37">
            <a:extLst>
              <a:ext uri="{FF2B5EF4-FFF2-40B4-BE49-F238E27FC236}">
                <a16:creationId xmlns:a16="http://schemas.microsoft.com/office/drawing/2014/main" id="{06E76C0F-2CB2-49C3-A2B2-CC567D93B74E}"/>
              </a:ext>
            </a:extLst>
          </p:cNvPr>
          <p:cNvSpPr txBox="1"/>
          <p:nvPr/>
        </p:nvSpPr>
        <p:spPr>
          <a:xfrm>
            <a:off x="2077877" y="5184549"/>
            <a:ext cx="832010" cy="307777"/>
          </a:xfrm>
          <a:prstGeom prst="rect">
            <a:avLst/>
          </a:prstGeom>
          <a:noFill/>
        </p:spPr>
        <p:txBody>
          <a:bodyPr wrap="square" rtlCol="0">
            <a:spAutoFit/>
          </a:bodyPr>
          <a:lstStyle/>
          <a:p>
            <a:r>
              <a:rPr lang="de-CH" sz="1400" i="1" dirty="0">
                <a:solidFill>
                  <a:schemeClr val="accent1"/>
                </a:solidFill>
                <a:effectLst>
                  <a:outerShdw blurRad="38100" dist="38100" dir="2700000" algn="tl">
                    <a:srgbClr val="000000">
                      <a:alpha val="43137"/>
                    </a:srgbClr>
                  </a:outerShdw>
                </a:effectLst>
              </a:rPr>
              <a:t> LiFePO</a:t>
            </a:r>
            <a:r>
              <a:rPr lang="de-CH" sz="1400" i="1" baseline="-25000" dirty="0">
                <a:solidFill>
                  <a:schemeClr val="accent1"/>
                </a:solidFill>
                <a:effectLst>
                  <a:outerShdw blurRad="38100" dist="38100" dir="2700000" algn="tl">
                    <a:srgbClr val="000000">
                      <a:alpha val="43137"/>
                    </a:srgbClr>
                  </a:outerShdw>
                </a:effectLst>
              </a:rPr>
              <a:t>4</a:t>
            </a:r>
          </a:p>
        </p:txBody>
      </p:sp>
      <p:grpSp>
        <p:nvGrpSpPr>
          <p:cNvPr id="19" name="Gruppieren 18">
            <a:extLst>
              <a:ext uri="{FF2B5EF4-FFF2-40B4-BE49-F238E27FC236}">
                <a16:creationId xmlns:a16="http://schemas.microsoft.com/office/drawing/2014/main" id="{FCD6DE50-E466-4999-91D1-B54EE19DE2FD}"/>
              </a:ext>
            </a:extLst>
          </p:cNvPr>
          <p:cNvGrpSpPr/>
          <p:nvPr/>
        </p:nvGrpSpPr>
        <p:grpSpPr>
          <a:xfrm>
            <a:off x="919331" y="3929140"/>
            <a:ext cx="1449689" cy="1499041"/>
            <a:chOff x="1014581" y="4014865"/>
            <a:chExt cx="1449689" cy="1499041"/>
          </a:xfrm>
        </p:grpSpPr>
        <p:pic>
          <p:nvPicPr>
            <p:cNvPr id="36" name="Grafik 35">
              <a:extLst>
                <a:ext uri="{FF2B5EF4-FFF2-40B4-BE49-F238E27FC236}">
                  <a16:creationId xmlns:a16="http://schemas.microsoft.com/office/drawing/2014/main" id="{A0941D19-C54D-4762-A977-0D3A9054BCAB}"/>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014581" y="4014865"/>
              <a:ext cx="1232366" cy="1499041"/>
            </a:xfrm>
            <a:prstGeom prst="rect">
              <a:avLst/>
            </a:prstGeom>
          </p:spPr>
        </p:pic>
        <p:cxnSp>
          <p:nvCxnSpPr>
            <p:cNvPr id="39" name="Gerade Verbindung mit Pfeil 38">
              <a:extLst>
                <a:ext uri="{FF2B5EF4-FFF2-40B4-BE49-F238E27FC236}">
                  <a16:creationId xmlns:a16="http://schemas.microsoft.com/office/drawing/2014/main" id="{AB2858E0-1AD0-42DF-AFBC-40BCD1CF7022}"/>
                </a:ext>
              </a:extLst>
            </p:cNvPr>
            <p:cNvCxnSpPr>
              <a:cxnSpLocks/>
            </p:cNvCxnSpPr>
            <p:nvPr/>
          </p:nvCxnSpPr>
          <p:spPr>
            <a:xfrm>
              <a:off x="2200598" y="4319658"/>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40" name="Gerade Verbindung mit Pfeil 39">
              <a:extLst>
                <a:ext uri="{FF2B5EF4-FFF2-40B4-BE49-F238E27FC236}">
                  <a16:creationId xmlns:a16="http://schemas.microsoft.com/office/drawing/2014/main" id="{DEADD604-5948-4BB4-B337-A0FC99890AF6}"/>
                </a:ext>
              </a:extLst>
            </p:cNvPr>
            <p:cNvCxnSpPr>
              <a:cxnSpLocks/>
            </p:cNvCxnSpPr>
            <p:nvPr/>
          </p:nvCxnSpPr>
          <p:spPr>
            <a:xfrm>
              <a:off x="2200666" y="4762133"/>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41" name="Gerade Verbindung mit Pfeil 40">
              <a:extLst>
                <a:ext uri="{FF2B5EF4-FFF2-40B4-BE49-F238E27FC236}">
                  <a16:creationId xmlns:a16="http://schemas.microsoft.com/office/drawing/2014/main" id="{B9F7974B-59D7-465C-9AF9-4BFBAA61F3B1}"/>
                </a:ext>
              </a:extLst>
            </p:cNvPr>
            <p:cNvCxnSpPr>
              <a:cxnSpLocks/>
            </p:cNvCxnSpPr>
            <p:nvPr/>
          </p:nvCxnSpPr>
          <p:spPr>
            <a:xfrm>
              <a:off x="2200959" y="5189725"/>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grpSp>
      <p:sp>
        <p:nvSpPr>
          <p:cNvPr id="44" name="Textfeld 43">
            <a:extLst>
              <a:ext uri="{FF2B5EF4-FFF2-40B4-BE49-F238E27FC236}">
                <a16:creationId xmlns:a16="http://schemas.microsoft.com/office/drawing/2014/main" id="{D3A0A33E-2E26-42BE-B8D6-D161279AACF1}"/>
              </a:ext>
            </a:extLst>
          </p:cNvPr>
          <p:cNvSpPr txBox="1"/>
          <p:nvPr/>
        </p:nvSpPr>
        <p:spPr>
          <a:xfrm>
            <a:off x="2623835" y="3883926"/>
            <a:ext cx="1374714" cy="584775"/>
          </a:xfrm>
          <a:prstGeom prst="rect">
            <a:avLst/>
          </a:prstGeom>
          <a:noFill/>
        </p:spPr>
        <p:txBody>
          <a:bodyPr wrap="square" rtlCol="0">
            <a:spAutoFit/>
          </a:bodyPr>
          <a:lstStyle/>
          <a:p>
            <a:pPr algn="ctr"/>
            <a:r>
              <a:rPr lang="de-CH" sz="1600" b="1" i="1" dirty="0">
                <a:solidFill>
                  <a:schemeClr val="accent1"/>
                </a:solidFill>
                <a:effectLst>
                  <a:outerShdw blurRad="38100" dist="38100" dir="2700000" algn="tl">
                    <a:srgbClr val="000000">
                      <a:alpha val="43137"/>
                    </a:srgbClr>
                  </a:outerShdw>
                </a:effectLst>
              </a:rPr>
              <a:t>Elektrolyte </a:t>
            </a:r>
            <a:r>
              <a:rPr lang="de-CH" sz="1600" b="1" i="1" dirty="0" err="1">
                <a:solidFill>
                  <a:schemeClr val="accent1"/>
                </a:solidFill>
                <a:effectLst>
                  <a:outerShdw blurRad="38100" dist="38100" dir="2700000" algn="tl">
                    <a:srgbClr val="000000">
                      <a:alpha val="43137"/>
                    </a:srgbClr>
                  </a:outerShdw>
                </a:effectLst>
              </a:rPr>
              <a:t>with</a:t>
            </a:r>
            <a:r>
              <a:rPr lang="de-CH" sz="1600" b="1" i="1" dirty="0">
                <a:solidFill>
                  <a:schemeClr val="accent1"/>
                </a:solidFill>
                <a:effectLst>
                  <a:outerShdw blurRad="38100" dist="38100" dir="2700000" algn="tl">
                    <a:srgbClr val="000000">
                      <a:alpha val="43137"/>
                    </a:srgbClr>
                  </a:outerShdw>
                </a:effectLst>
              </a:rPr>
              <a:t> Li</a:t>
            </a:r>
            <a:r>
              <a:rPr lang="de-CH" sz="1600" b="1" i="1" baseline="30000" dirty="0">
                <a:solidFill>
                  <a:schemeClr val="accent1"/>
                </a:solidFill>
                <a:effectLst>
                  <a:outerShdw blurRad="38100" dist="38100" dir="2700000" algn="tl">
                    <a:srgbClr val="000000">
                      <a:alpha val="43137"/>
                    </a:srgbClr>
                  </a:outerShdw>
                </a:effectLst>
              </a:rPr>
              <a:t>+</a:t>
            </a:r>
            <a:r>
              <a:rPr lang="de-CH" sz="1600" b="1" i="1" dirty="0">
                <a:solidFill>
                  <a:schemeClr val="accent1"/>
                </a:solidFill>
                <a:effectLst>
                  <a:outerShdw blurRad="38100" dist="38100" dir="2700000" algn="tl">
                    <a:srgbClr val="000000">
                      <a:alpha val="43137"/>
                    </a:srgbClr>
                  </a:outerShdw>
                </a:effectLst>
              </a:rPr>
              <a:t> Ionen</a:t>
            </a:r>
          </a:p>
        </p:txBody>
      </p:sp>
      <p:pic>
        <p:nvPicPr>
          <p:cNvPr id="46" name="Grafik 45">
            <a:extLst>
              <a:ext uri="{FF2B5EF4-FFF2-40B4-BE49-F238E27FC236}">
                <a16:creationId xmlns:a16="http://schemas.microsoft.com/office/drawing/2014/main" id="{445ECABC-549F-4BCB-A26C-5ED4A7F71AF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5954661" y="2668829"/>
            <a:ext cx="2981078" cy="2909011"/>
          </a:xfrm>
          <a:prstGeom prst="rect">
            <a:avLst/>
          </a:prstGeom>
        </p:spPr>
      </p:pic>
      <p:sp>
        <p:nvSpPr>
          <p:cNvPr id="49" name="Rectangle 18">
            <a:extLst>
              <a:ext uri="{FF2B5EF4-FFF2-40B4-BE49-F238E27FC236}">
                <a16:creationId xmlns:a16="http://schemas.microsoft.com/office/drawing/2014/main" id="{61A7729E-9CA7-4F09-B6E6-D489686665A7}"/>
              </a:ext>
            </a:extLst>
          </p:cNvPr>
          <p:cNvSpPr/>
          <p:nvPr/>
        </p:nvSpPr>
        <p:spPr>
          <a:xfrm>
            <a:off x="170567" y="6194144"/>
            <a:ext cx="6481057" cy="276999"/>
          </a:xfrm>
          <a:prstGeom prst="rect">
            <a:avLst/>
          </a:prstGeom>
        </p:spPr>
        <p:txBody>
          <a:bodyPr wrap="square">
            <a:spAutoFit/>
          </a:bodyPr>
          <a:lstStyle/>
          <a:p>
            <a:pPr algn="ctr"/>
            <a:r>
              <a:rPr lang="de-CH" sz="1200" u="sng" dirty="0">
                <a:solidFill>
                  <a:srgbClr val="0070C0"/>
                </a:solidFill>
              </a:rPr>
              <a:t>Quelle:   </a:t>
            </a:r>
            <a:r>
              <a:rPr lang="de-CH" sz="1200" u="sng" dirty="0" err="1">
                <a:solidFill>
                  <a:srgbClr val="0070C0"/>
                </a:solidFill>
              </a:rPr>
              <a:t>Sterner</a:t>
            </a:r>
            <a:r>
              <a:rPr lang="de-CH" sz="1200" u="sng" dirty="0">
                <a:solidFill>
                  <a:srgbClr val="0070C0"/>
                </a:solidFill>
              </a:rPr>
              <a:t>, M.; Stadler, I.: Energiespeicher. </a:t>
            </a:r>
            <a:r>
              <a:rPr lang="de-CH" sz="1200" u="sng" dirty="0" err="1">
                <a:solidFill>
                  <a:srgbClr val="0070C0"/>
                </a:solidFill>
              </a:rPr>
              <a:t>Spinger</a:t>
            </a:r>
            <a:r>
              <a:rPr lang="de-CH" sz="1200" u="sng" dirty="0">
                <a:solidFill>
                  <a:srgbClr val="0070C0"/>
                </a:solidFill>
              </a:rPr>
              <a:t>-Verlag Berlin Heidelberg 2014</a:t>
            </a:r>
          </a:p>
        </p:txBody>
      </p:sp>
      <p:sp>
        <p:nvSpPr>
          <p:cNvPr id="32" name="Fußzeilenplatzhalter 4">
            <a:extLst>
              <a:ext uri="{FF2B5EF4-FFF2-40B4-BE49-F238E27FC236}">
                <a16:creationId xmlns:a16="http://schemas.microsoft.com/office/drawing/2014/main" id="{0703EB55-4CA6-4F75-8158-FE6477E54E04}"/>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cxnSp>
        <p:nvCxnSpPr>
          <p:cNvPr id="5" name="Gerade Verbindung mit Pfeil 4">
            <a:extLst>
              <a:ext uri="{FF2B5EF4-FFF2-40B4-BE49-F238E27FC236}">
                <a16:creationId xmlns:a16="http://schemas.microsoft.com/office/drawing/2014/main" id="{F5FF9D31-D5F1-4016-6DF4-1B84838E43C3}"/>
              </a:ext>
            </a:extLst>
          </p:cNvPr>
          <p:cNvCxnSpPr>
            <a:cxnSpLocks/>
          </p:cNvCxnSpPr>
          <p:nvPr/>
        </p:nvCxnSpPr>
        <p:spPr>
          <a:xfrm>
            <a:off x="7493049" y="3521892"/>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sp>
        <p:nvSpPr>
          <p:cNvPr id="7" name="Textfeld 6">
            <a:extLst>
              <a:ext uri="{FF2B5EF4-FFF2-40B4-BE49-F238E27FC236}">
                <a16:creationId xmlns:a16="http://schemas.microsoft.com/office/drawing/2014/main" id="{C00660A4-3AEE-7B34-FADD-1EB6E690CCA7}"/>
              </a:ext>
            </a:extLst>
          </p:cNvPr>
          <p:cNvSpPr txBox="1"/>
          <p:nvPr/>
        </p:nvSpPr>
        <p:spPr>
          <a:xfrm>
            <a:off x="8399823" y="4106350"/>
            <a:ext cx="820746" cy="430887"/>
          </a:xfrm>
          <a:prstGeom prst="rect">
            <a:avLst/>
          </a:prstGeom>
          <a:noFill/>
        </p:spPr>
        <p:txBody>
          <a:bodyPr wrap="square" rtlCol="0">
            <a:spAutoFit/>
          </a:bodyPr>
          <a:lstStyle/>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100% </a:t>
            </a:r>
          </a:p>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Entladen</a:t>
            </a:r>
          </a:p>
        </p:txBody>
      </p:sp>
      <p:sp>
        <p:nvSpPr>
          <p:cNvPr id="8" name="Textfeld 7">
            <a:extLst>
              <a:ext uri="{FF2B5EF4-FFF2-40B4-BE49-F238E27FC236}">
                <a16:creationId xmlns:a16="http://schemas.microsoft.com/office/drawing/2014/main" id="{BAD7B48F-742A-6DA0-CC16-9F0020AA16D4}"/>
              </a:ext>
            </a:extLst>
          </p:cNvPr>
          <p:cNvSpPr txBox="1"/>
          <p:nvPr/>
        </p:nvSpPr>
        <p:spPr>
          <a:xfrm rot="16200000">
            <a:off x="5830182" y="4190988"/>
            <a:ext cx="1212440" cy="261610"/>
          </a:xfrm>
          <a:prstGeom prst="rect">
            <a:avLst/>
          </a:prstGeom>
          <a:noFill/>
        </p:spPr>
        <p:txBody>
          <a:bodyPr wrap="square" rtlCol="0">
            <a:spAutoFit/>
          </a:bodyPr>
          <a:lstStyle/>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100% geladen</a:t>
            </a:r>
          </a:p>
        </p:txBody>
      </p:sp>
    </p:spTree>
    <p:extLst>
      <p:ext uri="{BB962C8B-B14F-4D97-AF65-F5344CB8AC3E}">
        <p14:creationId xmlns:p14="http://schemas.microsoft.com/office/powerpoint/2010/main" val="1917580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3200" dirty="0" err="1"/>
              <a:t>Electrochemistry</a:t>
            </a:r>
            <a:r>
              <a:rPr lang="de-CH" sz="3200" dirty="0"/>
              <a:t> - a </a:t>
            </a:r>
            <a:r>
              <a:rPr lang="de-CH" sz="3200" dirty="0" err="1"/>
              <a:t>few</a:t>
            </a:r>
            <a:r>
              <a:rPr lang="de-CH" sz="3200" dirty="0"/>
              <a:t> </a:t>
            </a:r>
            <a:r>
              <a:rPr lang="de-CH" sz="3200" dirty="0" err="1"/>
              <a:t>basics</a:t>
            </a:r>
            <a:endParaRPr lang="de-CH" sz="32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9" y="1031842"/>
            <a:ext cx="8542800" cy="5493968"/>
          </a:xfrm>
        </p:spPr>
        <p:txBody>
          <a:bodyPr>
            <a:normAutofit/>
          </a:bodyPr>
          <a:lstStyle/>
          <a:p>
            <a:pPr marL="0" indent="0">
              <a:spcAft>
                <a:spcPts val="1000"/>
              </a:spcAft>
              <a:buNone/>
            </a:pPr>
            <a:r>
              <a:rPr lang="de-CH" sz="2000" b="1" dirty="0" err="1">
                <a:solidFill>
                  <a:srgbClr val="8D1962"/>
                </a:solidFill>
              </a:rPr>
              <a:t>Intercalation</a:t>
            </a:r>
            <a:r>
              <a:rPr lang="de-CH" b="1" dirty="0">
                <a:solidFill>
                  <a:srgbClr val="8D1962"/>
                </a:solidFill>
              </a:rPr>
              <a:t> …</a:t>
            </a:r>
          </a:p>
          <a:p>
            <a:pPr marL="0" indent="0">
              <a:spcAft>
                <a:spcPts val="1000"/>
              </a:spcAft>
              <a:buNone/>
            </a:pPr>
            <a:r>
              <a:rPr lang="de-CH" dirty="0"/>
              <a:t>… </a:t>
            </a:r>
            <a:r>
              <a:rPr lang="en-US" dirty="0"/>
              <a:t>changes the redox potential of layered crystals depending on the number of atoms, ions or molecules stored in them</a:t>
            </a:r>
            <a:r>
              <a:rPr lang="de-CH"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7</a:t>
            </a:fld>
            <a:endParaRPr lang="de-CH" dirty="0"/>
          </a:p>
        </p:txBody>
      </p:sp>
      <p:grpSp>
        <p:nvGrpSpPr>
          <p:cNvPr id="16" name="Gruppieren 15">
            <a:extLst>
              <a:ext uri="{FF2B5EF4-FFF2-40B4-BE49-F238E27FC236}">
                <a16:creationId xmlns:a16="http://schemas.microsoft.com/office/drawing/2014/main" id="{18F1998B-C60E-4F42-8EF6-C225427B4A8E}"/>
              </a:ext>
            </a:extLst>
          </p:cNvPr>
          <p:cNvGrpSpPr>
            <a:grpSpLocks noChangeAspect="1"/>
          </p:cNvGrpSpPr>
          <p:nvPr/>
        </p:nvGrpSpPr>
        <p:grpSpPr>
          <a:xfrm>
            <a:off x="3482081" y="3914720"/>
            <a:ext cx="1280280" cy="1524922"/>
            <a:chOff x="6066936" y="1344119"/>
            <a:chExt cx="3500811" cy="4169761"/>
          </a:xfrm>
        </p:grpSpPr>
        <p:pic>
          <p:nvPicPr>
            <p:cNvPr id="9" name="Grafik 8">
              <a:extLst>
                <a:ext uri="{FF2B5EF4-FFF2-40B4-BE49-F238E27FC236}">
                  <a16:creationId xmlns:a16="http://schemas.microsoft.com/office/drawing/2014/main" id="{02872750-7BF2-453E-9A45-0B2D3E97CA1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841" t="615" r="703" b="613"/>
            <a:stretch/>
          </p:blipFill>
          <p:spPr>
            <a:xfrm>
              <a:off x="6222381" y="1344119"/>
              <a:ext cx="3345366" cy="4169761"/>
            </a:xfrm>
            <a:prstGeom prst="rect">
              <a:avLst/>
            </a:prstGeom>
          </p:spPr>
        </p:pic>
        <p:cxnSp>
          <p:nvCxnSpPr>
            <p:cNvPr id="12" name="Gerade Verbindung mit Pfeil 11">
              <a:extLst>
                <a:ext uri="{FF2B5EF4-FFF2-40B4-BE49-F238E27FC236}">
                  <a16:creationId xmlns:a16="http://schemas.microsoft.com/office/drawing/2014/main" id="{A54BD9B8-4682-4A07-AD7D-EB59D12B2B8A}"/>
                </a:ext>
              </a:extLst>
            </p:cNvPr>
            <p:cNvCxnSpPr>
              <a:cxnSpLocks/>
            </p:cNvCxnSpPr>
            <p:nvPr/>
          </p:nvCxnSpPr>
          <p:spPr>
            <a:xfrm>
              <a:off x="6951515" y="2207941"/>
              <a:ext cx="720000"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14" name="Gerade Verbindung mit Pfeil 13">
              <a:extLst>
                <a:ext uri="{FF2B5EF4-FFF2-40B4-BE49-F238E27FC236}">
                  <a16:creationId xmlns:a16="http://schemas.microsoft.com/office/drawing/2014/main" id="{E8D58EF9-8530-4BA5-9359-96162BFF0D20}"/>
                </a:ext>
              </a:extLst>
            </p:cNvPr>
            <p:cNvCxnSpPr>
              <a:cxnSpLocks/>
            </p:cNvCxnSpPr>
            <p:nvPr/>
          </p:nvCxnSpPr>
          <p:spPr>
            <a:xfrm>
              <a:off x="6066936" y="3417849"/>
              <a:ext cx="720000"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15" name="Gerade Verbindung mit Pfeil 14">
              <a:extLst>
                <a:ext uri="{FF2B5EF4-FFF2-40B4-BE49-F238E27FC236}">
                  <a16:creationId xmlns:a16="http://schemas.microsoft.com/office/drawing/2014/main" id="{79A907F7-F8BF-4D53-8D88-33FEB5454354}"/>
                </a:ext>
              </a:extLst>
            </p:cNvPr>
            <p:cNvCxnSpPr>
              <a:cxnSpLocks/>
            </p:cNvCxnSpPr>
            <p:nvPr/>
          </p:nvCxnSpPr>
          <p:spPr>
            <a:xfrm>
              <a:off x="6123192" y="4586868"/>
              <a:ext cx="720000"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grpSp>
      <p:cxnSp>
        <p:nvCxnSpPr>
          <p:cNvPr id="33" name="Gerader Verbinder 32">
            <a:extLst>
              <a:ext uri="{FF2B5EF4-FFF2-40B4-BE49-F238E27FC236}">
                <a16:creationId xmlns:a16="http://schemas.microsoft.com/office/drawing/2014/main" id="{143441C7-1662-4C7E-9E97-EE22F204A4C2}"/>
              </a:ext>
            </a:extLst>
          </p:cNvPr>
          <p:cNvCxnSpPr>
            <a:cxnSpLocks/>
          </p:cNvCxnSpPr>
          <p:nvPr/>
        </p:nvCxnSpPr>
        <p:spPr>
          <a:xfrm>
            <a:off x="757239" y="3689796"/>
            <a:ext cx="419400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35" name="Gleichschenkliges Dreieck 34">
            <a:extLst>
              <a:ext uri="{FF2B5EF4-FFF2-40B4-BE49-F238E27FC236}">
                <a16:creationId xmlns:a16="http://schemas.microsoft.com/office/drawing/2014/main" id="{3B0AE78F-934D-4AAE-8024-E8AEDB1806F0}"/>
              </a:ext>
            </a:extLst>
          </p:cNvPr>
          <p:cNvSpPr/>
          <p:nvPr/>
        </p:nvSpPr>
        <p:spPr>
          <a:xfrm flipV="1">
            <a:off x="4638906" y="3539630"/>
            <a:ext cx="190361" cy="135517"/>
          </a:xfrm>
          <a:prstGeom prst="triangl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grpSp>
        <p:nvGrpSpPr>
          <p:cNvPr id="30" name="Gruppieren 29">
            <a:extLst>
              <a:ext uri="{FF2B5EF4-FFF2-40B4-BE49-F238E27FC236}">
                <a16:creationId xmlns:a16="http://schemas.microsoft.com/office/drawing/2014/main" id="{FAE6C736-D644-4745-9097-182E57C0AA02}"/>
              </a:ext>
            </a:extLst>
          </p:cNvPr>
          <p:cNvGrpSpPr/>
          <p:nvPr/>
        </p:nvGrpSpPr>
        <p:grpSpPr>
          <a:xfrm>
            <a:off x="767031" y="3453721"/>
            <a:ext cx="4185969" cy="2187915"/>
            <a:chOff x="1163673" y="3398846"/>
            <a:chExt cx="7029856" cy="2187915"/>
          </a:xfrm>
        </p:grpSpPr>
        <p:cxnSp>
          <p:nvCxnSpPr>
            <p:cNvPr id="23" name="Gerader Verbinder 22">
              <a:extLst>
                <a:ext uri="{FF2B5EF4-FFF2-40B4-BE49-F238E27FC236}">
                  <a16:creationId xmlns:a16="http://schemas.microsoft.com/office/drawing/2014/main" id="{021DEFB4-B381-470A-9424-1FBA5564CCCA}"/>
                </a:ext>
              </a:extLst>
            </p:cNvPr>
            <p:cNvCxnSpPr>
              <a:cxnSpLocks/>
            </p:cNvCxnSpPr>
            <p:nvPr/>
          </p:nvCxnSpPr>
          <p:spPr>
            <a:xfrm>
              <a:off x="1163673" y="3429000"/>
              <a:ext cx="0" cy="2157761"/>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22D77D56-FB8D-4C5E-98D8-C8A30546A7D7}"/>
                </a:ext>
              </a:extLst>
            </p:cNvPr>
            <p:cNvCxnSpPr/>
            <p:nvPr/>
          </p:nvCxnSpPr>
          <p:spPr>
            <a:xfrm>
              <a:off x="1163673" y="5586761"/>
              <a:ext cx="7029856"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61C5975F-EE55-41C5-BC26-3E7989489DB5}"/>
                </a:ext>
              </a:extLst>
            </p:cNvPr>
            <p:cNvCxnSpPr>
              <a:cxnSpLocks/>
            </p:cNvCxnSpPr>
            <p:nvPr/>
          </p:nvCxnSpPr>
          <p:spPr>
            <a:xfrm flipH="1" flipV="1">
              <a:off x="8185979" y="3398846"/>
              <a:ext cx="7550" cy="2187915"/>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2" name="Textfeld 41">
            <a:extLst>
              <a:ext uri="{FF2B5EF4-FFF2-40B4-BE49-F238E27FC236}">
                <a16:creationId xmlns:a16="http://schemas.microsoft.com/office/drawing/2014/main" id="{E241DC3B-8FC7-480D-93DA-3CA3B0BD1B51}"/>
              </a:ext>
            </a:extLst>
          </p:cNvPr>
          <p:cNvSpPr txBox="1"/>
          <p:nvPr/>
        </p:nvSpPr>
        <p:spPr>
          <a:xfrm>
            <a:off x="2309510" y="3880621"/>
            <a:ext cx="1374714" cy="584775"/>
          </a:xfrm>
          <a:prstGeom prst="rect">
            <a:avLst/>
          </a:prstGeom>
          <a:noFill/>
        </p:spPr>
        <p:txBody>
          <a:bodyPr wrap="square" rtlCol="0">
            <a:spAutoFit/>
          </a:bodyPr>
          <a:lstStyle/>
          <a:p>
            <a:pPr algn="ctr"/>
            <a:r>
              <a:rPr lang="de-CH" sz="1600" b="1" i="1" dirty="0">
                <a:solidFill>
                  <a:schemeClr val="accent1"/>
                </a:solidFill>
                <a:effectLst>
                  <a:outerShdw blurRad="38100" dist="38100" dir="2700000" algn="tl">
                    <a:srgbClr val="000000">
                      <a:alpha val="43137"/>
                    </a:srgbClr>
                  </a:outerShdw>
                </a:effectLst>
              </a:rPr>
              <a:t>Elektrolyt mit Li</a:t>
            </a:r>
            <a:r>
              <a:rPr lang="de-CH" sz="1600" b="1" i="1" baseline="30000" dirty="0">
                <a:solidFill>
                  <a:schemeClr val="accent1"/>
                </a:solidFill>
                <a:effectLst>
                  <a:outerShdw blurRad="38100" dist="38100" dir="2700000" algn="tl">
                    <a:srgbClr val="000000">
                      <a:alpha val="43137"/>
                    </a:srgbClr>
                  </a:outerShdw>
                </a:effectLst>
              </a:rPr>
              <a:t>+</a:t>
            </a:r>
            <a:r>
              <a:rPr lang="de-CH" sz="1600" b="1" i="1" dirty="0">
                <a:solidFill>
                  <a:schemeClr val="accent1"/>
                </a:solidFill>
                <a:effectLst>
                  <a:outerShdw blurRad="38100" dist="38100" dir="2700000" algn="tl">
                    <a:srgbClr val="000000">
                      <a:alpha val="43137"/>
                    </a:srgbClr>
                  </a:outerShdw>
                </a:effectLst>
              </a:rPr>
              <a:t> Ionen</a:t>
            </a:r>
          </a:p>
        </p:txBody>
      </p:sp>
      <p:sp>
        <p:nvSpPr>
          <p:cNvPr id="45" name="Ellipse 44">
            <a:extLst>
              <a:ext uri="{FF2B5EF4-FFF2-40B4-BE49-F238E27FC236}">
                <a16:creationId xmlns:a16="http://schemas.microsoft.com/office/drawing/2014/main" id="{5AE0491F-0EC5-412D-A875-09DD053B31FE}"/>
              </a:ext>
            </a:extLst>
          </p:cNvPr>
          <p:cNvSpPr/>
          <p:nvPr/>
        </p:nvSpPr>
        <p:spPr>
          <a:xfrm>
            <a:off x="2692913" y="2872599"/>
            <a:ext cx="468000" cy="468000"/>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CH" b="1" i="1" dirty="0">
                <a:solidFill>
                  <a:schemeClr val="tx1"/>
                </a:solidFill>
              </a:rPr>
              <a:t>U</a:t>
            </a:r>
          </a:p>
        </p:txBody>
      </p:sp>
      <p:cxnSp>
        <p:nvCxnSpPr>
          <p:cNvPr id="47" name="Verbinder: gewinkelt 46">
            <a:extLst>
              <a:ext uri="{FF2B5EF4-FFF2-40B4-BE49-F238E27FC236}">
                <a16:creationId xmlns:a16="http://schemas.microsoft.com/office/drawing/2014/main" id="{4BEAEADA-889E-42AD-891C-C3FF510E03A7}"/>
              </a:ext>
            </a:extLst>
          </p:cNvPr>
          <p:cNvCxnSpPr>
            <a:cxnSpLocks/>
            <a:stCxn id="36" idx="0"/>
            <a:endCxn id="45" idx="2"/>
          </p:cNvCxnSpPr>
          <p:nvPr/>
        </p:nvCxnSpPr>
        <p:spPr>
          <a:xfrm rot="5400000" flipH="1" flipV="1">
            <a:off x="1704595" y="2937518"/>
            <a:ext cx="819236" cy="1157399"/>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Verbinder: gewinkelt 49">
            <a:extLst>
              <a:ext uri="{FF2B5EF4-FFF2-40B4-BE49-F238E27FC236}">
                <a16:creationId xmlns:a16="http://schemas.microsoft.com/office/drawing/2014/main" id="{771D8C43-FC8E-473A-956E-02E4D14C2D5A}"/>
              </a:ext>
            </a:extLst>
          </p:cNvPr>
          <p:cNvCxnSpPr>
            <a:stCxn id="45" idx="6"/>
            <a:endCxn id="9" idx="0"/>
          </p:cNvCxnSpPr>
          <p:nvPr/>
        </p:nvCxnSpPr>
        <p:spPr>
          <a:xfrm>
            <a:off x="3160913" y="3106599"/>
            <a:ext cx="989732" cy="80812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4" name="Gruppieren 33">
            <a:extLst>
              <a:ext uri="{FF2B5EF4-FFF2-40B4-BE49-F238E27FC236}">
                <a16:creationId xmlns:a16="http://schemas.microsoft.com/office/drawing/2014/main" id="{A28550A3-F39F-46B1-8243-FA1A153A9B15}"/>
              </a:ext>
            </a:extLst>
          </p:cNvPr>
          <p:cNvGrpSpPr/>
          <p:nvPr/>
        </p:nvGrpSpPr>
        <p:grpSpPr>
          <a:xfrm>
            <a:off x="919331" y="3925835"/>
            <a:ext cx="1449689" cy="1499041"/>
            <a:chOff x="1014581" y="4014865"/>
            <a:chExt cx="1449689" cy="1499041"/>
          </a:xfrm>
        </p:grpSpPr>
        <p:pic>
          <p:nvPicPr>
            <p:cNvPr id="36" name="Grafik 35">
              <a:extLst>
                <a:ext uri="{FF2B5EF4-FFF2-40B4-BE49-F238E27FC236}">
                  <a16:creationId xmlns:a16="http://schemas.microsoft.com/office/drawing/2014/main" id="{421CA684-572F-4A8D-98CA-140FA1014369}"/>
                </a:ext>
              </a:extLst>
            </p:cNvPr>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014581" y="4014865"/>
              <a:ext cx="1232366" cy="1499041"/>
            </a:xfrm>
            <a:prstGeom prst="rect">
              <a:avLst/>
            </a:prstGeom>
          </p:spPr>
        </p:pic>
        <p:cxnSp>
          <p:nvCxnSpPr>
            <p:cNvPr id="37" name="Gerade Verbindung mit Pfeil 36">
              <a:extLst>
                <a:ext uri="{FF2B5EF4-FFF2-40B4-BE49-F238E27FC236}">
                  <a16:creationId xmlns:a16="http://schemas.microsoft.com/office/drawing/2014/main" id="{454F7018-E55F-4110-9658-4DB5FD29BF27}"/>
                </a:ext>
              </a:extLst>
            </p:cNvPr>
            <p:cNvCxnSpPr>
              <a:cxnSpLocks/>
            </p:cNvCxnSpPr>
            <p:nvPr/>
          </p:nvCxnSpPr>
          <p:spPr>
            <a:xfrm>
              <a:off x="2200598" y="4319658"/>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38" name="Gerade Verbindung mit Pfeil 37">
              <a:extLst>
                <a:ext uri="{FF2B5EF4-FFF2-40B4-BE49-F238E27FC236}">
                  <a16:creationId xmlns:a16="http://schemas.microsoft.com/office/drawing/2014/main" id="{D9CBF429-EE63-46DA-A24E-8919C8A0FBC2}"/>
                </a:ext>
              </a:extLst>
            </p:cNvPr>
            <p:cNvCxnSpPr>
              <a:cxnSpLocks/>
            </p:cNvCxnSpPr>
            <p:nvPr/>
          </p:nvCxnSpPr>
          <p:spPr>
            <a:xfrm>
              <a:off x="2200666" y="4762133"/>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cxnSp>
          <p:nvCxnSpPr>
            <p:cNvPr id="39" name="Gerade Verbindung mit Pfeil 38">
              <a:extLst>
                <a:ext uri="{FF2B5EF4-FFF2-40B4-BE49-F238E27FC236}">
                  <a16:creationId xmlns:a16="http://schemas.microsoft.com/office/drawing/2014/main" id="{4BE4C35F-B4E2-4692-9A48-294092D9181C}"/>
                </a:ext>
              </a:extLst>
            </p:cNvPr>
            <p:cNvCxnSpPr>
              <a:cxnSpLocks/>
            </p:cNvCxnSpPr>
            <p:nvPr/>
          </p:nvCxnSpPr>
          <p:spPr>
            <a:xfrm>
              <a:off x="2200959" y="5189725"/>
              <a:ext cx="263311" cy="0"/>
            </a:xfrm>
            <a:prstGeom prst="straightConnector1">
              <a:avLst/>
            </a:prstGeom>
            <a:ln w="28575">
              <a:solidFill>
                <a:srgbClr val="C0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grpSp>
      <p:pic>
        <p:nvPicPr>
          <p:cNvPr id="44" name="Grafik 43">
            <a:extLst>
              <a:ext uri="{FF2B5EF4-FFF2-40B4-BE49-F238E27FC236}">
                <a16:creationId xmlns:a16="http://schemas.microsoft.com/office/drawing/2014/main" id="{B6A41569-F448-4EA3-9184-8478C2640F5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5955597" y="2665699"/>
            <a:ext cx="2967837" cy="2889997"/>
          </a:xfrm>
          <a:prstGeom prst="rect">
            <a:avLst/>
          </a:prstGeom>
        </p:spPr>
      </p:pic>
      <p:sp>
        <p:nvSpPr>
          <p:cNvPr id="46" name="Rectangle 18">
            <a:extLst>
              <a:ext uri="{FF2B5EF4-FFF2-40B4-BE49-F238E27FC236}">
                <a16:creationId xmlns:a16="http://schemas.microsoft.com/office/drawing/2014/main" id="{8A4BE0B8-1B3A-4834-B824-84CBE7AE0440}"/>
              </a:ext>
            </a:extLst>
          </p:cNvPr>
          <p:cNvSpPr/>
          <p:nvPr/>
        </p:nvSpPr>
        <p:spPr>
          <a:xfrm>
            <a:off x="194358" y="6179657"/>
            <a:ext cx="6481057" cy="276999"/>
          </a:xfrm>
          <a:prstGeom prst="rect">
            <a:avLst/>
          </a:prstGeom>
        </p:spPr>
        <p:txBody>
          <a:bodyPr wrap="square">
            <a:spAutoFit/>
          </a:bodyPr>
          <a:lstStyle/>
          <a:p>
            <a:pPr algn="ctr"/>
            <a:r>
              <a:rPr lang="de-CH" sz="1200" u="sng" dirty="0">
                <a:solidFill>
                  <a:srgbClr val="0070C0"/>
                </a:solidFill>
              </a:rPr>
              <a:t>Quelle:   </a:t>
            </a:r>
            <a:r>
              <a:rPr lang="de-CH" sz="1200" u="sng" dirty="0" err="1">
                <a:solidFill>
                  <a:srgbClr val="0070C0"/>
                </a:solidFill>
              </a:rPr>
              <a:t>Sterner</a:t>
            </a:r>
            <a:r>
              <a:rPr lang="de-CH" sz="1200" u="sng" dirty="0">
                <a:solidFill>
                  <a:srgbClr val="0070C0"/>
                </a:solidFill>
              </a:rPr>
              <a:t>, M.; Stadler, I.: Energiespeicher. </a:t>
            </a:r>
            <a:r>
              <a:rPr lang="de-CH" sz="1200" u="sng" dirty="0" err="1">
                <a:solidFill>
                  <a:srgbClr val="0070C0"/>
                </a:solidFill>
              </a:rPr>
              <a:t>Spinger</a:t>
            </a:r>
            <a:r>
              <a:rPr lang="de-CH" sz="1200" u="sng" dirty="0">
                <a:solidFill>
                  <a:srgbClr val="0070C0"/>
                </a:solidFill>
              </a:rPr>
              <a:t>-Verlag Berlin Heidelberg 2014</a:t>
            </a:r>
          </a:p>
        </p:txBody>
      </p:sp>
      <p:sp>
        <p:nvSpPr>
          <p:cNvPr id="48" name="Textfeld 47">
            <a:extLst>
              <a:ext uri="{FF2B5EF4-FFF2-40B4-BE49-F238E27FC236}">
                <a16:creationId xmlns:a16="http://schemas.microsoft.com/office/drawing/2014/main" id="{69344F2B-EDE3-406D-A596-F0151421502B}"/>
              </a:ext>
            </a:extLst>
          </p:cNvPr>
          <p:cNvSpPr txBox="1"/>
          <p:nvPr/>
        </p:nvSpPr>
        <p:spPr>
          <a:xfrm>
            <a:off x="2077877" y="5181244"/>
            <a:ext cx="832010" cy="307777"/>
          </a:xfrm>
          <a:prstGeom prst="rect">
            <a:avLst/>
          </a:prstGeom>
          <a:noFill/>
        </p:spPr>
        <p:txBody>
          <a:bodyPr wrap="square" rtlCol="0">
            <a:spAutoFit/>
          </a:bodyPr>
          <a:lstStyle/>
          <a:p>
            <a:r>
              <a:rPr lang="de-CH" sz="1400" i="1" dirty="0">
                <a:solidFill>
                  <a:schemeClr val="accent1"/>
                </a:solidFill>
                <a:effectLst>
                  <a:outerShdw blurRad="38100" dist="38100" dir="2700000" algn="tl">
                    <a:srgbClr val="000000">
                      <a:alpha val="43137"/>
                    </a:srgbClr>
                  </a:outerShdw>
                </a:effectLst>
              </a:rPr>
              <a:t> LiFePO</a:t>
            </a:r>
            <a:r>
              <a:rPr lang="de-CH" sz="1400" i="1" baseline="-25000" dirty="0">
                <a:solidFill>
                  <a:schemeClr val="accent1"/>
                </a:solidFill>
                <a:effectLst>
                  <a:outerShdw blurRad="38100" dist="38100" dir="2700000" algn="tl">
                    <a:srgbClr val="000000">
                      <a:alpha val="43137"/>
                    </a:srgbClr>
                  </a:outerShdw>
                </a:effectLst>
              </a:rPr>
              <a:t>4</a:t>
            </a:r>
          </a:p>
        </p:txBody>
      </p:sp>
      <p:sp>
        <p:nvSpPr>
          <p:cNvPr id="49" name="Textfeld 48">
            <a:extLst>
              <a:ext uri="{FF2B5EF4-FFF2-40B4-BE49-F238E27FC236}">
                <a16:creationId xmlns:a16="http://schemas.microsoft.com/office/drawing/2014/main" id="{A1889A90-E460-4E65-9B4F-F64AFD84A2D8}"/>
              </a:ext>
            </a:extLst>
          </p:cNvPr>
          <p:cNvSpPr txBox="1"/>
          <p:nvPr/>
        </p:nvSpPr>
        <p:spPr>
          <a:xfrm>
            <a:off x="2794485" y="5247919"/>
            <a:ext cx="835612" cy="307777"/>
          </a:xfrm>
          <a:prstGeom prst="rect">
            <a:avLst/>
          </a:prstGeom>
          <a:noFill/>
        </p:spPr>
        <p:txBody>
          <a:bodyPr wrap="square" rtlCol="0">
            <a:spAutoFit/>
          </a:bodyPr>
          <a:lstStyle/>
          <a:p>
            <a:pPr algn="r"/>
            <a:r>
              <a:rPr lang="de-CH" sz="1400" i="1" dirty="0">
                <a:solidFill>
                  <a:schemeClr val="accent1"/>
                </a:solidFill>
                <a:effectLst>
                  <a:outerShdw blurRad="38100" dist="38100" dir="2700000" algn="tl">
                    <a:srgbClr val="000000">
                      <a:alpha val="43137"/>
                    </a:srgbClr>
                  </a:outerShdw>
                </a:effectLst>
              </a:rPr>
              <a:t>Graphit</a:t>
            </a:r>
          </a:p>
        </p:txBody>
      </p:sp>
      <p:sp>
        <p:nvSpPr>
          <p:cNvPr id="31" name="Fußzeilenplatzhalter 4">
            <a:extLst>
              <a:ext uri="{FF2B5EF4-FFF2-40B4-BE49-F238E27FC236}">
                <a16:creationId xmlns:a16="http://schemas.microsoft.com/office/drawing/2014/main" id="{4C128BB1-4159-4841-B91E-F7A3EE27813F}"/>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
        <p:nvSpPr>
          <p:cNvPr id="7" name="Textfeld 6">
            <a:extLst>
              <a:ext uri="{FF2B5EF4-FFF2-40B4-BE49-F238E27FC236}">
                <a16:creationId xmlns:a16="http://schemas.microsoft.com/office/drawing/2014/main" id="{8A3CE512-A7E7-60B0-9435-D7E848885099}"/>
              </a:ext>
            </a:extLst>
          </p:cNvPr>
          <p:cNvSpPr txBox="1"/>
          <p:nvPr/>
        </p:nvSpPr>
        <p:spPr>
          <a:xfrm>
            <a:off x="8399823" y="4106350"/>
            <a:ext cx="820746" cy="430887"/>
          </a:xfrm>
          <a:prstGeom prst="rect">
            <a:avLst/>
          </a:prstGeom>
          <a:noFill/>
        </p:spPr>
        <p:txBody>
          <a:bodyPr wrap="square" rtlCol="0">
            <a:spAutoFit/>
          </a:bodyPr>
          <a:lstStyle/>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100% </a:t>
            </a:r>
          </a:p>
          <a:p>
            <a:pPr marL="0" marR="0" indent="0" algn="ctr" defTabSz="414772" rtl="0" eaLnBrk="1" fontAlgn="auto" latinLnBrk="0" hangingPunct="1">
              <a:lnSpc>
                <a:spcPct val="100000"/>
              </a:lnSpc>
              <a:spcBef>
                <a:spcPts val="0"/>
              </a:spcBef>
              <a:spcAft>
                <a:spcPts val="0"/>
              </a:spcAft>
              <a:buClrTx/>
              <a:buSzTx/>
              <a:buFontTx/>
              <a:buNone/>
              <a:tabLst/>
            </a:pPr>
            <a:r>
              <a:rPr lang="de-CH" sz="1100" b="1" i="1" dirty="0">
                <a:solidFill>
                  <a:prstClr val="black"/>
                </a:solidFill>
                <a:latin typeface="Calibri" panose="020F0502020204030204"/>
              </a:rPr>
              <a:t>e</a:t>
            </a:r>
            <a:r>
              <a:rPr kumimoji="0" lang="de-CH" sz="1100" b="1" i="1" u="none" strike="noStrike" kern="1200" cap="none" spc="0" normalizeH="0" baseline="0" noProof="0" dirty="0" err="1">
                <a:ln>
                  <a:noFill/>
                </a:ln>
                <a:solidFill>
                  <a:prstClr val="black"/>
                </a:solidFill>
                <a:effectLst/>
                <a:uLnTx/>
                <a:uFillTx/>
                <a:latin typeface="Calibri" panose="020F0502020204030204"/>
                <a:ea typeface="+mn-ea"/>
                <a:cs typeface="+mn-cs"/>
              </a:rPr>
              <a:t>ntladen</a:t>
            </a:r>
            <a:endPar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feld 4">
            <a:extLst>
              <a:ext uri="{FF2B5EF4-FFF2-40B4-BE49-F238E27FC236}">
                <a16:creationId xmlns:a16="http://schemas.microsoft.com/office/drawing/2014/main" id="{3A3330A3-817C-927B-EC6C-DE030DA04DA8}"/>
              </a:ext>
            </a:extLst>
          </p:cNvPr>
          <p:cNvSpPr txBox="1"/>
          <p:nvPr/>
        </p:nvSpPr>
        <p:spPr>
          <a:xfrm rot="16200000">
            <a:off x="5830182" y="4190988"/>
            <a:ext cx="1212440" cy="261610"/>
          </a:xfrm>
          <a:prstGeom prst="rect">
            <a:avLst/>
          </a:prstGeom>
          <a:noFill/>
        </p:spPr>
        <p:txBody>
          <a:bodyPr wrap="square" rtlCol="0">
            <a:spAutoFit/>
          </a:bodyPr>
          <a:lstStyle/>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100% geladen</a:t>
            </a:r>
          </a:p>
        </p:txBody>
      </p:sp>
    </p:spTree>
    <p:extLst>
      <p:ext uri="{BB962C8B-B14F-4D97-AF65-F5344CB8AC3E}">
        <p14:creationId xmlns:p14="http://schemas.microsoft.com/office/powerpoint/2010/main" val="3944993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Electrochemistry</a:t>
            </a:r>
            <a:r>
              <a:rPr lang="de-CH" sz="2800" dirty="0"/>
              <a:t> - a </a:t>
            </a:r>
            <a:r>
              <a:rPr lang="de-CH" sz="2800" dirty="0" err="1"/>
              <a:t>few</a:t>
            </a:r>
            <a:r>
              <a:rPr lang="de-CH" sz="2800" dirty="0"/>
              <a:t> </a:t>
            </a:r>
            <a:r>
              <a:rPr lang="de-CH" sz="2800" dirty="0" err="1"/>
              <a:t>basics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600" y="1014948"/>
            <a:ext cx="8542800" cy="5493968"/>
          </a:xfrm>
        </p:spPr>
        <p:txBody>
          <a:bodyPr>
            <a:normAutofit/>
          </a:bodyPr>
          <a:lstStyle/>
          <a:p>
            <a:pPr marL="0" indent="0">
              <a:spcAft>
                <a:spcPts val="1000"/>
              </a:spcAft>
              <a:buNone/>
            </a:pPr>
            <a:r>
              <a:rPr lang="it-IT" b="1" dirty="0" err="1">
                <a:solidFill>
                  <a:srgbClr val="8D1962"/>
                </a:solidFill>
              </a:rPr>
              <a:t>Intercalation</a:t>
            </a:r>
            <a:r>
              <a:rPr lang="it-IT" b="1" dirty="0">
                <a:solidFill>
                  <a:srgbClr val="8D1962"/>
                </a:solidFill>
              </a:rPr>
              <a:t> </a:t>
            </a:r>
            <a:r>
              <a:rPr lang="it-IT" b="1" dirty="0" err="1">
                <a:solidFill>
                  <a:srgbClr val="8D1962"/>
                </a:solidFill>
              </a:rPr>
              <a:t>cells</a:t>
            </a:r>
            <a:r>
              <a:rPr lang="it-IT" b="1" dirty="0">
                <a:solidFill>
                  <a:srgbClr val="8D1962"/>
                </a:solidFill>
              </a:rPr>
              <a:t>, e.g. </a:t>
            </a:r>
            <a:r>
              <a:rPr lang="it-IT" b="1" dirty="0" err="1">
                <a:solidFill>
                  <a:srgbClr val="8D1962"/>
                </a:solidFill>
              </a:rPr>
              <a:t>Li-ion</a:t>
            </a:r>
            <a:r>
              <a:rPr lang="it-IT" b="1" dirty="0">
                <a:solidFill>
                  <a:srgbClr val="8D1962"/>
                </a:solidFill>
              </a:rPr>
              <a:t> </a:t>
            </a:r>
            <a:r>
              <a:rPr lang="it-IT" b="1" dirty="0" err="1">
                <a:solidFill>
                  <a:srgbClr val="8D1962"/>
                </a:solidFill>
              </a:rPr>
              <a:t>cells</a:t>
            </a:r>
            <a:endParaRPr lang="it-IT" b="1" dirty="0">
              <a:solidFill>
                <a:srgbClr val="8D1962"/>
              </a:solidFill>
            </a:endParaRPr>
          </a:p>
          <a:p>
            <a:pPr marL="0" indent="0">
              <a:spcAft>
                <a:spcPts val="1000"/>
              </a:spcAft>
              <a:buNone/>
            </a:pPr>
            <a:r>
              <a:rPr lang="en-US" dirty="0"/>
              <a:t>The resulting cell voltage becomes high when the redox couple of the active material is connected to</a:t>
            </a: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8</a:t>
            </a:fld>
            <a:endParaRPr lang="de-CH" dirty="0"/>
          </a:p>
        </p:txBody>
      </p:sp>
      <p:sp>
        <p:nvSpPr>
          <p:cNvPr id="49" name="Rectangle 18">
            <a:extLst>
              <a:ext uri="{FF2B5EF4-FFF2-40B4-BE49-F238E27FC236}">
                <a16:creationId xmlns:a16="http://schemas.microsoft.com/office/drawing/2014/main" id="{61A7729E-9CA7-4F09-B6E6-D489686665A7}"/>
              </a:ext>
            </a:extLst>
          </p:cNvPr>
          <p:cNvSpPr/>
          <p:nvPr/>
        </p:nvSpPr>
        <p:spPr>
          <a:xfrm>
            <a:off x="1712472" y="6025995"/>
            <a:ext cx="6481057" cy="276999"/>
          </a:xfrm>
          <a:prstGeom prst="rect">
            <a:avLst/>
          </a:prstGeom>
        </p:spPr>
        <p:txBody>
          <a:bodyPr wrap="square">
            <a:spAutoFit/>
          </a:bodyPr>
          <a:lstStyle/>
          <a:p>
            <a:pPr algn="ctr"/>
            <a:r>
              <a:rPr lang="de-CH" sz="1200" u="sng" dirty="0">
                <a:solidFill>
                  <a:srgbClr val="0070C0"/>
                </a:solidFill>
              </a:rPr>
              <a:t>Quelle:   </a:t>
            </a:r>
            <a:r>
              <a:rPr lang="de-CH" sz="1200" u="sng" dirty="0" err="1">
                <a:solidFill>
                  <a:srgbClr val="0070C0"/>
                </a:solidFill>
              </a:rPr>
              <a:t>Sterner</a:t>
            </a:r>
            <a:r>
              <a:rPr lang="de-CH" sz="1200" u="sng" dirty="0">
                <a:solidFill>
                  <a:srgbClr val="0070C0"/>
                </a:solidFill>
              </a:rPr>
              <a:t>, M.; Stadler, I.: Energiespeicher. </a:t>
            </a:r>
            <a:r>
              <a:rPr lang="de-CH" sz="1200" u="sng" dirty="0" err="1">
                <a:solidFill>
                  <a:srgbClr val="0070C0"/>
                </a:solidFill>
              </a:rPr>
              <a:t>Spinger</a:t>
            </a:r>
            <a:r>
              <a:rPr lang="de-CH" sz="1200" u="sng" dirty="0">
                <a:solidFill>
                  <a:srgbClr val="0070C0"/>
                </a:solidFill>
              </a:rPr>
              <a:t>-Verlag Berlin Heidelberg 2014</a:t>
            </a:r>
          </a:p>
        </p:txBody>
      </p:sp>
      <p:pic>
        <p:nvPicPr>
          <p:cNvPr id="32" name="Grafik 31">
            <a:extLst>
              <a:ext uri="{FF2B5EF4-FFF2-40B4-BE49-F238E27FC236}">
                <a16:creationId xmlns:a16="http://schemas.microsoft.com/office/drawing/2014/main" id="{8F68F2C3-A55C-43B6-A031-A7E1EE10E87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5955597" y="2665699"/>
            <a:ext cx="2967837" cy="3095202"/>
          </a:xfrm>
          <a:prstGeom prst="rect">
            <a:avLst/>
          </a:prstGeom>
        </p:spPr>
      </p:pic>
      <p:sp>
        <p:nvSpPr>
          <p:cNvPr id="34" name="Inhaltsplatzhalter 2">
            <a:extLst>
              <a:ext uri="{FF2B5EF4-FFF2-40B4-BE49-F238E27FC236}">
                <a16:creationId xmlns:a16="http://schemas.microsoft.com/office/drawing/2014/main" id="{1DBF78D8-4075-420E-8814-D47C976B5AFD}"/>
              </a:ext>
            </a:extLst>
          </p:cNvPr>
          <p:cNvSpPr txBox="1">
            <a:spLocks/>
          </p:cNvSpPr>
          <p:nvPr/>
        </p:nvSpPr>
        <p:spPr>
          <a:xfrm>
            <a:off x="681039" y="2665699"/>
            <a:ext cx="5047099" cy="3855818"/>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600"/>
              </a:spcBef>
              <a:spcAft>
                <a:spcPts val="600"/>
              </a:spcAft>
              <a:buFont typeface="Arial" panose="020B0604020202020204" pitchFamily="34" charset="0"/>
              <a:buNone/>
            </a:pPr>
            <a:endParaRPr lang="de-CH" b="1" dirty="0">
              <a:solidFill>
                <a:srgbClr val="8D1962"/>
              </a:solidFill>
            </a:endParaRPr>
          </a:p>
          <a:p>
            <a:pPr>
              <a:spcAft>
                <a:spcPts val="600"/>
              </a:spcAft>
            </a:pPr>
            <a:r>
              <a:rPr lang="de-CH" dirty="0"/>
              <a:t>The </a:t>
            </a:r>
            <a:r>
              <a:rPr lang="de-CH" dirty="0" err="1"/>
              <a:t>standard</a:t>
            </a:r>
            <a:r>
              <a:rPr lang="de-CH" dirty="0"/>
              <a:t> potential </a:t>
            </a:r>
            <a:r>
              <a:rPr lang="de-CH" dirty="0" err="1"/>
              <a:t>of</a:t>
            </a:r>
            <a:r>
              <a:rPr lang="de-CH" dirty="0"/>
              <a:t> </a:t>
            </a:r>
            <a:r>
              <a:rPr lang="de-CH" dirty="0" err="1"/>
              <a:t>the</a:t>
            </a:r>
            <a:r>
              <a:rPr lang="de-CH" dirty="0"/>
              <a:t> </a:t>
            </a:r>
            <a:r>
              <a:rPr lang="de-CH" b="1" dirty="0"/>
              <a:t>positive </a:t>
            </a:r>
            <a:r>
              <a:rPr lang="de-CH" b="1" dirty="0" err="1"/>
              <a:t>electrode</a:t>
            </a:r>
            <a:r>
              <a:rPr lang="de-CH" dirty="0"/>
              <a:t> ist </a:t>
            </a:r>
            <a:r>
              <a:rPr lang="de-CH" b="1" dirty="0" err="1"/>
              <a:t>as</a:t>
            </a:r>
            <a:r>
              <a:rPr lang="de-CH" b="1" dirty="0"/>
              <a:t> high </a:t>
            </a:r>
            <a:r>
              <a:rPr lang="de-CH" b="1" dirty="0" err="1"/>
              <a:t>as</a:t>
            </a:r>
            <a:r>
              <a:rPr lang="de-CH" b="1" dirty="0"/>
              <a:t> </a:t>
            </a:r>
            <a:r>
              <a:rPr lang="de-CH" b="1" dirty="0" err="1"/>
              <a:t>possiple</a:t>
            </a:r>
            <a:endParaRPr lang="de-CH" b="1" dirty="0"/>
          </a:p>
          <a:p>
            <a:pPr marL="0" indent="0">
              <a:spcAft>
                <a:spcPts val="600"/>
              </a:spcAft>
              <a:buNone/>
            </a:pPr>
            <a:r>
              <a:rPr lang="de-CH" dirty="0"/>
              <a:t>and</a:t>
            </a:r>
          </a:p>
          <a:p>
            <a:pPr>
              <a:spcAft>
                <a:spcPts val="600"/>
              </a:spcAft>
            </a:pPr>
            <a:r>
              <a:rPr lang="de-CH" dirty="0"/>
              <a:t>The </a:t>
            </a:r>
            <a:r>
              <a:rPr lang="de-CH" dirty="0" err="1"/>
              <a:t>standard</a:t>
            </a:r>
            <a:r>
              <a:rPr lang="de-CH" dirty="0"/>
              <a:t> potential </a:t>
            </a:r>
            <a:r>
              <a:rPr lang="de-CH" dirty="0" err="1"/>
              <a:t>of</a:t>
            </a:r>
            <a:r>
              <a:rPr lang="de-CH" dirty="0"/>
              <a:t> </a:t>
            </a:r>
            <a:r>
              <a:rPr lang="de-CH" dirty="0" err="1"/>
              <a:t>the</a:t>
            </a:r>
            <a:r>
              <a:rPr lang="de-CH" dirty="0"/>
              <a:t> </a:t>
            </a:r>
            <a:r>
              <a:rPr lang="de-CH" b="1" dirty="0"/>
              <a:t>negative </a:t>
            </a:r>
            <a:r>
              <a:rPr lang="de-CH" b="1" dirty="0" err="1"/>
              <a:t>electrode</a:t>
            </a:r>
            <a:r>
              <a:rPr lang="de-CH" dirty="0"/>
              <a:t> ist </a:t>
            </a:r>
            <a:r>
              <a:rPr lang="de-CH" b="1" dirty="0" err="1"/>
              <a:t>as</a:t>
            </a:r>
            <a:r>
              <a:rPr lang="de-CH" b="1" dirty="0"/>
              <a:t> </a:t>
            </a:r>
            <a:r>
              <a:rPr lang="de-CH" b="1" dirty="0" err="1"/>
              <a:t>low</a:t>
            </a:r>
            <a:r>
              <a:rPr lang="de-CH" b="1" dirty="0"/>
              <a:t> </a:t>
            </a:r>
            <a:r>
              <a:rPr lang="de-CH" b="1" dirty="0" err="1"/>
              <a:t>as</a:t>
            </a:r>
            <a:r>
              <a:rPr lang="de-CH" b="1" dirty="0"/>
              <a:t> </a:t>
            </a:r>
            <a:r>
              <a:rPr lang="de-CH" b="1" dirty="0" err="1"/>
              <a:t>possiple</a:t>
            </a:r>
            <a:endParaRPr lang="de-CH" dirty="0"/>
          </a:p>
        </p:txBody>
      </p:sp>
      <p:sp>
        <p:nvSpPr>
          <p:cNvPr id="10" name="Fußzeilenplatzhalter 4">
            <a:extLst>
              <a:ext uri="{FF2B5EF4-FFF2-40B4-BE49-F238E27FC236}">
                <a16:creationId xmlns:a16="http://schemas.microsoft.com/office/drawing/2014/main" id="{C9AB8FA9-3594-4AE5-B3BE-E6AE50B492F3}"/>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
        <p:nvSpPr>
          <p:cNvPr id="5" name="Textfeld 4">
            <a:extLst>
              <a:ext uri="{FF2B5EF4-FFF2-40B4-BE49-F238E27FC236}">
                <a16:creationId xmlns:a16="http://schemas.microsoft.com/office/drawing/2014/main" id="{6EE1AA7D-990B-BCCA-B048-2EE1B79FCAA8}"/>
              </a:ext>
            </a:extLst>
          </p:cNvPr>
          <p:cNvSpPr txBox="1"/>
          <p:nvPr/>
        </p:nvSpPr>
        <p:spPr>
          <a:xfrm>
            <a:off x="8399823" y="4106350"/>
            <a:ext cx="820746" cy="430887"/>
          </a:xfrm>
          <a:prstGeom prst="rect">
            <a:avLst/>
          </a:prstGeom>
          <a:noFill/>
        </p:spPr>
        <p:txBody>
          <a:bodyPr wrap="square" rtlCol="0">
            <a:spAutoFit/>
          </a:bodyPr>
          <a:lstStyle/>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100% </a:t>
            </a:r>
          </a:p>
          <a:p>
            <a:pPr marL="0" marR="0" indent="0" algn="ctr" defTabSz="414772" rtl="0" eaLnBrk="1" fontAlgn="auto" latinLnBrk="0" hangingPunct="1">
              <a:lnSpc>
                <a:spcPct val="100000"/>
              </a:lnSpc>
              <a:spcBef>
                <a:spcPts val="0"/>
              </a:spcBef>
              <a:spcAft>
                <a:spcPts val="0"/>
              </a:spcAft>
              <a:buClrTx/>
              <a:buSzTx/>
              <a:buFontTx/>
              <a:buNone/>
              <a:tabLst/>
            </a:pPr>
            <a:r>
              <a:rPr lang="de-CH" sz="1100" b="1" i="1" dirty="0">
                <a:solidFill>
                  <a:prstClr val="black"/>
                </a:solidFill>
                <a:latin typeface="Calibri" panose="020F0502020204030204"/>
              </a:rPr>
              <a:t>e</a:t>
            </a:r>
            <a:r>
              <a:rPr kumimoji="0" lang="de-CH" sz="1100" b="1" i="1" u="none" strike="noStrike" kern="1200" cap="none" spc="0" normalizeH="0" baseline="0" noProof="0" dirty="0" err="1">
                <a:ln>
                  <a:noFill/>
                </a:ln>
                <a:solidFill>
                  <a:prstClr val="black"/>
                </a:solidFill>
                <a:effectLst/>
                <a:uLnTx/>
                <a:uFillTx/>
                <a:latin typeface="Calibri" panose="020F0502020204030204"/>
                <a:ea typeface="+mn-ea"/>
                <a:cs typeface="+mn-cs"/>
              </a:rPr>
              <a:t>ntladen</a:t>
            </a:r>
            <a:endPar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feld 6">
            <a:extLst>
              <a:ext uri="{FF2B5EF4-FFF2-40B4-BE49-F238E27FC236}">
                <a16:creationId xmlns:a16="http://schemas.microsoft.com/office/drawing/2014/main" id="{187D338A-F385-196A-37CD-4B3768A9CABB}"/>
              </a:ext>
            </a:extLst>
          </p:cNvPr>
          <p:cNvSpPr txBox="1"/>
          <p:nvPr/>
        </p:nvSpPr>
        <p:spPr>
          <a:xfrm rot="16200000">
            <a:off x="5830182" y="4190988"/>
            <a:ext cx="1212440" cy="261610"/>
          </a:xfrm>
          <a:prstGeom prst="rect">
            <a:avLst/>
          </a:prstGeom>
          <a:noFill/>
        </p:spPr>
        <p:txBody>
          <a:bodyPr wrap="square" rtlCol="0">
            <a:spAutoFit/>
          </a:bodyPr>
          <a:lstStyle/>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100% geladen</a:t>
            </a:r>
          </a:p>
        </p:txBody>
      </p:sp>
    </p:spTree>
    <p:extLst>
      <p:ext uri="{BB962C8B-B14F-4D97-AF65-F5344CB8AC3E}">
        <p14:creationId xmlns:p14="http://schemas.microsoft.com/office/powerpoint/2010/main" val="3710893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3200" dirty="0" err="1"/>
              <a:t>Electrochemistry</a:t>
            </a:r>
            <a:r>
              <a:rPr lang="de-CH" sz="3200" dirty="0"/>
              <a:t> - a </a:t>
            </a:r>
            <a:r>
              <a:rPr lang="de-CH" sz="3200" dirty="0" err="1"/>
              <a:t>few</a:t>
            </a:r>
            <a:r>
              <a:rPr lang="de-CH" sz="3200" dirty="0"/>
              <a:t> </a:t>
            </a:r>
            <a:r>
              <a:rPr lang="de-CH" sz="3200" dirty="0" err="1"/>
              <a:t>basics</a:t>
            </a:r>
            <a:endParaRPr lang="de-CH" sz="3200" b="1" i="1" dirty="0"/>
          </a:p>
        </p:txBody>
      </p:sp>
      <mc:AlternateContent xmlns:mc="http://schemas.openxmlformats.org/markup-compatibility/2006" xmlns:a14="http://schemas.microsoft.com/office/drawing/2010/main">
        <mc:Choice Requires="a14">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73982" cy="5493968"/>
              </a:xfrm>
            </p:spPr>
            <p:txBody>
              <a:bodyPr>
                <a:normAutofit/>
              </a:bodyPr>
              <a:lstStyle/>
              <a:p>
                <a:pPr marL="0" indent="0">
                  <a:spcAft>
                    <a:spcPts val="1000"/>
                  </a:spcAft>
                  <a:buNone/>
                </a:pPr>
                <a:r>
                  <a:rPr lang="it-IT" b="1" dirty="0">
                    <a:solidFill>
                      <a:srgbClr val="8D1962"/>
                    </a:solidFill>
                  </a:rPr>
                  <a:t>Intercalation </a:t>
                </a:r>
                <a:r>
                  <a:rPr lang="it-IT" b="1" dirty="0" err="1">
                    <a:solidFill>
                      <a:srgbClr val="8D1962"/>
                    </a:solidFill>
                  </a:rPr>
                  <a:t>cells</a:t>
                </a:r>
                <a:r>
                  <a:rPr lang="it-IT" b="1" dirty="0">
                    <a:solidFill>
                      <a:srgbClr val="8D1962"/>
                    </a:solidFill>
                  </a:rPr>
                  <a:t>, e.g. </a:t>
                </a:r>
                <a:r>
                  <a:rPr lang="it-IT" b="1" dirty="0" err="1">
                    <a:solidFill>
                      <a:srgbClr val="8D1962"/>
                    </a:solidFill>
                  </a:rPr>
                  <a:t>Li-ion</a:t>
                </a:r>
                <a:r>
                  <a:rPr lang="it-IT" b="1" dirty="0">
                    <a:solidFill>
                      <a:srgbClr val="8D1962"/>
                    </a:solidFill>
                  </a:rPr>
                  <a:t> </a:t>
                </a:r>
                <a:r>
                  <a:rPr lang="it-IT" b="1" dirty="0" err="1">
                    <a:solidFill>
                      <a:srgbClr val="8D1962"/>
                    </a:solidFill>
                  </a:rPr>
                  <a:t>cells</a:t>
                </a:r>
                <a:endParaRPr lang="it-IT" b="1" dirty="0">
                  <a:solidFill>
                    <a:srgbClr val="8D1962"/>
                  </a:solidFill>
                </a:endParaRPr>
              </a:p>
              <a:p>
                <a:pPr>
                  <a:spcAft>
                    <a:spcPts val="1000"/>
                  </a:spcAft>
                </a:pPr>
                <a:r>
                  <a:rPr lang="en-US" dirty="0"/>
                  <a:t>The capacity of a cell is proportional to the number of Li+ ions that can be stored in the material.</a:t>
                </a:r>
              </a:p>
              <a:p>
                <a:pPr>
                  <a:spcAft>
                    <a:spcPts val="1000"/>
                  </a:spcAft>
                </a:pPr>
                <a:r>
                  <a:rPr lang="en-US" dirty="0"/>
                  <a:t>The material with the lower Li+ ion absorption capacity determines the capacity of the cells.</a:t>
                </a:r>
                <a:endParaRPr lang="de-CH" dirty="0"/>
              </a:p>
              <a:p>
                <a:pPr>
                  <a:spcAft>
                    <a:spcPts val="1000"/>
                  </a:spcAft>
                </a:pPr>
                <a:r>
                  <a:rPr lang="en-US" dirty="0"/>
                  <a:t>For every Li+ ion that is transferred from the anode to the cathode, an electron with a charge of</a:t>
                </a:r>
                <a14:m>
                  <m:oMath xmlns:m="http://schemas.openxmlformats.org/officeDocument/2006/math">
                    <m:r>
                      <a:rPr lang="de-CH" b="0" i="1" smtClean="0">
                        <a:latin typeface="Cambria Math" panose="02040503050406030204" pitchFamily="18" charset="0"/>
                      </a:rPr>
                      <m:t>1.602</m:t>
                    </m:r>
                    <m:r>
                      <a:rPr lang="de-CH" b="0" i="1" smtClean="0">
                        <a:latin typeface="Cambria Math" panose="02040503050406030204" pitchFamily="18" charset="0"/>
                        <a:ea typeface="Cambria Math" panose="02040503050406030204" pitchFamily="18" charset="0"/>
                      </a:rPr>
                      <m:t>∙</m:t>
                    </m:r>
                    <m:sSup>
                      <m:sSupPr>
                        <m:ctrlPr>
                          <a:rPr lang="de-CH" b="0" i="1" smtClean="0">
                            <a:latin typeface="Cambria Math" panose="02040503050406030204" pitchFamily="18" charset="0"/>
                            <a:ea typeface="Cambria Math" panose="02040503050406030204" pitchFamily="18" charset="0"/>
                          </a:rPr>
                        </m:ctrlPr>
                      </m:sSupPr>
                      <m:e>
                        <m:r>
                          <a:rPr lang="de-CH" b="0" i="1" smtClean="0">
                            <a:latin typeface="Cambria Math" panose="02040503050406030204" pitchFamily="18" charset="0"/>
                            <a:ea typeface="Cambria Math" panose="02040503050406030204" pitchFamily="18" charset="0"/>
                          </a:rPr>
                          <m:t>10</m:t>
                        </m:r>
                      </m:e>
                      <m:sup>
                        <m:r>
                          <a:rPr lang="de-CH" b="0" i="1" smtClean="0">
                            <a:latin typeface="Cambria Math" panose="02040503050406030204" pitchFamily="18" charset="0"/>
                            <a:ea typeface="Cambria Math" panose="02040503050406030204" pitchFamily="18" charset="0"/>
                          </a:rPr>
                          <m:t>−19</m:t>
                        </m:r>
                      </m:sup>
                    </m:sSup>
                    <m:r>
                      <a:rPr lang="de-CH" b="0" i="1" smtClean="0">
                        <a:latin typeface="Cambria Math" panose="02040503050406030204" pitchFamily="18" charset="0"/>
                        <a:ea typeface="Cambria Math" panose="02040503050406030204" pitchFamily="18" charset="0"/>
                      </a:rPr>
                      <m:t>𝐴𝑠</m:t>
                    </m:r>
                  </m:oMath>
                </a14:m>
                <a:r>
                  <a:rPr lang="de-CH" dirty="0"/>
                  <a:t> </a:t>
                </a:r>
                <a:r>
                  <a:rPr lang="en-US" dirty="0"/>
                  <a:t>fows in the outer circuit and vice versa.</a:t>
                </a:r>
                <a:endParaRPr lang="de-CH" dirty="0"/>
              </a:p>
              <a:p>
                <a:pPr>
                  <a:spcAft>
                    <a:spcPts val="1000"/>
                  </a:spcAft>
                </a:pPr>
                <a:r>
                  <a:rPr lang="en-US" dirty="0"/>
                  <a:t>The absorption capacity of Li+ ions in active materials is usually specified as a mass-related parameter in</a:t>
                </a:r>
                <a14:m>
                  <m:oMath xmlns:m="http://schemas.openxmlformats.org/officeDocument/2006/math">
                    <m:r>
                      <a:rPr lang="de-CH" b="0" i="0" smtClean="0">
                        <a:latin typeface="Cambria Math" panose="02040503050406030204" pitchFamily="18" charset="0"/>
                      </a:rPr>
                      <m:t> </m:t>
                    </m:r>
                    <m:f>
                      <m:fPr>
                        <m:type m:val="lin"/>
                        <m:ctrlPr>
                          <a:rPr lang="de-CH" b="0" i="1" smtClean="0">
                            <a:latin typeface="Cambria Math" panose="02040503050406030204" pitchFamily="18" charset="0"/>
                          </a:rPr>
                        </m:ctrlPr>
                      </m:fPr>
                      <m:num>
                        <m:r>
                          <a:rPr lang="de-CH" b="0" i="1" smtClean="0">
                            <a:latin typeface="Cambria Math" panose="02040503050406030204" pitchFamily="18" charset="0"/>
                          </a:rPr>
                          <m:t>𝐴h</m:t>
                        </m:r>
                      </m:num>
                      <m:den>
                        <m:r>
                          <a:rPr lang="de-CH" b="0" i="1" smtClean="0">
                            <a:latin typeface="Cambria Math" panose="02040503050406030204" pitchFamily="18" charset="0"/>
                          </a:rPr>
                          <m:t>𝑘𝑔</m:t>
                        </m:r>
                      </m:den>
                    </m:f>
                  </m:oMath>
                </a14:m>
                <a:r>
                  <a:rPr lang="de-CH" dirty="0"/>
                  <a:t>.</a:t>
                </a:r>
              </a:p>
            </p:txBody>
          </p:sp>
        </mc:Choice>
        <mc:Fallback xmlns="">
          <p:sp>
            <p:nvSpPr>
              <p:cNvPr id="3" name="Inhaltsplatzhalter 2">
                <a:extLst>
                  <a:ext uri="{FF2B5EF4-FFF2-40B4-BE49-F238E27FC236}">
                    <a16:creationId xmlns:a16="http://schemas.microsoft.com/office/drawing/2014/main" id="{861F5B58-7D13-4C97-9ADF-56DC0118AC16}"/>
                  </a:ext>
                </a:extLst>
              </p:cNvPr>
              <p:cNvSpPr>
                <a:spLocks noGrp="1" noRot="1" noChangeAspect="1" noMove="1" noResize="1" noEditPoints="1" noAdjustHandles="1" noChangeArrowheads="1" noChangeShapeType="1" noTextEdit="1"/>
              </p:cNvSpPr>
              <p:nvPr>
                <p:ph idx="1"/>
              </p:nvPr>
            </p:nvSpPr>
            <p:spPr>
              <a:xfrm>
                <a:off x="681038" y="1031842"/>
                <a:ext cx="8773982" cy="5493968"/>
              </a:xfrm>
              <a:blipFill>
                <a:blip r:embed="rId3"/>
                <a:stretch>
                  <a:fillRect l="-1042" t="-1441"/>
                </a:stretch>
              </a:blipFill>
            </p:spPr>
            <p:txBody>
              <a:bodyPr/>
              <a:lstStyle/>
              <a:p>
                <a:r>
                  <a:rPr lang="en-US">
                    <a:noFill/>
                  </a:rPr>
                  <a:t> </a:t>
                </a:r>
              </a:p>
            </p:txBody>
          </p:sp>
        </mc:Fallback>
      </mc:AlternateContent>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9</a:t>
            </a:fld>
            <a:endParaRPr lang="de-CH" dirty="0"/>
          </a:p>
        </p:txBody>
      </p:sp>
      <p:sp>
        <p:nvSpPr>
          <p:cNvPr id="49" name="Rectangle 18">
            <a:extLst>
              <a:ext uri="{FF2B5EF4-FFF2-40B4-BE49-F238E27FC236}">
                <a16:creationId xmlns:a16="http://schemas.microsoft.com/office/drawing/2014/main" id="{61A7729E-9CA7-4F09-B6E6-D489686665A7}"/>
              </a:ext>
            </a:extLst>
          </p:cNvPr>
          <p:cNvSpPr/>
          <p:nvPr/>
        </p:nvSpPr>
        <p:spPr>
          <a:xfrm>
            <a:off x="1712472" y="6025995"/>
            <a:ext cx="6481057" cy="276999"/>
          </a:xfrm>
          <a:prstGeom prst="rect">
            <a:avLst/>
          </a:prstGeom>
        </p:spPr>
        <p:txBody>
          <a:bodyPr wrap="square">
            <a:spAutoFit/>
          </a:bodyPr>
          <a:lstStyle/>
          <a:p>
            <a:pPr algn="ctr"/>
            <a:r>
              <a:rPr lang="de-CH" sz="1200" u="sng" dirty="0">
                <a:solidFill>
                  <a:srgbClr val="0070C0"/>
                </a:solidFill>
              </a:rPr>
              <a:t>Quelle:   </a:t>
            </a:r>
            <a:r>
              <a:rPr lang="de-CH" sz="1200" u="sng" dirty="0" err="1">
                <a:solidFill>
                  <a:srgbClr val="0070C0"/>
                </a:solidFill>
              </a:rPr>
              <a:t>Sterner</a:t>
            </a:r>
            <a:r>
              <a:rPr lang="de-CH" sz="1200" u="sng" dirty="0">
                <a:solidFill>
                  <a:srgbClr val="0070C0"/>
                </a:solidFill>
              </a:rPr>
              <a:t>, M.; Stadler, I.: Energiespeicher. </a:t>
            </a:r>
            <a:r>
              <a:rPr lang="de-CH" sz="1200" u="sng" dirty="0" err="1">
                <a:solidFill>
                  <a:srgbClr val="0070C0"/>
                </a:solidFill>
              </a:rPr>
              <a:t>Spinger</a:t>
            </a:r>
            <a:r>
              <a:rPr lang="de-CH" sz="1200" u="sng" dirty="0">
                <a:solidFill>
                  <a:srgbClr val="0070C0"/>
                </a:solidFill>
              </a:rPr>
              <a:t>-Verlag Berlin Heidelberg 2014</a:t>
            </a:r>
          </a:p>
        </p:txBody>
      </p:sp>
      <p:sp>
        <p:nvSpPr>
          <p:cNvPr id="8" name="Fußzeilenplatzhalter 4">
            <a:extLst>
              <a:ext uri="{FF2B5EF4-FFF2-40B4-BE49-F238E27FC236}">
                <a16:creationId xmlns:a16="http://schemas.microsoft.com/office/drawing/2014/main" id="{01AE9C4F-67DE-4DA8-B08D-84E52D9832E3}"/>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2005184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3200" dirty="0" err="1"/>
              <a:t>Electrochemistry</a:t>
            </a:r>
            <a:r>
              <a:rPr lang="de-CH" sz="3200" dirty="0"/>
              <a:t> - a </a:t>
            </a:r>
            <a:r>
              <a:rPr lang="de-CH" sz="3200" dirty="0" err="1"/>
              <a:t>few</a:t>
            </a:r>
            <a:r>
              <a:rPr lang="de-CH" sz="3200" dirty="0"/>
              <a:t> </a:t>
            </a:r>
            <a:r>
              <a:rPr lang="de-CH" sz="3200" dirty="0" err="1"/>
              <a:t>basics</a:t>
            </a:r>
            <a:endParaRPr lang="de-CH" sz="32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9" y="1031842"/>
            <a:ext cx="8542800" cy="5493968"/>
          </a:xfrm>
        </p:spPr>
        <p:txBody>
          <a:bodyPr>
            <a:normAutofit/>
          </a:bodyPr>
          <a:lstStyle/>
          <a:p>
            <a:pPr marL="0" indent="0">
              <a:spcAft>
                <a:spcPts val="1000"/>
              </a:spcAft>
              <a:buNone/>
            </a:pPr>
            <a:r>
              <a:rPr lang="it-IT" b="1" dirty="0" err="1">
                <a:solidFill>
                  <a:srgbClr val="8D1962"/>
                </a:solidFill>
              </a:rPr>
              <a:t>Intercalation</a:t>
            </a:r>
            <a:r>
              <a:rPr lang="it-IT" b="1" dirty="0">
                <a:solidFill>
                  <a:srgbClr val="8D1962"/>
                </a:solidFill>
              </a:rPr>
              <a:t> </a:t>
            </a:r>
            <a:r>
              <a:rPr lang="it-IT" b="1" dirty="0" err="1">
                <a:solidFill>
                  <a:srgbClr val="8D1962"/>
                </a:solidFill>
              </a:rPr>
              <a:t>cells</a:t>
            </a:r>
            <a:r>
              <a:rPr lang="it-IT" b="1" dirty="0">
                <a:solidFill>
                  <a:srgbClr val="8D1962"/>
                </a:solidFill>
              </a:rPr>
              <a:t>, e.g. </a:t>
            </a:r>
            <a:r>
              <a:rPr lang="it-IT" b="1" dirty="0" err="1">
                <a:solidFill>
                  <a:srgbClr val="8D1962"/>
                </a:solidFill>
              </a:rPr>
              <a:t>Li-ion</a:t>
            </a:r>
            <a:r>
              <a:rPr lang="it-IT" b="1" dirty="0">
                <a:solidFill>
                  <a:srgbClr val="8D1962"/>
                </a:solidFill>
              </a:rPr>
              <a:t> </a:t>
            </a:r>
            <a:r>
              <a:rPr lang="it-IT" b="1" dirty="0" err="1">
                <a:solidFill>
                  <a:srgbClr val="8D1962"/>
                </a:solidFill>
              </a:rPr>
              <a:t>cells</a:t>
            </a:r>
            <a:endParaRPr lang="it-IT" b="1" dirty="0">
              <a:solidFill>
                <a:srgbClr val="8D1962"/>
              </a:solidFill>
            </a:endParaRPr>
          </a:p>
          <a:p>
            <a:pPr marL="0" indent="0">
              <a:spcAft>
                <a:spcPts val="1000"/>
              </a:spcAft>
              <a:buNone/>
            </a:pPr>
            <a:r>
              <a:rPr lang="en-US" dirty="0"/>
              <a:t>Requirements for an active material used in a Li-ion cell</a:t>
            </a:r>
            <a:r>
              <a:rPr lang="de-CH" dirty="0"/>
              <a:t>:</a:t>
            </a:r>
          </a:p>
          <a:p>
            <a:pPr>
              <a:spcAft>
                <a:spcPts val="600"/>
              </a:spcAft>
            </a:pPr>
            <a:r>
              <a:rPr lang="en-US" dirty="0"/>
              <a:t>Reversible and rapid intercalation of Li-ions</a:t>
            </a:r>
          </a:p>
          <a:p>
            <a:pPr>
              <a:spcAft>
                <a:spcPts val="600"/>
              </a:spcAft>
            </a:pPr>
            <a:r>
              <a:rPr lang="en-US" dirty="0"/>
              <a:t>high Li-ion absorption capacity (in 𝐴ℎ∕𝑘𝑔)</a:t>
            </a:r>
          </a:p>
          <a:p>
            <a:pPr>
              <a:spcAft>
                <a:spcPts val="600"/>
              </a:spcAft>
            </a:pPr>
            <a:r>
              <a:rPr lang="en-US" dirty="0"/>
              <a:t>Good electrical and ionic conductivity </a:t>
            </a:r>
          </a:p>
          <a:p>
            <a:pPr>
              <a:spcAft>
                <a:spcPts val="600"/>
              </a:spcAft>
            </a:pPr>
            <a:r>
              <a:rPr lang="en-US" dirty="0"/>
              <a:t>thermal stability </a:t>
            </a:r>
          </a:p>
          <a:p>
            <a:pPr>
              <a:spcAft>
                <a:spcPts val="600"/>
              </a:spcAft>
            </a:pPr>
            <a:r>
              <a:rPr lang="en-US" dirty="0"/>
              <a:t>Structural stability during intercalation of the Li-ions </a:t>
            </a:r>
          </a:p>
          <a:p>
            <a:pPr>
              <a:spcAft>
                <a:spcPts val="600"/>
              </a:spcAft>
            </a:pPr>
            <a:r>
              <a:rPr lang="en-US" dirty="0"/>
              <a:t>electrochemical stability</a:t>
            </a: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10</a:t>
            </a:fld>
            <a:endParaRPr lang="de-CH" dirty="0"/>
          </a:p>
        </p:txBody>
      </p:sp>
      <p:sp>
        <p:nvSpPr>
          <p:cNvPr id="49" name="Rectangle 18">
            <a:extLst>
              <a:ext uri="{FF2B5EF4-FFF2-40B4-BE49-F238E27FC236}">
                <a16:creationId xmlns:a16="http://schemas.microsoft.com/office/drawing/2014/main" id="{61A7729E-9CA7-4F09-B6E6-D489686665A7}"/>
              </a:ext>
            </a:extLst>
          </p:cNvPr>
          <p:cNvSpPr/>
          <p:nvPr/>
        </p:nvSpPr>
        <p:spPr>
          <a:xfrm>
            <a:off x="1712472" y="6025995"/>
            <a:ext cx="6481057" cy="276999"/>
          </a:xfrm>
          <a:prstGeom prst="rect">
            <a:avLst/>
          </a:prstGeom>
        </p:spPr>
        <p:txBody>
          <a:bodyPr wrap="square">
            <a:spAutoFit/>
          </a:bodyPr>
          <a:lstStyle/>
          <a:p>
            <a:pPr algn="ctr"/>
            <a:r>
              <a:rPr lang="de-CH" sz="1200" u="sng" dirty="0">
                <a:solidFill>
                  <a:srgbClr val="0070C0"/>
                </a:solidFill>
              </a:rPr>
              <a:t>Quelle:   </a:t>
            </a:r>
            <a:r>
              <a:rPr lang="de-CH" sz="1200" u="sng" dirty="0" err="1">
                <a:solidFill>
                  <a:srgbClr val="0070C0"/>
                </a:solidFill>
              </a:rPr>
              <a:t>Sterner</a:t>
            </a:r>
            <a:r>
              <a:rPr lang="de-CH" sz="1200" u="sng" dirty="0">
                <a:solidFill>
                  <a:srgbClr val="0070C0"/>
                </a:solidFill>
              </a:rPr>
              <a:t>, M.; Stadler, I.: Energiespeicher. </a:t>
            </a:r>
            <a:r>
              <a:rPr lang="de-CH" sz="1200" u="sng" dirty="0" err="1">
                <a:solidFill>
                  <a:srgbClr val="0070C0"/>
                </a:solidFill>
              </a:rPr>
              <a:t>Spinger</a:t>
            </a:r>
            <a:r>
              <a:rPr lang="de-CH" sz="1200" u="sng" dirty="0">
                <a:solidFill>
                  <a:srgbClr val="0070C0"/>
                </a:solidFill>
              </a:rPr>
              <a:t>-Verlag Berlin Heidelberg 2014</a:t>
            </a:r>
          </a:p>
        </p:txBody>
      </p:sp>
      <p:sp>
        <p:nvSpPr>
          <p:cNvPr id="8" name="Fußzeilenplatzhalter 4">
            <a:extLst>
              <a:ext uri="{FF2B5EF4-FFF2-40B4-BE49-F238E27FC236}">
                <a16:creationId xmlns:a16="http://schemas.microsoft.com/office/drawing/2014/main" id="{6C875EEA-BC41-44C3-B095-1D7860C2D3FA}"/>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2945566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Electrochemistry</a:t>
            </a:r>
            <a:r>
              <a:rPr lang="de-CH" sz="2800" dirty="0"/>
              <a:t> - a </a:t>
            </a:r>
            <a:r>
              <a:rPr lang="de-CH" sz="2800" dirty="0" err="1"/>
              <a:t>few</a:t>
            </a:r>
            <a:r>
              <a:rPr lang="de-CH" sz="2800" dirty="0"/>
              <a:t> </a:t>
            </a:r>
            <a:r>
              <a:rPr lang="de-CH" sz="2800" dirty="0" err="1"/>
              <a:t>basics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9" y="1031842"/>
            <a:ext cx="8542800" cy="5493968"/>
          </a:xfrm>
        </p:spPr>
        <p:txBody>
          <a:bodyPr>
            <a:normAutofit/>
          </a:bodyPr>
          <a:lstStyle/>
          <a:p>
            <a:pPr marL="0" indent="0">
              <a:spcAft>
                <a:spcPts val="1000"/>
              </a:spcAft>
              <a:buNone/>
            </a:pPr>
            <a:r>
              <a:rPr lang="it-IT" b="1" dirty="0" err="1">
                <a:solidFill>
                  <a:srgbClr val="8D1962"/>
                </a:solidFill>
              </a:rPr>
              <a:t>Intercalation</a:t>
            </a:r>
            <a:r>
              <a:rPr lang="it-IT" b="1" dirty="0">
                <a:solidFill>
                  <a:srgbClr val="8D1962"/>
                </a:solidFill>
              </a:rPr>
              <a:t> </a:t>
            </a:r>
            <a:r>
              <a:rPr lang="it-IT" b="1" dirty="0" err="1">
                <a:solidFill>
                  <a:srgbClr val="8D1962"/>
                </a:solidFill>
              </a:rPr>
              <a:t>cells</a:t>
            </a:r>
            <a:r>
              <a:rPr lang="it-IT" b="1" dirty="0">
                <a:solidFill>
                  <a:srgbClr val="8D1962"/>
                </a:solidFill>
              </a:rPr>
              <a:t>, e.g. </a:t>
            </a:r>
            <a:r>
              <a:rPr lang="it-IT" b="1" dirty="0" err="1">
                <a:solidFill>
                  <a:srgbClr val="8D1962"/>
                </a:solidFill>
              </a:rPr>
              <a:t>Li-ion</a:t>
            </a:r>
            <a:r>
              <a:rPr lang="it-IT" b="1" dirty="0">
                <a:solidFill>
                  <a:srgbClr val="8D1962"/>
                </a:solidFill>
              </a:rPr>
              <a:t> </a:t>
            </a:r>
            <a:r>
              <a:rPr lang="it-IT" b="1" dirty="0" err="1">
                <a:solidFill>
                  <a:srgbClr val="8D1962"/>
                </a:solidFill>
              </a:rPr>
              <a:t>cells</a:t>
            </a:r>
            <a:endParaRPr lang="it-IT" b="1" dirty="0">
              <a:solidFill>
                <a:srgbClr val="8D1962"/>
              </a:solidFill>
            </a:endParaRPr>
          </a:p>
          <a:p>
            <a:pPr marL="0" indent="0">
              <a:spcAft>
                <a:spcPts val="1000"/>
              </a:spcAft>
              <a:buNone/>
            </a:pPr>
            <a:r>
              <a:rPr lang="en-US" dirty="0"/>
              <a:t>Active material commonly used today for use in a Li-ion cells:</a:t>
            </a: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11</a:t>
            </a:fld>
            <a:endParaRPr lang="de-CH" dirty="0"/>
          </a:p>
        </p:txBody>
      </p:sp>
      <p:sp>
        <p:nvSpPr>
          <p:cNvPr id="49" name="Rectangle 18">
            <a:extLst>
              <a:ext uri="{FF2B5EF4-FFF2-40B4-BE49-F238E27FC236}">
                <a16:creationId xmlns:a16="http://schemas.microsoft.com/office/drawing/2014/main" id="{61A7729E-9CA7-4F09-B6E6-D489686665A7}"/>
              </a:ext>
            </a:extLst>
          </p:cNvPr>
          <p:cNvSpPr/>
          <p:nvPr/>
        </p:nvSpPr>
        <p:spPr>
          <a:xfrm>
            <a:off x="1712472" y="6025995"/>
            <a:ext cx="6481057" cy="276999"/>
          </a:xfrm>
          <a:prstGeom prst="rect">
            <a:avLst/>
          </a:prstGeom>
        </p:spPr>
        <p:txBody>
          <a:bodyPr wrap="square">
            <a:spAutoFit/>
          </a:bodyPr>
          <a:lstStyle/>
          <a:p>
            <a:pPr algn="ctr"/>
            <a:r>
              <a:rPr lang="de-CH" sz="1200" u="sng" dirty="0">
                <a:solidFill>
                  <a:srgbClr val="0070C0"/>
                </a:solidFill>
              </a:rPr>
              <a:t>Quelle:   </a:t>
            </a:r>
            <a:r>
              <a:rPr lang="de-CH" sz="1200" u="sng" dirty="0" err="1">
                <a:solidFill>
                  <a:srgbClr val="0070C0"/>
                </a:solidFill>
              </a:rPr>
              <a:t>Sterner</a:t>
            </a:r>
            <a:r>
              <a:rPr lang="de-CH" sz="1200" u="sng" dirty="0">
                <a:solidFill>
                  <a:srgbClr val="0070C0"/>
                </a:solidFill>
              </a:rPr>
              <a:t>, M.; Stadler, I.: Energiespeicher. </a:t>
            </a:r>
            <a:r>
              <a:rPr lang="de-CH" sz="1200" u="sng" dirty="0" err="1">
                <a:solidFill>
                  <a:srgbClr val="0070C0"/>
                </a:solidFill>
              </a:rPr>
              <a:t>Spinger</a:t>
            </a:r>
            <a:r>
              <a:rPr lang="de-CH" sz="1200" u="sng" dirty="0">
                <a:solidFill>
                  <a:srgbClr val="0070C0"/>
                </a:solidFill>
              </a:rPr>
              <a:t>-Verlag Berlin Heidelberg 2014</a:t>
            </a:r>
          </a:p>
        </p:txBody>
      </p:sp>
      <p:pic>
        <p:nvPicPr>
          <p:cNvPr id="5" name="Grafik 4">
            <a:extLst>
              <a:ext uri="{FF2B5EF4-FFF2-40B4-BE49-F238E27FC236}">
                <a16:creationId xmlns:a16="http://schemas.microsoft.com/office/drawing/2014/main" id="{D1723D88-2497-4407-9DF5-2180AFA072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259" y="2272647"/>
            <a:ext cx="9397481" cy="3461090"/>
          </a:xfrm>
          <a:prstGeom prst="rect">
            <a:avLst/>
          </a:prstGeom>
        </p:spPr>
      </p:pic>
      <p:sp>
        <p:nvSpPr>
          <p:cNvPr id="7" name="Rechteck 6">
            <a:extLst>
              <a:ext uri="{FF2B5EF4-FFF2-40B4-BE49-F238E27FC236}">
                <a16:creationId xmlns:a16="http://schemas.microsoft.com/office/drawing/2014/main" id="{9DF23F42-20F6-4E58-8720-4742DE895BC9}"/>
              </a:ext>
            </a:extLst>
          </p:cNvPr>
          <p:cNvSpPr/>
          <p:nvPr/>
        </p:nvSpPr>
        <p:spPr>
          <a:xfrm>
            <a:off x="9214314" y="5000625"/>
            <a:ext cx="426780" cy="733112"/>
          </a:xfrm>
          <a:prstGeom prst="rect">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nchorCtr="1"/>
          <a:lstStyle/>
          <a:p>
            <a:pPr algn="ctr"/>
            <a:r>
              <a:rPr lang="de-CH" dirty="0"/>
              <a:t>Anode</a:t>
            </a:r>
          </a:p>
        </p:txBody>
      </p:sp>
      <p:sp>
        <p:nvSpPr>
          <p:cNvPr id="12" name="Rechteck 11">
            <a:extLst>
              <a:ext uri="{FF2B5EF4-FFF2-40B4-BE49-F238E27FC236}">
                <a16:creationId xmlns:a16="http://schemas.microsoft.com/office/drawing/2014/main" id="{B3ECEF75-BF97-4C6B-AEFC-79411BBE91DF}"/>
              </a:ext>
            </a:extLst>
          </p:cNvPr>
          <p:cNvSpPr/>
          <p:nvPr/>
        </p:nvSpPr>
        <p:spPr>
          <a:xfrm>
            <a:off x="9214314" y="3143249"/>
            <a:ext cx="426780" cy="1843423"/>
          </a:xfrm>
          <a:prstGeom prst="rect">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nchorCtr="1"/>
          <a:lstStyle/>
          <a:p>
            <a:pPr algn="ctr"/>
            <a:r>
              <a:rPr lang="de-CH" dirty="0"/>
              <a:t>Kathode</a:t>
            </a:r>
          </a:p>
        </p:txBody>
      </p:sp>
      <p:sp>
        <p:nvSpPr>
          <p:cNvPr id="13" name="Fußzeilenplatzhalter 4">
            <a:extLst>
              <a:ext uri="{FF2B5EF4-FFF2-40B4-BE49-F238E27FC236}">
                <a16:creationId xmlns:a16="http://schemas.microsoft.com/office/drawing/2014/main" id="{63375F7E-E426-4257-9768-18D1674444D7}"/>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093595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Electrochemistry</a:t>
            </a:r>
            <a:r>
              <a:rPr lang="de-CH" sz="2800" dirty="0"/>
              <a:t> - a </a:t>
            </a:r>
            <a:r>
              <a:rPr lang="de-CH" sz="2800" dirty="0" err="1"/>
              <a:t>few</a:t>
            </a:r>
            <a:r>
              <a:rPr lang="de-CH" sz="2800" dirty="0"/>
              <a:t> </a:t>
            </a:r>
            <a:r>
              <a:rPr lang="de-CH" sz="2800" dirty="0" err="1"/>
              <a:t>basics</a:t>
            </a:r>
            <a:endParaRPr lang="de-CH" sz="2800" b="1" i="1"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12</a:t>
            </a:fld>
            <a:endParaRPr lang="de-CH" dirty="0"/>
          </a:p>
        </p:txBody>
      </p:sp>
      <p:sp>
        <p:nvSpPr>
          <p:cNvPr id="9" name="Rectangle 18">
            <a:extLst>
              <a:ext uri="{FF2B5EF4-FFF2-40B4-BE49-F238E27FC236}">
                <a16:creationId xmlns:a16="http://schemas.microsoft.com/office/drawing/2014/main" id="{F04A4B90-B502-4F83-8893-75A27D788331}"/>
              </a:ext>
            </a:extLst>
          </p:cNvPr>
          <p:cNvSpPr/>
          <p:nvPr/>
        </p:nvSpPr>
        <p:spPr>
          <a:xfrm>
            <a:off x="1712472" y="6025995"/>
            <a:ext cx="6481057" cy="276999"/>
          </a:xfrm>
          <a:prstGeom prst="rect">
            <a:avLst/>
          </a:prstGeom>
        </p:spPr>
        <p:txBody>
          <a:bodyPr wrap="square">
            <a:spAutoFit/>
          </a:bodyPr>
          <a:lstStyle/>
          <a:p>
            <a:pPr algn="ctr"/>
            <a:r>
              <a:rPr lang="de-CH" sz="1200" u="sng" dirty="0">
                <a:solidFill>
                  <a:srgbClr val="0070C0"/>
                </a:solidFill>
              </a:rPr>
              <a:t>Quelle:   </a:t>
            </a:r>
            <a:r>
              <a:rPr lang="de-CH" sz="1200" u="sng" dirty="0" err="1">
                <a:solidFill>
                  <a:srgbClr val="0070C0"/>
                </a:solidFill>
              </a:rPr>
              <a:t>Sterner</a:t>
            </a:r>
            <a:r>
              <a:rPr lang="de-CH" sz="1200" u="sng" dirty="0">
                <a:solidFill>
                  <a:srgbClr val="0070C0"/>
                </a:solidFill>
              </a:rPr>
              <a:t>, M.; Stadler, I.: Energiespeicher. </a:t>
            </a:r>
            <a:r>
              <a:rPr lang="de-CH" sz="1200" u="sng" dirty="0" err="1">
                <a:solidFill>
                  <a:srgbClr val="0070C0"/>
                </a:solidFill>
              </a:rPr>
              <a:t>Spinger</a:t>
            </a:r>
            <a:r>
              <a:rPr lang="de-CH" sz="1200" u="sng" dirty="0">
                <a:solidFill>
                  <a:srgbClr val="0070C0"/>
                </a:solidFill>
              </a:rPr>
              <a:t>-Verlag Berlin Heidelberg 2014</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7" y="1031842"/>
            <a:ext cx="4833937"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r>
              <a:rPr lang="en-US" dirty="0"/>
              <a:t>Charge-discharge curves for various systems of active materials with</a:t>
            </a:r>
            <a:endParaRPr lang="de-CH" dirty="0"/>
          </a:p>
        </p:txBody>
      </p:sp>
      <p:grpSp>
        <p:nvGrpSpPr>
          <p:cNvPr id="14" name="Gruppieren 13">
            <a:extLst>
              <a:ext uri="{FF2B5EF4-FFF2-40B4-BE49-F238E27FC236}">
                <a16:creationId xmlns:a16="http://schemas.microsoft.com/office/drawing/2014/main" id="{B1E2EF9D-6BF1-4C22-A3C0-D0D71CBC56B4}"/>
              </a:ext>
            </a:extLst>
          </p:cNvPr>
          <p:cNvGrpSpPr/>
          <p:nvPr/>
        </p:nvGrpSpPr>
        <p:grpSpPr>
          <a:xfrm>
            <a:off x="5628464" y="1555409"/>
            <a:ext cx="3895723" cy="4199184"/>
            <a:chOff x="5628464" y="1555409"/>
            <a:chExt cx="3895723" cy="4199184"/>
          </a:xfrm>
        </p:grpSpPr>
        <p:pic>
          <p:nvPicPr>
            <p:cNvPr id="10" name="Grafik 9">
              <a:extLst>
                <a:ext uri="{FF2B5EF4-FFF2-40B4-BE49-F238E27FC236}">
                  <a16:creationId xmlns:a16="http://schemas.microsoft.com/office/drawing/2014/main" id="{91749B80-D0CF-4DBC-83BB-6031923382B7}"/>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628464" y="1555409"/>
              <a:ext cx="3895723" cy="4199184"/>
            </a:xfrm>
            <a:prstGeom prst="rect">
              <a:avLst/>
            </a:prstGeom>
          </p:spPr>
        </p:pic>
        <p:sp>
          <p:nvSpPr>
            <p:cNvPr id="8" name="Textfeld 7">
              <a:extLst>
                <a:ext uri="{FF2B5EF4-FFF2-40B4-BE49-F238E27FC236}">
                  <a16:creationId xmlns:a16="http://schemas.microsoft.com/office/drawing/2014/main" id="{FD8B8860-B156-4677-BBE8-6836490A605F}"/>
                </a:ext>
              </a:extLst>
            </p:cNvPr>
            <p:cNvSpPr txBox="1"/>
            <p:nvPr/>
          </p:nvSpPr>
          <p:spPr>
            <a:xfrm>
              <a:off x="6920938" y="5511388"/>
              <a:ext cx="108000" cy="215444"/>
            </a:xfrm>
            <a:prstGeom prst="rect">
              <a:avLst/>
            </a:prstGeom>
            <a:solidFill>
              <a:schemeClr val="bg1"/>
            </a:solidFill>
          </p:spPr>
          <p:txBody>
            <a:bodyPr wrap="square" lIns="36000" tIns="0" rIns="72000" bIns="0" rtlCol="0" anchor="ctr" anchorCtr="1">
              <a:spAutoFit/>
            </a:bodyPr>
            <a:lstStyle/>
            <a:p>
              <a:r>
                <a:rPr lang="de-CH" sz="1400" dirty="0"/>
                <a:t>C</a:t>
              </a:r>
            </a:p>
          </p:txBody>
        </p:sp>
      </p:grpSp>
      <p:sp>
        <p:nvSpPr>
          <p:cNvPr id="15" name="Inhaltsplatzhalter 2">
            <a:extLst>
              <a:ext uri="{FF2B5EF4-FFF2-40B4-BE49-F238E27FC236}">
                <a16:creationId xmlns:a16="http://schemas.microsoft.com/office/drawing/2014/main" id="{E6500171-30E1-4864-8FEC-66F3D959A808}"/>
              </a:ext>
            </a:extLst>
          </p:cNvPr>
          <p:cNvSpPr txBox="1">
            <a:spLocks/>
          </p:cNvSpPr>
          <p:nvPr/>
        </p:nvSpPr>
        <p:spPr>
          <a:xfrm>
            <a:off x="681038" y="2586706"/>
            <a:ext cx="4947426" cy="2959177"/>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tabLst>
                <a:tab pos="2598738" algn="l"/>
              </a:tabLst>
            </a:pPr>
            <a:r>
              <a:rPr lang="de-CH" sz="1800" dirty="0"/>
              <a:t>LiMn</a:t>
            </a:r>
            <a:r>
              <a:rPr lang="de-CH" sz="1800" baseline="-25000" dirty="0"/>
              <a:t>2</a:t>
            </a:r>
            <a:r>
              <a:rPr lang="de-CH" sz="1800" dirty="0"/>
              <a:t>O</a:t>
            </a:r>
            <a:r>
              <a:rPr lang="de-CH" sz="1800" baseline="-25000" dirty="0"/>
              <a:t>4</a:t>
            </a:r>
            <a:r>
              <a:rPr lang="de-CH" sz="1800" dirty="0"/>
              <a:t> (LMO)    	vs.    Carbon (C)</a:t>
            </a:r>
          </a:p>
          <a:p>
            <a:pPr>
              <a:lnSpc>
                <a:spcPct val="100000"/>
              </a:lnSpc>
              <a:tabLst>
                <a:tab pos="2598738" algn="l"/>
              </a:tabLst>
            </a:pPr>
            <a:r>
              <a:rPr lang="de-CH" sz="1800" dirty="0"/>
              <a:t>LiFePO</a:t>
            </a:r>
            <a:r>
              <a:rPr lang="de-CH" sz="1800" baseline="-25000" dirty="0"/>
              <a:t>4</a:t>
            </a:r>
            <a:r>
              <a:rPr lang="de-CH" sz="1800" dirty="0"/>
              <a:t> (LFP)    	vs.    Carbon (C)</a:t>
            </a:r>
          </a:p>
          <a:p>
            <a:pPr>
              <a:lnSpc>
                <a:spcPct val="100000"/>
              </a:lnSpc>
              <a:tabLst>
                <a:tab pos="2598738" algn="l"/>
              </a:tabLst>
            </a:pPr>
            <a:r>
              <a:rPr lang="de-CH" sz="1800" dirty="0"/>
              <a:t>Li(Ni, Co, Al)O</a:t>
            </a:r>
            <a:r>
              <a:rPr lang="de-CH" sz="1800" baseline="-25000" dirty="0"/>
              <a:t>2</a:t>
            </a:r>
            <a:r>
              <a:rPr lang="de-CH" sz="1800" dirty="0"/>
              <a:t> (NCA)    	vs.    Carbon (C)</a:t>
            </a:r>
          </a:p>
          <a:p>
            <a:pPr>
              <a:lnSpc>
                <a:spcPct val="100000"/>
              </a:lnSpc>
            </a:pPr>
            <a:r>
              <a:rPr lang="de-CH" sz="1800" dirty="0"/>
              <a:t>Li(Ni, </a:t>
            </a:r>
            <a:r>
              <a:rPr lang="de-CH" sz="1800" dirty="0" err="1"/>
              <a:t>Mn</a:t>
            </a:r>
            <a:r>
              <a:rPr lang="de-CH" sz="1800" dirty="0"/>
              <a:t>, Co)O</a:t>
            </a:r>
            <a:r>
              <a:rPr lang="de-CH" sz="1800" baseline="-25000" dirty="0"/>
              <a:t>2</a:t>
            </a:r>
            <a:r>
              <a:rPr lang="de-CH" sz="1800" dirty="0"/>
              <a:t> (NMC)    vs.    Carbon (C)</a:t>
            </a:r>
          </a:p>
          <a:p>
            <a:pPr>
              <a:lnSpc>
                <a:spcPct val="100000"/>
              </a:lnSpc>
            </a:pPr>
            <a:r>
              <a:rPr lang="de-CH" sz="1800" dirty="0"/>
              <a:t>Li(Ni, </a:t>
            </a:r>
            <a:r>
              <a:rPr lang="de-CH" sz="1800" dirty="0" err="1"/>
              <a:t>Mn</a:t>
            </a:r>
            <a:r>
              <a:rPr lang="de-CH" sz="1800" dirty="0"/>
              <a:t>, Co)O</a:t>
            </a:r>
            <a:r>
              <a:rPr lang="de-CH" sz="1800" baseline="-25000" dirty="0"/>
              <a:t>2</a:t>
            </a:r>
            <a:r>
              <a:rPr lang="de-CH" sz="1800" dirty="0"/>
              <a:t> (NMC)    vs.    Li</a:t>
            </a:r>
            <a:r>
              <a:rPr lang="de-CH" sz="1800" baseline="-25000" dirty="0"/>
              <a:t>4</a:t>
            </a:r>
            <a:r>
              <a:rPr lang="de-CH" sz="1800" dirty="0"/>
              <a:t>Ti</a:t>
            </a:r>
            <a:r>
              <a:rPr lang="de-CH" sz="1800" baseline="-25000" dirty="0"/>
              <a:t>5</a:t>
            </a:r>
            <a:r>
              <a:rPr lang="de-CH" sz="1800" dirty="0"/>
              <a:t>O</a:t>
            </a:r>
            <a:r>
              <a:rPr lang="de-CH" sz="1800" baseline="-25000" dirty="0"/>
              <a:t>12</a:t>
            </a:r>
            <a:r>
              <a:rPr lang="de-CH" sz="1800" dirty="0"/>
              <a:t> (LTO)</a:t>
            </a:r>
          </a:p>
          <a:p>
            <a:pPr>
              <a:spcBef>
                <a:spcPts val="2400"/>
              </a:spcBef>
            </a:pPr>
            <a:endParaRPr lang="de-CH" dirty="0"/>
          </a:p>
        </p:txBody>
      </p:sp>
      <p:sp>
        <p:nvSpPr>
          <p:cNvPr id="12" name="Fußzeilenplatzhalter 4">
            <a:extLst>
              <a:ext uri="{FF2B5EF4-FFF2-40B4-BE49-F238E27FC236}">
                <a16:creationId xmlns:a16="http://schemas.microsoft.com/office/drawing/2014/main" id="{8B3669AE-B679-4DE1-A5FD-EAFA9D88F46B}"/>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
        <p:nvSpPr>
          <p:cNvPr id="5" name="Textfeld 4">
            <a:extLst>
              <a:ext uri="{FF2B5EF4-FFF2-40B4-BE49-F238E27FC236}">
                <a16:creationId xmlns:a16="http://schemas.microsoft.com/office/drawing/2014/main" id="{BEA36A11-256B-CC45-DE1A-7579FEED0FF6}"/>
              </a:ext>
            </a:extLst>
          </p:cNvPr>
          <p:cNvSpPr txBox="1"/>
          <p:nvPr/>
        </p:nvSpPr>
        <p:spPr>
          <a:xfrm>
            <a:off x="8879270" y="3635408"/>
            <a:ext cx="820746" cy="430887"/>
          </a:xfrm>
          <a:prstGeom prst="rect">
            <a:avLst/>
          </a:prstGeom>
          <a:solidFill>
            <a:schemeClr val="bg1"/>
          </a:solidFill>
          <a:ln>
            <a:solidFill>
              <a:schemeClr val="bg1"/>
            </a:solidFill>
          </a:ln>
        </p:spPr>
        <p:txBody>
          <a:bodyPr wrap="square" rtlCol="0">
            <a:spAutoFit/>
          </a:bodyPr>
          <a:lstStyle/>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100% </a:t>
            </a:r>
          </a:p>
          <a:p>
            <a:pPr marL="0" marR="0" indent="0" algn="ctr" defTabSz="414772" rtl="0" eaLnBrk="1" fontAlgn="auto" latinLnBrk="0" hangingPunct="1">
              <a:lnSpc>
                <a:spcPct val="100000"/>
              </a:lnSpc>
              <a:spcBef>
                <a:spcPts val="0"/>
              </a:spcBef>
              <a:spcAft>
                <a:spcPts val="0"/>
              </a:spcAft>
              <a:buClrTx/>
              <a:buSzTx/>
              <a:buFontTx/>
              <a:buNone/>
              <a:tabLst/>
            </a:pPr>
            <a:r>
              <a:rPr lang="de-CH" sz="1100" b="1" i="1" dirty="0">
                <a:solidFill>
                  <a:prstClr val="black"/>
                </a:solidFill>
                <a:latin typeface="Calibri" panose="020F0502020204030204"/>
              </a:rPr>
              <a:t>e</a:t>
            </a:r>
            <a:r>
              <a:rPr kumimoji="0" lang="de-CH" sz="1100" b="1" i="1" u="none" strike="noStrike" kern="1200" cap="none" spc="0" normalizeH="0" baseline="0" noProof="0" dirty="0" err="1">
                <a:ln>
                  <a:noFill/>
                </a:ln>
                <a:solidFill>
                  <a:prstClr val="black"/>
                </a:solidFill>
                <a:effectLst/>
                <a:uLnTx/>
                <a:uFillTx/>
                <a:latin typeface="Calibri" panose="020F0502020204030204"/>
                <a:ea typeface="+mn-ea"/>
                <a:cs typeface="+mn-cs"/>
              </a:rPr>
              <a:t>ntladen</a:t>
            </a:r>
            <a:endPar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feld 6">
            <a:extLst>
              <a:ext uri="{FF2B5EF4-FFF2-40B4-BE49-F238E27FC236}">
                <a16:creationId xmlns:a16="http://schemas.microsoft.com/office/drawing/2014/main" id="{C548FC32-8688-CCA2-D8C3-0DC9EEAA813D}"/>
              </a:ext>
            </a:extLst>
          </p:cNvPr>
          <p:cNvSpPr txBox="1"/>
          <p:nvPr/>
        </p:nvSpPr>
        <p:spPr>
          <a:xfrm rot="16200000">
            <a:off x="5831633" y="3311257"/>
            <a:ext cx="849084" cy="261610"/>
          </a:xfrm>
          <a:prstGeom prst="rect">
            <a:avLst/>
          </a:prstGeom>
          <a:solidFill>
            <a:schemeClr val="bg1"/>
          </a:solidFill>
          <a:ln>
            <a:solidFill>
              <a:schemeClr val="bg1"/>
            </a:solidFill>
          </a:ln>
        </p:spPr>
        <p:txBody>
          <a:bodyPr wrap="square" lIns="0" rIns="0" rtlCol="0">
            <a:spAutoFit/>
          </a:bodyPr>
          <a:lstStyle/>
          <a:p>
            <a:pPr marL="0" marR="0" indent="0" algn="ctr" defTabSz="414772" rtl="0" eaLnBrk="1" fontAlgn="auto" latinLnBrk="0" hangingPunct="1">
              <a:lnSpc>
                <a:spcPct val="100000"/>
              </a:lnSpc>
              <a:spcBef>
                <a:spcPts val="0"/>
              </a:spcBef>
              <a:spcAft>
                <a:spcPts val="0"/>
              </a:spcAft>
              <a:buClrTx/>
              <a:buSzTx/>
              <a:buFontTx/>
              <a:buNone/>
              <a:tabLst/>
            </a:pPr>
            <a:r>
              <a:rPr kumimoji="0" lang="de-CH" sz="1100" b="1" i="1" u="none" strike="noStrike" kern="1200" cap="none" spc="0" normalizeH="0" baseline="0" noProof="0" dirty="0">
                <a:ln>
                  <a:noFill/>
                </a:ln>
                <a:solidFill>
                  <a:prstClr val="black"/>
                </a:solidFill>
                <a:effectLst/>
                <a:uLnTx/>
                <a:uFillTx/>
                <a:latin typeface="Calibri" panose="020F0502020204030204"/>
                <a:ea typeface="+mn-ea"/>
                <a:cs typeface="+mn-cs"/>
              </a:rPr>
              <a:t>100% geladen</a:t>
            </a:r>
          </a:p>
        </p:txBody>
      </p:sp>
    </p:spTree>
    <p:extLst>
      <p:ext uri="{BB962C8B-B14F-4D97-AF65-F5344CB8AC3E}">
        <p14:creationId xmlns:p14="http://schemas.microsoft.com/office/powerpoint/2010/main" val="2031879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Electrochemistry</a:t>
            </a:r>
            <a:r>
              <a:rPr lang="de-CH" sz="2800" dirty="0"/>
              <a:t> - a </a:t>
            </a:r>
            <a:r>
              <a:rPr lang="de-CH" sz="2800" dirty="0" err="1"/>
              <a:t>few</a:t>
            </a:r>
            <a:r>
              <a:rPr lang="de-CH" sz="2800" dirty="0"/>
              <a:t> </a:t>
            </a:r>
            <a:r>
              <a:rPr lang="de-CH" sz="2800" dirty="0" err="1"/>
              <a:t>basics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9" y="1031842"/>
            <a:ext cx="4367212"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buNone/>
            </a:pPr>
            <a:r>
              <a:rPr lang="de-CH" b="1" u="sng" dirty="0"/>
              <a:t>Challenge</a:t>
            </a:r>
            <a:r>
              <a:rPr lang="de-CH" b="1" dirty="0"/>
              <a:t>:</a:t>
            </a:r>
          </a:p>
          <a:p>
            <a:pPr marL="0" indent="0">
              <a:spcAft>
                <a:spcPts val="1000"/>
              </a:spcAft>
              <a:buNone/>
            </a:pPr>
            <a:r>
              <a:rPr lang="en-US" dirty="0"/>
              <a:t>Electrochemical stability of the electrolyte.</a:t>
            </a:r>
          </a:p>
          <a:p>
            <a:pPr marL="0" indent="0">
              <a:spcAft>
                <a:spcPts val="1000"/>
              </a:spcAft>
              <a:buNone/>
            </a:pPr>
            <a:r>
              <a:rPr lang="en-US" sz="2200" dirty="0"/>
              <a:t>Outside the </a:t>
            </a:r>
            <a:r>
              <a:rPr lang="en-US" sz="2200" dirty="0">
                <a:solidFill>
                  <a:srgbClr val="00B050"/>
                </a:solidFill>
              </a:rPr>
              <a:t>green area</a:t>
            </a:r>
            <a:r>
              <a:rPr lang="en-US" sz="2200" dirty="0"/>
              <a:t>, the electrolyte decomposes. Combustible gases develop. High pressure develops inside the cell, which inflates the cell and can cause it to burst. The deformation causes consequential damage that can lead to thermal runaway.</a:t>
            </a:r>
            <a:endParaRPr lang="de-CH" sz="220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13</a:t>
            </a:fld>
            <a:endParaRPr lang="de-CH" dirty="0"/>
          </a:p>
        </p:txBody>
      </p:sp>
      <p:sp>
        <p:nvSpPr>
          <p:cNvPr id="9" name="Rectangle 18">
            <a:extLst>
              <a:ext uri="{FF2B5EF4-FFF2-40B4-BE49-F238E27FC236}">
                <a16:creationId xmlns:a16="http://schemas.microsoft.com/office/drawing/2014/main" id="{C59402F2-5D3B-4785-BF69-1686AE4ED524}"/>
              </a:ext>
            </a:extLst>
          </p:cNvPr>
          <p:cNvSpPr/>
          <p:nvPr/>
        </p:nvSpPr>
        <p:spPr>
          <a:xfrm>
            <a:off x="1712472" y="6025995"/>
            <a:ext cx="6481057" cy="276999"/>
          </a:xfrm>
          <a:prstGeom prst="rect">
            <a:avLst/>
          </a:prstGeom>
        </p:spPr>
        <p:txBody>
          <a:bodyPr wrap="square">
            <a:spAutoFit/>
          </a:bodyPr>
          <a:lstStyle/>
          <a:p>
            <a:pPr algn="ctr"/>
            <a:r>
              <a:rPr lang="de-CH" sz="1200" u="sng" dirty="0">
                <a:solidFill>
                  <a:srgbClr val="0070C0"/>
                </a:solidFill>
              </a:rPr>
              <a:t>Quelle:   </a:t>
            </a:r>
            <a:r>
              <a:rPr lang="de-CH" sz="1200" u="sng" dirty="0" err="1">
                <a:solidFill>
                  <a:srgbClr val="0070C0"/>
                </a:solidFill>
              </a:rPr>
              <a:t>Sterner</a:t>
            </a:r>
            <a:r>
              <a:rPr lang="de-CH" sz="1200" u="sng" dirty="0">
                <a:solidFill>
                  <a:srgbClr val="0070C0"/>
                </a:solidFill>
              </a:rPr>
              <a:t>, M.; Stadler, I.: Energiespeicher. </a:t>
            </a:r>
            <a:r>
              <a:rPr lang="de-CH" sz="1200" u="sng" dirty="0" err="1">
                <a:solidFill>
                  <a:srgbClr val="0070C0"/>
                </a:solidFill>
              </a:rPr>
              <a:t>Spinger</a:t>
            </a:r>
            <a:r>
              <a:rPr lang="de-CH" sz="1200" u="sng" dirty="0">
                <a:solidFill>
                  <a:srgbClr val="0070C0"/>
                </a:solidFill>
              </a:rPr>
              <a:t>-Verlag Berlin Heidelberg 2014</a:t>
            </a:r>
          </a:p>
        </p:txBody>
      </p:sp>
      <p:pic>
        <p:nvPicPr>
          <p:cNvPr id="12" name="Grafik 11">
            <a:extLst>
              <a:ext uri="{FF2B5EF4-FFF2-40B4-BE49-F238E27FC236}">
                <a16:creationId xmlns:a16="http://schemas.microsoft.com/office/drawing/2014/main" id="{CD151BA1-D1B4-43D0-974E-33CED827FC3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5213498" y="1350492"/>
            <a:ext cx="4454031" cy="4610337"/>
          </a:xfrm>
          <a:prstGeom prst="rect">
            <a:avLst/>
          </a:prstGeom>
        </p:spPr>
      </p:pic>
      <p:sp>
        <p:nvSpPr>
          <p:cNvPr id="13" name="Rechteck 12">
            <a:extLst>
              <a:ext uri="{FF2B5EF4-FFF2-40B4-BE49-F238E27FC236}">
                <a16:creationId xmlns:a16="http://schemas.microsoft.com/office/drawing/2014/main" id="{40B27A6C-6837-4CAB-9F1D-29BFC47D705B}"/>
              </a:ext>
            </a:extLst>
          </p:cNvPr>
          <p:cNvSpPr/>
          <p:nvPr/>
        </p:nvSpPr>
        <p:spPr>
          <a:xfrm>
            <a:off x="5780689" y="1944414"/>
            <a:ext cx="3636001" cy="2680141"/>
          </a:xfrm>
          <a:prstGeom prst="rect">
            <a:avLst/>
          </a:prstGeom>
          <a:solidFill>
            <a:srgbClr val="00B050">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10" name="Fußzeilenplatzhalter 4">
            <a:extLst>
              <a:ext uri="{FF2B5EF4-FFF2-40B4-BE49-F238E27FC236}">
                <a16:creationId xmlns:a16="http://schemas.microsoft.com/office/drawing/2014/main" id="{2501AB85-95B9-4C97-B099-CCECC0C2F421}"/>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590030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fik 12">
            <a:extLst>
              <a:ext uri="{FF2B5EF4-FFF2-40B4-BE49-F238E27FC236}">
                <a16:creationId xmlns:a16="http://schemas.microsoft.com/office/drawing/2014/main" id="{50006169-0C10-4B3B-9911-823BCD72114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5213498" y="1350492"/>
            <a:ext cx="4454031" cy="4610337"/>
          </a:xfrm>
          <a:prstGeom prst="rect">
            <a:avLst/>
          </a:prstGeom>
        </p:spPr>
      </p:pic>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Electrochemistry</a:t>
            </a:r>
            <a:r>
              <a:rPr lang="de-CH" sz="2800" dirty="0"/>
              <a:t> - a </a:t>
            </a:r>
            <a:r>
              <a:rPr lang="de-CH" sz="2800" dirty="0" err="1"/>
              <a:t>few</a:t>
            </a:r>
            <a:r>
              <a:rPr lang="de-CH" sz="2800" dirty="0"/>
              <a:t> </a:t>
            </a:r>
            <a:r>
              <a:rPr lang="de-CH" sz="2800" dirty="0" err="1"/>
              <a:t>basics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4374437"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buNone/>
            </a:pPr>
            <a:r>
              <a:rPr lang="de-CH" b="1" u="sng" dirty="0"/>
              <a:t>Challenge</a:t>
            </a:r>
            <a:r>
              <a:rPr lang="de-CH" b="1" dirty="0"/>
              <a:t>:</a:t>
            </a:r>
          </a:p>
          <a:p>
            <a:pPr marL="0" indent="0">
              <a:spcAft>
                <a:spcPts val="1000"/>
              </a:spcAft>
              <a:buNone/>
            </a:pPr>
            <a:r>
              <a:rPr lang="en-US" dirty="0"/>
              <a:t>Electrochemical stability of the electrolyte.</a:t>
            </a:r>
          </a:p>
          <a:p>
            <a:pPr marL="0" indent="0">
              <a:spcAft>
                <a:spcPts val="1000"/>
              </a:spcAft>
              <a:buNone/>
            </a:pPr>
            <a:r>
              <a:rPr lang="de-CH" dirty="0" err="1"/>
              <a:t>What</a:t>
            </a:r>
            <a:r>
              <a:rPr lang="de-CH" dirty="0"/>
              <a:t> </a:t>
            </a:r>
            <a:r>
              <a:rPr lang="de-CH" dirty="0" err="1"/>
              <a:t>happens</a:t>
            </a:r>
            <a:r>
              <a:rPr lang="de-CH" dirty="0"/>
              <a:t> at </a:t>
            </a:r>
            <a:r>
              <a:rPr lang="de-CH" dirty="0" err="1"/>
              <a:t>the</a:t>
            </a:r>
            <a:r>
              <a:rPr lang="de-CH" dirty="0"/>
              <a:t> </a:t>
            </a:r>
            <a:r>
              <a:rPr lang="de-CH" dirty="0" err="1"/>
              <a:t>anode</a:t>
            </a:r>
            <a:r>
              <a:rPr lang="de-CH"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14</a:t>
            </a:fld>
            <a:endParaRPr lang="de-CH" dirty="0"/>
          </a:p>
        </p:txBody>
      </p:sp>
      <p:sp>
        <p:nvSpPr>
          <p:cNvPr id="9" name="Rectangle 18">
            <a:extLst>
              <a:ext uri="{FF2B5EF4-FFF2-40B4-BE49-F238E27FC236}">
                <a16:creationId xmlns:a16="http://schemas.microsoft.com/office/drawing/2014/main" id="{C59402F2-5D3B-4785-BF69-1686AE4ED524}"/>
              </a:ext>
            </a:extLst>
          </p:cNvPr>
          <p:cNvSpPr/>
          <p:nvPr/>
        </p:nvSpPr>
        <p:spPr>
          <a:xfrm>
            <a:off x="1712472" y="6025995"/>
            <a:ext cx="6481057" cy="276999"/>
          </a:xfrm>
          <a:prstGeom prst="rect">
            <a:avLst/>
          </a:prstGeom>
        </p:spPr>
        <p:txBody>
          <a:bodyPr wrap="square">
            <a:spAutoFit/>
          </a:bodyPr>
          <a:lstStyle/>
          <a:p>
            <a:pPr algn="ctr"/>
            <a:r>
              <a:rPr lang="de-CH" sz="1200" u="sng" dirty="0">
                <a:solidFill>
                  <a:srgbClr val="0070C0"/>
                </a:solidFill>
              </a:rPr>
              <a:t>Quelle:   </a:t>
            </a:r>
            <a:r>
              <a:rPr lang="de-CH" sz="1200" u="sng" dirty="0" err="1">
                <a:solidFill>
                  <a:srgbClr val="0070C0"/>
                </a:solidFill>
              </a:rPr>
              <a:t>Sterner</a:t>
            </a:r>
            <a:r>
              <a:rPr lang="de-CH" sz="1200" u="sng" dirty="0">
                <a:solidFill>
                  <a:srgbClr val="0070C0"/>
                </a:solidFill>
              </a:rPr>
              <a:t>, M.; Stadler, I.: Energiespeicher. </a:t>
            </a:r>
            <a:r>
              <a:rPr lang="de-CH" sz="1200" u="sng" dirty="0" err="1">
                <a:solidFill>
                  <a:srgbClr val="0070C0"/>
                </a:solidFill>
              </a:rPr>
              <a:t>Spinger</a:t>
            </a:r>
            <a:r>
              <a:rPr lang="de-CH" sz="1200" u="sng" dirty="0">
                <a:solidFill>
                  <a:srgbClr val="0070C0"/>
                </a:solidFill>
              </a:rPr>
              <a:t>-Verlag Berlin Heidelberg 2014</a:t>
            </a:r>
          </a:p>
        </p:txBody>
      </p:sp>
      <p:sp>
        <p:nvSpPr>
          <p:cNvPr id="5" name="Rechteck 4">
            <a:extLst>
              <a:ext uri="{FF2B5EF4-FFF2-40B4-BE49-F238E27FC236}">
                <a16:creationId xmlns:a16="http://schemas.microsoft.com/office/drawing/2014/main" id="{3A5EE71B-CFA8-49B0-84AE-F4E3811162BF}"/>
              </a:ext>
            </a:extLst>
          </p:cNvPr>
          <p:cNvSpPr/>
          <p:nvPr/>
        </p:nvSpPr>
        <p:spPr>
          <a:xfrm>
            <a:off x="5780689" y="1944414"/>
            <a:ext cx="3636001" cy="2680141"/>
          </a:xfrm>
          <a:prstGeom prst="rect">
            <a:avLst/>
          </a:prstGeom>
          <a:solidFill>
            <a:srgbClr val="00B050">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10" name="Rechteck 9">
            <a:extLst>
              <a:ext uri="{FF2B5EF4-FFF2-40B4-BE49-F238E27FC236}">
                <a16:creationId xmlns:a16="http://schemas.microsoft.com/office/drawing/2014/main" id="{64B77E40-2A30-47A0-BC63-6E7E1B7B9ED0}"/>
              </a:ext>
            </a:extLst>
          </p:cNvPr>
          <p:cNvSpPr/>
          <p:nvPr/>
        </p:nvSpPr>
        <p:spPr>
          <a:xfrm>
            <a:off x="5791198" y="4624554"/>
            <a:ext cx="3636000" cy="680281"/>
          </a:xfrm>
          <a:prstGeom prst="rect">
            <a:avLst/>
          </a:prstGeom>
          <a:solidFill>
            <a:srgbClr val="FF6600">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12" name="Fußzeilenplatzhalter 4">
            <a:extLst>
              <a:ext uri="{FF2B5EF4-FFF2-40B4-BE49-F238E27FC236}">
                <a16:creationId xmlns:a16="http://schemas.microsoft.com/office/drawing/2014/main" id="{8BB00569-84EE-4FF5-96B2-7575D5DC476F}"/>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
        <p:nvSpPr>
          <p:cNvPr id="11" name="Inhaltsplatzhalter 2">
            <a:extLst>
              <a:ext uri="{FF2B5EF4-FFF2-40B4-BE49-F238E27FC236}">
                <a16:creationId xmlns:a16="http://schemas.microsoft.com/office/drawing/2014/main" id="{4E6D06D2-EF4D-4920-A52C-FFB453265D42}"/>
              </a:ext>
            </a:extLst>
          </p:cNvPr>
          <p:cNvSpPr txBox="1">
            <a:spLocks/>
          </p:cNvSpPr>
          <p:nvPr/>
        </p:nvSpPr>
        <p:spPr>
          <a:xfrm>
            <a:off x="681038" y="3537343"/>
            <a:ext cx="4374437" cy="245606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1000"/>
              </a:spcAft>
              <a:buNone/>
            </a:pPr>
            <a:r>
              <a:rPr lang="en-US" sz="2200" dirty="0"/>
              <a:t>The electrolyte would actually decompose at the existing potential in the </a:t>
            </a:r>
            <a:r>
              <a:rPr lang="en-US" sz="2200" b="1" dirty="0">
                <a:solidFill>
                  <a:schemeClr val="accent2"/>
                </a:solidFill>
              </a:rPr>
              <a:t>orange area</a:t>
            </a:r>
            <a:r>
              <a:rPr lang="en-US" sz="2200" dirty="0"/>
              <a:t>. However, a so-called </a:t>
            </a:r>
            <a:r>
              <a:rPr lang="en-US" sz="2200" b="1" dirty="0">
                <a:solidFill>
                  <a:schemeClr val="accent2"/>
                </a:solidFill>
              </a:rPr>
              <a:t>solid electrolyte interface </a:t>
            </a:r>
            <a:r>
              <a:rPr lang="en-US" sz="2200" dirty="0"/>
              <a:t>(SEI) forms between the anode and electrolyte. This protects the anode and electrolyte (protective layer).</a:t>
            </a:r>
            <a:endParaRPr lang="de-CH" dirty="0"/>
          </a:p>
          <a:p>
            <a:pPr marL="0" indent="0">
              <a:spcAft>
                <a:spcPts val="1000"/>
              </a:spcAft>
              <a:buFont typeface="Arial" panose="020B0604020202020204" pitchFamily="34" charset="0"/>
              <a:buNone/>
            </a:pPr>
            <a:endParaRPr lang="de-CH" dirty="0"/>
          </a:p>
        </p:txBody>
      </p:sp>
    </p:spTree>
    <p:extLst>
      <p:ext uri="{BB962C8B-B14F-4D97-AF65-F5344CB8AC3E}">
        <p14:creationId xmlns:p14="http://schemas.microsoft.com/office/powerpoint/2010/main" val="330366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Electrochemistry</a:t>
            </a:r>
            <a:r>
              <a:rPr lang="de-CH" sz="2800" dirty="0"/>
              <a:t> - a </a:t>
            </a:r>
            <a:r>
              <a:rPr lang="de-CH" sz="2800" dirty="0" err="1"/>
              <a:t>few</a:t>
            </a:r>
            <a:r>
              <a:rPr lang="de-CH" sz="2800" dirty="0"/>
              <a:t> </a:t>
            </a:r>
            <a:r>
              <a:rPr lang="de-CH" sz="2800" dirty="0" err="1"/>
              <a:t>basics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7" y="1031842"/>
            <a:ext cx="8542800"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endParaRPr lang="de-CH" dirty="0"/>
          </a:p>
          <a:p>
            <a:pPr marL="0" indent="0">
              <a:spcAft>
                <a:spcPts val="1000"/>
              </a:spcAft>
              <a:buNone/>
            </a:pP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15</a:t>
            </a:fld>
            <a:endParaRPr lang="de-CH" dirty="0"/>
          </a:p>
        </p:txBody>
      </p:sp>
      <p:grpSp>
        <p:nvGrpSpPr>
          <p:cNvPr id="12" name="Gruppieren 11">
            <a:extLst>
              <a:ext uri="{FF2B5EF4-FFF2-40B4-BE49-F238E27FC236}">
                <a16:creationId xmlns:a16="http://schemas.microsoft.com/office/drawing/2014/main" id="{5C5716C9-6F31-4DC2-B49F-AC851E0CAC2C}"/>
              </a:ext>
            </a:extLst>
          </p:cNvPr>
          <p:cNvGrpSpPr>
            <a:grpSpLocks noChangeAspect="1"/>
          </p:cNvGrpSpPr>
          <p:nvPr/>
        </p:nvGrpSpPr>
        <p:grpSpPr>
          <a:xfrm>
            <a:off x="295727" y="1533498"/>
            <a:ext cx="9278212" cy="4775972"/>
            <a:chOff x="1463824" y="1441099"/>
            <a:chExt cx="8256240" cy="4119667"/>
          </a:xfrm>
        </p:grpSpPr>
        <p:pic>
          <p:nvPicPr>
            <p:cNvPr id="14" name="Grafik 13">
              <a:extLst>
                <a:ext uri="{FF2B5EF4-FFF2-40B4-BE49-F238E27FC236}">
                  <a16:creationId xmlns:a16="http://schemas.microsoft.com/office/drawing/2014/main" id="{F07EA571-20E1-4B48-AFCB-AF522D7A0E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3824" y="1441099"/>
              <a:ext cx="8256240" cy="4119667"/>
            </a:xfrm>
            <a:prstGeom prst="rect">
              <a:avLst/>
            </a:prstGeom>
          </p:spPr>
        </p:pic>
        <p:sp>
          <p:nvSpPr>
            <p:cNvPr id="15" name="Rechteck 14">
              <a:extLst>
                <a:ext uri="{FF2B5EF4-FFF2-40B4-BE49-F238E27FC236}">
                  <a16:creationId xmlns:a16="http://schemas.microsoft.com/office/drawing/2014/main" id="{36DDFBE6-B4D4-431E-96C5-AE6768B35E70}"/>
                </a:ext>
              </a:extLst>
            </p:cNvPr>
            <p:cNvSpPr/>
            <p:nvPr/>
          </p:nvSpPr>
          <p:spPr>
            <a:xfrm>
              <a:off x="5591944" y="5013176"/>
              <a:ext cx="407977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
        <p:nvSpPr>
          <p:cNvPr id="9" name="Rectangle 18">
            <a:extLst>
              <a:ext uri="{FF2B5EF4-FFF2-40B4-BE49-F238E27FC236}">
                <a16:creationId xmlns:a16="http://schemas.microsoft.com/office/drawing/2014/main" id="{C59402F2-5D3B-4785-BF69-1686AE4ED524}"/>
              </a:ext>
            </a:extLst>
          </p:cNvPr>
          <p:cNvSpPr/>
          <p:nvPr/>
        </p:nvSpPr>
        <p:spPr>
          <a:xfrm>
            <a:off x="5359930" y="5866855"/>
            <a:ext cx="4034196" cy="461665"/>
          </a:xfrm>
          <a:prstGeom prst="rect">
            <a:avLst/>
          </a:prstGeom>
        </p:spPr>
        <p:txBody>
          <a:bodyPr wrap="square">
            <a:spAutoFit/>
          </a:bodyPr>
          <a:lstStyle/>
          <a:p>
            <a:pPr marL="630238" indent="-630238"/>
            <a:r>
              <a:rPr lang="de-CH" sz="1200" u="sng" dirty="0">
                <a:solidFill>
                  <a:srgbClr val="0070C0"/>
                </a:solidFill>
              </a:rPr>
              <a:t>Quelle:  	</a:t>
            </a:r>
            <a:r>
              <a:rPr lang="en-US" sz="1200" u="sng" dirty="0" err="1">
                <a:solidFill>
                  <a:srgbClr val="0070C0"/>
                </a:solidFill>
              </a:rPr>
              <a:t>Pillot</a:t>
            </a:r>
            <a:r>
              <a:rPr lang="en-US" sz="1200" u="sng" dirty="0">
                <a:solidFill>
                  <a:srgbClr val="0070C0"/>
                </a:solidFill>
              </a:rPr>
              <a:t>, C. «The Rechargeable Battery Market and Main Trends 2014 – 2025», AVICENNE ENERGY</a:t>
            </a:r>
            <a:endParaRPr lang="de-CH" sz="1200" u="sng" dirty="0">
              <a:solidFill>
                <a:srgbClr val="0070C0"/>
              </a:solidFill>
            </a:endParaRPr>
          </a:p>
        </p:txBody>
      </p:sp>
      <p:sp>
        <p:nvSpPr>
          <p:cNvPr id="13" name="Fußzeilenplatzhalter 4">
            <a:extLst>
              <a:ext uri="{FF2B5EF4-FFF2-40B4-BE49-F238E27FC236}">
                <a16:creationId xmlns:a16="http://schemas.microsoft.com/office/drawing/2014/main" id="{7F45B912-DCC9-4751-AAF7-B58122419D81}"/>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300530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Electrochemistry</a:t>
            </a:r>
            <a:r>
              <a:rPr lang="de-CH" sz="2800" dirty="0"/>
              <a:t> - a </a:t>
            </a:r>
            <a:r>
              <a:rPr lang="de-CH" sz="2800" dirty="0" err="1"/>
              <a:t>few</a:t>
            </a:r>
            <a:r>
              <a:rPr lang="de-CH" sz="2800" dirty="0"/>
              <a:t> </a:t>
            </a:r>
            <a:r>
              <a:rPr lang="de-CH" sz="2800" dirty="0" err="1"/>
              <a:t>basics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543925"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endParaRPr lang="de-CH" sz="3200" b="1"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16</a:t>
            </a:fld>
            <a:endParaRPr lang="de-CH" dirty="0"/>
          </a:p>
        </p:txBody>
      </p:sp>
      <p:graphicFrame>
        <p:nvGraphicFramePr>
          <p:cNvPr id="7" name="Tabelle 6">
            <a:extLst>
              <a:ext uri="{FF2B5EF4-FFF2-40B4-BE49-F238E27FC236}">
                <a16:creationId xmlns:a16="http://schemas.microsoft.com/office/drawing/2014/main" id="{1CC84009-F293-4279-95FD-656768192315}"/>
              </a:ext>
            </a:extLst>
          </p:cNvPr>
          <p:cNvGraphicFramePr>
            <a:graphicFrameLocks noGrp="1"/>
          </p:cNvGraphicFramePr>
          <p:nvPr>
            <p:extLst>
              <p:ext uri="{D42A27DB-BD31-4B8C-83A1-F6EECF244321}">
                <p14:modId xmlns:p14="http://schemas.microsoft.com/office/powerpoint/2010/main" val="2998487553"/>
              </p:ext>
            </p:extLst>
          </p:nvPr>
        </p:nvGraphicFramePr>
        <p:xfrm>
          <a:off x="762000" y="1657900"/>
          <a:ext cx="8462962" cy="4441053"/>
        </p:xfrm>
        <a:graphic>
          <a:graphicData uri="http://schemas.openxmlformats.org/drawingml/2006/table">
            <a:tbl>
              <a:tblPr firstRow="1" bandRow="1">
                <a:tableStyleId>{5C22544A-7EE6-4342-B048-85BDC9FD1C3A}</a:tableStyleId>
              </a:tblPr>
              <a:tblGrid>
                <a:gridCol w="4253363">
                  <a:extLst>
                    <a:ext uri="{9D8B030D-6E8A-4147-A177-3AD203B41FA5}">
                      <a16:colId xmlns:a16="http://schemas.microsoft.com/office/drawing/2014/main" val="2603725221"/>
                    </a:ext>
                  </a:extLst>
                </a:gridCol>
                <a:gridCol w="4209599">
                  <a:extLst>
                    <a:ext uri="{9D8B030D-6E8A-4147-A177-3AD203B41FA5}">
                      <a16:colId xmlns:a16="http://schemas.microsoft.com/office/drawing/2014/main" val="2158457717"/>
                    </a:ext>
                  </a:extLst>
                </a:gridCol>
              </a:tblGrid>
              <a:tr h="537922">
                <a:tc>
                  <a:txBody>
                    <a:bodyPr/>
                    <a:lstStyle/>
                    <a:p>
                      <a:pPr algn="ctr"/>
                      <a:r>
                        <a:rPr lang="de-CH" sz="2360" b="1" dirty="0"/>
                        <a:t>Advantage</a:t>
                      </a:r>
                    </a:p>
                  </a:txBody>
                  <a:tcPr anchor="ctr" anchorCtr="1">
                    <a:solidFill>
                      <a:srgbClr val="8D1962"/>
                    </a:solidFill>
                  </a:tcPr>
                </a:tc>
                <a:tc>
                  <a:txBody>
                    <a:bodyPr/>
                    <a:lstStyle/>
                    <a:p>
                      <a:pPr algn="ctr"/>
                      <a:r>
                        <a:rPr lang="de-CH" sz="2360" b="1" dirty="0" err="1"/>
                        <a:t>Disadvantage</a:t>
                      </a:r>
                      <a:endParaRPr lang="de-CH" sz="2360" b="1" dirty="0"/>
                    </a:p>
                  </a:txBody>
                  <a:tcPr anchor="ctr" anchorCtr="1">
                    <a:solidFill>
                      <a:srgbClr val="8D1962"/>
                    </a:solidFill>
                  </a:tcPr>
                </a:tc>
                <a:extLst>
                  <a:ext uri="{0D108BD9-81ED-4DB2-BD59-A6C34878D82A}">
                    <a16:rowId xmlns:a16="http://schemas.microsoft.com/office/drawing/2014/main" val="1308346049"/>
                  </a:ext>
                </a:extLst>
              </a:tr>
              <a:tr h="566872">
                <a:tc>
                  <a:txBody>
                    <a:bodyPr/>
                    <a:lstStyle/>
                    <a:p>
                      <a:pPr algn="ctr"/>
                      <a:r>
                        <a:rPr lang="de-CH" sz="2000" i="1" dirty="0">
                          <a:latin typeface="Times New Roman" panose="02020603050405020304" pitchFamily="18" charset="0"/>
                          <a:cs typeface="Times New Roman" panose="02020603050405020304" pitchFamily="18" charset="0"/>
                        </a:rPr>
                        <a:t> </a:t>
                      </a:r>
                      <a:r>
                        <a:rPr lang="de-CH" sz="2000" dirty="0"/>
                        <a:t>High </a:t>
                      </a:r>
                      <a:r>
                        <a:rPr lang="de-CH" sz="2000" dirty="0" err="1"/>
                        <a:t>cell</a:t>
                      </a:r>
                      <a:r>
                        <a:rPr lang="de-CH" sz="2000" dirty="0"/>
                        <a:t> </a:t>
                      </a:r>
                      <a:r>
                        <a:rPr lang="de-CH" sz="2000" dirty="0" err="1"/>
                        <a:t>voltage</a:t>
                      </a:r>
                      <a:endParaRPr lang="de-CH" sz="2000" i="1" dirty="0">
                        <a:latin typeface="Times New Roman" panose="02020603050405020304" pitchFamily="18" charset="0"/>
                        <a:cs typeface="Times New Roman" panose="02020603050405020304" pitchFamily="18" charset="0"/>
                      </a:endParaRPr>
                    </a:p>
                  </a:txBody>
                  <a:tcPr anchor="ctr" anchorCtr="1"/>
                </a:tc>
                <a:tc>
                  <a:txBody>
                    <a:bodyPr/>
                    <a:lstStyle/>
                    <a:p>
                      <a:pPr algn="ctr"/>
                      <a:r>
                        <a:rPr lang="de-CH" sz="2000" kern="1200" dirty="0" err="1">
                          <a:solidFill>
                            <a:schemeClr val="dk1"/>
                          </a:solidFill>
                          <a:latin typeface="+mn-lt"/>
                          <a:ea typeface="+mn-ea"/>
                          <a:cs typeface="+mn-cs"/>
                        </a:rPr>
                        <a:t>Calendar</a:t>
                      </a:r>
                      <a:r>
                        <a:rPr lang="de-CH" sz="2000" kern="1200" dirty="0">
                          <a:solidFill>
                            <a:schemeClr val="dk1"/>
                          </a:solidFill>
                          <a:latin typeface="+mn-lt"/>
                          <a:ea typeface="+mn-ea"/>
                          <a:cs typeface="+mn-cs"/>
                        </a:rPr>
                        <a:t> &amp; </a:t>
                      </a:r>
                      <a:r>
                        <a:rPr lang="de-CH" sz="2000" kern="1200" dirty="0" err="1">
                          <a:solidFill>
                            <a:schemeClr val="dk1"/>
                          </a:solidFill>
                          <a:latin typeface="+mn-lt"/>
                          <a:ea typeface="+mn-ea"/>
                          <a:cs typeface="+mn-cs"/>
                        </a:rPr>
                        <a:t>cyclical</a:t>
                      </a:r>
                      <a:r>
                        <a:rPr lang="de-CH" sz="2000" kern="1200" dirty="0">
                          <a:solidFill>
                            <a:schemeClr val="dk1"/>
                          </a:solidFill>
                          <a:latin typeface="+mn-lt"/>
                          <a:ea typeface="+mn-ea"/>
                          <a:cs typeface="+mn-cs"/>
                        </a:rPr>
                        <a:t> </a:t>
                      </a:r>
                      <a:r>
                        <a:rPr lang="de-CH" sz="2000" kern="1200" dirty="0" err="1">
                          <a:solidFill>
                            <a:schemeClr val="dk1"/>
                          </a:solidFill>
                          <a:latin typeface="+mn-lt"/>
                          <a:ea typeface="+mn-ea"/>
                          <a:cs typeface="+mn-cs"/>
                        </a:rPr>
                        <a:t>ageing</a:t>
                      </a:r>
                      <a:endParaRPr lang="de-CH" sz="2000" kern="1200" dirty="0">
                        <a:solidFill>
                          <a:schemeClr val="dk1"/>
                        </a:solidFill>
                        <a:latin typeface="+mn-lt"/>
                        <a:ea typeface="+mn-ea"/>
                        <a:cs typeface="+mn-cs"/>
                      </a:endParaRPr>
                    </a:p>
                  </a:txBody>
                  <a:tcPr anchor="ctr" anchorCtr="1"/>
                </a:tc>
                <a:extLst>
                  <a:ext uri="{0D108BD9-81ED-4DB2-BD59-A6C34878D82A}">
                    <a16:rowId xmlns:a16="http://schemas.microsoft.com/office/drawing/2014/main" val="119581687"/>
                  </a:ext>
                </a:extLst>
              </a:tr>
              <a:tr h="713986">
                <a:tc>
                  <a:txBody>
                    <a:bodyPr/>
                    <a:lstStyle/>
                    <a:p>
                      <a:pPr>
                        <a:spcAft>
                          <a:spcPts val="1000"/>
                        </a:spcAft>
                      </a:pPr>
                      <a:r>
                        <a:rPr lang="de-CH" sz="2000" dirty="0"/>
                        <a:t>Good </a:t>
                      </a:r>
                      <a:r>
                        <a:rPr lang="de-CH" sz="2000" dirty="0" err="1"/>
                        <a:t>storage</a:t>
                      </a:r>
                      <a:r>
                        <a:rPr lang="de-CH" sz="2000" dirty="0"/>
                        <a:t> </a:t>
                      </a:r>
                      <a:r>
                        <a:rPr lang="de-CH" sz="2000" dirty="0" err="1"/>
                        <a:t>capacity</a:t>
                      </a:r>
                      <a:endParaRPr lang="de-CH" sz="2000" dirty="0"/>
                    </a:p>
                  </a:txBody>
                  <a:tcPr anchor="ctr" anchorCtr="1"/>
                </a:tc>
                <a:tc>
                  <a:txBody>
                    <a:bodyPr/>
                    <a:lstStyle/>
                    <a:p>
                      <a:pPr algn="ctr"/>
                      <a:r>
                        <a:rPr lang="en-US" sz="2000" kern="1200" dirty="0">
                          <a:solidFill>
                            <a:schemeClr val="dk1"/>
                          </a:solidFill>
                          <a:latin typeface="+mn-lt"/>
                          <a:ea typeface="+mn-ea"/>
                          <a:cs typeface="+mn-cs"/>
                        </a:rPr>
                        <a:t>sensitive to deep discharge &amp; overvoltage</a:t>
                      </a:r>
                      <a:endParaRPr lang="de-CH" sz="2000" kern="1200" dirty="0">
                        <a:solidFill>
                          <a:schemeClr val="dk1"/>
                        </a:solidFill>
                        <a:latin typeface="+mn-lt"/>
                        <a:ea typeface="+mn-ea"/>
                        <a:cs typeface="+mn-cs"/>
                      </a:endParaRPr>
                    </a:p>
                  </a:txBody>
                  <a:tcPr anchor="ctr" anchorCtr="1"/>
                </a:tc>
                <a:extLst>
                  <a:ext uri="{0D108BD9-81ED-4DB2-BD59-A6C34878D82A}">
                    <a16:rowId xmlns:a16="http://schemas.microsoft.com/office/drawing/2014/main" val="3339573063"/>
                  </a:ext>
                </a:extLst>
              </a:tr>
              <a:tr h="627267">
                <a:tc>
                  <a:txBody>
                    <a:bodyPr/>
                    <a:lstStyle/>
                    <a:p>
                      <a:pPr algn="ctr"/>
                      <a:r>
                        <a:rPr lang="de-CH" sz="2000" dirty="0"/>
                        <a:t>high </a:t>
                      </a:r>
                      <a:r>
                        <a:rPr lang="de-CH" sz="2000" dirty="0" err="1"/>
                        <a:t>energy</a:t>
                      </a:r>
                      <a:r>
                        <a:rPr lang="de-CH" sz="2000" dirty="0"/>
                        <a:t> </a:t>
                      </a:r>
                      <a:r>
                        <a:rPr lang="de-CH" sz="2000" dirty="0" err="1"/>
                        <a:t>density</a:t>
                      </a:r>
                      <a:r>
                        <a:rPr lang="de-CH" sz="2000" dirty="0"/>
                        <a:t>(Wh/kg)</a:t>
                      </a:r>
                      <a:endParaRPr lang="de-CH" sz="2000" i="1" dirty="0">
                        <a:latin typeface="Times New Roman" panose="02020603050405020304" pitchFamily="18" charset="0"/>
                        <a:cs typeface="Times New Roman" panose="02020603050405020304" pitchFamily="18" charset="0"/>
                      </a:endParaRPr>
                    </a:p>
                  </a:txBody>
                  <a:tcPr anchor="ctr" anchorCtr="1"/>
                </a:tc>
                <a:tc>
                  <a:txBody>
                    <a:bodyPr/>
                    <a:lstStyle/>
                    <a:p>
                      <a:pPr algn="ctr"/>
                      <a:r>
                        <a:rPr lang="en-US" sz="2000" kern="1200" dirty="0">
                          <a:solidFill>
                            <a:schemeClr val="dk1"/>
                          </a:solidFill>
                          <a:latin typeface="+mn-lt"/>
                          <a:ea typeface="+mn-ea"/>
                          <a:cs typeface="+mn-cs"/>
                        </a:rPr>
                        <a:t>Sensitive to the effects of heat</a:t>
                      </a:r>
                      <a:endParaRPr lang="de-CH" sz="2000" kern="1200" dirty="0">
                        <a:solidFill>
                          <a:schemeClr val="dk1"/>
                        </a:solidFill>
                        <a:latin typeface="+mn-lt"/>
                        <a:ea typeface="+mn-ea"/>
                        <a:cs typeface="+mn-cs"/>
                      </a:endParaRPr>
                    </a:p>
                  </a:txBody>
                  <a:tcPr anchor="ctr" anchorCtr="1"/>
                </a:tc>
                <a:extLst>
                  <a:ext uri="{0D108BD9-81ED-4DB2-BD59-A6C34878D82A}">
                    <a16:rowId xmlns:a16="http://schemas.microsoft.com/office/drawing/2014/main" val="962013513"/>
                  </a:ext>
                </a:extLst>
              </a:tr>
              <a:tr h="713986">
                <a:tc>
                  <a:txBody>
                    <a:bodyPr/>
                    <a:lstStyle/>
                    <a:p>
                      <a:pPr>
                        <a:spcAft>
                          <a:spcPts val="1000"/>
                        </a:spcAft>
                      </a:pPr>
                      <a:r>
                        <a:rPr lang="de-CH" sz="2000" dirty="0"/>
                        <a:t>Low internal </a:t>
                      </a:r>
                      <a:r>
                        <a:rPr lang="de-CH" sz="2000" dirty="0" err="1"/>
                        <a:t>resistance</a:t>
                      </a:r>
                      <a:endParaRPr lang="de-CH" sz="2000" dirty="0"/>
                    </a:p>
                  </a:txBody>
                  <a:tcPr anchor="ctr" anchorCtr="1"/>
                </a:tc>
                <a:tc>
                  <a:txBody>
                    <a:bodyPr/>
                    <a:lstStyle/>
                    <a:p>
                      <a:pPr algn="ctr"/>
                      <a:r>
                        <a:rPr lang="en-US" sz="2000" kern="1200" dirty="0">
                          <a:solidFill>
                            <a:schemeClr val="dk1"/>
                          </a:solidFill>
                          <a:latin typeface="+mn-lt"/>
                          <a:ea typeface="+mn-ea"/>
                          <a:cs typeface="+mn-cs"/>
                        </a:rPr>
                        <a:t>at low temperatures only limited operational readiness</a:t>
                      </a:r>
                      <a:endParaRPr lang="de-CH" sz="2000" kern="1200" dirty="0">
                        <a:solidFill>
                          <a:schemeClr val="dk1"/>
                        </a:solidFill>
                        <a:latin typeface="+mn-lt"/>
                        <a:ea typeface="+mn-ea"/>
                        <a:cs typeface="+mn-cs"/>
                      </a:endParaRPr>
                    </a:p>
                  </a:txBody>
                  <a:tcPr anchor="ctr" anchorCtr="1"/>
                </a:tc>
                <a:extLst>
                  <a:ext uri="{0D108BD9-81ED-4DB2-BD59-A6C34878D82A}">
                    <a16:rowId xmlns:a16="http://schemas.microsoft.com/office/drawing/2014/main" val="342331815"/>
                  </a:ext>
                </a:extLst>
              </a:tr>
              <a:tr h="665054">
                <a:tc>
                  <a:txBody>
                    <a:bodyPr/>
                    <a:lstStyle/>
                    <a:p>
                      <a:pPr marL="0" marR="0" lvl="0" indent="0" algn="ctr" defTabSz="914406" rtl="0" eaLnBrk="1" fontAlgn="auto" latinLnBrk="0" hangingPunct="1">
                        <a:lnSpc>
                          <a:spcPct val="100000"/>
                        </a:lnSpc>
                        <a:spcBef>
                          <a:spcPts val="0"/>
                        </a:spcBef>
                        <a:spcAft>
                          <a:spcPts val="0"/>
                        </a:spcAft>
                        <a:buClrTx/>
                        <a:buSzTx/>
                        <a:buFontTx/>
                        <a:buNone/>
                        <a:tabLst/>
                        <a:defRPr/>
                      </a:pPr>
                      <a:r>
                        <a:rPr lang="de-CH" sz="2000" kern="1200" dirty="0" err="1">
                          <a:solidFill>
                            <a:schemeClr val="dk1"/>
                          </a:solidFill>
                          <a:latin typeface="+mn-lt"/>
                          <a:ea typeface="+mn-ea"/>
                          <a:cs typeface="+mn-cs"/>
                        </a:rPr>
                        <a:t>virtually</a:t>
                      </a:r>
                      <a:r>
                        <a:rPr lang="de-CH" sz="2000" kern="1200" dirty="0">
                          <a:solidFill>
                            <a:schemeClr val="dk1"/>
                          </a:solidFill>
                          <a:latin typeface="+mn-lt"/>
                          <a:ea typeface="+mn-ea"/>
                          <a:cs typeface="+mn-cs"/>
                        </a:rPr>
                        <a:t> </a:t>
                      </a:r>
                      <a:r>
                        <a:rPr lang="de-CH" sz="2000" kern="1200" dirty="0" err="1">
                          <a:solidFill>
                            <a:schemeClr val="dk1"/>
                          </a:solidFill>
                          <a:latin typeface="+mn-lt"/>
                          <a:ea typeface="+mn-ea"/>
                          <a:cs typeface="+mn-cs"/>
                        </a:rPr>
                        <a:t>no</a:t>
                      </a:r>
                      <a:r>
                        <a:rPr lang="de-CH" sz="2000" kern="1200" dirty="0">
                          <a:solidFill>
                            <a:schemeClr val="dk1"/>
                          </a:solidFill>
                          <a:latin typeface="+mn-lt"/>
                          <a:ea typeface="+mn-ea"/>
                          <a:cs typeface="+mn-cs"/>
                        </a:rPr>
                        <a:t> </a:t>
                      </a:r>
                      <a:r>
                        <a:rPr lang="de-CH" sz="2000" kern="1200" dirty="0" err="1">
                          <a:solidFill>
                            <a:schemeClr val="dk1"/>
                          </a:solidFill>
                          <a:latin typeface="+mn-lt"/>
                          <a:ea typeface="+mn-ea"/>
                          <a:cs typeface="+mn-cs"/>
                        </a:rPr>
                        <a:t>memory</a:t>
                      </a:r>
                      <a:r>
                        <a:rPr lang="de-CH" sz="2000" kern="1200" dirty="0">
                          <a:solidFill>
                            <a:schemeClr val="dk1"/>
                          </a:solidFill>
                          <a:latin typeface="+mn-lt"/>
                          <a:ea typeface="+mn-ea"/>
                          <a:cs typeface="+mn-cs"/>
                        </a:rPr>
                        <a:t> </a:t>
                      </a:r>
                      <a:r>
                        <a:rPr lang="de-CH" sz="2000" kern="1200" dirty="0" err="1">
                          <a:solidFill>
                            <a:schemeClr val="dk1"/>
                          </a:solidFill>
                          <a:latin typeface="+mn-lt"/>
                          <a:ea typeface="+mn-ea"/>
                          <a:cs typeface="+mn-cs"/>
                        </a:rPr>
                        <a:t>effect</a:t>
                      </a:r>
                      <a:endParaRPr lang="de-CH" sz="2000" kern="1200" dirty="0">
                        <a:solidFill>
                          <a:schemeClr val="dk1"/>
                        </a:solidFill>
                        <a:latin typeface="+mn-lt"/>
                        <a:ea typeface="+mn-ea"/>
                        <a:cs typeface="+mn-cs"/>
                      </a:endParaRPr>
                    </a:p>
                  </a:txBody>
                  <a:tcPr anchor="ctr" anchorCtr="1"/>
                </a:tc>
                <a:tc>
                  <a:txBody>
                    <a:bodyPr/>
                    <a:lstStyle/>
                    <a:p>
                      <a:pPr algn="ctr"/>
                      <a:r>
                        <a:rPr lang="de-CH" sz="2000" kern="1200" dirty="0">
                          <a:solidFill>
                            <a:schemeClr val="dk1"/>
                          </a:solidFill>
                          <a:latin typeface="+mn-lt"/>
                          <a:ea typeface="+mn-ea"/>
                          <a:cs typeface="+mn-cs"/>
                        </a:rPr>
                        <a:t>Limited fast-</a:t>
                      </a:r>
                      <a:r>
                        <a:rPr lang="de-CH" sz="2000" kern="1200" dirty="0" err="1">
                          <a:solidFill>
                            <a:schemeClr val="dk1"/>
                          </a:solidFill>
                          <a:latin typeface="+mn-lt"/>
                          <a:ea typeface="+mn-ea"/>
                          <a:cs typeface="+mn-cs"/>
                        </a:rPr>
                        <a:t>charging</a:t>
                      </a:r>
                      <a:r>
                        <a:rPr lang="de-CH" sz="2000" kern="1200" dirty="0">
                          <a:solidFill>
                            <a:schemeClr val="dk1"/>
                          </a:solidFill>
                          <a:latin typeface="+mn-lt"/>
                          <a:ea typeface="+mn-ea"/>
                          <a:cs typeface="+mn-cs"/>
                        </a:rPr>
                        <a:t> </a:t>
                      </a:r>
                      <a:r>
                        <a:rPr lang="de-CH" sz="2000" kern="1200" dirty="0" err="1">
                          <a:solidFill>
                            <a:schemeClr val="dk1"/>
                          </a:solidFill>
                          <a:latin typeface="+mn-lt"/>
                          <a:ea typeface="+mn-ea"/>
                          <a:cs typeface="+mn-cs"/>
                        </a:rPr>
                        <a:t>capability</a:t>
                      </a:r>
                      <a:endParaRPr lang="de-CH" sz="2000" kern="1200" dirty="0">
                        <a:solidFill>
                          <a:schemeClr val="dk1"/>
                        </a:solidFill>
                        <a:latin typeface="+mn-lt"/>
                        <a:ea typeface="+mn-ea"/>
                        <a:cs typeface="+mn-cs"/>
                      </a:endParaRPr>
                    </a:p>
                  </a:txBody>
                  <a:tcPr anchor="ctr" anchorCtr="1"/>
                </a:tc>
                <a:extLst>
                  <a:ext uri="{0D108BD9-81ED-4DB2-BD59-A6C34878D82A}">
                    <a16:rowId xmlns:a16="http://schemas.microsoft.com/office/drawing/2014/main" val="2534053568"/>
                  </a:ext>
                </a:extLst>
              </a:tr>
              <a:tr h="615966">
                <a:tc>
                  <a:txBody>
                    <a:bodyPr/>
                    <a:lstStyle/>
                    <a:p>
                      <a:pPr marL="0" marR="0" lvl="0" indent="0" algn="ctr" defTabSz="914406" rtl="0" eaLnBrk="1" fontAlgn="auto" latinLnBrk="0" hangingPunct="1">
                        <a:lnSpc>
                          <a:spcPct val="100000"/>
                        </a:lnSpc>
                        <a:spcBef>
                          <a:spcPts val="0"/>
                        </a:spcBef>
                        <a:spcAft>
                          <a:spcPts val="0"/>
                        </a:spcAft>
                        <a:buClrTx/>
                        <a:buSzTx/>
                        <a:buFontTx/>
                        <a:buNone/>
                        <a:tabLst/>
                        <a:defRPr/>
                      </a:pPr>
                      <a:r>
                        <a:rPr lang="de-CH" sz="2000" kern="1200" dirty="0">
                          <a:solidFill>
                            <a:schemeClr val="dk1"/>
                          </a:solidFill>
                          <a:latin typeface="+mn-lt"/>
                          <a:ea typeface="+mn-ea"/>
                          <a:cs typeface="+mn-cs"/>
                        </a:rPr>
                        <a:t>Low </a:t>
                      </a:r>
                      <a:r>
                        <a:rPr lang="de-CH" sz="2000" kern="1200" dirty="0" err="1">
                          <a:solidFill>
                            <a:schemeClr val="dk1"/>
                          </a:solidFill>
                          <a:latin typeface="+mn-lt"/>
                          <a:ea typeface="+mn-ea"/>
                          <a:cs typeface="+mn-cs"/>
                        </a:rPr>
                        <a:t>self-discharge</a:t>
                      </a:r>
                      <a:endParaRPr lang="de-CH" sz="2000" dirty="0"/>
                    </a:p>
                  </a:txBody>
                  <a:tcPr anchor="ctr" anchorCtr="1"/>
                </a:tc>
                <a:tc>
                  <a:txBody>
                    <a:bodyPr/>
                    <a:lstStyle/>
                    <a:p>
                      <a:pPr algn="ctr"/>
                      <a:endParaRPr lang="de-CH" sz="2000" i="1" dirty="0">
                        <a:latin typeface="Times New Roman" panose="02020603050405020304" pitchFamily="18" charset="0"/>
                        <a:cs typeface="Times New Roman" panose="02020603050405020304" pitchFamily="18" charset="0"/>
                      </a:endParaRPr>
                    </a:p>
                  </a:txBody>
                  <a:tcPr anchor="ctr" anchorCtr="1"/>
                </a:tc>
                <a:extLst>
                  <a:ext uri="{0D108BD9-81ED-4DB2-BD59-A6C34878D82A}">
                    <a16:rowId xmlns:a16="http://schemas.microsoft.com/office/drawing/2014/main" val="3054158031"/>
                  </a:ext>
                </a:extLst>
              </a:tr>
            </a:tbl>
          </a:graphicData>
        </a:graphic>
      </p:graphicFrame>
      <p:sp>
        <p:nvSpPr>
          <p:cNvPr id="8" name="Fußzeilenplatzhalter 4">
            <a:extLst>
              <a:ext uri="{FF2B5EF4-FFF2-40B4-BE49-F238E27FC236}">
                <a16:creationId xmlns:a16="http://schemas.microsoft.com/office/drawing/2014/main" id="{2B9E6855-6C46-4EB0-9102-90EFDDFC0ED2}"/>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843492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Structure</a:t>
            </a:r>
            <a:r>
              <a:rPr lang="de-CH" sz="2800" dirty="0"/>
              <a:t> </a:t>
            </a:r>
            <a:r>
              <a:rPr lang="de-CH" sz="2800" dirty="0" err="1"/>
              <a:t>of</a:t>
            </a:r>
            <a:r>
              <a:rPr lang="de-CH" sz="2800" dirty="0"/>
              <a:t> lithium-</a:t>
            </a:r>
            <a:r>
              <a:rPr lang="de-CH" sz="2800" dirty="0" err="1"/>
              <a:t>ion</a:t>
            </a:r>
            <a:r>
              <a:rPr lang="de-CH" sz="2800" dirty="0"/>
              <a:t> </a:t>
            </a:r>
            <a:r>
              <a:rPr lang="de-CH" sz="2800" dirty="0" err="1"/>
              <a:t>cells</a:t>
            </a:r>
            <a:endParaRPr lang="de-CH" sz="2800" b="1" i="1"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9" name="Fußzeilenplatzhalter 4">
            <a:extLst>
              <a:ext uri="{FF2B5EF4-FFF2-40B4-BE49-F238E27FC236}">
                <a16:creationId xmlns:a16="http://schemas.microsoft.com/office/drawing/2014/main" id="{727445BE-440C-49A0-B506-5C1F3449336B}"/>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graphicFrame>
        <p:nvGraphicFramePr>
          <p:cNvPr id="10" name="Inhaltsplatzhalter 15">
            <a:extLst>
              <a:ext uri="{FF2B5EF4-FFF2-40B4-BE49-F238E27FC236}">
                <a16:creationId xmlns:a16="http://schemas.microsoft.com/office/drawing/2014/main" id="{24C7E1C1-4CD5-4149-BC9E-4ADE5D70A39C}"/>
              </a:ext>
            </a:extLst>
          </p:cNvPr>
          <p:cNvGraphicFramePr>
            <a:graphicFrameLocks/>
          </p:cNvGraphicFramePr>
          <p:nvPr>
            <p:extLst>
              <p:ext uri="{D42A27DB-BD31-4B8C-83A1-F6EECF244321}">
                <p14:modId xmlns:p14="http://schemas.microsoft.com/office/powerpoint/2010/main" val="1705294242"/>
              </p:ext>
            </p:extLst>
          </p:nvPr>
        </p:nvGraphicFramePr>
        <p:xfrm>
          <a:off x="111845" y="976584"/>
          <a:ext cx="9682308" cy="451104"/>
        </p:xfrm>
        <a:graphic>
          <a:graphicData uri="http://schemas.openxmlformats.org/drawingml/2006/table">
            <a:tbl>
              <a:tblPr firstRow="1" bandRow="1">
                <a:tableStyleId>{5C22544A-7EE6-4342-B048-85BDC9FD1C3A}</a:tableStyleId>
              </a:tblPr>
              <a:tblGrid>
                <a:gridCol w="3227436">
                  <a:extLst>
                    <a:ext uri="{9D8B030D-6E8A-4147-A177-3AD203B41FA5}">
                      <a16:colId xmlns:a16="http://schemas.microsoft.com/office/drawing/2014/main" val="3468578099"/>
                    </a:ext>
                  </a:extLst>
                </a:gridCol>
                <a:gridCol w="3227436">
                  <a:extLst>
                    <a:ext uri="{9D8B030D-6E8A-4147-A177-3AD203B41FA5}">
                      <a16:colId xmlns:a16="http://schemas.microsoft.com/office/drawing/2014/main" val="4057914404"/>
                    </a:ext>
                  </a:extLst>
                </a:gridCol>
                <a:gridCol w="3227436">
                  <a:extLst>
                    <a:ext uri="{9D8B030D-6E8A-4147-A177-3AD203B41FA5}">
                      <a16:colId xmlns:a16="http://schemas.microsoft.com/office/drawing/2014/main" val="270464022"/>
                    </a:ext>
                  </a:extLst>
                </a:gridCol>
              </a:tblGrid>
              <a:tr h="351328">
                <a:tc>
                  <a:txBody>
                    <a:bodyPr/>
                    <a:lstStyle/>
                    <a:p>
                      <a:pPr algn="ctr"/>
                      <a:r>
                        <a:rPr lang="de-DE" sz="2360" b="0" dirty="0" err="1"/>
                        <a:t>Pouch</a:t>
                      </a:r>
                      <a:r>
                        <a:rPr lang="de-DE" sz="2360" b="0" dirty="0"/>
                        <a:t> (Coffee-Bag)</a:t>
                      </a:r>
                    </a:p>
                  </a:txBody>
                  <a:tcPr>
                    <a:solidFill>
                      <a:srgbClr val="8D1962"/>
                    </a:solidFill>
                  </a:tcPr>
                </a:tc>
                <a:tc>
                  <a:txBody>
                    <a:bodyPr/>
                    <a:lstStyle/>
                    <a:p>
                      <a:pPr algn="ctr"/>
                      <a:r>
                        <a:rPr lang="de-DE" sz="2360" b="0" dirty="0" err="1"/>
                        <a:t>Cylindrical</a:t>
                      </a:r>
                      <a:r>
                        <a:rPr lang="de-DE" sz="2360" b="0" dirty="0"/>
                        <a:t> </a:t>
                      </a:r>
                      <a:r>
                        <a:rPr lang="de-DE" sz="2360" b="0" dirty="0" err="1"/>
                        <a:t>cells</a:t>
                      </a:r>
                      <a:endParaRPr lang="de-DE" sz="2360" b="0" dirty="0"/>
                    </a:p>
                  </a:txBody>
                  <a:tcPr>
                    <a:solidFill>
                      <a:srgbClr val="8D1962"/>
                    </a:solidFill>
                  </a:tcPr>
                </a:tc>
                <a:tc>
                  <a:txBody>
                    <a:bodyPr/>
                    <a:lstStyle/>
                    <a:p>
                      <a:pPr algn="ctr"/>
                      <a:r>
                        <a:rPr lang="de-DE" sz="2360" b="0" dirty="0" err="1"/>
                        <a:t>Prismatic</a:t>
                      </a:r>
                      <a:r>
                        <a:rPr lang="de-DE" sz="2360" b="0" dirty="0"/>
                        <a:t> </a:t>
                      </a:r>
                      <a:r>
                        <a:rPr lang="de-DE" sz="2360" b="0" dirty="0" err="1"/>
                        <a:t>cells</a:t>
                      </a:r>
                      <a:endParaRPr lang="de-DE" sz="2360" b="0" dirty="0"/>
                    </a:p>
                  </a:txBody>
                  <a:tcPr>
                    <a:solidFill>
                      <a:srgbClr val="8D1962"/>
                    </a:solidFill>
                  </a:tcPr>
                </a:tc>
                <a:extLst>
                  <a:ext uri="{0D108BD9-81ED-4DB2-BD59-A6C34878D82A}">
                    <a16:rowId xmlns:a16="http://schemas.microsoft.com/office/drawing/2014/main" val="3857580316"/>
                  </a:ext>
                </a:extLst>
              </a:tr>
            </a:tbl>
          </a:graphicData>
        </a:graphic>
      </p:graphicFrame>
      <p:pic>
        <p:nvPicPr>
          <p:cNvPr id="11" name="Bildplatzhalter 3" descr="Ein Bild, das Lotion enthält.&#10;&#10;Automatisch generierte Beschreibung">
            <a:extLst>
              <a:ext uri="{FF2B5EF4-FFF2-40B4-BE49-F238E27FC236}">
                <a16:creationId xmlns:a16="http://schemas.microsoft.com/office/drawing/2014/main" id="{5529FEB5-196D-4085-8E26-99642DEF2EC4}"/>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3452654" y="1820945"/>
            <a:ext cx="3152872" cy="1692135"/>
          </a:xfrm>
          <a:prstGeom prst="rect">
            <a:avLst/>
          </a:prstGeom>
        </p:spPr>
      </p:pic>
      <p:pic>
        <p:nvPicPr>
          <p:cNvPr id="12" name="Grafik 11">
            <a:extLst>
              <a:ext uri="{FF2B5EF4-FFF2-40B4-BE49-F238E27FC236}">
                <a16:creationId xmlns:a16="http://schemas.microsoft.com/office/drawing/2014/main" id="{3F8DFC44-4001-4566-AC6B-993E336D033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a:stretch/>
        </p:blipFill>
        <p:spPr>
          <a:xfrm>
            <a:off x="3376564" y="4477389"/>
            <a:ext cx="3152872" cy="1342752"/>
          </a:xfrm>
          <a:prstGeom prst="rect">
            <a:avLst/>
          </a:prstGeom>
        </p:spPr>
      </p:pic>
      <p:pic>
        <p:nvPicPr>
          <p:cNvPr id="13" name="Picture 2" descr="Image result for li-ion prismatic cells samsung">
            <a:extLst>
              <a:ext uri="{FF2B5EF4-FFF2-40B4-BE49-F238E27FC236}">
                <a16:creationId xmlns:a16="http://schemas.microsoft.com/office/drawing/2014/main" id="{D73792FD-265B-4D90-8DB0-28C93831F5B6}"/>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171602" y="1937170"/>
            <a:ext cx="2233022" cy="1692135"/>
          </a:xfrm>
          <a:prstGeom prst="rect">
            <a:avLst/>
          </a:prstGeom>
          <a:noFill/>
          <a:effectLst>
            <a:outerShdw blurRad="76200" dir="18900000" sy="23000" kx="-1200000" algn="bl" rotWithShape="0">
              <a:prstClr val="black">
                <a:alpha val="20000"/>
              </a:prstClr>
            </a:outerShdw>
          </a:effectLst>
          <a:extLst>
            <a:ext uri="{909E8E84-426E-40DD-AFC4-6F175D3DCCD1}">
              <a14:hiddenFill xmlns:a14="http://schemas.microsoft.com/office/drawing/2010/main">
                <a:solidFill>
                  <a:srgbClr val="FFFFFF"/>
                </a:solidFill>
              </a14:hiddenFill>
            </a:ext>
          </a:extLst>
        </p:spPr>
      </p:pic>
      <p:pic>
        <p:nvPicPr>
          <p:cNvPr id="14" name="Picture 8" descr="Image result for li-ion pouch cells ">
            <a:extLst>
              <a:ext uri="{FF2B5EF4-FFF2-40B4-BE49-F238E27FC236}">
                <a16:creationId xmlns:a16="http://schemas.microsoft.com/office/drawing/2014/main" id="{28DA6446-567D-436F-93FC-145E97587176}"/>
              </a:ext>
            </a:extLst>
          </p:cNvPr>
          <p:cNvPicPr>
            <a:picLocks noChangeAspect="1" noChangeArrowheads="1"/>
          </p:cNvPicPr>
          <p:nvPr/>
        </p:nvPicPr>
        <p:blipFill rotWithShape="1">
          <a:blip r:embed="rId7" cstate="print">
            <a:clrChange>
              <a:clrFrom>
                <a:srgbClr val="EFFFFE"/>
              </a:clrFrom>
              <a:clrTo>
                <a:srgbClr val="EFFFFE">
                  <a:alpha val="0"/>
                </a:srgbClr>
              </a:clrTo>
            </a:clrChange>
            <a:extLst>
              <a:ext uri="{28A0092B-C50C-407E-A947-70E740481C1C}">
                <a14:useLocalDpi xmlns:a14="http://schemas.microsoft.com/office/drawing/2010/main" val="0"/>
              </a:ext>
            </a:extLst>
          </a:blip>
          <a:srcRect/>
          <a:stretch/>
        </p:blipFill>
        <p:spPr bwMode="auto">
          <a:xfrm rot="5400000">
            <a:off x="1068937" y="1467825"/>
            <a:ext cx="1379480" cy="2514600"/>
          </a:xfrm>
          <a:prstGeom prst="rect">
            <a:avLst/>
          </a:prstGeom>
          <a:noFill/>
          <a:effectLst>
            <a:outerShdw blurRad="76200" dir="18900000" sy="23000" kx="-1200000" algn="bl" rotWithShape="0">
              <a:prstClr val="black">
                <a:alpha val="20000"/>
              </a:prstClr>
            </a:outerShdw>
          </a:effectLst>
          <a:extLst>
            <a:ext uri="{909E8E84-426E-40DD-AFC4-6F175D3DCCD1}">
              <a14:hiddenFill xmlns:a14="http://schemas.microsoft.com/office/drawing/2010/main">
                <a:solidFill>
                  <a:srgbClr val="FFFFFF"/>
                </a:solidFill>
              </a14:hiddenFill>
            </a:ext>
          </a:extLst>
        </p:spPr>
      </p:pic>
      <p:pic>
        <p:nvPicPr>
          <p:cNvPr id="15" name="Grafik 14">
            <a:extLst>
              <a:ext uri="{FF2B5EF4-FFF2-40B4-BE49-F238E27FC236}">
                <a16:creationId xmlns:a16="http://schemas.microsoft.com/office/drawing/2014/main" id="{8AB18FBF-1256-409C-B9CD-5856B055C22A}"/>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189185" y="4477389"/>
            <a:ext cx="3075533" cy="1342753"/>
          </a:xfrm>
          <a:prstGeom prst="rect">
            <a:avLst/>
          </a:prstGeom>
        </p:spPr>
      </p:pic>
      <p:pic>
        <p:nvPicPr>
          <p:cNvPr id="16" name="Grafik 15">
            <a:extLst>
              <a:ext uri="{FF2B5EF4-FFF2-40B4-BE49-F238E27FC236}">
                <a16:creationId xmlns:a16="http://schemas.microsoft.com/office/drawing/2014/main" id="{B03C5DDD-8B02-41ED-A508-E334DAD5F111}"/>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a:stretch/>
        </p:blipFill>
        <p:spPr>
          <a:xfrm>
            <a:off x="6641281" y="4477389"/>
            <a:ext cx="3152873" cy="1342752"/>
          </a:xfrm>
          <a:prstGeom prst="rect">
            <a:avLst/>
          </a:prstGeom>
        </p:spPr>
      </p:pic>
      <p:sp>
        <p:nvSpPr>
          <p:cNvPr id="17" name="Textfeld 16">
            <a:extLst>
              <a:ext uri="{FF2B5EF4-FFF2-40B4-BE49-F238E27FC236}">
                <a16:creationId xmlns:a16="http://schemas.microsoft.com/office/drawing/2014/main" id="{48D2902D-D5F1-4A2A-981C-316B68D69AC1}"/>
              </a:ext>
            </a:extLst>
          </p:cNvPr>
          <p:cNvSpPr txBox="1"/>
          <p:nvPr/>
        </p:nvSpPr>
        <p:spPr>
          <a:xfrm>
            <a:off x="3140487" y="3505197"/>
            <a:ext cx="3777207" cy="230832"/>
          </a:xfrm>
          <a:prstGeom prst="rect">
            <a:avLst/>
          </a:prstGeom>
          <a:noFill/>
        </p:spPr>
        <p:txBody>
          <a:bodyPr wrap="square" rtlCol="0">
            <a:spAutoFit/>
          </a:bodyPr>
          <a:lstStyle/>
          <a:p>
            <a:pPr algn="ctr"/>
            <a:r>
              <a:rPr lang="de-DE" sz="900" dirty="0"/>
              <a:t>"</a:t>
            </a:r>
            <a:r>
              <a:rPr lang="de-DE" sz="900" dirty="0">
                <a:hlinkClick r:id="rId4" tooltip="https://electronics.stackexchange.com/questions/317019/diy-18650-4s-battery-pack-how-to-charge-how-to-build"/>
              </a:rPr>
              <a:t>Dieses Foto</a:t>
            </a:r>
            <a:r>
              <a:rPr lang="de-DE" sz="900" dirty="0"/>
              <a:t>" von Unbekannter Autor ist lizenziert gemäß </a:t>
            </a:r>
            <a:r>
              <a:rPr lang="de-DE" sz="900" dirty="0">
                <a:hlinkClick r:id="rId10" tooltip="https://creativecommons.org/licenses/by-sa/3.0/"/>
              </a:rPr>
              <a:t>CC BY-SA</a:t>
            </a:r>
            <a:endParaRPr lang="de-DE" sz="900" dirty="0"/>
          </a:p>
        </p:txBody>
      </p:sp>
      <p:sp>
        <p:nvSpPr>
          <p:cNvPr id="18" name="Foliennummernplatzhalter 5">
            <a:extLst>
              <a:ext uri="{FF2B5EF4-FFF2-40B4-BE49-F238E27FC236}">
                <a16:creationId xmlns:a16="http://schemas.microsoft.com/office/drawing/2014/main" id="{5202A580-8D81-4804-B3F3-FC953CD11B27}"/>
              </a:ext>
            </a:extLst>
          </p:cNvPr>
          <p:cNvSpPr>
            <a:spLocks noGrp="1"/>
          </p:cNvSpPr>
          <p:nvPr>
            <p:ph type="sldNum" sz="quarter" idx="12"/>
          </p:nvPr>
        </p:nvSpPr>
        <p:spPr>
          <a:xfrm>
            <a:off x="6996113" y="6496314"/>
            <a:ext cx="2228850" cy="365125"/>
          </a:xfrm>
        </p:spPr>
        <p:txBody>
          <a:bodyPr/>
          <a:lstStyle/>
          <a:p>
            <a:fld id="{4E3A50CD-A9EF-43DC-AE9C-C4361F522DED}" type="slidenum">
              <a:rPr lang="de-CH" smtClean="0"/>
              <a:pPr/>
              <a:t>17</a:t>
            </a:fld>
            <a:endParaRPr lang="de-CH" dirty="0"/>
          </a:p>
        </p:txBody>
      </p:sp>
    </p:spTree>
    <p:extLst>
      <p:ext uri="{BB962C8B-B14F-4D97-AF65-F5344CB8AC3E}">
        <p14:creationId xmlns:p14="http://schemas.microsoft.com/office/powerpoint/2010/main" val="2550780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Structure</a:t>
            </a:r>
            <a:r>
              <a:rPr lang="de-CH" sz="2800" dirty="0"/>
              <a:t> </a:t>
            </a:r>
            <a:r>
              <a:rPr lang="de-CH" sz="2800" dirty="0" err="1"/>
              <a:t>of</a:t>
            </a:r>
            <a:r>
              <a:rPr lang="de-CH" sz="2800" dirty="0"/>
              <a:t> lithium-</a:t>
            </a:r>
            <a:r>
              <a:rPr lang="de-CH" sz="2800" dirty="0" err="1"/>
              <a:t>ion</a:t>
            </a:r>
            <a:r>
              <a:rPr lang="de-CH" sz="2800" dirty="0"/>
              <a:t> </a:t>
            </a:r>
            <a:r>
              <a:rPr lang="de-CH" sz="2800" dirty="0" err="1"/>
              <a:t>cells</a:t>
            </a:r>
            <a:endParaRPr lang="de-CH" sz="2800" b="1" i="1"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7" name="Inhaltsplatzhalter 6">
            <a:extLst>
              <a:ext uri="{FF2B5EF4-FFF2-40B4-BE49-F238E27FC236}">
                <a16:creationId xmlns:a16="http://schemas.microsoft.com/office/drawing/2014/main" id="{C9CBA53C-C50C-4D6B-984A-EDD69133710D}"/>
              </a:ext>
            </a:extLst>
          </p:cNvPr>
          <p:cNvSpPr>
            <a:spLocks noGrp="1"/>
          </p:cNvSpPr>
          <p:nvPr>
            <p:ph idx="1"/>
          </p:nvPr>
        </p:nvSpPr>
        <p:spPr/>
        <p:txBody>
          <a:bodyPr/>
          <a:lstStyle/>
          <a:p>
            <a:pPr marL="0" indent="0">
              <a:buNone/>
            </a:pPr>
            <a:r>
              <a:rPr lang="en-US" b="1" dirty="0">
                <a:solidFill>
                  <a:srgbClr val="8D1962"/>
                </a:solidFill>
              </a:rPr>
              <a:t>VW: How a battery for electric cars is made (YouTube)</a:t>
            </a:r>
            <a:endParaRPr lang="de-CH" b="1" dirty="0">
              <a:solidFill>
                <a:srgbClr val="8D1962"/>
              </a:solidFill>
            </a:endParaRPr>
          </a:p>
        </p:txBody>
      </p:sp>
      <p:pic>
        <p:nvPicPr>
          <p:cNvPr id="8" name="VW - gekürzt">
            <a:hlinkClick r:id="" action="ppaction://media"/>
            <a:extLst>
              <a:ext uri="{FF2B5EF4-FFF2-40B4-BE49-F238E27FC236}">
                <a16:creationId xmlns:a16="http://schemas.microsoft.com/office/drawing/2014/main" id="{956A522E-9E32-4C21-ADCA-8D1565E8650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32556" y="1583254"/>
            <a:ext cx="7853327" cy="4417496"/>
          </a:xfrm>
          <a:prstGeom prst="rect">
            <a:avLst/>
          </a:prstGeom>
        </p:spPr>
      </p:pic>
      <p:sp>
        <p:nvSpPr>
          <p:cNvPr id="9" name="Fußzeilenplatzhalter 4">
            <a:extLst>
              <a:ext uri="{FF2B5EF4-FFF2-40B4-BE49-F238E27FC236}">
                <a16:creationId xmlns:a16="http://schemas.microsoft.com/office/drawing/2014/main" id="{727445BE-440C-49A0-B506-5C1F3449336B}"/>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
        <p:nvSpPr>
          <p:cNvPr id="10" name="Foliennummernplatzhalter 5">
            <a:extLst>
              <a:ext uri="{FF2B5EF4-FFF2-40B4-BE49-F238E27FC236}">
                <a16:creationId xmlns:a16="http://schemas.microsoft.com/office/drawing/2014/main" id="{F170EEF9-2899-42BF-87E5-83BBED8AD7AA}"/>
              </a:ext>
            </a:extLst>
          </p:cNvPr>
          <p:cNvSpPr>
            <a:spLocks noGrp="1"/>
          </p:cNvSpPr>
          <p:nvPr>
            <p:ph type="sldNum" sz="quarter" idx="12"/>
          </p:nvPr>
        </p:nvSpPr>
        <p:spPr>
          <a:xfrm>
            <a:off x="6996113" y="6496314"/>
            <a:ext cx="2228850" cy="365125"/>
          </a:xfrm>
        </p:spPr>
        <p:txBody>
          <a:bodyPr/>
          <a:lstStyle/>
          <a:p>
            <a:fld id="{4E3A50CD-A9EF-43DC-AE9C-C4361F522DED}" type="slidenum">
              <a:rPr lang="de-CH" smtClean="0"/>
              <a:pPr/>
              <a:t>18</a:t>
            </a:fld>
            <a:endParaRPr lang="de-CH" dirty="0"/>
          </a:p>
        </p:txBody>
      </p:sp>
    </p:spTree>
    <p:extLst>
      <p:ext uri="{BB962C8B-B14F-4D97-AF65-F5344CB8AC3E}">
        <p14:creationId xmlns:p14="http://schemas.microsoft.com/office/powerpoint/2010/main" val="1460380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209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Structure</a:t>
            </a:r>
            <a:r>
              <a:rPr lang="de-CH" sz="2800" dirty="0"/>
              <a:t> </a:t>
            </a:r>
            <a:r>
              <a:rPr lang="de-CH" sz="2800" dirty="0" err="1"/>
              <a:t>of</a:t>
            </a:r>
            <a:r>
              <a:rPr lang="de-CH" sz="2800" dirty="0"/>
              <a:t> lithium-</a:t>
            </a:r>
            <a:r>
              <a:rPr lang="de-CH" sz="2800" dirty="0" err="1"/>
              <a:t>ion</a:t>
            </a:r>
            <a:r>
              <a:rPr lang="de-CH" sz="2800" dirty="0"/>
              <a:t> </a:t>
            </a:r>
            <a:r>
              <a:rPr lang="de-CH" sz="2800" dirty="0" err="1"/>
              <a:t>cells</a:t>
            </a:r>
            <a:endParaRPr lang="de-CH" sz="280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19</a:t>
            </a:fld>
            <a:endParaRPr lang="de-CH"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7" y="1031842"/>
            <a:ext cx="5501148" cy="5493968"/>
          </a:xfrm>
        </p:spPr>
        <p:txBody>
          <a:bodyPr>
            <a:normAutofit/>
          </a:bodyPr>
          <a:lstStyle/>
          <a:p>
            <a:pPr marL="514350" indent="-514350">
              <a:buClr>
                <a:srgbClr val="8D1962"/>
              </a:buClr>
              <a:buFont typeface="+mj-lt"/>
              <a:buAutoNum type="arabicPeriod"/>
            </a:pPr>
            <a:r>
              <a:rPr lang="de-CH" b="1" dirty="0" err="1">
                <a:solidFill>
                  <a:srgbClr val="8D1962"/>
                </a:solidFill>
              </a:rPr>
              <a:t>Current</a:t>
            </a:r>
            <a:r>
              <a:rPr lang="de-CH" b="1" dirty="0">
                <a:solidFill>
                  <a:srgbClr val="8D1962"/>
                </a:solidFill>
              </a:rPr>
              <a:t> </a:t>
            </a:r>
            <a:r>
              <a:rPr lang="de-CH" b="1" dirty="0" err="1">
                <a:solidFill>
                  <a:srgbClr val="8D1962"/>
                </a:solidFill>
              </a:rPr>
              <a:t>collector</a:t>
            </a:r>
            <a:r>
              <a:rPr lang="de-CH" b="1" dirty="0">
                <a:solidFill>
                  <a:srgbClr val="8D1962"/>
                </a:solidFill>
              </a:rPr>
              <a:t> </a:t>
            </a:r>
            <a:r>
              <a:rPr lang="de-CH" b="1" dirty="0"/>
              <a:t> </a:t>
            </a:r>
          </a:p>
          <a:p>
            <a:pPr marL="895350" lvl="1" indent="-314325"/>
            <a:r>
              <a:rPr lang="en-US" sz="2000" dirty="0"/>
              <a:t>Aluminum at the cathode &amp; </a:t>
            </a:r>
          </a:p>
          <a:p>
            <a:pPr marL="895350" lvl="1" indent="-314325"/>
            <a:r>
              <a:rPr lang="en-US" sz="2000" dirty="0"/>
              <a:t>Copper at the anode</a:t>
            </a:r>
            <a:endParaRPr lang="de-CH" sz="2000" dirty="0"/>
          </a:p>
          <a:p>
            <a:pPr marL="514350" indent="-514350">
              <a:buClr>
                <a:srgbClr val="8D1962"/>
              </a:buClr>
              <a:buFont typeface="+mj-lt"/>
              <a:buAutoNum type="arabicPeriod"/>
            </a:pPr>
            <a:r>
              <a:rPr lang="de-CH" b="1" dirty="0" err="1">
                <a:solidFill>
                  <a:srgbClr val="8D1962"/>
                </a:solidFill>
              </a:rPr>
              <a:t>Cathode</a:t>
            </a:r>
            <a:r>
              <a:rPr lang="de-CH" b="1" dirty="0">
                <a:solidFill>
                  <a:srgbClr val="8D1962"/>
                </a:solidFill>
              </a:rPr>
              <a:t> </a:t>
            </a:r>
            <a:r>
              <a:rPr lang="de-CH" dirty="0"/>
              <a:t> (pos. </a:t>
            </a:r>
            <a:r>
              <a:rPr lang="de-CH" dirty="0" err="1"/>
              <a:t>electrode</a:t>
            </a:r>
            <a:r>
              <a:rPr lang="de-CH" dirty="0"/>
              <a:t>, e.g. </a:t>
            </a:r>
            <a:r>
              <a:rPr lang="de-CH" b="1" i="1" dirty="0">
                <a:solidFill>
                  <a:srgbClr val="FFC000"/>
                </a:solidFill>
                <a:effectLst>
                  <a:outerShdw blurRad="38100" dist="38100" dir="2700000" algn="tl">
                    <a:srgbClr val="000000">
                      <a:alpha val="43137"/>
                    </a:srgbClr>
                  </a:outerShdw>
                </a:effectLst>
              </a:rPr>
              <a:t>Li</a:t>
            </a:r>
            <a:r>
              <a:rPr lang="de-CH" b="1" i="1" dirty="0">
                <a:solidFill>
                  <a:schemeClr val="tx1">
                    <a:lumMod val="50000"/>
                    <a:lumOff val="50000"/>
                  </a:schemeClr>
                </a:solidFill>
                <a:effectLst>
                  <a:outerShdw blurRad="38100" dist="38100" dir="2700000" algn="tl">
                    <a:srgbClr val="000000">
                      <a:alpha val="43137"/>
                    </a:srgbClr>
                  </a:outerShdw>
                </a:effectLst>
              </a:rPr>
              <a:t>Co</a:t>
            </a:r>
            <a:r>
              <a:rPr lang="de-CH" b="1" i="1" dirty="0">
                <a:solidFill>
                  <a:srgbClr val="00B0F0"/>
                </a:solidFill>
                <a:effectLst>
                  <a:outerShdw blurRad="38100" dist="38100" dir="2700000" algn="tl">
                    <a:srgbClr val="000000">
                      <a:alpha val="43137"/>
                    </a:srgbClr>
                  </a:outerShdw>
                </a:effectLst>
              </a:rPr>
              <a:t>O</a:t>
            </a:r>
            <a:r>
              <a:rPr lang="de-CH" b="1" i="1" baseline="-25000" dirty="0">
                <a:solidFill>
                  <a:srgbClr val="00B0F0"/>
                </a:solidFill>
                <a:effectLst>
                  <a:outerShdw blurRad="38100" dist="38100" dir="2700000" algn="tl">
                    <a:srgbClr val="000000">
                      <a:alpha val="43137"/>
                    </a:srgbClr>
                  </a:outerShdw>
                </a:effectLst>
              </a:rPr>
              <a:t>2</a:t>
            </a:r>
            <a:r>
              <a:rPr lang="de-CH" dirty="0"/>
              <a:t>)</a:t>
            </a:r>
          </a:p>
          <a:p>
            <a:pPr marL="895350" lvl="1" indent="-314325"/>
            <a:r>
              <a:rPr lang="en-US" sz="2000" dirty="0"/>
              <a:t>Metallic structure with “variable” proportion of Li+ ions</a:t>
            </a:r>
            <a:endParaRPr lang="de-CH" sz="2000" dirty="0"/>
          </a:p>
          <a:p>
            <a:pPr marL="514350" indent="-514350">
              <a:buFont typeface="+mj-lt"/>
              <a:buAutoNum type="arabicPeriod"/>
            </a:pPr>
            <a:r>
              <a:rPr lang="de-CH" b="1" dirty="0">
                <a:solidFill>
                  <a:srgbClr val="8D1962"/>
                </a:solidFill>
              </a:rPr>
              <a:t>Anode</a:t>
            </a:r>
            <a:r>
              <a:rPr lang="de-CH" dirty="0">
                <a:solidFill>
                  <a:srgbClr val="8D1962"/>
                </a:solidFill>
              </a:rPr>
              <a:t> </a:t>
            </a:r>
            <a:r>
              <a:rPr lang="de-CH" dirty="0"/>
              <a:t>(neg. </a:t>
            </a:r>
            <a:r>
              <a:rPr lang="de-CH" dirty="0" err="1"/>
              <a:t>electrode</a:t>
            </a:r>
            <a:r>
              <a:rPr lang="de-CH" dirty="0"/>
              <a:t>, e.g. </a:t>
            </a:r>
            <a:r>
              <a:rPr lang="de-CH" b="1" i="1" dirty="0">
                <a:effectLst>
                  <a:outerShdw blurRad="38100" dist="38100" dir="2700000" algn="tl">
                    <a:srgbClr val="000000">
                      <a:alpha val="43137"/>
                    </a:srgbClr>
                  </a:outerShdw>
                </a:effectLst>
              </a:rPr>
              <a:t>C</a:t>
            </a:r>
            <a:r>
              <a:rPr lang="de-CH" b="1" i="1" baseline="-25000" dirty="0">
                <a:effectLst>
                  <a:outerShdw blurRad="38100" dist="38100" dir="2700000" algn="tl">
                    <a:srgbClr val="000000">
                      <a:alpha val="43137"/>
                    </a:srgbClr>
                  </a:outerShdw>
                </a:effectLst>
              </a:rPr>
              <a:t>6</a:t>
            </a:r>
            <a:r>
              <a:rPr lang="de-CH" dirty="0"/>
              <a:t>)</a:t>
            </a:r>
          </a:p>
          <a:p>
            <a:pPr marL="895350" lvl="1" indent="-314325"/>
            <a:r>
              <a:rPr lang="de-CH" sz="2000" dirty="0" err="1"/>
              <a:t>Layered</a:t>
            </a:r>
            <a:r>
              <a:rPr lang="de-CH" sz="2000" dirty="0"/>
              <a:t> Carbon </a:t>
            </a:r>
            <a:r>
              <a:rPr lang="de-CH" sz="2000" dirty="0" err="1"/>
              <a:t>structure</a:t>
            </a:r>
            <a:endParaRPr lang="de-CH" sz="2000" dirty="0"/>
          </a:p>
          <a:p>
            <a:pPr marL="514350" indent="-514350">
              <a:buFont typeface="+mj-lt"/>
              <a:buAutoNum type="arabicPeriod"/>
            </a:pPr>
            <a:r>
              <a:rPr lang="de-CH" b="1" dirty="0">
                <a:solidFill>
                  <a:srgbClr val="8D1962"/>
                </a:solidFill>
              </a:rPr>
              <a:t>Separator</a:t>
            </a:r>
            <a:r>
              <a:rPr lang="de-CH" dirty="0"/>
              <a:t> (PP </a:t>
            </a:r>
            <a:r>
              <a:rPr lang="de-CH" dirty="0" err="1"/>
              <a:t>or</a:t>
            </a:r>
            <a:r>
              <a:rPr lang="de-CH" dirty="0"/>
              <a:t> PE)</a:t>
            </a:r>
          </a:p>
          <a:p>
            <a:pPr marL="895350" lvl="1" indent="-314325"/>
            <a:r>
              <a:rPr lang="de-CH" sz="2000" dirty="0"/>
              <a:t>Micro-</a:t>
            </a:r>
            <a:r>
              <a:rPr lang="de-CH" sz="2000" dirty="0" err="1"/>
              <a:t>porous</a:t>
            </a:r>
            <a:r>
              <a:rPr lang="de-CH" sz="2000" dirty="0"/>
              <a:t> </a:t>
            </a:r>
            <a:r>
              <a:rPr lang="de-CH" sz="2000" dirty="0" err="1"/>
              <a:t>plastic</a:t>
            </a:r>
            <a:endParaRPr lang="de-CH" sz="2000" dirty="0"/>
          </a:p>
          <a:p>
            <a:pPr marL="895350" lvl="1" indent="-314325"/>
            <a:r>
              <a:rPr lang="de-CH" sz="2000" dirty="0"/>
              <a:t>Ion-permeable</a:t>
            </a:r>
          </a:p>
          <a:p>
            <a:pPr marL="514350" indent="-514350">
              <a:buFont typeface="+mj-lt"/>
              <a:buAutoNum type="arabicPeriod"/>
            </a:pPr>
            <a:r>
              <a:rPr lang="de-CH" b="1" dirty="0" err="1">
                <a:solidFill>
                  <a:srgbClr val="8D1962"/>
                </a:solidFill>
              </a:rPr>
              <a:t>Electrolyte</a:t>
            </a:r>
            <a:r>
              <a:rPr lang="de-CH" dirty="0"/>
              <a:t> (z.B. LiPF</a:t>
            </a:r>
            <a:r>
              <a:rPr lang="de-CH" baseline="-25000" dirty="0"/>
              <a:t>6</a:t>
            </a:r>
            <a:r>
              <a:rPr lang="de-CH" dirty="0"/>
              <a:t>)</a:t>
            </a:r>
          </a:p>
          <a:p>
            <a:pPr marL="895350" lvl="1" indent="-314325"/>
            <a:r>
              <a:rPr lang="de-CH" sz="2000" dirty="0"/>
              <a:t>Ion </a:t>
            </a:r>
            <a:r>
              <a:rPr lang="de-CH" sz="2000" dirty="0" err="1"/>
              <a:t>conductor</a:t>
            </a:r>
            <a:r>
              <a:rPr lang="de-CH" sz="2000" dirty="0"/>
              <a:t> (</a:t>
            </a:r>
            <a:r>
              <a:rPr lang="de-CH" sz="2000" dirty="0" err="1"/>
              <a:t>electrically</a:t>
            </a:r>
            <a:r>
              <a:rPr lang="de-CH" sz="2000" dirty="0"/>
              <a:t> non-</a:t>
            </a:r>
            <a:r>
              <a:rPr lang="de-CH" sz="2000" dirty="0" err="1"/>
              <a:t>conductive</a:t>
            </a:r>
            <a:r>
              <a:rPr lang="de-CH" sz="2000" dirty="0"/>
              <a:t>)</a:t>
            </a:r>
          </a:p>
          <a:p>
            <a:pPr marL="895350" lvl="1" indent="-314325"/>
            <a:r>
              <a:rPr lang="de-CH" sz="2000" dirty="0"/>
              <a:t>Non-</a:t>
            </a:r>
            <a:r>
              <a:rPr lang="de-CH" sz="2000" dirty="0" err="1"/>
              <a:t>aqueous</a:t>
            </a:r>
            <a:r>
              <a:rPr lang="de-CH" sz="2000" dirty="0"/>
              <a:t> </a:t>
            </a:r>
            <a:r>
              <a:rPr lang="de-CH" sz="2000" dirty="0" err="1"/>
              <a:t>solution</a:t>
            </a:r>
            <a:endParaRPr lang="de-CH" sz="2000" dirty="0"/>
          </a:p>
        </p:txBody>
      </p:sp>
      <p:grpSp>
        <p:nvGrpSpPr>
          <p:cNvPr id="13" name="Gruppieren 12">
            <a:extLst>
              <a:ext uri="{FF2B5EF4-FFF2-40B4-BE49-F238E27FC236}">
                <a16:creationId xmlns:a16="http://schemas.microsoft.com/office/drawing/2014/main" id="{9D8D3C7B-A42D-479B-93CD-479D44F1B170}"/>
              </a:ext>
            </a:extLst>
          </p:cNvPr>
          <p:cNvGrpSpPr>
            <a:grpSpLocks noChangeAspect="1"/>
          </p:cNvGrpSpPr>
          <p:nvPr/>
        </p:nvGrpSpPr>
        <p:grpSpPr>
          <a:xfrm>
            <a:off x="5933264" y="1684051"/>
            <a:ext cx="3732126" cy="4189549"/>
            <a:chOff x="6993267" y="1001059"/>
            <a:chExt cx="5522523" cy="6244596"/>
          </a:xfrm>
        </p:grpSpPr>
        <p:sp>
          <p:nvSpPr>
            <p:cNvPr id="14" name="Double Brace 11">
              <a:extLst>
                <a:ext uri="{FF2B5EF4-FFF2-40B4-BE49-F238E27FC236}">
                  <a16:creationId xmlns:a16="http://schemas.microsoft.com/office/drawing/2014/main" id="{17894CD7-AC8F-46AD-A234-5B3A4C0FA1CD}"/>
                </a:ext>
              </a:extLst>
            </p:cNvPr>
            <p:cNvSpPr/>
            <p:nvPr/>
          </p:nvSpPr>
          <p:spPr>
            <a:xfrm rot="16200000">
              <a:off x="10687370" y="4811323"/>
              <a:ext cx="1280160" cy="1200781"/>
            </a:xfrm>
            <a:prstGeom prst="bracePair">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de-CH"/>
            </a:p>
          </p:txBody>
        </p:sp>
        <p:sp>
          <p:nvSpPr>
            <p:cNvPr id="15" name="Double Brace 10">
              <a:extLst>
                <a:ext uri="{FF2B5EF4-FFF2-40B4-BE49-F238E27FC236}">
                  <a16:creationId xmlns:a16="http://schemas.microsoft.com/office/drawing/2014/main" id="{B7C88A10-54C5-4E48-A0AA-D4DCF16F7BAF}"/>
                </a:ext>
              </a:extLst>
            </p:cNvPr>
            <p:cNvSpPr/>
            <p:nvPr/>
          </p:nvSpPr>
          <p:spPr>
            <a:xfrm rot="16200000">
              <a:off x="8437882" y="4055355"/>
              <a:ext cx="1280160" cy="2712716"/>
            </a:xfrm>
            <a:prstGeom prst="bracePair">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de-CH"/>
            </a:p>
          </p:txBody>
        </p:sp>
        <p:pic>
          <p:nvPicPr>
            <p:cNvPr id="16" name="Content Placeholder 6">
              <a:extLst>
                <a:ext uri="{FF2B5EF4-FFF2-40B4-BE49-F238E27FC236}">
                  <a16:creationId xmlns:a16="http://schemas.microsoft.com/office/drawing/2014/main" id="{90FE2F17-5737-4745-A78E-033A05839B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22548" y="1361059"/>
              <a:ext cx="4679999" cy="4454910"/>
            </a:xfrm>
            <a:prstGeom prst="rect">
              <a:avLst/>
            </a:prstGeom>
          </p:spPr>
        </p:pic>
        <p:sp>
          <p:nvSpPr>
            <p:cNvPr id="17" name="Oval 33">
              <a:extLst>
                <a:ext uri="{FF2B5EF4-FFF2-40B4-BE49-F238E27FC236}">
                  <a16:creationId xmlns:a16="http://schemas.microsoft.com/office/drawing/2014/main" id="{E06890B2-C022-44C7-A412-4B50A9E16E01}"/>
                </a:ext>
              </a:extLst>
            </p:cNvPr>
            <p:cNvSpPr/>
            <p:nvPr/>
          </p:nvSpPr>
          <p:spPr>
            <a:xfrm>
              <a:off x="7721604" y="1007507"/>
              <a:ext cx="360000" cy="36000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CH" dirty="0">
                  <a:solidFill>
                    <a:schemeClr val="tx1"/>
                  </a:solidFill>
                </a:rPr>
                <a:t>1</a:t>
              </a:r>
            </a:p>
          </p:txBody>
        </p:sp>
        <p:sp>
          <p:nvSpPr>
            <p:cNvPr id="18" name="Oval 34">
              <a:extLst>
                <a:ext uri="{FF2B5EF4-FFF2-40B4-BE49-F238E27FC236}">
                  <a16:creationId xmlns:a16="http://schemas.microsoft.com/office/drawing/2014/main" id="{D8344F19-7DDA-4420-850F-38C37EBCBAD5}"/>
                </a:ext>
              </a:extLst>
            </p:cNvPr>
            <p:cNvSpPr/>
            <p:nvPr/>
          </p:nvSpPr>
          <p:spPr>
            <a:xfrm>
              <a:off x="11567841" y="1001059"/>
              <a:ext cx="360000" cy="36000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CH" dirty="0">
                  <a:solidFill>
                    <a:schemeClr val="tx1"/>
                  </a:solidFill>
                </a:rPr>
                <a:t>1</a:t>
              </a:r>
            </a:p>
          </p:txBody>
        </p:sp>
        <p:sp>
          <p:nvSpPr>
            <p:cNvPr id="19" name="Oval 35">
              <a:extLst>
                <a:ext uri="{FF2B5EF4-FFF2-40B4-BE49-F238E27FC236}">
                  <a16:creationId xmlns:a16="http://schemas.microsoft.com/office/drawing/2014/main" id="{A9BA7510-1107-44BE-A5AC-79753368E99E}"/>
                </a:ext>
              </a:extLst>
            </p:cNvPr>
            <p:cNvSpPr/>
            <p:nvPr/>
          </p:nvSpPr>
          <p:spPr>
            <a:xfrm>
              <a:off x="8897962" y="6123392"/>
              <a:ext cx="360000" cy="36000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CH" dirty="0">
                  <a:solidFill>
                    <a:schemeClr val="tx1"/>
                  </a:solidFill>
                </a:rPr>
                <a:t>2</a:t>
              </a:r>
            </a:p>
          </p:txBody>
        </p:sp>
        <p:sp>
          <p:nvSpPr>
            <p:cNvPr id="20" name="Oval 36">
              <a:extLst>
                <a:ext uri="{FF2B5EF4-FFF2-40B4-BE49-F238E27FC236}">
                  <a16:creationId xmlns:a16="http://schemas.microsoft.com/office/drawing/2014/main" id="{72DD81B6-3292-40A5-A36B-0F0107E872C9}"/>
                </a:ext>
              </a:extLst>
            </p:cNvPr>
            <p:cNvSpPr/>
            <p:nvPr/>
          </p:nvSpPr>
          <p:spPr>
            <a:xfrm>
              <a:off x="11147450" y="6133331"/>
              <a:ext cx="360000" cy="36000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CH" dirty="0">
                  <a:solidFill>
                    <a:schemeClr val="tx1"/>
                  </a:solidFill>
                </a:rPr>
                <a:t>3</a:t>
              </a:r>
            </a:p>
          </p:txBody>
        </p:sp>
        <p:sp>
          <p:nvSpPr>
            <p:cNvPr id="21" name="Oval 37">
              <a:extLst>
                <a:ext uri="{FF2B5EF4-FFF2-40B4-BE49-F238E27FC236}">
                  <a16:creationId xmlns:a16="http://schemas.microsoft.com/office/drawing/2014/main" id="{37A99833-207E-4EB9-8B85-A470BAE522D1}"/>
                </a:ext>
              </a:extLst>
            </p:cNvPr>
            <p:cNvSpPr/>
            <p:nvPr/>
          </p:nvSpPr>
          <p:spPr>
            <a:xfrm>
              <a:off x="10434320" y="6121914"/>
              <a:ext cx="360000" cy="36000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CH" dirty="0">
                  <a:solidFill>
                    <a:schemeClr val="tx1"/>
                  </a:solidFill>
                </a:rPr>
                <a:t>4</a:t>
              </a:r>
            </a:p>
          </p:txBody>
        </p:sp>
        <p:sp>
          <p:nvSpPr>
            <p:cNvPr id="22" name="Oval 38">
              <a:extLst>
                <a:ext uri="{FF2B5EF4-FFF2-40B4-BE49-F238E27FC236}">
                  <a16:creationId xmlns:a16="http://schemas.microsoft.com/office/drawing/2014/main" id="{563DCEA6-88F1-404A-B79F-40720FD6A1DD}"/>
                </a:ext>
              </a:extLst>
            </p:cNvPr>
            <p:cNvSpPr/>
            <p:nvPr/>
          </p:nvSpPr>
          <p:spPr>
            <a:xfrm>
              <a:off x="8537962" y="1498899"/>
              <a:ext cx="360000" cy="36000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CH" dirty="0">
                  <a:solidFill>
                    <a:schemeClr val="tx1"/>
                  </a:solidFill>
                </a:rPr>
                <a:t>5</a:t>
              </a:r>
            </a:p>
          </p:txBody>
        </p:sp>
        <p:cxnSp>
          <p:nvCxnSpPr>
            <p:cNvPr id="23" name="Straight Arrow Connector 19">
              <a:extLst>
                <a:ext uri="{FF2B5EF4-FFF2-40B4-BE49-F238E27FC236}">
                  <a16:creationId xmlns:a16="http://schemas.microsoft.com/office/drawing/2014/main" id="{45E94864-17BD-4DE6-A709-00E7B3D75FF6}"/>
                </a:ext>
              </a:extLst>
            </p:cNvPr>
            <p:cNvCxnSpPr>
              <a:stCxn id="22" idx="5"/>
            </p:cNvCxnSpPr>
            <p:nvPr/>
          </p:nvCxnSpPr>
          <p:spPr>
            <a:xfrm>
              <a:off x="8845241" y="1806178"/>
              <a:ext cx="412721" cy="37078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0">
              <a:extLst>
                <a:ext uri="{FF2B5EF4-FFF2-40B4-BE49-F238E27FC236}">
                  <a16:creationId xmlns:a16="http://schemas.microsoft.com/office/drawing/2014/main" id="{4B1FAE8B-932B-4D0A-A375-AD63302E1037}"/>
                </a:ext>
              </a:extLst>
            </p:cNvPr>
            <p:cNvCxnSpPr>
              <a:stCxn id="21" idx="0"/>
            </p:cNvCxnSpPr>
            <p:nvPr/>
          </p:nvCxnSpPr>
          <p:spPr>
            <a:xfrm flipH="1" flipV="1">
              <a:off x="10552353" y="5815969"/>
              <a:ext cx="61967" cy="30594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25" name="Grafik 18" descr="&lt;strong&gt;Plus - Minus&lt;/strong&gt; by cyberscooty">
              <a:extLst>
                <a:ext uri="{FF2B5EF4-FFF2-40B4-BE49-F238E27FC236}">
                  <a16:creationId xmlns:a16="http://schemas.microsoft.com/office/drawing/2014/main" id="{A2D1296E-941B-4BD5-BE49-8A6E28290F7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6993267" y="1006013"/>
              <a:ext cx="382895" cy="360000"/>
            </a:xfrm>
            <a:prstGeom prst="rect">
              <a:avLst/>
            </a:prstGeom>
          </p:spPr>
        </p:pic>
        <p:pic>
          <p:nvPicPr>
            <p:cNvPr id="26" name="Grafik 21" descr="&lt;strong&gt;Plus - Minus&lt;/strong&gt; by cyberscooty">
              <a:extLst>
                <a:ext uri="{FF2B5EF4-FFF2-40B4-BE49-F238E27FC236}">
                  <a16:creationId xmlns:a16="http://schemas.microsoft.com/office/drawing/2014/main" id="{04D11E2B-4ADE-41CA-8A2E-DE2EF753DC5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a:stretch/>
          </p:blipFill>
          <p:spPr>
            <a:xfrm>
              <a:off x="12117605" y="1006013"/>
              <a:ext cx="398185" cy="360000"/>
            </a:xfrm>
            <a:prstGeom prst="rect">
              <a:avLst/>
            </a:prstGeom>
          </p:spPr>
        </p:pic>
        <p:cxnSp>
          <p:nvCxnSpPr>
            <p:cNvPr id="27" name="Straight Arrow Connector 28">
              <a:extLst>
                <a:ext uri="{FF2B5EF4-FFF2-40B4-BE49-F238E27FC236}">
                  <a16:creationId xmlns:a16="http://schemas.microsoft.com/office/drawing/2014/main" id="{627E70C9-EFCB-4D73-8D2E-39C71736C347}"/>
                </a:ext>
              </a:extLst>
            </p:cNvPr>
            <p:cNvCxnSpPr/>
            <p:nvPr/>
          </p:nvCxnSpPr>
          <p:spPr>
            <a:xfrm>
              <a:off x="7422548" y="6716872"/>
              <a:ext cx="4679999"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8" name="TextBox 31">
              <a:extLst>
                <a:ext uri="{FF2B5EF4-FFF2-40B4-BE49-F238E27FC236}">
                  <a16:creationId xmlns:a16="http://schemas.microsoft.com/office/drawing/2014/main" id="{66B81A78-3C55-4217-A676-74C0C71D2DF5}"/>
                </a:ext>
              </a:extLst>
            </p:cNvPr>
            <p:cNvSpPr txBox="1"/>
            <p:nvPr/>
          </p:nvSpPr>
          <p:spPr>
            <a:xfrm>
              <a:off x="9036699" y="6741034"/>
              <a:ext cx="1583170" cy="504621"/>
            </a:xfrm>
            <a:prstGeom prst="rect">
              <a:avLst/>
            </a:prstGeom>
            <a:noFill/>
          </p:spPr>
          <p:txBody>
            <a:bodyPr wrap="none" rtlCol="0">
              <a:spAutoFit/>
            </a:bodyPr>
            <a:lstStyle/>
            <a:p>
              <a:r>
                <a:rPr lang="de-CH" sz="1600" b="1" dirty="0"/>
                <a:t>ca. 250</a:t>
              </a:r>
              <a:r>
                <a:rPr lang="de-CH" sz="1600" b="1" dirty="0">
                  <a:sym typeface="Symbol" panose="05050102010706020507" pitchFamily="18" charset="2"/>
                </a:rPr>
                <a:t>m</a:t>
              </a:r>
              <a:endParaRPr lang="de-CH" sz="1600" b="1" dirty="0"/>
            </a:p>
          </p:txBody>
        </p:sp>
        <p:cxnSp>
          <p:nvCxnSpPr>
            <p:cNvPr id="29" name="Straight Connector 33">
              <a:extLst>
                <a:ext uri="{FF2B5EF4-FFF2-40B4-BE49-F238E27FC236}">
                  <a16:creationId xmlns:a16="http://schemas.microsoft.com/office/drawing/2014/main" id="{115F8D1C-A723-4604-BA29-9DEE88E9656F}"/>
                </a:ext>
              </a:extLst>
            </p:cNvPr>
            <p:cNvCxnSpPr/>
            <p:nvPr/>
          </p:nvCxnSpPr>
          <p:spPr>
            <a:xfrm>
              <a:off x="7422548" y="5815969"/>
              <a:ext cx="0" cy="1018836"/>
            </a:xfrm>
            <a:prstGeom prst="line">
              <a:avLst/>
            </a:prstGeom>
          </p:spPr>
          <p:style>
            <a:lnRef idx="1">
              <a:schemeClr val="dk1"/>
            </a:lnRef>
            <a:fillRef idx="0">
              <a:schemeClr val="dk1"/>
            </a:fillRef>
            <a:effectRef idx="0">
              <a:schemeClr val="dk1"/>
            </a:effectRef>
            <a:fontRef idx="minor">
              <a:schemeClr val="tx1"/>
            </a:fontRef>
          </p:style>
        </p:cxnSp>
        <p:cxnSp>
          <p:nvCxnSpPr>
            <p:cNvPr id="30" name="Straight Connector 34">
              <a:extLst>
                <a:ext uri="{FF2B5EF4-FFF2-40B4-BE49-F238E27FC236}">
                  <a16:creationId xmlns:a16="http://schemas.microsoft.com/office/drawing/2014/main" id="{CE2402D2-2BDE-4ACE-89C8-1B10B4065816}"/>
                </a:ext>
              </a:extLst>
            </p:cNvPr>
            <p:cNvCxnSpPr/>
            <p:nvPr/>
          </p:nvCxnSpPr>
          <p:spPr>
            <a:xfrm>
              <a:off x="12092873" y="5815969"/>
              <a:ext cx="0" cy="1018836"/>
            </a:xfrm>
            <a:prstGeom prst="line">
              <a:avLst/>
            </a:prstGeom>
          </p:spPr>
          <p:style>
            <a:lnRef idx="1">
              <a:schemeClr val="dk1"/>
            </a:lnRef>
            <a:fillRef idx="0">
              <a:schemeClr val="dk1"/>
            </a:fillRef>
            <a:effectRef idx="0">
              <a:schemeClr val="dk1"/>
            </a:effectRef>
            <a:fontRef idx="minor">
              <a:schemeClr val="tx1"/>
            </a:fontRef>
          </p:style>
        </p:cxnSp>
      </p:grpSp>
      <p:sp>
        <p:nvSpPr>
          <p:cNvPr id="31" name="Fußzeilenplatzhalter 4">
            <a:extLst>
              <a:ext uri="{FF2B5EF4-FFF2-40B4-BE49-F238E27FC236}">
                <a16:creationId xmlns:a16="http://schemas.microsoft.com/office/drawing/2014/main" id="{C16A31C8-22F7-4527-B84E-980FB015C363}"/>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9400390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4699"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r>
              <a:rPr lang="de-CH" b="1" dirty="0" err="1"/>
              <a:t>Discharged</a:t>
            </a:r>
            <a:r>
              <a:rPr lang="de-CH" b="1" dirty="0"/>
              <a:t> </a:t>
            </a:r>
            <a:r>
              <a:rPr lang="de-CH" b="1" dirty="0" err="1"/>
              <a:t>cell</a:t>
            </a:r>
            <a:r>
              <a:rPr lang="de-CH" b="1"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20</a:t>
            </a:fld>
            <a:endParaRPr lang="de-CH" dirty="0"/>
          </a:p>
        </p:txBody>
      </p:sp>
      <p:grpSp>
        <p:nvGrpSpPr>
          <p:cNvPr id="5" name="Gruppieren 4">
            <a:extLst>
              <a:ext uri="{FF2B5EF4-FFF2-40B4-BE49-F238E27FC236}">
                <a16:creationId xmlns:a16="http://schemas.microsoft.com/office/drawing/2014/main" id="{91FB6F3E-133A-40D7-8B4B-EA48955DF30A}"/>
              </a:ext>
            </a:extLst>
          </p:cNvPr>
          <p:cNvGrpSpPr/>
          <p:nvPr/>
        </p:nvGrpSpPr>
        <p:grpSpPr>
          <a:xfrm>
            <a:off x="2901000" y="2236225"/>
            <a:ext cx="4104000" cy="3862729"/>
            <a:chOff x="2962084" y="2236225"/>
            <a:chExt cx="4104000" cy="3862729"/>
          </a:xfrm>
        </p:grpSpPr>
        <p:grpSp>
          <p:nvGrpSpPr>
            <p:cNvPr id="12" name="Gruppieren 11">
              <a:extLst>
                <a:ext uri="{FF2B5EF4-FFF2-40B4-BE49-F238E27FC236}">
                  <a16:creationId xmlns:a16="http://schemas.microsoft.com/office/drawing/2014/main" id="{2E50B10E-F0D6-4BCA-84E8-66A9B468B62B}"/>
                </a:ext>
              </a:extLst>
            </p:cNvPr>
            <p:cNvGrpSpPr>
              <a:grpSpLocks noChangeAspect="1"/>
            </p:cNvGrpSpPr>
            <p:nvPr/>
          </p:nvGrpSpPr>
          <p:grpSpPr>
            <a:xfrm>
              <a:off x="2962084" y="2236225"/>
              <a:ext cx="4104000" cy="593850"/>
              <a:chOff x="6993267" y="1255058"/>
              <a:chExt cx="5522523" cy="799115"/>
            </a:xfrm>
          </p:grpSpPr>
          <p:grpSp>
            <p:nvGrpSpPr>
              <p:cNvPr id="15" name="Group 11">
                <a:extLst>
                  <a:ext uri="{FF2B5EF4-FFF2-40B4-BE49-F238E27FC236}">
                    <a16:creationId xmlns:a16="http://schemas.microsoft.com/office/drawing/2014/main" id="{3A1EFB29-27DD-4B82-BD06-9E741FA8FBA7}"/>
                  </a:ext>
                </a:extLst>
              </p:cNvPr>
              <p:cNvGrpSpPr/>
              <p:nvPr/>
            </p:nvGrpSpPr>
            <p:grpSpPr>
              <a:xfrm>
                <a:off x="6993267" y="1255058"/>
                <a:ext cx="5522523" cy="799115"/>
                <a:chOff x="4055458" y="1160288"/>
                <a:chExt cx="5522523" cy="799114"/>
              </a:xfrm>
            </p:grpSpPr>
            <p:pic>
              <p:nvPicPr>
                <p:cNvPr id="17" name="Grafik 18" descr="&lt;strong&gt;Plus - Minus&lt;/strong&gt; by cyberscooty">
                  <a:extLst>
                    <a:ext uri="{FF2B5EF4-FFF2-40B4-BE49-F238E27FC236}">
                      <a16:creationId xmlns:a16="http://schemas.microsoft.com/office/drawing/2014/main" id="{FF078FFB-3626-47A3-87AA-24010BA12CD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055458" y="1599402"/>
                  <a:ext cx="382895" cy="360000"/>
                </a:xfrm>
                <a:prstGeom prst="rect">
                  <a:avLst/>
                </a:prstGeom>
              </p:spPr>
            </p:pic>
            <p:pic>
              <p:nvPicPr>
                <p:cNvPr id="18" name="Grafik 21" descr="&lt;strong&gt;Plus - Minus&lt;/strong&gt; by cyberscooty">
                  <a:extLst>
                    <a:ext uri="{FF2B5EF4-FFF2-40B4-BE49-F238E27FC236}">
                      <a16:creationId xmlns:a16="http://schemas.microsoft.com/office/drawing/2014/main" id="{1404FEF3-1820-4AA6-B04F-7888F9B3188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9179796" y="1599402"/>
                  <a:ext cx="398185" cy="360000"/>
                </a:xfrm>
                <a:prstGeom prst="rect">
                  <a:avLst/>
                </a:prstGeom>
              </p:spPr>
            </p:pic>
            <p:cxnSp>
              <p:nvCxnSpPr>
                <p:cNvPr id="19" name="Straight Connector 14">
                  <a:extLst>
                    <a:ext uri="{FF2B5EF4-FFF2-40B4-BE49-F238E27FC236}">
                      <a16:creationId xmlns:a16="http://schemas.microsoft.com/office/drawing/2014/main" id="{7F685D8C-6082-4BE2-B624-8411FA09C0BA}"/>
                    </a:ext>
                  </a:extLst>
                </p:cNvPr>
                <p:cNvCxnSpPr/>
                <p:nvPr/>
              </p:nvCxnSpPr>
              <p:spPr>
                <a:xfrm flipV="1">
                  <a:off x="4621696" y="1431235"/>
                  <a:ext cx="0" cy="528167"/>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5">
                  <a:extLst>
                    <a:ext uri="{FF2B5EF4-FFF2-40B4-BE49-F238E27FC236}">
                      <a16:creationId xmlns:a16="http://schemas.microsoft.com/office/drawing/2014/main" id="{579E812A-6FC1-45D0-8EFF-6337D89F7697}"/>
                    </a:ext>
                  </a:extLst>
                </p:cNvPr>
                <p:cNvCxnSpPr/>
                <p:nvPr/>
              </p:nvCxnSpPr>
              <p:spPr>
                <a:xfrm>
                  <a:off x="4621696" y="1431235"/>
                  <a:ext cx="4435728"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16">
                  <a:extLst>
                    <a:ext uri="{FF2B5EF4-FFF2-40B4-BE49-F238E27FC236}">
                      <a16:creationId xmlns:a16="http://schemas.microsoft.com/office/drawing/2014/main" id="{D4FC6B21-F9A8-4B2F-82E6-791528186417}"/>
                    </a:ext>
                  </a:extLst>
                </p:cNvPr>
                <p:cNvCxnSpPr>
                  <a:cxnSpLocks/>
                </p:cNvCxnSpPr>
                <p:nvPr/>
              </p:nvCxnSpPr>
              <p:spPr>
                <a:xfrm>
                  <a:off x="9057424" y="1427802"/>
                  <a:ext cx="0" cy="531600"/>
                </a:xfrm>
                <a:prstGeom prst="line">
                  <a:avLst/>
                </a:prstGeom>
              </p:spPr>
              <p:style>
                <a:lnRef idx="1">
                  <a:schemeClr val="dk1"/>
                </a:lnRef>
                <a:fillRef idx="0">
                  <a:schemeClr val="dk1"/>
                </a:fillRef>
                <a:effectRef idx="0">
                  <a:schemeClr val="dk1"/>
                </a:effectRef>
                <a:fontRef idx="minor">
                  <a:schemeClr val="tx1"/>
                </a:fontRef>
              </p:style>
            </p:cxnSp>
            <p:sp>
              <p:nvSpPr>
                <p:cNvPr id="22" name="Ellipse 12">
                  <a:extLst>
                    <a:ext uri="{FF2B5EF4-FFF2-40B4-BE49-F238E27FC236}">
                      <a16:creationId xmlns:a16="http://schemas.microsoft.com/office/drawing/2014/main" id="{A29E16B0-4E76-4C2D-A656-AFEB049A281E}"/>
                    </a:ext>
                  </a:extLst>
                </p:cNvPr>
                <p:cNvSpPr/>
                <p:nvPr/>
              </p:nvSpPr>
              <p:spPr>
                <a:xfrm>
                  <a:off x="6597292" y="1160288"/>
                  <a:ext cx="540000" cy="540001"/>
                </a:xfrm>
                <a:prstGeom prst="ellipse">
                  <a:avLst/>
                </a:prstGeom>
                <a:solidFill>
                  <a:schemeClr val="bg1"/>
                </a:solidFill>
                <a:ln w="19050">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CH" sz="2800" dirty="0">
                    <a:solidFill>
                      <a:srgbClr val="FF0000"/>
                    </a:solidFill>
                  </a:endParaRPr>
                </a:p>
              </p:txBody>
            </p:sp>
          </p:grpSp>
          <p:cxnSp>
            <p:nvCxnSpPr>
              <p:cNvPr id="14" name="Gerade Verbindung 31">
                <a:extLst>
                  <a:ext uri="{FF2B5EF4-FFF2-40B4-BE49-F238E27FC236}">
                    <a16:creationId xmlns:a16="http://schemas.microsoft.com/office/drawing/2014/main" id="{8E9C7B8E-E846-452E-A4F9-186CCCBD681A}"/>
                  </a:ext>
                </a:extLst>
              </p:cNvPr>
              <p:cNvCxnSpPr>
                <a:stCxn id="22" idx="0"/>
              </p:cNvCxnSpPr>
              <p:nvPr/>
            </p:nvCxnSpPr>
            <p:spPr>
              <a:xfrm flipH="1">
                <a:off x="9800992" y="1255059"/>
                <a:ext cx="4110" cy="535030"/>
              </a:xfrm>
              <a:prstGeom prst="line">
                <a:avLst/>
              </a:prstGeom>
            </p:spPr>
            <p:style>
              <a:lnRef idx="1">
                <a:schemeClr val="dk1"/>
              </a:lnRef>
              <a:fillRef idx="0">
                <a:schemeClr val="dk1"/>
              </a:fillRef>
              <a:effectRef idx="0">
                <a:schemeClr val="dk1"/>
              </a:effectRef>
              <a:fontRef idx="minor">
                <a:schemeClr val="tx1"/>
              </a:fontRef>
            </p:style>
          </p:cxnSp>
        </p:grpSp>
        <p:pic>
          <p:nvPicPr>
            <p:cNvPr id="23" name="Content Placeholder 6">
              <a:extLst>
                <a:ext uri="{FF2B5EF4-FFF2-40B4-BE49-F238E27FC236}">
                  <a16:creationId xmlns:a16="http://schemas.microsoft.com/office/drawing/2014/main" id="{F821AE3D-72C2-42C1-9D71-C84E67F73A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81363" y="2824070"/>
              <a:ext cx="3465442" cy="3274884"/>
            </a:xfrm>
            <a:prstGeom prst="rect">
              <a:avLst/>
            </a:prstGeom>
          </p:spPr>
        </p:pic>
      </p:grpSp>
      <p:sp>
        <p:nvSpPr>
          <p:cNvPr id="24" name="Fußzeilenplatzhalter 4">
            <a:extLst>
              <a:ext uri="{FF2B5EF4-FFF2-40B4-BE49-F238E27FC236}">
                <a16:creationId xmlns:a16="http://schemas.microsoft.com/office/drawing/2014/main" id="{CB4D44CB-7C90-4316-920A-02EDD1D7DFB1}"/>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999964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4699"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r>
              <a:rPr lang="de-CH" b="1" dirty="0" err="1"/>
              <a:t>Charging</a:t>
            </a:r>
            <a:r>
              <a:rPr lang="de-CH" b="1" dirty="0"/>
              <a:t> (</a:t>
            </a:r>
            <a:r>
              <a:rPr lang="de-CH" b="1" i="1" dirty="0" err="1">
                <a:latin typeface="Times New Roman" panose="02020603050405020304" pitchFamily="18" charset="0"/>
                <a:cs typeface="Times New Roman" panose="02020603050405020304" pitchFamily="18" charset="0"/>
              </a:rPr>
              <a:t>V</a:t>
            </a:r>
            <a:r>
              <a:rPr lang="de-CH" b="1" i="1" baseline="-25000" dirty="0" err="1">
                <a:latin typeface="Times New Roman" panose="02020603050405020304" pitchFamily="18" charset="0"/>
                <a:cs typeface="Times New Roman" panose="02020603050405020304" pitchFamily="18" charset="0"/>
              </a:rPr>
              <a:t>ext</a:t>
            </a:r>
            <a:r>
              <a:rPr lang="de-CH" b="1" i="1" dirty="0">
                <a:latin typeface="Times New Roman" panose="02020603050405020304" pitchFamily="18" charset="0"/>
                <a:cs typeface="Times New Roman" panose="02020603050405020304" pitchFamily="18" charset="0"/>
              </a:rPr>
              <a:t> &gt; </a:t>
            </a:r>
            <a:r>
              <a:rPr lang="de-CH" b="1" i="1" dirty="0" err="1">
                <a:latin typeface="Times New Roman" panose="02020603050405020304" pitchFamily="18" charset="0"/>
                <a:cs typeface="Times New Roman" panose="02020603050405020304" pitchFamily="18" charset="0"/>
              </a:rPr>
              <a:t>V</a:t>
            </a:r>
            <a:r>
              <a:rPr lang="de-CH" b="1" i="1" baseline="-25000" dirty="0" err="1">
                <a:latin typeface="Times New Roman" panose="02020603050405020304" pitchFamily="18" charset="0"/>
                <a:cs typeface="Times New Roman" panose="02020603050405020304" pitchFamily="18" charset="0"/>
              </a:rPr>
              <a:t>zelle</a:t>
            </a:r>
            <a:r>
              <a:rPr lang="de-CH" b="1"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21</a:t>
            </a:fld>
            <a:endParaRPr lang="de-CH" dirty="0"/>
          </a:p>
        </p:txBody>
      </p:sp>
      <p:grpSp>
        <p:nvGrpSpPr>
          <p:cNvPr id="5" name="Gruppieren 4">
            <a:extLst>
              <a:ext uri="{FF2B5EF4-FFF2-40B4-BE49-F238E27FC236}">
                <a16:creationId xmlns:a16="http://schemas.microsoft.com/office/drawing/2014/main" id="{91FB6F3E-133A-40D7-8B4B-EA48955DF30A}"/>
              </a:ext>
            </a:extLst>
          </p:cNvPr>
          <p:cNvGrpSpPr/>
          <p:nvPr/>
        </p:nvGrpSpPr>
        <p:grpSpPr>
          <a:xfrm>
            <a:off x="2901000" y="2236225"/>
            <a:ext cx="4104000" cy="3862729"/>
            <a:chOff x="2962084" y="2236225"/>
            <a:chExt cx="4104000" cy="3862729"/>
          </a:xfrm>
        </p:grpSpPr>
        <p:grpSp>
          <p:nvGrpSpPr>
            <p:cNvPr id="12" name="Gruppieren 11">
              <a:extLst>
                <a:ext uri="{FF2B5EF4-FFF2-40B4-BE49-F238E27FC236}">
                  <a16:creationId xmlns:a16="http://schemas.microsoft.com/office/drawing/2014/main" id="{2E50B10E-F0D6-4BCA-84E8-66A9B468B62B}"/>
                </a:ext>
              </a:extLst>
            </p:cNvPr>
            <p:cNvGrpSpPr>
              <a:grpSpLocks noChangeAspect="1"/>
            </p:cNvGrpSpPr>
            <p:nvPr/>
          </p:nvGrpSpPr>
          <p:grpSpPr>
            <a:xfrm>
              <a:off x="2962084" y="2236225"/>
              <a:ext cx="4104000" cy="593850"/>
              <a:chOff x="6993267" y="1255058"/>
              <a:chExt cx="5522523" cy="799115"/>
            </a:xfrm>
          </p:grpSpPr>
          <p:grpSp>
            <p:nvGrpSpPr>
              <p:cNvPr id="15" name="Group 11">
                <a:extLst>
                  <a:ext uri="{FF2B5EF4-FFF2-40B4-BE49-F238E27FC236}">
                    <a16:creationId xmlns:a16="http://schemas.microsoft.com/office/drawing/2014/main" id="{3A1EFB29-27DD-4B82-BD06-9E741FA8FBA7}"/>
                  </a:ext>
                </a:extLst>
              </p:cNvPr>
              <p:cNvGrpSpPr/>
              <p:nvPr/>
            </p:nvGrpSpPr>
            <p:grpSpPr>
              <a:xfrm>
                <a:off x="6993267" y="1255058"/>
                <a:ext cx="5522523" cy="799115"/>
                <a:chOff x="4055458" y="1160288"/>
                <a:chExt cx="5522523" cy="799114"/>
              </a:xfrm>
            </p:grpSpPr>
            <p:pic>
              <p:nvPicPr>
                <p:cNvPr id="17" name="Grafik 18" descr="&lt;strong&gt;Plus - Minus&lt;/strong&gt; by cyberscooty">
                  <a:extLst>
                    <a:ext uri="{FF2B5EF4-FFF2-40B4-BE49-F238E27FC236}">
                      <a16:creationId xmlns:a16="http://schemas.microsoft.com/office/drawing/2014/main" id="{FF078FFB-3626-47A3-87AA-24010BA12CD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055458" y="1599402"/>
                  <a:ext cx="382895" cy="360000"/>
                </a:xfrm>
                <a:prstGeom prst="rect">
                  <a:avLst/>
                </a:prstGeom>
              </p:spPr>
            </p:pic>
            <p:pic>
              <p:nvPicPr>
                <p:cNvPr id="18" name="Grafik 21" descr="&lt;strong&gt;Plus - Minus&lt;/strong&gt; by cyberscooty">
                  <a:extLst>
                    <a:ext uri="{FF2B5EF4-FFF2-40B4-BE49-F238E27FC236}">
                      <a16:creationId xmlns:a16="http://schemas.microsoft.com/office/drawing/2014/main" id="{1404FEF3-1820-4AA6-B04F-7888F9B3188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9179796" y="1599402"/>
                  <a:ext cx="398185" cy="360000"/>
                </a:xfrm>
                <a:prstGeom prst="rect">
                  <a:avLst/>
                </a:prstGeom>
              </p:spPr>
            </p:pic>
            <p:cxnSp>
              <p:nvCxnSpPr>
                <p:cNvPr id="19" name="Straight Connector 14">
                  <a:extLst>
                    <a:ext uri="{FF2B5EF4-FFF2-40B4-BE49-F238E27FC236}">
                      <a16:creationId xmlns:a16="http://schemas.microsoft.com/office/drawing/2014/main" id="{7F685D8C-6082-4BE2-B624-8411FA09C0BA}"/>
                    </a:ext>
                  </a:extLst>
                </p:cNvPr>
                <p:cNvCxnSpPr/>
                <p:nvPr/>
              </p:nvCxnSpPr>
              <p:spPr>
                <a:xfrm flipV="1">
                  <a:off x="4621696" y="1431235"/>
                  <a:ext cx="0" cy="528167"/>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5">
                  <a:extLst>
                    <a:ext uri="{FF2B5EF4-FFF2-40B4-BE49-F238E27FC236}">
                      <a16:creationId xmlns:a16="http://schemas.microsoft.com/office/drawing/2014/main" id="{579E812A-6FC1-45D0-8EFF-6337D89F7697}"/>
                    </a:ext>
                  </a:extLst>
                </p:cNvPr>
                <p:cNvCxnSpPr/>
                <p:nvPr/>
              </p:nvCxnSpPr>
              <p:spPr>
                <a:xfrm>
                  <a:off x="4621696" y="1431235"/>
                  <a:ext cx="4435728"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16">
                  <a:extLst>
                    <a:ext uri="{FF2B5EF4-FFF2-40B4-BE49-F238E27FC236}">
                      <a16:creationId xmlns:a16="http://schemas.microsoft.com/office/drawing/2014/main" id="{D4FC6B21-F9A8-4B2F-82E6-791528186417}"/>
                    </a:ext>
                  </a:extLst>
                </p:cNvPr>
                <p:cNvCxnSpPr>
                  <a:cxnSpLocks/>
                </p:cNvCxnSpPr>
                <p:nvPr/>
              </p:nvCxnSpPr>
              <p:spPr>
                <a:xfrm>
                  <a:off x="9057424" y="1427802"/>
                  <a:ext cx="0" cy="531600"/>
                </a:xfrm>
                <a:prstGeom prst="line">
                  <a:avLst/>
                </a:prstGeom>
              </p:spPr>
              <p:style>
                <a:lnRef idx="1">
                  <a:schemeClr val="dk1"/>
                </a:lnRef>
                <a:fillRef idx="0">
                  <a:schemeClr val="dk1"/>
                </a:fillRef>
                <a:effectRef idx="0">
                  <a:schemeClr val="dk1"/>
                </a:effectRef>
                <a:fontRef idx="minor">
                  <a:schemeClr val="tx1"/>
                </a:fontRef>
              </p:style>
            </p:cxnSp>
            <p:sp>
              <p:nvSpPr>
                <p:cNvPr id="22" name="Ellipse 12">
                  <a:extLst>
                    <a:ext uri="{FF2B5EF4-FFF2-40B4-BE49-F238E27FC236}">
                      <a16:creationId xmlns:a16="http://schemas.microsoft.com/office/drawing/2014/main" id="{A29E16B0-4E76-4C2D-A656-AFEB049A281E}"/>
                    </a:ext>
                  </a:extLst>
                </p:cNvPr>
                <p:cNvSpPr/>
                <p:nvPr/>
              </p:nvSpPr>
              <p:spPr>
                <a:xfrm>
                  <a:off x="6597292" y="1160288"/>
                  <a:ext cx="540000" cy="540001"/>
                </a:xfrm>
                <a:prstGeom prst="ellipse">
                  <a:avLst/>
                </a:prstGeom>
                <a:solidFill>
                  <a:schemeClr val="bg1"/>
                </a:solidFill>
                <a:ln w="19050">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CH" sz="2800" dirty="0">
                    <a:solidFill>
                      <a:srgbClr val="FF0000"/>
                    </a:solidFill>
                  </a:endParaRPr>
                </a:p>
              </p:txBody>
            </p:sp>
          </p:grpSp>
          <p:cxnSp>
            <p:nvCxnSpPr>
              <p:cNvPr id="14" name="Gerade Verbindung 31">
                <a:extLst>
                  <a:ext uri="{FF2B5EF4-FFF2-40B4-BE49-F238E27FC236}">
                    <a16:creationId xmlns:a16="http://schemas.microsoft.com/office/drawing/2014/main" id="{8E9C7B8E-E846-452E-A4F9-186CCCBD681A}"/>
                  </a:ext>
                </a:extLst>
              </p:cNvPr>
              <p:cNvCxnSpPr>
                <a:stCxn id="22" idx="0"/>
              </p:cNvCxnSpPr>
              <p:nvPr/>
            </p:nvCxnSpPr>
            <p:spPr>
              <a:xfrm flipH="1">
                <a:off x="9800992" y="1255059"/>
                <a:ext cx="4110" cy="535030"/>
              </a:xfrm>
              <a:prstGeom prst="line">
                <a:avLst/>
              </a:prstGeom>
            </p:spPr>
            <p:style>
              <a:lnRef idx="1">
                <a:schemeClr val="dk1"/>
              </a:lnRef>
              <a:fillRef idx="0">
                <a:schemeClr val="dk1"/>
              </a:fillRef>
              <a:effectRef idx="0">
                <a:schemeClr val="dk1"/>
              </a:effectRef>
              <a:fontRef idx="minor">
                <a:schemeClr val="tx1"/>
              </a:fontRef>
            </p:style>
          </p:cxnSp>
        </p:grpSp>
        <p:pic>
          <p:nvPicPr>
            <p:cNvPr id="23" name="Content Placeholder 6">
              <a:extLst>
                <a:ext uri="{FF2B5EF4-FFF2-40B4-BE49-F238E27FC236}">
                  <a16:creationId xmlns:a16="http://schemas.microsoft.com/office/drawing/2014/main" id="{F821AE3D-72C2-42C1-9D71-C84E67F73A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81363" y="2824070"/>
              <a:ext cx="3465442" cy="3274884"/>
            </a:xfrm>
            <a:prstGeom prst="rect">
              <a:avLst/>
            </a:prstGeom>
          </p:spPr>
        </p:pic>
      </p:grpSp>
      <p:grpSp>
        <p:nvGrpSpPr>
          <p:cNvPr id="24" name="Gruppieren 23">
            <a:extLst>
              <a:ext uri="{FF2B5EF4-FFF2-40B4-BE49-F238E27FC236}">
                <a16:creationId xmlns:a16="http://schemas.microsoft.com/office/drawing/2014/main" id="{12D455C6-9E2D-4A09-B30A-BE30B7AF7752}"/>
              </a:ext>
            </a:extLst>
          </p:cNvPr>
          <p:cNvGrpSpPr>
            <a:grpSpLocks noChangeAspect="1"/>
          </p:cNvGrpSpPr>
          <p:nvPr/>
        </p:nvGrpSpPr>
        <p:grpSpPr>
          <a:xfrm>
            <a:off x="3237275" y="5580198"/>
            <a:ext cx="216000" cy="223334"/>
            <a:chOff x="7323624" y="4530944"/>
            <a:chExt cx="284544" cy="294205"/>
          </a:xfrm>
        </p:grpSpPr>
        <p:sp>
          <p:nvSpPr>
            <p:cNvPr id="25" name="Ellipse 61">
              <a:extLst>
                <a:ext uri="{FF2B5EF4-FFF2-40B4-BE49-F238E27FC236}">
                  <a16:creationId xmlns:a16="http://schemas.microsoft.com/office/drawing/2014/main" id="{1853C596-73C8-4060-B87A-6D46F65DD506}"/>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26" name="Textfeld 62">
              <a:extLst>
                <a:ext uri="{FF2B5EF4-FFF2-40B4-BE49-F238E27FC236}">
                  <a16:creationId xmlns:a16="http://schemas.microsoft.com/office/drawing/2014/main" id="{34F9670D-74AD-4AAC-AFB0-113342D65BC4}"/>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27" name="Gruppieren 26">
            <a:extLst>
              <a:ext uri="{FF2B5EF4-FFF2-40B4-BE49-F238E27FC236}">
                <a16:creationId xmlns:a16="http://schemas.microsoft.com/office/drawing/2014/main" id="{948B0CC6-3EA3-4133-9E06-514B2E0E94C2}"/>
              </a:ext>
            </a:extLst>
          </p:cNvPr>
          <p:cNvGrpSpPr/>
          <p:nvPr/>
        </p:nvGrpSpPr>
        <p:grpSpPr>
          <a:xfrm>
            <a:off x="3494903" y="5580198"/>
            <a:ext cx="288000" cy="288000"/>
            <a:chOff x="7747174" y="4580567"/>
            <a:chExt cx="288000" cy="288000"/>
          </a:xfrm>
        </p:grpSpPr>
        <p:sp>
          <p:nvSpPr>
            <p:cNvPr id="28" name="Ellipse 64">
              <a:extLst>
                <a:ext uri="{FF2B5EF4-FFF2-40B4-BE49-F238E27FC236}">
                  <a16:creationId xmlns:a16="http://schemas.microsoft.com/office/drawing/2014/main" id="{ABA324EB-DEF9-4949-8DA4-1DA16A2AD947}"/>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29" name="Textfeld 65">
              <a:extLst>
                <a:ext uri="{FF2B5EF4-FFF2-40B4-BE49-F238E27FC236}">
                  <a16:creationId xmlns:a16="http://schemas.microsoft.com/office/drawing/2014/main" id="{1B823694-0CD2-4772-A67C-092F28548CA5}"/>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30" name="Gruppieren 29">
            <a:extLst>
              <a:ext uri="{FF2B5EF4-FFF2-40B4-BE49-F238E27FC236}">
                <a16:creationId xmlns:a16="http://schemas.microsoft.com/office/drawing/2014/main" id="{909372D1-0F1B-46A4-8261-4D5E1F5A7D0B}"/>
              </a:ext>
            </a:extLst>
          </p:cNvPr>
          <p:cNvGrpSpPr>
            <a:grpSpLocks noChangeAspect="1"/>
          </p:cNvGrpSpPr>
          <p:nvPr/>
        </p:nvGrpSpPr>
        <p:grpSpPr>
          <a:xfrm>
            <a:off x="3230789" y="4718209"/>
            <a:ext cx="216000" cy="223334"/>
            <a:chOff x="7323624" y="4530944"/>
            <a:chExt cx="284544" cy="294205"/>
          </a:xfrm>
        </p:grpSpPr>
        <p:sp>
          <p:nvSpPr>
            <p:cNvPr id="31" name="Ellipse 61">
              <a:extLst>
                <a:ext uri="{FF2B5EF4-FFF2-40B4-BE49-F238E27FC236}">
                  <a16:creationId xmlns:a16="http://schemas.microsoft.com/office/drawing/2014/main" id="{86B0ED90-3EB5-42EE-980A-682437C196D7}"/>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2" name="Textfeld 62">
              <a:extLst>
                <a:ext uri="{FF2B5EF4-FFF2-40B4-BE49-F238E27FC236}">
                  <a16:creationId xmlns:a16="http://schemas.microsoft.com/office/drawing/2014/main" id="{1B043635-0D04-4C3E-BC03-FD05C32AE6FD}"/>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33" name="Gruppieren 32">
            <a:extLst>
              <a:ext uri="{FF2B5EF4-FFF2-40B4-BE49-F238E27FC236}">
                <a16:creationId xmlns:a16="http://schemas.microsoft.com/office/drawing/2014/main" id="{798470FD-4569-4F43-A804-27DFF98B021E}"/>
              </a:ext>
            </a:extLst>
          </p:cNvPr>
          <p:cNvGrpSpPr/>
          <p:nvPr/>
        </p:nvGrpSpPr>
        <p:grpSpPr>
          <a:xfrm>
            <a:off x="3488417" y="4718209"/>
            <a:ext cx="288000" cy="288000"/>
            <a:chOff x="7747174" y="4580567"/>
            <a:chExt cx="288000" cy="288000"/>
          </a:xfrm>
        </p:grpSpPr>
        <p:sp>
          <p:nvSpPr>
            <p:cNvPr id="34" name="Ellipse 64">
              <a:extLst>
                <a:ext uri="{FF2B5EF4-FFF2-40B4-BE49-F238E27FC236}">
                  <a16:creationId xmlns:a16="http://schemas.microsoft.com/office/drawing/2014/main" id="{7C1191E4-EE2C-479C-9CB6-ED3B1F5ADFBF}"/>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35" name="Textfeld 65">
              <a:extLst>
                <a:ext uri="{FF2B5EF4-FFF2-40B4-BE49-F238E27FC236}">
                  <a16:creationId xmlns:a16="http://schemas.microsoft.com/office/drawing/2014/main" id="{27A4EC5B-FBF7-42BD-8669-2FDCE761DF39}"/>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36" name="Gruppieren 35">
            <a:extLst>
              <a:ext uri="{FF2B5EF4-FFF2-40B4-BE49-F238E27FC236}">
                <a16:creationId xmlns:a16="http://schemas.microsoft.com/office/drawing/2014/main" id="{C8369309-86A4-4815-99E0-C0437E66E937}"/>
              </a:ext>
            </a:extLst>
          </p:cNvPr>
          <p:cNvGrpSpPr>
            <a:grpSpLocks noChangeAspect="1"/>
          </p:cNvGrpSpPr>
          <p:nvPr/>
        </p:nvGrpSpPr>
        <p:grpSpPr>
          <a:xfrm>
            <a:off x="3230789" y="3414092"/>
            <a:ext cx="216000" cy="223334"/>
            <a:chOff x="7323624" y="4530944"/>
            <a:chExt cx="284544" cy="294205"/>
          </a:xfrm>
        </p:grpSpPr>
        <p:sp>
          <p:nvSpPr>
            <p:cNvPr id="37" name="Ellipse 61">
              <a:extLst>
                <a:ext uri="{FF2B5EF4-FFF2-40B4-BE49-F238E27FC236}">
                  <a16:creationId xmlns:a16="http://schemas.microsoft.com/office/drawing/2014/main" id="{75CD5DA4-AE33-4B62-A410-DAA524BE52E9}"/>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8" name="Textfeld 62">
              <a:extLst>
                <a:ext uri="{FF2B5EF4-FFF2-40B4-BE49-F238E27FC236}">
                  <a16:creationId xmlns:a16="http://schemas.microsoft.com/office/drawing/2014/main" id="{9B391ED5-D3F3-41E4-9D8D-A7F334CC55C5}"/>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39" name="Gruppieren 38">
            <a:extLst>
              <a:ext uri="{FF2B5EF4-FFF2-40B4-BE49-F238E27FC236}">
                <a16:creationId xmlns:a16="http://schemas.microsoft.com/office/drawing/2014/main" id="{E7B2E80C-AE79-459C-8E45-37EE2C9EC090}"/>
              </a:ext>
            </a:extLst>
          </p:cNvPr>
          <p:cNvGrpSpPr/>
          <p:nvPr/>
        </p:nvGrpSpPr>
        <p:grpSpPr>
          <a:xfrm>
            <a:off x="3488417" y="3414092"/>
            <a:ext cx="288000" cy="288000"/>
            <a:chOff x="7747174" y="4580567"/>
            <a:chExt cx="288000" cy="288000"/>
          </a:xfrm>
        </p:grpSpPr>
        <p:sp>
          <p:nvSpPr>
            <p:cNvPr id="40" name="Ellipse 64">
              <a:extLst>
                <a:ext uri="{FF2B5EF4-FFF2-40B4-BE49-F238E27FC236}">
                  <a16:creationId xmlns:a16="http://schemas.microsoft.com/office/drawing/2014/main" id="{603E850D-E575-4C92-A889-3433E80F183F}"/>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41" name="Textfeld 65">
              <a:extLst>
                <a:ext uri="{FF2B5EF4-FFF2-40B4-BE49-F238E27FC236}">
                  <a16:creationId xmlns:a16="http://schemas.microsoft.com/office/drawing/2014/main" id="{219E7A84-F5F2-4BCF-91E1-018D44E388E1}"/>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cxnSp>
        <p:nvCxnSpPr>
          <p:cNvPr id="44" name="Gerade Verbindung mit Pfeil 43">
            <a:extLst>
              <a:ext uri="{FF2B5EF4-FFF2-40B4-BE49-F238E27FC236}">
                <a16:creationId xmlns:a16="http://schemas.microsoft.com/office/drawing/2014/main" id="{EDF067A8-01B0-40A7-B7A1-452C320EE81E}"/>
              </a:ext>
            </a:extLst>
          </p:cNvPr>
          <p:cNvCxnSpPr/>
          <p:nvPr/>
        </p:nvCxnSpPr>
        <p:spPr>
          <a:xfrm flipH="1">
            <a:off x="5475890" y="2631355"/>
            <a:ext cx="641131" cy="0"/>
          </a:xfrm>
          <a:prstGeom prst="straightConnector1">
            <a:avLst/>
          </a:prstGeom>
          <a:ln w="28575">
            <a:solidFill>
              <a:srgbClr val="FF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45" name="Gerade Verbindung mit Pfeil 44">
            <a:extLst>
              <a:ext uri="{FF2B5EF4-FFF2-40B4-BE49-F238E27FC236}">
                <a16:creationId xmlns:a16="http://schemas.microsoft.com/office/drawing/2014/main" id="{A398537F-0740-4F31-8D59-5A0CED9CEE31}"/>
              </a:ext>
            </a:extLst>
          </p:cNvPr>
          <p:cNvCxnSpPr/>
          <p:nvPr/>
        </p:nvCxnSpPr>
        <p:spPr>
          <a:xfrm flipH="1">
            <a:off x="3906682" y="2631355"/>
            <a:ext cx="641131" cy="0"/>
          </a:xfrm>
          <a:prstGeom prst="straightConnector1">
            <a:avLst/>
          </a:prstGeom>
          <a:ln w="28575">
            <a:solidFill>
              <a:srgbClr val="FF0000"/>
            </a:solidFill>
            <a:tailEnd type="triangle" w="med" len="lg"/>
          </a:ln>
        </p:spPr>
        <p:style>
          <a:lnRef idx="1">
            <a:schemeClr val="accent1"/>
          </a:lnRef>
          <a:fillRef idx="0">
            <a:schemeClr val="accent1"/>
          </a:fillRef>
          <a:effectRef idx="0">
            <a:schemeClr val="accent1"/>
          </a:effectRef>
          <a:fontRef idx="minor">
            <a:schemeClr val="tx1"/>
          </a:fontRef>
        </p:style>
      </p:cxnSp>
      <p:sp>
        <p:nvSpPr>
          <p:cNvPr id="46" name="Textfeld 45">
            <a:extLst>
              <a:ext uri="{FF2B5EF4-FFF2-40B4-BE49-F238E27FC236}">
                <a16:creationId xmlns:a16="http://schemas.microsoft.com/office/drawing/2014/main" id="{2807E8B1-8964-4062-9F0E-45174970FA42}"/>
              </a:ext>
            </a:extLst>
          </p:cNvPr>
          <p:cNvSpPr txBox="1"/>
          <p:nvPr/>
        </p:nvSpPr>
        <p:spPr>
          <a:xfrm>
            <a:off x="4075849" y="2638927"/>
            <a:ext cx="397811" cy="369332"/>
          </a:xfrm>
          <a:prstGeom prst="rect">
            <a:avLst/>
          </a:prstGeom>
          <a:noFill/>
        </p:spPr>
        <p:txBody>
          <a:bodyPr wrap="square" rtlCol="0">
            <a:spAutoFit/>
          </a:bodyPr>
          <a:lstStyle/>
          <a:p>
            <a:pPr algn="ctr"/>
            <a:r>
              <a:rPr lang="de-CH" b="1" i="1" dirty="0">
                <a:solidFill>
                  <a:srgbClr val="FF0000"/>
                </a:solidFill>
                <a:latin typeface="Times New Roman" panose="02020603050405020304" pitchFamily="18" charset="0"/>
                <a:cs typeface="Times New Roman" panose="02020603050405020304" pitchFamily="18" charset="0"/>
              </a:rPr>
              <a:t>I</a:t>
            </a:r>
          </a:p>
        </p:txBody>
      </p:sp>
      <p:sp>
        <p:nvSpPr>
          <p:cNvPr id="47" name="Textfeld 46">
            <a:extLst>
              <a:ext uri="{FF2B5EF4-FFF2-40B4-BE49-F238E27FC236}">
                <a16:creationId xmlns:a16="http://schemas.microsoft.com/office/drawing/2014/main" id="{BC2C06E7-92F2-4981-B18A-7652A2B51348}"/>
              </a:ext>
            </a:extLst>
          </p:cNvPr>
          <p:cNvSpPr txBox="1"/>
          <p:nvPr/>
        </p:nvSpPr>
        <p:spPr>
          <a:xfrm>
            <a:off x="5633627" y="2633068"/>
            <a:ext cx="397811" cy="369332"/>
          </a:xfrm>
          <a:prstGeom prst="rect">
            <a:avLst/>
          </a:prstGeom>
          <a:noFill/>
        </p:spPr>
        <p:txBody>
          <a:bodyPr wrap="square" rtlCol="0">
            <a:spAutoFit/>
          </a:bodyPr>
          <a:lstStyle/>
          <a:p>
            <a:pPr algn="ctr"/>
            <a:r>
              <a:rPr lang="de-CH" b="1" i="1" dirty="0">
                <a:solidFill>
                  <a:srgbClr val="FF0000"/>
                </a:solidFill>
                <a:latin typeface="Times New Roman" panose="02020603050405020304" pitchFamily="18" charset="0"/>
                <a:cs typeface="Times New Roman" panose="02020603050405020304" pitchFamily="18" charset="0"/>
              </a:rPr>
              <a:t>I</a:t>
            </a:r>
          </a:p>
        </p:txBody>
      </p:sp>
      <p:sp>
        <p:nvSpPr>
          <p:cNvPr id="42" name="Textfeld 41">
            <a:extLst>
              <a:ext uri="{FF2B5EF4-FFF2-40B4-BE49-F238E27FC236}">
                <a16:creationId xmlns:a16="http://schemas.microsoft.com/office/drawing/2014/main" id="{DB777058-82B0-40A5-97DC-CFE18BC9B751}"/>
              </a:ext>
            </a:extLst>
          </p:cNvPr>
          <p:cNvSpPr txBox="1"/>
          <p:nvPr/>
        </p:nvSpPr>
        <p:spPr>
          <a:xfrm>
            <a:off x="4455051" y="1847844"/>
            <a:ext cx="1155766" cy="338554"/>
          </a:xfrm>
          <a:prstGeom prst="rect">
            <a:avLst/>
          </a:prstGeom>
          <a:noFill/>
        </p:spPr>
        <p:txBody>
          <a:bodyPr wrap="none" rtlCol="0">
            <a:spAutoFit/>
          </a:bodyPr>
          <a:lstStyle/>
          <a:p>
            <a:r>
              <a:rPr lang="de-DE" sz="1600" b="1" i="1" dirty="0" err="1">
                <a:latin typeface="Times New Roman" panose="02020603050405020304" pitchFamily="18" charset="0"/>
                <a:cs typeface="Times New Roman" panose="02020603050405020304" pitchFamily="18" charset="0"/>
              </a:rPr>
              <a:t>V</a:t>
            </a:r>
            <a:r>
              <a:rPr lang="de-DE" sz="1600" b="1" i="1" baseline="-25000" dirty="0" err="1">
                <a:latin typeface="Times New Roman" panose="02020603050405020304" pitchFamily="18" charset="0"/>
                <a:cs typeface="Times New Roman" panose="02020603050405020304" pitchFamily="18" charset="0"/>
              </a:rPr>
              <a:t>ext</a:t>
            </a:r>
            <a:r>
              <a:rPr lang="de-DE" sz="1600" b="1" i="1" dirty="0">
                <a:latin typeface="Times New Roman" panose="02020603050405020304" pitchFamily="18" charset="0"/>
                <a:cs typeface="Times New Roman" panose="02020603050405020304" pitchFamily="18" charset="0"/>
              </a:rPr>
              <a:t>  &gt; </a:t>
            </a:r>
            <a:r>
              <a:rPr lang="de-DE" sz="1600" b="1" i="1" dirty="0" err="1">
                <a:latin typeface="Times New Roman" panose="02020603050405020304" pitchFamily="18" charset="0"/>
                <a:cs typeface="Times New Roman" panose="02020603050405020304" pitchFamily="18" charset="0"/>
              </a:rPr>
              <a:t>V</a:t>
            </a:r>
            <a:r>
              <a:rPr lang="de-DE" sz="1600" b="1" i="1" baseline="-25000" dirty="0" err="1">
                <a:latin typeface="Times New Roman" panose="02020603050405020304" pitchFamily="18" charset="0"/>
                <a:cs typeface="Times New Roman" panose="02020603050405020304" pitchFamily="18" charset="0"/>
              </a:rPr>
              <a:t>Zelle</a:t>
            </a:r>
            <a:endParaRPr lang="de-DE" sz="1600" b="1" i="1" baseline="-25000" dirty="0">
              <a:latin typeface="Times New Roman" panose="02020603050405020304" pitchFamily="18" charset="0"/>
              <a:cs typeface="Times New Roman" panose="02020603050405020304" pitchFamily="18" charset="0"/>
            </a:endParaRPr>
          </a:p>
        </p:txBody>
      </p:sp>
      <p:sp>
        <p:nvSpPr>
          <p:cNvPr id="43" name="Fußzeilenplatzhalter 4">
            <a:extLst>
              <a:ext uri="{FF2B5EF4-FFF2-40B4-BE49-F238E27FC236}">
                <a16:creationId xmlns:a16="http://schemas.microsoft.com/office/drawing/2014/main" id="{4E028229-4B80-4B8A-BCC2-4BCF415770DB}"/>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78972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4699"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r>
              <a:rPr lang="de-CH" b="1" dirty="0" err="1"/>
              <a:t>Charging</a:t>
            </a:r>
            <a:r>
              <a:rPr lang="de-CH" b="1" dirty="0"/>
              <a:t> (</a:t>
            </a:r>
            <a:r>
              <a:rPr lang="de-CH" b="1" i="1" dirty="0" err="1">
                <a:latin typeface="Times New Roman" panose="02020603050405020304" pitchFamily="18" charset="0"/>
                <a:cs typeface="Times New Roman" panose="02020603050405020304" pitchFamily="18" charset="0"/>
              </a:rPr>
              <a:t>V</a:t>
            </a:r>
            <a:r>
              <a:rPr lang="de-CH" b="1" i="1" baseline="-25000" dirty="0" err="1">
                <a:latin typeface="Times New Roman" panose="02020603050405020304" pitchFamily="18" charset="0"/>
                <a:cs typeface="Times New Roman" panose="02020603050405020304" pitchFamily="18" charset="0"/>
              </a:rPr>
              <a:t>ext</a:t>
            </a:r>
            <a:r>
              <a:rPr lang="de-CH" b="1" i="1" dirty="0">
                <a:latin typeface="Times New Roman" panose="02020603050405020304" pitchFamily="18" charset="0"/>
                <a:cs typeface="Times New Roman" panose="02020603050405020304" pitchFamily="18" charset="0"/>
              </a:rPr>
              <a:t> &gt; </a:t>
            </a:r>
            <a:r>
              <a:rPr lang="de-CH" b="1" i="1" dirty="0" err="1">
                <a:latin typeface="Times New Roman" panose="02020603050405020304" pitchFamily="18" charset="0"/>
                <a:cs typeface="Times New Roman" panose="02020603050405020304" pitchFamily="18" charset="0"/>
              </a:rPr>
              <a:t>V</a:t>
            </a:r>
            <a:r>
              <a:rPr lang="de-CH" b="1" i="1" baseline="-25000" dirty="0" err="1">
                <a:latin typeface="Times New Roman" panose="02020603050405020304" pitchFamily="18" charset="0"/>
                <a:cs typeface="Times New Roman" panose="02020603050405020304" pitchFamily="18" charset="0"/>
              </a:rPr>
              <a:t>zelle</a:t>
            </a:r>
            <a:r>
              <a:rPr lang="de-CH" b="1"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22</a:t>
            </a:fld>
            <a:endParaRPr lang="de-CH" dirty="0"/>
          </a:p>
        </p:txBody>
      </p:sp>
      <p:grpSp>
        <p:nvGrpSpPr>
          <p:cNvPr id="5" name="Gruppieren 4">
            <a:extLst>
              <a:ext uri="{FF2B5EF4-FFF2-40B4-BE49-F238E27FC236}">
                <a16:creationId xmlns:a16="http://schemas.microsoft.com/office/drawing/2014/main" id="{91FB6F3E-133A-40D7-8B4B-EA48955DF30A}"/>
              </a:ext>
            </a:extLst>
          </p:cNvPr>
          <p:cNvGrpSpPr/>
          <p:nvPr/>
        </p:nvGrpSpPr>
        <p:grpSpPr>
          <a:xfrm>
            <a:off x="2901000" y="2236225"/>
            <a:ext cx="4104000" cy="3862729"/>
            <a:chOff x="2962084" y="2236225"/>
            <a:chExt cx="4104000" cy="3862729"/>
          </a:xfrm>
        </p:grpSpPr>
        <p:grpSp>
          <p:nvGrpSpPr>
            <p:cNvPr id="12" name="Gruppieren 11">
              <a:extLst>
                <a:ext uri="{FF2B5EF4-FFF2-40B4-BE49-F238E27FC236}">
                  <a16:creationId xmlns:a16="http://schemas.microsoft.com/office/drawing/2014/main" id="{2E50B10E-F0D6-4BCA-84E8-66A9B468B62B}"/>
                </a:ext>
              </a:extLst>
            </p:cNvPr>
            <p:cNvGrpSpPr>
              <a:grpSpLocks noChangeAspect="1"/>
            </p:cNvGrpSpPr>
            <p:nvPr/>
          </p:nvGrpSpPr>
          <p:grpSpPr>
            <a:xfrm>
              <a:off x="2962084" y="2236225"/>
              <a:ext cx="4104000" cy="593850"/>
              <a:chOff x="6993267" y="1255058"/>
              <a:chExt cx="5522523" cy="799115"/>
            </a:xfrm>
          </p:grpSpPr>
          <p:grpSp>
            <p:nvGrpSpPr>
              <p:cNvPr id="15" name="Group 11">
                <a:extLst>
                  <a:ext uri="{FF2B5EF4-FFF2-40B4-BE49-F238E27FC236}">
                    <a16:creationId xmlns:a16="http://schemas.microsoft.com/office/drawing/2014/main" id="{3A1EFB29-27DD-4B82-BD06-9E741FA8FBA7}"/>
                  </a:ext>
                </a:extLst>
              </p:cNvPr>
              <p:cNvGrpSpPr/>
              <p:nvPr/>
            </p:nvGrpSpPr>
            <p:grpSpPr>
              <a:xfrm>
                <a:off x="6993267" y="1255058"/>
                <a:ext cx="5522523" cy="799115"/>
                <a:chOff x="4055458" y="1160288"/>
                <a:chExt cx="5522523" cy="799114"/>
              </a:xfrm>
            </p:grpSpPr>
            <p:pic>
              <p:nvPicPr>
                <p:cNvPr id="17" name="Grafik 18" descr="&lt;strong&gt;Plus - Minus&lt;/strong&gt; by cyberscooty">
                  <a:extLst>
                    <a:ext uri="{FF2B5EF4-FFF2-40B4-BE49-F238E27FC236}">
                      <a16:creationId xmlns:a16="http://schemas.microsoft.com/office/drawing/2014/main" id="{FF078FFB-3626-47A3-87AA-24010BA12CD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055458" y="1599402"/>
                  <a:ext cx="382895" cy="360000"/>
                </a:xfrm>
                <a:prstGeom prst="rect">
                  <a:avLst/>
                </a:prstGeom>
              </p:spPr>
            </p:pic>
            <p:pic>
              <p:nvPicPr>
                <p:cNvPr id="18" name="Grafik 21" descr="&lt;strong&gt;Plus - Minus&lt;/strong&gt; by cyberscooty">
                  <a:extLst>
                    <a:ext uri="{FF2B5EF4-FFF2-40B4-BE49-F238E27FC236}">
                      <a16:creationId xmlns:a16="http://schemas.microsoft.com/office/drawing/2014/main" id="{1404FEF3-1820-4AA6-B04F-7888F9B3188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9179796" y="1599402"/>
                  <a:ext cx="398185" cy="360000"/>
                </a:xfrm>
                <a:prstGeom prst="rect">
                  <a:avLst/>
                </a:prstGeom>
              </p:spPr>
            </p:pic>
            <p:cxnSp>
              <p:nvCxnSpPr>
                <p:cNvPr id="19" name="Straight Connector 14">
                  <a:extLst>
                    <a:ext uri="{FF2B5EF4-FFF2-40B4-BE49-F238E27FC236}">
                      <a16:creationId xmlns:a16="http://schemas.microsoft.com/office/drawing/2014/main" id="{7F685D8C-6082-4BE2-B624-8411FA09C0BA}"/>
                    </a:ext>
                  </a:extLst>
                </p:cNvPr>
                <p:cNvCxnSpPr/>
                <p:nvPr/>
              </p:nvCxnSpPr>
              <p:spPr>
                <a:xfrm flipV="1">
                  <a:off x="4621696" y="1431235"/>
                  <a:ext cx="0" cy="528167"/>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5">
                  <a:extLst>
                    <a:ext uri="{FF2B5EF4-FFF2-40B4-BE49-F238E27FC236}">
                      <a16:creationId xmlns:a16="http://schemas.microsoft.com/office/drawing/2014/main" id="{579E812A-6FC1-45D0-8EFF-6337D89F7697}"/>
                    </a:ext>
                  </a:extLst>
                </p:cNvPr>
                <p:cNvCxnSpPr/>
                <p:nvPr/>
              </p:nvCxnSpPr>
              <p:spPr>
                <a:xfrm>
                  <a:off x="4621696" y="1431235"/>
                  <a:ext cx="4435728"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16">
                  <a:extLst>
                    <a:ext uri="{FF2B5EF4-FFF2-40B4-BE49-F238E27FC236}">
                      <a16:creationId xmlns:a16="http://schemas.microsoft.com/office/drawing/2014/main" id="{D4FC6B21-F9A8-4B2F-82E6-791528186417}"/>
                    </a:ext>
                  </a:extLst>
                </p:cNvPr>
                <p:cNvCxnSpPr>
                  <a:cxnSpLocks/>
                </p:cNvCxnSpPr>
                <p:nvPr/>
              </p:nvCxnSpPr>
              <p:spPr>
                <a:xfrm>
                  <a:off x="9057424" y="1427802"/>
                  <a:ext cx="0" cy="531600"/>
                </a:xfrm>
                <a:prstGeom prst="line">
                  <a:avLst/>
                </a:prstGeom>
              </p:spPr>
              <p:style>
                <a:lnRef idx="1">
                  <a:schemeClr val="dk1"/>
                </a:lnRef>
                <a:fillRef idx="0">
                  <a:schemeClr val="dk1"/>
                </a:fillRef>
                <a:effectRef idx="0">
                  <a:schemeClr val="dk1"/>
                </a:effectRef>
                <a:fontRef idx="minor">
                  <a:schemeClr val="tx1"/>
                </a:fontRef>
              </p:style>
            </p:cxnSp>
            <p:sp>
              <p:nvSpPr>
                <p:cNvPr id="22" name="Ellipse 12">
                  <a:extLst>
                    <a:ext uri="{FF2B5EF4-FFF2-40B4-BE49-F238E27FC236}">
                      <a16:creationId xmlns:a16="http://schemas.microsoft.com/office/drawing/2014/main" id="{A29E16B0-4E76-4C2D-A656-AFEB049A281E}"/>
                    </a:ext>
                  </a:extLst>
                </p:cNvPr>
                <p:cNvSpPr/>
                <p:nvPr/>
              </p:nvSpPr>
              <p:spPr>
                <a:xfrm>
                  <a:off x="6597292" y="1160288"/>
                  <a:ext cx="540000" cy="540001"/>
                </a:xfrm>
                <a:prstGeom prst="ellipse">
                  <a:avLst/>
                </a:prstGeom>
                <a:solidFill>
                  <a:schemeClr val="bg1"/>
                </a:solidFill>
                <a:ln w="19050">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CH" sz="2800" dirty="0">
                    <a:solidFill>
                      <a:srgbClr val="FF0000"/>
                    </a:solidFill>
                  </a:endParaRPr>
                </a:p>
              </p:txBody>
            </p:sp>
          </p:grpSp>
          <p:cxnSp>
            <p:nvCxnSpPr>
              <p:cNvPr id="14" name="Gerade Verbindung 31">
                <a:extLst>
                  <a:ext uri="{FF2B5EF4-FFF2-40B4-BE49-F238E27FC236}">
                    <a16:creationId xmlns:a16="http://schemas.microsoft.com/office/drawing/2014/main" id="{8E9C7B8E-E846-452E-A4F9-186CCCBD681A}"/>
                  </a:ext>
                </a:extLst>
              </p:cNvPr>
              <p:cNvCxnSpPr>
                <a:stCxn id="22" idx="0"/>
              </p:cNvCxnSpPr>
              <p:nvPr/>
            </p:nvCxnSpPr>
            <p:spPr>
              <a:xfrm flipH="1">
                <a:off x="9800992" y="1255059"/>
                <a:ext cx="4110" cy="535030"/>
              </a:xfrm>
              <a:prstGeom prst="line">
                <a:avLst/>
              </a:prstGeom>
            </p:spPr>
            <p:style>
              <a:lnRef idx="1">
                <a:schemeClr val="dk1"/>
              </a:lnRef>
              <a:fillRef idx="0">
                <a:schemeClr val="dk1"/>
              </a:fillRef>
              <a:effectRef idx="0">
                <a:schemeClr val="dk1"/>
              </a:effectRef>
              <a:fontRef idx="minor">
                <a:schemeClr val="tx1"/>
              </a:fontRef>
            </p:style>
          </p:cxnSp>
        </p:grpSp>
        <p:pic>
          <p:nvPicPr>
            <p:cNvPr id="23" name="Content Placeholder 6">
              <a:extLst>
                <a:ext uri="{FF2B5EF4-FFF2-40B4-BE49-F238E27FC236}">
                  <a16:creationId xmlns:a16="http://schemas.microsoft.com/office/drawing/2014/main" id="{F821AE3D-72C2-42C1-9D71-C84E67F73A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81363" y="2824070"/>
              <a:ext cx="3465442" cy="3274884"/>
            </a:xfrm>
            <a:prstGeom prst="rect">
              <a:avLst/>
            </a:prstGeom>
          </p:spPr>
        </p:pic>
      </p:grpSp>
      <p:grpSp>
        <p:nvGrpSpPr>
          <p:cNvPr id="24" name="Gruppieren 23">
            <a:extLst>
              <a:ext uri="{FF2B5EF4-FFF2-40B4-BE49-F238E27FC236}">
                <a16:creationId xmlns:a16="http://schemas.microsoft.com/office/drawing/2014/main" id="{A2EEA12F-8A49-4BF2-89CC-CAD1F4D72303}"/>
              </a:ext>
            </a:extLst>
          </p:cNvPr>
          <p:cNvGrpSpPr>
            <a:grpSpLocks noChangeAspect="1"/>
          </p:cNvGrpSpPr>
          <p:nvPr/>
        </p:nvGrpSpPr>
        <p:grpSpPr>
          <a:xfrm>
            <a:off x="6192800" y="2342625"/>
            <a:ext cx="216000" cy="223334"/>
            <a:chOff x="7323624" y="4530944"/>
            <a:chExt cx="284544" cy="294205"/>
          </a:xfrm>
        </p:grpSpPr>
        <p:sp>
          <p:nvSpPr>
            <p:cNvPr id="25" name="Ellipse 61">
              <a:extLst>
                <a:ext uri="{FF2B5EF4-FFF2-40B4-BE49-F238E27FC236}">
                  <a16:creationId xmlns:a16="http://schemas.microsoft.com/office/drawing/2014/main" id="{3231684B-16A8-41D8-8B48-59955F4DE409}"/>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26" name="Textfeld 62">
              <a:extLst>
                <a:ext uri="{FF2B5EF4-FFF2-40B4-BE49-F238E27FC236}">
                  <a16:creationId xmlns:a16="http://schemas.microsoft.com/office/drawing/2014/main" id="{6B28F6B9-7AE8-4B3C-A365-BA18B95F7375}"/>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27" name="Gruppieren 26">
            <a:extLst>
              <a:ext uri="{FF2B5EF4-FFF2-40B4-BE49-F238E27FC236}">
                <a16:creationId xmlns:a16="http://schemas.microsoft.com/office/drawing/2014/main" id="{45270435-F7A7-4D8E-AC06-C779A2B2C7EA}"/>
              </a:ext>
            </a:extLst>
          </p:cNvPr>
          <p:cNvGrpSpPr/>
          <p:nvPr/>
        </p:nvGrpSpPr>
        <p:grpSpPr>
          <a:xfrm>
            <a:off x="5426275" y="5650628"/>
            <a:ext cx="288000" cy="288000"/>
            <a:chOff x="7747174" y="4580567"/>
            <a:chExt cx="288000" cy="288000"/>
          </a:xfrm>
        </p:grpSpPr>
        <p:sp>
          <p:nvSpPr>
            <p:cNvPr id="28" name="Ellipse 64">
              <a:extLst>
                <a:ext uri="{FF2B5EF4-FFF2-40B4-BE49-F238E27FC236}">
                  <a16:creationId xmlns:a16="http://schemas.microsoft.com/office/drawing/2014/main" id="{00790BE2-F5BB-4291-8442-78BF48FEEC04}"/>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29" name="Textfeld 65">
              <a:extLst>
                <a:ext uri="{FF2B5EF4-FFF2-40B4-BE49-F238E27FC236}">
                  <a16:creationId xmlns:a16="http://schemas.microsoft.com/office/drawing/2014/main" id="{F21C3030-379D-45C3-A16B-93B90D20F371}"/>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30" name="Gruppieren 29">
            <a:extLst>
              <a:ext uri="{FF2B5EF4-FFF2-40B4-BE49-F238E27FC236}">
                <a16:creationId xmlns:a16="http://schemas.microsoft.com/office/drawing/2014/main" id="{CA10D7B3-CCC1-453A-B037-D4000D4EF2D4}"/>
              </a:ext>
            </a:extLst>
          </p:cNvPr>
          <p:cNvGrpSpPr>
            <a:grpSpLocks noChangeAspect="1"/>
          </p:cNvGrpSpPr>
          <p:nvPr/>
        </p:nvGrpSpPr>
        <p:grpSpPr>
          <a:xfrm>
            <a:off x="5274781" y="2332323"/>
            <a:ext cx="216000" cy="223334"/>
            <a:chOff x="7323624" y="4530944"/>
            <a:chExt cx="284544" cy="294205"/>
          </a:xfrm>
        </p:grpSpPr>
        <p:sp>
          <p:nvSpPr>
            <p:cNvPr id="31" name="Ellipse 61">
              <a:extLst>
                <a:ext uri="{FF2B5EF4-FFF2-40B4-BE49-F238E27FC236}">
                  <a16:creationId xmlns:a16="http://schemas.microsoft.com/office/drawing/2014/main" id="{BBFD7B6E-5E1F-4640-9DB1-B925A826C3C4}"/>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2" name="Textfeld 62">
              <a:extLst>
                <a:ext uri="{FF2B5EF4-FFF2-40B4-BE49-F238E27FC236}">
                  <a16:creationId xmlns:a16="http://schemas.microsoft.com/office/drawing/2014/main" id="{C8172A35-880F-4604-912F-DF4BD4CBBFBF}"/>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33" name="Gruppieren 32">
            <a:extLst>
              <a:ext uri="{FF2B5EF4-FFF2-40B4-BE49-F238E27FC236}">
                <a16:creationId xmlns:a16="http://schemas.microsoft.com/office/drawing/2014/main" id="{8D330336-E9EF-480D-B5C6-5849390A49F8}"/>
              </a:ext>
            </a:extLst>
          </p:cNvPr>
          <p:cNvGrpSpPr/>
          <p:nvPr/>
        </p:nvGrpSpPr>
        <p:grpSpPr>
          <a:xfrm>
            <a:off x="5411926" y="4599652"/>
            <a:ext cx="288000" cy="288000"/>
            <a:chOff x="7747174" y="4580567"/>
            <a:chExt cx="288000" cy="288000"/>
          </a:xfrm>
        </p:grpSpPr>
        <p:sp>
          <p:nvSpPr>
            <p:cNvPr id="34" name="Ellipse 64">
              <a:extLst>
                <a:ext uri="{FF2B5EF4-FFF2-40B4-BE49-F238E27FC236}">
                  <a16:creationId xmlns:a16="http://schemas.microsoft.com/office/drawing/2014/main" id="{6D28A0B3-C355-48D0-B662-1B71AADF4125}"/>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35" name="Textfeld 65">
              <a:extLst>
                <a:ext uri="{FF2B5EF4-FFF2-40B4-BE49-F238E27FC236}">
                  <a16:creationId xmlns:a16="http://schemas.microsoft.com/office/drawing/2014/main" id="{DDE449D4-59D1-458A-BB1A-7F0DFBE732D0}"/>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36" name="Gruppieren 35">
            <a:extLst>
              <a:ext uri="{FF2B5EF4-FFF2-40B4-BE49-F238E27FC236}">
                <a16:creationId xmlns:a16="http://schemas.microsoft.com/office/drawing/2014/main" id="{51DD7D7E-02F3-495D-B26F-B160C33E9E09}"/>
              </a:ext>
            </a:extLst>
          </p:cNvPr>
          <p:cNvGrpSpPr>
            <a:grpSpLocks noChangeAspect="1"/>
          </p:cNvGrpSpPr>
          <p:nvPr/>
        </p:nvGrpSpPr>
        <p:grpSpPr>
          <a:xfrm>
            <a:off x="3739857" y="2340620"/>
            <a:ext cx="216000" cy="223334"/>
            <a:chOff x="7323624" y="4530944"/>
            <a:chExt cx="284544" cy="294205"/>
          </a:xfrm>
        </p:grpSpPr>
        <p:sp>
          <p:nvSpPr>
            <p:cNvPr id="37" name="Ellipse 61">
              <a:extLst>
                <a:ext uri="{FF2B5EF4-FFF2-40B4-BE49-F238E27FC236}">
                  <a16:creationId xmlns:a16="http://schemas.microsoft.com/office/drawing/2014/main" id="{77D1196E-F8AE-48B1-8827-205A51D5FCCA}"/>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8" name="Textfeld 62">
              <a:extLst>
                <a:ext uri="{FF2B5EF4-FFF2-40B4-BE49-F238E27FC236}">
                  <a16:creationId xmlns:a16="http://schemas.microsoft.com/office/drawing/2014/main" id="{457E5438-5A1B-4804-91C4-DE18687E7C6B}"/>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39" name="Gruppieren 38">
            <a:extLst>
              <a:ext uri="{FF2B5EF4-FFF2-40B4-BE49-F238E27FC236}">
                <a16:creationId xmlns:a16="http://schemas.microsoft.com/office/drawing/2014/main" id="{1B14ADCC-A71A-4E28-B21A-10C3E4EF574A}"/>
              </a:ext>
            </a:extLst>
          </p:cNvPr>
          <p:cNvGrpSpPr/>
          <p:nvPr/>
        </p:nvGrpSpPr>
        <p:grpSpPr>
          <a:xfrm>
            <a:off x="5430678" y="3614862"/>
            <a:ext cx="288000" cy="288000"/>
            <a:chOff x="7747174" y="4580567"/>
            <a:chExt cx="288000" cy="288000"/>
          </a:xfrm>
        </p:grpSpPr>
        <p:sp>
          <p:nvSpPr>
            <p:cNvPr id="40" name="Ellipse 64">
              <a:extLst>
                <a:ext uri="{FF2B5EF4-FFF2-40B4-BE49-F238E27FC236}">
                  <a16:creationId xmlns:a16="http://schemas.microsoft.com/office/drawing/2014/main" id="{B2ACA1B0-2D3C-4D73-921E-1C4A8C242E6F}"/>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41" name="Textfeld 65">
              <a:extLst>
                <a:ext uri="{FF2B5EF4-FFF2-40B4-BE49-F238E27FC236}">
                  <a16:creationId xmlns:a16="http://schemas.microsoft.com/office/drawing/2014/main" id="{E210320B-1AF5-4780-9969-92740B6BDC16}"/>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cxnSp>
        <p:nvCxnSpPr>
          <p:cNvPr id="42" name="Gerade Verbindung mit Pfeil 41">
            <a:extLst>
              <a:ext uri="{FF2B5EF4-FFF2-40B4-BE49-F238E27FC236}">
                <a16:creationId xmlns:a16="http://schemas.microsoft.com/office/drawing/2014/main" id="{77000179-F0A9-42EF-9629-DCDCE8B4E0AA}"/>
              </a:ext>
            </a:extLst>
          </p:cNvPr>
          <p:cNvCxnSpPr/>
          <p:nvPr/>
        </p:nvCxnSpPr>
        <p:spPr>
          <a:xfrm flipH="1">
            <a:off x="5475890" y="2631355"/>
            <a:ext cx="641131" cy="0"/>
          </a:xfrm>
          <a:prstGeom prst="straightConnector1">
            <a:avLst/>
          </a:prstGeom>
          <a:ln w="28575">
            <a:solidFill>
              <a:srgbClr val="FF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43" name="Gerade Verbindung mit Pfeil 42">
            <a:extLst>
              <a:ext uri="{FF2B5EF4-FFF2-40B4-BE49-F238E27FC236}">
                <a16:creationId xmlns:a16="http://schemas.microsoft.com/office/drawing/2014/main" id="{DC26B83F-7290-43E8-AD95-EF00EAF56904}"/>
              </a:ext>
            </a:extLst>
          </p:cNvPr>
          <p:cNvCxnSpPr/>
          <p:nvPr/>
        </p:nvCxnSpPr>
        <p:spPr>
          <a:xfrm flipH="1">
            <a:off x="3906682" y="2631355"/>
            <a:ext cx="641131" cy="0"/>
          </a:xfrm>
          <a:prstGeom prst="straightConnector1">
            <a:avLst/>
          </a:prstGeom>
          <a:ln w="28575">
            <a:solidFill>
              <a:srgbClr val="FF0000"/>
            </a:solidFill>
            <a:tailEnd type="triangle" w="med" len="lg"/>
          </a:ln>
        </p:spPr>
        <p:style>
          <a:lnRef idx="1">
            <a:schemeClr val="accent1"/>
          </a:lnRef>
          <a:fillRef idx="0">
            <a:schemeClr val="accent1"/>
          </a:fillRef>
          <a:effectRef idx="0">
            <a:schemeClr val="accent1"/>
          </a:effectRef>
          <a:fontRef idx="minor">
            <a:schemeClr val="tx1"/>
          </a:fontRef>
        </p:style>
      </p:cxnSp>
      <p:sp>
        <p:nvSpPr>
          <p:cNvPr id="7" name="Textfeld 6">
            <a:extLst>
              <a:ext uri="{FF2B5EF4-FFF2-40B4-BE49-F238E27FC236}">
                <a16:creationId xmlns:a16="http://schemas.microsoft.com/office/drawing/2014/main" id="{D3E12839-94FB-46B0-9F43-4EEDAACCDBBB}"/>
              </a:ext>
            </a:extLst>
          </p:cNvPr>
          <p:cNvSpPr txBox="1"/>
          <p:nvPr/>
        </p:nvSpPr>
        <p:spPr>
          <a:xfrm>
            <a:off x="4075849" y="2638927"/>
            <a:ext cx="397811" cy="369332"/>
          </a:xfrm>
          <a:prstGeom prst="rect">
            <a:avLst/>
          </a:prstGeom>
          <a:noFill/>
        </p:spPr>
        <p:txBody>
          <a:bodyPr wrap="square" rtlCol="0">
            <a:spAutoFit/>
          </a:bodyPr>
          <a:lstStyle/>
          <a:p>
            <a:pPr algn="ctr"/>
            <a:r>
              <a:rPr lang="de-CH" b="1" i="1" dirty="0">
                <a:solidFill>
                  <a:srgbClr val="FF0000"/>
                </a:solidFill>
                <a:latin typeface="Times New Roman" panose="02020603050405020304" pitchFamily="18" charset="0"/>
                <a:cs typeface="Times New Roman" panose="02020603050405020304" pitchFamily="18" charset="0"/>
              </a:rPr>
              <a:t>I</a:t>
            </a:r>
          </a:p>
        </p:txBody>
      </p:sp>
      <p:sp>
        <p:nvSpPr>
          <p:cNvPr id="44" name="Textfeld 43">
            <a:extLst>
              <a:ext uri="{FF2B5EF4-FFF2-40B4-BE49-F238E27FC236}">
                <a16:creationId xmlns:a16="http://schemas.microsoft.com/office/drawing/2014/main" id="{AA066330-1C49-4BA6-8F75-40CCEB0FDD16}"/>
              </a:ext>
            </a:extLst>
          </p:cNvPr>
          <p:cNvSpPr txBox="1"/>
          <p:nvPr/>
        </p:nvSpPr>
        <p:spPr>
          <a:xfrm>
            <a:off x="5633627" y="2633068"/>
            <a:ext cx="397811" cy="369332"/>
          </a:xfrm>
          <a:prstGeom prst="rect">
            <a:avLst/>
          </a:prstGeom>
          <a:noFill/>
        </p:spPr>
        <p:txBody>
          <a:bodyPr wrap="square" rtlCol="0">
            <a:spAutoFit/>
          </a:bodyPr>
          <a:lstStyle/>
          <a:p>
            <a:pPr algn="ctr"/>
            <a:r>
              <a:rPr lang="de-CH" b="1" i="1" dirty="0">
                <a:solidFill>
                  <a:srgbClr val="FF0000"/>
                </a:solidFill>
                <a:latin typeface="Times New Roman" panose="02020603050405020304" pitchFamily="18" charset="0"/>
                <a:cs typeface="Times New Roman" panose="02020603050405020304" pitchFamily="18" charset="0"/>
              </a:rPr>
              <a:t>I</a:t>
            </a:r>
          </a:p>
        </p:txBody>
      </p:sp>
      <p:sp>
        <p:nvSpPr>
          <p:cNvPr id="45" name="Textfeld 44">
            <a:extLst>
              <a:ext uri="{FF2B5EF4-FFF2-40B4-BE49-F238E27FC236}">
                <a16:creationId xmlns:a16="http://schemas.microsoft.com/office/drawing/2014/main" id="{625EB25D-63CF-4252-BD8C-206D72521105}"/>
              </a:ext>
            </a:extLst>
          </p:cNvPr>
          <p:cNvSpPr txBox="1"/>
          <p:nvPr/>
        </p:nvSpPr>
        <p:spPr>
          <a:xfrm>
            <a:off x="4455051" y="1847844"/>
            <a:ext cx="1155766" cy="338554"/>
          </a:xfrm>
          <a:prstGeom prst="rect">
            <a:avLst/>
          </a:prstGeom>
          <a:noFill/>
        </p:spPr>
        <p:txBody>
          <a:bodyPr wrap="none" rtlCol="0">
            <a:spAutoFit/>
          </a:bodyPr>
          <a:lstStyle/>
          <a:p>
            <a:r>
              <a:rPr lang="de-DE" sz="1600" b="1" i="1" dirty="0" err="1">
                <a:latin typeface="Times New Roman" panose="02020603050405020304" pitchFamily="18" charset="0"/>
                <a:cs typeface="Times New Roman" panose="02020603050405020304" pitchFamily="18" charset="0"/>
              </a:rPr>
              <a:t>V</a:t>
            </a:r>
            <a:r>
              <a:rPr lang="de-DE" sz="1600" b="1" i="1" baseline="-25000" dirty="0" err="1">
                <a:latin typeface="Times New Roman" panose="02020603050405020304" pitchFamily="18" charset="0"/>
                <a:cs typeface="Times New Roman" panose="02020603050405020304" pitchFamily="18" charset="0"/>
              </a:rPr>
              <a:t>ext</a:t>
            </a:r>
            <a:r>
              <a:rPr lang="de-DE" sz="1600" b="1" i="1" dirty="0">
                <a:latin typeface="Times New Roman" panose="02020603050405020304" pitchFamily="18" charset="0"/>
                <a:cs typeface="Times New Roman" panose="02020603050405020304" pitchFamily="18" charset="0"/>
              </a:rPr>
              <a:t>  &gt; </a:t>
            </a:r>
            <a:r>
              <a:rPr lang="de-DE" sz="1600" b="1" i="1" dirty="0" err="1">
                <a:latin typeface="Times New Roman" panose="02020603050405020304" pitchFamily="18" charset="0"/>
                <a:cs typeface="Times New Roman" panose="02020603050405020304" pitchFamily="18" charset="0"/>
              </a:rPr>
              <a:t>V</a:t>
            </a:r>
            <a:r>
              <a:rPr lang="de-DE" sz="1600" b="1" i="1" baseline="-25000" dirty="0" err="1">
                <a:latin typeface="Times New Roman" panose="02020603050405020304" pitchFamily="18" charset="0"/>
                <a:cs typeface="Times New Roman" panose="02020603050405020304" pitchFamily="18" charset="0"/>
              </a:rPr>
              <a:t>Zelle</a:t>
            </a:r>
            <a:endParaRPr lang="de-DE" sz="1600" b="1" i="1" baseline="-25000" dirty="0">
              <a:latin typeface="Times New Roman" panose="02020603050405020304" pitchFamily="18" charset="0"/>
              <a:cs typeface="Times New Roman" panose="02020603050405020304" pitchFamily="18" charset="0"/>
            </a:endParaRPr>
          </a:p>
        </p:txBody>
      </p:sp>
      <p:sp>
        <p:nvSpPr>
          <p:cNvPr id="46" name="Fußzeilenplatzhalter 4">
            <a:extLst>
              <a:ext uri="{FF2B5EF4-FFF2-40B4-BE49-F238E27FC236}">
                <a16:creationId xmlns:a16="http://schemas.microsoft.com/office/drawing/2014/main" id="{C72E405E-185C-413F-BC69-E0C842EE3183}"/>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6424532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4699"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r>
              <a:rPr lang="de-CH" b="1" dirty="0" err="1"/>
              <a:t>Charging</a:t>
            </a:r>
            <a:r>
              <a:rPr lang="de-CH" b="1" dirty="0"/>
              <a:t> (</a:t>
            </a:r>
            <a:r>
              <a:rPr lang="de-CH" b="1" i="1" dirty="0" err="1">
                <a:latin typeface="Times New Roman" panose="02020603050405020304" pitchFamily="18" charset="0"/>
                <a:cs typeface="Times New Roman" panose="02020603050405020304" pitchFamily="18" charset="0"/>
              </a:rPr>
              <a:t>V</a:t>
            </a:r>
            <a:r>
              <a:rPr lang="de-CH" b="1" i="1" baseline="-25000" dirty="0" err="1">
                <a:latin typeface="Times New Roman" panose="02020603050405020304" pitchFamily="18" charset="0"/>
                <a:cs typeface="Times New Roman" panose="02020603050405020304" pitchFamily="18" charset="0"/>
              </a:rPr>
              <a:t>ext</a:t>
            </a:r>
            <a:r>
              <a:rPr lang="de-CH" b="1" i="1" dirty="0">
                <a:latin typeface="Times New Roman" panose="02020603050405020304" pitchFamily="18" charset="0"/>
                <a:cs typeface="Times New Roman" panose="02020603050405020304" pitchFamily="18" charset="0"/>
              </a:rPr>
              <a:t> &gt; </a:t>
            </a:r>
            <a:r>
              <a:rPr lang="de-CH" b="1" i="1" dirty="0" err="1">
                <a:latin typeface="Times New Roman" panose="02020603050405020304" pitchFamily="18" charset="0"/>
                <a:cs typeface="Times New Roman" panose="02020603050405020304" pitchFamily="18" charset="0"/>
              </a:rPr>
              <a:t>V</a:t>
            </a:r>
            <a:r>
              <a:rPr lang="de-CH" b="1" i="1" baseline="-25000" dirty="0" err="1">
                <a:latin typeface="Times New Roman" panose="02020603050405020304" pitchFamily="18" charset="0"/>
                <a:cs typeface="Times New Roman" panose="02020603050405020304" pitchFamily="18" charset="0"/>
              </a:rPr>
              <a:t>zelle</a:t>
            </a:r>
            <a:r>
              <a:rPr lang="de-CH" b="1"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23</a:t>
            </a:fld>
            <a:endParaRPr lang="de-CH" dirty="0"/>
          </a:p>
        </p:txBody>
      </p:sp>
      <p:grpSp>
        <p:nvGrpSpPr>
          <p:cNvPr id="5" name="Gruppieren 4">
            <a:extLst>
              <a:ext uri="{FF2B5EF4-FFF2-40B4-BE49-F238E27FC236}">
                <a16:creationId xmlns:a16="http://schemas.microsoft.com/office/drawing/2014/main" id="{91FB6F3E-133A-40D7-8B4B-EA48955DF30A}"/>
              </a:ext>
            </a:extLst>
          </p:cNvPr>
          <p:cNvGrpSpPr/>
          <p:nvPr/>
        </p:nvGrpSpPr>
        <p:grpSpPr>
          <a:xfrm>
            <a:off x="2901000" y="2236225"/>
            <a:ext cx="4104000" cy="3862729"/>
            <a:chOff x="2962084" y="2236225"/>
            <a:chExt cx="4104000" cy="3862729"/>
          </a:xfrm>
        </p:grpSpPr>
        <p:grpSp>
          <p:nvGrpSpPr>
            <p:cNvPr id="12" name="Gruppieren 11">
              <a:extLst>
                <a:ext uri="{FF2B5EF4-FFF2-40B4-BE49-F238E27FC236}">
                  <a16:creationId xmlns:a16="http://schemas.microsoft.com/office/drawing/2014/main" id="{2E50B10E-F0D6-4BCA-84E8-66A9B468B62B}"/>
                </a:ext>
              </a:extLst>
            </p:cNvPr>
            <p:cNvGrpSpPr>
              <a:grpSpLocks noChangeAspect="1"/>
            </p:cNvGrpSpPr>
            <p:nvPr/>
          </p:nvGrpSpPr>
          <p:grpSpPr>
            <a:xfrm>
              <a:off x="2962084" y="2236225"/>
              <a:ext cx="4104000" cy="593850"/>
              <a:chOff x="6993267" y="1255058"/>
              <a:chExt cx="5522523" cy="799115"/>
            </a:xfrm>
          </p:grpSpPr>
          <p:grpSp>
            <p:nvGrpSpPr>
              <p:cNvPr id="15" name="Group 11">
                <a:extLst>
                  <a:ext uri="{FF2B5EF4-FFF2-40B4-BE49-F238E27FC236}">
                    <a16:creationId xmlns:a16="http://schemas.microsoft.com/office/drawing/2014/main" id="{3A1EFB29-27DD-4B82-BD06-9E741FA8FBA7}"/>
                  </a:ext>
                </a:extLst>
              </p:cNvPr>
              <p:cNvGrpSpPr/>
              <p:nvPr/>
            </p:nvGrpSpPr>
            <p:grpSpPr>
              <a:xfrm>
                <a:off x="6993267" y="1255058"/>
                <a:ext cx="5522523" cy="799115"/>
                <a:chOff x="4055458" y="1160288"/>
                <a:chExt cx="5522523" cy="799114"/>
              </a:xfrm>
            </p:grpSpPr>
            <p:pic>
              <p:nvPicPr>
                <p:cNvPr id="17" name="Grafik 18" descr="&lt;strong&gt;Plus - Minus&lt;/strong&gt; by cyberscooty">
                  <a:extLst>
                    <a:ext uri="{FF2B5EF4-FFF2-40B4-BE49-F238E27FC236}">
                      <a16:creationId xmlns:a16="http://schemas.microsoft.com/office/drawing/2014/main" id="{FF078FFB-3626-47A3-87AA-24010BA12CD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055458" y="1599402"/>
                  <a:ext cx="382895" cy="360000"/>
                </a:xfrm>
                <a:prstGeom prst="rect">
                  <a:avLst/>
                </a:prstGeom>
              </p:spPr>
            </p:pic>
            <p:pic>
              <p:nvPicPr>
                <p:cNvPr id="18" name="Grafik 21" descr="&lt;strong&gt;Plus - Minus&lt;/strong&gt; by cyberscooty">
                  <a:extLst>
                    <a:ext uri="{FF2B5EF4-FFF2-40B4-BE49-F238E27FC236}">
                      <a16:creationId xmlns:a16="http://schemas.microsoft.com/office/drawing/2014/main" id="{1404FEF3-1820-4AA6-B04F-7888F9B3188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9179796" y="1599402"/>
                  <a:ext cx="398185" cy="360000"/>
                </a:xfrm>
                <a:prstGeom prst="rect">
                  <a:avLst/>
                </a:prstGeom>
              </p:spPr>
            </p:pic>
            <p:cxnSp>
              <p:nvCxnSpPr>
                <p:cNvPr id="19" name="Straight Connector 14">
                  <a:extLst>
                    <a:ext uri="{FF2B5EF4-FFF2-40B4-BE49-F238E27FC236}">
                      <a16:creationId xmlns:a16="http://schemas.microsoft.com/office/drawing/2014/main" id="{7F685D8C-6082-4BE2-B624-8411FA09C0BA}"/>
                    </a:ext>
                  </a:extLst>
                </p:cNvPr>
                <p:cNvCxnSpPr/>
                <p:nvPr/>
              </p:nvCxnSpPr>
              <p:spPr>
                <a:xfrm flipV="1">
                  <a:off x="4621696" y="1431235"/>
                  <a:ext cx="0" cy="528167"/>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5">
                  <a:extLst>
                    <a:ext uri="{FF2B5EF4-FFF2-40B4-BE49-F238E27FC236}">
                      <a16:creationId xmlns:a16="http://schemas.microsoft.com/office/drawing/2014/main" id="{579E812A-6FC1-45D0-8EFF-6337D89F7697}"/>
                    </a:ext>
                  </a:extLst>
                </p:cNvPr>
                <p:cNvCxnSpPr/>
                <p:nvPr/>
              </p:nvCxnSpPr>
              <p:spPr>
                <a:xfrm>
                  <a:off x="4621696" y="1431235"/>
                  <a:ext cx="4435728"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16">
                  <a:extLst>
                    <a:ext uri="{FF2B5EF4-FFF2-40B4-BE49-F238E27FC236}">
                      <a16:creationId xmlns:a16="http://schemas.microsoft.com/office/drawing/2014/main" id="{D4FC6B21-F9A8-4B2F-82E6-791528186417}"/>
                    </a:ext>
                  </a:extLst>
                </p:cNvPr>
                <p:cNvCxnSpPr>
                  <a:cxnSpLocks/>
                </p:cNvCxnSpPr>
                <p:nvPr/>
              </p:nvCxnSpPr>
              <p:spPr>
                <a:xfrm>
                  <a:off x="9057424" y="1427802"/>
                  <a:ext cx="0" cy="531600"/>
                </a:xfrm>
                <a:prstGeom prst="line">
                  <a:avLst/>
                </a:prstGeom>
              </p:spPr>
              <p:style>
                <a:lnRef idx="1">
                  <a:schemeClr val="dk1"/>
                </a:lnRef>
                <a:fillRef idx="0">
                  <a:schemeClr val="dk1"/>
                </a:fillRef>
                <a:effectRef idx="0">
                  <a:schemeClr val="dk1"/>
                </a:effectRef>
                <a:fontRef idx="minor">
                  <a:schemeClr val="tx1"/>
                </a:fontRef>
              </p:style>
            </p:cxnSp>
            <p:sp>
              <p:nvSpPr>
                <p:cNvPr id="22" name="Ellipse 12">
                  <a:extLst>
                    <a:ext uri="{FF2B5EF4-FFF2-40B4-BE49-F238E27FC236}">
                      <a16:creationId xmlns:a16="http://schemas.microsoft.com/office/drawing/2014/main" id="{A29E16B0-4E76-4C2D-A656-AFEB049A281E}"/>
                    </a:ext>
                  </a:extLst>
                </p:cNvPr>
                <p:cNvSpPr/>
                <p:nvPr/>
              </p:nvSpPr>
              <p:spPr>
                <a:xfrm>
                  <a:off x="6597292" y="1160288"/>
                  <a:ext cx="540000" cy="540001"/>
                </a:xfrm>
                <a:prstGeom prst="ellipse">
                  <a:avLst/>
                </a:prstGeom>
                <a:solidFill>
                  <a:schemeClr val="bg1"/>
                </a:solidFill>
                <a:ln w="19050">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CH" sz="2800" dirty="0">
                    <a:solidFill>
                      <a:srgbClr val="FF0000"/>
                    </a:solidFill>
                  </a:endParaRPr>
                </a:p>
              </p:txBody>
            </p:sp>
          </p:grpSp>
          <p:cxnSp>
            <p:nvCxnSpPr>
              <p:cNvPr id="14" name="Gerade Verbindung 31">
                <a:extLst>
                  <a:ext uri="{FF2B5EF4-FFF2-40B4-BE49-F238E27FC236}">
                    <a16:creationId xmlns:a16="http://schemas.microsoft.com/office/drawing/2014/main" id="{8E9C7B8E-E846-452E-A4F9-186CCCBD681A}"/>
                  </a:ext>
                </a:extLst>
              </p:cNvPr>
              <p:cNvCxnSpPr>
                <a:stCxn id="22" idx="0"/>
              </p:cNvCxnSpPr>
              <p:nvPr/>
            </p:nvCxnSpPr>
            <p:spPr>
              <a:xfrm flipH="1">
                <a:off x="9800992" y="1255059"/>
                <a:ext cx="4110" cy="535030"/>
              </a:xfrm>
              <a:prstGeom prst="line">
                <a:avLst/>
              </a:prstGeom>
            </p:spPr>
            <p:style>
              <a:lnRef idx="1">
                <a:schemeClr val="dk1"/>
              </a:lnRef>
              <a:fillRef idx="0">
                <a:schemeClr val="dk1"/>
              </a:fillRef>
              <a:effectRef idx="0">
                <a:schemeClr val="dk1"/>
              </a:effectRef>
              <a:fontRef idx="minor">
                <a:schemeClr val="tx1"/>
              </a:fontRef>
            </p:style>
          </p:cxnSp>
        </p:grpSp>
        <p:pic>
          <p:nvPicPr>
            <p:cNvPr id="23" name="Content Placeholder 6">
              <a:extLst>
                <a:ext uri="{FF2B5EF4-FFF2-40B4-BE49-F238E27FC236}">
                  <a16:creationId xmlns:a16="http://schemas.microsoft.com/office/drawing/2014/main" id="{F821AE3D-72C2-42C1-9D71-C84E67F73A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81363" y="2824070"/>
              <a:ext cx="3465442" cy="3274884"/>
            </a:xfrm>
            <a:prstGeom prst="rect">
              <a:avLst/>
            </a:prstGeom>
          </p:spPr>
        </p:pic>
      </p:grpSp>
      <p:grpSp>
        <p:nvGrpSpPr>
          <p:cNvPr id="24" name="Gruppieren 23">
            <a:extLst>
              <a:ext uri="{FF2B5EF4-FFF2-40B4-BE49-F238E27FC236}">
                <a16:creationId xmlns:a16="http://schemas.microsoft.com/office/drawing/2014/main" id="{37B4ADEF-F704-45D9-A441-73DE5F250FD0}"/>
              </a:ext>
            </a:extLst>
          </p:cNvPr>
          <p:cNvGrpSpPr>
            <a:grpSpLocks noChangeAspect="1"/>
          </p:cNvGrpSpPr>
          <p:nvPr/>
        </p:nvGrpSpPr>
        <p:grpSpPr>
          <a:xfrm>
            <a:off x="6514966" y="5409062"/>
            <a:ext cx="216000" cy="223334"/>
            <a:chOff x="7323624" y="4530944"/>
            <a:chExt cx="284544" cy="294205"/>
          </a:xfrm>
        </p:grpSpPr>
        <p:sp>
          <p:nvSpPr>
            <p:cNvPr id="25" name="Ellipse 61">
              <a:extLst>
                <a:ext uri="{FF2B5EF4-FFF2-40B4-BE49-F238E27FC236}">
                  <a16:creationId xmlns:a16="http://schemas.microsoft.com/office/drawing/2014/main" id="{C357E50D-61F2-41E6-84A9-18EBC9BFB386}"/>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26" name="Textfeld 62">
              <a:extLst>
                <a:ext uri="{FF2B5EF4-FFF2-40B4-BE49-F238E27FC236}">
                  <a16:creationId xmlns:a16="http://schemas.microsoft.com/office/drawing/2014/main" id="{F3567893-B59D-4A2A-8FAD-5C82BECF5EF1}"/>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30" name="Gruppieren 29">
            <a:extLst>
              <a:ext uri="{FF2B5EF4-FFF2-40B4-BE49-F238E27FC236}">
                <a16:creationId xmlns:a16="http://schemas.microsoft.com/office/drawing/2014/main" id="{99CA2B05-2EDA-4817-95B7-1045F290BBA1}"/>
              </a:ext>
            </a:extLst>
          </p:cNvPr>
          <p:cNvGrpSpPr>
            <a:grpSpLocks noChangeAspect="1"/>
          </p:cNvGrpSpPr>
          <p:nvPr/>
        </p:nvGrpSpPr>
        <p:grpSpPr>
          <a:xfrm>
            <a:off x="6514966" y="4321904"/>
            <a:ext cx="216000" cy="223334"/>
            <a:chOff x="7323624" y="4530944"/>
            <a:chExt cx="284544" cy="294205"/>
          </a:xfrm>
        </p:grpSpPr>
        <p:sp>
          <p:nvSpPr>
            <p:cNvPr id="31" name="Ellipse 61">
              <a:extLst>
                <a:ext uri="{FF2B5EF4-FFF2-40B4-BE49-F238E27FC236}">
                  <a16:creationId xmlns:a16="http://schemas.microsoft.com/office/drawing/2014/main" id="{18F7689D-D9ED-4AA1-8093-D98BEFAE506D}"/>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2" name="Textfeld 62">
              <a:extLst>
                <a:ext uri="{FF2B5EF4-FFF2-40B4-BE49-F238E27FC236}">
                  <a16:creationId xmlns:a16="http://schemas.microsoft.com/office/drawing/2014/main" id="{F49D4451-2A23-4CA6-A53C-D7E4F9A3C3DC}"/>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36" name="Gruppieren 35">
            <a:extLst>
              <a:ext uri="{FF2B5EF4-FFF2-40B4-BE49-F238E27FC236}">
                <a16:creationId xmlns:a16="http://schemas.microsoft.com/office/drawing/2014/main" id="{A4A806EC-5936-4E42-BD19-51899D2AF5F8}"/>
              </a:ext>
            </a:extLst>
          </p:cNvPr>
          <p:cNvGrpSpPr>
            <a:grpSpLocks noChangeAspect="1"/>
          </p:cNvGrpSpPr>
          <p:nvPr/>
        </p:nvGrpSpPr>
        <p:grpSpPr>
          <a:xfrm>
            <a:off x="6500303" y="3750938"/>
            <a:ext cx="216000" cy="223334"/>
            <a:chOff x="7323624" y="4530944"/>
            <a:chExt cx="284544" cy="294205"/>
          </a:xfrm>
        </p:grpSpPr>
        <p:sp>
          <p:nvSpPr>
            <p:cNvPr id="37" name="Ellipse 61">
              <a:extLst>
                <a:ext uri="{FF2B5EF4-FFF2-40B4-BE49-F238E27FC236}">
                  <a16:creationId xmlns:a16="http://schemas.microsoft.com/office/drawing/2014/main" id="{5E761552-996F-4FA7-9247-6495BB6DCA90}"/>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8" name="Textfeld 62">
              <a:extLst>
                <a:ext uri="{FF2B5EF4-FFF2-40B4-BE49-F238E27FC236}">
                  <a16:creationId xmlns:a16="http://schemas.microsoft.com/office/drawing/2014/main" id="{A3AC13A6-1ED4-4A91-AA1E-E033D49C7365}"/>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42" name="Gruppieren 41">
            <a:extLst>
              <a:ext uri="{FF2B5EF4-FFF2-40B4-BE49-F238E27FC236}">
                <a16:creationId xmlns:a16="http://schemas.microsoft.com/office/drawing/2014/main" id="{C2F216AA-7A70-414C-A3D8-8520C5E030E5}"/>
              </a:ext>
            </a:extLst>
          </p:cNvPr>
          <p:cNvGrpSpPr/>
          <p:nvPr/>
        </p:nvGrpSpPr>
        <p:grpSpPr>
          <a:xfrm>
            <a:off x="5990818" y="5520729"/>
            <a:ext cx="288000" cy="288000"/>
            <a:chOff x="7747174" y="4580567"/>
            <a:chExt cx="288000" cy="288000"/>
          </a:xfrm>
        </p:grpSpPr>
        <p:sp>
          <p:nvSpPr>
            <p:cNvPr id="43" name="Ellipse 64">
              <a:extLst>
                <a:ext uri="{FF2B5EF4-FFF2-40B4-BE49-F238E27FC236}">
                  <a16:creationId xmlns:a16="http://schemas.microsoft.com/office/drawing/2014/main" id="{777824DA-AED7-45B3-B130-DE111D8F1D3E}"/>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44" name="Textfeld 65">
              <a:extLst>
                <a:ext uri="{FF2B5EF4-FFF2-40B4-BE49-F238E27FC236}">
                  <a16:creationId xmlns:a16="http://schemas.microsoft.com/office/drawing/2014/main" id="{5A180116-3682-4276-8C91-39C236E1F874}"/>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45" name="Gruppieren 44">
            <a:extLst>
              <a:ext uri="{FF2B5EF4-FFF2-40B4-BE49-F238E27FC236}">
                <a16:creationId xmlns:a16="http://schemas.microsoft.com/office/drawing/2014/main" id="{5C39AE76-611D-4E48-9D2F-DDB19FB21A9C}"/>
              </a:ext>
            </a:extLst>
          </p:cNvPr>
          <p:cNvGrpSpPr/>
          <p:nvPr/>
        </p:nvGrpSpPr>
        <p:grpSpPr>
          <a:xfrm>
            <a:off x="5970567" y="4428874"/>
            <a:ext cx="288000" cy="288000"/>
            <a:chOff x="7747174" y="4580567"/>
            <a:chExt cx="288000" cy="288000"/>
          </a:xfrm>
        </p:grpSpPr>
        <p:sp>
          <p:nvSpPr>
            <p:cNvPr id="46" name="Ellipse 64">
              <a:extLst>
                <a:ext uri="{FF2B5EF4-FFF2-40B4-BE49-F238E27FC236}">
                  <a16:creationId xmlns:a16="http://schemas.microsoft.com/office/drawing/2014/main" id="{329A908A-30D6-4103-87C5-D551B7557B10}"/>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47" name="Textfeld 65">
              <a:extLst>
                <a:ext uri="{FF2B5EF4-FFF2-40B4-BE49-F238E27FC236}">
                  <a16:creationId xmlns:a16="http://schemas.microsoft.com/office/drawing/2014/main" id="{BA3E5C0D-595B-4F6B-8515-CA4BD76D5AC6}"/>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48" name="Gruppieren 47">
            <a:extLst>
              <a:ext uri="{FF2B5EF4-FFF2-40B4-BE49-F238E27FC236}">
                <a16:creationId xmlns:a16="http://schemas.microsoft.com/office/drawing/2014/main" id="{3973110E-196F-47A1-A616-5CB904D0F978}"/>
              </a:ext>
            </a:extLst>
          </p:cNvPr>
          <p:cNvGrpSpPr/>
          <p:nvPr/>
        </p:nvGrpSpPr>
        <p:grpSpPr>
          <a:xfrm>
            <a:off x="5970567" y="3880923"/>
            <a:ext cx="288000" cy="288000"/>
            <a:chOff x="7747174" y="4580567"/>
            <a:chExt cx="288000" cy="288000"/>
          </a:xfrm>
        </p:grpSpPr>
        <p:sp>
          <p:nvSpPr>
            <p:cNvPr id="49" name="Ellipse 64">
              <a:extLst>
                <a:ext uri="{FF2B5EF4-FFF2-40B4-BE49-F238E27FC236}">
                  <a16:creationId xmlns:a16="http://schemas.microsoft.com/office/drawing/2014/main" id="{97BDF5BE-9EC7-4DCD-A6EE-2668F994DAAB}"/>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50" name="Textfeld 65">
              <a:extLst>
                <a:ext uri="{FF2B5EF4-FFF2-40B4-BE49-F238E27FC236}">
                  <a16:creationId xmlns:a16="http://schemas.microsoft.com/office/drawing/2014/main" id="{77C827D9-AF03-4096-B544-E622FC9BF11D}"/>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cxnSp>
        <p:nvCxnSpPr>
          <p:cNvPr id="51" name="Gerade Verbindung mit Pfeil 50">
            <a:extLst>
              <a:ext uri="{FF2B5EF4-FFF2-40B4-BE49-F238E27FC236}">
                <a16:creationId xmlns:a16="http://schemas.microsoft.com/office/drawing/2014/main" id="{D78FDB4E-0FE0-4214-A091-37C1A289CC82}"/>
              </a:ext>
            </a:extLst>
          </p:cNvPr>
          <p:cNvCxnSpPr/>
          <p:nvPr/>
        </p:nvCxnSpPr>
        <p:spPr>
          <a:xfrm flipH="1">
            <a:off x="5475890" y="2631355"/>
            <a:ext cx="641131" cy="0"/>
          </a:xfrm>
          <a:prstGeom prst="straightConnector1">
            <a:avLst/>
          </a:prstGeom>
          <a:ln w="28575">
            <a:solidFill>
              <a:srgbClr val="FF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52" name="Gerade Verbindung mit Pfeil 51">
            <a:extLst>
              <a:ext uri="{FF2B5EF4-FFF2-40B4-BE49-F238E27FC236}">
                <a16:creationId xmlns:a16="http://schemas.microsoft.com/office/drawing/2014/main" id="{0115ABDF-4769-46BA-9015-15E4D55AE5AF}"/>
              </a:ext>
            </a:extLst>
          </p:cNvPr>
          <p:cNvCxnSpPr/>
          <p:nvPr/>
        </p:nvCxnSpPr>
        <p:spPr>
          <a:xfrm flipH="1">
            <a:off x="3906682" y="2631355"/>
            <a:ext cx="641131" cy="0"/>
          </a:xfrm>
          <a:prstGeom prst="straightConnector1">
            <a:avLst/>
          </a:prstGeom>
          <a:ln w="28575">
            <a:solidFill>
              <a:srgbClr val="FF0000"/>
            </a:solidFill>
            <a:tailEnd type="triangle" w="med" len="lg"/>
          </a:ln>
        </p:spPr>
        <p:style>
          <a:lnRef idx="1">
            <a:schemeClr val="accent1"/>
          </a:lnRef>
          <a:fillRef idx="0">
            <a:schemeClr val="accent1"/>
          </a:fillRef>
          <a:effectRef idx="0">
            <a:schemeClr val="accent1"/>
          </a:effectRef>
          <a:fontRef idx="minor">
            <a:schemeClr val="tx1"/>
          </a:fontRef>
        </p:style>
      </p:cxnSp>
      <p:sp>
        <p:nvSpPr>
          <p:cNvPr id="53" name="Textfeld 52">
            <a:extLst>
              <a:ext uri="{FF2B5EF4-FFF2-40B4-BE49-F238E27FC236}">
                <a16:creationId xmlns:a16="http://schemas.microsoft.com/office/drawing/2014/main" id="{76FC5B6F-673B-45FC-868A-0246455EE589}"/>
              </a:ext>
            </a:extLst>
          </p:cNvPr>
          <p:cNvSpPr txBox="1"/>
          <p:nvPr/>
        </p:nvSpPr>
        <p:spPr>
          <a:xfrm>
            <a:off x="4075849" y="2638927"/>
            <a:ext cx="397811" cy="369332"/>
          </a:xfrm>
          <a:prstGeom prst="rect">
            <a:avLst/>
          </a:prstGeom>
          <a:noFill/>
        </p:spPr>
        <p:txBody>
          <a:bodyPr wrap="square" rtlCol="0">
            <a:spAutoFit/>
          </a:bodyPr>
          <a:lstStyle/>
          <a:p>
            <a:pPr algn="ctr"/>
            <a:r>
              <a:rPr lang="de-CH" b="1" i="1" dirty="0">
                <a:solidFill>
                  <a:srgbClr val="FF0000"/>
                </a:solidFill>
                <a:latin typeface="Times New Roman" panose="02020603050405020304" pitchFamily="18" charset="0"/>
                <a:cs typeface="Times New Roman" panose="02020603050405020304" pitchFamily="18" charset="0"/>
              </a:rPr>
              <a:t>I</a:t>
            </a:r>
          </a:p>
        </p:txBody>
      </p:sp>
      <p:sp>
        <p:nvSpPr>
          <p:cNvPr id="54" name="Textfeld 53">
            <a:extLst>
              <a:ext uri="{FF2B5EF4-FFF2-40B4-BE49-F238E27FC236}">
                <a16:creationId xmlns:a16="http://schemas.microsoft.com/office/drawing/2014/main" id="{AE267392-196E-458B-8032-8BAD073DD769}"/>
              </a:ext>
            </a:extLst>
          </p:cNvPr>
          <p:cNvSpPr txBox="1"/>
          <p:nvPr/>
        </p:nvSpPr>
        <p:spPr>
          <a:xfrm>
            <a:off x="5633627" y="2633068"/>
            <a:ext cx="397811" cy="369332"/>
          </a:xfrm>
          <a:prstGeom prst="rect">
            <a:avLst/>
          </a:prstGeom>
          <a:noFill/>
        </p:spPr>
        <p:txBody>
          <a:bodyPr wrap="square" rtlCol="0">
            <a:spAutoFit/>
          </a:bodyPr>
          <a:lstStyle/>
          <a:p>
            <a:pPr algn="ctr"/>
            <a:r>
              <a:rPr lang="de-CH" b="1" i="1" dirty="0">
                <a:solidFill>
                  <a:srgbClr val="FF0000"/>
                </a:solidFill>
                <a:latin typeface="Times New Roman" panose="02020603050405020304" pitchFamily="18" charset="0"/>
                <a:cs typeface="Times New Roman" panose="02020603050405020304" pitchFamily="18" charset="0"/>
              </a:rPr>
              <a:t>I</a:t>
            </a:r>
          </a:p>
        </p:txBody>
      </p:sp>
      <p:sp>
        <p:nvSpPr>
          <p:cNvPr id="55" name="Textfeld 54">
            <a:extLst>
              <a:ext uri="{FF2B5EF4-FFF2-40B4-BE49-F238E27FC236}">
                <a16:creationId xmlns:a16="http://schemas.microsoft.com/office/drawing/2014/main" id="{5297480D-7A7E-403B-B267-1E3B57B36850}"/>
              </a:ext>
            </a:extLst>
          </p:cNvPr>
          <p:cNvSpPr txBox="1"/>
          <p:nvPr/>
        </p:nvSpPr>
        <p:spPr>
          <a:xfrm>
            <a:off x="4455051" y="1847844"/>
            <a:ext cx="1155766" cy="338554"/>
          </a:xfrm>
          <a:prstGeom prst="rect">
            <a:avLst/>
          </a:prstGeom>
          <a:noFill/>
        </p:spPr>
        <p:txBody>
          <a:bodyPr wrap="none" rtlCol="0">
            <a:spAutoFit/>
          </a:bodyPr>
          <a:lstStyle/>
          <a:p>
            <a:r>
              <a:rPr lang="de-DE" sz="1600" b="1" i="1" dirty="0" err="1">
                <a:latin typeface="Times New Roman" panose="02020603050405020304" pitchFamily="18" charset="0"/>
                <a:cs typeface="Times New Roman" panose="02020603050405020304" pitchFamily="18" charset="0"/>
              </a:rPr>
              <a:t>V</a:t>
            </a:r>
            <a:r>
              <a:rPr lang="de-DE" sz="1600" b="1" i="1" baseline="-25000" dirty="0" err="1">
                <a:latin typeface="Times New Roman" panose="02020603050405020304" pitchFamily="18" charset="0"/>
                <a:cs typeface="Times New Roman" panose="02020603050405020304" pitchFamily="18" charset="0"/>
              </a:rPr>
              <a:t>ext</a:t>
            </a:r>
            <a:r>
              <a:rPr lang="de-DE" sz="1600" b="1" i="1" dirty="0">
                <a:latin typeface="Times New Roman" panose="02020603050405020304" pitchFamily="18" charset="0"/>
                <a:cs typeface="Times New Roman" panose="02020603050405020304" pitchFamily="18" charset="0"/>
              </a:rPr>
              <a:t>  &gt; </a:t>
            </a:r>
            <a:r>
              <a:rPr lang="de-DE" sz="1600" b="1" i="1" dirty="0" err="1">
                <a:latin typeface="Times New Roman" panose="02020603050405020304" pitchFamily="18" charset="0"/>
                <a:cs typeface="Times New Roman" panose="02020603050405020304" pitchFamily="18" charset="0"/>
              </a:rPr>
              <a:t>V</a:t>
            </a:r>
            <a:r>
              <a:rPr lang="de-DE" sz="1600" b="1" i="1" baseline="-25000" dirty="0" err="1">
                <a:latin typeface="Times New Roman" panose="02020603050405020304" pitchFamily="18" charset="0"/>
                <a:cs typeface="Times New Roman" panose="02020603050405020304" pitchFamily="18" charset="0"/>
              </a:rPr>
              <a:t>Zelle</a:t>
            </a:r>
            <a:endParaRPr lang="de-DE" sz="1600" b="1" i="1" baseline="-25000" dirty="0">
              <a:latin typeface="Times New Roman" panose="02020603050405020304" pitchFamily="18" charset="0"/>
              <a:cs typeface="Times New Roman" panose="02020603050405020304" pitchFamily="18" charset="0"/>
            </a:endParaRPr>
          </a:p>
        </p:txBody>
      </p:sp>
      <p:sp>
        <p:nvSpPr>
          <p:cNvPr id="41" name="Fußzeilenplatzhalter 4">
            <a:extLst>
              <a:ext uri="{FF2B5EF4-FFF2-40B4-BE49-F238E27FC236}">
                <a16:creationId xmlns:a16="http://schemas.microsoft.com/office/drawing/2014/main" id="{F12D915B-B446-4B4D-B116-E008C025920B}"/>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706525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4699"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r>
              <a:rPr lang="de-CH" b="1" dirty="0"/>
              <a:t>Fully </a:t>
            </a:r>
            <a:r>
              <a:rPr lang="de-CH" b="1" dirty="0" err="1"/>
              <a:t>charged</a:t>
            </a:r>
            <a:r>
              <a:rPr lang="de-CH" b="1" dirty="0"/>
              <a:t> </a:t>
            </a:r>
            <a:r>
              <a:rPr lang="de-CH" b="1" dirty="0" err="1"/>
              <a:t>cell</a:t>
            </a:r>
            <a:r>
              <a:rPr lang="de-CH" b="1"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24</a:t>
            </a:fld>
            <a:endParaRPr lang="de-CH" dirty="0"/>
          </a:p>
        </p:txBody>
      </p:sp>
      <p:grpSp>
        <p:nvGrpSpPr>
          <p:cNvPr id="5" name="Gruppieren 4">
            <a:extLst>
              <a:ext uri="{FF2B5EF4-FFF2-40B4-BE49-F238E27FC236}">
                <a16:creationId xmlns:a16="http://schemas.microsoft.com/office/drawing/2014/main" id="{91FB6F3E-133A-40D7-8B4B-EA48955DF30A}"/>
              </a:ext>
            </a:extLst>
          </p:cNvPr>
          <p:cNvGrpSpPr/>
          <p:nvPr/>
        </p:nvGrpSpPr>
        <p:grpSpPr>
          <a:xfrm>
            <a:off x="2901000" y="2236225"/>
            <a:ext cx="4104000" cy="3862729"/>
            <a:chOff x="2962084" y="2236225"/>
            <a:chExt cx="4104000" cy="3862729"/>
          </a:xfrm>
        </p:grpSpPr>
        <p:grpSp>
          <p:nvGrpSpPr>
            <p:cNvPr id="12" name="Gruppieren 11">
              <a:extLst>
                <a:ext uri="{FF2B5EF4-FFF2-40B4-BE49-F238E27FC236}">
                  <a16:creationId xmlns:a16="http://schemas.microsoft.com/office/drawing/2014/main" id="{2E50B10E-F0D6-4BCA-84E8-66A9B468B62B}"/>
                </a:ext>
              </a:extLst>
            </p:cNvPr>
            <p:cNvGrpSpPr>
              <a:grpSpLocks noChangeAspect="1"/>
            </p:cNvGrpSpPr>
            <p:nvPr/>
          </p:nvGrpSpPr>
          <p:grpSpPr>
            <a:xfrm>
              <a:off x="2962084" y="2236225"/>
              <a:ext cx="4104000" cy="593850"/>
              <a:chOff x="6993267" y="1255058"/>
              <a:chExt cx="5522523" cy="799115"/>
            </a:xfrm>
          </p:grpSpPr>
          <p:grpSp>
            <p:nvGrpSpPr>
              <p:cNvPr id="15" name="Group 11">
                <a:extLst>
                  <a:ext uri="{FF2B5EF4-FFF2-40B4-BE49-F238E27FC236}">
                    <a16:creationId xmlns:a16="http://schemas.microsoft.com/office/drawing/2014/main" id="{3A1EFB29-27DD-4B82-BD06-9E741FA8FBA7}"/>
                  </a:ext>
                </a:extLst>
              </p:cNvPr>
              <p:cNvGrpSpPr/>
              <p:nvPr/>
            </p:nvGrpSpPr>
            <p:grpSpPr>
              <a:xfrm>
                <a:off x="6993267" y="1255058"/>
                <a:ext cx="5522523" cy="799115"/>
                <a:chOff x="4055458" y="1160288"/>
                <a:chExt cx="5522523" cy="799114"/>
              </a:xfrm>
            </p:grpSpPr>
            <p:pic>
              <p:nvPicPr>
                <p:cNvPr id="17" name="Grafik 18" descr="&lt;strong&gt;Plus - Minus&lt;/strong&gt; by cyberscooty">
                  <a:extLst>
                    <a:ext uri="{FF2B5EF4-FFF2-40B4-BE49-F238E27FC236}">
                      <a16:creationId xmlns:a16="http://schemas.microsoft.com/office/drawing/2014/main" id="{FF078FFB-3626-47A3-87AA-24010BA12CD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055458" y="1599402"/>
                  <a:ext cx="382895" cy="360000"/>
                </a:xfrm>
                <a:prstGeom prst="rect">
                  <a:avLst/>
                </a:prstGeom>
              </p:spPr>
            </p:pic>
            <p:pic>
              <p:nvPicPr>
                <p:cNvPr id="18" name="Grafik 21" descr="&lt;strong&gt;Plus - Minus&lt;/strong&gt; by cyberscooty">
                  <a:extLst>
                    <a:ext uri="{FF2B5EF4-FFF2-40B4-BE49-F238E27FC236}">
                      <a16:creationId xmlns:a16="http://schemas.microsoft.com/office/drawing/2014/main" id="{1404FEF3-1820-4AA6-B04F-7888F9B3188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9179796" y="1599402"/>
                  <a:ext cx="398185" cy="360000"/>
                </a:xfrm>
                <a:prstGeom prst="rect">
                  <a:avLst/>
                </a:prstGeom>
              </p:spPr>
            </p:pic>
            <p:cxnSp>
              <p:nvCxnSpPr>
                <p:cNvPr id="19" name="Straight Connector 14">
                  <a:extLst>
                    <a:ext uri="{FF2B5EF4-FFF2-40B4-BE49-F238E27FC236}">
                      <a16:creationId xmlns:a16="http://schemas.microsoft.com/office/drawing/2014/main" id="{7F685D8C-6082-4BE2-B624-8411FA09C0BA}"/>
                    </a:ext>
                  </a:extLst>
                </p:cNvPr>
                <p:cNvCxnSpPr/>
                <p:nvPr/>
              </p:nvCxnSpPr>
              <p:spPr>
                <a:xfrm flipV="1">
                  <a:off x="4621696" y="1431235"/>
                  <a:ext cx="0" cy="528167"/>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5">
                  <a:extLst>
                    <a:ext uri="{FF2B5EF4-FFF2-40B4-BE49-F238E27FC236}">
                      <a16:creationId xmlns:a16="http://schemas.microsoft.com/office/drawing/2014/main" id="{579E812A-6FC1-45D0-8EFF-6337D89F7697}"/>
                    </a:ext>
                  </a:extLst>
                </p:cNvPr>
                <p:cNvCxnSpPr/>
                <p:nvPr/>
              </p:nvCxnSpPr>
              <p:spPr>
                <a:xfrm>
                  <a:off x="4621696" y="1431235"/>
                  <a:ext cx="4435728"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16">
                  <a:extLst>
                    <a:ext uri="{FF2B5EF4-FFF2-40B4-BE49-F238E27FC236}">
                      <a16:creationId xmlns:a16="http://schemas.microsoft.com/office/drawing/2014/main" id="{D4FC6B21-F9A8-4B2F-82E6-791528186417}"/>
                    </a:ext>
                  </a:extLst>
                </p:cNvPr>
                <p:cNvCxnSpPr>
                  <a:cxnSpLocks/>
                </p:cNvCxnSpPr>
                <p:nvPr/>
              </p:nvCxnSpPr>
              <p:spPr>
                <a:xfrm>
                  <a:off x="9057424" y="1427802"/>
                  <a:ext cx="0" cy="531600"/>
                </a:xfrm>
                <a:prstGeom prst="line">
                  <a:avLst/>
                </a:prstGeom>
              </p:spPr>
              <p:style>
                <a:lnRef idx="1">
                  <a:schemeClr val="dk1"/>
                </a:lnRef>
                <a:fillRef idx="0">
                  <a:schemeClr val="dk1"/>
                </a:fillRef>
                <a:effectRef idx="0">
                  <a:schemeClr val="dk1"/>
                </a:effectRef>
                <a:fontRef idx="minor">
                  <a:schemeClr val="tx1"/>
                </a:fontRef>
              </p:style>
            </p:cxnSp>
            <p:sp>
              <p:nvSpPr>
                <p:cNvPr id="22" name="Ellipse 12">
                  <a:extLst>
                    <a:ext uri="{FF2B5EF4-FFF2-40B4-BE49-F238E27FC236}">
                      <a16:creationId xmlns:a16="http://schemas.microsoft.com/office/drawing/2014/main" id="{A29E16B0-4E76-4C2D-A656-AFEB049A281E}"/>
                    </a:ext>
                  </a:extLst>
                </p:cNvPr>
                <p:cNvSpPr/>
                <p:nvPr/>
              </p:nvSpPr>
              <p:spPr>
                <a:xfrm>
                  <a:off x="6597292" y="1160288"/>
                  <a:ext cx="540000" cy="540001"/>
                </a:xfrm>
                <a:prstGeom prst="ellipse">
                  <a:avLst/>
                </a:prstGeom>
                <a:solidFill>
                  <a:schemeClr val="bg1"/>
                </a:solidFill>
                <a:ln w="19050">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CH" sz="2800" dirty="0">
                    <a:solidFill>
                      <a:srgbClr val="FF0000"/>
                    </a:solidFill>
                  </a:endParaRPr>
                </a:p>
              </p:txBody>
            </p:sp>
          </p:grpSp>
          <p:cxnSp>
            <p:nvCxnSpPr>
              <p:cNvPr id="14" name="Gerade Verbindung 31">
                <a:extLst>
                  <a:ext uri="{FF2B5EF4-FFF2-40B4-BE49-F238E27FC236}">
                    <a16:creationId xmlns:a16="http://schemas.microsoft.com/office/drawing/2014/main" id="{8E9C7B8E-E846-452E-A4F9-186CCCBD681A}"/>
                  </a:ext>
                </a:extLst>
              </p:cNvPr>
              <p:cNvCxnSpPr>
                <a:stCxn id="22" idx="0"/>
              </p:cNvCxnSpPr>
              <p:nvPr/>
            </p:nvCxnSpPr>
            <p:spPr>
              <a:xfrm flipH="1">
                <a:off x="9800992" y="1255059"/>
                <a:ext cx="4110" cy="535030"/>
              </a:xfrm>
              <a:prstGeom prst="line">
                <a:avLst/>
              </a:prstGeom>
            </p:spPr>
            <p:style>
              <a:lnRef idx="1">
                <a:schemeClr val="dk1"/>
              </a:lnRef>
              <a:fillRef idx="0">
                <a:schemeClr val="dk1"/>
              </a:fillRef>
              <a:effectRef idx="0">
                <a:schemeClr val="dk1"/>
              </a:effectRef>
              <a:fontRef idx="minor">
                <a:schemeClr val="tx1"/>
              </a:fontRef>
            </p:style>
          </p:cxnSp>
        </p:grpSp>
        <p:pic>
          <p:nvPicPr>
            <p:cNvPr id="23" name="Content Placeholder 6">
              <a:extLst>
                <a:ext uri="{FF2B5EF4-FFF2-40B4-BE49-F238E27FC236}">
                  <a16:creationId xmlns:a16="http://schemas.microsoft.com/office/drawing/2014/main" id="{F821AE3D-72C2-42C1-9D71-C84E67F73A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81363" y="2824070"/>
              <a:ext cx="3465442" cy="3274884"/>
            </a:xfrm>
            <a:prstGeom prst="rect">
              <a:avLst/>
            </a:prstGeom>
          </p:spPr>
        </p:pic>
      </p:grpSp>
      <p:grpSp>
        <p:nvGrpSpPr>
          <p:cNvPr id="27" name="Gruppieren 26">
            <a:extLst>
              <a:ext uri="{FF2B5EF4-FFF2-40B4-BE49-F238E27FC236}">
                <a16:creationId xmlns:a16="http://schemas.microsoft.com/office/drawing/2014/main" id="{EE1F1993-F3E0-4E74-A7B1-A9F954443EA6}"/>
              </a:ext>
            </a:extLst>
          </p:cNvPr>
          <p:cNvGrpSpPr/>
          <p:nvPr/>
        </p:nvGrpSpPr>
        <p:grpSpPr>
          <a:xfrm>
            <a:off x="5990818" y="5520729"/>
            <a:ext cx="288000" cy="288000"/>
            <a:chOff x="7747174" y="4580567"/>
            <a:chExt cx="288000" cy="288000"/>
          </a:xfrm>
        </p:grpSpPr>
        <p:sp>
          <p:nvSpPr>
            <p:cNvPr id="28" name="Ellipse 64">
              <a:extLst>
                <a:ext uri="{FF2B5EF4-FFF2-40B4-BE49-F238E27FC236}">
                  <a16:creationId xmlns:a16="http://schemas.microsoft.com/office/drawing/2014/main" id="{03AB1957-F269-4D1B-8869-30919546D568}"/>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29" name="Textfeld 65">
              <a:extLst>
                <a:ext uri="{FF2B5EF4-FFF2-40B4-BE49-F238E27FC236}">
                  <a16:creationId xmlns:a16="http://schemas.microsoft.com/office/drawing/2014/main" id="{3443FBEC-D867-45FF-9120-601F3EC4726E}"/>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33" name="Gruppieren 32">
            <a:extLst>
              <a:ext uri="{FF2B5EF4-FFF2-40B4-BE49-F238E27FC236}">
                <a16:creationId xmlns:a16="http://schemas.microsoft.com/office/drawing/2014/main" id="{62F2A75E-2B28-4E1A-8CF8-2142585FACC9}"/>
              </a:ext>
            </a:extLst>
          </p:cNvPr>
          <p:cNvGrpSpPr/>
          <p:nvPr/>
        </p:nvGrpSpPr>
        <p:grpSpPr>
          <a:xfrm>
            <a:off x="5970567" y="4428874"/>
            <a:ext cx="288000" cy="288000"/>
            <a:chOff x="7747174" y="4580567"/>
            <a:chExt cx="288000" cy="288000"/>
          </a:xfrm>
        </p:grpSpPr>
        <p:sp>
          <p:nvSpPr>
            <p:cNvPr id="34" name="Ellipse 64">
              <a:extLst>
                <a:ext uri="{FF2B5EF4-FFF2-40B4-BE49-F238E27FC236}">
                  <a16:creationId xmlns:a16="http://schemas.microsoft.com/office/drawing/2014/main" id="{64166836-EB28-4DF3-B3D5-8EDABC585BE7}"/>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35" name="Textfeld 65">
              <a:extLst>
                <a:ext uri="{FF2B5EF4-FFF2-40B4-BE49-F238E27FC236}">
                  <a16:creationId xmlns:a16="http://schemas.microsoft.com/office/drawing/2014/main" id="{7CCCCD58-0607-4736-93CD-59E20AAD8A7F}"/>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39" name="Gruppieren 38">
            <a:extLst>
              <a:ext uri="{FF2B5EF4-FFF2-40B4-BE49-F238E27FC236}">
                <a16:creationId xmlns:a16="http://schemas.microsoft.com/office/drawing/2014/main" id="{00ACDF17-9E0E-4722-AD18-C3ABB0812906}"/>
              </a:ext>
            </a:extLst>
          </p:cNvPr>
          <p:cNvGrpSpPr/>
          <p:nvPr/>
        </p:nvGrpSpPr>
        <p:grpSpPr>
          <a:xfrm>
            <a:off x="5970567" y="3880923"/>
            <a:ext cx="288000" cy="288000"/>
            <a:chOff x="7747174" y="4580567"/>
            <a:chExt cx="288000" cy="288000"/>
          </a:xfrm>
        </p:grpSpPr>
        <p:sp>
          <p:nvSpPr>
            <p:cNvPr id="40" name="Ellipse 64">
              <a:extLst>
                <a:ext uri="{FF2B5EF4-FFF2-40B4-BE49-F238E27FC236}">
                  <a16:creationId xmlns:a16="http://schemas.microsoft.com/office/drawing/2014/main" id="{2F3123F4-AB13-4E91-87A1-27AE09287739}"/>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41" name="Textfeld 65">
              <a:extLst>
                <a:ext uri="{FF2B5EF4-FFF2-40B4-BE49-F238E27FC236}">
                  <a16:creationId xmlns:a16="http://schemas.microsoft.com/office/drawing/2014/main" id="{5C5ECDFE-2384-4FC1-93DD-3475CD5F8EDF}"/>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sp>
        <p:nvSpPr>
          <p:cNvPr id="30" name="Fußzeilenplatzhalter 4">
            <a:extLst>
              <a:ext uri="{FF2B5EF4-FFF2-40B4-BE49-F238E27FC236}">
                <a16:creationId xmlns:a16="http://schemas.microsoft.com/office/drawing/2014/main" id="{33F3ABFC-E0D1-433B-A43B-890AE246823B}"/>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21351682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4699"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r>
              <a:rPr lang="de-CH" b="1" dirty="0" err="1"/>
              <a:t>Discharge</a:t>
            </a:r>
            <a:r>
              <a:rPr lang="de-CH" b="1" dirty="0"/>
              <a:t> (</a:t>
            </a:r>
            <a:r>
              <a:rPr lang="de-CH" b="1" i="1" dirty="0">
                <a:latin typeface="Times New Roman" panose="02020603050405020304" pitchFamily="18" charset="0"/>
                <a:cs typeface="Times New Roman" panose="02020603050405020304" pitchFamily="18" charset="0"/>
              </a:rPr>
              <a:t>I R</a:t>
            </a:r>
            <a:r>
              <a:rPr lang="de-CH" b="1" i="1" baseline="-25000" dirty="0">
                <a:latin typeface="Times New Roman" panose="02020603050405020304" pitchFamily="18" charset="0"/>
                <a:cs typeface="Times New Roman" panose="02020603050405020304" pitchFamily="18" charset="0"/>
              </a:rPr>
              <a:t>ext</a:t>
            </a:r>
            <a:r>
              <a:rPr lang="de-CH" b="1" i="1" dirty="0">
                <a:latin typeface="Times New Roman" panose="02020603050405020304" pitchFamily="18" charset="0"/>
                <a:cs typeface="Times New Roman" panose="02020603050405020304" pitchFamily="18" charset="0"/>
              </a:rPr>
              <a:t> = </a:t>
            </a:r>
            <a:r>
              <a:rPr lang="de-CH" b="1" i="1" dirty="0" err="1">
                <a:latin typeface="Times New Roman" panose="02020603050405020304" pitchFamily="18" charset="0"/>
                <a:cs typeface="Times New Roman" panose="02020603050405020304" pitchFamily="18" charset="0"/>
              </a:rPr>
              <a:t>V</a:t>
            </a:r>
            <a:r>
              <a:rPr lang="de-CH" b="1" i="1" baseline="-25000" dirty="0" err="1">
                <a:latin typeface="Times New Roman" panose="02020603050405020304" pitchFamily="18" charset="0"/>
                <a:cs typeface="Times New Roman" panose="02020603050405020304" pitchFamily="18" charset="0"/>
              </a:rPr>
              <a:t>zelle</a:t>
            </a:r>
            <a:r>
              <a:rPr lang="de-CH" b="1"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25</a:t>
            </a:fld>
            <a:endParaRPr lang="de-CH" dirty="0"/>
          </a:p>
        </p:txBody>
      </p:sp>
      <p:grpSp>
        <p:nvGrpSpPr>
          <p:cNvPr id="15" name="Group 11">
            <a:extLst>
              <a:ext uri="{FF2B5EF4-FFF2-40B4-BE49-F238E27FC236}">
                <a16:creationId xmlns:a16="http://schemas.microsoft.com/office/drawing/2014/main" id="{3A1EFB29-27DD-4B82-BD06-9E741FA8FBA7}"/>
              </a:ext>
            </a:extLst>
          </p:cNvPr>
          <p:cNvGrpSpPr/>
          <p:nvPr/>
        </p:nvGrpSpPr>
        <p:grpSpPr>
          <a:xfrm>
            <a:off x="2901000" y="2435025"/>
            <a:ext cx="4104000" cy="395051"/>
            <a:chOff x="4055458" y="1427802"/>
            <a:chExt cx="5522523" cy="531600"/>
          </a:xfrm>
        </p:grpSpPr>
        <p:pic>
          <p:nvPicPr>
            <p:cNvPr id="17" name="Grafik 18" descr="&lt;strong&gt;Plus - Minus&lt;/strong&gt; by cyberscooty">
              <a:extLst>
                <a:ext uri="{FF2B5EF4-FFF2-40B4-BE49-F238E27FC236}">
                  <a16:creationId xmlns:a16="http://schemas.microsoft.com/office/drawing/2014/main" id="{FF078FFB-3626-47A3-87AA-24010BA12CD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055458" y="1599402"/>
              <a:ext cx="382895" cy="360000"/>
            </a:xfrm>
            <a:prstGeom prst="rect">
              <a:avLst/>
            </a:prstGeom>
          </p:spPr>
        </p:pic>
        <p:pic>
          <p:nvPicPr>
            <p:cNvPr id="18" name="Grafik 21" descr="&lt;strong&gt;Plus - Minus&lt;/strong&gt; by cyberscooty">
              <a:extLst>
                <a:ext uri="{FF2B5EF4-FFF2-40B4-BE49-F238E27FC236}">
                  <a16:creationId xmlns:a16="http://schemas.microsoft.com/office/drawing/2014/main" id="{1404FEF3-1820-4AA6-B04F-7888F9B3188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9179796" y="1599402"/>
              <a:ext cx="398185" cy="360000"/>
            </a:xfrm>
            <a:prstGeom prst="rect">
              <a:avLst/>
            </a:prstGeom>
          </p:spPr>
        </p:pic>
        <p:cxnSp>
          <p:nvCxnSpPr>
            <p:cNvPr id="19" name="Straight Connector 14">
              <a:extLst>
                <a:ext uri="{FF2B5EF4-FFF2-40B4-BE49-F238E27FC236}">
                  <a16:creationId xmlns:a16="http://schemas.microsoft.com/office/drawing/2014/main" id="{7F685D8C-6082-4BE2-B624-8411FA09C0BA}"/>
                </a:ext>
              </a:extLst>
            </p:cNvPr>
            <p:cNvCxnSpPr/>
            <p:nvPr/>
          </p:nvCxnSpPr>
          <p:spPr>
            <a:xfrm flipV="1">
              <a:off x="4621696" y="1431235"/>
              <a:ext cx="0" cy="528167"/>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5">
              <a:extLst>
                <a:ext uri="{FF2B5EF4-FFF2-40B4-BE49-F238E27FC236}">
                  <a16:creationId xmlns:a16="http://schemas.microsoft.com/office/drawing/2014/main" id="{579E812A-6FC1-45D0-8EFF-6337D89F7697}"/>
                </a:ext>
              </a:extLst>
            </p:cNvPr>
            <p:cNvCxnSpPr/>
            <p:nvPr/>
          </p:nvCxnSpPr>
          <p:spPr>
            <a:xfrm>
              <a:off x="4621696" y="1431235"/>
              <a:ext cx="4435728"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16">
              <a:extLst>
                <a:ext uri="{FF2B5EF4-FFF2-40B4-BE49-F238E27FC236}">
                  <a16:creationId xmlns:a16="http://schemas.microsoft.com/office/drawing/2014/main" id="{D4FC6B21-F9A8-4B2F-82E6-791528186417}"/>
                </a:ext>
              </a:extLst>
            </p:cNvPr>
            <p:cNvCxnSpPr>
              <a:cxnSpLocks/>
            </p:cNvCxnSpPr>
            <p:nvPr/>
          </p:nvCxnSpPr>
          <p:spPr>
            <a:xfrm>
              <a:off x="9057424" y="1427802"/>
              <a:ext cx="0" cy="531600"/>
            </a:xfrm>
            <a:prstGeom prst="line">
              <a:avLst/>
            </a:prstGeom>
          </p:spPr>
          <p:style>
            <a:lnRef idx="1">
              <a:schemeClr val="dk1"/>
            </a:lnRef>
            <a:fillRef idx="0">
              <a:schemeClr val="dk1"/>
            </a:fillRef>
            <a:effectRef idx="0">
              <a:schemeClr val="dk1"/>
            </a:effectRef>
            <a:fontRef idx="minor">
              <a:schemeClr val="tx1"/>
            </a:fontRef>
          </p:style>
        </p:cxnSp>
      </p:grpSp>
      <p:sp>
        <p:nvSpPr>
          <p:cNvPr id="16" name="Textfeld 15">
            <a:extLst>
              <a:ext uri="{FF2B5EF4-FFF2-40B4-BE49-F238E27FC236}">
                <a16:creationId xmlns:a16="http://schemas.microsoft.com/office/drawing/2014/main" id="{57B92D8E-E18B-40F5-8AF2-BA8BA65379F9}"/>
              </a:ext>
            </a:extLst>
          </p:cNvPr>
          <p:cNvSpPr txBox="1"/>
          <p:nvPr/>
        </p:nvSpPr>
        <p:spPr>
          <a:xfrm>
            <a:off x="4381481" y="1847844"/>
            <a:ext cx="1258678" cy="338554"/>
          </a:xfrm>
          <a:prstGeom prst="rect">
            <a:avLst/>
          </a:prstGeom>
          <a:noFill/>
        </p:spPr>
        <p:txBody>
          <a:bodyPr wrap="none" rtlCol="0">
            <a:spAutoFit/>
          </a:bodyPr>
          <a:lstStyle/>
          <a:p>
            <a:r>
              <a:rPr lang="de-DE" sz="1600" b="1" i="1" dirty="0">
                <a:latin typeface="Times New Roman" panose="02020603050405020304" pitchFamily="18" charset="0"/>
                <a:cs typeface="Times New Roman" panose="02020603050405020304" pitchFamily="18" charset="0"/>
              </a:rPr>
              <a:t>I R</a:t>
            </a:r>
            <a:r>
              <a:rPr lang="de-DE" sz="1600" b="1" i="1" baseline="-25000" dirty="0">
                <a:latin typeface="Times New Roman" panose="02020603050405020304" pitchFamily="18" charset="0"/>
                <a:cs typeface="Times New Roman" panose="02020603050405020304" pitchFamily="18" charset="0"/>
              </a:rPr>
              <a:t>ext</a:t>
            </a:r>
            <a:r>
              <a:rPr lang="de-DE" sz="1600" b="1" i="1" dirty="0">
                <a:latin typeface="Times New Roman" panose="02020603050405020304" pitchFamily="18" charset="0"/>
                <a:cs typeface="Times New Roman" panose="02020603050405020304" pitchFamily="18" charset="0"/>
              </a:rPr>
              <a:t> = </a:t>
            </a:r>
            <a:r>
              <a:rPr lang="de-DE" sz="1600" b="1" i="1" dirty="0" err="1">
                <a:latin typeface="Times New Roman" panose="02020603050405020304" pitchFamily="18" charset="0"/>
                <a:cs typeface="Times New Roman" panose="02020603050405020304" pitchFamily="18" charset="0"/>
              </a:rPr>
              <a:t>V</a:t>
            </a:r>
            <a:r>
              <a:rPr lang="de-DE" sz="1600" b="1" i="1" baseline="-25000" dirty="0" err="1">
                <a:latin typeface="Times New Roman" panose="02020603050405020304" pitchFamily="18" charset="0"/>
                <a:cs typeface="Times New Roman" panose="02020603050405020304" pitchFamily="18" charset="0"/>
              </a:rPr>
              <a:t>Zelle</a:t>
            </a:r>
            <a:endParaRPr lang="de-DE" sz="1600" b="1" i="1" baseline="-25000" dirty="0">
              <a:latin typeface="Times New Roman" panose="02020603050405020304" pitchFamily="18" charset="0"/>
              <a:cs typeface="Times New Roman" panose="02020603050405020304" pitchFamily="18" charset="0"/>
            </a:endParaRPr>
          </a:p>
        </p:txBody>
      </p:sp>
      <p:pic>
        <p:nvPicPr>
          <p:cNvPr id="23" name="Content Placeholder 6">
            <a:extLst>
              <a:ext uri="{FF2B5EF4-FFF2-40B4-BE49-F238E27FC236}">
                <a16:creationId xmlns:a16="http://schemas.microsoft.com/office/drawing/2014/main" id="{F821AE3D-72C2-42C1-9D71-C84E67F73A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20279" y="2824070"/>
            <a:ext cx="3465442" cy="3274884"/>
          </a:xfrm>
          <a:prstGeom prst="rect">
            <a:avLst/>
          </a:prstGeom>
        </p:spPr>
      </p:pic>
      <p:grpSp>
        <p:nvGrpSpPr>
          <p:cNvPr id="24" name="Gruppieren 23">
            <a:extLst>
              <a:ext uri="{FF2B5EF4-FFF2-40B4-BE49-F238E27FC236}">
                <a16:creationId xmlns:a16="http://schemas.microsoft.com/office/drawing/2014/main" id="{37B4ADEF-F704-45D9-A441-73DE5F250FD0}"/>
              </a:ext>
            </a:extLst>
          </p:cNvPr>
          <p:cNvGrpSpPr>
            <a:grpSpLocks noChangeAspect="1"/>
          </p:cNvGrpSpPr>
          <p:nvPr/>
        </p:nvGrpSpPr>
        <p:grpSpPr>
          <a:xfrm>
            <a:off x="6514966" y="5409062"/>
            <a:ext cx="216000" cy="223334"/>
            <a:chOff x="7323624" y="4530944"/>
            <a:chExt cx="284544" cy="294205"/>
          </a:xfrm>
        </p:grpSpPr>
        <p:sp>
          <p:nvSpPr>
            <p:cNvPr id="25" name="Ellipse 61">
              <a:extLst>
                <a:ext uri="{FF2B5EF4-FFF2-40B4-BE49-F238E27FC236}">
                  <a16:creationId xmlns:a16="http://schemas.microsoft.com/office/drawing/2014/main" id="{C357E50D-61F2-41E6-84A9-18EBC9BFB386}"/>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26" name="Textfeld 62">
              <a:extLst>
                <a:ext uri="{FF2B5EF4-FFF2-40B4-BE49-F238E27FC236}">
                  <a16:creationId xmlns:a16="http://schemas.microsoft.com/office/drawing/2014/main" id="{F3567893-B59D-4A2A-8FAD-5C82BECF5EF1}"/>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30" name="Gruppieren 29">
            <a:extLst>
              <a:ext uri="{FF2B5EF4-FFF2-40B4-BE49-F238E27FC236}">
                <a16:creationId xmlns:a16="http://schemas.microsoft.com/office/drawing/2014/main" id="{99CA2B05-2EDA-4817-95B7-1045F290BBA1}"/>
              </a:ext>
            </a:extLst>
          </p:cNvPr>
          <p:cNvGrpSpPr>
            <a:grpSpLocks noChangeAspect="1"/>
          </p:cNvGrpSpPr>
          <p:nvPr/>
        </p:nvGrpSpPr>
        <p:grpSpPr>
          <a:xfrm>
            <a:off x="6514966" y="4321904"/>
            <a:ext cx="216000" cy="223334"/>
            <a:chOff x="7323624" y="4530944"/>
            <a:chExt cx="284544" cy="294205"/>
          </a:xfrm>
        </p:grpSpPr>
        <p:sp>
          <p:nvSpPr>
            <p:cNvPr id="31" name="Ellipse 61">
              <a:extLst>
                <a:ext uri="{FF2B5EF4-FFF2-40B4-BE49-F238E27FC236}">
                  <a16:creationId xmlns:a16="http://schemas.microsoft.com/office/drawing/2014/main" id="{18F7689D-D9ED-4AA1-8093-D98BEFAE506D}"/>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2" name="Textfeld 62">
              <a:extLst>
                <a:ext uri="{FF2B5EF4-FFF2-40B4-BE49-F238E27FC236}">
                  <a16:creationId xmlns:a16="http://schemas.microsoft.com/office/drawing/2014/main" id="{F49D4451-2A23-4CA6-A53C-D7E4F9A3C3DC}"/>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36" name="Gruppieren 35">
            <a:extLst>
              <a:ext uri="{FF2B5EF4-FFF2-40B4-BE49-F238E27FC236}">
                <a16:creationId xmlns:a16="http://schemas.microsoft.com/office/drawing/2014/main" id="{A4A806EC-5936-4E42-BD19-51899D2AF5F8}"/>
              </a:ext>
            </a:extLst>
          </p:cNvPr>
          <p:cNvGrpSpPr>
            <a:grpSpLocks noChangeAspect="1"/>
          </p:cNvGrpSpPr>
          <p:nvPr/>
        </p:nvGrpSpPr>
        <p:grpSpPr>
          <a:xfrm>
            <a:off x="6500303" y="3750938"/>
            <a:ext cx="216000" cy="223334"/>
            <a:chOff x="7323624" y="4530944"/>
            <a:chExt cx="284544" cy="294205"/>
          </a:xfrm>
        </p:grpSpPr>
        <p:sp>
          <p:nvSpPr>
            <p:cNvPr id="37" name="Ellipse 61">
              <a:extLst>
                <a:ext uri="{FF2B5EF4-FFF2-40B4-BE49-F238E27FC236}">
                  <a16:creationId xmlns:a16="http://schemas.microsoft.com/office/drawing/2014/main" id="{5E761552-996F-4FA7-9247-6495BB6DCA90}"/>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8" name="Textfeld 62">
              <a:extLst>
                <a:ext uri="{FF2B5EF4-FFF2-40B4-BE49-F238E27FC236}">
                  <a16:creationId xmlns:a16="http://schemas.microsoft.com/office/drawing/2014/main" id="{A3AC13A6-1ED4-4A91-AA1E-E033D49C7365}"/>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42" name="Gruppieren 41">
            <a:extLst>
              <a:ext uri="{FF2B5EF4-FFF2-40B4-BE49-F238E27FC236}">
                <a16:creationId xmlns:a16="http://schemas.microsoft.com/office/drawing/2014/main" id="{C2F216AA-7A70-414C-A3D8-8520C5E030E5}"/>
              </a:ext>
            </a:extLst>
          </p:cNvPr>
          <p:cNvGrpSpPr/>
          <p:nvPr/>
        </p:nvGrpSpPr>
        <p:grpSpPr>
          <a:xfrm>
            <a:off x="5990818" y="5520729"/>
            <a:ext cx="288000" cy="288000"/>
            <a:chOff x="7747174" y="4580567"/>
            <a:chExt cx="288000" cy="288000"/>
          </a:xfrm>
        </p:grpSpPr>
        <p:sp>
          <p:nvSpPr>
            <p:cNvPr id="43" name="Ellipse 64">
              <a:extLst>
                <a:ext uri="{FF2B5EF4-FFF2-40B4-BE49-F238E27FC236}">
                  <a16:creationId xmlns:a16="http://schemas.microsoft.com/office/drawing/2014/main" id="{777824DA-AED7-45B3-B130-DE111D8F1D3E}"/>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44" name="Textfeld 65">
              <a:extLst>
                <a:ext uri="{FF2B5EF4-FFF2-40B4-BE49-F238E27FC236}">
                  <a16:creationId xmlns:a16="http://schemas.microsoft.com/office/drawing/2014/main" id="{5A180116-3682-4276-8C91-39C236E1F874}"/>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45" name="Gruppieren 44">
            <a:extLst>
              <a:ext uri="{FF2B5EF4-FFF2-40B4-BE49-F238E27FC236}">
                <a16:creationId xmlns:a16="http://schemas.microsoft.com/office/drawing/2014/main" id="{5C39AE76-611D-4E48-9D2F-DDB19FB21A9C}"/>
              </a:ext>
            </a:extLst>
          </p:cNvPr>
          <p:cNvGrpSpPr/>
          <p:nvPr/>
        </p:nvGrpSpPr>
        <p:grpSpPr>
          <a:xfrm>
            <a:off x="5970567" y="4428874"/>
            <a:ext cx="288000" cy="288000"/>
            <a:chOff x="7747174" y="4580567"/>
            <a:chExt cx="288000" cy="288000"/>
          </a:xfrm>
        </p:grpSpPr>
        <p:sp>
          <p:nvSpPr>
            <p:cNvPr id="46" name="Ellipse 64">
              <a:extLst>
                <a:ext uri="{FF2B5EF4-FFF2-40B4-BE49-F238E27FC236}">
                  <a16:creationId xmlns:a16="http://schemas.microsoft.com/office/drawing/2014/main" id="{329A908A-30D6-4103-87C5-D551B7557B10}"/>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47" name="Textfeld 65">
              <a:extLst>
                <a:ext uri="{FF2B5EF4-FFF2-40B4-BE49-F238E27FC236}">
                  <a16:creationId xmlns:a16="http://schemas.microsoft.com/office/drawing/2014/main" id="{BA3E5C0D-595B-4F6B-8515-CA4BD76D5AC6}"/>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48" name="Gruppieren 47">
            <a:extLst>
              <a:ext uri="{FF2B5EF4-FFF2-40B4-BE49-F238E27FC236}">
                <a16:creationId xmlns:a16="http://schemas.microsoft.com/office/drawing/2014/main" id="{3973110E-196F-47A1-A616-5CB904D0F978}"/>
              </a:ext>
            </a:extLst>
          </p:cNvPr>
          <p:cNvGrpSpPr/>
          <p:nvPr/>
        </p:nvGrpSpPr>
        <p:grpSpPr>
          <a:xfrm>
            <a:off x="5970567" y="3880923"/>
            <a:ext cx="288000" cy="288000"/>
            <a:chOff x="7747174" y="4580567"/>
            <a:chExt cx="288000" cy="288000"/>
          </a:xfrm>
        </p:grpSpPr>
        <p:sp>
          <p:nvSpPr>
            <p:cNvPr id="49" name="Ellipse 64">
              <a:extLst>
                <a:ext uri="{FF2B5EF4-FFF2-40B4-BE49-F238E27FC236}">
                  <a16:creationId xmlns:a16="http://schemas.microsoft.com/office/drawing/2014/main" id="{97BDF5BE-9EC7-4DCD-A6EE-2668F994DAAB}"/>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50" name="Textfeld 65">
              <a:extLst>
                <a:ext uri="{FF2B5EF4-FFF2-40B4-BE49-F238E27FC236}">
                  <a16:creationId xmlns:a16="http://schemas.microsoft.com/office/drawing/2014/main" id="{77C827D9-AF03-4096-B544-E622FC9BF11D}"/>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sp>
        <p:nvSpPr>
          <p:cNvPr id="7" name="Rechteck 6">
            <a:extLst>
              <a:ext uri="{FF2B5EF4-FFF2-40B4-BE49-F238E27FC236}">
                <a16:creationId xmlns:a16="http://schemas.microsoft.com/office/drawing/2014/main" id="{D5059CC1-D9D4-4575-A996-0602778D9632}"/>
              </a:ext>
            </a:extLst>
          </p:cNvPr>
          <p:cNvSpPr/>
          <p:nvPr/>
        </p:nvSpPr>
        <p:spPr>
          <a:xfrm>
            <a:off x="4677104" y="2343807"/>
            <a:ext cx="643828" cy="208229"/>
          </a:xfrm>
          <a:prstGeom prst="rect">
            <a:avLst/>
          </a:prstGeom>
          <a:solidFill>
            <a:schemeClr val="bg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39" name="Gerade Verbindung mit Pfeil 38">
            <a:extLst>
              <a:ext uri="{FF2B5EF4-FFF2-40B4-BE49-F238E27FC236}">
                <a16:creationId xmlns:a16="http://schemas.microsoft.com/office/drawing/2014/main" id="{2526BFDD-2E8E-4114-96E9-614D64E8300C}"/>
              </a:ext>
            </a:extLst>
          </p:cNvPr>
          <p:cNvCxnSpPr/>
          <p:nvPr/>
        </p:nvCxnSpPr>
        <p:spPr>
          <a:xfrm flipH="1">
            <a:off x="4677109" y="2631355"/>
            <a:ext cx="641131" cy="0"/>
          </a:xfrm>
          <a:prstGeom prst="straightConnector1">
            <a:avLst/>
          </a:prstGeom>
          <a:ln w="28575">
            <a:solidFill>
              <a:srgbClr val="FF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sp>
        <p:nvSpPr>
          <p:cNvPr id="40" name="Textfeld 39">
            <a:extLst>
              <a:ext uri="{FF2B5EF4-FFF2-40B4-BE49-F238E27FC236}">
                <a16:creationId xmlns:a16="http://schemas.microsoft.com/office/drawing/2014/main" id="{0F514DCA-EBF0-427A-BB57-445C4A0B25D2}"/>
              </a:ext>
            </a:extLst>
          </p:cNvPr>
          <p:cNvSpPr txBox="1"/>
          <p:nvPr/>
        </p:nvSpPr>
        <p:spPr>
          <a:xfrm>
            <a:off x="4834846" y="2633068"/>
            <a:ext cx="397811" cy="369332"/>
          </a:xfrm>
          <a:prstGeom prst="rect">
            <a:avLst/>
          </a:prstGeom>
          <a:noFill/>
        </p:spPr>
        <p:txBody>
          <a:bodyPr wrap="square" rtlCol="0">
            <a:spAutoFit/>
          </a:bodyPr>
          <a:lstStyle/>
          <a:p>
            <a:pPr algn="ctr"/>
            <a:r>
              <a:rPr lang="de-CH" b="1" i="1" dirty="0">
                <a:solidFill>
                  <a:srgbClr val="FF0000"/>
                </a:solidFill>
                <a:latin typeface="Times New Roman" panose="02020603050405020304" pitchFamily="18" charset="0"/>
                <a:cs typeface="Times New Roman" panose="02020603050405020304" pitchFamily="18" charset="0"/>
              </a:rPr>
              <a:t>I</a:t>
            </a:r>
          </a:p>
        </p:txBody>
      </p:sp>
      <p:sp>
        <p:nvSpPr>
          <p:cNvPr id="41" name="Fußzeilenplatzhalter 4">
            <a:extLst>
              <a:ext uri="{FF2B5EF4-FFF2-40B4-BE49-F238E27FC236}">
                <a16:creationId xmlns:a16="http://schemas.microsoft.com/office/drawing/2014/main" id="{EF508044-F5B7-4561-A1B9-82EF5E993D45}"/>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4240097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4699"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r>
              <a:rPr lang="de-CH" b="1" dirty="0" err="1"/>
              <a:t>Discharge</a:t>
            </a:r>
            <a:r>
              <a:rPr lang="de-CH" b="1" dirty="0"/>
              <a:t> (</a:t>
            </a:r>
            <a:r>
              <a:rPr lang="de-CH" b="1" i="1" dirty="0">
                <a:latin typeface="Times New Roman" panose="02020603050405020304" pitchFamily="18" charset="0"/>
                <a:cs typeface="Times New Roman" panose="02020603050405020304" pitchFamily="18" charset="0"/>
              </a:rPr>
              <a:t>I R</a:t>
            </a:r>
            <a:r>
              <a:rPr lang="de-CH" b="1" i="1" baseline="-25000" dirty="0">
                <a:latin typeface="Times New Roman" panose="02020603050405020304" pitchFamily="18" charset="0"/>
                <a:cs typeface="Times New Roman" panose="02020603050405020304" pitchFamily="18" charset="0"/>
              </a:rPr>
              <a:t>ext</a:t>
            </a:r>
            <a:r>
              <a:rPr lang="de-CH" b="1" i="1" dirty="0">
                <a:latin typeface="Times New Roman" panose="02020603050405020304" pitchFamily="18" charset="0"/>
                <a:cs typeface="Times New Roman" panose="02020603050405020304" pitchFamily="18" charset="0"/>
              </a:rPr>
              <a:t> = </a:t>
            </a:r>
            <a:r>
              <a:rPr lang="de-CH" b="1" i="1" dirty="0" err="1">
                <a:latin typeface="Times New Roman" panose="02020603050405020304" pitchFamily="18" charset="0"/>
                <a:cs typeface="Times New Roman" panose="02020603050405020304" pitchFamily="18" charset="0"/>
              </a:rPr>
              <a:t>V</a:t>
            </a:r>
            <a:r>
              <a:rPr lang="de-CH" b="1" i="1" baseline="-25000" dirty="0" err="1">
                <a:latin typeface="Times New Roman" panose="02020603050405020304" pitchFamily="18" charset="0"/>
                <a:cs typeface="Times New Roman" panose="02020603050405020304" pitchFamily="18" charset="0"/>
              </a:rPr>
              <a:t>zelle</a:t>
            </a:r>
            <a:r>
              <a:rPr lang="de-CH" b="1"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26</a:t>
            </a:fld>
            <a:endParaRPr lang="de-CH" dirty="0"/>
          </a:p>
        </p:txBody>
      </p:sp>
      <p:grpSp>
        <p:nvGrpSpPr>
          <p:cNvPr id="5" name="Gruppieren 4">
            <a:extLst>
              <a:ext uri="{FF2B5EF4-FFF2-40B4-BE49-F238E27FC236}">
                <a16:creationId xmlns:a16="http://schemas.microsoft.com/office/drawing/2014/main" id="{91FB6F3E-133A-40D7-8B4B-EA48955DF30A}"/>
              </a:ext>
            </a:extLst>
          </p:cNvPr>
          <p:cNvGrpSpPr/>
          <p:nvPr/>
        </p:nvGrpSpPr>
        <p:grpSpPr>
          <a:xfrm>
            <a:off x="2901000" y="2435025"/>
            <a:ext cx="4104000" cy="3663929"/>
            <a:chOff x="2962084" y="2435025"/>
            <a:chExt cx="4104000" cy="3663929"/>
          </a:xfrm>
        </p:grpSpPr>
        <p:grpSp>
          <p:nvGrpSpPr>
            <p:cNvPr id="15" name="Group 11">
              <a:extLst>
                <a:ext uri="{FF2B5EF4-FFF2-40B4-BE49-F238E27FC236}">
                  <a16:creationId xmlns:a16="http://schemas.microsoft.com/office/drawing/2014/main" id="{3A1EFB29-27DD-4B82-BD06-9E741FA8FBA7}"/>
                </a:ext>
              </a:extLst>
            </p:cNvPr>
            <p:cNvGrpSpPr/>
            <p:nvPr/>
          </p:nvGrpSpPr>
          <p:grpSpPr>
            <a:xfrm>
              <a:off x="2962084" y="2435025"/>
              <a:ext cx="4104000" cy="395051"/>
              <a:chOff x="4055458" y="1427802"/>
              <a:chExt cx="5522523" cy="531600"/>
            </a:xfrm>
          </p:grpSpPr>
          <p:pic>
            <p:nvPicPr>
              <p:cNvPr id="17" name="Grafik 18" descr="&lt;strong&gt;Plus - Minus&lt;/strong&gt; by cyberscooty">
                <a:extLst>
                  <a:ext uri="{FF2B5EF4-FFF2-40B4-BE49-F238E27FC236}">
                    <a16:creationId xmlns:a16="http://schemas.microsoft.com/office/drawing/2014/main" id="{FF078FFB-3626-47A3-87AA-24010BA12CD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055458" y="1599402"/>
                <a:ext cx="382895" cy="360000"/>
              </a:xfrm>
              <a:prstGeom prst="rect">
                <a:avLst/>
              </a:prstGeom>
            </p:spPr>
          </p:pic>
          <p:pic>
            <p:nvPicPr>
              <p:cNvPr id="18" name="Grafik 21" descr="&lt;strong&gt;Plus - Minus&lt;/strong&gt; by cyberscooty">
                <a:extLst>
                  <a:ext uri="{FF2B5EF4-FFF2-40B4-BE49-F238E27FC236}">
                    <a16:creationId xmlns:a16="http://schemas.microsoft.com/office/drawing/2014/main" id="{1404FEF3-1820-4AA6-B04F-7888F9B3188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9179796" y="1599402"/>
                <a:ext cx="398185" cy="360000"/>
              </a:xfrm>
              <a:prstGeom prst="rect">
                <a:avLst/>
              </a:prstGeom>
            </p:spPr>
          </p:pic>
          <p:cxnSp>
            <p:nvCxnSpPr>
              <p:cNvPr id="19" name="Straight Connector 14">
                <a:extLst>
                  <a:ext uri="{FF2B5EF4-FFF2-40B4-BE49-F238E27FC236}">
                    <a16:creationId xmlns:a16="http://schemas.microsoft.com/office/drawing/2014/main" id="{7F685D8C-6082-4BE2-B624-8411FA09C0BA}"/>
                  </a:ext>
                </a:extLst>
              </p:cNvPr>
              <p:cNvCxnSpPr/>
              <p:nvPr/>
            </p:nvCxnSpPr>
            <p:spPr>
              <a:xfrm flipV="1">
                <a:off x="4621696" y="1431235"/>
                <a:ext cx="0" cy="528167"/>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5">
                <a:extLst>
                  <a:ext uri="{FF2B5EF4-FFF2-40B4-BE49-F238E27FC236}">
                    <a16:creationId xmlns:a16="http://schemas.microsoft.com/office/drawing/2014/main" id="{579E812A-6FC1-45D0-8EFF-6337D89F7697}"/>
                  </a:ext>
                </a:extLst>
              </p:cNvPr>
              <p:cNvCxnSpPr/>
              <p:nvPr/>
            </p:nvCxnSpPr>
            <p:spPr>
              <a:xfrm>
                <a:off x="4621696" y="1431235"/>
                <a:ext cx="4435728"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16">
                <a:extLst>
                  <a:ext uri="{FF2B5EF4-FFF2-40B4-BE49-F238E27FC236}">
                    <a16:creationId xmlns:a16="http://schemas.microsoft.com/office/drawing/2014/main" id="{D4FC6B21-F9A8-4B2F-82E6-791528186417}"/>
                  </a:ext>
                </a:extLst>
              </p:cNvPr>
              <p:cNvCxnSpPr>
                <a:cxnSpLocks/>
              </p:cNvCxnSpPr>
              <p:nvPr/>
            </p:nvCxnSpPr>
            <p:spPr>
              <a:xfrm>
                <a:off x="9057424" y="1427802"/>
                <a:ext cx="0" cy="531600"/>
              </a:xfrm>
              <a:prstGeom prst="line">
                <a:avLst/>
              </a:prstGeom>
            </p:spPr>
            <p:style>
              <a:lnRef idx="1">
                <a:schemeClr val="dk1"/>
              </a:lnRef>
              <a:fillRef idx="0">
                <a:schemeClr val="dk1"/>
              </a:fillRef>
              <a:effectRef idx="0">
                <a:schemeClr val="dk1"/>
              </a:effectRef>
              <a:fontRef idx="minor">
                <a:schemeClr val="tx1"/>
              </a:fontRef>
            </p:style>
          </p:cxnSp>
        </p:grpSp>
        <p:pic>
          <p:nvPicPr>
            <p:cNvPr id="23" name="Content Placeholder 6">
              <a:extLst>
                <a:ext uri="{FF2B5EF4-FFF2-40B4-BE49-F238E27FC236}">
                  <a16:creationId xmlns:a16="http://schemas.microsoft.com/office/drawing/2014/main" id="{F821AE3D-72C2-42C1-9D71-C84E67F73A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81363" y="2824070"/>
              <a:ext cx="3465442" cy="3274884"/>
            </a:xfrm>
            <a:prstGeom prst="rect">
              <a:avLst/>
            </a:prstGeom>
          </p:spPr>
        </p:pic>
      </p:grpSp>
      <p:grpSp>
        <p:nvGrpSpPr>
          <p:cNvPr id="24" name="Gruppieren 23">
            <a:extLst>
              <a:ext uri="{FF2B5EF4-FFF2-40B4-BE49-F238E27FC236}">
                <a16:creationId xmlns:a16="http://schemas.microsoft.com/office/drawing/2014/main" id="{A2EEA12F-8A49-4BF2-89CC-CAD1F4D72303}"/>
              </a:ext>
            </a:extLst>
          </p:cNvPr>
          <p:cNvGrpSpPr>
            <a:grpSpLocks noChangeAspect="1"/>
          </p:cNvGrpSpPr>
          <p:nvPr/>
        </p:nvGrpSpPr>
        <p:grpSpPr>
          <a:xfrm>
            <a:off x="5961577" y="2342625"/>
            <a:ext cx="216000" cy="223334"/>
            <a:chOff x="7323624" y="4530944"/>
            <a:chExt cx="284544" cy="294205"/>
          </a:xfrm>
        </p:grpSpPr>
        <p:sp>
          <p:nvSpPr>
            <p:cNvPr id="25" name="Ellipse 61">
              <a:extLst>
                <a:ext uri="{FF2B5EF4-FFF2-40B4-BE49-F238E27FC236}">
                  <a16:creationId xmlns:a16="http://schemas.microsoft.com/office/drawing/2014/main" id="{3231684B-16A8-41D8-8B48-59955F4DE409}"/>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26" name="Textfeld 62">
              <a:extLst>
                <a:ext uri="{FF2B5EF4-FFF2-40B4-BE49-F238E27FC236}">
                  <a16:creationId xmlns:a16="http://schemas.microsoft.com/office/drawing/2014/main" id="{6B28F6B9-7AE8-4B3C-A365-BA18B95F7375}"/>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27" name="Gruppieren 26">
            <a:extLst>
              <a:ext uri="{FF2B5EF4-FFF2-40B4-BE49-F238E27FC236}">
                <a16:creationId xmlns:a16="http://schemas.microsoft.com/office/drawing/2014/main" id="{45270435-F7A7-4D8E-AC06-C779A2B2C7EA}"/>
              </a:ext>
            </a:extLst>
          </p:cNvPr>
          <p:cNvGrpSpPr/>
          <p:nvPr/>
        </p:nvGrpSpPr>
        <p:grpSpPr>
          <a:xfrm>
            <a:off x="5426275" y="5650628"/>
            <a:ext cx="288000" cy="288000"/>
            <a:chOff x="7747174" y="4580567"/>
            <a:chExt cx="288000" cy="288000"/>
          </a:xfrm>
        </p:grpSpPr>
        <p:sp>
          <p:nvSpPr>
            <p:cNvPr id="28" name="Ellipse 64">
              <a:extLst>
                <a:ext uri="{FF2B5EF4-FFF2-40B4-BE49-F238E27FC236}">
                  <a16:creationId xmlns:a16="http://schemas.microsoft.com/office/drawing/2014/main" id="{00790BE2-F5BB-4291-8442-78BF48FEEC04}"/>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29" name="Textfeld 65">
              <a:extLst>
                <a:ext uri="{FF2B5EF4-FFF2-40B4-BE49-F238E27FC236}">
                  <a16:creationId xmlns:a16="http://schemas.microsoft.com/office/drawing/2014/main" id="{F21C3030-379D-45C3-A16B-93B90D20F371}"/>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33" name="Gruppieren 32">
            <a:extLst>
              <a:ext uri="{FF2B5EF4-FFF2-40B4-BE49-F238E27FC236}">
                <a16:creationId xmlns:a16="http://schemas.microsoft.com/office/drawing/2014/main" id="{8D330336-E9EF-480D-B5C6-5849390A49F8}"/>
              </a:ext>
            </a:extLst>
          </p:cNvPr>
          <p:cNvGrpSpPr/>
          <p:nvPr/>
        </p:nvGrpSpPr>
        <p:grpSpPr>
          <a:xfrm>
            <a:off x="5411926" y="4599652"/>
            <a:ext cx="288000" cy="288000"/>
            <a:chOff x="7747174" y="4580567"/>
            <a:chExt cx="288000" cy="288000"/>
          </a:xfrm>
        </p:grpSpPr>
        <p:sp>
          <p:nvSpPr>
            <p:cNvPr id="34" name="Ellipse 64">
              <a:extLst>
                <a:ext uri="{FF2B5EF4-FFF2-40B4-BE49-F238E27FC236}">
                  <a16:creationId xmlns:a16="http://schemas.microsoft.com/office/drawing/2014/main" id="{6D28A0B3-C355-48D0-B662-1B71AADF4125}"/>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35" name="Textfeld 65">
              <a:extLst>
                <a:ext uri="{FF2B5EF4-FFF2-40B4-BE49-F238E27FC236}">
                  <a16:creationId xmlns:a16="http://schemas.microsoft.com/office/drawing/2014/main" id="{DDE449D4-59D1-458A-BB1A-7F0DFBE732D0}"/>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36" name="Gruppieren 35">
            <a:extLst>
              <a:ext uri="{FF2B5EF4-FFF2-40B4-BE49-F238E27FC236}">
                <a16:creationId xmlns:a16="http://schemas.microsoft.com/office/drawing/2014/main" id="{51DD7D7E-02F3-495D-B26F-B160C33E9E09}"/>
              </a:ext>
            </a:extLst>
          </p:cNvPr>
          <p:cNvGrpSpPr>
            <a:grpSpLocks noChangeAspect="1"/>
          </p:cNvGrpSpPr>
          <p:nvPr/>
        </p:nvGrpSpPr>
        <p:grpSpPr>
          <a:xfrm>
            <a:off x="3508634" y="2340620"/>
            <a:ext cx="216000" cy="223334"/>
            <a:chOff x="7323624" y="4530944"/>
            <a:chExt cx="284544" cy="294205"/>
          </a:xfrm>
        </p:grpSpPr>
        <p:sp>
          <p:nvSpPr>
            <p:cNvPr id="37" name="Ellipse 61">
              <a:extLst>
                <a:ext uri="{FF2B5EF4-FFF2-40B4-BE49-F238E27FC236}">
                  <a16:creationId xmlns:a16="http://schemas.microsoft.com/office/drawing/2014/main" id="{77D1196E-F8AE-48B1-8827-205A51D5FCCA}"/>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8" name="Textfeld 62">
              <a:extLst>
                <a:ext uri="{FF2B5EF4-FFF2-40B4-BE49-F238E27FC236}">
                  <a16:creationId xmlns:a16="http://schemas.microsoft.com/office/drawing/2014/main" id="{457E5438-5A1B-4804-91C4-DE18687E7C6B}"/>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39" name="Gruppieren 38">
            <a:extLst>
              <a:ext uri="{FF2B5EF4-FFF2-40B4-BE49-F238E27FC236}">
                <a16:creationId xmlns:a16="http://schemas.microsoft.com/office/drawing/2014/main" id="{1B14ADCC-A71A-4E28-B21A-10C3E4EF574A}"/>
              </a:ext>
            </a:extLst>
          </p:cNvPr>
          <p:cNvGrpSpPr/>
          <p:nvPr/>
        </p:nvGrpSpPr>
        <p:grpSpPr>
          <a:xfrm>
            <a:off x="5430678" y="3614862"/>
            <a:ext cx="288000" cy="288000"/>
            <a:chOff x="7747174" y="4580567"/>
            <a:chExt cx="288000" cy="288000"/>
          </a:xfrm>
        </p:grpSpPr>
        <p:sp>
          <p:nvSpPr>
            <p:cNvPr id="40" name="Ellipse 64">
              <a:extLst>
                <a:ext uri="{FF2B5EF4-FFF2-40B4-BE49-F238E27FC236}">
                  <a16:creationId xmlns:a16="http://schemas.microsoft.com/office/drawing/2014/main" id="{B2ACA1B0-2D3C-4D73-921E-1C4A8C242E6F}"/>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41" name="Textfeld 65">
              <a:extLst>
                <a:ext uri="{FF2B5EF4-FFF2-40B4-BE49-F238E27FC236}">
                  <a16:creationId xmlns:a16="http://schemas.microsoft.com/office/drawing/2014/main" id="{E210320B-1AF5-4780-9969-92740B6BDC16}"/>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sp>
        <p:nvSpPr>
          <p:cNvPr id="42" name="Textfeld 41">
            <a:extLst>
              <a:ext uri="{FF2B5EF4-FFF2-40B4-BE49-F238E27FC236}">
                <a16:creationId xmlns:a16="http://schemas.microsoft.com/office/drawing/2014/main" id="{F4A745BB-3F27-4B7A-A792-051138CD6034}"/>
              </a:ext>
            </a:extLst>
          </p:cNvPr>
          <p:cNvSpPr txBox="1"/>
          <p:nvPr/>
        </p:nvSpPr>
        <p:spPr>
          <a:xfrm>
            <a:off x="4381481" y="1847844"/>
            <a:ext cx="1258678" cy="338554"/>
          </a:xfrm>
          <a:prstGeom prst="rect">
            <a:avLst/>
          </a:prstGeom>
          <a:noFill/>
        </p:spPr>
        <p:txBody>
          <a:bodyPr wrap="none" rtlCol="0">
            <a:spAutoFit/>
          </a:bodyPr>
          <a:lstStyle/>
          <a:p>
            <a:r>
              <a:rPr lang="de-DE" sz="1600" b="1" i="1" dirty="0">
                <a:latin typeface="Times New Roman" panose="02020603050405020304" pitchFamily="18" charset="0"/>
                <a:cs typeface="Times New Roman" panose="02020603050405020304" pitchFamily="18" charset="0"/>
              </a:rPr>
              <a:t>I R</a:t>
            </a:r>
            <a:r>
              <a:rPr lang="de-DE" sz="1600" b="1" i="1" baseline="-25000" dirty="0">
                <a:latin typeface="Times New Roman" panose="02020603050405020304" pitchFamily="18" charset="0"/>
                <a:cs typeface="Times New Roman" panose="02020603050405020304" pitchFamily="18" charset="0"/>
              </a:rPr>
              <a:t>ext</a:t>
            </a:r>
            <a:r>
              <a:rPr lang="de-DE" sz="1600" b="1" i="1" dirty="0">
                <a:latin typeface="Times New Roman" panose="02020603050405020304" pitchFamily="18" charset="0"/>
                <a:cs typeface="Times New Roman" panose="02020603050405020304" pitchFamily="18" charset="0"/>
              </a:rPr>
              <a:t> = </a:t>
            </a:r>
            <a:r>
              <a:rPr lang="de-DE" sz="1600" b="1" i="1" dirty="0" err="1">
                <a:latin typeface="Times New Roman" panose="02020603050405020304" pitchFamily="18" charset="0"/>
                <a:cs typeface="Times New Roman" panose="02020603050405020304" pitchFamily="18" charset="0"/>
              </a:rPr>
              <a:t>V</a:t>
            </a:r>
            <a:r>
              <a:rPr lang="de-DE" sz="1600" b="1" i="1" baseline="-25000" dirty="0" err="1">
                <a:latin typeface="Times New Roman" panose="02020603050405020304" pitchFamily="18" charset="0"/>
                <a:cs typeface="Times New Roman" panose="02020603050405020304" pitchFamily="18" charset="0"/>
              </a:rPr>
              <a:t>Zelle</a:t>
            </a:r>
            <a:endParaRPr lang="de-DE" sz="1600" b="1" i="1" baseline="-25000" dirty="0">
              <a:latin typeface="Times New Roman" panose="02020603050405020304" pitchFamily="18" charset="0"/>
              <a:cs typeface="Times New Roman" panose="02020603050405020304" pitchFamily="18" charset="0"/>
            </a:endParaRPr>
          </a:p>
        </p:txBody>
      </p:sp>
      <p:sp>
        <p:nvSpPr>
          <p:cNvPr id="43" name="Rechteck 42">
            <a:extLst>
              <a:ext uri="{FF2B5EF4-FFF2-40B4-BE49-F238E27FC236}">
                <a16:creationId xmlns:a16="http://schemas.microsoft.com/office/drawing/2014/main" id="{EFB878C1-4F58-463C-8315-D9C3ED35943C}"/>
              </a:ext>
            </a:extLst>
          </p:cNvPr>
          <p:cNvSpPr/>
          <p:nvPr/>
        </p:nvSpPr>
        <p:spPr>
          <a:xfrm>
            <a:off x="4677104" y="2343807"/>
            <a:ext cx="643828" cy="208229"/>
          </a:xfrm>
          <a:prstGeom prst="rect">
            <a:avLst/>
          </a:prstGeom>
          <a:solidFill>
            <a:schemeClr val="bg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44" name="Gerade Verbindung mit Pfeil 43">
            <a:extLst>
              <a:ext uri="{FF2B5EF4-FFF2-40B4-BE49-F238E27FC236}">
                <a16:creationId xmlns:a16="http://schemas.microsoft.com/office/drawing/2014/main" id="{80EA0D82-5868-4806-ACB4-4D24BCC680AC}"/>
              </a:ext>
            </a:extLst>
          </p:cNvPr>
          <p:cNvCxnSpPr/>
          <p:nvPr/>
        </p:nvCxnSpPr>
        <p:spPr>
          <a:xfrm flipH="1">
            <a:off x="4677109" y="2631355"/>
            <a:ext cx="641131" cy="0"/>
          </a:xfrm>
          <a:prstGeom prst="straightConnector1">
            <a:avLst/>
          </a:prstGeom>
          <a:ln w="28575">
            <a:solidFill>
              <a:srgbClr val="FF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sp>
        <p:nvSpPr>
          <p:cNvPr id="45" name="Textfeld 44">
            <a:extLst>
              <a:ext uri="{FF2B5EF4-FFF2-40B4-BE49-F238E27FC236}">
                <a16:creationId xmlns:a16="http://schemas.microsoft.com/office/drawing/2014/main" id="{7CEFCE53-5BB6-44D0-B573-AB9BA60E73FC}"/>
              </a:ext>
            </a:extLst>
          </p:cNvPr>
          <p:cNvSpPr txBox="1"/>
          <p:nvPr/>
        </p:nvSpPr>
        <p:spPr>
          <a:xfrm>
            <a:off x="4834846" y="2633068"/>
            <a:ext cx="397811" cy="369332"/>
          </a:xfrm>
          <a:prstGeom prst="rect">
            <a:avLst/>
          </a:prstGeom>
          <a:noFill/>
        </p:spPr>
        <p:txBody>
          <a:bodyPr wrap="square" rtlCol="0">
            <a:spAutoFit/>
          </a:bodyPr>
          <a:lstStyle/>
          <a:p>
            <a:pPr algn="ctr"/>
            <a:r>
              <a:rPr lang="de-CH" b="1" i="1" dirty="0">
                <a:solidFill>
                  <a:srgbClr val="FF0000"/>
                </a:solidFill>
                <a:latin typeface="Times New Roman" panose="02020603050405020304" pitchFamily="18" charset="0"/>
                <a:cs typeface="Times New Roman" panose="02020603050405020304" pitchFamily="18" charset="0"/>
              </a:rPr>
              <a:t>I</a:t>
            </a:r>
          </a:p>
        </p:txBody>
      </p:sp>
      <p:grpSp>
        <p:nvGrpSpPr>
          <p:cNvPr id="30" name="Gruppieren 29">
            <a:extLst>
              <a:ext uri="{FF2B5EF4-FFF2-40B4-BE49-F238E27FC236}">
                <a16:creationId xmlns:a16="http://schemas.microsoft.com/office/drawing/2014/main" id="{CA10D7B3-CCC1-453A-B037-D4000D4EF2D4}"/>
              </a:ext>
            </a:extLst>
          </p:cNvPr>
          <p:cNvGrpSpPr>
            <a:grpSpLocks noChangeAspect="1"/>
          </p:cNvGrpSpPr>
          <p:nvPr/>
        </p:nvGrpSpPr>
        <p:grpSpPr>
          <a:xfrm>
            <a:off x="4391920" y="2332323"/>
            <a:ext cx="216000" cy="223334"/>
            <a:chOff x="7323624" y="4530944"/>
            <a:chExt cx="284544" cy="294205"/>
          </a:xfrm>
        </p:grpSpPr>
        <p:sp>
          <p:nvSpPr>
            <p:cNvPr id="31" name="Ellipse 61">
              <a:extLst>
                <a:ext uri="{FF2B5EF4-FFF2-40B4-BE49-F238E27FC236}">
                  <a16:creationId xmlns:a16="http://schemas.microsoft.com/office/drawing/2014/main" id="{BBFD7B6E-5E1F-4640-9DB1-B925A826C3C4}"/>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2" name="Textfeld 62">
              <a:extLst>
                <a:ext uri="{FF2B5EF4-FFF2-40B4-BE49-F238E27FC236}">
                  <a16:creationId xmlns:a16="http://schemas.microsoft.com/office/drawing/2014/main" id="{C8172A35-880F-4604-912F-DF4BD4CBBFBF}"/>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sp>
        <p:nvSpPr>
          <p:cNvPr id="46" name="Fußzeilenplatzhalter 4">
            <a:extLst>
              <a:ext uri="{FF2B5EF4-FFF2-40B4-BE49-F238E27FC236}">
                <a16:creationId xmlns:a16="http://schemas.microsoft.com/office/drawing/2014/main" id="{37A5EBF8-20B4-4D07-AF06-3DD2D2E1EE2F}"/>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3358159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4699"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r>
              <a:rPr lang="de-CH" b="1" dirty="0" err="1"/>
              <a:t>Discharge</a:t>
            </a:r>
            <a:r>
              <a:rPr lang="de-CH" b="1" dirty="0"/>
              <a:t> (</a:t>
            </a:r>
            <a:r>
              <a:rPr lang="de-CH" b="1" i="1" dirty="0">
                <a:latin typeface="Times New Roman" panose="02020603050405020304" pitchFamily="18" charset="0"/>
                <a:cs typeface="Times New Roman" panose="02020603050405020304" pitchFamily="18" charset="0"/>
              </a:rPr>
              <a:t>I R</a:t>
            </a:r>
            <a:r>
              <a:rPr lang="de-CH" b="1" i="1" baseline="-25000" dirty="0">
                <a:latin typeface="Times New Roman" panose="02020603050405020304" pitchFamily="18" charset="0"/>
                <a:cs typeface="Times New Roman" panose="02020603050405020304" pitchFamily="18" charset="0"/>
              </a:rPr>
              <a:t>ext</a:t>
            </a:r>
            <a:r>
              <a:rPr lang="de-CH" b="1" i="1" dirty="0">
                <a:latin typeface="Times New Roman" panose="02020603050405020304" pitchFamily="18" charset="0"/>
                <a:cs typeface="Times New Roman" panose="02020603050405020304" pitchFamily="18" charset="0"/>
              </a:rPr>
              <a:t> = </a:t>
            </a:r>
            <a:r>
              <a:rPr lang="de-CH" b="1" i="1" dirty="0" err="1">
                <a:latin typeface="Times New Roman" panose="02020603050405020304" pitchFamily="18" charset="0"/>
                <a:cs typeface="Times New Roman" panose="02020603050405020304" pitchFamily="18" charset="0"/>
              </a:rPr>
              <a:t>V</a:t>
            </a:r>
            <a:r>
              <a:rPr lang="de-CH" b="1" i="1" baseline="-25000" dirty="0" err="1">
                <a:latin typeface="Times New Roman" panose="02020603050405020304" pitchFamily="18" charset="0"/>
                <a:cs typeface="Times New Roman" panose="02020603050405020304" pitchFamily="18" charset="0"/>
              </a:rPr>
              <a:t>zelle</a:t>
            </a:r>
            <a:r>
              <a:rPr lang="de-CH" b="1"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27</a:t>
            </a:fld>
            <a:endParaRPr lang="de-CH" dirty="0"/>
          </a:p>
        </p:txBody>
      </p:sp>
      <p:grpSp>
        <p:nvGrpSpPr>
          <p:cNvPr id="5" name="Gruppieren 4">
            <a:extLst>
              <a:ext uri="{FF2B5EF4-FFF2-40B4-BE49-F238E27FC236}">
                <a16:creationId xmlns:a16="http://schemas.microsoft.com/office/drawing/2014/main" id="{91FB6F3E-133A-40D7-8B4B-EA48955DF30A}"/>
              </a:ext>
            </a:extLst>
          </p:cNvPr>
          <p:cNvGrpSpPr/>
          <p:nvPr/>
        </p:nvGrpSpPr>
        <p:grpSpPr>
          <a:xfrm>
            <a:off x="2901000" y="2435025"/>
            <a:ext cx="4104000" cy="3663929"/>
            <a:chOff x="2962084" y="2435025"/>
            <a:chExt cx="4104000" cy="3663929"/>
          </a:xfrm>
        </p:grpSpPr>
        <p:grpSp>
          <p:nvGrpSpPr>
            <p:cNvPr id="15" name="Group 11">
              <a:extLst>
                <a:ext uri="{FF2B5EF4-FFF2-40B4-BE49-F238E27FC236}">
                  <a16:creationId xmlns:a16="http://schemas.microsoft.com/office/drawing/2014/main" id="{3A1EFB29-27DD-4B82-BD06-9E741FA8FBA7}"/>
                </a:ext>
              </a:extLst>
            </p:cNvPr>
            <p:cNvGrpSpPr/>
            <p:nvPr/>
          </p:nvGrpSpPr>
          <p:grpSpPr>
            <a:xfrm>
              <a:off x="2962084" y="2435025"/>
              <a:ext cx="4104000" cy="395052"/>
              <a:chOff x="4055458" y="1427802"/>
              <a:chExt cx="5522523" cy="531600"/>
            </a:xfrm>
          </p:grpSpPr>
          <p:pic>
            <p:nvPicPr>
              <p:cNvPr id="17" name="Grafik 18" descr="&lt;strong&gt;Plus - Minus&lt;/strong&gt; by cyberscooty">
                <a:extLst>
                  <a:ext uri="{FF2B5EF4-FFF2-40B4-BE49-F238E27FC236}">
                    <a16:creationId xmlns:a16="http://schemas.microsoft.com/office/drawing/2014/main" id="{FF078FFB-3626-47A3-87AA-24010BA12CD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055458" y="1599402"/>
                <a:ext cx="382895" cy="360000"/>
              </a:xfrm>
              <a:prstGeom prst="rect">
                <a:avLst/>
              </a:prstGeom>
            </p:spPr>
          </p:pic>
          <p:pic>
            <p:nvPicPr>
              <p:cNvPr id="18" name="Grafik 21" descr="&lt;strong&gt;Plus - Minus&lt;/strong&gt; by cyberscooty">
                <a:extLst>
                  <a:ext uri="{FF2B5EF4-FFF2-40B4-BE49-F238E27FC236}">
                    <a16:creationId xmlns:a16="http://schemas.microsoft.com/office/drawing/2014/main" id="{1404FEF3-1820-4AA6-B04F-7888F9B3188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9179796" y="1599402"/>
                <a:ext cx="398185" cy="360000"/>
              </a:xfrm>
              <a:prstGeom prst="rect">
                <a:avLst/>
              </a:prstGeom>
            </p:spPr>
          </p:pic>
          <p:cxnSp>
            <p:nvCxnSpPr>
              <p:cNvPr id="19" name="Straight Connector 14">
                <a:extLst>
                  <a:ext uri="{FF2B5EF4-FFF2-40B4-BE49-F238E27FC236}">
                    <a16:creationId xmlns:a16="http://schemas.microsoft.com/office/drawing/2014/main" id="{7F685D8C-6082-4BE2-B624-8411FA09C0BA}"/>
                  </a:ext>
                </a:extLst>
              </p:cNvPr>
              <p:cNvCxnSpPr/>
              <p:nvPr/>
            </p:nvCxnSpPr>
            <p:spPr>
              <a:xfrm flipV="1">
                <a:off x="4621696" y="1431235"/>
                <a:ext cx="0" cy="528167"/>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5">
                <a:extLst>
                  <a:ext uri="{FF2B5EF4-FFF2-40B4-BE49-F238E27FC236}">
                    <a16:creationId xmlns:a16="http://schemas.microsoft.com/office/drawing/2014/main" id="{579E812A-6FC1-45D0-8EFF-6337D89F7697}"/>
                  </a:ext>
                </a:extLst>
              </p:cNvPr>
              <p:cNvCxnSpPr/>
              <p:nvPr/>
            </p:nvCxnSpPr>
            <p:spPr>
              <a:xfrm>
                <a:off x="4621696" y="1431235"/>
                <a:ext cx="4435728"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16">
                <a:extLst>
                  <a:ext uri="{FF2B5EF4-FFF2-40B4-BE49-F238E27FC236}">
                    <a16:creationId xmlns:a16="http://schemas.microsoft.com/office/drawing/2014/main" id="{D4FC6B21-F9A8-4B2F-82E6-791528186417}"/>
                  </a:ext>
                </a:extLst>
              </p:cNvPr>
              <p:cNvCxnSpPr>
                <a:cxnSpLocks/>
              </p:cNvCxnSpPr>
              <p:nvPr/>
            </p:nvCxnSpPr>
            <p:spPr>
              <a:xfrm>
                <a:off x="9057424" y="1427802"/>
                <a:ext cx="0" cy="531600"/>
              </a:xfrm>
              <a:prstGeom prst="line">
                <a:avLst/>
              </a:prstGeom>
            </p:spPr>
            <p:style>
              <a:lnRef idx="1">
                <a:schemeClr val="dk1"/>
              </a:lnRef>
              <a:fillRef idx="0">
                <a:schemeClr val="dk1"/>
              </a:fillRef>
              <a:effectRef idx="0">
                <a:schemeClr val="dk1"/>
              </a:effectRef>
              <a:fontRef idx="minor">
                <a:schemeClr val="tx1"/>
              </a:fontRef>
            </p:style>
          </p:cxnSp>
        </p:grpSp>
        <p:pic>
          <p:nvPicPr>
            <p:cNvPr id="23" name="Content Placeholder 6">
              <a:extLst>
                <a:ext uri="{FF2B5EF4-FFF2-40B4-BE49-F238E27FC236}">
                  <a16:creationId xmlns:a16="http://schemas.microsoft.com/office/drawing/2014/main" id="{F821AE3D-72C2-42C1-9D71-C84E67F73A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81363" y="2824070"/>
              <a:ext cx="3465442" cy="3274884"/>
            </a:xfrm>
            <a:prstGeom prst="rect">
              <a:avLst/>
            </a:prstGeom>
          </p:spPr>
        </p:pic>
      </p:grpSp>
      <p:grpSp>
        <p:nvGrpSpPr>
          <p:cNvPr id="24" name="Gruppieren 23">
            <a:extLst>
              <a:ext uri="{FF2B5EF4-FFF2-40B4-BE49-F238E27FC236}">
                <a16:creationId xmlns:a16="http://schemas.microsoft.com/office/drawing/2014/main" id="{12D455C6-9E2D-4A09-B30A-BE30B7AF7752}"/>
              </a:ext>
            </a:extLst>
          </p:cNvPr>
          <p:cNvGrpSpPr>
            <a:grpSpLocks noChangeAspect="1"/>
          </p:cNvGrpSpPr>
          <p:nvPr/>
        </p:nvGrpSpPr>
        <p:grpSpPr>
          <a:xfrm>
            <a:off x="3237275" y="5580198"/>
            <a:ext cx="216000" cy="223334"/>
            <a:chOff x="7323624" y="4530944"/>
            <a:chExt cx="284544" cy="294205"/>
          </a:xfrm>
        </p:grpSpPr>
        <p:sp>
          <p:nvSpPr>
            <p:cNvPr id="25" name="Ellipse 61">
              <a:extLst>
                <a:ext uri="{FF2B5EF4-FFF2-40B4-BE49-F238E27FC236}">
                  <a16:creationId xmlns:a16="http://schemas.microsoft.com/office/drawing/2014/main" id="{1853C596-73C8-4060-B87A-6D46F65DD506}"/>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26" name="Textfeld 62">
              <a:extLst>
                <a:ext uri="{FF2B5EF4-FFF2-40B4-BE49-F238E27FC236}">
                  <a16:creationId xmlns:a16="http://schemas.microsoft.com/office/drawing/2014/main" id="{34F9670D-74AD-4AAC-AFB0-113342D65BC4}"/>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27" name="Gruppieren 26">
            <a:extLst>
              <a:ext uri="{FF2B5EF4-FFF2-40B4-BE49-F238E27FC236}">
                <a16:creationId xmlns:a16="http://schemas.microsoft.com/office/drawing/2014/main" id="{948B0CC6-3EA3-4133-9E06-514B2E0E94C2}"/>
              </a:ext>
            </a:extLst>
          </p:cNvPr>
          <p:cNvGrpSpPr/>
          <p:nvPr/>
        </p:nvGrpSpPr>
        <p:grpSpPr>
          <a:xfrm>
            <a:off x="3494903" y="5580198"/>
            <a:ext cx="288000" cy="288000"/>
            <a:chOff x="7747174" y="4580567"/>
            <a:chExt cx="288000" cy="288000"/>
          </a:xfrm>
        </p:grpSpPr>
        <p:sp>
          <p:nvSpPr>
            <p:cNvPr id="28" name="Ellipse 64">
              <a:extLst>
                <a:ext uri="{FF2B5EF4-FFF2-40B4-BE49-F238E27FC236}">
                  <a16:creationId xmlns:a16="http://schemas.microsoft.com/office/drawing/2014/main" id="{ABA324EB-DEF9-4949-8DA4-1DA16A2AD947}"/>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29" name="Textfeld 65">
              <a:extLst>
                <a:ext uri="{FF2B5EF4-FFF2-40B4-BE49-F238E27FC236}">
                  <a16:creationId xmlns:a16="http://schemas.microsoft.com/office/drawing/2014/main" id="{1B823694-0CD2-4772-A67C-092F28548CA5}"/>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30" name="Gruppieren 29">
            <a:extLst>
              <a:ext uri="{FF2B5EF4-FFF2-40B4-BE49-F238E27FC236}">
                <a16:creationId xmlns:a16="http://schemas.microsoft.com/office/drawing/2014/main" id="{909372D1-0F1B-46A4-8261-4D5E1F5A7D0B}"/>
              </a:ext>
            </a:extLst>
          </p:cNvPr>
          <p:cNvGrpSpPr>
            <a:grpSpLocks noChangeAspect="1"/>
          </p:cNvGrpSpPr>
          <p:nvPr/>
        </p:nvGrpSpPr>
        <p:grpSpPr>
          <a:xfrm>
            <a:off x="3230789" y="4718209"/>
            <a:ext cx="216000" cy="223334"/>
            <a:chOff x="7323624" y="4530944"/>
            <a:chExt cx="284544" cy="294205"/>
          </a:xfrm>
        </p:grpSpPr>
        <p:sp>
          <p:nvSpPr>
            <p:cNvPr id="31" name="Ellipse 61">
              <a:extLst>
                <a:ext uri="{FF2B5EF4-FFF2-40B4-BE49-F238E27FC236}">
                  <a16:creationId xmlns:a16="http://schemas.microsoft.com/office/drawing/2014/main" id="{86B0ED90-3EB5-42EE-980A-682437C196D7}"/>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2" name="Textfeld 62">
              <a:extLst>
                <a:ext uri="{FF2B5EF4-FFF2-40B4-BE49-F238E27FC236}">
                  <a16:creationId xmlns:a16="http://schemas.microsoft.com/office/drawing/2014/main" id="{1B043635-0D04-4C3E-BC03-FD05C32AE6FD}"/>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33" name="Gruppieren 32">
            <a:extLst>
              <a:ext uri="{FF2B5EF4-FFF2-40B4-BE49-F238E27FC236}">
                <a16:creationId xmlns:a16="http://schemas.microsoft.com/office/drawing/2014/main" id="{798470FD-4569-4F43-A804-27DFF98B021E}"/>
              </a:ext>
            </a:extLst>
          </p:cNvPr>
          <p:cNvGrpSpPr/>
          <p:nvPr/>
        </p:nvGrpSpPr>
        <p:grpSpPr>
          <a:xfrm>
            <a:off x="3488417" y="4718209"/>
            <a:ext cx="288000" cy="288000"/>
            <a:chOff x="7747174" y="4580567"/>
            <a:chExt cx="288000" cy="288000"/>
          </a:xfrm>
        </p:grpSpPr>
        <p:sp>
          <p:nvSpPr>
            <p:cNvPr id="34" name="Ellipse 64">
              <a:extLst>
                <a:ext uri="{FF2B5EF4-FFF2-40B4-BE49-F238E27FC236}">
                  <a16:creationId xmlns:a16="http://schemas.microsoft.com/office/drawing/2014/main" id="{7C1191E4-EE2C-479C-9CB6-ED3B1F5ADFBF}"/>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35" name="Textfeld 65">
              <a:extLst>
                <a:ext uri="{FF2B5EF4-FFF2-40B4-BE49-F238E27FC236}">
                  <a16:creationId xmlns:a16="http://schemas.microsoft.com/office/drawing/2014/main" id="{27A4EC5B-FBF7-42BD-8669-2FDCE761DF39}"/>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grpSp>
        <p:nvGrpSpPr>
          <p:cNvPr id="36" name="Gruppieren 35">
            <a:extLst>
              <a:ext uri="{FF2B5EF4-FFF2-40B4-BE49-F238E27FC236}">
                <a16:creationId xmlns:a16="http://schemas.microsoft.com/office/drawing/2014/main" id="{C8369309-86A4-4815-99E0-C0437E66E937}"/>
              </a:ext>
            </a:extLst>
          </p:cNvPr>
          <p:cNvGrpSpPr>
            <a:grpSpLocks noChangeAspect="1"/>
          </p:cNvGrpSpPr>
          <p:nvPr/>
        </p:nvGrpSpPr>
        <p:grpSpPr>
          <a:xfrm>
            <a:off x="3230789" y="3414092"/>
            <a:ext cx="216000" cy="223334"/>
            <a:chOff x="7323624" y="4530944"/>
            <a:chExt cx="284544" cy="294205"/>
          </a:xfrm>
        </p:grpSpPr>
        <p:sp>
          <p:nvSpPr>
            <p:cNvPr id="37" name="Ellipse 61">
              <a:extLst>
                <a:ext uri="{FF2B5EF4-FFF2-40B4-BE49-F238E27FC236}">
                  <a16:creationId xmlns:a16="http://schemas.microsoft.com/office/drawing/2014/main" id="{75CD5DA4-AE33-4B62-A410-DAA524BE52E9}"/>
                </a:ext>
              </a:extLst>
            </p:cNvPr>
            <p:cNvSpPr>
              <a:spLocks noChangeAspect="1"/>
            </p:cNvSpPr>
            <p:nvPr/>
          </p:nvSpPr>
          <p:spPr>
            <a:xfrm>
              <a:off x="7323624" y="4540605"/>
              <a:ext cx="284544" cy="284544"/>
            </a:xfrm>
            <a:prstGeom prst="ellipse">
              <a:avLst/>
            </a:prstGeom>
            <a:solidFill>
              <a:srgbClr val="3F13F9"/>
            </a:solidFill>
            <a:ln>
              <a:solidFill>
                <a:srgbClr val="3F13F9"/>
              </a:solidFill>
            </a:ln>
            <a:effectLst>
              <a:glow rad="101600">
                <a:schemeClr val="accent1">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accent2">
                    <a:lumMod val="75000"/>
                  </a:schemeClr>
                </a:solidFill>
              </a:endParaRPr>
            </a:p>
          </p:txBody>
        </p:sp>
        <p:sp>
          <p:nvSpPr>
            <p:cNvPr id="38" name="Textfeld 62">
              <a:extLst>
                <a:ext uri="{FF2B5EF4-FFF2-40B4-BE49-F238E27FC236}">
                  <a16:creationId xmlns:a16="http://schemas.microsoft.com/office/drawing/2014/main" id="{9B391ED5-D3F3-41E4-9D8D-A7F334CC55C5}"/>
                </a:ext>
              </a:extLst>
            </p:cNvPr>
            <p:cNvSpPr txBox="1">
              <a:spLocks noChangeAspect="1"/>
            </p:cNvSpPr>
            <p:nvPr/>
          </p:nvSpPr>
          <p:spPr>
            <a:xfrm>
              <a:off x="7377542" y="4530944"/>
              <a:ext cx="139462" cy="215445"/>
            </a:xfrm>
            <a:prstGeom prst="rect">
              <a:avLst/>
            </a:prstGeom>
            <a:noFill/>
            <a:effectLst/>
          </p:spPr>
          <p:txBody>
            <a:bodyPr wrap="none" lIns="0" tIns="0" rIns="0" bIns="0" rtlCol="0">
              <a:spAutoFit/>
            </a:bodyPr>
            <a:lstStyle/>
            <a:p>
              <a:r>
                <a:rPr lang="de-CH" sz="1400" dirty="0">
                  <a:solidFill>
                    <a:schemeClr val="bg1"/>
                  </a:solidFill>
                </a:rPr>
                <a:t>e</a:t>
              </a:r>
              <a:r>
                <a:rPr lang="de-CH" sz="1400" baseline="30000" dirty="0">
                  <a:solidFill>
                    <a:schemeClr val="bg1"/>
                  </a:solidFill>
                </a:rPr>
                <a:t>-</a:t>
              </a:r>
            </a:p>
          </p:txBody>
        </p:sp>
      </p:grpSp>
      <p:grpSp>
        <p:nvGrpSpPr>
          <p:cNvPr id="39" name="Gruppieren 38">
            <a:extLst>
              <a:ext uri="{FF2B5EF4-FFF2-40B4-BE49-F238E27FC236}">
                <a16:creationId xmlns:a16="http://schemas.microsoft.com/office/drawing/2014/main" id="{E7B2E80C-AE79-459C-8E45-37EE2C9EC090}"/>
              </a:ext>
            </a:extLst>
          </p:cNvPr>
          <p:cNvGrpSpPr/>
          <p:nvPr/>
        </p:nvGrpSpPr>
        <p:grpSpPr>
          <a:xfrm>
            <a:off x="3488417" y="3414092"/>
            <a:ext cx="288000" cy="288000"/>
            <a:chOff x="7747174" y="4580567"/>
            <a:chExt cx="288000" cy="288000"/>
          </a:xfrm>
        </p:grpSpPr>
        <p:sp>
          <p:nvSpPr>
            <p:cNvPr id="40" name="Ellipse 64">
              <a:extLst>
                <a:ext uri="{FF2B5EF4-FFF2-40B4-BE49-F238E27FC236}">
                  <a16:creationId xmlns:a16="http://schemas.microsoft.com/office/drawing/2014/main" id="{603E850D-E575-4C92-A889-3433E80F183F}"/>
                </a:ext>
              </a:extLst>
            </p:cNvPr>
            <p:cNvSpPr>
              <a:spLocks noChangeAspect="1"/>
            </p:cNvSpPr>
            <p:nvPr/>
          </p:nvSpPr>
          <p:spPr>
            <a:xfrm>
              <a:off x="7747174" y="4580567"/>
              <a:ext cx="288000" cy="288000"/>
            </a:xfrm>
            <a:prstGeom prst="ellipse">
              <a:avLst/>
            </a:prstGeom>
            <a:solidFill>
              <a:srgbClr val="FFC000"/>
            </a:solidFill>
            <a:ln>
              <a:noFill/>
            </a:ln>
            <a:effectLst>
              <a:glow rad="63500">
                <a:schemeClr val="accent4">
                  <a:satMod val="175000"/>
                  <a:alpha val="40000"/>
                </a:schemeClr>
              </a:glow>
            </a:effectLst>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rtlCol="0" anchor="ctr"/>
            <a:lstStyle/>
            <a:p>
              <a:pPr algn="ctr"/>
              <a:endParaRPr lang="de-CH" sz="1200" baseline="30000" dirty="0">
                <a:solidFill>
                  <a:schemeClr val="tx1"/>
                </a:solidFill>
              </a:endParaRPr>
            </a:p>
          </p:txBody>
        </p:sp>
        <p:sp>
          <p:nvSpPr>
            <p:cNvPr id="41" name="Textfeld 65">
              <a:extLst>
                <a:ext uri="{FF2B5EF4-FFF2-40B4-BE49-F238E27FC236}">
                  <a16:creationId xmlns:a16="http://schemas.microsoft.com/office/drawing/2014/main" id="{219E7A84-F5F2-4BCF-91E1-018D44E388E1}"/>
                </a:ext>
              </a:extLst>
            </p:cNvPr>
            <p:cNvSpPr txBox="1">
              <a:spLocks noChangeAspect="1"/>
            </p:cNvSpPr>
            <p:nvPr/>
          </p:nvSpPr>
          <p:spPr>
            <a:xfrm>
              <a:off x="7806428" y="4616845"/>
              <a:ext cx="209994" cy="215444"/>
            </a:xfrm>
            <a:prstGeom prst="rect">
              <a:avLst/>
            </a:prstGeom>
            <a:noFill/>
          </p:spPr>
          <p:txBody>
            <a:bodyPr wrap="none" lIns="0" tIns="0" rIns="0" bIns="0" rtlCol="0">
              <a:spAutoFit/>
            </a:bodyPr>
            <a:lstStyle/>
            <a:p>
              <a:r>
                <a:rPr lang="de-CH" sz="1400" dirty="0"/>
                <a:t>Li</a:t>
              </a:r>
              <a:r>
                <a:rPr lang="de-CH" sz="1400" baseline="30000" dirty="0"/>
                <a:t>+</a:t>
              </a:r>
            </a:p>
          </p:txBody>
        </p:sp>
      </p:grpSp>
      <p:sp>
        <p:nvSpPr>
          <p:cNvPr id="42" name="Textfeld 41">
            <a:extLst>
              <a:ext uri="{FF2B5EF4-FFF2-40B4-BE49-F238E27FC236}">
                <a16:creationId xmlns:a16="http://schemas.microsoft.com/office/drawing/2014/main" id="{22AFBB0C-9A2F-4553-8B41-80D2F443E37D}"/>
              </a:ext>
            </a:extLst>
          </p:cNvPr>
          <p:cNvSpPr txBox="1"/>
          <p:nvPr/>
        </p:nvSpPr>
        <p:spPr>
          <a:xfrm>
            <a:off x="4381481" y="1847844"/>
            <a:ext cx="1258678" cy="338554"/>
          </a:xfrm>
          <a:prstGeom prst="rect">
            <a:avLst/>
          </a:prstGeom>
          <a:noFill/>
        </p:spPr>
        <p:txBody>
          <a:bodyPr wrap="none" rtlCol="0">
            <a:spAutoFit/>
          </a:bodyPr>
          <a:lstStyle/>
          <a:p>
            <a:r>
              <a:rPr lang="de-DE" sz="1600" b="1" i="1" dirty="0">
                <a:latin typeface="Times New Roman" panose="02020603050405020304" pitchFamily="18" charset="0"/>
                <a:cs typeface="Times New Roman" panose="02020603050405020304" pitchFamily="18" charset="0"/>
              </a:rPr>
              <a:t>I R</a:t>
            </a:r>
            <a:r>
              <a:rPr lang="de-DE" sz="1600" b="1" i="1" baseline="-25000" dirty="0">
                <a:latin typeface="Times New Roman" panose="02020603050405020304" pitchFamily="18" charset="0"/>
                <a:cs typeface="Times New Roman" panose="02020603050405020304" pitchFamily="18" charset="0"/>
              </a:rPr>
              <a:t>ext</a:t>
            </a:r>
            <a:r>
              <a:rPr lang="de-DE" sz="1600" b="1" i="1" dirty="0">
                <a:latin typeface="Times New Roman" panose="02020603050405020304" pitchFamily="18" charset="0"/>
                <a:cs typeface="Times New Roman" panose="02020603050405020304" pitchFamily="18" charset="0"/>
              </a:rPr>
              <a:t> = </a:t>
            </a:r>
            <a:r>
              <a:rPr lang="de-DE" sz="1600" b="1" i="1" dirty="0" err="1">
                <a:latin typeface="Times New Roman" panose="02020603050405020304" pitchFamily="18" charset="0"/>
                <a:cs typeface="Times New Roman" panose="02020603050405020304" pitchFamily="18" charset="0"/>
              </a:rPr>
              <a:t>V</a:t>
            </a:r>
            <a:r>
              <a:rPr lang="de-DE" sz="1600" b="1" i="1" baseline="-25000" dirty="0" err="1">
                <a:latin typeface="Times New Roman" panose="02020603050405020304" pitchFamily="18" charset="0"/>
                <a:cs typeface="Times New Roman" panose="02020603050405020304" pitchFamily="18" charset="0"/>
              </a:rPr>
              <a:t>Zelle</a:t>
            </a:r>
            <a:endParaRPr lang="de-DE" sz="1600" b="1" i="1" baseline="-25000" dirty="0">
              <a:latin typeface="Times New Roman" panose="02020603050405020304" pitchFamily="18" charset="0"/>
              <a:cs typeface="Times New Roman" panose="02020603050405020304" pitchFamily="18" charset="0"/>
            </a:endParaRPr>
          </a:p>
        </p:txBody>
      </p:sp>
      <p:sp>
        <p:nvSpPr>
          <p:cNvPr id="43" name="Rechteck 42">
            <a:extLst>
              <a:ext uri="{FF2B5EF4-FFF2-40B4-BE49-F238E27FC236}">
                <a16:creationId xmlns:a16="http://schemas.microsoft.com/office/drawing/2014/main" id="{7285B94E-D7F3-43BA-8B1D-C7AEDBFED23E}"/>
              </a:ext>
            </a:extLst>
          </p:cNvPr>
          <p:cNvSpPr/>
          <p:nvPr/>
        </p:nvSpPr>
        <p:spPr>
          <a:xfrm>
            <a:off x="4677104" y="2343807"/>
            <a:ext cx="643828" cy="208229"/>
          </a:xfrm>
          <a:prstGeom prst="rect">
            <a:avLst/>
          </a:prstGeom>
          <a:solidFill>
            <a:schemeClr val="bg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44" name="Gerade Verbindung mit Pfeil 43">
            <a:extLst>
              <a:ext uri="{FF2B5EF4-FFF2-40B4-BE49-F238E27FC236}">
                <a16:creationId xmlns:a16="http://schemas.microsoft.com/office/drawing/2014/main" id="{B3C78D6E-15F1-4E91-820C-4D9FA7749478}"/>
              </a:ext>
            </a:extLst>
          </p:cNvPr>
          <p:cNvCxnSpPr/>
          <p:nvPr/>
        </p:nvCxnSpPr>
        <p:spPr>
          <a:xfrm flipH="1">
            <a:off x="4677109" y="2631355"/>
            <a:ext cx="641131" cy="0"/>
          </a:xfrm>
          <a:prstGeom prst="straightConnector1">
            <a:avLst/>
          </a:prstGeom>
          <a:ln w="28575">
            <a:solidFill>
              <a:srgbClr val="FF0000"/>
            </a:solidFill>
            <a:headEnd type="triangle" w="med" len="lg"/>
            <a:tailEnd type="none" w="med" len="lg"/>
          </a:ln>
        </p:spPr>
        <p:style>
          <a:lnRef idx="1">
            <a:schemeClr val="accent1"/>
          </a:lnRef>
          <a:fillRef idx="0">
            <a:schemeClr val="accent1"/>
          </a:fillRef>
          <a:effectRef idx="0">
            <a:schemeClr val="accent1"/>
          </a:effectRef>
          <a:fontRef idx="minor">
            <a:schemeClr val="tx1"/>
          </a:fontRef>
        </p:style>
      </p:cxnSp>
      <p:sp>
        <p:nvSpPr>
          <p:cNvPr id="45" name="Textfeld 44">
            <a:extLst>
              <a:ext uri="{FF2B5EF4-FFF2-40B4-BE49-F238E27FC236}">
                <a16:creationId xmlns:a16="http://schemas.microsoft.com/office/drawing/2014/main" id="{13FE5E41-1923-4111-B19A-D427333E8ED3}"/>
              </a:ext>
            </a:extLst>
          </p:cNvPr>
          <p:cNvSpPr txBox="1"/>
          <p:nvPr/>
        </p:nvSpPr>
        <p:spPr>
          <a:xfrm>
            <a:off x="4834846" y="2633068"/>
            <a:ext cx="397811" cy="369332"/>
          </a:xfrm>
          <a:prstGeom prst="rect">
            <a:avLst/>
          </a:prstGeom>
          <a:noFill/>
        </p:spPr>
        <p:txBody>
          <a:bodyPr wrap="square" rtlCol="0">
            <a:spAutoFit/>
          </a:bodyPr>
          <a:lstStyle/>
          <a:p>
            <a:pPr algn="ctr"/>
            <a:r>
              <a:rPr lang="de-CH" b="1" i="1" dirty="0">
                <a:solidFill>
                  <a:srgbClr val="FF0000"/>
                </a:solidFill>
                <a:latin typeface="Times New Roman" panose="02020603050405020304" pitchFamily="18" charset="0"/>
                <a:cs typeface="Times New Roman" panose="02020603050405020304" pitchFamily="18" charset="0"/>
              </a:rPr>
              <a:t>I</a:t>
            </a:r>
          </a:p>
        </p:txBody>
      </p:sp>
      <p:sp>
        <p:nvSpPr>
          <p:cNvPr id="46" name="Fußzeilenplatzhalter 4">
            <a:extLst>
              <a:ext uri="{FF2B5EF4-FFF2-40B4-BE49-F238E27FC236}">
                <a16:creationId xmlns:a16="http://schemas.microsoft.com/office/drawing/2014/main" id="{224C5424-4EDB-415B-85BD-EA45F26C2FC5}"/>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3988582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4699" cy="5493968"/>
          </a:xfrm>
        </p:spPr>
        <p:txBody>
          <a:bodyPr>
            <a:normAutofit/>
          </a:bodyPr>
          <a:lstStyle/>
          <a:p>
            <a:pPr marL="0" indent="0">
              <a:spcAft>
                <a:spcPts val="1000"/>
              </a:spcAft>
              <a:buNone/>
            </a:pPr>
            <a:r>
              <a:rPr lang="de-CH" b="1" dirty="0">
                <a:solidFill>
                  <a:srgbClr val="8D1962"/>
                </a:solidFill>
              </a:rPr>
              <a:t>Li-Ion </a:t>
            </a:r>
            <a:r>
              <a:rPr lang="de-CH" b="1" dirty="0" err="1">
                <a:solidFill>
                  <a:srgbClr val="8D1962"/>
                </a:solidFill>
              </a:rPr>
              <a:t>cells</a:t>
            </a:r>
            <a:endParaRPr lang="de-CH" b="1" dirty="0">
              <a:solidFill>
                <a:srgbClr val="8D1962"/>
              </a:solidFill>
            </a:endParaRPr>
          </a:p>
          <a:p>
            <a:pPr marL="0" indent="0">
              <a:spcAft>
                <a:spcPts val="1000"/>
              </a:spcAft>
              <a:buNone/>
            </a:pPr>
            <a:r>
              <a:rPr lang="de-CH" b="1" dirty="0"/>
              <a:t>Fully </a:t>
            </a:r>
            <a:r>
              <a:rPr lang="de-CH" b="1" dirty="0" err="1"/>
              <a:t>discharged</a:t>
            </a:r>
            <a:r>
              <a:rPr lang="de-CH" b="1" dirty="0"/>
              <a:t> </a:t>
            </a:r>
            <a:r>
              <a:rPr lang="de-CH" b="1" dirty="0" err="1"/>
              <a:t>cell</a:t>
            </a:r>
            <a:r>
              <a:rPr lang="de-CH" b="1" dirty="0"/>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28</a:t>
            </a:fld>
            <a:endParaRPr lang="de-CH" dirty="0"/>
          </a:p>
        </p:txBody>
      </p:sp>
      <p:grpSp>
        <p:nvGrpSpPr>
          <p:cNvPr id="5" name="Gruppieren 4">
            <a:extLst>
              <a:ext uri="{FF2B5EF4-FFF2-40B4-BE49-F238E27FC236}">
                <a16:creationId xmlns:a16="http://schemas.microsoft.com/office/drawing/2014/main" id="{91FB6F3E-133A-40D7-8B4B-EA48955DF30A}"/>
              </a:ext>
            </a:extLst>
          </p:cNvPr>
          <p:cNvGrpSpPr/>
          <p:nvPr/>
        </p:nvGrpSpPr>
        <p:grpSpPr>
          <a:xfrm>
            <a:off x="2901000" y="2236225"/>
            <a:ext cx="4104000" cy="3862729"/>
            <a:chOff x="2962084" y="2236225"/>
            <a:chExt cx="4104000" cy="3862729"/>
          </a:xfrm>
        </p:grpSpPr>
        <p:grpSp>
          <p:nvGrpSpPr>
            <p:cNvPr id="12" name="Gruppieren 11">
              <a:extLst>
                <a:ext uri="{FF2B5EF4-FFF2-40B4-BE49-F238E27FC236}">
                  <a16:creationId xmlns:a16="http://schemas.microsoft.com/office/drawing/2014/main" id="{2E50B10E-F0D6-4BCA-84E8-66A9B468B62B}"/>
                </a:ext>
              </a:extLst>
            </p:cNvPr>
            <p:cNvGrpSpPr>
              <a:grpSpLocks noChangeAspect="1"/>
            </p:cNvGrpSpPr>
            <p:nvPr/>
          </p:nvGrpSpPr>
          <p:grpSpPr>
            <a:xfrm>
              <a:off x="2962084" y="2236225"/>
              <a:ext cx="4104000" cy="593850"/>
              <a:chOff x="6993267" y="1255058"/>
              <a:chExt cx="5522523" cy="799115"/>
            </a:xfrm>
          </p:grpSpPr>
          <p:grpSp>
            <p:nvGrpSpPr>
              <p:cNvPr id="15" name="Group 11">
                <a:extLst>
                  <a:ext uri="{FF2B5EF4-FFF2-40B4-BE49-F238E27FC236}">
                    <a16:creationId xmlns:a16="http://schemas.microsoft.com/office/drawing/2014/main" id="{3A1EFB29-27DD-4B82-BD06-9E741FA8FBA7}"/>
                  </a:ext>
                </a:extLst>
              </p:cNvPr>
              <p:cNvGrpSpPr/>
              <p:nvPr/>
            </p:nvGrpSpPr>
            <p:grpSpPr>
              <a:xfrm>
                <a:off x="6993267" y="1255058"/>
                <a:ext cx="5522523" cy="799115"/>
                <a:chOff x="4055458" y="1160288"/>
                <a:chExt cx="5522523" cy="799114"/>
              </a:xfrm>
            </p:grpSpPr>
            <p:pic>
              <p:nvPicPr>
                <p:cNvPr id="17" name="Grafik 18" descr="&lt;strong&gt;Plus - Minus&lt;/strong&gt; by cyberscooty">
                  <a:extLst>
                    <a:ext uri="{FF2B5EF4-FFF2-40B4-BE49-F238E27FC236}">
                      <a16:creationId xmlns:a16="http://schemas.microsoft.com/office/drawing/2014/main" id="{FF078FFB-3626-47A3-87AA-24010BA12CD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055458" y="1599402"/>
                  <a:ext cx="382895" cy="360000"/>
                </a:xfrm>
                <a:prstGeom prst="rect">
                  <a:avLst/>
                </a:prstGeom>
              </p:spPr>
            </p:pic>
            <p:pic>
              <p:nvPicPr>
                <p:cNvPr id="18" name="Grafik 21" descr="&lt;strong&gt;Plus - Minus&lt;/strong&gt; by cyberscooty">
                  <a:extLst>
                    <a:ext uri="{FF2B5EF4-FFF2-40B4-BE49-F238E27FC236}">
                      <a16:creationId xmlns:a16="http://schemas.microsoft.com/office/drawing/2014/main" id="{1404FEF3-1820-4AA6-B04F-7888F9B3188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9179796" y="1599402"/>
                  <a:ext cx="398185" cy="360000"/>
                </a:xfrm>
                <a:prstGeom prst="rect">
                  <a:avLst/>
                </a:prstGeom>
              </p:spPr>
            </p:pic>
            <p:cxnSp>
              <p:nvCxnSpPr>
                <p:cNvPr id="19" name="Straight Connector 14">
                  <a:extLst>
                    <a:ext uri="{FF2B5EF4-FFF2-40B4-BE49-F238E27FC236}">
                      <a16:creationId xmlns:a16="http://schemas.microsoft.com/office/drawing/2014/main" id="{7F685D8C-6082-4BE2-B624-8411FA09C0BA}"/>
                    </a:ext>
                  </a:extLst>
                </p:cNvPr>
                <p:cNvCxnSpPr/>
                <p:nvPr/>
              </p:nvCxnSpPr>
              <p:spPr>
                <a:xfrm flipV="1">
                  <a:off x="4621696" y="1431235"/>
                  <a:ext cx="0" cy="528167"/>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5">
                  <a:extLst>
                    <a:ext uri="{FF2B5EF4-FFF2-40B4-BE49-F238E27FC236}">
                      <a16:creationId xmlns:a16="http://schemas.microsoft.com/office/drawing/2014/main" id="{579E812A-6FC1-45D0-8EFF-6337D89F7697}"/>
                    </a:ext>
                  </a:extLst>
                </p:cNvPr>
                <p:cNvCxnSpPr/>
                <p:nvPr/>
              </p:nvCxnSpPr>
              <p:spPr>
                <a:xfrm>
                  <a:off x="4621696" y="1431235"/>
                  <a:ext cx="4435728"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16">
                  <a:extLst>
                    <a:ext uri="{FF2B5EF4-FFF2-40B4-BE49-F238E27FC236}">
                      <a16:creationId xmlns:a16="http://schemas.microsoft.com/office/drawing/2014/main" id="{D4FC6B21-F9A8-4B2F-82E6-791528186417}"/>
                    </a:ext>
                  </a:extLst>
                </p:cNvPr>
                <p:cNvCxnSpPr>
                  <a:cxnSpLocks/>
                </p:cNvCxnSpPr>
                <p:nvPr/>
              </p:nvCxnSpPr>
              <p:spPr>
                <a:xfrm>
                  <a:off x="9057424" y="1427802"/>
                  <a:ext cx="0" cy="531600"/>
                </a:xfrm>
                <a:prstGeom prst="line">
                  <a:avLst/>
                </a:prstGeom>
              </p:spPr>
              <p:style>
                <a:lnRef idx="1">
                  <a:schemeClr val="dk1"/>
                </a:lnRef>
                <a:fillRef idx="0">
                  <a:schemeClr val="dk1"/>
                </a:fillRef>
                <a:effectRef idx="0">
                  <a:schemeClr val="dk1"/>
                </a:effectRef>
                <a:fontRef idx="minor">
                  <a:schemeClr val="tx1"/>
                </a:fontRef>
              </p:style>
            </p:cxnSp>
            <p:sp>
              <p:nvSpPr>
                <p:cNvPr id="22" name="Ellipse 12">
                  <a:extLst>
                    <a:ext uri="{FF2B5EF4-FFF2-40B4-BE49-F238E27FC236}">
                      <a16:creationId xmlns:a16="http://schemas.microsoft.com/office/drawing/2014/main" id="{A29E16B0-4E76-4C2D-A656-AFEB049A281E}"/>
                    </a:ext>
                  </a:extLst>
                </p:cNvPr>
                <p:cNvSpPr/>
                <p:nvPr/>
              </p:nvSpPr>
              <p:spPr>
                <a:xfrm>
                  <a:off x="6597292" y="1160288"/>
                  <a:ext cx="540000" cy="540001"/>
                </a:xfrm>
                <a:prstGeom prst="ellipse">
                  <a:avLst/>
                </a:prstGeom>
                <a:solidFill>
                  <a:schemeClr val="bg1"/>
                </a:solidFill>
                <a:ln w="19050">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CH" sz="2800" dirty="0">
                    <a:solidFill>
                      <a:srgbClr val="FF0000"/>
                    </a:solidFill>
                  </a:endParaRPr>
                </a:p>
              </p:txBody>
            </p:sp>
          </p:grpSp>
          <p:cxnSp>
            <p:nvCxnSpPr>
              <p:cNvPr id="14" name="Gerade Verbindung 31">
                <a:extLst>
                  <a:ext uri="{FF2B5EF4-FFF2-40B4-BE49-F238E27FC236}">
                    <a16:creationId xmlns:a16="http://schemas.microsoft.com/office/drawing/2014/main" id="{8E9C7B8E-E846-452E-A4F9-186CCCBD681A}"/>
                  </a:ext>
                </a:extLst>
              </p:cNvPr>
              <p:cNvCxnSpPr>
                <a:stCxn id="22" idx="0"/>
              </p:cNvCxnSpPr>
              <p:nvPr/>
            </p:nvCxnSpPr>
            <p:spPr>
              <a:xfrm flipH="1">
                <a:off x="9800992" y="1255059"/>
                <a:ext cx="4110" cy="535030"/>
              </a:xfrm>
              <a:prstGeom prst="line">
                <a:avLst/>
              </a:prstGeom>
            </p:spPr>
            <p:style>
              <a:lnRef idx="1">
                <a:schemeClr val="dk1"/>
              </a:lnRef>
              <a:fillRef idx="0">
                <a:schemeClr val="dk1"/>
              </a:fillRef>
              <a:effectRef idx="0">
                <a:schemeClr val="dk1"/>
              </a:effectRef>
              <a:fontRef idx="minor">
                <a:schemeClr val="tx1"/>
              </a:fontRef>
            </p:style>
          </p:cxnSp>
        </p:grpSp>
        <p:pic>
          <p:nvPicPr>
            <p:cNvPr id="23" name="Content Placeholder 6">
              <a:extLst>
                <a:ext uri="{FF2B5EF4-FFF2-40B4-BE49-F238E27FC236}">
                  <a16:creationId xmlns:a16="http://schemas.microsoft.com/office/drawing/2014/main" id="{F821AE3D-72C2-42C1-9D71-C84E67F73A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81363" y="2824070"/>
              <a:ext cx="3465442" cy="3274884"/>
            </a:xfrm>
            <a:prstGeom prst="rect">
              <a:avLst/>
            </a:prstGeom>
          </p:spPr>
        </p:pic>
      </p:grpSp>
      <p:sp>
        <p:nvSpPr>
          <p:cNvPr id="24" name="Fußzeilenplatzhalter 4">
            <a:extLst>
              <a:ext uri="{FF2B5EF4-FFF2-40B4-BE49-F238E27FC236}">
                <a16:creationId xmlns:a16="http://schemas.microsoft.com/office/drawing/2014/main" id="{EDBFAF23-6237-40D9-B7C9-DB7F29E40287}"/>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8059116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4699" cy="5493968"/>
          </a:xfrm>
        </p:spPr>
        <p:txBody>
          <a:bodyPr>
            <a:normAutofit/>
          </a:bodyPr>
          <a:lstStyle/>
          <a:p>
            <a:pPr marL="0" indent="0">
              <a:spcAft>
                <a:spcPts val="1000"/>
              </a:spcAft>
              <a:buNone/>
            </a:pPr>
            <a:r>
              <a:rPr lang="en-US" b="1" dirty="0">
                <a:solidFill>
                  <a:srgbClr val="8D1962"/>
                </a:solidFill>
              </a:rPr>
              <a:t>Lithium-ion cells - data sheet information</a:t>
            </a:r>
          </a:p>
          <a:p>
            <a:pPr marL="0" indent="0">
              <a:spcAft>
                <a:spcPts val="1000"/>
              </a:spcAft>
              <a:buNone/>
            </a:pPr>
            <a:r>
              <a:rPr lang="en-US" dirty="0"/>
              <a:t>In data sheets, the maximum permissible loads of a cell are usually specified as a C-rate.</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29</a:t>
            </a:fld>
            <a:endParaRPr lang="de-CH" dirty="0"/>
          </a:p>
        </p:txBody>
      </p:sp>
      <p:pic>
        <p:nvPicPr>
          <p:cNvPr id="5" name="Grafik 4">
            <a:extLst>
              <a:ext uri="{FF2B5EF4-FFF2-40B4-BE49-F238E27FC236}">
                <a16:creationId xmlns:a16="http://schemas.microsoft.com/office/drawing/2014/main" id="{FEA097FF-1F25-4FDC-8E0F-823688A8042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302881" y="3029496"/>
            <a:ext cx="9300237" cy="3152587"/>
          </a:xfrm>
          <a:prstGeom prst="rect">
            <a:avLst/>
          </a:prstGeom>
        </p:spPr>
      </p:pic>
      <p:sp>
        <p:nvSpPr>
          <p:cNvPr id="8" name="Fußzeilenplatzhalter 4">
            <a:extLst>
              <a:ext uri="{FF2B5EF4-FFF2-40B4-BE49-F238E27FC236}">
                <a16:creationId xmlns:a16="http://schemas.microsoft.com/office/drawing/2014/main" id="{6D76B51A-68BB-4E44-912C-1AAAC84B8248}"/>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2623194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mc:AlternateContent xmlns:mc="http://schemas.openxmlformats.org/markup-compatibility/2006" xmlns:a14="http://schemas.microsoft.com/office/drawing/2010/main">
        <mc:Choice Requires="a14">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29662" cy="5493968"/>
              </a:xfrm>
            </p:spPr>
            <p:txBody>
              <a:bodyPr>
                <a:normAutofit/>
              </a:bodyPr>
              <a:lstStyle/>
              <a:p>
                <a:pPr marL="0" indent="0">
                  <a:spcAft>
                    <a:spcPts val="1000"/>
                  </a:spcAft>
                  <a:buNone/>
                </a:pPr>
                <a:r>
                  <a:rPr lang="en-US" b="1" dirty="0">
                    <a:solidFill>
                      <a:srgbClr val="8D1962"/>
                    </a:solidFill>
                  </a:rPr>
                  <a:t>Lithium-ion cells - data sheet information</a:t>
                </a:r>
              </a:p>
              <a:p>
                <a:pPr marL="0" indent="0">
                  <a:spcAft>
                    <a:spcPts val="1000"/>
                  </a:spcAft>
                  <a:buNone/>
                </a:pPr>
                <a:r>
                  <a:rPr lang="en-US" dirty="0"/>
                  <a:t>The C-rate is the current normalized by the cell capacity </a:t>
                </a:r>
                <a14:m>
                  <m:oMath xmlns:m="http://schemas.openxmlformats.org/officeDocument/2006/math">
                    <m:sSub>
                      <m:sSubPr>
                        <m:ctrlPr>
                          <a:rPr lang="de-CH" i="1">
                            <a:latin typeface="Cambria Math" panose="02040503050406030204" pitchFamily="18" charset="0"/>
                          </a:rPr>
                        </m:ctrlPr>
                      </m:sSubPr>
                      <m:e>
                        <m:r>
                          <a:rPr lang="de-CH" i="1">
                            <a:latin typeface="Cambria Math" panose="02040503050406030204" pitchFamily="18" charset="0"/>
                          </a:rPr>
                          <m:t>𝑄</m:t>
                        </m:r>
                      </m:e>
                      <m:sub>
                        <m:r>
                          <a:rPr lang="de-CH" i="1">
                            <a:latin typeface="Cambria Math" panose="02040503050406030204" pitchFamily="18" charset="0"/>
                          </a:rPr>
                          <m:t>𝑛𝑜𝑚</m:t>
                        </m:r>
                      </m:sub>
                    </m:sSub>
                  </m:oMath>
                </a14:m>
                <a:r>
                  <a:rPr lang="de-CH" dirty="0"/>
                  <a:t>.</a:t>
                </a:r>
              </a:p>
              <a:p>
                <a:pPr marL="0" indent="0" algn="ctr">
                  <a:spcBef>
                    <a:spcPts val="0"/>
                  </a:spcBef>
                  <a:spcAft>
                    <a:spcPts val="2400"/>
                  </a:spcAft>
                  <a:buNone/>
                </a:pPr>
                <a14:m>
                  <m:oMathPara xmlns:m="http://schemas.openxmlformats.org/officeDocument/2006/math">
                    <m:oMathParaPr>
                      <m:jc m:val="centerGroup"/>
                    </m:oMathParaPr>
                    <m:oMath xmlns:m="http://schemas.openxmlformats.org/officeDocument/2006/math">
                      <m:r>
                        <a:rPr lang="de-CH" b="0" i="1" smtClean="0">
                          <a:latin typeface="Cambria Math" panose="02040503050406030204" pitchFamily="18" charset="0"/>
                        </a:rPr>
                        <m:t>𝐶</m:t>
                      </m:r>
                      <m:r>
                        <a:rPr lang="de-CH" b="0" i="1" smtClean="0">
                          <a:latin typeface="Cambria Math" panose="02040503050406030204" pitchFamily="18" charset="0"/>
                        </a:rPr>
                        <m:t> =  </m:t>
                      </m:r>
                      <m:f>
                        <m:fPr>
                          <m:ctrlPr>
                            <a:rPr lang="de-CH" b="0" i="1" smtClean="0">
                              <a:latin typeface="Cambria Math" panose="02040503050406030204" pitchFamily="18" charset="0"/>
                            </a:rPr>
                          </m:ctrlPr>
                        </m:fPr>
                        <m:num>
                          <m:r>
                            <a:rPr lang="de-CH" b="0" i="1" smtClean="0">
                              <a:latin typeface="Cambria Math" panose="02040503050406030204" pitchFamily="18" charset="0"/>
                            </a:rPr>
                            <m:t>𝐼</m:t>
                          </m:r>
                        </m:num>
                        <m:den>
                          <m:sSub>
                            <m:sSubPr>
                              <m:ctrlPr>
                                <a:rPr lang="de-CH" b="0" i="1" smtClean="0">
                                  <a:latin typeface="Cambria Math" panose="02040503050406030204" pitchFamily="18" charset="0"/>
                                </a:rPr>
                              </m:ctrlPr>
                            </m:sSubPr>
                            <m:e>
                              <m:r>
                                <a:rPr lang="de-CH" b="0" i="1" smtClean="0">
                                  <a:latin typeface="Cambria Math" panose="02040503050406030204" pitchFamily="18" charset="0"/>
                                </a:rPr>
                                <m:t> </m:t>
                              </m:r>
                              <m:r>
                                <a:rPr lang="de-CH" b="0" i="1" smtClean="0">
                                  <a:latin typeface="Cambria Math" panose="02040503050406030204" pitchFamily="18" charset="0"/>
                                </a:rPr>
                                <m:t>𝑄</m:t>
                              </m:r>
                            </m:e>
                            <m:sub>
                              <m:r>
                                <a:rPr lang="de-CH" b="0" i="1" smtClean="0">
                                  <a:latin typeface="Cambria Math" panose="02040503050406030204" pitchFamily="18" charset="0"/>
                                </a:rPr>
                                <m:t>𝑛𝑜𝑚</m:t>
                              </m:r>
                            </m:sub>
                          </m:sSub>
                          <m:r>
                            <a:rPr lang="de-CH" b="0" i="1" smtClean="0">
                              <a:latin typeface="Cambria Math" panose="02040503050406030204" pitchFamily="18" charset="0"/>
                            </a:rPr>
                            <m:t> </m:t>
                          </m:r>
                        </m:den>
                      </m:f>
                      <m:r>
                        <a:rPr lang="de-CH" b="0" i="1" smtClean="0">
                          <a:latin typeface="Cambria Math" panose="02040503050406030204" pitchFamily="18" charset="0"/>
                        </a:rPr>
                        <m:t>     ;               </m:t>
                      </m:r>
                      <m:d>
                        <m:dPr>
                          <m:begChr m:val="["/>
                          <m:endChr m:val="]"/>
                          <m:ctrlPr>
                            <a:rPr lang="de-CH" b="0" i="1" smtClean="0">
                              <a:latin typeface="Cambria Math" panose="02040503050406030204" pitchFamily="18" charset="0"/>
                            </a:rPr>
                          </m:ctrlPr>
                        </m:dPr>
                        <m:e>
                          <m:r>
                            <a:rPr lang="de-CH" b="0" i="1" smtClean="0">
                              <a:latin typeface="Cambria Math" panose="02040503050406030204" pitchFamily="18" charset="0"/>
                            </a:rPr>
                            <m:t>𝐶</m:t>
                          </m:r>
                        </m:e>
                      </m:d>
                      <m:r>
                        <a:rPr lang="de-CH" b="0" i="1" smtClean="0">
                          <a:latin typeface="Cambria Math" panose="02040503050406030204" pitchFamily="18" charset="0"/>
                        </a:rPr>
                        <m:t>= </m:t>
                      </m:r>
                      <m:f>
                        <m:fPr>
                          <m:ctrlPr>
                            <a:rPr lang="de-CH" b="0" i="1" smtClean="0">
                              <a:latin typeface="Cambria Math" panose="02040503050406030204" pitchFamily="18" charset="0"/>
                            </a:rPr>
                          </m:ctrlPr>
                        </m:fPr>
                        <m:num>
                          <m:r>
                            <a:rPr lang="de-CH" b="0" i="1" smtClean="0">
                              <a:latin typeface="Cambria Math" panose="02040503050406030204" pitchFamily="18" charset="0"/>
                            </a:rPr>
                            <m:t>1</m:t>
                          </m:r>
                        </m:num>
                        <m:den>
                          <m:r>
                            <a:rPr lang="de-CH" b="0" i="1" smtClean="0">
                              <a:latin typeface="Cambria Math" panose="02040503050406030204" pitchFamily="18" charset="0"/>
                            </a:rPr>
                            <m:t>h</m:t>
                          </m:r>
                        </m:den>
                      </m:f>
                    </m:oMath>
                  </m:oMathPara>
                </a14:m>
                <a:endParaRPr lang="de-CH" dirty="0"/>
              </a:p>
              <a:p>
                <a:pPr marL="0" indent="0">
                  <a:spcAft>
                    <a:spcPts val="1000"/>
                  </a:spcAft>
                  <a:buNone/>
                </a:pPr>
                <a:r>
                  <a:rPr lang="en-US" dirty="0"/>
                  <a:t>The C-rate can be used to qualitatively assess the load that a certain amount of current places on a cell:</a:t>
                </a:r>
              </a:p>
              <a:p>
                <a:pPr>
                  <a:spcAft>
                    <a:spcPts val="1000"/>
                  </a:spcAft>
                </a:pPr>
                <a:r>
                  <a:rPr lang="en-US" sz="2360" i="1" dirty="0">
                    <a:solidFill>
                      <a:srgbClr val="8D1962"/>
                    </a:solidFill>
                  </a:rPr>
                  <a:t>A cell with a small capacity is stressed by a small current</a:t>
                </a:r>
              </a:p>
              <a:p>
                <a:pPr marL="0" indent="0">
                  <a:spcAft>
                    <a:spcPts val="1000"/>
                  </a:spcAft>
                  <a:buNone/>
                </a:pPr>
                <a:r>
                  <a:rPr lang="en-US" sz="2360" i="1" dirty="0"/>
                  <a:t>in exactly the same way as </a:t>
                </a:r>
              </a:p>
              <a:p>
                <a:pPr>
                  <a:spcAft>
                    <a:spcPts val="1000"/>
                  </a:spcAft>
                </a:pPr>
                <a:r>
                  <a:rPr lang="en-US" sz="2360" i="1" dirty="0">
                    <a:solidFill>
                      <a:srgbClr val="8D1962"/>
                    </a:solidFill>
                  </a:rPr>
                  <a:t>a cell with a large capacity through which a large current flows.</a:t>
                </a:r>
                <a:endParaRPr lang="de-CH" dirty="0"/>
              </a:p>
            </p:txBody>
          </p:sp>
        </mc:Choice>
        <mc:Fallback xmlns="">
          <p:sp>
            <p:nvSpPr>
              <p:cNvPr id="3" name="Inhaltsplatzhalter 2">
                <a:extLst>
                  <a:ext uri="{FF2B5EF4-FFF2-40B4-BE49-F238E27FC236}">
                    <a16:creationId xmlns:a16="http://schemas.microsoft.com/office/drawing/2014/main" id="{861F5B58-7D13-4C97-9ADF-56DC0118AC16}"/>
                  </a:ext>
                </a:extLst>
              </p:cNvPr>
              <p:cNvSpPr>
                <a:spLocks noGrp="1" noRot="1" noChangeAspect="1" noMove="1" noResize="1" noEditPoints="1" noAdjustHandles="1" noChangeArrowheads="1" noChangeShapeType="1" noTextEdit="1"/>
              </p:cNvSpPr>
              <p:nvPr>
                <p:ph idx="1"/>
              </p:nvPr>
            </p:nvSpPr>
            <p:spPr>
              <a:xfrm>
                <a:off x="681038" y="1031842"/>
                <a:ext cx="8729662" cy="5493968"/>
              </a:xfrm>
              <a:blipFill>
                <a:blip r:embed="rId3"/>
                <a:stretch>
                  <a:fillRect l="-1047" t="-1441"/>
                </a:stretch>
              </a:blipFill>
            </p:spPr>
            <p:txBody>
              <a:bodyPr/>
              <a:lstStyle/>
              <a:p>
                <a:r>
                  <a:rPr lang="en-US">
                    <a:noFill/>
                  </a:rPr>
                  <a:t> </a:t>
                </a:r>
              </a:p>
            </p:txBody>
          </p:sp>
        </mc:Fallback>
      </mc:AlternateContent>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30</a:t>
            </a:fld>
            <a:endParaRPr lang="de-CH" dirty="0"/>
          </a:p>
        </p:txBody>
      </p:sp>
      <p:sp>
        <p:nvSpPr>
          <p:cNvPr id="7" name="Fußzeilenplatzhalter 4">
            <a:extLst>
              <a:ext uri="{FF2B5EF4-FFF2-40B4-BE49-F238E27FC236}">
                <a16:creationId xmlns:a16="http://schemas.microsoft.com/office/drawing/2014/main" id="{7AB6E461-8EA0-4CFB-8983-AF3FBAAABA76}"/>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405197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mc:AlternateContent xmlns:mc="http://schemas.openxmlformats.org/markup-compatibility/2006" xmlns:a14="http://schemas.microsoft.com/office/drawing/2010/main">
        <mc:Choice Requires="a14">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04699" cy="5493968"/>
              </a:xfrm>
            </p:spPr>
            <p:txBody>
              <a:bodyPr>
                <a:normAutofit/>
              </a:bodyPr>
              <a:lstStyle/>
              <a:p>
                <a:pPr marL="0" indent="0">
                  <a:spcAft>
                    <a:spcPts val="1000"/>
                  </a:spcAft>
                  <a:buNone/>
                </a:pPr>
                <a:r>
                  <a:rPr lang="en-US" b="1" dirty="0">
                    <a:solidFill>
                      <a:srgbClr val="8D1962"/>
                    </a:solidFill>
                  </a:rPr>
                  <a:t>Lithium-ion cells - data sheet information</a:t>
                </a:r>
              </a:p>
              <a:p>
                <a:pPr marL="0" indent="0">
                  <a:buNone/>
                </a:pPr>
                <a:r>
                  <a:rPr lang="en-US" dirty="0"/>
                  <a:t>or a cell with a nom. capacity o f</a:t>
                </a:r>
                <a14:m>
                  <m:oMath xmlns:m="http://schemas.openxmlformats.org/officeDocument/2006/math">
                    <m:sSub>
                      <m:sSubPr>
                        <m:ctrlPr>
                          <a:rPr lang="de-CH" i="1">
                            <a:latin typeface="Cambria Math" panose="02040503050406030204" pitchFamily="18" charset="0"/>
                          </a:rPr>
                        </m:ctrlPr>
                      </m:sSubPr>
                      <m:e>
                        <m:r>
                          <a:rPr lang="de-CH">
                            <a:latin typeface="Cambria Math" panose="02040503050406030204" pitchFamily="18" charset="0"/>
                          </a:rPr>
                          <m:t>𝑄</m:t>
                        </m:r>
                      </m:e>
                      <m:sub>
                        <m:r>
                          <a:rPr lang="de-CH">
                            <a:latin typeface="Cambria Math" panose="02040503050406030204" pitchFamily="18" charset="0"/>
                          </a:rPr>
                          <m:t>𝑛𝑜𝑚</m:t>
                        </m:r>
                      </m:sub>
                    </m:sSub>
                    <m:r>
                      <a:rPr lang="de-CH">
                        <a:latin typeface="Cambria Math" panose="02040503050406030204" pitchFamily="18" charset="0"/>
                      </a:rPr>
                      <m:t>= 125 </m:t>
                    </m:r>
                    <m:r>
                      <m:rPr>
                        <m:nor/>
                      </m:rPr>
                      <a:rPr lang="de-CH"/>
                      <m:t>Ah</m:t>
                    </m:r>
                  </m:oMath>
                </a14:m>
                <a:r>
                  <a:rPr lang="de-DE" dirty="0"/>
                  <a:t> </a:t>
                </a:r>
                <a:r>
                  <a:rPr lang="de-DE" dirty="0" err="1"/>
                  <a:t>follows</a:t>
                </a:r>
                <a:r>
                  <a:rPr lang="de-DE" dirty="0"/>
                  <a:t>:</a:t>
                </a:r>
              </a:p>
              <a:p>
                <a:pPr marL="0" indent="0">
                  <a:buNone/>
                </a:pPr>
                <a:r>
                  <a:rPr lang="de-CH" dirty="0"/>
                  <a:t> </a:t>
                </a:r>
              </a:p>
              <a:p>
                <a:pPr marL="0" indent="0">
                  <a:spcBef>
                    <a:spcPts val="600"/>
                  </a:spcBef>
                  <a:spcAft>
                    <a:spcPts val="600"/>
                  </a:spcAft>
                  <a:buNone/>
                </a:pPr>
                <a:endParaRPr lang="de-CH" dirty="0"/>
              </a:p>
              <a:p>
                <a:pPr marL="0" indent="0">
                  <a:spcBef>
                    <a:spcPts val="600"/>
                  </a:spcBef>
                  <a:spcAft>
                    <a:spcPts val="600"/>
                  </a:spcAft>
                  <a:buNone/>
                </a:pPr>
                <a:endParaRPr lang="de-CH" dirty="0"/>
              </a:p>
              <a:p>
                <a:pPr marL="0" indent="0">
                  <a:spcAft>
                    <a:spcPts val="1000"/>
                  </a:spcAft>
                  <a:buNone/>
                </a:pPr>
                <a:endParaRPr lang="de-CH" dirty="0"/>
              </a:p>
              <a:p>
                <a:pPr marL="0" indent="0">
                  <a:spcAft>
                    <a:spcPts val="1000"/>
                  </a:spcAft>
                  <a:buNone/>
                </a:pPr>
                <a:r>
                  <a:rPr lang="en-US" dirty="0"/>
                  <a:t>For a cell with a nom. capacity of </a:t>
                </a:r>
                <a14:m>
                  <m:oMath xmlns:m="http://schemas.openxmlformats.org/officeDocument/2006/math">
                    <m:sSub>
                      <m:sSubPr>
                        <m:ctrlPr>
                          <a:rPr lang="de-CH" i="1">
                            <a:latin typeface="Cambria Math" panose="02040503050406030204" pitchFamily="18" charset="0"/>
                          </a:rPr>
                        </m:ctrlPr>
                      </m:sSubPr>
                      <m:e>
                        <m:r>
                          <a:rPr lang="de-CH">
                            <a:latin typeface="Cambria Math" panose="02040503050406030204" pitchFamily="18" charset="0"/>
                          </a:rPr>
                          <m:t>𝑄</m:t>
                        </m:r>
                      </m:e>
                      <m:sub>
                        <m:r>
                          <a:rPr lang="de-CH">
                            <a:latin typeface="Cambria Math" panose="02040503050406030204" pitchFamily="18" charset="0"/>
                          </a:rPr>
                          <m:t>𝑛𝑜𝑚</m:t>
                        </m:r>
                      </m:sub>
                    </m:sSub>
                    <m:r>
                      <a:rPr lang="de-CH">
                        <a:latin typeface="Cambria Math" panose="02040503050406030204" pitchFamily="18" charset="0"/>
                      </a:rPr>
                      <m:t>= 2 </m:t>
                    </m:r>
                    <m:r>
                      <m:rPr>
                        <m:nor/>
                      </m:rPr>
                      <a:rPr lang="de-CH"/>
                      <m:t>Ah</m:t>
                    </m:r>
                  </m:oMath>
                </a14:m>
                <a:r>
                  <a:rPr lang="de-DE" dirty="0"/>
                  <a:t> follows:</a:t>
                </a:r>
                <a:r>
                  <a:rPr lang="de-CH" dirty="0"/>
                  <a:t> </a:t>
                </a:r>
              </a:p>
              <a:p>
                <a:pPr marL="0" indent="0">
                  <a:spcAft>
                    <a:spcPts val="1000"/>
                  </a:spcAft>
                  <a:buNone/>
                </a:pPr>
                <a:endParaRPr lang="de-CH" dirty="0"/>
              </a:p>
            </p:txBody>
          </p:sp>
        </mc:Choice>
        <mc:Fallback xmlns="">
          <p:sp>
            <p:nvSpPr>
              <p:cNvPr id="3" name="Inhaltsplatzhalter 2">
                <a:extLst>
                  <a:ext uri="{FF2B5EF4-FFF2-40B4-BE49-F238E27FC236}">
                    <a16:creationId xmlns:a16="http://schemas.microsoft.com/office/drawing/2014/main" id="{861F5B58-7D13-4C97-9ADF-56DC0118AC16}"/>
                  </a:ext>
                </a:extLst>
              </p:cNvPr>
              <p:cNvSpPr>
                <a:spLocks noGrp="1" noRot="1" noChangeAspect="1" noMove="1" noResize="1" noEditPoints="1" noAdjustHandles="1" noChangeArrowheads="1" noChangeShapeType="1" noTextEdit="1"/>
              </p:cNvSpPr>
              <p:nvPr>
                <p:ph idx="1"/>
              </p:nvPr>
            </p:nvSpPr>
            <p:spPr>
              <a:xfrm>
                <a:off x="681038" y="1031842"/>
                <a:ext cx="8704699" cy="5493968"/>
              </a:xfrm>
              <a:blipFill>
                <a:blip r:embed="rId3"/>
                <a:stretch>
                  <a:fillRect l="-1050" t="-1441"/>
                </a:stretch>
              </a:blipFill>
            </p:spPr>
            <p:txBody>
              <a:bodyPr/>
              <a:lstStyle/>
              <a:p>
                <a:r>
                  <a:rPr lang="en-US">
                    <a:noFill/>
                  </a:rPr>
                  <a:t> </a:t>
                </a:r>
              </a:p>
            </p:txBody>
          </p:sp>
        </mc:Fallback>
      </mc:AlternateContent>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31</a:t>
            </a:fld>
            <a:endParaRPr lang="de-CH" dirty="0"/>
          </a:p>
        </p:txBody>
      </p:sp>
      <p:graphicFrame>
        <p:nvGraphicFramePr>
          <p:cNvPr id="8" name="Tabelle 7">
            <a:extLst>
              <a:ext uri="{FF2B5EF4-FFF2-40B4-BE49-F238E27FC236}">
                <a16:creationId xmlns:a16="http://schemas.microsoft.com/office/drawing/2014/main" id="{9EA9E8B4-3BF1-4D42-99CF-E3F22DC08DDD}"/>
              </a:ext>
            </a:extLst>
          </p:cNvPr>
          <p:cNvGraphicFramePr>
            <a:graphicFrameLocks noGrp="1"/>
          </p:cNvGraphicFramePr>
          <p:nvPr/>
        </p:nvGraphicFramePr>
        <p:xfrm>
          <a:off x="2252700" y="2172250"/>
          <a:ext cx="5400600" cy="1584960"/>
        </p:xfrm>
        <a:graphic>
          <a:graphicData uri="http://schemas.openxmlformats.org/drawingml/2006/table">
            <a:tbl>
              <a:tblPr firstRow="1" bandRow="1">
                <a:tableStyleId>{5C22544A-7EE6-4342-B048-85BDC9FD1C3A}</a:tableStyleId>
              </a:tblPr>
              <a:tblGrid>
                <a:gridCol w="2714264">
                  <a:extLst>
                    <a:ext uri="{9D8B030D-6E8A-4147-A177-3AD203B41FA5}">
                      <a16:colId xmlns:a16="http://schemas.microsoft.com/office/drawing/2014/main" val="2603725221"/>
                    </a:ext>
                  </a:extLst>
                </a:gridCol>
                <a:gridCol w="2686336">
                  <a:extLst>
                    <a:ext uri="{9D8B030D-6E8A-4147-A177-3AD203B41FA5}">
                      <a16:colId xmlns:a16="http://schemas.microsoft.com/office/drawing/2014/main" val="2158457717"/>
                    </a:ext>
                  </a:extLst>
                </a:gridCol>
              </a:tblGrid>
              <a:tr h="370840">
                <a:tc>
                  <a:txBody>
                    <a:bodyPr/>
                    <a:lstStyle/>
                    <a:p>
                      <a:pPr algn="ctr"/>
                      <a:r>
                        <a:rPr lang="de-CH" sz="2000" b="1" dirty="0"/>
                        <a:t>C-Rate</a:t>
                      </a:r>
                    </a:p>
                  </a:txBody>
                  <a:tcPr>
                    <a:solidFill>
                      <a:srgbClr val="8D1962"/>
                    </a:solidFill>
                  </a:tcPr>
                </a:tc>
                <a:tc>
                  <a:txBody>
                    <a:bodyPr/>
                    <a:lstStyle/>
                    <a:p>
                      <a:pPr algn="ctr"/>
                      <a:r>
                        <a:rPr lang="de-CH" sz="2000" b="1" dirty="0"/>
                        <a:t>Lade- / Entladestrom</a:t>
                      </a:r>
                    </a:p>
                  </a:txBody>
                  <a:tcPr>
                    <a:solidFill>
                      <a:srgbClr val="8D1962"/>
                    </a:solidFill>
                  </a:tcPr>
                </a:tc>
                <a:extLst>
                  <a:ext uri="{0D108BD9-81ED-4DB2-BD59-A6C34878D82A}">
                    <a16:rowId xmlns:a16="http://schemas.microsoft.com/office/drawing/2014/main" val="1308346049"/>
                  </a:ext>
                </a:extLst>
              </a:tr>
              <a:tr h="370840">
                <a:tc>
                  <a:txBody>
                    <a:bodyPr/>
                    <a:lstStyle/>
                    <a:p>
                      <a:pPr algn="ctr"/>
                      <a:r>
                        <a:rPr lang="de-CH" sz="2000" i="1" dirty="0">
                          <a:latin typeface="Times New Roman" panose="02020603050405020304" pitchFamily="18" charset="0"/>
                          <a:cs typeface="Times New Roman" panose="02020603050405020304" pitchFamily="18" charset="0"/>
                        </a:rPr>
                        <a:t>1C</a:t>
                      </a:r>
                    </a:p>
                  </a:txBody>
                  <a:tcPr/>
                </a:tc>
                <a:tc>
                  <a:txBody>
                    <a:bodyPr/>
                    <a:lstStyle/>
                    <a:p>
                      <a:pPr algn="ctr"/>
                      <a:r>
                        <a:rPr lang="de-CH" sz="2000" i="1" dirty="0">
                          <a:latin typeface="Times New Roman" panose="02020603050405020304" pitchFamily="18" charset="0"/>
                          <a:cs typeface="Times New Roman" panose="02020603050405020304" pitchFamily="18" charset="0"/>
                        </a:rPr>
                        <a:t>125 A</a:t>
                      </a:r>
                    </a:p>
                  </a:txBody>
                  <a:tcPr/>
                </a:tc>
                <a:extLst>
                  <a:ext uri="{0D108BD9-81ED-4DB2-BD59-A6C34878D82A}">
                    <a16:rowId xmlns:a16="http://schemas.microsoft.com/office/drawing/2014/main" val="119581687"/>
                  </a:ext>
                </a:extLst>
              </a:tr>
              <a:tr h="370840">
                <a:tc>
                  <a:txBody>
                    <a:bodyPr/>
                    <a:lstStyle/>
                    <a:p>
                      <a:pPr algn="ctr"/>
                      <a:r>
                        <a:rPr lang="de-CH" sz="2000" i="1" dirty="0">
                          <a:latin typeface="Times New Roman" panose="02020603050405020304" pitchFamily="18" charset="0"/>
                          <a:cs typeface="Times New Roman" panose="02020603050405020304" pitchFamily="18" charset="0"/>
                        </a:rPr>
                        <a:t>0.5C</a:t>
                      </a:r>
                    </a:p>
                  </a:txBody>
                  <a:tcPr/>
                </a:tc>
                <a:tc>
                  <a:txBody>
                    <a:bodyPr/>
                    <a:lstStyle/>
                    <a:p>
                      <a:pPr algn="ctr"/>
                      <a:r>
                        <a:rPr lang="de-CH" sz="2000" i="1" dirty="0">
                          <a:latin typeface="Times New Roman" panose="02020603050405020304" pitchFamily="18" charset="0"/>
                          <a:cs typeface="Times New Roman" panose="02020603050405020304" pitchFamily="18" charset="0"/>
                        </a:rPr>
                        <a:t>62.5 A</a:t>
                      </a:r>
                    </a:p>
                  </a:txBody>
                  <a:tcPr/>
                </a:tc>
                <a:extLst>
                  <a:ext uri="{0D108BD9-81ED-4DB2-BD59-A6C34878D82A}">
                    <a16:rowId xmlns:a16="http://schemas.microsoft.com/office/drawing/2014/main" val="3339573063"/>
                  </a:ext>
                </a:extLst>
              </a:tr>
              <a:tr h="370840">
                <a:tc>
                  <a:txBody>
                    <a:bodyPr/>
                    <a:lstStyle/>
                    <a:p>
                      <a:pPr algn="ctr"/>
                      <a:r>
                        <a:rPr lang="de-CH" sz="2000" i="1" dirty="0">
                          <a:latin typeface="Times New Roman" panose="02020603050405020304" pitchFamily="18" charset="0"/>
                          <a:cs typeface="Times New Roman" panose="02020603050405020304" pitchFamily="18" charset="0"/>
                        </a:rPr>
                        <a:t>0.2C</a:t>
                      </a:r>
                    </a:p>
                  </a:txBody>
                  <a:tcPr/>
                </a:tc>
                <a:tc>
                  <a:txBody>
                    <a:bodyPr/>
                    <a:lstStyle/>
                    <a:p>
                      <a:pPr algn="ctr"/>
                      <a:r>
                        <a:rPr lang="de-CH" sz="2000" i="1" dirty="0">
                          <a:latin typeface="Times New Roman" panose="02020603050405020304" pitchFamily="18" charset="0"/>
                          <a:cs typeface="Times New Roman" panose="02020603050405020304" pitchFamily="18" charset="0"/>
                        </a:rPr>
                        <a:t>25 A</a:t>
                      </a:r>
                    </a:p>
                  </a:txBody>
                  <a:tcPr/>
                </a:tc>
                <a:extLst>
                  <a:ext uri="{0D108BD9-81ED-4DB2-BD59-A6C34878D82A}">
                    <a16:rowId xmlns:a16="http://schemas.microsoft.com/office/drawing/2014/main" val="962013513"/>
                  </a:ext>
                </a:extLst>
              </a:tr>
            </a:tbl>
          </a:graphicData>
        </a:graphic>
      </p:graphicFrame>
      <p:graphicFrame>
        <p:nvGraphicFramePr>
          <p:cNvPr id="10" name="Tabelle 9">
            <a:extLst>
              <a:ext uri="{FF2B5EF4-FFF2-40B4-BE49-F238E27FC236}">
                <a16:creationId xmlns:a16="http://schemas.microsoft.com/office/drawing/2014/main" id="{B68BC1F1-849E-410D-9A71-664A77E1B5A0}"/>
              </a:ext>
            </a:extLst>
          </p:cNvPr>
          <p:cNvGraphicFramePr>
            <a:graphicFrameLocks noGrp="1"/>
          </p:cNvGraphicFramePr>
          <p:nvPr/>
        </p:nvGraphicFramePr>
        <p:xfrm>
          <a:off x="2252700" y="4617424"/>
          <a:ext cx="5400600" cy="1584960"/>
        </p:xfrm>
        <a:graphic>
          <a:graphicData uri="http://schemas.openxmlformats.org/drawingml/2006/table">
            <a:tbl>
              <a:tblPr firstRow="1" bandRow="1">
                <a:tableStyleId>{5C22544A-7EE6-4342-B048-85BDC9FD1C3A}</a:tableStyleId>
              </a:tblPr>
              <a:tblGrid>
                <a:gridCol w="2714264">
                  <a:extLst>
                    <a:ext uri="{9D8B030D-6E8A-4147-A177-3AD203B41FA5}">
                      <a16:colId xmlns:a16="http://schemas.microsoft.com/office/drawing/2014/main" val="2603725221"/>
                    </a:ext>
                  </a:extLst>
                </a:gridCol>
                <a:gridCol w="2686336">
                  <a:extLst>
                    <a:ext uri="{9D8B030D-6E8A-4147-A177-3AD203B41FA5}">
                      <a16:colId xmlns:a16="http://schemas.microsoft.com/office/drawing/2014/main" val="2158457717"/>
                    </a:ext>
                  </a:extLst>
                </a:gridCol>
              </a:tblGrid>
              <a:tr h="370840">
                <a:tc>
                  <a:txBody>
                    <a:bodyPr/>
                    <a:lstStyle/>
                    <a:p>
                      <a:pPr algn="ctr"/>
                      <a:r>
                        <a:rPr lang="de-CH" sz="2000" b="1" dirty="0"/>
                        <a:t>C-Rate</a:t>
                      </a:r>
                    </a:p>
                  </a:txBody>
                  <a:tcPr>
                    <a:solidFill>
                      <a:srgbClr val="8D1962"/>
                    </a:solidFill>
                  </a:tcPr>
                </a:tc>
                <a:tc>
                  <a:txBody>
                    <a:bodyPr/>
                    <a:lstStyle/>
                    <a:p>
                      <a:pPr algn="ctr"/>
                      <a:r>
                        <a:rPr lang="de-CH" sz="2000" b="1" dirty="0"/>
                        <a:t>Lade- / Entladestrom</a:t>
                      </a:r>
                    </a:p>
                  </a:txBody>
                  <a:tcPr>
                    <a:solidFill>
                      <a:srgbClr val="8D1962"/>
                    </a:solidFill>
                  </a:tcPr>
                </a:tc>
                <a:extLst>
                  <a:ext uri="{0D108BD9-81ED-4DB2-BD59-A6C34878D82A}">
                    <a16:rowId xmlns:a16="http://schemas.microsoft.com/office/drawing/2014/main" val="1308346049"/>
                  </a:ext>
                </a:extLst>
              </a:tr>
              <a:tr h="370840">
                <a:tc>
                  <a:txBody>
                    <a:bodyPr/>
                    <a:lstStyle/>
                    <a:p>
                      <a:pPr algn="ctr"/>
                      <a:r>
                        <a:rPr lang="de-CH" sz="2000" i="1" dirty="0">
                          <a:latin typeface="Times New Roman" panose="02020603050405020304" pitchFamily="18" charset="0"/>
                          <a:cs typeface="Times New Roman" panose="02020603050405020304" pitchFamily="18" charset="0"/>
                        </a:rPr>
                        <a:t>1C</a:t>
                      </a:r>
                    </a:p>
                  </a:txBody>
                  <a:tcPr/>
                </a:tc>
                <a:tc>
                  <a:txBody>
                    <a:bodyPr/>
                    <a:lstStyle/>
                    <a:p>
                      <a:pPr algn="ctr"/>
                      <a:r>
                        <a:rPr lang="de-CH" sz="2000" i="1" dirty="0">
                          <a:latin typeface="Times New Roman" panose="02020603050405020304" pitchFamily="18" charset="0"/>
                          <a:cs typeface="Times New Roman" panose="02020603050405020304" pitchFamily="18" charset="0"/>
                        </a:rPr>
                        <a:t>2 A</a:t>
                      </a:r>
                    </a:p>
                  </a:txBody>
                  <a:tcPr/>
                </a:tc>
                <a:extLst>
                  <a:ext uri="{0D108BD9-81ED-4DB2-BD59-A6C34878D82A}">
                    <a16:rowId xmlns:a16="http://schemas.microsoft.com/office/drawing/2014/main" val="119581687"/>
                  </a:ext>
                </a:extLst>
              </a:tr>
              <a:tr h="370840">
                <a:tc>
                  <a:txBody>
                    <a:bodyPr/>
                    <a:lstStyle/>
                    <a:p>
                      <a:pPr algn="ctr"/>
                      <a:r>
                        <a:rPr lang="de-CH" sz="2000" i="1" dirty="0">
                          <a:latin typeface="Times New Roman" panose="02020603050405020304" pitchFamily="18" charset="0"/>
                          <a:cs typeface="Times New Roman" panose="02020603050405020304" pitchFamily="18" charset="0"/>
                        </a:rPr>
                        <a:t>0.5C</a:t>
                      </a:r>
                    </a:p>
                  </a:txBody>
                  <a:tcPr/>
                </a:tc>
                <a:tc>
                  <a:txBody>
                    <a:bodyPr/>
                    <a:lstStyle/>
                    <a:p>
                      <a:pPr algn="ctr"/>
                      <a:r>
                        <a:rPr lang="de-CH" sz="2000" i="1" dirty="0">
                          <a:latin typeface="Times New Roman" panose="02020603050405020304" pitchFamily="18" charset="0"/>
                          <a:cs typeface="Times New Roman" panose="02020603050405020304" pitchFamily="18" charset="0"/>
                        </a:rPr>
                        <a:t>1 A</a:t>
                      </a:r>
                    </a:p>
                  </a:txBody>
                  <a:tcPr/>
                </a:tc>
                <a:extLst>
                  <a:ext uri="{0D108BD9-81ED-4DB2-BD59-A6C34878D82A}">
                    <a16:rowId xmlns:a16="http://schemas.microsoft.com/office/drawing/2014/main" val="3339573063"/>
                  </a:ext>
                </a:extLst>
              </a:tr>
              <a:tr h="370840">
                <a:tc>
                  <a:txBody>
                    <a:bodyPr/>
                    <a:lstStyle/>
                    <a:p>
                      <a:pPr algn="ctr"/>
                      <a:r>
                        <a:rPr lang="de-CH" sz="2000" i="1" dirty="0">
                          <a:latin typeface="Times New Roman" panose="02020603050405020304" pitchFamily="18" charset="0"/>
                          <a:cs typeface="Times New Roman" panose="02020603050405020304" pitchFamily="18" charset="0"/>
                        </a:rPr>
                        <a:t>0.2C</a:t>
                      </a:r>
                    </a:p>
                  </a:txBody>
                  <a:tcPr/>
                </a:tc>
                <a:tc>
                  <a:txBody>
                    <a:bodyPr/>
                    <a:lstStyle/>
                    <a:p>
                      <a:pPr algn="ctr"/>
                      <a:r>
                        <a:rPr lang="de-CH" sz="2000" i="1" dirty="0">
                          <a:latin typeface="Times New Roman" panose="02020603050405020304" pitchFamily="18" charset="0"/>
                          <a:cs typeface="Times New Roman" panose="02020603050405020304" pitchFamily="18" charset="0"/>
                        </a:rPr>
                        <a:t>0.4 A</a:t>
                      </a:r>
                    </a:p>
                  </a:txBody>
                  <a:tcPr/>
                </a:tc>
                <a:extLst>
                  <a:ext uri="{0D108BD9-81ED-4DB2-BD59-A6C34878D82A}">
                    <a16:rowId xmlns:a16="http://schemas.microsoft.com/office/drawing/2014/main" val="962013513"/>
                  </a:ext>
                </a:extLst>
              </a:tr>
            </a:tbl>
          </a:graphicData>
        </a:graphic>
      </p:graphicFrame>
      <p:pic>
        <p:nvPicPr>
          <p:cNvPr id="9" name="Grafik 8">
            <a:extLst>
              <a:ext uri="{FF2B5EF4-FFF2-40B4-BE49-F238E27FC236}">
                <a16:creationId xmlns:a16="http://schemas.microsoft.com/office/drawing/2014/main" id="{491AA7A3-AE0B-4FAE-9EE7-1F808CCC7D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34375" y="712660"/>
            <a:ext cx="1362075" cy="3316356"/>
          </a:xfrm>
          <a:prstGeom prst="rect">
            <a:avLst/>
          </a:prstGeom>
        </p:spPr>
      </p:pic>
      <p:pic>
        <p:nvPicPr>
          <p:cNvPr id="12" name="Bildplatzhalter 3" descr="Ein Bild, das Lotion enthält.&#10;&#10;Automatisch generierte Beschreibung">
            <a:extLst>
              <a:ext uri="{FF2B5EF4-FFF2-40B4-BE49-F238E27FC236}">
                <a16:creationId xmlns:a16="http://schemas.microsoft.com/office/drawing/2014/main" id="{CD5BC2F9-24C9-4151-B772-5797A7D07F0B}"/>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p:blipFill>
        <p:spPr>
          <a:xfrm>
            <a:off x="8110538" y="4506650"/>
            <a:ext cx="1543050" cy="1692135"/>
          </a:xfrm>
          <a:prstGeom prst="rect">
            <a:avLst/>
          </a:prstGeom>
        </p:spPr>
      </p:pic>
      <p:sp>
        <p:nvSpPr>
          <p:cNvPr id="13" name="Fußzeilenplatzhalter 4">
            <a:extLst>
              <a:ext uri="{FF2B5EF4-FFF2-40B4-BE49-F238E27FC236}">
                <a16:creationId xmlns:a16="http://schemas.microsoft.com/office/drawing/2014/main" id="{A9ECE55F-3064-4D71-8EA2-331E8B606DA8}"/>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1196513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60417"/>
            <a:ext cx="8704699" cy="5493968"/>
          </a:xfrm>
        </p:spPr>
        <p:txBody>
          <a:bodyPr>
            <a:normAutofit lnSpcReduction="10000"/>
          </a:bodyPr>
          <a:lstStyle/>
          <a:p>
            <a:pPr marL="0" indent="0">
              <a:spcAft>
                <a:spcPts val="1000"/>
              </a:spcAft>
              <a:buNone/>
            </a:pPr>
            <a:r>
              <a:rPr lang="en-US" b="1" dirty="0">
                <a:solidFill>
                  <a:srgbClr val="8D1962"/>
                </a:solidFill>
              </a:rPr>
              <a:t>Lithium-ion cells - data sheet information</a:t>
            </a:r>
          </a:p>
          <a:p>
            <a:pPr marL="0" indent="0">
              <a:spcAft>
                <a:spcPts val="1000"/>
              </a:spcAft>
              <a:buNone/>
            </a:pPr>
            <a:r>
              <a:rPr lang="en-US" dirty="0"/>
              <a:t>Qualitative assessment of the load based on the C-rate </a:t>
            </a:r>
            <a:r>
              <a:rPr lang="de-CH" dirty="0"/>
              <a:t>:</a:t>
            </a:r>
          </a:p>
          <a:p>
            <a:pPr marL="0" indent="0">
              <a:spcBef>
                <a:spcPts val="1800"/>
              </a:spcBef>
              <a:spcAft>
                <a:spcPts val="1000"/>
              </a:spcAft>
              <a:buNone/>
            </a:pPr>
            <a:endParaRPr lang="de-CH" dirty="0"/>
          </a:p>
          <a:p>
            <a:pPr marL="0" indent="0">
              <a:spcBef>
                <a:spcPts val="1800"/>
              </a:spcBef>
              <a:spcAft>
                <a:spcPts val="1000"/>
              </a:spcAft>
              <a:buNone/>
            </a:pPr>
            <a:endParaRPr lang="de-CH" dirty="0"/>
          </a:p>
          <a:p>
            <a:pPr marL="0" indent="0">
              <a:spcBef>
                <a:spcPts val="1800"/>
              </a:spcBef>
              <a:spcAft>
                <a:spcPts val="1000"/>
              </a:spcAft>
              <a:buNone/>
            </a:pPr>
            <a:endParaRPr lang="de-CH" dirty="0"/>
          </a:p>
          <a:p>
            <a:pPr marL="0" indent="0">
              <a:spcBef>
                <a:spcPts val="1800"/>
              </a:spcBef>
              <a:spcAft>
                <a:spcPts val="1000"/>
              </a:spcAft>
              <a:buNone/>
            </a:pPr>
            <a:endParaRPr lang="de-CH" dirty="0"/>
          </a:p>
          <a:p>
            <a:pPr marL="0" indent="0">
              <a:spcBef>
                <a:spcPts val="1800"/>
              </a:spcBef>
              <a:spcAft>
                <a:spcPts val="1000"/>
              </a:spcAft>
              <a:buNone/>
            </a:pPr>
            <a:r>
              <a:rPr lang="en-US" dirty="0"/>
              <a:t>The higher the load, the greater the internal heating of the cell, the faster the cell ages (loss of capacity) and the greater the risk of thermal runaway.</a:t>
            </a:r>
            <a:endParaRPr lang="de-CH" dirty="0"/>
          </a:p>
          <a:p>
            <a:pPr marL="266700" indent="-266700">
              <a:spcBef>
                <a:spcPts val="600"/>
              </a:spcBef>
              <a:spcAft>
                <a:spcPts val="600"/>
              </a:spcAft>
              <a:buNone/>
            </a:pPr>
            <a:r>
              <a:rPr lang="de-CH" dirty="0"/>
              <a:t>*	</a:t>
            </a:r>
            <a:r>
              <a:rPr lang="en-US" sz="1800" dirty="0"/>
              <a:t>Lifetime specifications usually refer to a C-rate of 1 for charge/discharge cycles</a:t>
            </a:r>
            <a:endParaRPr lang="de-CH" sz="1800" dirty="0"/>
          </a:p>
          <a:p>
            <a:pPr marL="0" indent="0">
              <a:spcBef>
                <a:spcPts val="600"/>
              </a:spcBef>
              <a:spcAft>
                <a:spcPts val="600"/>
              </a:spcAft>
              <a:buNone/>
            </a:pPr>
            <a:endParaRPr lang="de-CH" sz="2400" dirty="0"/>
          </a:p>
          <a:p>
            <a:pPr marL="0" indent="0">
              <a:spcAft>
                <a:spcPts val="1000"/>
              </a:spcAft>
              <a:buNone/>
            </a:pPr>
            <a:endParaRPr lang="de-CH" sz="2400" dirty="0"/>
          </a:p>
          <a:p>
            <a:pPr marL="0" indent="0">
              <a:spcAft>
                <a:spcPts val="1000"/>
              </a:spcAft>
              <a:buNone/>
            </a:pP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32</a:t>
            </a:fld>
            <a:endParaRPr lang="de-CH" dirty="0"/>
          </a:p>
        </p:txBody>
      </p:sp>
      <p:graphicFrame>
        <p:nvGraphicFramePr>
          <p:cNvPr id="8" name="Tabelle 7">
            <a:extLst>
              <a:ext uri="{FF2B5EF4-FFF2-40B4-BE49-F238E27FC236}">
                <a16:creationId xmlns:a16="http://schemas.microsoft.com/office/drawing/2014/main" id="{9EA9E8B4-3BF1-4D42-99CF-E3F22DC08DDD}"/>
              </a:ext>
            </a:extLst>
          </p:cNvPr>
          <p:cNvGraphicFramePr>
            <a:graphicFrameLocks noGrp="1"/>
          </p:cNvGraphicFramePr>
          <p:nvPr/>
        </p:nvGraphicFramePr>
        <p:xfrm>
          <a:off x="2328791" y="2172250"/>
          <a:ext cx="5400600" cy="2377440"/>
        </p:xfrm>
        <a:graphic>
          <a:graphicData uri="http://schemas.openxmlformats.org/drawingml/2006/table">
            <a:tbl>
              <a:tblPr firstRow="1" bandRow="1">
                <a:tableStyleId>{5C22544A-7EE6-4342-B048-85BDC9FD1C3A}</a:tableStyleId>
              </a:tblPr>
              <a:tblGrid>
                <a:gridCol w="2714264">
                  <a:extLst>
                    <a:ext uri="{9D8B030D-6E8A-4147-A177-3AD203B41FA5}">
                      <a16:colId xmlns:a16="http://schemas.microsoft.com/office/drawing/2014/main" val="2603725221"/>
                    </a:ext>
                  </a:extLst>
                </a:gridCol>
                <a:gridCol w="2686336">
                  <a:extLst>
                    <a:ext uri="{9D8B030D-6E8A-4147-A177-3AD203B41FA5}">
                      <a16:colId xmlns:a16="http://schemas.microsoft.com/office/drawing/2014/main" val="2158457717"/>
                    </a:ext>
                  </a:extLst>
                </a:gridCol>
              </a:tblGrid>
              <a:tr h="370840">
                <a:tc>
                  <a:txBody>
                    <a:bodyPr/>
                    <a:lstStyle/>
                    <a:p>
                      <a:pPr algn="ctr"/>
                      <a:r>
                        <a:rPr lang="de-CH" sz="2000" b="1" dirty="0"/>
                        <a:t>C-Rate</a:t>
                      </a:r>
                    </a:p>
                  </a:txBody>
                  <a:tcPr>
                    <a:solidFill>
                      <a:srgbClr val="8D1962"/>
                    </a:solidFill>
                  </a:tcPr>
                </a:tc>
                <a:tc>
                  <a:txBody>
                    <a:bodyPr/>
                    <a:lstStyle/>
                    <a:p>
                      <a:pPr algn="ctr"/>
                      <a:r>
                        <a:rPr lang="de-CH" sz="2000" b="1" dirty="0"/>
                        <a:t>Belastung</a:t>
                      </a:r>
                    </a:p>
                  </a:txBody>
                  <a:tcPr>
                    <a:solidFill>
                      <a:srgbClr val="8D1962"/>
                    </a:solidFill>
                  </a:tcPr>
                </a:tc>
                <a:extLst>
                  <a:ext uri="{0D108BD9-81ED-4DB2-BD59-A6C34878D82A}">
                    <a16:rowId xmlns:a16="http://schemas.microsoft.com/office/drawing/2014/main" val="1308346049"/>
                  </a:ext>
                </a:extLst>
              </a:tr>
              <a:tr h="370840">
                <a:tc>
                  <a:txBody>
                    <a:bodyPr/>
                    <a:lstStyle/>
                    <a:p>
                      <a:pPr algn="ctr"/>
                      <a:r>
                        <a:rPr lang="de-CH" sz="2000" i="1" dirty="0">
                          <a:latin typeface="Times New Roman" panose="02020603050405020304" pitchFamily="18" charset="0"/>
                          <a:cs typeface="Times New Roman" panose="02020603050405020304" pitchFamily="18" charset="0"/>
                        </a:rPr>
                        <a:t>  &lt; 1C</a:t>
                      </a:r>
                    </a:p>
                  </a:txBody>
                  <a:tcPr/>
                </a:tc>
                <a:tc>
                  <a:txBody>
                    <a:bodyPr/>
                    <a:lstStyle/>
                    <a:p>
                      <a:pPr algn="ctr"/>
                      <a:r>
                        <a:rPr lang="de-CH" sz="2000" i="1" dirty="0">
                          <a:latin typeface="Times New Roman" panose="02020603050405020304" pitchFamily="18" charset="0"/>
                          <a:cs typeface="Times New Roman" panose="02020603050405020304" pitchFamily="18" charset="0"/>
                        </a:rPr>
                        <a:t>geringe</a:t>
                      </a:r>
                    </a:p>
                  </a:txBody>
                  <a:tcPr/>
                </a:tc>
                <a:extLst>
                  <a:ext uri="{0D108BD9-81ED-4DB2-BD59-A6C34878D82A}">
                    <a16:rowId xmlns:a16="http://schemas.microsoft.com/office/drawing/2014/main" val="119581687"/>
                  </a:ext>
                </a:extLst>
              </a:tr>
              <a:tr h="370840">
                <a:tc>
                  <a:txBody>
                    <a:bodyPr/>
                    <a:lstStyle/>
                    <a:p>
                      <a:pPr algn="ctr"/>
                      <a:r>
                        <a:rPr lang="de-CH" sz="2000" i="1" dirty="0">
                          <a:latin typeface="Times New Roman" panose="02020603050405020304" pitchFamily="18" charset="0"/>
                          <a:cs typeface="Times New Roman" panose="02020603050405020304" pitchFamily="18" charset="0"/>
                        </a:rPr>
                        <a:t>1C*</a:t>
                      </a:r>
                    </a:p>
                  </a:txBody>
                  <a:tcPr/>
                </a:tc>
                <a:tc>
                  <a:txBody>
                    <a:bodyPr/>
                    <a:lstStyle/>
                    <a:p>
                      <a:pPr algn="ctr"/>
                      <a:r>
                        <a:rPr lang="de-CH" sz="2000" i="1" dirty="0">
                          <a:latin typeface="Times New Roman" panose="02020603050405020304" pitchFamily="18" charset="0"/>
                          <a:cs typeface="Times New Roman" panose="02020603050405020304" pitchFamily="18" charset="0"/>
                        </a:rPr>
                        <a:t>normale</a:t>
                      </a:r>
                    </a:p>
                  </a:txBody>
                  <a:tcPr/>
                </a:tc>
                <a:extLst>
                  <a:ext uri="{0D108BD9-81ED-4DB2-BD59-A6C34878D82A}">
                    <a16:rowId xmlns:a16="http://schemas.microsoft.com/office/drawing/2014/main" val="3339573063"/>
                  </a:ext>
                </a:extLst>
              </a:tr>
              <a:tr h="198120">
                <a:tc>
                  <a:txBody>
                    <a:bodyPr/>
                    <a:lstStyle/>
                    <a:p>
                      <a:pPr algn="ctr"/>
                      <a:r>
                        <a:rPr lang="de-CH" sz="2000" i="1" dirty="0">
                          <a:latin typeface="Times New Roman" panose="02020603050405020304" pitchFamily="18" charset="0"/>
                          <a:cs typeface="Times New Roman" panose="02020603050405020304" pitchFamily="18" charset="0"/>
                        </a:rPr>
                        <a:t>1C … 3C</a:t>
                      </a:r>
                    </a:p>
                  </a:txBody>
                  <a:tcPr/>
                </a:tc>
                <a:tc>
                  <a:txBody>
                    <a:bodyPr/>
                    <a:lstStyle/>
                    <a:p>
                      <a:pPr algn="ctr"/>
                      <a:r>
                        <a:rPr lang="de-CH" sz="2000" i="1" dirty="0">
                          <a:latin typeface="Times New Roman" panose="02020603050405020304" pitchFamily="18" charset="0"/>
                          <a:cs typeface="Times New Roman" panose="02020603050405020304" pitchFamily="18" charset="0"/>
                        </a:rPr>
                        <a:t>erhebliche</a:t>
                      </a:r>
                    </a:p>
                  </a:txBody>
                  <a:tcPr/>
                </a:tc>
                <a:extLst>
                  <a:ext uri="{0D108BD9-81ED-4DB2-BD59-A6C34878D82A}">
                    <a16:rowId xmlns:a16="http://schemas.microsoft.com/office/drawing/2014/main" val="962013513"/>
                  </a:ext>
                </a:extLst>
              </a:tr>
              <a:tr h="198120">
                <a:tc>
                  <a:txBody>
                    <a:bodyPr/>
                    <a:lstStyle/>
                    <a:p>
                      <a:pPr algn="ctr"/>
                      <a:r>
                        <a:rPr lang="de-CH" sz="2000" i="1" dirty="0">
                          <a:latin typeface="Times New Roman" panose="02020603050405020304" pitchFamily="18" charset="0"/>
                          <a:cs typeface="Times New Roman" panose="02020603050405020304" pitchFamily="18" charset="0"/>
                        </a:rPr>
                        <a:t>3C … 5C</a:t>
                      </a:r>
                    </a:p>
                  </a:txBody>
                  <a:tcPr/>
                </a:tc>
                <a:tc>
                  <a:txBody>
                    <a:bodyPr/>
                    <a:lstStyle/>
                    <a:p>
                      <a:pPr algn="ctr"/>
                      <a:r>
                        <a:rPr lang="de-CH" sz="2000" i="1" dirty="0">
                          <a:latin typeface="Times New Roman" panose="02020603050405020304" pitchFamily="18" charset="0"/>
                          <a:cs typeface="Times New Roman" panose="02020603050405020304" pitchFamily="18" charset="0"/>
                        </a:rPr>
                        <a:t>hohe</a:t>
                      </a:r>
                    </a:p>
                  </a:txBody>
                  <a:tcPr/>
                </a:tc>
                <a:extLst>
                  <a:ext uri="{0D108BD9-81ED-4DB2-BD59-A6C34878D82A}">
                    <a16:rowId xmlns:a16="http://schemas.microsoft.com/office/drawing/2014/main" val="342331815"/>
                  </a:ext>
                </a:extLst>
              </a:tr>
              <a:tr h="198120">
                <a:tc>
                  <a:txBody>
                    <a:bodyPr/>
                    <a:lstStyle/>
                    <a:p>
                      <a:pPr algn="ctr"/>
                      <a:r>
                        <a:rPr lang="de-CH" sz="2000" i="1" dirty="0">
                          <a:latin typeface="Times New Roman" panose="02020603050405020304" pitchFamily="18" charset="0"/>
                          <a:cs typeface="Times New Roman" panose="02020603050405020304" pitchFamily="18" charset="0"/>
                        </a:rPr>
                        <a:t>&gt; 5C</a:t>
                      </a:r>
                    </a:p>
                  </a:txBody>
                  <a:tcPr/>
                </a:tc>
                <a:tc>
                  <a:txBody>
                    <a:bodyPr/>
                    <a:lstStyle/>
                    <a:p>
                      <a:pPr algn="ctr"/>
                      <a:r>
                        <a:rPr lang="de-CH" sz="2000" i="1" dirty="0">
                          <a:latin typeface="Times New Roman" panose="02020603050405020304" pitchFamily="18" charset="0"/>
                          <a:cs typeface="Times New Roman" panose="02020603050405020304" pitchFamily="18" charset="0"/>
                        </a:rPr>
                        <a:t>sehr hohe</a:t>
                      </a:r>
                    </a:p>
                  </a:txBody>
                  <a:tcPr/>
                </a:tc>
                <a:extLst>
                  <a:ext uri="{0D108BD9-81ED-4DB2-BD59-A6C34878D82A}">
                    <a16:rowId xmlns:a16="http://schemas.microsoft.com/office/drawing/2014/main" val="2534053568"/>
                  </a:ext>
                </a:extLst>
              </a:tr>
            </a:tbl>
          </a:graphicData>
        </a:graphic>
      </p:graphicFrame>
      <p:sp>
        <p:nvSpPr>
          <p:cNvPr id="9" name="Fußzeilenplatzhalter 4">
            <a:extLst>
              <a:ext uri="{FF2B5EF4-FFF2-40B4-BE49-F238E27FC236}">
                <a16:creationId xmlns:a16="http://schemas.microsoft.com/office/drawing/2014/main" id="{3090CF59-9439-4718-B3BF-1F1756920C32}"/>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9285964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en-US" sz="2800" dirty="0"/>
              <a:t>Working principle of lithium-ion cells</a:t>
            </a:r>
            <a:endParaRPr lang="de-CH" sz="2800" b="1" i="1" dirty="0"/>
          </a:p>
        </p:txBody>
      </p:sp>
      <mc:AlternateContent xmlns:mc="http://schemas.openxmlformats.org/markup-compatibility/2006" xmlns:a14="http://schemas.microsoft.com/office/drawing/2010/main">
        <mc:Choice Requires="a14">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729662" cy="5493968"/>
              </a:xfrm>
            </p:spPr>
            <p:txBody>
              <a:bodyPr>
                <a:normAutofit/>
              </a:bodyPr>
              <a:lstStyle/>
              <a:p>
                <a:pPr marL="0" indent="0">
                  <a:spcAft>
                    <a:spcPts val="1000"/>
                  </a:spcAft>
                  <a:buNone/>
                </a:pPr>
                <a:r>
                  <a:rPr lang="en-US" b="1" dirty="0">
                    <a:solidFill>
                      <a:srgbClr val="8D1962"/>
                    </a:solidFill>
                  </a:rPr>
                  <a:t>Lithium-ion cells – additional parameters</a:t>
                </a:r>
              </a:p>
              <a:p>
                <a:pPr marL="0" indent="0">
                  <a:spcAft>
                    <a:spcPts val="1800"/>
                  </a:spcAft>
                  <a:buNone/>
                </a:pPr>
                <a:r>
                  <a:rPr lang="en-US" dirty="0"/>
                  <a:t>The current state of charge (SoC = State of Charge) is indicated as a percentage of the nominal capacity:</a:t>
                </a:r>
                <a:endParaRPr lang="de-CH" b="0" i="1" dirty="0">
                  <a:latin typeface="Cambria Math" panose="02040503050406030204" pitchFamily="18" charset="0"/>
                </a:endParaRPr>
              </a:p>
              <a:p>
                <a:pPr marL="0" indent="0">
                  <a:spcAft>
                    <a:spcPts val="1800"/>
                  </a:spcAft>
                  <a:buNone/>
                </a:pPr>
                <a14:m>
                  <m:oMathPara xmlns:m="http://schemas.openxmlformats.org/officeDocument/2006/math">
                    <m:oMathParaPr>
                      <m:jc m:val="centerGroup"/>
                    </m:oMathParaPr>
                    <m:oMath xmlns:m="http://schemas.openxmlformats.org/officeDocument/2006/math">
                      <m:r>
                        <a:rPr lang="de-CH" b="0" i="1" smtClean="0">
                          <a:latin typeface="Cambria Math" panose="02040503050406030204" pitchFamily="18" charset="0"/>
                        </a:rPr>
                        <m:t>𝑆𝑜𝐶</m:t>
                      </m:r>
                      <m:r>
                        <a:rPr lang="de-CH" b="0" i="1" smtClean="0">
                          <a:latin typeface="Cambria Math" panose="02040503050406030204" pitchFamily="18" charset="0"/>
                        </a:rPr>
                        <m:t> = 100% ∙ </m:t>
                      </m:r>
                      <m:f>
                        <m:fPr>
                          <m:ctrlPr>
                            <a:rPr lang="de-CH" b="0" i="1" smtClean="0">
                              <a:latin typeface="Cambria Math" panose="02040503050406030204" pitchFamily="18" charset="0"/>
                              <a:ea typeface="Cambria Math" panose="02040503050406030204" pitchFamily="18" charset="0"/>
                            </a:rPr>
                          </m:ctrlPr>
                        </m:fPr>
                        <m:num>
                          <m:sSubSup>
                            <m:sSubSupPr>
                              <m:ctrlPr>
                                <a:rPr lang="de-CH" b="0" i="1" smtClean="0">
                                  <a:latin typeface="Cambria Math" panose="02040503050406030204" pitchFamily="18" charset="0"/>
                                  <a:ea typeface="Cambria Math" panose="02040503050406030204" pitchFamily="18" charset="0"/>
                                </a:rPr>
                              </m:ctrlPr>
                            </m:sSubSupPr>
                            <m:e>
                              <m:r>
                                <a:rPr lang="de-CH" b="0" i="1" smtClean="0">
                                  <a:latin typeface="Cambria Math" panose="02040503050406030204" pitchFamily="18" charset="0"/>
                                  <a:ea typeface="Cambria Math" panose="02040503050406030204" pitchFamily="18" charset="0"/>
                                </a:rPr>
                                <m:t> </m:t>
                              </m:r>
                              <m:r>
                                <a:rPr lang="de-CH" b="0" i="1" smtClean="0">
                                  <a:latin typeface="Cambria Math" panose="02040503050406030204" pitchFamily="18" charset="0"/>
                                  <a:ea typeface="Cambria Math" panose="02040503050406030204" pitchFamily="18" charset="0"/>
                                </a:rPr>
                                <m:t>𝑄</m:t>
                              </m:r>
                            </m:e>
                            <m:sub>
                              <m:r>
                                <a:rPr lang="de-CH" b="0" i="1" smtClean="0">
                                  <a:latin typeface="Cambria Math" panose="02040503050406030204" pitchFamily="18" charset="0"/>
                                  <a:ea typeface="Cambria Math" panose="02040503050406030204" pitchFamily="18" charset="0"/>
                                </a:rPr>
                                <m:t>𝑧𝑒𝑙𝑙𝑒</m:t>
                              </m:r>
                            </m:sub>
                            <m:sup>
                              <m:r>
                                <a:rPr lang="de-CH" b="0" i="1" smtClean="0">
                                  <a:latin typeface="Cambria Math" panose="02040503050406030204" pitchFamily="18" charset="0"/>
                                  <a:ea typeface="Cambria Math" panose="02040503050406030204" pitchFamily="18" charset="0"/>
                                </a:rPr>
                                <m:t>𝑎𝑘𝑡𝑢𝑒𝑙𝑙</m:t>
                              </m:r>
                            </m:sup>
                          </m:sSubSup>
                          <m:r>
                            <a:rPr lang="de-CH" b="0" i="1" smtClean="0">
                              <a:latin typeface="Cambria Math" panose="02040503050406030204" pitchFamily="18" charset="0"/>
                              <a:ea typeface="Cambria Math" panose="02040503050406030204" pitchFamily="18" charset="0"/>
                            </a:rPr>
                            <m:t> </m:t>
                          </m:r>
                        </m:num>
                        <m:den>
                          <m:sSub>
                            <m:sSubPr>
                              <m:ctrlPr>
                                <a:rPr lang="de-CH" b="0" i="1" smtClean="0">
                                  <a:latin typeface="Cambria Math" panose="02040503050406030204" pitchFamily="18" charset="0"/>
                                  <a:ea typeface="Cambria Math" panose="02040503050406030204" pitchFamily="18" charset="0"/>
                                </a:rPr>
                              </m:ctrlPr>
                            </m:sSubPr>
                            <m:e>
                              <m:r>
                                <a:rPr lang="de-CH" b="0" i="1" smtClean="0">
                                  <a:latin typeface="Cambria Math" panose="02040503050406030204" pitchFamily="18" charset="0"/>
                                  <a:ea typeface="Cambria Math" panose="02040503050406030204" pitchFamily="18" charset="0"/>
                                </a:rPr>
                                <m:t>𝑄</m:t>
                              </m:r>
                            </m:e>
                            <m:sub>
                              <m:r>
                                <a:rPr lang="de-CH" b="0" i="1" smtClean="0">
                                  <a:latin typeface="Cambria Math" panose="02040503050406030204" pitchFamily="18" charset="0"/>
                                  <a:ea typeface="Cambria Math" panose="02040503050406030204" pitchFamily="18" charset="0"/>
                                </a:rPr>
                                <m:t>𝑛𝑜𝑚</m:t>
                              </m:r>
                            </m:sub>
                          </m:sSub>
                        </m:den>
                      </m:f>
                    </m:oMath>
                  </m:oMathPara>
                </a14:m>
                <a:endParaRPr lang="de-CH" dirty="0"/>
              </a:p>
              <a:p>
                <a:pPr marL="0" indent="0">
                  <a:spcBef>
                    <a:spcPts val="0"/>
                  </a:spcBef>
                  <a:buNone/>
                </a:pPr>
                <a:endParaRPr lang="de-CH" dirty="0"/>
              </a:p>
              <a:p>
                <a:pPr marL="0" indent="0">
                  <a:spcAft>
                    <a:spcPts val="1800"/>
                  </a:spcAft>
                  <a:buNone/>
                </a:pPr>
                <a:r>
                  <a:rPr lang="en-US" dirty="0"/>
                  <a:t>The degree of discharge or depth of discharge (DoD = Depth of Discharge) describes the electrical charge removed as a percentage of the nominal capacity:</a:t>
                </a:r>
                <a:endParaRPr lang="de-CH" b="0" i="1" dirty="0">
                  <a:latin typeface="Cambria Math" panose="02040503050406030204" pitchFamily="18" charset="0"/>
                </a:endParaRPr>
              </a:p>
              <a:p>
                <a:pPr marL="0" indent="0">
                  <a:spcAft>
                    <a:spcPts val="1800"/>
                  </a:spcAft>
                  <a:buNone/>
                </a:pPr>
                <a14:m>
                  <m:oMathPara xmlns:m="http://schemas.openxmlformats.org/officeDocument/2006/math">
                    <m:oMathParaPr>
                      <m:jc m:val="centerGroup"/>
                    </m:oMathParaPr>
                    <m:oMath xmlns:m="http://schemas.openxmlformats.org/officeDocument/2006/math">
                      <m:r>
                        <a:rPr lang="de-CH" b="0" i="1" smtClean="0">
                          <a:latin typeface="Cambria Math" panose="02040503050406030204" pitchFamily="18" charset="0"/>
                        </a:rPr>
                        <m:t>𝐷𝑜𝐷</m:t>
                      </m:r>
                      <m:r>
                        <a:rPr lang="de-CH" b="0" i="1" smtClean="0">
                          <a:latin typeface="Cambria Math" panose="02040503050406030204" pitchFamily="18" charset="0"/>
                        </a:rPr>
                        <m:t> = 100% ∙ </m:t>
                      </m:r>
                      <m:f>
                        <m:fPr>
                          <m:ctrlPr>
                            <a:rPr lang="de-CH" i="1">
                              <a:latin typeface="Cambria Math" panose="02040503050406030204" pitchFamily="18" charset="0"/>
                              <a:ea typeface="Cambria Math" panose="02040503050406030204" pitchFamily="18" charset="0"/>
                            </a:rPr>
                          </m:ctrlPr>
                        </m:fPr>
                        <m:num>
                          <m:sSub>
                            <m:sSubPr>
                              <m:ctrlPr>
                                <a:rPr lang="de-CH" i="1" smtClean="0">
                                  <a:latin typeface="Cambria Math" panose="02040503050406030204" pitchFamily="18" charset="0"/>
                                  <a:ea typeface="Cambria Math" panose="02040503050406030204" pitchFamily="18" charset="0"/>
                                </a:rPr>
                              </m:ctrlPr>
                            </m:sSubPr>
                            <m:e>
                              <m:r>
                                <a:rPr lang="de-CH" b="0" i="1" smtClean="0">
                                  <a:latin typeface="Cambria Math" panose="02040503050406030204" pitchFamily="18" charset="0"/>
                                  <a:ea typeface="Cambria Math" panose="02040503050406030204" pitchFamily="18" charset="0"/>
                                </a:rPr>
                                <m:t>𝑄</m:t>
                              </m:r>
                            </m:e>
                            <m:sub>
                              <m:r>
                                <a:rPr lang="de-CH" b="0" i="1" smtClean="0">
                                  <a:latin typeface="Cambria Math" panose="02040503050406030204" pitchFamily="18" charset="0"/>
                                  <a:ea typeface="Cambria Math" panose="02040503050406030204" pitchFamily="18" charset="0"/>
                                </a:rPr>
                                <m:t>𝑎𝑏</m:t>
                              </m:r>
                            </m:sub>
                          </m:sSub>
                        </m:num>
                        <m:den>
                          <m:sSub>
                            <m:sSubPr>
                              <m:ctrlPr>
                                <a:rPr lang="de-CH" i="1">
                                  <a:latin typeface="Cambria Math" panose="02040503050406030204" pitchFamily="18" charset="0"/>
                                  <a:ea typeface="Cambria Math" panose="02040503050406030204" pitchFamily="18" charset="0"/>
                                </a:rPr>
                              </m:ctrlPr>
                            </m:sSubPr>
                            <m:e>
                              <m:r>
                                <a:rPr lang="de-CH" i="1">
                                  <a:latin typeface="Cambria Math" panose="02040503050406030204" pitchFamily="18" charset="0"/>
                                  <a:ea typeface="Cambria Math" panose="02040503050406030204" pitchFamily="18" charset="0"/>
                                </a:rPr>
                                <m:t>𝑄</m:t>
                              </m:r>
                            </m:e>
                            <m:sub>
                              <m:r>
                                <a:rPr lang="de-CH" i="1">
                                  <a:latin typeface="Cambria Math" panose="02040503050406030204" pitchFamily="18" charset="0"/>
                                  <a:ea typeface="Cambria Math" panose="02040503050406030204" pitchFamily="18" charset="0"/>
                                </a:rPr>
                                <m:t>𝑛𝑜𝑚</m:t>
                              </m:r>
                            </m:sub>
                          </m:sSub>
                        </m:den>
                      </m:f>
                    </m:oMath>
                  </m:oMathPara>
                </a14:m>
                <a:endParaRPr lang="de-CH" dirty="0"/>
              </a:p>
            </p:txBody>
          </p:sp>
        </mc:Choice>
        <mc:Fallback xmlns="">
          <p:sp>
            <p:nvSpPr>
              <p:cNvPr id="3" name="Inhaltsplatzhalter 2">
                <a:extLst>
                  <a:ext uri="{FF2B5EF4-FFF2-40B4-BE49-F238E27FC236}">
                    <a16:creationId xmlns:a16="http://schemas.microsoft.com/office/drawing/2014/main" id="{861F5B58-7D13-4C97-9ADF-56DC0118AC16}"/>
                  </a:ext>
                </a:extLst>
              </p:cNvPr>
              <p:cNvSpPr>
                <a:spLocks noGrp="1" noRot="1" noChangeAspect="1" noMove="1" noResize="1" noEditPoints="1" noAdjustHandles="1" noChangeArrowheads="1" noChangeShapeType="1" noTextEdit="1"/>
              </p:cNvSpPr>
              <p:nvPr>
                <p:ph idx="1"/>
              </p:nvPr>
            </p:nvSpPr>
            <p:spPr>
              <a:xfrm>
                <a:off x="681038" y="1031842"/>
                <a:ext cx="8729662" cy="5493968"/>
              </a:xfrm>
              <a:blipFill>
                <a:blip r:embed="rId3"/>
                <a:stretch>
                  <a:fillRect l="-1047" t="-1441" r="-908"/>
                </a:stretch>
              </a:blipFill>
            </p:spPr>
            <p:txBody>
              <a:bodyPr/>
              <a:lstStyle/>
              <a:p>
                <a:r>
                  <a:rPr lang="en-US">
                    <a:noFill/>
                  </a:rPr>
                  <a:t> </a:t>
                </a:r>
              </a:p>
            </p:txBody>
          </p:sp>
        </mc:Fallback>
      </mc:AlternateContent>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33</a:t>
            </a:fld>
            <a:endParaRPr lang="de-CH" dirty="0"/>
          </a:p>
        </p:txBody>
      </p:sp>
      <p:sp>
        <p:nvSpPr>
          <p:cNvPr id="7" name="Fußzeilenplatzhalter 4">
            <a:extLst>
              <a:ext uri="{FF2B5EF4-FFF2-40B4-BE49-F238E27FC236}">
                <a16:creationId xmlns:a16="http://schemas.microsoft.com/office/drawing/2014/main" id="{D03E8E31-3722-4EC0-B3CB-57D821BC0CCE}"/>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9892148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Safety</a:t>
            </a:r>
            <a:r>
              <a:rPr lang="de-CH" sz="2800" dirty="0"/>
              <a:t> </a:t>
            </a:r>
            <a:r>
              <a:rPr lang="de-CH" sz="2800" dirty="0" err="1"/>
              <a:t>aspects</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31842"/>
            <a:ext cx="8634412" cy="5493968"/>
          </a:xfrm>
        </p:spPr>
        <p:txBody>
          <a:bodyPr>
            <a:normAutofit/>
          </a:bodyPr>
          <a:lstStyle/>
          <a:p>
            <a:pPr marL="0" indent="0">
              <a:spcAft>
                <a:spcPts val="1000"/>
              </a:spcAft>
              <a:buNone/>
            </a:pPr>
            <a:r>
              <a:rPr lang="en-US" b="1" dirty="0">
                <a:solidFill>
                  <a:srgbClr val="8D1962"/>
                </a:solidFill>
              </a:rPr>
              <a:t>From the cell to the batteries</a:t>
            </a:r>
          </a:p>
          <a:p>
            <a:pPr marL="0" indent="0">
              <a:spcAft>
                <a:spcPts val="1000"/>
              </a:spcAft>
              <a:buNone/>
            </a:pPr>
            <a:r>
              <a:rPr lang="en-US" b="1" i="1" dirty="0"/>
              <a:t>What must be considered when connecting Li-ion cells in series and parallel such that the following never happens </a:t>
            </a:r>
            <a:r>
              <a:rPr lang="de-CH" b="1" i="1" dirty="0"/>
              <a:t>:</a:t>
            </a: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34</a:t>
            </a:fld>
            <a:endParaRPr lang="de-CH" dirty="0"/>
          </a:p>
        </p:txBody>
      </p:sp>
      <p:pic>
        <p:nvPicPr>
          <p:cNvPr id="10" name="Brennender Laptop">
            <a:hlinkClick r:id="" action="ppaction://media"/>
            <a:extLst>
              <a:ext uri="{FF2B5EF4-FFF2-40B4-BE49-F238E27FC236}">
                <a16:creationId xmlns:a16="http://schemas.microsoft.com/office/drawing/2014/main" id="{AF85B8B2-0526-4366-A7A2-4C04875431D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38990" y="2456874"/>
            <a:ext cx="6828019" cy="3840760"/>
          </a:xfrm>
          <a:prstGeom prst="rect">
            <a:avLst/>
          </a:prstGeom>
        </p:spPr>
      </p:pic>
      <p:sp>
        <p:nvSpPr>
          <p:cNvPr id="8" name="Fußzeilenplatzhalter 4">
            <a:extLst>
              <a:ext uri="{FF2B5EF4-FFF2-40B4-BE49-F238E27FC236}">
                <a16:creationId xmlns:a16="http://schemas.microsoft.com/office/drawing/2014/main" id="{BE534B2F-B469-4CCE-94F6-3ED01D1C00A2}"/>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2533896237"/>
      </p:ext>
    </p:extLst>
  </p:cSld>
  <p:clrMapOvr>
    <a:masterClrMapping/>
  </p:clrMapOvr>
  <p:timing>
    <p:tnLst>
      <p:par>
        <p:cTn id="1" dur="indefinite" restart="never" nodeType="tmRoot">
          <p:childTnLst>
            <p:video>
              <p:cMediaNode vol="80000">
                <p:cTn id="2" fill="hold" display="0">
                  <p:stCondLst>
                    <p:cond delay="indefinite"/>
                  </p:stCondLst>
                </p:cTn>
                <p:tgtEl>
                  <p:spTgt spid="10"/>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fik 12">
            <a:extLst>
              <a:ext uri="{FF2B5EF4-FFF2-40B4-BE49-F238E27FC236}">
                <a16:creationId xmlns:a16="http://schemas.microsoft.com/office/drawing/2014/main" id="{50006169-0C10-4B3B-9911-823BCD72114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5213498" y="1350492"/>
            <a:ext cx="4454031" cy="4610337"/>
          </a:xfrm>
          <a:prstGeom prst="rect">
            <a:avLst/>
          </a:prstGeom>
        </p:spPr>
      </p:pic>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Safety</a:t>
            </a:r>
            <a:r>
              <a:rPr lang="de-CH" sz="2800" dirty="0"/>
              <a:t> </a:t>
            </a:r>
            <a:r>
              <a:rPr lang="de-CH" sz="2800" dirty="0" err="1"/>
              <a:t>aspects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1862"/>
            <a:ext cx="4374437" cy="5493968"/>
          </a:xfrm>
        </p:spPr>
        <p:txBody>
          <a:bodyPr>
            <a:normAutofit/>
          </a:bodyPr>
          <a:lstStyle/>
          <a:p>
            <a:pPr marL="0" indent="0">
              <a:spcAft>
                <a:spcPts val="1000"/>
              </a:spcAft>
              <a:buNone/>
            </a:pPr>
            <a:r>
              <a:rPr lang="de-CH" b="1" dirty="0">
                <a:solidFill>
                  <a:srgbClr val="8D1962"/>
                </a:solidFill>
              </a:rPr>
              <a:t>Lithium-Ionen-Zellen</a:t>
            </a:r>
          </a:p>
          <a:p>
            <a:pPr marL="0" indent="0">
              <a:buNone/>
            </a:pPr>
            <a:r>
              <a:rPr lang="de-CH" u="sng" dirty="0"/>
              <a:t>Problem</a:t>
            </a:r>
            <a:r>
              <a:rPr lang="de-CH" dirty="0"/>
              <a:t>:</a:t>
            </a:r>
          </a:p>
          <a:p>
            <a:pPr marL="0" indent="0">
              <a:spcAft>
                <a:spcPts val="1000"/>
              </a:spcAft>
              <a:buNone/>
            </a:pPr>
            <a:r>
              <a:rPr lang="de-CH" dirty="0"/>
              <a:t>Elektrochemische Stabilität des Elektrolyten.</a:t>
            </a:r>
          </a:p>
          <a:p>
            <a:pPr marL="0" indent="0">
              <a:spcAft>
                <a:spcPts val="1000"/>
              </a:spcAft>
              <a:buNone/>
            </a:pPr>
            <a:r>
              <a:rPr lang="de-CH" dirty="0"/>
              <a:t>Und was passiert an der Anode ?</a:t>
            </a:r>
          </a:p>
          <a:p>
            <a:pPr marL="0" indent="0">
              <a:spcAft>
                <a:spcPts val="1000"/>
              </a:spcAft>
              <a:buNone/>
            </a:pPr>
            <a:r>
              <a:rPr lang="de-CH" sz="2200" dirty="0"/>
              <a:t>Eigentlich würde bei dem vorliegen-den Potential im «</a:t>
            </a:r>
            <a:r>
              <a:rPr lang="de-CH" sz="2200" b="1" dirty="0">
                <a:solidFill>
                  <a:srgbClr val="F6A73F"/>
                </a:solidFill>
              </a:rPr>
              <a:t>orangen</a:t>
            </a:r>
            <a:r>
              <a:rPr lang="de-CH" sz="2200" dirty="0"/>
              <a:t>» Bereich der Elektrolyt zerfallen. Es bildet sich jedoch zwischen Anode und Elektro-</a:t>
            </a:r>
            <a:r>
              <a:rPr lang="de-CH" sz="2200" dirty="0" err="1"/>
              <a:t>lyt</a:t>
            </a:r>
            <a:r>
              <a:rPr lang="de-CH" sz="2200" dirty="0"/>
              <a:t> ein sogenanntes </a:t>
            </a:r>
            <a:r>
              <a:rPr lang="de-CH" sz="2200" b="1" i="1" dirty="0">
                <a:solidFill>
                  <a:srgbClr val="F6A73F"/>
                </a:solidFill>
              </a:rPr>
              <a:t>Solid </a:t>
            </a:r>
            <a:r>
              <a:rPr lang="de-CH" sz="2200" b="1" i="1" dirty="0" err="1">
                <a:solidFill>
                  <a:srgbClr val="F6A73F"/>
                </a:solidFill>
              </a:rPr>
              <a:t>Electrolyte</a:t>
            </a:r>
            <a:r>
              <a:rPr lang="de-CH" sz="2200" b="1" i="1" dirty="0">
                <a:solidFill>
                  <a:srgbClr val="F6A73F"/>
                </a:solidFill>
              </a:rPr>
              <a:t> Interface (SEI)</a:t>
            </a:r>
            <a:r>
              <a:rPr lang="de-CH" sz="2200" i="1" dirty="0"/>
              <a:t>. </a:t>
            </a:r>
            <a:r>
              <a:rPr lang="de-CH" sz="2200" dirty="0"/>
              <a:t>Diese schützt Anode und Elektrolyte («</a:t>
            </a:r>
            <a:r>
              <a:rPr lang="de-CH" sz="2200" dirty="0" err="1"/>
              <a:t>protective</a:t>
            </a:r>
            <a:r>
              <a:rPr lang="de-CH" sz="2200" dirty="0"/>
              <a:t> Layer»).</a:t>
            </a:r>
          </a:p>
          <a:p>
            <a:pPr marL="0" indent="0">
              <a:spcAft>
                <a:spcPts val="1000"/>
              </a:spcAft>
              <a:buNone/>
            </a:pPr>
            <a:endParaRPr lang="de-CH" dirty="0"/>
          </a:p>
          <a:p>
            <a:pPr marL="0" indent="0">
              <a:spcAft>
                <a:spcPts val="1000"/>
              </a:spcAft>
              <a:buNone/>
            </a:pP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35</a:t>
            </a:fld>
            <a:endParaRPr lang="de-CH" dirty="0"/>
          </a:p>
        </p:txBody>
      </p:sp>
      <p:sp>
        <p:nvSpPr>
          <p:cNvPr id="9" name="Rectangle 18">
            <a:extLst>
              <a:ext uri="{FF2B5EF4-FFF2-40B4-BE49-F238E27FC236}">
                <a16:creationId xmlns:a16="http://schemas.microsoft.com/office/drawing/2014/main" id="{C59402F2-5D3B-4785-BF69-1686AE4ED524}"/>
              </a:ext>
            </a:extLst>
          </p:cNvPr>
          <p:cNvSpPr/>
          <p:nvPr/>
        </p:nvSpPr>
        <p:spPr>
          <a:xfrm>
            <a:off x="1712472" y="6025995"/>
            <a:ext cx="6481057" cy="276999"/>
          </a:xfrm>
          <a:prstGeom prst="rect">
            <a:avLst/>
          </a:prstGeom>
        </p:spPr>
        <p:txBody>
          <a:bodyPr wrap="square">
            <a:spAutoFit/>
          </a:bodyPr>
          <a:lstStyle/>
          <a:p>
            <a:pPr algn="ctr"/>
            <a:r>
              <a:rPr lang="de-CH" sz="1200" u="sng" dirty="0">
                <a:solidFill>
                  <a:srgbClr val="0070C0"/>
                </a:solidFill>
              </a:rPr>
              <a:t>Quelle:   </a:t>
            </a:r>
            <a:r>
              <a:rPr lang="de-CH" sz="1200" u="sng" dirty="0" err="1">
                <a:solidFill>
                  <a:srgbClr val="0070C0"/>
                </a:solidFill>
              </a:rPr>
              <a:t>Sterner</a:t>
            </a:r>
            <a:r>
              <a:rPr lang="de-CH" sz="1200" u="sng" dirty="0">
                <a:solidFill>
                  <a:srgbClr val="0070C0"/>
                </a:solidFill>
              </a:rPr>
              <a:t>, M.; Stadler, I.: Energiespeicher. </a:t>
            </a:r>
            <a:r>
              <a:rPr lang="de-CH" sz="1200" u="sng" dirty="0" err="1">
                <a:solidFill>
                  <a:srgbClr val="0070C0"/>
                </a:solidFill>
              </a:rPr>
              <a:t>Spinger</a:t>
            </a:r>
            <a:r>
              <a:rPr lang="de-CH" sz="1200" u="sng" dirty="0">
                <a:solidFill>
                  <a:srgbClr val="0070C0"/>
                </a:solidFill>
              </a:rPr>
              <a:t>-Verlag Berlin Heidelberg 2014</a:t>
            </a:r>
          </a:p>
        </p:txBody>
      </p:sp>
      <p:sp>
        <p:nvSpPr>
          <p:cNvPr id="5" name="Rechteck 4">
            <a:extLst>
              <a:ext uri="{FF2B5EF4-FFF2-40B4-BE49-F238E27FC236}">
                <a16:creationId xmlns:a16="http://schemas.microsoft.com/office/drawing/2014/main" id="{3A5EE71B-CFA8-49B0-84AE-F4E3811162BF}"/>
              </a:ext>
            </a:extLst>
          </p:cNvPr>
          <p:cNvSpPr/>
          <p:nvPr/>
        </p:nvSpPr>
        <p:spPr>
          <a:xfrm>
            <a:off x="5780689" y="1944414"/>
            <a:ext cx="3636001" cy="2680141"/>
          </a:xfrm>
          <a:prstGeom prst="rect">
            <a:avLst/>
          </a:prstGeom>
          <a:solidFill>
            <a:srgbClr val="00B050">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10" name="Rechteck 9">
            <a:extLst>
              <a:ext uri="{FF2B5EF4-FFF2-40B4-BE49-F238E27FC236}">
                <a16:creationId xmlns:a16="http://schemas.microsoft.com/office/drawing/2014/main" id="{64B77E40-2A30-47A0-BC63-6E7E1B7B9ED0}"/>
              </a:ext>
            </a:extLst>
          </p:cNvPr>
          <p:cNvSpPr/>
          <p:nvPr/>
        </p:nvSpPr>
        <p:spPr>
          <a:xfrm>
            <a:off x="5791198" y="4624554"/>
            <a:ext cx="3636000" cy="680281"/>
          </a:xfrm>
          <a:prstGeom prst="rect">
            <a:avLst/>
          </a:prstGeom>
          <a:solidFill>
            <a:srgbClr val="FF6600">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12" name="Fußzeilenplatzhalter 4">
            <a:extLst>
              <a:ext uri="{FF2B5EF4-FFF2-40B4-BE49-F238E27FC236}">
                <a16:creationId xmlns:a16="http://schemas.microsoft.com/office/drawing/2014/main" id="{296418CF-2D23-460A-84D8-0281C2267365}"/>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803807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Safety</a:t>
            </a:r>
            <a:r>
              <a:rPr lang="de-CH" sz="2800" dirty="0"/>
              <a:t> </a:t>
            </a:r>
            <a:r>
              <a:rPr lang="de-CH" sz="2800" dirty="0" err="1"/>
              <a:t>aspects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Serienschaltung von Batteriezelle</a:t>
            </a:r>
          </a:p>
          <a:p>
            <a:pPr marL="0" indent="0">
              <a:buNone/>
            </a:pPr>
            <a:r>
              <a:rPr lang="de-CH" b="1" i="1" dirty="0"/>
              <a:t>Wie kann ein </a:t>
            </a:r>
            <a:r>
              <a:rPr lang="de-CH" b="1" i="1" u="sng" dirty="0"/>
              <a:t>Über- oder Unterladen</a:t>
            </a:r>
            <a:r>
              <a:rPr lang="de-CH" b="1" i="1" dirty="0"/>
              <a:t> einer oder mehrerer Zellen in einer Serienschaltung von Li-Ionen Zellen verhindert werden?</a:t>
            </a: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36</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7" y="2821880"/>
            <a:ext cx="3492000"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1000"/>
              </a:spcAft>
              <a:buFont typeface="Arial" panose="020B0604020202020204" pitchFamily="34" charset="0"/>
              <a:buNone/>
            </a:pPr>
            <a:r>
              <a:rPr lang="de-DE" dirty="0"/>
              <a:t>In dem man die Gesamt-spannung überwacht !</a:t>
            </a:r>
          </a:p>
          <a:p>
            <a:pPr marL="0" indent="0">
              <a:spcAft>
                <a:spcPts val="1000"/>
              </a:spcAft>
              <a:buFont typeface="Arial" panose="020B0604020202020204" pitchFamily="34" charset="0"/>
              <a:buNone/>
            </a:pPr>
            <a:r>
              <a:rPr lang="de-CH" u="sng" dirty="0">
                <a:solidFill>
                  <a:srgbClr val="C00000"/>
                </a:solidFill>
              </a:rPr>
              <a:t>Ist das ausreichend</a:t>
            </a:r>
            <a:r>
              <a:rPr lang="de-CH" dirty="0">
                <a:solidFill>
                  <a:srgbClr val="C00000"/>
                </a:solidFill>
              </a:rPr>
              <a:t> ?</a:t>
            </a:r>
            <a:endParaRPr lang="de-DE" dirty="0">
              <a:solidFill>
                <a:srgbClr val="C00000"/>
              </a:solidFill>
            </a:endParaRPr>
          </a:p>
        </p:txBody>
      </p:sp>
      <p:pic>
        <p:nvPicPr>
          <p:cNvPr id="12" name="Grafik 11">
            <a:extLst>
              <a:ext uri="{FF2B5EF4-FFF2-40B4-BE49-F238E27FC236}">
                <a16:creationId xmlns:a16="http://schemas.microsoft.com/office/drawing/2014/main" id="{091A1239-2A61-4C36-BB8B-C60F30D7DB6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040867" y="2452187"/>
            <a:ext cx="1583771" cy="3373675"/>
          </a:xfrm>
          <a:prstGeom prst="rect">
            <a:avLst/>
          </a:prstGeom>
        </p:spPr>
      </p:pic>
      <p:sp>
        <p:nvSpPr>
          <p:cNvPr id="13" name="Textfeld 12">
            <a:extLst>
              <a:ext uri="{FF2B5EF4-FFF2-40B4-BE49-F238E27FC236}">
                <a16:creationId xmlns:a16="http://schemas.microsoft.com/office/drawing/2014/main" id="{D7FB632B-4C89-42C9-BCEC-CD77141BC22A}"/>
              </a:ext>
            </a:extLst>
          </p:cNvPr>
          <p:cNvSpPr txBox="1"/>
          <p:nvPr/>
        </p:nvSpPr>
        <p:spPr>
          <a:xfrm>
            <a:off x="4889629" y="2524108"/>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sp>
        <p:nvSpPr>
          <p:cNvPr id="10" name="Fußzeilenplatzhalter 4">
            <a:extLst>
              <a:ext uri="{FF2B5EF4-FFF2-40B4-BE49-F238E27FC236}">
                <a16:creationId xmlns:a16="http://schemas.microsoft.com/office/drawing/2014/main" id="{9DCA1DFA-F08C-4458-A822-510BF80AF770}"/>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2944890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Safety</a:t>
            </a:r>
            <a:r>
              <a:rPr lang="de-CH" sz="2800" dirty="0"/>
              <a:t> </a:t>
            </a:r>
            <a:r>
              <a:rPr lang="de-CH" sz="2800" dirty="0" err="1"/>
              <a:t>aspects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Serienschaltung von Batteriezelle</a:t>
            </a:r>
          </a:p>
          <a:p>
            <a:pPr marL="0" indent="0">
              <a:buNone/>
            </a:pP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37</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7" y="1581562"/>
            <a:ext cx="3960000"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1000"/>
              </a:spcAft>
              <a:buFont typeface="Arial" panose="020B0604020202020204" pitchFamily="34" charset="0"/>
              <a:buNone/>
            </a:pPr>
            <a:r>
              <a:rPr lang="de-CH" b="1" i="1" u="sng" dirty="0"/>
              <a:t>Problem</a:t>
            </a:r>
            <a:r>
              <a:rPr lang="de-CH" dirty="0"/>
              <a:t>:</a:t>
            </a:r>
          </a:p>
          <a:p>
            <a:pPr marL="0" indent="0">
              <a:spcAft>
                <a:spcPts val="1000"/>
              </a:spcAft>
              <a:buNone/>
            </a:pPr>
            <a:r>
              <a:rPr lang="de-DE" dirty="0"/>
              <a:t>die Zellen verhalten sich nicht immer exakt gleich, es mit</a:t>
            </a:r>
          </a:p>
          <a:p>
            <a:pPr>
              <a:lnSpc>
                <a:spcPct val="100000"/>
              </a:lnSpc>
              <a:spcBef>
                <a:spcPts val="600"/>
              </a:spcBef>
              <a:buFontTx/>
              <a:buChar char="-"/>
            </a:pPr>
            <a:r>
              <a:rPr lang="de-DE" dirty="0"/>
              <a:t>Fertigungsabweichungen</a:t>
            </a:r>
          </a:p>
          <a:p>
            <a:pPr>
              <a:lnSpc>
                <a:spcPct val="100000"/>
              </a:lnSpc>
              <a:spcBef>
                <a:spcPts val="600"/>
              </a:spcBef>
              <a:buFontTx/>
              <a:buChar char="-"/>
            </a:pPr>
            <a:r>
              <a:rPr lang="de-DE" dirty="0"/>
              <a:t>unterschiedlicher Alterung </a:t>
            </a:r>
          </a:p>
          <a:p>
            <a:pPr>
              <a:lnSpc>
                <a:spcPct val="100000"/>
              </a:lnSpc>
              <a:spcBef>
                <a:spcPts val="600"/>
              </a:spcBef>
              <a:spcAft>
                <a:spcPts val="1000"/>
              </a:spcAft>
              <a:buFontTx/>
              <a:buChar char="-"/>
            </a:pPr>
            <a:r>
              <a:rPr lang="de-DE" dirty="0"/>
              <a:t>usw.</a:t>
            </a:r>
          </a:p>
          <a:p>
            <a:pPr marL="0" indent="0">
              <a:spcBef>
                <a:spcPts val="600"/>
              </a:spcBef>
              <a:spcAft>
                <a:spcPts val="1000"/>
              </a:spcAft>
              <a:buNone/>
            </a:pPr>
            <a:r>
              <a:rPr lang="de-DE" dirty="0"/>
              <a:t>zu rechen.</a:t>
            </a:r>
          </a:p>
          <a:p>
            <a:pPr marL="0" indent="0">
              <a:spcAft>
                <a:spcPts val="1000"/>
              </a:spcAft>
              <a:buFont typeface="Arial" panose="020B0604020202020204" pitchFamily="34" charset="0"/>
              <a:buNone/>
            </a:pPr>
            <a:endParaRPr lang="de-DE" dirty="0"/>
          </a:p>
        </p:txBody>
      </p:sp>
      <p:pic>
        <p:nvPicPr>
          <p:cNvPr id="12" name="Grafik 11">
            <a:extLst>
              <a:ext uri="{FF2B5EF4-FFF2-40B4-BE49-F238E27FC236}">
                <a16:creationId xmlns:a16="http://schemas.microsoft.com/office/drawing/2014/main" id="{FD4C69CC-5103-44E3-A7C9-9E3A7EFFBE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0867" y="2093834"/>
            <a:ext cx="3309536" cy="3373675"/>
          </a:xfrm>
          <a:prstGeom prst="rect">
            <a:avLst/>
          </a:prstGeom>
        </p:spPr>
      </p:pic>
      <p:sp>
        <p:nvSpPr>
          <p:cNvPr id="10" name="Textfeld 9">
            <a:extLst>
              <a:ext uri="{FF2B5EF4-FFF2-40B4-BE49-F238E27FC236}">
                <a16:creationId xmlns:a16="http://schemas.microsoft.com/office/drawing/2014/main" id="{CF1DF08E-CE17-42B1-B4AC-3C25A1F4B572}"/>
              </a:ext>
            </a:extLst>
          </p:cNvPr>
          <p:cNvSpPr txBox="1"/>
          <p:nvPr/>
        </p:nvSpPr>
        <p:spPr>
          <a:xfrm>
            <a:off x="4889629" y="2165756"/>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sp>
        <p:nvSpPr>
          <p:cNvPr id="13" name="Textfeld 12">
            <a:extLst>
              <a:ext uri="{FF2B5EF4-FFF2-40B4-BE49-F238E27FC236}">
                <a16:creationId xmlns:a16="http://schemas.microsoft.com/office/drawing/2014/main" id="{05B3F1FE-780A-47B1-B7C4-7C08B2E89139}"/>
              </a:ext>
            </a:extLst>
          </p:cNvPr>
          <p:cNvSpPr txBox="1"/>
          <p:nvPr/>
        </p:nvSpPr>
        <p:spPr>
          <a:xfrm>
            <a:off x="6741660" y="2165756"/>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sp>
        <p:nvSpPr>
          <p:cNvPr id="14" name="Fußzeilenplatzhalter 4">
            <a:extLst>
              <a:ext uri="{FF2B5EF4-FFF2-40B4-BE49-F238E27FC236}">
                <a16:creationId xmlns:a16="http://schemas.microsoft.com/office/drawing/2014/main" id="{22CA481A-77DF-499E-9979-DB5B486F73B1}"/>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0673787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Safety</a:t>
            </a:r>
            <a:r>
              <a:rPr lang="de-CH" sz="2800" dirty="0"/>
              <a:t> </a:t>
            </a:r>
            <a:r>
              <a:rPr lang="de-CH" sz="2800" dirty="0" err="1"/>
              <a:t>aspects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7" y="1001862"/>
            <a:ext cx="8543925" cy="5493968"/>
          </a:xfrm>
        </p:spPr>
        <p:txBody>
          <a:bodyPr>
            <a:normAutofit/>
          </a:bodyPr>
          <a:lstStyle/>
          <a:p>
            <a:pPr marL="0" indent="0">
              <a:spcAft>
                <a:spcPts val="1000"/>
              </a:spcAft>
              <a:buNone/>
            </a:pPr>
            <a:r>
              <a:rPr lang="de-CH" b="1" dirty="0">
                <a:solidFill>
                  <a:srgbClr val="8D1962"/>
                </a:solidFill>
              </a:rPr>
              <a:t>Bei Serienschaltung von Batteriezelle</a:t>
            </a:r>
          </a:p>
          <a:p>
            <a:pPr marL="0" indent="0">
              <a:buNone/>
            </a:pP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38</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7" y="1584357"/>
            <a:ext cx="4350774" cy="4902420"/>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1000"/>
              </a:spcAft>
              <a:buFont typeface="Arial" panose="020B0604020202020204" pitchFamily="34" charset="0"/>
              <a:buNone/>
            </a:pPr>
            <a:r>
              <a:rPr lang="de-CH" b="1" i="1" u="sng" dirty="0"/>
              <a:t>Achtung:</a:t>
            </a:r>
          </a:p>
          <a:p>
            <a:pPr marL="0" indent="0">
              <a:spcAft>
                <a:spcPts val="1000"/>
              </a:spcAft>
              <a:buFont typeface="Arial" panose="020B0604020202020204" pitchFamily="34" charset="0"/>
              <a:buNone/>
            </a:pPr>
            <a:r>
              <a:rPr lang="de-DE" dirty="0"/>
              <a:t>Obwohl die Gesamtspannung gleich </a:t>
            </a:r>
            <a:r>
              <a:rPr lang="de-DE" dirty="0" err="1"/>
              <a:t>gross</a:t>
            </a:r>
            <a:r>
              <a:rPr lang="de-DE" dirty="0"/>
              <a:t> ist, können einzelne Zellen eine vom Mittelwert deutlich abweichende </a:t>
            </a:r>
            <a:r>
              <a:rPr lang="de-DE" dirty="0" err="1"/>
              <a:t>Zellspg</a:t>
            </a:r>
            <a:r>
              <a:rPr lang="de-DE" dirty="0"/>
              <a:t>. aufweisen.</a:t>
            </a:r>
          </a:p>
          <a:p>
            <a:pPr marL="0" indent="0">
              <a:spcAft>
                <a:spcPts val="1000"/>
              </a:spcAft>
              <a:buFont typeface="Arial" panose="020B0604020202020204" pitchFamily="34" charset="0"/>
              <a:buNone/>
            </a:pPr>
            <a:endParaRPr lang="de-DE" dirty="0"/>
          </a:p>
        </p:txBody>
      </p:sp>
      <p:pic>
        <p:nvPicPr>
          <p:cNvPr id="15" name="Grafik 14">
            <a:extLst>
              <a:ext uri="{FF2B5EF4-FFF2-40B4-BE49-F238E27FC236}">
                <a16:creationId xmlns:a16="http://schemas.microsoft.com/office/drawing/2014/main" id="{84AF859C-0F03-40FF-8F8C-772CEE0C67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0867" y="2093834"/>
            <a:ext cx="3309536" cy="3373675"/>
          </a:xfrm>
          <a:prstGeom prst="rect">
            <a:avLst/>
          </a:prstGeom>
        </p:spPr>
      </p:pic>
      <p:sp>
        <p:nvSpPr>
          <p:cNvPr id="16" name="Textfeld 15">
            <a:extLst>
              <a:ext uri="{FF2B5EF4-FFF2-40B4-BE49-F238E27FC236}">
                <a16:creationId xmlns:a16="http://schemas.microsoft.com/office/drawing/2014/main" id="{083FFF3C-85FE-40D0-AC67-0ED932371B1B}"/>
              </a:ext>
            </a:extLst>
          </p:cNvPr>
          <p:cNvSpPr txBox="1"/>
          <p:nvPr/>
        </p:nvSpPr>
        <p:spPr>
          <a:xfrm>
            <a:off x="4889629" y="2165756"/>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sp>
        <p:nvSpPr>
          <p:cNvPr id="17" name="Textfeld 16">
            <a:extLst>
              <a:ext uri="{FF2B5EF4-FFF2-40B4-BE49-F238E27FC236}">
                <a16:creationId xmlns:a16="http://schemas.microsoft.com/office/drawing/2014/main" id="{6CEAE8DD-AFCE-4AAE-A695-888DBED4B022}"/>
              </a:ext>
            </a:extLst>
          </p:cNvPr>
          <p:cNvSpPr txBox="1"/>
          <p:nvPr/>
        </p:nvSpPr>
        <p:spPr>
          <a:xfrm>
            <a:off x="6741660" y="2165756"/>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sp>
        <p:nvSpPr>
          <p:cNvPr id="7" name="Textfeld 6">
            <a:extLst>
              <a:ext uri="{FF2B5EF4-FFF2-40B4-BE49-F238E27FC236}">
                <a16:creationId xmlns:a16="http://schemas.microsoft.com/office/drawing/2014/main" id="{5B71EDDC-E3C8-4C7D-A01B-4918CA26BCF1}"/>
              </a:ext>
            </a:extLst>
          </p:cNvPr>
          <p:cNvSpPr txBox="1"/>
          <p:nvPr/>
        </p:nvSpPr>
        <p:spPr>
          <a:xfrm>
            <a:off x="8359459" y="2093350"/>
            <a:ext cx="1222218" cy="2995692"/>
          </a:xfrm>
          <a:prstGeom prst="rect">
            <a:avLst/>
          </a:prstGeom>
          <a:noFill/>
        </p:spPr>
        <p:txBody>
          <a:bodyPr wrap="square" rtlCol="0">
            <a:spAutoFit/>
          </a:bodyPr>
          <a:lstStyle/>
          <a:p>
            <a:pPr algn="ctr"/>
            <a:r>
              <a:rPr lang="de-DE" sz="1400" b="1" i="1" dirty="0"/>
              <a:t>Abw. zum Mittelwert</a:t>
            </a:r>
          </a:p>
          <a:p>
            <a:pPr algn="ctr">
              <a:spcBef>
                <a:spcPts val="1200"/>
              </a:spcBef>
              <a:spcAft>
                <a:spcPts val="800"/>
              </a:spcAft>
            </a:pPr>
            <a:r>
              <a:rPr lang="de-DE" sz="1150" dirty="0">
                <a:latin typeface="Arial" panose="020B0604020202020204" pitchFamily="34" charset="0"/>
                <a:cs typeface="Arial" panose="020B0604020202020204" pitchFamily="34" charset="0"/>
              </a:rPr>
              <a:t>-0.04 V</a:t>
            </a:r>
          </a:p>
          <a:p>
            <a:pPr algn="ctr">
              <a:spcBef>
                <a:spcPts val="1200"/>
              </a:spcBef>
              <a:spcAft>
                <a:spcPts val="800"/>
              </a:spcAft>
            </a:pPr>
            <a:r>
              <a:rPr lang="de-DE" sz="1150" dirty="0">
                <a:latin typeface="Arial" panose="020B0604020202020204" pitchFamily="34" charset="0"/>
                <a:cs typeface="Arial" panose="020B0604020202020204" pitchFamily="34" charset="0"/>
              </a:rPr>
              <a:t>-0.06 V</a:t>
            </a:r>
          </a:p>
          <a:p>
            <a:pPr algn="ctr">
              <a:spcBef>
                <a:spcPts val="1200"/>
              </a:spcBef>
              <a:spcAft>
                <a:spcPts val="800"/>
              </a:spcAft>
            </a:pPr>
            <a:r>
              <a:rPr lang="de-DE" sz="1150" dirty="0">
                <a:latin typeface="Arial" panose="020B0604020202020204" pitchFamily="34" charset="0"/>
                <a:cs typeface="Arial" panose="020B0604020202020204" pitchFamily="34" charset="0"/>
              </a:rPr>
              <a:t>-0.05 V</a:t>
            </a:r>
          </a:p>
          <a:p>
            <a:pPr algn="ctr">
              <a:spcBef>
                <a:spcPts val="1200"/>
              </a:spcBef>
              <a:spcAft>
                <a:spcPts val="800"/>
              </a:spcAft>
            </a:pPr>
            <a:r>
              <a:rPr lang="de-DE" sz="1150" b="1" dirty="0">
                <a:solidFill>
                  <a:srgbClr val="FF0000"/>
                </a:solidFill>
                <a:latin typeface="Arial" panose="020B0604020202020204" pitchFamily="34" charset="0"/>
                <a:cs typeface="Arial" panose="020B0604020202020204" pitchFamily="34" charset="0"/>
              </a:rPr>
              <a:t>+0.25 V</a:t>
            </a:r>
          </a:p>
          <a:p>
            <a:pPr algn="ctr">
              <a:spcBef>
                <a:spcPts val="1200"/>
              </a:spcBef>
              <a:spcAft>
                <a:spcPts val="800"/>
              </a:spcAft>
            </a:pPr>
            <a:r>
              <a:rPr lang="de-DE" sz="1150" dirty="0">
                <a:latin typeface="Arial" panose="020B0604020202020204" pitchFamily="34" charset="0"/>
                <a:cs typeface="Arial" panose="020B0604020202020204" pitchFamily="34" charset="0"/>
              </a:rPr>
              <a:t>-0.04 V</a:t>
            </a:r>
          </a:p>
          <a:p>
            <a:pPr algn="ctr">
              <a:spcBef>
                <a:spcPts val="1200"/>
              </a:spcBef>
              <a:spcAft>
                <a:spcPts val="800"/>
              </a:spcAft>
            </a:pPr>
            <a:r>
              <a:rPr lang="de-DE" sz="1150" dirty="0">
                <a:latin typeface="Arial" panose="020B0604020202020204" pitchFamily="34" charset="0"/>
                <a:cs typeface="Arial" panose="020B0604020202020204" pitchFamily="34" charset="0"/>
              </a:rPr>
              <a:t>-0.06 V</a:t>
            </a:r>
          </a:p>
        </p:txBody>
      </p:sp>
      <p:sp>
        <p:nvSpPr>
          <p:cNvPr id="12" name="Fußzeilenplatzhalter 4">
            <a:extLst>
              <a:ext uri="{FF2B5EF4-FFF2-40B4-BE49-F238E27FC236}">
                <a16:creationId xmlns:a16="http://schemas.microsoft.com/office/drawing/2014/main" id="{3A864100-4836-4D2E-A136-EF367CBEDCCC}"/>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2288887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Safety</a:t>
            </a:r>
            <a:r>
              <a:rPr lang="de-CH" sz="2800" dirty="0"/>
              <a:t> </a:t>
            </a:r>
            <a:r>
              <a:rPr lang="de-CH" sz="2800" dirty="0" err="1"/>
              <a:t>aspects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7" y="1001862"/>
            <a:ext cx="8543925" cy="5493968"/>
          </a:xfrm>
        </p:spPr>
        <p:txBody>
          <a:bodyPr>
            <a:normAutofit/>
          </a:bodyPr>
          <a:lstStyle/>
          <a:p>
            <a:pPr marL="0" indent="0">
              <a:spcAft>
                <a:spcPts val="1000"/>
              </a:spcAft>
              <a:buNone/>
            </a:pPr>
            <a:r>
              <a:rPr lang="de-CH" b="1" dirty="0">
                <a:solidFill>
                  <a:srgbClr val="8D1962"/>
                </a:solidFill>
              </a:rPr>
              <a:t>Bei Serienschaltung von Batteriezelle</a:t>
            </a:r>
          </a:p>
          <a:p>
            <a:pPr marL="0" indent="0">
              <a:buNone/>
            </a:pP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39</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7" y="1584357"/>
            <a:ext cx="3960000" cy="4902420"/>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1000"/>
              </a:spcAft>
              <a:buFont typeface="Arial" panose="020B0604020202020204" pitchFamily="34" charset="0"/>
              <a:buNone/>
            </a:pPr>
            <a:r>
              <a:rPr lang="de-CH" b="1" i="1" u="sng" dirty="0"/>
              <a:t>Abhilfe:</a:t>
            </a:r>
          </a:p>
          <a:p>
            <a:pPr marL="0" indent="0">
              <a:spcAft>
                <a:spcPts val="1000"/>
              </a:spcAft>
              <a:buNone/>
            </a:pPr>
            <a:r>
              <a:rPr lang="de-DE" dirty="0"/>
              <a:t>Überwachung jeder einzelnen Zellspannung mit Hilfe eines Battery Management Systems (BMS) sowohl beim</a:t>
            </a:r>
          </a:p>
          <a:p>
            <a:pPr>
              <a:spcBef>
                <a:spcPts val="0"/>
              </a:spcBef>
              <a:spcAft>
                <a:spcPts val="1000"/>
              </a:spcAft>
            </a:pPr>
            <a:r>
              <a:rPr lang="de-DE" sz="2400" b="1" i="1" dirty="0"/>
              <a:t>Laden </a:t>
            </a:r>
            <a:r>
              <a:rPr lang="de-DE" sz="2400" dirty="0"/>
              <a:t>(max. Spannung darf nicht </a:t>
            </a:r>
            <a:r>
              <a:rPr lang="de-DE" sz="2400" u="sng" dirty="0"/>
              <a:t>überschritten</a:t>
            </a:r>
            <a:r>
              <a:rPr lang="de-DE" sz="2400" dirty="0"/>
              <a:t> werden)</a:t>
            </a:r>
          </a:p>
          <a:p>
            <a:pPr>
              <a:spcBef>
                <a:spcPts val="0"/>
              </a:spcBef>
              <a:spcAft>
                <a:spcPts val="1000"/>
              </a:spcAft>
            </a:pPr>
            <a:r>
              <a:rPr lang="de-DE" sz="2400" b="1" i="1" dirty="0"/>
              <a:t>Entladen</a:t>
            </a:r>
            <a:r>
              <a:rPr lang="de-DE" sz="2400" dirty="0"/>
              <a:t> (min. Spannung darf nicht </a:t>
            </a:r>
            <a:r>
              <a:rPr lang="de-DE" sz="2400" u="sng" dirty="0"/>
              <a:t>unterschritten</a:t>
            </a:r>
            <a:r>
              <a:rPr lang="de-DE" sz="2400" dirty="0"/>
              <a:t> werden)</a:t>
            </a:r>
          </a:p>
          <a:p>
            <a:pPr marL="0" indent="0">
              <a:spcAft>
                <a:spcPts val="1000"/>
              </a:spcAft>
              <a:buFont typeface="Arial" panose="020B0604020202020204" pitchFamily="34" charset="0"/>
              <a:buNone/>
            </a:pPr>
            <a:endParaRPr lang="de-DE" dirty="0"/>
          </a:p>
        </p:txBody>
      </p:sp>
      <p:pic>
        <p:nvPicPr>
          <p:cNvPr id="15" name="Grafik 14">
            <a:extLst>
              <a:ext uri="{FF2B5EF4-FFF2-40B4-BE49-F238E27FC236}">
                <a16:creationId xmlns:a16="http://schemas.microsoft.com/office/drawing/2014/main" id="{84AF859C-0F03-40FF-8F8C-772CEE0C67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0867" y="2093834"/>
            <a:ext cx="3309536" cy="3373675"/>
          </a:xfrm>
          <a:prstGeom prst="rect">
            <a:avLst/>
          </a:prstGeom>
        </p:spPr>
      </p:pic>
      <p:sp>
        <p:nvSpPr>
          <p:cNvPr id="16" name="Textfeld 15">
            <a:extLst>
              <a:ext uri="{FF2B5EF4-FFF2-40B4-BE49-F238E27FC236}">
                <a16:creationId xmlns:a16="http://schemas.microsoft.com/office/drawing/2014/main" id="{083FFF3C-85FE-40D0-AC67-0ED932371B1B}"/>
              </a:ext>
            </a:extLst>
          </p:cNvPr>
          <p:cNvSpPr txBox="1"/>
          <p:nvPr/>
        </p:nvSpPr>
        <p:spPr>
          <a:xfrm>
            <a:off x="4889629" y="2165756"/>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sp>
        <p:nvSpPr>
          <p:cNvPr id="17" name="Textfeld 16">
            <a:extLst>
              <a:ext uri="{FF2B5EF4-FFF2-40B4-BE49-F238E27FC236}">
                <a16:creationId xmlns:a16="http://schemas.microsoft.com/office/drawing/2014/main" id="{6CEAE8DD-AFCE-4AAE-A695-888DBED4B022}"/>
              </a:ext>
            </a:extLst>
          </p:cNvPr>
          <p:cNvSpPr txBox="1"/>
          <p:nvPr/>
        </p:nvSpPr>
        <p:spPr>
          <a:xfrm>
            <a:off x="6741660" y="2165756"/>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sp>
        <p:nvSpPr>
          <p:cNvPr id="7" name="Textfeld 6">
            <a:extLst>
              <a:ext uri="{FF2B5EF4-FFF2-40B4-BE49-F238E27FC236}">
                <a16:creationId xmlns:a16="http://schemas.microsoft.com/office/drawing/2014/main" id="{5B71EDDC-E3C8-4C7D-A01B-4918CA26BCF1}"/>
              </a:ext>
            </a:extLst>
          </p:cNvPr>
          <p:cNvSpPr txBox="1"/>
          <p:nvPr/>
        </p:nvSpPr>
        <p:spPr>
          <a:xfrm>
            <a:off x="8359459" y="2093350"/>
            <a:ext cx="1222218" cy="2995692"/>
          </a:xfrm>
          <a:prstGeom prst="rect">
            <a:avLst/>
          </a:prstGeom>
          <a:noFill/>
        </p:spPr>
        <p:txBody>
          <a:bodyPr wrap="square" rtlCol="0">
            <a:spAutoFit/>
          </a:bodyPr>
          <a:lstStyle/>
          <a:p>
            <a:pPr algn="ctr"/>
            <a:r>
              <a:rPr lang="de-DE" sz="1400" b="1" i="1" dirty="0"/>
              <a:t>Abw. zum Mittelwert</a:t>
            </a:r>
          </a:p>
          <a:p>
            <a:pPr algn="ctr">
              <a:spcBef>
                <a:spcPts val="1200"/>
              </a:spcBef>
              <a:spcAft>
                <a:spcPts val="800"/>
              </a:spcAft>
            </a:pPr>
            <a:r>
              <a:rPr lang="de-DE" sz="1150" dirty="0">
                <a:latin typeface="Arial" panose="020B0604020202020204" pitchFamily="34" charset="0"/>
                <a:cs typeface="Arial" panose="020B0604020202020204" pitchFamily="34" charset="0"/>
              </a:rPr>
              <a:t>-0.04 V</a:t>
            </a:r>
          </a:p>
          <a:p>
            <a:pPr algn="ctr">
              <a:spcBef>
                <a:spcPts val="1200"/>
              </a:spcBef>
              <a:spcAft>
                <a:spcPts val="800"/>
              </a:spcAft>
            </a:pPr>
            <a:r>
              <a:rPr lang="de-DE" sz="1150" dirty="0">
                <a:latin typeface="Arial" panose="020B0604020202020204" pitchFamily="34" charset="0"/>
                <a:cs typeface="Arial" panose="020B0604020202020204" pitchFamily="34" charset="0"/>
              </a:rPr>
              <a:t>-0.06 V</a:t>
            </a:r>
          </a:p>
          <a:p>
            <a:pPr algn="ctr">
              <a:spcBef>
                <a:spcPts val="1200"/>
              </a:spcBef>
              <a:spcAft>
                <a:spcPts val="800"/>
              </a:spcAft>
            </a:pPr>
            <a:r>
              <a:rPr lang="de-DE" sz="1150" dirty="0">
                <a:latin typeface="Arial" panose="020B0604020202020204" pitchFamily="34" charset="0"/>
                <a:cs typeface="Arial" panose="020B0604020202020204" pitchFamily="34" charset="0"/>
              </a:rPr>
              <a:t>-0.05 V</a:t>
            </a:r>
          </a:p>
          <a:p>
            <a:pPr algn="ctr">
              <a:spcBef>
                <a:spcPts val="1200"/>
              </a:spcBef>
              <a:spcAft>
                <a:spcPts val="800"/>
              </a:spcAft>
            </a:pPr>
            <a:r>
              <a:rPr lang="de-DE" sz="1150" b="1" dirty="0">
                <a:solidFill>
                  <a:srgbClr val="FF0000"/>
                </a:solidFill>
                <a:latin typeface="Arial" panose="020B0604020202020204" pitchFamily="34" charset="0"/>
                <a:cs typeface="Arial" panose="020B0604020202020204" pitchFamily="34" charset="0"/>
              </a:rPr>
              <a:t>+0.25 V</a:t>
            </a:r>
          </a:p>
          <a:p>
            <a:pPr algn="ctr">
              <a:spcBef>
                <a:spcPts val="1200"/>
              </a:spcBef>
              <a:spcAft>
                <a:spcPts val="800"/>
              </a:spcAft>
            </a:pPr>
            <a:r>
              <a:rPr lang="de-DE" sz="1150" dirty="0">
                <a:latin typeface="Arial" panose="020B0604020202020204" pitchFamily="34" charset="0"/>
                <a:cs typeface="Arial" panose="020B0604020202020204" pitchFamily="34" charset="0"/>
              </a:rPr>
              <a:t>-0.04 V</a:t>
            </a:r>
          </a:p>
          <a:p>
            <a:pPr algn="ctr">
              <a:spcBef>
                <a:spcPts val="1200"/>
              </a:spcBef>
              <a:spcAft>
                <a:spcPts val="800"/>
              </a:spcAft>
            </a:pPr>
            <a:r>
              <a:rPr lang="de-DE" sz="1150" dirty="0">
                <a:latin typeface="Arial" panose="020B0604020202020204" pitchFamily="34" charset="0"/>
                <a:cs typeface="Arial" panose="020B0604020202020204" pitchFamily="34" charset="0"/>
              </a:rPr>
              <a:t>-0.06 V</a:t>
            </a:r>
          </a:p>
        </p:txBody>
      </p:sp>
      <p:sp>
        <p:nvSpPr>
          <p:cNvPr id="12" name="Fußzeilenplatzhalter 4">
            <a:extLst>
              <a:ext uri="{FF2B5EF4-FFF2-40B4-BE49-F238E27FC236}">
                <a16:creationId xmlns:a16="http://schemas.microsoft.com/office/drawing/2014/main" id="{388B4911-2C60-49FE-924D-9FE97A99AA34}"/>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9663843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a:t>BMS  –  Battery Management System</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Beim Laden einer Serienschaltung von Batteriezelle</a:t>
            </a:r>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r>
              <a:rPr lang="de-CH" dirty="0"/>
              <a:t>Sobald eine oder mehrere Zellen die Ladeschlussspannung erreicht haben, wird das Ladegerät (Charger) durch das BMS abgeschaltet.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40</a:t>
            </a:fld>
            <a:endParaRPr lang="de-CH" dirty="0"/>
          </a:p>
        </p:txBody>
      </p:sp>
      <p:pic>
        <p:nvPicPr>
          <p:cNvPr id="12" name="Grafik 11">
            <a:extLst>
              <a:ext uri="{FF2B5EF4-FFF2-40B4-BE49-F238E27FC236}">
                <a16:creationId xmlns:a16="http://schemas.microsoft.com/office/drawing/2014/main" id="{A7F30AAC-9726-49B8-9D34-487F38705E3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811876" y="1774476"/>
            <a:ext cx="2167973" cy="3486329"/>
          </a:xfrm>
          <a:prstGeom prst="rect">
            <a:avLst/>
          </a:prstGeom>
        </p:spPr>
      </p:pic>
      <p:pic>
        <p:nvPicPr>
          <p:cNvPr id="13" name="Grafik 12">
            <a:extLst>
              <a:ext uri="{FF2B5EF4-FFF2-40B4-BE49-F238E27FC236}">
                <a16:creationId xmlns:a16="http://schemas.microsoft.com/office/drawing/2014/main" id="{2F8E2EC8-F3FD-41ED-8277-FB74B7D74F1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3791725" y="1774476"/>
            <a:ext cx="2245260" cy="3486329"/>
          </a:xfrm>
          <a:prstGeom prst="rect">
            <a:avLst/>
          </a:prstGeom>
        </p:spPr>
      </p:pic>
      <p:pic>
        <p:nvPicPr>
          <p:cNvPr id="14" name="Grafik 13">
            <a:extLst>
              <a:ext uri="{FF2B5EF4-FFF2-40B4-BE49-F238E27FC236}">
                <a16:creationId xmlns:a16="http://schemas.microsoft.com/office/drawing/2014/main" id="{4A11AE26-36B3-4E0E-84CB-DB8A31350C9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6848862" y="1774476"/>
            <a:ext cx="2245261" cy="3486329"/>
          </a:xfrm>
          <a:prstGeom prst="rect">
            <a:avLst/>
          </a:prstGeom>
        </p:spPr>
      </p:pic>
      <p:sp>
        <p:nvSpPr>
          <p:cNvPr id="10" name="Fußzeilenplatzhalter 4">
            <a:extLst>
              <a:ext uri="{FF2B5EF4-FFF2-40B4-BE49-F238E27FC236}">
                <a16:creationId xmlns:a16="http://schemas.microsoft.com/office/drawing/2014/main" id="{4ED6F06B-8768-4E3D-ACB2-01557F7EFF9C}"/>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0438918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a:t>BMS  –  Battery Management System</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Beim Laden einer Serienschaltung von Batteriezelle</a:t>
            </a:r>
          </a:p>
          <a:p>
            <a:pPr marL="0" indent="0">
              <a:buNone/>
            </a:pP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41</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7" y="1581562"/>
            <a:ext cx="3894721" cy="4914268"/>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1000"/>
              </a:spcAft>
              <a:buFont typeface="Arial" panose="020B0604020202020204" pitchFamily="34" charset="0"/>
              <a:buNone/>
            </a:pPr>
            <a:r>
              <a:rPr lang="de-CH" b="1" i="1" u="sng" dirty="0"/>
              <a:t>Problem</a:t>
            </a:r>
            <a:r>
              <a:rPr lang="de-CH" dirty="0"/>
              <a:t>:</a:t>
            </a:r>
          </a:p>
          <a:p>
            <a:pPr marL="0" indent="0">
              <a:spcAft>
                <a:spcPts val="1000"/>
              </a:spcAft>
              <a:buNone/>
            </a:pPr>
            <a:r>
              <a:rPr lang="de-DE" dirty="0"/>
              <a:t>Die Zellen, die noch nicht voll geladen sind, können auch nicht mehr weiter geladen werden, ohne dass dadurch die bereits geladenen Zellen überladen werden würden.</a:t>
            </a:r>
          </a:p>
          <a:p>
            <a:pPr marL="0" indent="0">
              <a:spcAft>
                <a:spcPts val="1000"/>
              </a:spcAft>
              <a:buNone/>
            </a:pPr>
            <a:r>
              <a:rPr lang="de-DE" dirty="0"/>
              <a:t>Dadurch wird deren Kapazität nicht voll ausgeschöpft und die Gesamtkapazität fällt </a:t>
            </a:r>
            <a:r>
              <a:rPr lang="de-DE" dirty="0" err="1"/>
              <a:t>ent</a:t>
            </a:r>
            <a:r>
              <a:rPr lang="de-DE" dirty="0"/>
              <a:t>-sprechend geringer aus.</a:t>
            </a:r>
          </a:p>
        </p:txBody>
      </p:sp>
      <p:pic>
        <p:nvPicPr>
          <p:cNvPr id="16" name="Grafik 15">
            <a:extLst>
              <a:ext uri="{FF2B5EF4-FFF2-40B4-BE49-F238E27FC236}">
                <a16:creationId xmlns:a16="http://schemas.microsoft.com/office/drawing/2014/main" id="{ABD05C98-8203-4E45-BE6E-31AB6EEDB6C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4750119" y="1774476"/>
            <a:ext cx="2167973" cy="3486329"/>
          </a:xfrm>
          <a:prstGeom prst="rect">
            <a:avLst/>
          </a:prstGeom>
        </p:spPr>
      </p:pic>
      <p:pic>
        <p:nvPicPr>
          <p:cNvPr id="17" name="Grafik 16">
            <a:extLst>
              <a:ext uri="{FF2B5EF4-FFF2-40B4-BE49-F238E27FC236}">
                <a16:creationId xmlns:a16="http://schemas.microsoft.com/office/drawing/2014/main" id="{9EAE37F7-2250-40D0-B682-32306054BD6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7232031" y="1774476"/>
            <a:ext cx="2245260" cy="3486329"/>
          </a:xfrm>
          <a:prstGeom prst="rect">
            <a:avLst/>
          </a:prstGeom>
        </p:spPr>
      </p:pic>
      <p:sp>
        <p:nvSpPr>
          <p:cNvPr id="10" name="Fußzeilenplatzhalter 4">
            <a:extLst>
              <a:ext uri="{FF2B5EF4-FFF2-40B4-BE49-F238E27FC236}">
                <a16:creationId xmlns:a16="http://schemas.microsoft.com/office/drawing/2014/main" id="{F326A4DD-AF34-4F24-8E1B-282DB3DA6418}"/>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26051705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a:t>BMS  –  Battery Management System</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Beim Entladen einer Serienschaltung von Batteriezelle</a:t>
            </a:r>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r>
              <a:rPr lang="de-CH" dirty="0"/>
              <a:t>Sobald eine oder mehrere Zellen die Entladeschlussspannung er-reicht haben wird die Last (Load) vom BMS abgeschaltet.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42</a:t>
            </a:fld>
            <a:endParaRPr lang="de-CH" dirty="0"/>
          </a:p>
        </p:txBody>
      </p:sp>
      <p:pic>
        <p:nvPicPr>
          <p:cNvPr id="17" name="Grafik 16">
            <a:extLst>
              <a:ext uri="{FF2B5EF4-FFF2-40B4-BE49-F238E27FC236}">
                <a16:creationId xmlns:a16="http://schemas.microsoft.com/office/drawing/2014/main" id="{530D1958-9E89-4F7E-954A-3223A6DEE49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3820540" y="1756370"/>
            <a:ext cx="1095492" cy="3494772"/>
          </a:xfrm>
          <a:prstGeom prst="rect">
            <a:avLst/>
          </a:prstGeom>
        </p:spPr>
      </p:pic>
      <p:pic>
        <p:nvPicPr>
          <p:cNvPr id="18" name="Grafik 17">
            <a:extLst>
              <a:ext uri="{FF2B5EF4-FFF2-40B4-BE49-F238E27FC236}">
                <a16:creationId xmlns:a16="http://schemas.microsoft.com/office/drawing/2014/main" id="{0D77ACE8-4403-42BA-BF21-50CAFE1A9F0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807393" y="1756370"/>
            <a:ext cx="1066675" cy="3494772"/>
          </a:xfrm>
          <a:prstGeom prst="rect">
            <a:avLst/>
          </a:prstGeom>
        </p:spPr>
      </p:pic>
      <p:pic>
        <p:nvPicPr>
          <p:cNvPr id="19" name="Grafik 18">
            <a:extLst>
              <a:ext uri="{FF2B5EF4-FFF2-40B4-BE49-F238E27FC236}">
                <a16:creationId xmlns:a16="http://schemas.microsoft.com/office/drawing/2014/main" id="{4135ADEE-DF63-489C-A6E9-716C59BA00D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6871579" y="1756370"/>
            <a:ext cx="1095492" cy="3494772"/>
          </a:xfrm>
          <a:prstGeom prst="rect">
            <a:avLst/>
          </a:prstGeom>
        </p:spPr>
      </p:pic>
      <p:sp>
        <p:nvSpPr>
          <p:cNvPr id="5" name="Pfeil: nach rechts 4">
            <a:extLst>
              <a:ext uri="{FF2B5EF4-FFF2-40B4-BE49-F238E27FC236}">
                <a16:creationId xmlns:a16="http://schemas.microsoft.com/office/drawing/2014/main" id="{FDCF0293-F3AD-444F-995C-8F41E0FB58C1}"/>
              </a:ext>
            </a:extLst>
          </p:cNvPr>
          <p:cNvSpPr/>
          <p:nvPr/>
        </p:nvSpPr>
        <p:spPr>
          <a:xfrm>
            <a:off x="2199970" y="3190280"/>
            <a:ext cx="1285592" cy="626952"/>
          </a:xfrm>
          <a:prstGeom prst="rightArrow">
            <a:avLst/>
          </a:prstGeom>
          <a:solidFill>
            <a:srgbClr val="9683A5"/>
          </a:solidFill>
          <a:ln>
            <a:solidFill>
              <a:srgbClr val="9683A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Entladen</a:t>
            </a:r>
            <a:endParaRPr lang="de-CH" dirty="0"/>
          </a:p>
        </p:txBody>
      </p:sp>
      <p:sp>
        <p:nvSpPr>
          <p:cNvPr id="20" name="Pfeil: nach rechts 19">
            <a:extLst>
              <a:ext uri="{FF2B5EF4-FFF2-40B4-BE49-F238E27FC236}">
                <a16:creationId xmlns:a16="http://schemas.microsoft.com/office/drawing/2014/main" id="{31ABE2C5-9448-4F9C-8040-2C8188781003}"/>
              </a:ext>
            </a:extLst>
          </p:cNvPr>
          <p:cNvSpPr/>
          <p:nvPr/>
        </p:nvSpPr>
        <p:spPr>
          <a:xfrm>
            <a:off x="5251009" y="3190280"/>
            <a:ext cx="1285592" cy="626952"/>
          </a:xfrm>
          <a:prstGeom prst="rightArrow">
            <a:avLst/>
          </a:prstGeom>
          <a:solidFill>
            <a:srgbClr val="9683A5"/>
          </a:solidFill>
          <a:ln>
            <a:solidFill>
              <a:srgbClr val="9683A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Entladen</a:t>
            </a:r>
            <a:endParaRPr lang="de-CH" dirty="0"/>
          </a:p>
        </p:txBody>
      </p:sp>
      <p:sp>
        <p:nvSpPr>
          <p:cNvPr id="12" name="Fußzeilenplatzhalter 4">
            <a:extLst>
              <a:ext uri="{FF2B5EF4-FFF2-40B4-BE49-F238E27FC236}">
                <a16:creationId xmlns:a16="http://schemas.microsoft.com/office/drawing/2014/main" id="{B3222BCF-1E52-4998-803C-7577E0CFF45E}"/>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0627139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Serienschaltung von Batteriezelle</a:t>
            </a:r>
          </a:p>
          <a:p>
            <a:pPr marL="0" indent="0">
              <a:buNone/>
            </a:pPr>
            <a:r>
              <a:rPr lang="de-CH" b="1" i="1" dirty="0"/>
              <a:t>Was passiert bei einer </a:t>
            </a:r>
            <a:r>
              <a:rPr lang="de-CH" b="1" i="1" u="sng" dirty="0"/>
              <a:t>inneren Unterbrechun</a:t>
            </a:r>
            <a:r>
              <a:rPr lang="de-CH" b="1" i="1" dirty="0"/>
              <a:t>g innerhalb einer oder mehrerer Zellen in einer Serienschaltung von Li-Ionen Zellen?</a:t>
            </a: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43</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6" y="2477854"/>
            <a:ext cx="3671897"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1463" indent="-271463">
              <a:buClr>
                <a:srgbClr val="8D1962"/>
              </a:buClr>
              <a:buFont typeface="Wingdings" panose="05000000000000000000" pitchFamily="2" charset="2"/>
              <a:buChar char="§"/>
            </a:pPr>
            <a:r>
              <a:rPr lang="de-DE" u="sng" dirty="0"/>
              <a:t>bei nur einem Stran</a:t>
            </a:r>
            <a:r>
              <a:rPr lang="de-DE" dirty="0"/>
              <a:t>g:</a:t>
            </a:r>
          </a:p>
          <a:p>
            <a:pPr marL="271463" indent="0">
              <a:spcAft>
                <a:spcPts val="1000"/>
              </a:spcAft>
              <a:buClr>
                <a:srgbClr val="8D1962"/>
              </a:buClr>
              <a:buNone/>
            </a:pPr>
            <a:r>
              <a:rPr lang="de-DE" dirty="0"/>
              <a:t>Stromkreis ist </a:t>
            </a:r>
            <a:r>
              <a:rPr lang="de-DE" dirty="0" err="1"/>
              <a:t>unterbro-chen</a:t>
            </a:r>
            <a:r>
              <a:rPr lang="de-DE" dirty="0"/>
              <a:t>. Die Batterie ist fak-tisch „tot“.</a:t>
            </a:r>
          </a:p>
          <a:p>
            <a:pPr marL="271463" indent="-271463">
              <a:buClr>
                <a:srgbClr val="8D1962"/>
              </a:buClr>
              <a:buFont typeface="Wingdings" panose="05000000000000000000" pitchFamily="2" charset="2"/>
              <a:buChar char="§"/>
            </a:pPr>
            <a:r>
              <a:rPr lang="de-DE" u="sng" dirty="0"/>
              <a:t>bei zwei &amp; mehr </a:t>
            </a:r>
            <a:r>
              <a:rPr lang="de-DE" dirty="0"/>
              <a:t>p</a:t>
            </a:r>
            <a:r>
              <a:rPr lang="de-DE" u="sng" dirty="0"/>
              <a:t>arallel </a:t>
            </a:r>
            <a:r>
              <a:rPr lang="de-DE" dirty="0"/>
              <a:t>g</a:t>
            </a:r>
            <a:r>
              <a:rPr lang="de-DE" u="sng" dirty="0"/>
              <a:t>eschalteten Strän</a:t>
            </a:r>
            <a:r>
              <a:rPr lang="de-DE" dirty="0"/>
              <a:t>g</a:t>
            </a:r>
            <a:r>
              <a:rPr lang="de-DE" u="sng" dirty="0"/>
              <a:t>en</a:t>
            </a:r>
            <a:r>
              <a:rPr lang="de-DE" dirty="0"/>
              <a:t>:</a:t>
            </a:r>
          </a:p>
          <a:p>
            <a:pPr marL="271463" indent="0">
              <a:spcAft>
                <a:spcPts val="1000"/>
              </a:spcAft>
              <a:buClr>
                <a:srgbClr val="8D1962"/>
              </a:buClr>
              <a:buNone/>
            </a:pPr>
            <a:r>
              <a:rPr lang="de-DE" dirty="0"/>
              <a:t>Batterie verliert die </a:t>
            </a:r>
            <a:r>
              <a:rPr lang="de-DE" dirty="0" err="1"/>
              <a:t>Kapa-zität</a:t>
            </a:r>
            <a:r>
              <a:rPr lang="de-DE" dirty="0"/>
              <a:t> der </a:t>
            </a:r>
            <a:r>
              <a:rPr lang="de-DE" dirty="0" err="1"/>
              <a:t>unterbochenen</a:t>
            </a:r>
            <a:r>
              <a:rPr lang="de-DE" dirty="0"/>
              <a:t> Stränge</a:t>
            </a:r>
          </a:p>
        </p:txBody>
      </p:sp>
      <p:pic>
        <p:nvPicPr>
          <p:cNvPr id="12" name="Grafik 11">
            <a:extLst>
              <a:ext uri="{FF2B5EF4-FFF2-40B4-BE49-F238E27FC236}">
                <a16:creationId xmlns:a16="http://schemas.microsoft.com/office/drawing/2014/main" id="{091A1239-2A61-4C36-BB8B-C60F30D7DB6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040867" y="2781896"/>
            <a:ext cx="1583771" cy="3373675"/>
          </a:xfrm>
          <a:prstGeom prst="rect">
            <a:avLst/>
          </a:prstGeom>
        </p:spPr>
      </p:pic>
      <p:sp>
        <p:nvSpPr>
          <p:cNvPr id="5" name="Rechteck 4">
            <a:extLst>
              <a:ext uri="{FF2B5EF4-FFF2-40B4-BE49-F238E27FC236}">
                <a16:creationId xmlns:a16="http://schemas.microsoft.com/office/drawing/2014/main" id="{50D2701E-06E0-48A0-8670-052D93EE9FCF}"/>
              </a:ext>
            </a:extLst>
          </p:cNvPr>
          <p:cNvSpPr/>
          <p:nvPr/>
        </p:nvSpPr>
        <p:spPr>
          <a:xfrm>
            <a:off x="5169525" y="4191751"/>
            <a:ext cx="1224000" cy="216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8" name="Gerader Verbinder 7">
            <a:extLst>
              <a:ext uri="{FF2B5EF4-FFF2-40B4-BE49-F238E27FC236}">
                <a16:creationId xmlns:a16="http://schemas.microsoft.com/office/drawing/2014/main" id="{6BD5A6CF-190B-4B88-B155-0CC1657B6F6F}"/>
              </a:ext>
            </a:extLst>
          </p:cNvPr>
          <p:cNvCxnSpPr/>
          <p:nvPr/>
        </p:nvCxnSpPr>
        <p:spPr>
          <a:xfrm flipV="1">
            <a:off x="5477346" y="4155539"/>
            <a:ext cx="99588" cy="270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7" name="Textfeld 16">
            <a:extLst>
              <a:ext uri="{FF2B5EF4-FFF2-40B4-BE49-F238E27FC236}">
                <a16:creationId xmlns:a16="http://schemas.microsoft.com/office/drawing/2014/main" id="{2E5C1623-7B5C-492A-AD72-5D2F0A684950}"/>
              </a:ext>
            </a:extLst>
          </p:cNvPr>
          <p:cNvSpPr txBox="1"/>
          <p:nvPr/>
        </p:nvSpPr>
        <p:spPr>
          <a:xfrm>
            <a:off x="4572763" y="2808552"/>
            <a:ext cx="1818989" cy="269304"/>
          </a:xfrm>
          <a:prstGeom prst="rect">
            <a:avLst/>
          </a:prstGeom>
          <a:solidFill>
            <a:schemeClr val="bg1"/>
          </a:solidFill>
        </p:spPr>
        <p:txBody>
          <a:bodyPr wrap="square" rtlCol="0">
            <a:spAutoFit/>
          </a:bodyPr>
          <a:lstStyle/>
          <a:p>
            <a:pPr algn="ctr">
              <a:spcBef>
                <a:spcPts val="1200"/>
              </a:spcBef>
              <a:spcAft>
                <a:spcPts val="800"/>
              </a:spcAft>
            </a:pPr>
            <a:r>
              <a:rPr lang="de-CH" sz="1150" b="1" dirty="0">
                <a:solidFill>
                  <a:srgbClr val="0070C0"/>
                </a:solidFill>
                <a:latin typeface="Arial" panose="020B0604020202020204" pitchFamily="34" charset="0"/>
                <a:cs typeface="Arial" panose="020B0604020202020204" pitchFamily="34" charset="0"/>
              </a:rPr>
              <a:t>floatendes Potential</a:t>
            </a:r>
            <a:endParaRPr lang="de-DE" sz="1150" b="1" dirty="0">
              <a:solidFill>
                <a:srgbClr val="0070C0"/>
              </a:solidFill>
              <a:latin typeface="Arial" panose="020B0604020202020204" pitchFamily="34" charset="0"/>
              <a:cs typeface="Arial" panose="020B0604020202020204" pitchFamily="34" charset="0"/>
            </a:endParaRPr>
          </a:p>
        </p:txBody>
      </p:sp>
      <p:sp>
        <p:nvSpPr>
          <p:cNvPr id="13" name="Fußzeilenplatzhalter 4">
            <a:extLst>
              <a:ext uri="{FF2B5EF4-FFF2-40B4-BE49-F238E27FC236}">
                <a16:creationId xmlns:a16="http://schemas.microsoft.com/office/drawing/2014/main" id="{76E28315-DF62-428A-882B-AAC20E0C56EF}"/>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7100760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Serienschaltung von Batteriezelle</a:t>
            </a:r>
          </a:p>
          <a:p>
            <a:pPr marL="0" indent="0">
              <a:buNone/>
            </a:pPr>
            <a:r>
              <a:rPr lang="de-CH" b="1" i="1" dirty="0"/>
              <a:t>Was passiert bei einer </a:t>
            </a:r>
            <a:r>
              <a:rPr lang="de-CH" b="1" i="1" u="sng" dirty="0"/>
              <a:t>inneren Unterbrechun</a:t>
            </a:r>
            <a:r>
              <a:rPr lang="de-CH" b="1" dirty="0"/>
              <a:t>g</a:t>
            </a:r>
            <a:r>
              <a:rPr lang="de-CH" b="1" i="1" dirty="0"/>
              <a:t> innerhalb einer oder mehrerer Zellen in einer Serienschaltung von Li-Ionen Zellen?</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44</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6" y="2477854"/>
            <a:ext cx="3671897"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1463" indent="-271463">
              <a:buClr>
                <a:srgbClr val="8D1962"/>
              </a:buClr>
              <a:buFont typeface="Wingdings" panose="05000000000000000000" pitchFamily="2" charset="2"/>
              <a:buChar char="§"/>
            </a:pPr>
            <a:r>
              <a:rPr lang="de-DE" u="sng" dirty="0"/>
              <a:t>bei nur einem Stran</a:t>
            </a:r>
            <a:r>
              <a:rPr lang="de-DE" dirty="0"/>
              <a:t>g:</a:t>
            </a:r>
          </a:p>
          <a:p>
            <a:pPr marL="271463" indent="0">
              <a:spcAft>
                <a:spcPts val="1000"/>
              </a:spcAft>
              <a:buClr>
                <a:srgbClr val="8D1962"/>
              </a:buClr>
              <a:buNone/>
            </a:pPr>
            <a:r>
              <a:rPr lang="de-DE" dirty="0"/>
              <a:t>Stromkreis ist </a:t>
            </a:r>
            <a:r>
              <a:rPr lang="de-DE" dirty="0" err="1"/>
              <a:t>unterbro-chen</a:t>
            </a:r>
            <a:r>
              <a:rPr lang="de-DE" dirty="0"/>
              <a:t>. Die Batterie ist fak-tisch „tot“.</a:t>
            </a:r>
          </a:p>
          <a:p>
            <a:pPr marL="271463" indent="-271463">
              <a:buClr>
                <a:srgbClr val="8D1962"/>
              </a:buClr>
              <a:buFont typeface="Wingdings" panose="05000000000000000000" pitchFamily="2" charset="2"/>
              <a:buChar char="§"/>
            </a:pPr>
            <a:r>
              <a:rPr lang="de-DE" u="sng" dirty="0"/>
              <a:t>bei zwei &amp; mehr </a:t>
            </a:r>
            <a:r>
              <a:rPr lang="de-DE" dirty="0"/>
              <a:t>p</a:t>
            </a:r>
            <a:r>
              <a:rPr lang="de-DE" u="sng" dirty="0"/>
              <a:t>arallel </a:t>
            </a:r>
            <a:r>
              <a:rPr lang="de-DE" dirty="0"/>
              <a:t>g</a:t>
            </a:r>
            <a:r>
              <a:rPr lang="de-DE" u="sng" dirty="0"/>
              <a:t>eschalteten Strän</a:t>
            </a:r>
            <a:r>
              <a:rPr lang="de-DE" dirty="0"/>
              <a:t>g</a:t>
            </a:r>
            <a:r>
              <a:rPr lang="de-DE" u="sng" dirty="0"/>
              <a:t>en</a:t>
            </a:r>
            <a:r>
              <a:rPr lang="de-DE" dirty="0"/>
              <a:t>:</a:t>
            </a:r>
          </a:p>
          <a:p>
            <a:pPr marL="271463" indent="0">
              <a:spcAft>
                <a:spcPts val="1000"/>
              </a:spcAft>
              <a:buClr>
                <a:srgbClr val="8D1962"/>
              </a:buClr>
              <a:buNone/>
            </a:pPr>
            <a:r>
              <a:rPr lang="de-DE" dirty="0"/>
              <a:t>Batterie verliert die </a:t>
            </a:r>
            <a:r>
              <a:rPr lang="de-DE" dirty="0" err="1"/>
              <a:t>Kapa-zität</a:t>
            </a:r>
            <a:r>
              <a:rPr lang="de-DE" dirty="0"/>
              <a:t> der unterbrochenen Stränge</a:t>
            </a:r>
          </a:p>
        </p:txBody>
      </p:sp>
      <p:grpSp>
        <p:nvGrpSpPr>
          <p:cNvPr id="24" name="Gruppieren 23">
            <a:extLst>
              <a:ext uri="{FF2B5EF4-FFF2-40B4-BE49-F238E27FC236}">
                <a16:creationId xmlns:a16="http://schemas.microsoft.com/office/drawing/2014/main" id="{4EBE8963-8C44-4246-A5DB-3A117C2BAB67}"/>
              </a:ext>
            </a:extLst>
          </p:cNvPr>
          <p:cNvGrpSpPr/>
          <p:nvPr/>
        </p:nvGrpSpPr>
        <p:grpSpPr>
          <a:xfrm>
            <a:off x="5040867" y="2663693"/>
            <a:ext cx="4493345" cy="3617924"/>
            <a:chOff x="5040867" y="2663693"/>
            <a:chExt cx="4493345" cy="3617924"/>
          </a:xfrm>
        </p:grpSpPr>
        <p:pic>
          <p:nvPicPr>
            <p:cNvPr id="12" name="Grafik 11">
              <a:extLst>
                <a:ext uri="{FF2B5EF4-FFF2-40B4-BE49-F238E27FC236}">
                  <a16:creationId xmlns:a16="http://schemas.microsoft.com/office/drawing/2014/main" id="{091A1239-2A61-4C36-BB8B-C60F30D7DB6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040867" y="2781896"/>
              <a:ext cx="1583771" cy="3373675"/>
            </a:xfrm>
            <a:prstGeom prst="rect">
              <a:avLst/>
            </a:prstGeom>
          </p:spPr>
        </p:pic>
        <p:sp>
          <p:nvSpPr>
            <p:cNvPr id="5" name="Rechteck 4">
              <a:extLst>
                <a:ext uri="{FF2B5EF4-FFF2-40B4-BE49-F238E27FC236}">
                  <a16:creationId xmlns:a16="http://schemas.microsoft.com/office/drawing/2014/main" id="{50D2701E-06E0-48A0-8670-052D93EE9FCF}"/>
                </a:ext>
              </a:extLst>
            </p:cNvPr>
            <p:cNvSpPr/>
            <p:nvPr/>
          </p:nvSpPr>
          <p:spPr>
            <a:xfrm>
              <a:off x="5169525" y="4191751"/>
              <a:ext cx="1224000" cy="216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8" name="Gerader Verbinder 7">
              <a:extLst>
                <a:ext uri="{FF2B5EF4-FFF2-40B4-BE49-F238E27FC236}">
                  <a16:creationId xmlns:a16="http://schemas.microsoft.com/office/drawing/2014/main" id="{6BD5A6CF-190B-4B88-B155-0CC1657B6F6F}"/>
                </a:ext>
              </a:extLst>
            </p:cNvPr>
            <p:cNvCxnSpPr/>
            <p:nvPr/>
          </p:nvCxnSpPr>
          <p:spPr>
            <a:xfrm flipV="1">
              <a:off x="5477346" y="4155539"/>
              <a:ext cx="99588" cy="270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pic>
          <p:nvPicPr>
            <p:cNvPr id="15" name="Grafik 14">
              <a:extLst>
                <a:ext uri="{FF2B5EF4-FFF2-40B4-BE49-F238E27FC236}">
                  <a16:creationId xmlns:a16="http://schemas.microsoft.com/office/drawing/2014/main" id="{6FA6D8D1-DAD3-440B-B8C0-A2E810A4454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6480607" y="2778128"/>
              <a:ext cx="1583771" cy="3373675"/>
            </a:xfrm>
            <a:prstGeom prst="rect">
              <a:avLst/>
            </a:prstGeom>
          </p:spPr>
        </p:pic>
        <p:pic>
          <p:nvPicPr>
            <p:cNvPr id="16" name="Grafik 15">
              <a:extLst>
                <a:ext uri="{FF2B5EF4-FFF2-40B4-BE49-F238E27FC236}">
                  <a16:creationId xmlns:a16="http://schemas.microsoft.com/office/drawing/2014/main" id="{E9EFC123-B171-428E-BC8E-A41EBDD9AE9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7950441" y="2774360"/>
              <a:ext cx="1583771" cy="3373675"/>
            </a:xfrm>
            <a:prstGeom prst="rect">
              <a:avLst/>
            </a:prstGeom>
          </p:spPr>
        </p:pic>
        <p:sp>
          <p:nvSpPr>
            <p:cNvPr id="14" name="Textfeld 13">
              <a:extLst>
                <a:ext uri="{FF2B5EF4-FFF2-40B4-BE49-F238E27FC236}">
                  <a16:creationId xmlns:a16="http://schemas.microsoft.com/office/drawing/2014/main" id="{BD14525D-9712-4F9A-9343-1EEDFE49726B}"/>
                </a:ext>
              </a:extLst>
            </p:cNvPr>
            <p:cNvSpPr txBox="1"/>
            <p:nvPr/>
          </p:nvSpPr>
          <p:spPr>
            <a:xfrm>
              <a:off x="5169524" y="2799499"/>
              <a:ext cx="4055439" cy="269304"/>
            </a:xfrm>
            <a:prstGeom prst="rect">
              <a:avLst/>
            </a:prstGeom>
            <a:solidFill>
              <a:schemeClr val="bg1"/>
            </a:solidFill>
          </p:spPr>
          <p:txBody>
            <a:bodyPr wrap="square" rtlCol="0">
              <a:spAutoFit/>
            </a:bodyPr>
            <a:lstStyle/>
            <a:p>
              <a:pPr algn="ctr">
                <a:spcBef>
                  <a:spcPts val="1200"/>
                </a:spcBef>
                <a:spcAft>
                  <a:spcPts val="800"/>
                </a:spcAft>
              </a:pPr>
              <a:endParaRPr lang="de-DE" sz="1150" b="1" dirty="0">
                <a:solidFill>
                  <a:srgbClr val="0070C0"/>
                </a:solidFill>
                <a:latin typeface="Arial" panose="020B0604020202020204" pitchFamily="34" charset="0"/>
                <a:cs typeface="Arial" panose="020B0604020202020204" pitchFamily="34" charset="0"/>
              </a:endParaRPr>
            </a:p>
          </p:txBody>
        </p:sp>
        <p:cxnSp>
          <p:nvCxnSpPr>
            <p:cNvPr id="10" name="Gerader Verbinder 9">
              <a:extLst>
                <a:ext uri="{FF2B5EF4-FFF2-40B4-BE49-F238E27FC236}">
                  <a16:creationId xmlns:a16="http://schemas.microsoft.com/office/drawing/2014/main" id="{C5D1CFD8-C97A-44CD-9AD6-C0DAB395A68B}"/>
                </a:ext>
              </a:extLst>
            </p:cNvPr>
            <p:cNvCxnSpPr/>
            <p:nvPr/>
          </p:nvCxnSpPr>
          <p:spPr>
            <a:xfrm>
              <a:off x="5468292" y="3068803"/>
              <a:ext cx="29160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8" name="Textfeld 17">
              <a:extLst>
                <a:ext uri="{FF2B5EF4-FFF2-40B4-BE49-F238E27FC236}">
                  <a16:creationId xmlns:a16="http://schemas.microsoft.com/office/drawing/2014/main" id="{BFB472B1-E1F0-420D-9FE3-0B7E12F420E0}"/>
                </a:ext>
              </a:extLst>
            </p:cNvPr>
            <p:cNvSpPr txBox="1"/>
            <p:nvPr/>
          </p:nvSpPr>
          <p:spPr>
            <a:xfrm>
              <a:off x="5169524" y="5858410"/>
              <a:ext cx="4055439" cy="269304"/>
            </a:xfrm>
            <a:prstGeom prst="rect">
              <a:avLst/>
            </a:prstGeom>
            <a:solidFill>
              <a:schemeClr val="bg1"/>
            </a:solidFill>
          </p:spPr>
          <p:txBody>
            <a:bodyPr wrap="square" rtlCol="0">
              <a:spAutoFit/>
            </a:bodyPr>
            <a:lstStyle/>
            <a:p>
              <a:pPr algn="ctr">
                <a:spcBef>
                  <a:spcPts val="1200"/>
                </a:spcBef>
                <a:spcAft>
                  <a:spcPts val="800"/>
                </a:spcAft>
              </a:pPr>
              <a:endParaRPr lang="de-DE" sz="1150" b="1" dirty="0">
                <a:solidFill>
                  <a:srgbClr val="0070C0"/>
                </a:solidFill>
                <a:latin typeface="Arial" panose="020B0604020202020204" pitchFamily="34" charset="0"/>
                <a:cs typeface="Arial" panose="020B0604020202020204" pitchFamily="34" charset="0"/>
              </a:endParaRPr>
            </a:p>
          </p:txBody>
        </p:sp>
        <p:cxnSp>
          <p:nvCxnSpPr>
            <p:cNvPr id="19" name="Gerader Verbinder 18">
              <a:extLst>
                <a:ext uri="{FF2B5EF4-FFF2-40B4-BE49-F238E27FC236}">
                  <a16:creationId xmlns:a16="http://schemas.microsoft.com/office/drawing/2014/main" id="{82E70708-79FC-4778-ADC4-74C36F88BCBC}"/>
                </a:ext>
              </a:extLst>
            </p:cNvPr>
            <p:cNvCxnSpPr/>
            <p:nvPr/>
          </p:nvCxnSpPr>
          <p:spPr>
            <a:xfrm>
              <a:off x="5468292" y="5838008"/>
              <a:ext cx="29160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7" name="Textfeld 16">
              <a:extLst>
                <a:ext uri="{FF2B5EF4-FFF2-40B4-BE49-F238E27FC236}">
                  <a16:creationId xmlns:a16="http://schemas.microsoft.com/office/drawing/2014/main" id="{84E7F6DF-507B-4F0E-A7E4-D1C142D849DF}"/>
                </a:ext>
              </a:extLst>
            </p:cNvPr>
            <p:cNvSpPr txBox="1"/>
            <p:nvPr/>
          </p:nvSpPr>
          <p:spPr>
            <a:xfrm>
              <a:off x="6301967" y="6012313"/>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chemeClr val="tx1">
                      <a:alpha val="60000"/>
                    </a:schemeClr>
                  </a:solidFill>
                  <a:latin typeface="Arial" panose="020B0604020202020204" pitchFamily="34" charset="0"/>
                  <a:cs typeface="Arial" panose="020B0604020202020204" pitchFamily="34" charset="0"/>
                </a:rPr>
                <a:t>0 V</a:t>
              </a:r>
            </a:p>
          </p:txBody>
        </p:sp>
        <p:cxnSp>
          <p:nvCxnSpPr>
            <p:cNvPr id="21" name="Gerader Verbinder 20">
              <a:extLst>
                <a:ext uri="{FF2B5EF4-FFF2-40B4-BE49-F238E27FC236}">
                  <a16:creationId xmlns:a16="http://schemas.microsoft.com/office/drawing/2014/main" id="{F52ED2DE-1AFB-44E4-B082-21F7F2D7A298}"/>
                </a:ext>
              </a:extLst>
            </p:cNvPr>
            <p:cNvCxnSpPr>
              <a:cxnSpLocks/>
            </p:cNvCxnSpPr>
            <p:nvPr/>
          </p:nvCxnSpPr>
          <p:spPr>
            <a:xfrm>
              <a:off x="6913076" y="2951100"/>
              <a:ext cx="0" cy="396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23" name="Gerader Verbinder 22">
              <a:extLst>
                <a:ext uri="{FF2B5EF4-FFF2-40B4-BE49-F238E27FC236}">
                  <a16:creationId xmlns:a16="http://schemas.microsoft.com/office/drawing/2014/main" id="{84035EE1-EA5C-42B6-9746-9AA61265BAB1}"/>
                </a:ext>
              </a:extLst>
            </p:cNvPr>
            <p:cNvCxnSpPr>
              <a:cxnSpLocks/>
            </p:cNvCxnSpPr>
            <p:nvPr/>
          </p:nvCxnSpPr>
          <p:spPr>
            <a:xfrm>
              <a:off x="6916849" y="5617164"/>
              <a:ext cx="0" cy="360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3" name="Textfeld 12">
              <a:extLst>
                <a:ext uri="{FF2B5EF4-FFF2-40B4-BE49-F238E27FC236}">
                  <a16:creationId xmlns:a16="http://schemas.microsoft.com/office/drawing/2014/main" id="{D62641D3-B8DB-42B1-AD8D-94FF580ABC37}"/>
                </a:ext>
              </a:extLst>
            </p:cNvPr>
            <p:cNvSpPr txBox="1"/>
            <p:nvPr/>
          </p:nvSpPr>
          <p:spPr>
            <a:xfrm>
              <a:off x="6311020" y="2663693"/>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grpSp>
      <p:sp>
        <p:nvSpPr>
          <p:cNvPr id="22" name="Fußzeilenplatzhalter 4">
            <a:extLst>
              <a:ext uri="{FF2B5EF4-FFF2-40B4-BE49-F238E27FC236}">
                <a16:creationId xmlns:a16="http://schemas.microsoft.com/office/drawing/2014/main" id="{B7758D0C-6580-4911-AEEE-5EA575EFB210}"/>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0394184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Serienschaltung von Batteriezelle</a:t>
            </a:r>
          </a:p>
          <a:p>
            <a:pPr marL="0" indent="0">
              <a:buNone/>
            </a:pPr>
            <a:r>
              <a:rPr lang="de-CH" b="1" i="1" dirty="0"/>
              <a:t>Was passiert bei einer </a:t>
            </a:r>
            <a:r>
              <a:rPr lang="de-CH" b="1" i="1" u="sng" dirty="0"/>
              <a:t>inneren Unterbrechun</a:t>
            </a:r>
            <a:r>
              <a:rPr lang="de-CH" b="1" i="1" dirty="0"/>
              <a:t>g innerhalb einer oder mehrerer Zellen in einer Serienschaltung von Li-Ionen Zellen?</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45</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6" y="2477854"/>
            <a:ext cx="3671897"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1463" indent="-271463">
              <a:spcAft>
                <a:spcPts val="1000"/>
              </a:spcAft>
              <a:buClr>
                <a:srgbClr val="8D1962"/>
              </a:buClr>
              <a:buFont typeface="Wingdings" panose="05000000000000000000" pitchFamily="2" charset="2"/>
              <a:buChar char="§"/>
            </a:pPr>
            <a:r>
              <a:rPr lang="de-DE" u="sng" dirty="0"/>
              <a:t>bei nur einem Stran</a:t>
            </a:r>
            <a:r>
              <a:rPr lang="de-DE" dirty="0"/>
              <a:t>g:</a:t>
            </a:r>
          </a:p>
          <a:p>
            <a:pPr marL="271463" indent="0">
              <a:buClr>
                <a:srgbClr val="8D1962"/>
              </a:buClr>
              <a:buNone/>
            </a:pPr>
            <a:r>
              <a:rPr lang="de-DE" b="1" i="1" u="sng" dirty="0"/>
              <a:t>Achtung</a:t>
            </a:r>
            <a:r>
              <a:rPr lang="de-DE" b="1" i="1" dirty="0"/>
              <a:t>,</a:t>
            </a:r>
            <a:r>
              <a:rPr lang="de-DE" b="1" i="1" u="sng" dirty="0"/>
              <a:t> wenn </a:t>
            </a:r>
            <a:r>
              <a:rPr lang="de-DE" b="1" i="1" u="sng" dirty="0" err="1"/>
              <a:t>äussere</a:t>
            </a:r>
            <a:r>
              <a:rPr lang="de-DE" b="1" i="1" u="sng" dirty="0"/>
              <a:t> Last an</a:t>
            </a:r>
            <a:r>
              <a:rPr lang="de-DE" b="1" i="1" dirty="0"/>
              <a:t>g</a:t>
            </a:r>
            <a:r>
              <a:rPr lang="de-DE" b="1" i="1" u="sng" dirty="0"/>
              <a:t>eschlossen ist</a:t>
            </a:r>
            <a:r>
              <a:rPr lang="de-DE" b="1" i="1" dirty="0"/>
              <a:t>:</a:t>
            </a:r>
          </a:p>
          <a:p>
            <a:pPr marL="271463" indent="0">
              <a:buClr>
                <a:srgbClr val="8D1962"/>
              </a:buClr>
              <a:buNone/>
            </a:pPr>
            <a:r>
              <a:rPr lang="de-DE" dirty="0"/>
              <a:t>An der unterbrochenen Zelle liegt die gesamte Spannung der Batterie an.</a:t>
            </a:r>
          </a:p>
          <a:p>
            <a:pPr marL="271463" indent="0">
              <a:spcAft>
                <a:spcPts val="1000"/>
              </a:spcAft>
              <a:buClr>
                <a:srgbClr val="8D1962"/>
              </a:buClr>
              <a:buNone/>
            </a:pPr>
            <a:r>
              <a:rPr lang="de-DE" dirty="0"/>
              <a:t>Bei HV Batterien können das einige 100te Volt sein. </a:t>
            </a:r>
          </a:p>
        </p:txBody>
      </p:sp>
      <p:pic>
        <p:nvPicPr>
          <p:cNvPr id="12" name="Grafik 11">
            <a:extLst>
              <a:ext uri="{FF2B5EF4-FFF2-40B4-BE49-F238E27FC236}">
                <a16:creationId xmlns:a16="http://schemas.microsoft.com/office/drawing/2014/main" id="{091A1239-2A61-4C36-BB8B-C60F30D7DB6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040867" y="2781896"/>
            <a:ext cx="1583771" cy="3373675"/>
          </a:xfrm>
          <a:prstGeom prst="rect">
            <a:avLst/>
          </a:prstGeom>
        </p:spPr>
      </p:pic>
      <p:sp>
        <p:nvSpPr>
          <p:cNvPr id="5" name="Rechteck 4">
            <a:extLst>
              <a:ext uri="{FF2B5EF4-FFF2-40B4-BE49-F238E27FC236}">
                <a16:creationId xmlns:a16="http://schemas.microsoft.com/office/drawing/2014/main" id="{50D2701E-06E0-48A0-8670-052D93EE9FCF}"/>
              </a:ext>
            </a:extLst>
          </p:cNvPr>
          <p:cNvSpPr/>
          <p:nvPr/>
        </p:nvSpPr>
        <p:spPr>
          <a:xfrm>
            <a:off x="5169525" y="4191751"/>
            <a:ext cx="1224000" cy="216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8" name="Gerader Verbinder 7">
            <a:extLst>
              <a:ext uri="{FF2B5EF4-FFF2-40B4-BE49-F238E27FC236}">
                <a16:creationId xmlns:a16="http://schemas.microsoft.com/office/drawing/2014/main" id="{6BD5A6CF-190B-4B88-B155-0CC1657B6F6F}"/>
              </a:ext>
            </a:extLst>
          </p:cNvPr>
          <p:cNvCxnSpPr/>
          <p:nvPr/>
        </p:nvCxnSpPr>
        <p:spPr>
          <a:xfrm flipV="1">
            <a:off x="5477346" y="4155539"/>
            <a:ext cx="99588" cy="270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3" name="Rechteck 12">
            <a:extLst>
              <a:ext uri="{FF2B5EF4-FFF2-40B4-BE49-F238E27FC236}">
                <a16:creationId xmlns:a16="http://schemas.microsoft.com/office/drawing/2014/main" id="{BD18518C-739B-4AA1-B46D-F85AC28120EA}"/>
              </a:ext>
            </a:extLst>
          </p:cNvPr>
          <p:cNvSpPr/>
          <p:nvPr/>
        </p:nvSpPr>
        <p:spPr>
          <a:xfrm>
            <a:off x="7033910" y="4059675"/>
            <a:ext cx="648000" cy="461727"/>
          </a:xfrm>
          <a:prstGeom prst="rect">
            <a:avLst/>
          </a:prstGeom>
          <a:noFill/>
          <a:ln w="19050">
            <a:solidFill>
              <a:schemeClr val="tx1">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200" dirty="0">
                <a:solidFill>
                  <a:schemeClr val="tx1"/>
                </a:solidFill>
              </a:rPr>
              <a:t>Load</a:t>
            </a:r>
            <a:endParaRPr lang="de-CH" dirty="0">
              <a:solidFill>
                <a:schemeClr val="tx1"/>
              </a:solidFill>
            </a:endParaRPr>
          </a:p>
        </p:txBody>
      </p:sp>
      <p:sp>
        <p:nvSpPr>
          <p:cNvPr id="14" name="Textfeld 13">
            <a:extLst>
              <a:ext uri="{FF2B5EF4-FFF2-40B4-BE49-F238E27FC236}">
                <a16:creationId xmlns:a16="http://schemas.microsoft.com/office/drawing/2014/main" id="{1919B015-FB0B-4924-B93D-806093BAF481}"/>
              </a:ext>
            </a:extLst>
          </p:cNvPr>
          <p:cNvSpPr txBox="1"/>
          <p:nvPr/>
        </p:nvSpPr>
        <p:spPr>
          <a:xfrm>
            <a:off x="4536542" y="3958335"/>
            <a:ext cx="1222218" cy="269304"/>
          </a:xfrm>
          <a:prstGeom prst="rect">
            <a:avLst/>
          </a:prstGeom>
          <a:no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sp>
        <p:nvSpPr>
          <p:cNvPr id="15" name="Textfeld 14">
            <a:extLst>
              <a:ext uri="{FF2B5EF4-FFF2-40B4-BE49-F238E27FC236}">
                <a16:creationId xmlns:a16="http://schemas.microsoft.com/office/drawing/2014/main" id="{3D6B7EE3-9964-4D34-9D42-358244A3C947}"/>
              </a:ext>
            </a:extLst>
          </p:cNvPr>
          <p:cNvSpPr txBox="1"/>
          <p:nvPr/>
        </p:nvSpPr>
        <p:spPr>
          <a:xfrm>
            <a:off x="4636125" y="4326910"/>
            <a:ext cx="1222218" cy="269304"/>
          </a:xfrm>
          <a:prstGeom prst="rect">
            <a:avLst/>
          </a:prstGeom>
          <a:noFill/>
        </p:spPr>
        <p:txBody>
          <a:bodyPr wrap="square" rtlCol="0">
            <a:spAutoFit/>
          </a:bodyPr>
          <a:lstStyle/>
          <a:p>
            <a:pPr algn="ctr">
              <a:spcBef>
                <a:spcPts val="1200"/>
              </a:spcBef>
              <a:spcAft>
                <a:spcPts val="800"/>
              </a:spcAft>
            </a:pPr>
            <a:r>
              <a:rPr lang="de-DE" sz="1150" b="1" dirty="0">
                <a:solidFill>
                  <a:schemeClr val="tx1">
                    <a:alpha val="60000"/>
                  </a:schemeClr>
                </a:solidFill>
                <a:latin typeface="Arial" panose="020B0604020202020204" pitchFamily="34" charset="0"/>
                <a:cs typeface="Arial" panose="020B0604020202020204" pitchFamily="34" charset="0"/>
              </a:rPr>
              <a:t>0 V</a:t>
            </a:r>
          </a:p>
        </p:txBody>
      </p:sp>
      <p:sp>
        <p:nvSpPr>
          <p:cNvPr id="16" name="Textfeld 15">
            <a:extLst>
              <a:ext uri="{FF2B5EF4-FFF2-40B4-BE49-F238E27FC236}">
                <a16:creationId xmlns:a16="http://schemas.microsoft.com/office/drawing/2014/main" id="{F6541EF5-3803-4474-96A6-0934FBE87E90}"/>
              </a:ext>
            </a:extLst>
          </p:cNvPr>
          <p:cNvSpPr txBox="1"/>
          <p:nvPr/>
        </p:nvSpPr>
        <p:spPr>
          <a:xfrm>
            <a:off x="5169524" y="2799499"/>
            <a:ext cx="4055439" cy="269304"/>
          </a:xfrm>
          <a:prstGeom prst="rect">
            <a:avLst/>
          </a:prstGeom>
          <a:solidFill>
            <a:schemeClr val="bg1"/>
          </a:solidFill>
        </p:spPr>
        <p:txBody>
          <a:bodyPr wrap="square" rtlCol="0">
            <a:spAutoFit/>
          </a:bodyPr>
          <a:lstStyle/>
          <a:p>
            <a:pPr algn="ctr">
              <a:spcBef>
                <a:spcPts val="1200"/>
              </a:spcBef>
              <a:spcAft>
                <a:spcPts val="800"/>
              </a:spcAft>
            </a:pPr>
            <a:endParaRPr lang="de-DE" sz="1150" b="1" dirty="0">
              <a:solidFill>
                <a:srgbClr val="0070C0"/>
              </a:solidFill>
              <a:latin typeface="Arial" panose="020B0604020202020204" pitchFamily="34" charset="0"/>
              <a:cs typeface="Arial" panose="020B0604020202020204" pitchFamily="34" charset="0"/>
            </a:endParaRPr>
          </a:p>
        </p:txBody>
      </p:sp>
      <p:sp>
        <p:nvSpPr>
          <p:cNvPr id="18" name="Textfeld 17">
            <a:extLst>
              <a:ext uri="{FF2B5EF4-FFF2-40B4-BE49-F238E27FC236}">
                <a16:creationId xmlns:a16="http://schemas.microsoft.com/office/drawing/2014/main" id="{EDCA9292-7A9C-4595-AEBD-35144D406590}"/>
              </a:ext>
            </a:extLst>
          </p:cNvPr>
          <p:cNvSpPr txBox="1"/>
          <p:nvPr/>
        </p:nvSpPr>
        <p:spPr>
          <a:xfrm>
            <a:off x="5169524" y="5858410"/>
            <a:ext cx="4055439" cy="269304"/>
          </a:xfrm>
          <a:prstGeom prst="rect">
            <a:avLst/>
          </a:prstGeom>
          <a:solidFill>
            <a:schemeClr val="bg1"/>
          </a:solidFill>
        </p:spPr>
        <p:txBody>
          <a:bodyPr wrap="square" rtlCol="0">
            <a:spAutoFit/>
          </a:bodyPr>
          <a:lstStyle/>
          <a:p>
            <a:pPr algn="ctr">
              <a:spcBef>
                <a:spcPts val="1200"/>
              </a:spcBef>
              <a:spcAft>
                <a:spcPts val="800"/>
              </a:spcAft>
            </a:pPr>
            <a:endParaRPr lang="de-DE" sz="1150" b="1" dirty="0">
              <a:solidFill>
                <a:srgbClr val="0070C0"/>
              </a:solidFill>
              <a:latin typeface="Arial" panose="020B0604020202020204" pitchFamily="34" charset="0"/>
              <a:cs typeface="Arial" panose="020B0604020202020204" pitchFamily="34" charset="0"/>
            </a:endParaRPr>
          </a:p>
        </p:txBody>
      </p:sp>
      <p:cxnSp>
        <p:nvCxnSpPr>
          <p:cNvPr id="19" name="Gerader Verbinder 18">
            <a:extLst>
              <a:ext uri="{FF2B5EF4-FFF2-40B4-BE49-F238E27FC236}">
                <a16:creationId xmlns:a16="http://schemas.microsoft.com/office/drawing/2014/main" id="{14BA5158-5CE1-488F-B7B9-C4FB5C200FE7}"/>
              </a:ext>
            </a:extLst>
          </p:cNvPr>
          <p:cNvCxnSpPr/>
          <p:nvPr/>
        </p:nvCxnSpPr>
        <p:spPr>
          <a:xfrm>
            <a:off x="5477817" y="3068803"/>
            <a:ext cx="18792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20" name="Gerader Verbinder 19">
            <a:extLst>
              <a:ext uri="{FF2B5EF4-FFF2-40B4-BE49-F238E27FC236}">
                <a16:creationId xmlns:a16="http://schemas.microsoft.com/office/drawing/2014/main" id="{8432EB81-58E8-4023-B2D3-E5E0AE4A3609}"/>
              </a:ext>
            </a:extLst>
          </p:cNvPr>
          <p:cNvCxnSpPr/>
          <p:nvPr/>
        </p:nvCxnSpPr>
        <p:spPr>
          <a:xfrm>
            <a:off x="5474642" y="5850708"/>
            <a:ext cx="18792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6E78BC05-5ED5-420A-B968-78E36935FB4C}"/>
              </a:ext>
            </a:extLst>
          </p:cNvPr>
          <p:cNvCxnSpPr>
            <a:stCxn id="13" idx="0"/>
          </p:cNvCxnSpPr>
          <p:nvPr/>
        </p:nvCxnSpPr>
        <p:spPr>
          <a:xfrm flipV="1">
            <a:off x="7357910" y="3068803"/>
            <a:ext cx="0" cy="99087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22" name="Gerader Verbinder 21">
            <a:extLst>
              <a:ext uri="{FF2B5EF4-FFF2-40B4-BE49-F238E27FC236}">
                <a16:creationId xmlns:a16="http://schemas.microsoft.com/office/drawing/2014/main" id="{6722A249-3E07-4BBB-A578-67E57EDBD73F}"/>
              </a:ext>
            </a:extLst>
          </p:cNvPr>
          <p:cNvCxnSpPr>
            <a:cxnSpLocks/>
            <a:endCxn id="13" idx="2"/>
          </p:cNvCxnSpPr>
          <p:nvPr/>
        </p:nvCxnSpPr>
        <p:spPr>
          <a:xfrm flipV="1">
            <a:off x="7357910" y="4521402"/>
            <a:ext cx="0" cy="1337008"/>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3" name="Fußzeilenplatzhalter 4">
            <a:extLst>
              <a:ext uri="{FF2B5EF4-FFF2-40B4-BE49-F238E27FC236}">
                <a16:creationId xmlns:a16="http://schemas.microsoft.com/office/drawing/2014/main" id="{2CFA32D8-3000-4997-AB68-7DC448974D1B}"/>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3668696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Serienschaltung von Batteriezelle</a:t>
            </a:r>
          </a:p>
          <a:p>
            <a:pPr marL="0" indent="0">
              <a:buNone/>
            </a:pPr>
            <a:r>
              <a:rPr lang="de-CH" b="1" i="1" dirty="0"/>
              <a:t>Was passiert bei einer </a:t>
            </a:r>
            <a:r>
              <a:rPr lang="de-CH" b="1" i="1" u="sng" dirty="0"/>
              <a:t>inneren Unterbrechun</a:t>
            </a:r>
            <a:r>
              <a:rPr lang="de-CH" b="1" i="1" dirty="0"/>
              <a:t>g innerhalb einer oder mehrerer Zellen in einer Serienschaltung von Li-Ionen Zellen?</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46</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6" y="2477854"/>
            <a:ext cx="3671897"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1463" indent="-271463">
              <a:spcAft>
                <a:spcPts val="1000"/>
              </a:spcAft>
              <a:buClr>
                <a:srgbClr val="8D1962"/>
              </a:buClr>
              <a:buFont typeface="Wingdings" panose="05000000000000000000" pitchFamily="2" charset="2"/>
              <a:buChar char="§"/>
            </a:pPr>
            <a:r>
              <a:rPr lang="de-DE" u="sng" dirty="0"/>
              <a:t>bei zwei &amp; mehr </a:t>
            </a:r>
            <a:r>
              <a:rPr lang="de-DE" dirty="0"/>
              <a:t>p</a:t>
            </a:r>
            <a:r>
              <a:rPr lang="de-DE" u="sng" dirty="0"/>
              <a:t>arallel </a:t>
            </a:r>
            <a:r>
              <a:rPr lang="de-DE" dirty="0"/>
              <a:t>g</a:t>
            </a:r>
            <a:r>
              <a:rPr lang="de-DE" u="sng" dirty="0"/>
              <a:t>eschalteten Strän</a:t>
            </a:r>
            <a:r>
              <a:rPr lang="de-DE" dirty="0"/>
              <a:t>g</a:t>
            </a:r>
            <a:r>
              <a:rPr lang="de-DE" u="sng" dirty="0"/>
              <a:t>en</a:t>
            </a:r>
            <a:r>
              <a:rPr lang="de-DE" dirty="0"/>
              <a:t>:</a:t>
            </a:r>
          </a:p>
          <a:p>
            <a:pPr marL="271463" indent="0">
              <a:buClr>
                <a:srgbClr val="8D1962"/>
              </a:buClr>
              <a:buNone/>
            </a:pPr>
            <a:r>
              <a:rPr lang="de-DE" b="1" i="1" u="sng" dirty="0"/>
              <a:t>Beachte (mit und ohne </a:t>
            </a:r>
            <a:r>
              <a:rPr lang="de-DE" b="1" i="1" u="sng" dirty="0" err="1"/>
              <a:t>äussere</a:t>
            </a:r>
            <a:r>
              <a:rPr lang="de-DE" b="1" i="1" u="sng" dirty="0"/>
              <a:t> Last)</a:t>
            </a:r>
            <a:r>
              <a:rPr lang="de-DE" b="1" i="1" dirty="0"/>
              <a:t>:</a:t>
            </a:r>
          </a:p>
          <a:p>
            <a:pPr marL="271463" indent="0">
              <a:spcAft>
                <a:spcPts val="1000"/>
              </a:spcAft>
              <a:buClr>
                <a:srgbClr val="8D1962"/>
              </a:buClr>
              <a:buNone/>
            </a:pPr>
            <a:r>
              <a:rPr lang="de-DE" dirty="0"/>
              <a:t>An der unterbrochenen Zelle liegt nur die </a:t>
            </a:r>
            <a:r>
              <a:rPr lang="de-DE" dirty="0" err="1"/>
              <a:t>Spg</a:t>
            </a:r>
            <a:r>
              <a:rPr lang="de-DE" dirty="0"/>
              <a:t>. der „fehlenden“ Zelle an.</a:t>
            </a:r>
          </a:p>
        </p:txBody>
      </p:sp>
      <p:grpSp>
        <p:nvGrpSpPr>
          <p:cNvPr id="24" name="Gruppieren 23">
            <a:extLst>
              <a:ext uri="{FF2B5EF4-FFF2-40B4-BE49-F238E27FC236}">
                <a16:creationId xmlns:a16="http://schemas.microsoft.com/office/drawing/2014/main" id="{4EBE8963-8C44-4246-A5DB-3A117C2BAB67}"/>
              </a:ext>
            </a:extLst>
          </p:cNvPr>
          <p:cNvGrpSpPr/>
          <p:nvPr/>
        </p:nvGrpSpPr>
        <p:grpSpPr>
          <a:xfrm>
            <a:off x="5040867" y="2663693"/>
            <a:ext cx="4493345" cy="3617924"/>
            <a:chOff x="5040867" y="2663693"/>
            <a:chExt cx="4493345" cy="3617924"/>
          </a:xfrm>
        </p:grpSpPr>
        <p:pic>
          <p:nvPicPr>
            <p:cNvPr id="12" name="Grafik 11">
              <a:extLst>
                <a:ext uri="{FF2B5EF4-FFF2-40B4-BE49-F238E27FC236}">
                  <a16:creationId xmlns:a16="http://schemas.microsoft.com/office/drawing/2014/main" id="{091A1239-2A61-4C36-BB8B-C60F30D7DB6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040867" y="2781896"/>
              <a:ext cx="1583771" cy="3373675"/>
            </a:xfrm>
            <a:prstGeom prst="rect">
              <a:avLst/>
            </a:prstGeom>
          </p:spPr>
        </p:pic>
        <p:sp>
          <p:nvSpPr>
            <p:cNvPr id="5" name="Rechteck 4">
              <a:extLst>
                <a:ext uri="{FF2B5EF4-FFF2-40B4-BE49-F238E27FC236}">
                  <a16:creationId xmlns:a16="http://schemas.microsoft.com/office/drawing/2014/main" id="{50D2701E-06E0-48A0-8670-052D93EE9FCF}"/>
                </a:ext>
              </a:extLst>
            </p:cNvPr>
            <p:cNvSpPr/>
            <p:nvPr/>
          </p:nvSpPr>
          <p:spPr>
            <a:xfrm>
              <a:off x="5169525" y="4191751"/>
              <a:ext cx="1224000" cy="216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8" name="Gerader Verbinder 7">
              <a:extLst>
                <a:ext uri="{FF2B5EF4-FFF2-40B4-BE49-F238E27FC236}">
                  <a16:creationId xmlns:a16="http://schemas.microsoft.com/office/drawing/2014/main" id="{6BD5A6CF-190B-4B88-B155-0CC1657B6F6F}"/>
                </a:ext>
              </a:extLst>
            </p:cNvPr>
            <p:cNvCxnSpPr/>
            <p:nvPr/>
          </p:nvCxnSpPr>
          <p:spPr>
            <a:xfrm flipV="1">
              <a:off x="5477346" y="4155539"/>
              <a:ext cx="99588" cy="270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pic>
          <p:nvPicPr>
            <p:cNvPr id="15" name="Grafik 14">
              <a:extLst>
                <a:ext uri="{FF2B5EF4-FFF2-40B4-BE49-F238E27FC236}">
                  <a16:creationId xmlns:a16="http://schemas.microsoft.com/office/drawing/2014/main" id="{6FA6D8D1-DAD3-440B-B8C0-A2E810A4454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6480607" y="2778128"/>
              <a:ext cx="1583771" cy="3373675"/>
            </a:xfrm>
            <a:prstGeom prst="rect">
              <a:avLst/>
            </a:prstGeom>
          </p:spPr>
        </p:pic>
        <p:pic>
          <p:nvPicPr>
            <p:cNvPr id="16" name="Grafik 15">
              <a:extLst>
                <a:ext uri="{FF2B5EF4-FFF2-40B4-BE49-F238E27FC236}">
                  <a16:creationId xmlns:a16="http://schemas.microsoft.com/office/drawing/2014/main" id="{E9EFC123-B171-428E-BC8E-A41EBDD9AE9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7950441" y="2774360"/>
              <a:ext cx="1583771" cy="3373675"/>
            </a:xfrm>
            <a:prstGeom prst="rect">
              <a:avLst/>
            </a:prstGeom>
          </p:spPr>
        </p:pic>
        <p:sp>
          <p:nvSpPr>
            <p:cNvPr id="14" name="Textfeld 13">
              <a:extLst>
                <a:ext uri="{FF2B5EF4-FFF2-40B4-BE49-F238E27FC236}">
                  <a16:creationId xmlns:a16="http://schemas.microsoft.com/office/drawing/2014/main" id="{BD14525D-9712-4F9A-9343-1EEDFE49726B}"/>
                </a:ext>
              </a:extLst>
            </p:cNvPr>
            <p:cNvSpPr txBox="1"/>
            <p:nvPr/>
          </p:nvSpPr>
          <p:spPr>
            <a:xfrm>
              <a:off x="5169524" y="2799499"/>
              <a:ext cx="4055439" cy="269304"/>
            </a:xfrm>
            <a:prstGeom prst="rect">
              <a:avLst/>
            </a:prstGeom>
            <a:solidFill>
              <a:schemeClr val="bg1"/>
            </a:solidFill>
          </p:spPr>
          <p:txBody>
            <a:bodyPr wrap="square" rtlCol="0">
              <a:spAutoFit/>
            </a:bodyPr>
            <a:lstStyle/>
            <a:p>
              <a:pPr algn="ctr">
                <a:spcBef>
                  <a:spcPts val="1200"/>
                </a:spcBef>
                <a:spcAft>
                  <a:spcPts val="800"/>
                </a:spcAft>
              </a:pPr>
              <a:endParaRPr lang="de-DE" sz="1150" b="1" dirty="0">
                <a:solidFill>
                  <a:srgbClr val="0070C0"/>
                </a:solidFill>
                <a:latin typeface="Arial" panose="020B0604020202020204" pitchFamily="34" charset="0"/>
                <a:cs typeface="Arial" panose="020B0604020202020204" pitchFamily="34" charset="0"/>
              </a:endParaRPr>
            </a:p>
          </p:txBody>
        </p:sp>
        <p:cxnSp>
          <p:nvCxnSpPr>
            <p:cNvPr id="10" name="Gerader Verbinder 9">
              <a:extLst>
                <a:ext uri="{FF2B5EF4-FFF2-40B4-BE49-F238E27FC236}">
                  <a16:creationId xmlns:a16="http://schemas.microsoft.com/office/drawing/2014/main" id="{C5D1CFD8-C97A-44CD-9AD6-C0DAB395A68B}"/>
                </a:ext>
              </a:extLst>
            </p:cNvPr>
            <p:cNvCxnSpPr/>
            <p:nvPr/>
          </p:nvCxnSpPr>
          <p:spPr>
            <a:xfrm>
              <a:off x="5468292" y="3068803"/>
              <a:ext cx="29160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8" name="Textfeld 17">
              <a:extLst>
                <a:ext uri="{FF2B5EF4-FFF2-40B4-BE49-F238E27FC236}">
                  <a16:creationId xmlns:a16="http://schemas.microsoft.com/office/drawing/2014/main" id="{BFB472B1-E1F0-420D-9FE3-0B7E12F420E0}"/>
                </a:ext>
              </a:extLst>
            </p:cNvPr>
            <p:cNvSpPr txBox="1"/>
            <p:nvPr/>
          </p:nvSpPr>
          <p:spPr>
            <a:xfrm>
              <a:off x="5169524" y="5858410"/>
              <a:ext cx="4055439" cy="269304"/>
            </a:xfrm>
            <a:prstGeom prst="rect">
              <a:avLst/>
            </a:prstGeom>
            <a:solidFill>
              <a:schemeClr val="bg1"/>
            </a:solidFill>
          </p:spPr>
          <p:txBody>
            <a:bodyPr wrap="square" rtlCol="0">
              <a:spAutoFit/>
            </a:bodyPr>
            <a:lstStyle/>
            <a:p>
              <a:pPr algn="ctr">
                <a:spcBef>
                  <a:spcPts val="1200"/>
                </a:spcBef>
                <a:spcAft>
                  <a:spcPts val="800"/>
                </a:spcAft>
              </a:pPr>
              <a:endParaRPr lang="de-DE" sz="1150" b="1" dirty="0">
                <a:solidFill>
                  <a:srgbClr val="0070C0"/>
                </a:solidFill>
                <a:latin typeface="Arial" panose="020B0604020202020204" pitchFamily="34" charset="0"/>
                <a:cs typeface="Arial" panose="020B0604020202020204" pitchFamily="34" charset="0"/>
              </a:endParaRPr>
            </a:p>
          </p:txBody>
        </p:sp>
        <p:cxnSp>
          <p:nvCxnSpPr>
            <p:cNvPr id="19" name="Gerader Verbinder 18">
              <a:extLst>
                <a:ext uri="{FF2B5EF4-FFF2-40B4-BE49-F238E27FC236}">
                  <a16:creationId xmlns:a16="http://schemas.microsoft.com/office/drawing/2014/main" id="{82E70708-79FC-4778-ADC4-74C36F88BCBC}"/>
                </a:ext>
              </a:extLst>
            </p:cNvPr>
            <p:cNvCxnSpPr/>
            <p:nvPr/>
          </p:nvCxnSpPr>
          <p:spPr>
            <a:xfrm>
              <a:off x="5468292" y="5838008"/>
              <a:ext cx="29160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7" name="Textfeld 16">
              <a:extLst>
                <a:ext uri="{FF2B5EF4-FFF2-40B4-BE49-F238E27FC236}">
                  <a16:creationId xmlns:a16="http://schemas.microsoft.com/office/drawing/2014/main" id="{84E7F6DF-507B-4F0E-A7E4-D1C142D849DF}"/>
                </a:ext>
              </a:extLst>
            </p:cNvPr>
            <p:cNvSpPr txBox="1"/>
            <p:nvPr/>
          </p:nvSpPr>
          <p:spPr>
            <a:xfrm>
              <a:off x="6301967" y="6012313"/>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chemeClr val="tx1">
                      <a:alpha val="60000"/>
                    </a:schemeClr>
                  </a:solidFill>
                  <a:latin typeface="Arial" panose="020B0604020202020204" pitchFamily="34" charset="0"/>
                  <a:cs typeface="Arial" panose="020B0604020202020204" pitchFamily="34" charset="0"/>
                </a:rPr>
                <a:t>0 V</a:t>
              </a:r>
            </a:p>
          </p:txBody>
        </p:sp>
        <p:cxnSp>
          <p:nvCxnSpPr>
            <p:cNvPr id="21" name="Gerader Verbinder 20">
              <a:extLst>
                <a:ext uri="{FF2B5EF4-FFF2-40B4-BE49-F238E27FC236}">
                  <a16:creationId xmlns:a16="http://schemas.microsoft.com/office/drawing/2014/main" id="{F52ED2DE-1AFB-44E4-B082-21F7F2D7A298}"/>
                </a:ext>
              </a:extLst>
            </p:cNvPr>
            <p:cNvCxnSpPr>
              <a:cxnSpLocks/>
            </p:cNvCxnSpPr>
            <p:nvPr/>
          </p:nvCxnSpPr>
          <p:spPr>
            <a:xfrm>
              <a:off x="6913076" y="2951100"/>
              <a:ext cx="0" cy="396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23" name="Gerader Verbinder 22">
              <a:extLst>
                <a:ext uri="{FF2B5EF4-FFF2-40B4-BE49-F238E27FC236}">
                  <a16:creationId xmlns:a16="http://schemas.microsoft.com/office/drawing/2014/main" id="{84035EE1-EA5C-42B6-9746-9AA61265BAB1}"/>
                </a:ext>
              </a:extLst>
            </p:cNvPr>
            <p:cNvCxnSpPr>
              <a:cxnSpLocks/>
            </p:cNvCxnSpPr>
            <p:nvPr/>
          </p:nvCxnSpPr>
          <p:spPr>
            <a:xfrm>
              <a:off x="6916849" y="5617164"/>
              <a:ext cx="0" cy="360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3" name="Textfeld 12">
              <a:extLst>
                <a:ext uri="{FF2B5EF4-FFF2-40B4-BE49-F238E27FC236}">
                  <a16:creationId xmlns:a16="http://schemas.microsoft.com/office/drawing/2014/main" id="{D62641D3-B8DB-42B1-AD8D-94FF580ABC37}"/>
                </a:ext>
              </a:extLst>
            </p:cNvPr>
            <p:cNvSpPr txBox="1"/>
            <p:nvPr/>
          </p:nvSpPr>
          <p:spPr>
            <a:xfrm>
              <a:off x="6311020" y="2663693"/>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grpSp>
      <p:sp>
        <p:nvSpPr>
          <p:cNvPr id="22" name="Textfeld 21">
            <a:extLst>
              <a:ext uri="{FF2B5EF4-FFF2-40B4-BE49-F238E27FC236}">
                <a16:creationId xmlns:a16="http://schemas.microsoft.com/office/drawing/2014/main" id="{CE410597-6246-4D54-ADAA-25DFE3181826}"/>
              </a:ext>
            </a:extLst>
          </p:cNvPr>
          <p:cNvSpPr txBox="1"/>
          <p:nvPr/>
        </p:nvSpPr>
        <p:spPr>
          <a:xfrm>
            <a:off x="4574017" y="3958335"/>
            <a:ext cx="1222218" cy="269304"/>
          </a:xfrm>
          <a:prstGeom prst="rect">
            <a:avLst/>
          </a:prstGeom>
          <a:no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9.0 V</a:t>
            </a:r>
          </a:p>
        </p:txBody>
      </p:sp>
      <p:sp>
        <p:nvSpPr>
          <p:cNvPr id="25" name="Textfeld 24">
            <a:extLst>
              <a:ext uri="{FF2B5EF4-FFF2-40B4-BE49-F238E27FC236}">
                <a16:creationId xmlns:a16="http://schemas.microsoft.com/office/drawing/2014/main" id="{3E81827A-C35B-453F-A3B1-33CA1CB3BB0C}"/>
              </a:ext>
            </a:extLst>
          </p:cNvPr>
          <p:cNvSpPr txBox="1"/>
          <p:nvPr/>
        </p:nvSpPr>
        <p:spPr>
          <a:xfrm>
            <a:off x="4531195" y="4326910"/>
            <a:ext cx="1222218" cy="269304"/>
          </a:xfrm>
          <a:prstGeom prst="rect">
            <a:avLst/>
          </a:prstGeom>
          <a:noFill/>
        </p:spPr>
        <p:txBody>
          <a:bodyPr wrap="square" rtlCol="0">
            <a:spAutoFit/>
          </a:bodyPr>
          <a:lstStyle/>
          <a:p>
            <a:pPr algn="ctr">
              <a:spcBef>
                <a:spcPts val="1200"/>
              </a:spcBef>
              <a:spcAft>
                <a:spcPts val="800"/>
              </a:spcAft>
            </a:pPr>
            <a:r>
              <a:rPr lang="de-DE" sz="1150" b="1" dirty="0">
                <a:solidFill>
                  <a:schemeClr val="tx1">
                    <a:alpha val="60000"/>
                  </a:schemeClr>
                </a:solidFill>
                <a:latin typeface="Arial" panose="020B0604020202020204" pitchFamily="34" charset="0"/>
                <a:cs typeface="Arial" panose="020B0604020202020204" pitchFamily="34" charset="0"/>
              </a:rPr>
              <a:t>6.75 V</a:t>
            </a:r>
          </a:p>
        </p:txBody>
      </p:sp>
      <p:sp>
        <p:nvSpPr>
          <p:cNvPr id="26" name="Fußzeilenplatzhalter 4">
            <a:extLst>
              <a:ext uri="{FF2B5EF4-FFF2-40B4-BE49-F238E27FC236}">
                <a16:creationId xmlns:a16="http://schemas.microsoft.com/office/drawing/2014/main" id="{3681CAF3-813C-4FF0-BBD8-1F2D7EFAFEA2}"/>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6347373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Serienschaltung von Batteriezelle</a:t>
            </a:r>
          </a:p>
          <a:p>
            <a:pPr marL="0" indent="0">
              <a:buNone/>
            </a:pPr>
            <a:r>
              <a:rPr lang="de-CH" b="1" i="1" dirty="0"/>
              <a:t>Was passiert bei einem </a:t>
            </a:r>
            <a:r>
              <a:rPr lang="de-CH" b="1" i="1" u="sng" dirty="0"/>
              <a:t>inneren Kurzschluss</a:t>
            </a:r>
            <a:r>
              <a:rPr lang="de-CH" b="1" i="1" dirty="0"/>
              <a:t> innerhalb einer oder mehrerer Zellen in einer Serienschaltung von Li-Ionen Zellen?</a:t>
            </a: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47</a:t>
            </a:fld>
            <a:endParaRPr lang="de-CH" dirty="0"/>
          </a:p>
        </p:txBody>
      </p:sp>
      <p:pic>
        <p:nvPicPr>
          <p:cNvPr id="12" name="Grafik 11">
            <a:extLst>
              <a:ext uri="{FF2B5EF4-FFF2-40B4-BE49-F238E27FC236}">
                <a16:creationId xmlns:a16="http://schemas.microsoft.com/office/drawing/2014/main" id="{091A1239-2A61-4C36-BB8B-C60F30D7DB6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040867" y="2781896"/>
            <a:ext cx="1583771" cy="3373675"/>
          </a:xfrm>
          <a:prstGeom prst="rect">
            <a:avLst/>
          </a:prstGeom>
        </p:spPr>
      </p:pic>
      <p:sp>
        <p:nvSpPr>
          <p:cNvPr id="13" name="Textfeld 12">
            <a:extLst>
              <a:ext uri="{FF2B5EF4-FFF2-40B4-BE49-F238E27FC236}">
                <a16:creationId xmlns:a16="http://schemas.microsoft.com/office/drawing/2014/main" id="{D7FB632B-4C89-42C9-BCEC-CD77141BC22A}"/>
              </a:ext>
            </a:extLst>
          </p:cNvPr>
          <p:cNvSpPr txBox="1"/>
          <p:nvPr/>
        </p:nvSpPr>
        <p:spPr>
          <a:xfrm>
            <a:off x="4871523" y="2853817"/>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max. 11.25 V</a:t>
            </a:r>
          </a:p>
        </p:txBody>
      </p:sp>
      <p:sp>
        <p:nvSpPr>
          <p:cNvPr id="14" name="Rechteck 13">
            <a:extLst>
              <a:ext uri="{FF2B5EF4-FFF2-40B4-BE49-F238E27FC236}">
                <a16:creationId xmlns:a16="http://schemas.microsoft.com/office/drawing/2014/main" id="{C57A2F7E-01CB-4CF5-A76F-43843C4B9457}"/>
              </a:ext>
            </a:extLst>
          </p:cNvPr>
          <p:cNvSpPr/>
          <p:nvPr/>
        </p:nvSpPr>
        <p:spPr>
          <a:xfrm>
            <a:off x="5169525" y="4191751"/>
            <a:ext cx="1224000" cy="216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15" name="Gerader Verbinder 14">
            <a:extLst>
              <a:ext uri="{FF2B5EF4-FFF2-40B4-BE49-F238E27FC236}">
                <a16:creationId xmlns:a16="http://schemas.microsoft.com/office/drawing/2014/main" id="{F09CDB8A-F95C-4283-956F-D3F3F465F18B}"/>
              </a:ext>
            </a:extLst>
          </p:cNvPr>
          <p:cNvCxnSpPr/>
          <p:nvPr/>
        </p:nvCxnSpPr>
        <p:spPr>
          <a:xfrm flipV="1">
            <a:off x="5427791" y="4155539"/>
            <a:ext cx="99588" cy="270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F2B2996F-E216-4A18-AFC9-D4B3B77FE47A}"/>
              </a:ext>
            </a:extLst>
          </p:cNvPr>
          <p:cNvCxnSpPr>
            <a:cxnSpLocks/>
          </p:cNvCxnSpPr>
          <p:nvPr/>
        </p:nvCxnSpPr>
        <p:spPr>
          <a:xfrm flipH="1">
            <a:off x="5476874" y="4169828"/>
            <a:ext cx="540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71A5A761-9C5F-4310-A08B-9BC0ABF72751}"/>
              </a:ext>
            </a:extLst>
          </p:cNvPr>
          <p:cNvCxnSpPr>
            <a:cxnSpLocks/>
          </p:cNvCxnSpPr>
          <p:nvPr/>
        </p:nvCxnSpPr>
        <p:spPr>
          <a:xfrm flipH="1">
            <a:off x="5429240" y="4412721"/>
            <a:ext cx="540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8" name="Inhaltsplatzhalter 2">
            <a:extLst>
              <a:ext uri="{FF2B5EF4-FFF2-40B4-BE49-F238E27FC236}">
                <a16:creationId xmlns:a16="http://schemas.microsoft.com/office/drawing/2014/main" id="{F4439AD7-103C-48E1-8E4B-6CB0506E1A4E}"/>
              </a:ext>
            </a:extLst>
          </p:cNvPr>
          <p:cNvSpPr txBox="1">
            <a:spLocks/>
          </p:cNvSpPr>
          <p:nvPr/>
        </p:nvSpPr>
        <p:spPr>
          <a:xfrm>
            <a:off x="681036" y="2477854"/>
            <a:ext cx="3671897"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1463" indent="-271463">
              <a:spcAft>
                <a:spcPts val="1000"/>
              </a:spcAft>
              <a:buClr>
                <a:srgbClr val="8D1962"/>
              </a:buClr>
              <a:buFont typeface="Wingdings" panose="05000000000000000000" pitchFamily="2" charset="2"/>
              <a:buChar char="§"/>
            </a:pPr>
            <a:r>
              <a:rPr lang="de-DE" u="sng" dirty="0"/>
              <a:t>bei nur einem Stran</a:t>
            </a:r>
            <a:r>
              <a:rPr lang="de-DE" dirty="0"/>
              <a:t>g</a:t>
            </a:r>
            <a:r>
              <a:rPr lang="de-DE" u="sng" dirty="0"/>
              <a:t>:</a:t>
            </a:r>
          </a:p>
          <a:p>
            <a:pPr marL="271463" indent="0">
              <a:buClr>
                <a:srgbClr val="8D1962"/>
              </a:buClr>
              <a:buNone/>
            </a:pPr>
            <a:r>
              <a:rPr lang="de-DE" dirty="0"/>
              <a:t>Die Batterie erreicht nicht mehr die vorgesehene Nennspannung.</a:t>
            </a:r>
          </a:p>
          <a:p>
            <a:pPr marL="271463" indent="0">
              <a:buClr>
                <a:srgbClr val="8D1962"/>
              </a:buClr>
              <a:buNone/>
            </a:pPr>
            <a:r>
              <a:rPr lang="de-DE" dirty="0"/>
              <a:t>Dadurch sinkt die </a:t>
            </a:r>
            <a:r>
              <a:rPr lang="de-DE" dirty="0" err="1"/>
              <a:t>Batt</a:t>
            </a:r>
            <a:r>
              <a:rPr lang="de-DE" dirty="0"/>
              <a:t>.-kapazität entsprechend.</a:t>
            </a:r>
          </a:p>
          <a:p>
            <a:pPr marL="271463" indent="0">
              <a:buClr>
                <a:srgbClr val="8D1962"/>
              </a:buClr>
              <a:buNone/>
            </a:pPr>
            <a:r>
              <a:rPr lang="de-DE" dirty="0"/>
              <a:t>Je nach Spannungslage sperrt das BMS den </a:t>
            </a:r>
            <a:r>
              <a:rPr lang="de-DE" dirty="0" err="1"/>
              <a:t>Batt</a:t>
            </a:r>
            <a:r>
              <a:rPr lang="de-DE" dirty="0"/>
              <a:t>.-betrieb komplett.</a:t>
            </a:r>
          </a:p>
        </p:txBody>
      </p:sp>
      <p:sp>
        <p:nvSpPr>
          <p:cNvPr id="19" name="Fußzeilenplatzhalter 4">
            <a:extLst>
              <a:ext uri="{FF2B5EF4-FFF2-40B4-BE49-F238E27FC236}">
                <a16:creationId xmlns:a16="http://schemas.microsoft.com/office/drawing/2014/main" id="{DC1057C3-6E6F-4B58-8BA8-FD795AAD844D}"/>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7313193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Serienschaltung von Batteriezelle</a:t>
            </a:r>
          </a:p>
          <a:p>
            <a:pPr marL="0" indent="0">
              <a:buNone/>
            </a:pPr>
            <a:r>
              <a:rPr lang="de-CH" b="1" i="1" dirty="0"/>
              <a:t>Was passiert bei einem </a:t>
            </a:r>
            <a:r>
              <a:rPr lang="de-CH" b="1" i="1" u="sng" dirty="0"/>
              <a:t>inneren Kurzschluss</a:t>
            </a:r>
            <a:r>
              <a:rPr lang="de-CH" b="1" i="1" dirty="0"/>
              <a:t> innerhalb einer oder mehrerer Zellen in einer Serienschaltung von Li-Ionen Zellen?</a:t>
            </a: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48</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6" y="2477854"/>
            <a:ext cx="3783183"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1463" indent="-271463">
              <a:spcAft>
                <a:spcPts val="1000"/>
              </a:spcAft>
              <a:buClr>
                <a:srgbClr val="8D1962"/>
              </a:buClr>
              <a:buFont typeface="Wingdings" panose="05000000000000000000" pitchFamily="2" charset="2"/>
              <a:buChar char="§"/>
            </a:pPr>
            <a:r>
              <a:rPr lang="de-DE" u="sng" dirty="0"/>
              <a:t>bei zwei &amp; mehr </a:t>
            </a:r>
            <a:r>
              <a:rPr lang="de-DE" dirty="0"/>
              <a:t>p</a:t>
            </a:r>
            <a:r>
              <a:rPr lang="de-DE" u="sng" dirty="0"/>
              <a:t>arallel </a:t>
            </a:r>
            <a:r>
              <a:rPr lang="de-DE" dirty="0"/>
              <a:t>g</a:t>
            </a:r>
            <a:r>
              <a:rPr lang="de-DE" u="sng" dirty="0"/>
              <a:t>eschalteten Strän</a:t>
            </a:r>
            <a:r>
              <a:rPr lang="de-DE" dirty="0"/>
              <a:t>g</a:t>
            </a:r>
            <a:r>
              <a:rPr lang="de-DE" u="sng" dirty="0"/>
              <a:t>en</a:t>
            </a:r>
            <a:r>
              <a:rPr lang="de-DE" dirty="0"/>
              <a:t>:</a:t>
            </a:r>
          </a:p>
          <a:p>
            <a:pPr marL="271463" indent="0">
              <a:buClr>
                <a:srgbClr val="8D1962"/>
              </a:buClr>
              <a:buNone/>
            </a:pPr>
            <a:r>
              <a:rPr lang="de-DE" dirty="0"/>
              <a:t>Es tritt eine Spannungs-differenz zwischen </a:t>
            </a:r>
            <a:r>
              <a:rPr lang="de-DE" dirty="0" err="1"/>
              <a:t>intak-ten</a:t>
            </a:r>
            <a:r>
              <a:rPr lang="de-DE" dirty="0"/>
              <a:t> und beschädigten Strängen auf.</a:t>
            </a:r>
          </a:p>
        </p:txBody>
      </p:sp>
      <p:grpSp>
        <p:nvGrpSpPr>
          <p:cNvPr id="24" name="Gruppieren 23">
            <a:extLst>
              <a:ext uri="{FF2B5EF4-FFF2-40B4-BE49-F238E27FC236}">
                <a16:creationId xmlns:a16="http://schemas.microsoft.com/office/drawing/2014/main" id="{4EBE8963-8C44-4246-A5DB-3A117C2BAB67}"/>
              </a:ext>
            </a:extLst>
          </p:cNvPr>
          <p:cNvGrpSpPr/>
          <p:nvPr/>
        </p:nvGrpSpPr>
        <p:grpSpPr>
          <a:xfrm>
            <a:off x="5040867" y="2663693"/>
            <a:ext cx="4493345" cy="3617924"/>
            <a:chOff x="5040867" y="2663693"/>
            <a:chExt cx="4493345" cy="3617924"/>
          </a:xfrm>
        </p:grpSpPr>
        <p:pic>
          <p:nvPicPr>
            <p:cNvPr id="12" name="Grafik 11">
              <a:extLst>
                <a:ext uri="{FF2B5EF4-FFF2-40B4-BE49-F238E27FC236}">
                  <a16:creationId xmlns:a16="http://schemas.microsoft.com/office/drawing/2014/main" id="{091A1239-2A61-4C36-BB8B-C60F30D7DB6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040867" y="2781896"/>
              <a:ext cx="1583771" cy="3373675"/>
            </a:xfrm>
            <a:prstGeom prst="rect">
              <a:avLst/>
            </a:prstGeom>
          </p:spPr>
        </p:pic>
        <p:sp>
          <p:nvSpPr>
            <p:cNvPr id="5" name="Rechteck 4">
              <a:extLst>
                <a:ext uri="{FF2B5EF4-FFF2-40B4-BE49-F238E27FC236}">
                  <a16:creationId xmlns:a16="http://schemas.microsoft.com/office/drawing/2014/main" id="{50D2701E-06E0-48A0-8670-052D93EE9FCF}"/>
                </a:ext>
              </a:extLst>
            </p:cNvPr>
            <p:cNvSpPr/>
            <p:nvPr/>
          </p:nvSpPr>
          <p:spPr>
            <a:xfrm>
              <a:off x="5169525" y="4191751"/>
              <a:ext cx="1224000" cy="216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8" name="Gerader Verbinder 7">
              <a:extLst>
                <a:ext uri="{FF2B5EF4-FFF2-40B4-BE49-F238E27FC236}">
                  <a16:creationId xmlns:a16="http://schemas.microsoft.com/office/drawing/2014/main" id="{6BD5A6CF-190B-4B88-B155-0CC1657B6F6F}"/>
                </a:ext>
              </a:extLst>
            </p:cNvPr>
            <p:cNvCxnSpPr/>
            <p:nvPr/>
          </p:nvCxnSpPr>
          <p:spPr>
            <a:xfrm flipV="1">
              <a:off x="5477346" y="4155539"/>
              <a:ext cx="99588" cy="270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pic>
          <p:nvPicPr>
            <p:cNvPr id="15" name="Grafik 14">
              <a:extLst>
                <a:ext uri="{FF2B5EF4-FFF2-40B4-BE49-F238E27FC236}">
                  <a16:creationId xmlns:a16="http://schemas.microsoft.com/office/drawing/2014/main" id="{6FA6D8D1-DAD3-440B-B8C0-A2E810A4454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6480607" y="2778128"/>
              <a:ext cx="1583771" cy="3373675"/>
            </a:xfrm>
            <a:prstGeom prst="rect">
              <a:avLst/>
            </a:prstGeom>
          </p:spPr>
        </p:pic>
        <p:pic>
          <p:nvPicPr>
            <p:cNvPr id="16" name="Grafik 15">
              <a:extLst>
                <a:ext uri="{FF2B5EF4-FFF2-40B4-BE49-F238E27FC236}">
                  <a16:creationId xmlns:a16="http://schemas.microsoft.com/office/drawing/2014/main" id="{E9EFC123-B171-428E-BC8E-A41EBDD9AE9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7950441" y="2774360"/>
              <a:ext cx="1583771" cy="3373675"/>
            </a:xfrm>
            <a:prstGeom prst="rect">
              <a:avLst/>
            </a:prstGeom>
          </p:spPr>
        </p:pic>
        <p:sp>
          <p:nvSpPr>
            <p:cNvPr id="14" name="Textfeld 13">
              <a:extLst>
                <a:ext uri="{FF2B5EF4-FFF2-40B4-BE49-F238E27FC236}">
                  <a16:creationId xmlns:a16="http://schemas.microsoft.com/office/drawing/2014/main" id="{BD14525D-9712-4F9A-9343-1EEDFE49726B}"/>
                </a:ext>
              </a:extLst>
            </p:cNvPr>
            <p:cNvSpPr txBox="1"/>
            <p:nvPr/>
          </p:nvSpPr>
          <p:spPr>
            <a:xfrm>
              <a:off x="5169524" y="2799499"/>
              <a:ext cx="4055439" cy="269304"/>
            </a:xfrm>
            <a:prstGeom prst="rect">
              <a:avLst/>
            </a:prstGeom>
            <a:solidFill>
              <a:schemeClr val="bg1"/>
            </a:solidFill>
          </p:spPr>
          <p:txBody>
            <a:bodyPr wrap="square" rtlCol="0">
              <a:spAutoFit/>
            </a:bodyPr>
            <a:lstStyle/>
            <a:p>
              <a:pPr algn="ctr">
                <a:spcBef>
                  <a:spcPts val="1200"/>
                </a:spcBef>
                <a:spcAft>
                  <a:spcPts val="800"/>
                </a:spcAft>
              </a:pPr>
              <a:endParaRPr lang="de-DE" sz="1150" b="1" dirty="0">
                <a:solidFill>
                  <a:srgbClr val="0070C0"/>
                </a:solidFill>
                <a:latin typeface="Arial" panose="020B0604020202020204" pitchFamily="34" charset="0"/>
                <a:cs typeface="Arial" panose="020B0604020202020204" pitchFamily="34" charset="0"/>
              </a:endParaRPr>
            </a:p>
          </p:txBody>
        </p:sp>
        <p:cxnSp>
          <p:nvCxnSpPr>
            <p:cNvPr id="10" name="Gerader Verbinder 9">
              <a:extLst>
                <a:ext uri="{FF2B5EF4-FFF2-40B4-BE49-F238E27FC236}">
                  <a16:creationId xmlns:a16="http://schemas.microsoft.com/office/drawing/2014/main" id="{C5D1CFD8-C97A-44CD-9AD6-C0DAB395A68B}"/>
                </a:ext>
              </a:extLst>
            </p:cNvPr>
            <p:cNvCxnSpPr/>
            <p:nvPr/>
          </p:nvCxnSpPr>
          <p:spPr>
            <a:xfrm>
              <a:off x="5468292" y="3068803"/>
              <a:ext cx="29160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8" name="Textfeld 17">
              <a:extLst>
                <a:ext uri="{FF2B5EF4-FFF2-40B4-BE49-F238E27FC236}">
                  <a16:creationId xmlns:a16="http://schemas.microsoft.com/office/drawing/2014/main" id="{BFB472B1-E1F0-420D-9FE3-0B7E12F420E0}"/>
                </a:ext>
              </a:extLst>
            </p:cNvPr>
            <p:cNvSpPr txBox="1"/>
            <p:nvPr/>
          </p:nvSpPr>
          <p:spPr>
            <a:xfrm>
              <a:off x="5169524" y="5858410"/>
              <a:ext cx="4055439" cy="269304"/>
            </a:xfrm>
            <a:prstGeom prst="rect">
              <a:avLst/>
            </a:prstGeom>
            <a:solidFill>
              <a:schemeClr val="bg1"/>
            </a:solidFill>
          </p:spPr>
          <p:txBody>
            <a:bodyPr wrap="square" rtlCol="0">
              <a:spAutoFit/>
            </a:bodyPr>
            <a:lstStyle/>
            <a:p>
              <a:pPr algn="ctr">
                <a:spcBef>
                  <a:spcPts val="1200"/>
                </a:spcBef>
                <a:spcAft>
                  <a:spcPts val="800"/>
                </a:spcAft>
              </a:pPr>
              <a:endParaRPr lang="de-DE" sz="1150" b="1" dirty="0">
                <a:solidFill>
                  <a:srgbClr val="0070C0"/>
                </a:solidFill>
                <a:latin typeface="Arial" panose="020B0604020202020204" pitchFamily="34" charset="0"/>
                <a:cs typeface="Arial" panose="020B0604020202020204" pitchFamily="34" charset="0"/>
              </a:endParaRPr>
            </a:p>
          </p:txBody>
        </p:sp>
        <p:cxnSp>
          <p:nvCxnSpPr>
            <p:cNvPr id="19" name="Gerader Verbinder 18">
              <a:extLst>
                <a:ext uri="{FF2B5EF4-FFF2-40B4-BE49-F238E27FC236}">
                  <a16:creationId xmlns:a16="http://schemas.microsoft.com/office/drawing/2014/main" id="{82E70708-79FC-4778-ADC4-74C36F88BCBC}"/>
                </a:ext>
              </a:extLst>
            </p:cNvPr>
            <p:cNvCxnSpPr/>
            <p:nvPr/>
          </p:nvCxnSpPr>
          <p:spPr>
            <a:xfrm>
              <a:off x="5468292" y="5838008"/>
              <a:ext cx="29160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7" name="Textfeld 16">
              <a:extLst>
                <a:ext uri="{FF2B5EF4-FFF2-40B4-BE49-F238E27FC236}">
                  <a16:creationId xmlns:a16="http://schemas.microsoft.com/office/drawing/2014/main" id="{84E7F6DF-507B-4F0E-A7E4-D1C142D849DF}"/>
                </a:ext>
              </a:extLst>
            </p:cNvPr>
            <p:cNvSpPr txBox="1"/>
            <p:nvPr/>
          </p:nvSpPr>
          <p:spPr>
            <a:xfrm>
              <a:off x="6301967" y="6012313"/>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chemeClr val="tx1">
                      <a:alpha val="60000"/>
                    </a:schemeClr>
                  </a:solidFill>
                  <a:latin typeface="Arial" panose="020B0604020202020204" pitchFamily="34" charset="0"/>
                  <a:cs typeface="Arial" panose="020B0604020202020204" pitchFamily="34" charset="0"/>
                </a:rPr>
                <a:t>0 V</a:t>
              </a:r>
            </a:p>
          </p:txBody>
        </p:sp>
        <p:cxnSp>
          <p:nvCxnSpPr>
            <p:cNvPr id="21" name="Gerader Verbinder 20">
              <a:extLst>
                <a:ext uri="{FF2B5EF4-FFF2-40B4-BE49-F238E27FC236}">
                  <a16:creationId xmlns:a16="http://schemas.microsoft.com/office/drawing/2014/main" id="{F52ED2DE-1AFB-44E4-B082-21F7F2D7A298}"/>
                </a:ext>
              </a:extLst>
            </p:cNvPr>
            <p:cNvCxnSpPr>
              <a:cxnSpLocks/>
            </p:cNvCxnSpPr>
            <p:nvPr/>
          </p:nvCxnSpPr>
          <p:spPr>
            <a:xfrm>
              <a:off x="6913076" y="2951100"/>
              <a:ext cx="0" cy="396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23" name="Gerader Verbinder 22">
              <a:extLst>
                <a:ext uri="{FF2B5EF4-FFF2-40B4-BE49-F238E27FC236}">
                  <a16:creationId xmlns:a16="http://schemas.microsoft.com/office/drawing/2014/main" id="{84035EE1-EA5C-42B6-9746-9AA61265BAB1}"/>
                </a:ext>
              </a:extLst>
            </p:cNvPr>
            <p:cNvCxnSpPr>
              <a:cxnSpLocks/>
            </p:cNvCxnSpPr>
            <p:nvPr/>
          </p:nvCxnSpPr>
          <p:spPr>
            <a:xfrm>
              <a:off x="6916849" y="5617164"/>
              <a:ext cx="0" cy="360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3" name="Textfeld 12">
              <a:extLst>
                <a:ext uri="{FF2B5EF4-FFF2-40B4-BE49-F238E27FC236}">
                  <a16:creationId xmlns:a16="http://schemas.microsoft.com/office/drawing/2014/main" id="{D62641D3-B8DB-42B1-AD8D-94FF580ABC37}"/>
                </a:ext>
              </a:extLst>
            </p:cNvPr>
            <p:cNvSpPr txBox="1"/>
            <p:nvPr/>
          </p:nvSpPr>
          <p:spPr>
            <a:xfrm>
              <a:off x="6311020" y="2663693"/>
              <a:ext cx="1222218" cy="269304"/>
            </a:xfrm>
            <a:prstGeom prst="rect">
              <a:avLst/>
            </a:prstGeom>
            <a:solidFill>
              <a:schemeClr val="bg1"/>
            </a:solidFill>
          </p:spPr>
          <p:txBody>
            <a:bodyPr wrap="square" rtlCol="0">
              <a:spAutoFit/>
            </a:bodyPr>
            <a:lstStyle/>
            <a:p>
              <a:pPr algn="ct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grpSp>
      <p:sp>
        <p:nvSpPr>
          <p:cNvPr id="22" name="Rechteck 21">
            <a:extLst>
              <a:ext uri="{FF2B5EF4-FFF2-40B4-BE49-F238E27FC236}">
                <a16:creationId xmlns:a16="http://schemas.microsoft.com/office/drawing/2014/main" id="{1789DC22-693B-4D84-8366-7962F46197FC}"/>
              </a:ext>
            </a:extLst>
          </p:cNvPr>
          <p:cNvSpPr/>
          <p:nvPr/>
        </p:nvSpPr>
        <p:spPr>
          <a:xfrm>
            <a:off x="5169525" y="4186044"/>
            <a:ext cx="1224000" cy="216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25" name="Gerader Verbinder 24">
            <a:extLst>
              <a:ext uri="{FF2B5EF4-FFF2-40B4-BE49-F238E27FC236}">
                <a16:creationId xmlns:a16="http://schemas.microsoft.com/office/drawing/2014/main" id="{86ABB377-BF47-4FFF-A74C-91CDA7DBD72F}"/>
              </a:ext>
            </a:extLst>
          </p:cNvPr>
          <p:cNvCxnSpPr/>
          <p:nvPr/>
        </p:nvCxnSpPr>
        <p:spPr>
          <a:xfrm flipV="1">
            <a:off x="5427791" y="4159358"/>
            <a:ext cx="99588" cy="27000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26" name="Gerader Verbinder 25">
            <a:extLst>
              <a:ext uri="{FF2B5EF4-FFF2-40B4-BE49-F238E27FC236}">
                <a16:creationId xmlns:a16="http://schemas.microsoft.com/office/drawing/2014/main" id="{4BBCD310-1194-4D38-B559-D60935E76CC3}"/>
              </a:ext>
            </a:extLst>
          </p:cNvPr>
          <p:cNvCxnSpPr>
            <a:cxnSpLocks/>
          </p:cNvCxnSpPr>
          <p:nvPr/>
        </p:nvCxnSpPr>
        <p:spPr>
          <a:xfrm flipH="1">
            <a:off x="5476874" y="4173647"/>
            <a:ext cx="540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C77484E8-DEF6-4089-8C5D-3CDB9F32678F}"/>
              </a:ext>
            </a:extLst>
          </p:cNvPr>
          <p:cNvCxnSpPr>
            <a:cxnSpLocks/>
          </p:cNvCxnSpPr>
          <p:nvPr/>
        </p:nvCxnSpPr>
        <p:spPr>
          <a:xfrm flipH="1">
            <a:off x="5429240" y="4407487"/>
            <a:ext cx="54000" cy="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8" name="Rechteck 27">
            <a:extLst>
              <a:ext uri="{FF2B5EF4-FFF2-40B4-BE49-F238E27FC236}">
                <a16:creationId xmlns:a16="http://schemas.microsoft.com/office/drawing/2014/main" id="{7A3B36DF-ECF7-4036-8E4C-20ACBDFB856B}"/>
              </a:ext>
            </a:extLst>
          </p:cNvPr>
          <p:cNvSpPr/>
          <p:nvPr/>
        </p:nvSpPr>
        <p:spPr>
          <a:xfrm>
            <a:off x="5546148" y="4081456"/>
            <a:ext cx="847377" cy="216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30" name="Textfeld 29">
            <a:extLst>
              <a:ext uri="{FF2B5EF4-FFF2-40B4-BE49-F238E27FC236}">
                <a16:creationId xmlns:a16="http://schemas.microsoft.com/office/drawing/2014/main" id="{2FF5BCE9-4AF6-412D-9A94-63DD61FE512A}"/>
              </a:ext>
            </a:extLst>
          </p:cNvPr>
          <p:cNvSpPr txBox="1"/>
          <p:nvPr/>
        </p:nvSpPr>
        <p:spPr>
          <a:xfrm>
            <a:off x="6945515" y="3103952"/>
            <a:ext cx="781208" cy="176972"/>
          </a:xfrm>
          <a:prstGeom prst="rect">
            <a:avLst/>
          </a:prstGeom>
          <a:solidFill>
            <a:schemeClr val="bg1"/>
          </a:solidFill>
        </p:spPr>
        <p:txBody>
          <a:bodyPr wrap="square" lIns="0" tIns="0" rIns="0" bIns="0" rtlCol="0" anchor="ctr" anchorCtr="0">
            <a:spAutoFit/>
          </a:bodyPr>
          <a:lstStyle/>
          <a:p>
            <a:pP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sp>
        <p:nvSpPr>
          <p:cNvPr id="31" name="Textfeld 30">
            <a:extLst>
              <a:ext uri="{FF2B5EF4-FFF2-40B4-BE49-F238E27FC236}">
                <a16:creationId xmlns:a16="http://schemas.microsoft.com/office/drawing/2014/main" id="{B8463FB9-C873-42B1-BE9B-649AD0F1D32C}"/>
              </a:ext>
            </a:extLst>
          </p:cNvPr>
          <p:cNvSpPr txBox="1"/>
          <p:nvPr/>
        </p:nvSpPr>
        <p:spPr>
          <a:xfrm>
            <a:off x="8414726" y="3053232"/>
            <a:ext cx="781208" cy="269304"/>
          </a:xfrm>
          <a:prstGeom prst="rect">
            <a:avLst/>
          </a:prstGeom>
          <a:solidFill>
            <a:schemeClr val="bg1"/>
          </a:solidFill>
        </p:spPr>
        <p:txBody>
          <a:bodyPr wrap="square" rtlCol="0">
            <a:spAutoFit/>
          </a:bodyPr>
          <a:lstStyle/>
          <a:p>
            <a:pP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13.5 V</a:t>
            </a:r>
          </a:p>
        </p:txBody>
      </p:sp>
      <p:sp>
        <p:nvSpPr>
          <p:cNvPr id="32" name="Bogen 31">
            <a:extLst>
              <a:ext uri="{FF2B5EF4-FFF2-40B4-BE49-F238E27FC236}">
                <a16:creationId xmlns:a16="http://schemas.microsoft.com/office/drawing/2014/main" id="{369985D0-6979-4105-BFFC-4C3045723AB1}"/>
              </a:ext>
            </a:extLst>
          </p:cNvPr>
          <p:cNvSpPr/>
          <p:nvPr/>
        </p:nvSpPr>
        <p:spPr>
          <a:xfrm flipH="1">
            <a:off x="5033583" y="2893704"/>
            <a:ext cx="828000" cy="828000"/>
          </a:xfrm>
          <a:prstGeom prst="arc">
            <a:avLst>
              <a:gd name="adj1" fmla="val 16200000"/>
              <a:gd name="adj2" fmla="val 402034"/>
            </a:avLst>
          </a:prstGeom>
          <a:ln w="28575">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CH"/>
          </a:p>
        </p:txBody>
      </p:sp>
      <p:sp>
        <p:nvSpPr>
          <p:cNvPr id="33" name="Textfeld 32">
            <a:extLst>
              <a:ext uri="{FF2B5EF4-FFF2-40B4-BE49-F238E27FC236}">
                <a16:creationId xmlns:a16="http://schemas.microsoft.com/office/drawing/2014/main" id="{0E75D6A5-3D3E-4CC3-A612-ADD7E36BA45C}"/>
              </a:ext>
            </a:extLst>
          </p:cNvPr>
          <p:cNvSpPr txBox="1"/>
          <p:nvPr/>
        </p:nvSpPr>
        <p:spPr>
          <a:xfrm>
            <a:off x="5501583" y="3103080"/>
            <a:ext cx="781208" cy="176972"/>
          </a:xfrm>
          <a:prstGeom prst="rect">
            <a:avLst/>
          </a:prstGeom>
          <a:solidFill>
            <a:schemeClr val="bg1"/>
          </a:solidFill>
        </p:spPr>
        <p:txBody>
          <a:bodyPr wrap="square" lIns="0" tIns="0" rIns="0" bIns="0" rtlCol="0" anchor="ctr" anchorCtr="0">
            <a:spAutoFit/>
          </a:bodyPr>
          <a:lstStyle/>
          <a:p>
            <a:pPr>
              <a:spcBef>
                <a:spcPts val="1200"/>
              </a:spcBef>
              <a:spcAft>
                <a:spcPts val="800"/>
              </a:spcAft>
            </a:pPr>
            <a:r>
              <a:rPr lang="de-DE" sz="1150" b="1" dirty="0">
                <a:solidFill>
                  <a:srgbClr val="0070C0"/>
                </a:solidFill>
                <a:latin typeface="Arial" panose="020B0604020202020204" pitchFamily="34" charset="0"/>
                <a:cs typeface="Arial" panose="020B0604020202020204" pitchFamily="34" charset="0"/>
              </a:rPr>
              <a:t>11.25 V</a:t>
            </a:r>
          </a:p>
        </p:txBody>
      </p:sp>
      <p:sp>
        <p:nvSpPr>
          <p:cNvPr id="34" name="Bogen 33">
            <a:extLst>
              <a:ext uri="{FF2B5EF4-FFF2-40B4-BE49-F238E27FC236}">
                <a16:creationId xmlns:a16="http://schemas.microsoft.com/office/drawing/2014/main" id="{E1B23C25-5C2C-4F02-9947-F487C5F699FD}"/>
              </a:ext>
            </a:extLst>
          </p:cNvPr>
          <p:cNvSpPr/>
          <p:nvPr/>
        </p:nvSpPr>
        <p:spPr>
          <a:xfrm rot="16200000" flipH="1">
            <a:off x="5040866" y="5182340"/>
            <a:ext cx="828000" cy="828000"/>
          </a:xfrm>
          <a:prstGeom prst="arc">
            <a:avLst>
              <a:gd name="adj1" fmla="val 16200000"/>
              <a:gd name="adj2" fmla="val 561493"/>
            </a:avLst>
          </a:prstGeom>
          <a:ln w="28575">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CH"/>
          </a:p>
        </p:txBody>
      </p:sp>
      <p:sp>
        <p:nvSpPr>
          <p:cNvPr id="35" name="Textfeld 34">
            <a:extLst>
              <a:ext uri="{FF2B5EF4-FFF2-40B4-BE49-F238E27FC236}">
                <a16:creationId xmlns:a16="http://schemas.microsoft.com/office/drawing/2014/main" id="{1A11A9A3-4FCB-43CC-9DEE-B5692CA1E342}"/>
              </a:ext>
            </a:extLst>
          </p:cNvPr>
          <p:cNvSpPr txBox="1"/>
          <p:nvPr/>
        </p:nvSpPr>
        <p:spPr>
          <a:xfrm>
            <a:off x="4248328" y="2663693"/>
            <a:ext cx="932131" cy="369332"/>
          </a:xfrm>
          <a:prstGeom prst="rect">
            <a:avLst/>
          </a:prstGeom>
          <a:noFill/>
        </p:spPr>
        <p:txBody>
          <a:bodyPr wrap="square" rtlCol="0">
            <a:spAutoFit/>
          </a:bodyPr>
          <a:lstStyle/>
          <a:p>
            <a:pPr algn="r"/>
            <a:r>
              <a:rPr lang="de-DE" b="1" i="1" dirty="0" err="1">
                <a:solidFill>
                  <a:srgbClr val="C00000"/>
                </a:solidFill>
                <a:latin typeface="Times New Roman" panose="02020603050405020304" pitchFamily="18" charset="0"/>
                <a:cs typeface="Times New Roman" panose="02020603050405020304" pitchFamily="18" charset="0"/>
              </a:rPr>
              <a:t>I</a:t>
            </a:r>
            <a:r>
              <a:rPr lang="de-DE" b="1" i="1" baseline="-25000" dirty="0" err="1">
                <a:solidFill>
                  <a:srgbClr val="C00000"/>
                </a:solidFill>
                <a:latin typeface="Times New Roman" panose="02020603050405020304" pitchFamily="18" charset="0"/>
                <a:cs typeface="Times New Roman" panose="02020603050405020304" pitchFamily="18" charset="0"/>
              </a:rPr>
              <a:t>equ</a:t>
            </a:r>
            <a:r>
              <a:rPr lang="de-DE" b="1" i="1" baseline="-25000" dirty="0">
                <a:solidFill>
                  <a:srgbClr val="C00000"/>
                </a:solidFill>
                <a:latin typeface="Times New Roman" panose="02020603050405020304" pitchFamily="18" charset="0"/>
                <a:cs typeface="Times New Roman" panose="02020603050405020304" pitchFamily="18" charset="0"/>
              </a:rPr>
              <a:t>.</a:t>
            </a:r>
            <a:endParaRPr lang="de-CH" b="1" i="1" baseline="-25000" dirty="0">
              <a:solidFill>
                <a:srgbClr val="C00000"/>
              </a:solidFill>
              <a:latin typeface="Times New Roman" panose="02020603050405020304" pitchFamily="18" charset="0"/>
              <a:cs typeface="Times New Roman" panose="02020603050405020304" pitchFamily="18" charset="0"/>
            </a:endParaRPr>
          </a:p>
        </p:txBody>
      </p:sp>
      <p:sp>
        <p:nvSpPr>
          <p:cNvPr id="36" name="Textfeld 35">
            <a:extLst>
              <a:ext uri="{FF2B5EF4-FFF2-40B4-BE49-F238E27FC236}">
                <a16:creationId xmlns:a16="http://schemas.microsoft.com/office/drawing/2014/main" id="{8B532204-591B-43D8-84E0-C6DFB264BBD3}"/>
              </a:ext>
            </a:extLst>
          </p:cNvPr>
          <p:cNvSpPr txBox="1"/>
          <p:nvPr/>
        </p:nvSpPr>
        <p:spPr>
          <a:xfrm>
            <a:off x="4245493" y="5706704"/>
            <a:ext cx="932131" cy="369332"/>
          </a:xfrm>
          <a:prstGeom prst="rect">
            <a:avLst/>
          </a:prstGeom>
          <a:noFill/>
        </p:spPr>
        <p:txBody>
          <a:bodyPr wrap="square" rtlCol="0">
            <a:spAutoFit/>
          </a:bodyPr>
          <a:lstStyle/>
          <a:p>
            <a:pPr algn="r"/>
            <a:r>
              <a:rPr lang="de-DE" b="1" i="1" dirty="0" err="1">
                <a:solidFill>
                  <a:srgbClr val="C00000"/>
                </a:solidFill>
                <a:latin typeface="Times New Roman" panose="02020603050405020304" pitchFamily="18" charset="0"/>
                <a:cs typeface="Times New Roman" panose="02020603050405020304" pitchFamily="18" charset="0"/>
              </a:rPr>
              <a:t>I</a:t>
            </a:r>
            <a:r>
              <a:rPr lang="de-DE" b="1" i="1" baseline="-25000" dirty="0" err="1">
                <a:solidFill>
                  <a:srgbClr val="C00000"/>
                </a:solidFill>
                <a:latin typeface="Times New Roman" panose="02020603050405020304" pitchFamily="18" charset="0"/>
                <a:cs typeface="Times New Roman" panose="02020603050405020304" pitchFamily="18" charset="0"/>
              </a:rPr>
              <a:t>equ</a:t>
            </a:r>
            <a:r>
              <a:rPr lang="de-DE" b="1" i="1" baseline="-25000" dirty="0">
                <a:solidFill>
                  <a:srgbClr val="C00000"/>
                </a:solidFill>
                <a:latin typeface="Times New Roman" panose="02020603050405020304" pitchFamily="18" charset="0"/>
                <a:cs typeface="Times New Roman" panose="02020603050405020304" pitchFamily="18" charset="0"/>
              </a:rPr>
              <a:t>.</a:t>
            </a:r>
            <a:endParaRPr lang="de-CH" b="1" i="1" baseline="-25000" dirty="0">
              <a:solidFill>
                <a:srgbClr val="C00000"/>
              </a:solidFill>
              <a:latin typeface="Times New Roman" panose="02020603050405020304" pitchFamily="18" charset="0"/>
              <a:cs typeface="Times New Roman" panose="02020603050405020304" pitchFamily="18" charset="0"/>
            </a:endParaRPr>
          </a:p>
        </p:txBody>
      </p:sp>
      <p:sp>
        <p:nvSpPr>
          <p:cNvPr id="37" name="Fußzeilenplatzhalter 4">
            <a:extLst>
              <a:ext uri="{FF2B5EF4-FFF2-40B4-BE49-F238E27FC236}">
                <a16:creationId xmlns:a16="http://schemas.microsoft.com/office/drawing/2014/main" id="{EB9FCC12-1875-4C58-95C1-3B68AFA250AD}"/>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mc:AlternateContent xmlns:mc="http://schemas.openxmlformats.org/markup-compatibility/2006" xmlns:a14="http://schemas.microsoft.com/office/drawing/2010/main">
        <mc:Choice Requires="a14">
          <p:sp>
            <p:nvSpPr>
              <p:cNvPr id="7" name="Textfeld 6">
                <a:extLst>
                  <a:ext uri="{FF2B5EF4-FFF2-40B4-BE49-F238E27FC236}">
                    <a16:creationId xmlns:a16="http://schemas.microsoft.com/office/drawing/2014/main" id="{A5C8F41A-997A-40D3-9E81-26F9AC9B728B}"/>
                  </a:ext>
                </a:extLst>
              </p:cNvPr>
              <p:cNvSpPr txBox="1"/>
              <p:nvPr/>
            </p:nvSpPr>
            <p:spPr>
              <a:xfrm>
                <a:off x="930206" y="4866140"/>
                <a:ext cx="3484305" cy="1862048"/>
              </a:xfrm>
              <a:prstGeom prst="rect">
                <a:avLst/>
              </a:prstGeom>
              <a:noFill/>
            </p:spPr>
            <p:txBody>
              <a:bodyPr wrap="square" rtlCol="0">
                <a:spAutoFit/>
              </a:bodyPr>
              <a:lstStyle/>
              <a:p>
                <a:pPr defTabSz="414772"/>
                <a:r>
                  <a:rPr lang="de-DE" sz="2300" dirty="0"/>
                  <a:t>Dies führt dazu, dass ein Ausgleichsstrom </a:t>
                </a:r>
                <a14:m>
                  <m:oMath xmlns:m="http://schemas.openxmlformats.org/officeDocument/2006/math">
                    <m:r>
                      <a:rPr lang="de-DE" sz="2300" i="1" dirty="0" smtClean="0">
                        <a:latin typeface="Cambria Math" panose="02040503050406030204" pitchFamily="18" charset="0"/>
                        <a:cs typeface="Times New Roman" panose="02020603050405020304" pitchFamily="18" charset="0"/>
                      </a:rPr>
                      <m:t>𝐼</m:t>
                    </m:r>
                    <m:r>
                      <a:rPr lang="de-DE" sz="2300" i="1" baseline="-25000" dirty="0" err="1" smtClean="0">
                        <a:latin typeface="Cambria Math" panose="02040503050406030204" pitchFamily="18" charset="0"/>
                        <a:cs typeface="Times New Roman" panose="02020603050405020304" pitchFamily="18" charset="0"/>
                      </a:rPr>
                      <m:t>𝑒𝑞𝑢</m:t>
                    </m:r>
                  </m:oMath>
                </a14:m>
                <a:r>
                  <a:rPr lang="de-DE" sz="2300" i="1" baseline="-25000" dirty="0">
                    <a:cs typeface="Times New Roman" panose="02020603050405020304" pitchFamily="18" charset="0"/>
                  </a:rPr>
                  <a:t> </a:t>
                </a:r>
                <a:r>
                  <a:rPr lang="de-DE" sz="2300" dirty="0"/>
                  <a:t>von den intakten zu den </a:t>
                </a:r>
                <a:r>
                  <a:rPr lang="de-DE" sz="2300" dirty="0" err="1"/>
                  <a:t>be</a:t>
                </a:r>
                <a:r>
                  <a:rPr lang="de-DE" sz="2300" dirty="0"/>
                  <a:t>-schädigten Strängen </a:t>
                </a:r>
                <a:r>
                  <a:rPr lang="de-DE" sz="2300" dirty="0" err="1"/>
                  <a:t>fliesst</a:t>
                </a:r>
                <a:r>
                  <a:rPr lang="de-DE" sz="2300" dirty="0"/>
                  <a:t>.</a:t>
                </a:r>
              </a:p>
              <a:p>
                <a:pPr marL="0" marR="0" indent="0" defTabSz="414772" rtl="0" eaLnBrk="1" fontAlgn="auto" latinLnBrk="0" hangingPunct="1">
                  <a:lnSpc>
                    <a:spcPct val="100000"/>
                  </a:lnSpc>
                  <a:spcBef>
                    <a:spcPts val="0"/>
                  </a:spcBef>
                  <a:spcAft>
                    <a:spcPts val="0"/>
                  </a:spcAft>
                  <a:buClrTx/>
                  <a:buSzTx/>
                  <a:buFontTx/>
                  <a:buNone/>
                  <a:tabLst/>
                </a:pPr>
                <a:endParaRPr kumimoji="0" lang="de-CH" sz="2300" b="0" i="0" u="none" strike="noStrike" kern="1200" cap="none" spc="0" normalizeH="0" baseline="0" noProof="0" dirty="0">
                  <a:ln>
                    <a:noFill/>
                  </a:ln>
                  <a:solidFill>
                    <a:prstClr val="black"/>
                  </a:solidFill>
                  <a:effectLst/>
                  <a:uLnTx/>
                  <a:uFillTx/>
                </a:endParaRPr>
              </a:p>
            </p:txBody>
          </p:sp>
        </mc:Choice>
        <mc:Fallback xmlns="">
          <p:sp>
            <p:nvSpPr>
              <p:cNvPr id="7" name="Textfeld 6">
                <a:extLst>
                  <a:ext uri="{FF2B5EF4-FFF2-40B4-BE49-F238E27FC236}">
                    <a16:creationId xmlns:a16="http://schemas.microsoft.com/office/drawing/2014/main" id="{A5C8F41A-997A-40D3-9E81-26F9AC9B728B}"/>
                  </a:ext>
                </a:extLst>
              </p:cNvPr>
              <p:cNvSpPr txBox="1">
                <a:spLocks noRot="1" noChangeAspect="1" noMove="1" noResize="1" noEditPoints="1" noAdjustHandles="1" noChangeArrowheads="1" noChangeShapeType="1" noTextEdit="1"/>
              </p:cNvSpPr>
              <p:nvPr/>
            </p:nvSpPr>
            <p:spPr>
              <a:xfrm>
                <a:off x="930206" y="4866140"/>
                <a:ext cx="3484305" cy="1862048"/>
              </a:xfrm>
              <a:prstGeom prst="rect">
                <a:avLst/>
              </a:prstGeom>
              <a:blipFill>
                <a:blip r:embed="rId3"/>
                <a:stretch>
                  <a:fillRect l="-2627" t="-2288" r="-876"/>
                </a:stretch>
              </a:blipFill>
            </p:spPr>
            <p:txBody>
              <a:bodyPr/>
              <a:lstStyle/>
              <a:p>
                <a:r>
                  <a:rPr lang="de-CH">
                    <a:noFill/>
                  </a:rPr>
                  <a:t> </a:t>
                </a:r>
              </a:p>
            </p:txBody>
          </p:sp>
        </mc:Fallback>
      </mc:AlternateContent>
    </p:spTree>
    <p:extLst>
      <p:ext uri="{BB962C8B-B14F-4D97-AF65-F5344CB8AC3E}">
        <p14:creationId xmlns:p14="http://schemas.microsoft.com/office/powerpoint/2010/main" val="2260169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4" grpId="0" animBg="1"/>
      <p:bldP spid="35" grpId="0"/>
      <p:bldP spid="36" grpId="0"/>
      <p:bldP spid="7" grpId="0"/>
    </p:bld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Serienschaltung von Batteriezelle</a:t>
            </a:r>
          </a:p>
          <a:p>
            <a:pPr marL="0" indent="0">
              <a:buNone/>
            </a:pPr>
            <a:r>
              <a:rPr lang="de-CH" b="1" i="1" dirty="0"/>
              <a:t>Was passiert bei einem </a:t>
            </a:r>
            <a:r>
              <a:rPr lang="de-CH" b="1" i="1" u="sng" dirty="0"/>
              <a:t>inneren Kurzschluss</a:t>
            </a:r>
            <a:r>
              <a:rPr lang="de-CH" b="1" i="1" dirty="0"/>
              <a:t> innerhalb einer oder mehrerer Zellen in einer Serienschaltung von Li-Ionen Zellen?</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49</a:t>
            </a:fld>
            <a:endParaRPr lang="de-CH" dirty="0"/>
          </a:p>
        </p:txBody>
      </p:sp>
      <p:sp>
        <p:nvSpPr>
          <p:cNvPr id="18" name="Inhaltsplatzhalter 2">
            <a:extLst>
              <a:ext uri="{FF2B5EF4-FFF2-40B4-BE49-F238E27FC236}">
                <a16:creationId xmlns:a16="http://schemas.microsoft.com/office/drawing/2014/main" id="{F4439AD7-103C-48E1-8E4B-6CB0506E1A4E}"/>
              </a:ext>
            </a:extLst>
          </p:cNvPr>
          <p:cNvSpPr txBox="1">
            <a:spLocks/>
          </p:cNvSpPr>
          <p:nvPr/>
        </p:nvSpPr>
        <p:spPr>
          <a:xfrm>
            <a:off x="681036" y="2477854"/>
            <a:ext cx="8640000"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1463" indent="-271463">
              <a:spcAft>
                <a:spcPts val="1000"/>
              </a:spcAft>
              <a:buClr>
                <a:srgbClr val="8D1962"/>
              </a:buClr>
              <a:buFont typeface="Wingdings" panose="05000000000000000000" pitchFamily="2" charset="2"/>
              <a:buChar char="§"/>
            </a:pPr>
            <a:r>
              <a:rPr lang="de-DE" u="sng" dirty="0"/>
              <a:t>bei zwei &amp; mehr </a:t>
            </a:r>
            <a:r>
              <a:rPr lang="de-DE" dirty="0"/>
              <a:t>p</a:t>
            </a:r>
            <a:r>
              <a:rPr lang="de-DE" u="sng" dirty="0"/>
              <a:t>arallel </a:t>
            </a:r>
            <a:r>
              <a:rPr lang="de-DE" dirty="0"/>
              <a:t>g</a:t>
            </a:r>
            <a:r>
              <a:rPr lang="de-DE" u="sng" dirty="0"/>
              <a:t>eschalteten Strän</a:t>
            </a:r>
            <a:r>
              <a:rPr lang="de-DE" dirty="0"/>
              <a:t>g</a:t>
            </a:r>
            <a:r>
              <a:rPr lang="de-DE" u="sng" dirty="0"/>
              <a:t>en</a:t>
            </a:r>
            <a:r>
              <a:rPr lang="de-DE" dirty="0"/>
              <a:t>:</a:t>
            </a:r>
          </a:p>
          <a:p>
            <a:pPr marL="271463" indent="0">
              <a:buClr>
                <a:srgbClr val="8D1962"/>
              </a:buClr>
              <a:buNone/>
            </a:pPr>
            <a:r>
              <a:rPr lang="de-DE" b="1" i="1" u="sng" dirty="0"/>
              <a:t>Aufgabe 4</a:t>
            </a:r>
            <a:r>
              <a:rPr lang="de-DE" b="1" i="1" dirty="0"/>
              <a:t>:</a:t>
            </a:r>
          </a:p>
          <a:p>
            <a:pPr marL="271463" indent="0">
              <a:buClr>
                <a:srgbClr val="8D1962"/>
              </a:buClr>
              <a:buNone/>
            </a:pPr>
            <a:r>
              <a:rPr lang="de-DE" sz="2000" dirty="0"/>
              <a:t>In einem Batteriepaket, bestehend aus 3 parallelgeschalteten Zellsträngen, die jeweils aus 6 in Reihe geschalteten Batteriezellen aufgebaut sind, soll in einer Zelle eines Zellstrang ein interner Kurzschluss auftreten (Stromlaufplan siehe Folie 86).</a:t>
            </a:r>
          </a:p>
          <a:p>
            <a:pPr marL="271463" indent="0">
              <a:buClr>
                <a:srgbClr val="8D1962"/>
              </a:buClr>
              <a:buNone/>
            </a:pPr>
            <a:r>
              <a:rPr lang="de-DE" sz="2000" dirty="0"/>
              <a:t>Bestimmen Sie die Höhe des Ausgleichstroms  </a:t>
            </a:r>
            <a:r>
              <a:rPr lang="de-DE" sz="2000" i="1" dirty="0" err="1">
                <a:latin typeface="Times New Roman" panose="02020603050405020304" pitchFamily="18" charset="0"/>
                <a:cs typeface="Times New Roman" panose="02020603050405020304" pitchFamily="18" charset="0"/>
              </a:rPr>
              <a:t>I</a:t>
            </a:r>
            <a:r>
              <a:rPr lang="de-DE" sz="2000" i="1" baseline="-25000" dirty="0" err="1">
                <a:latin typeface="Times New Roman" panose="02020603050405020304" pitchFamily="18" charset="0"/>
                <a:cs typeface="Times New Roman" panose="02020603050405020304" pitchFamily="18" charset="0"/>
              </a:rPr>
              <a:t>equ</a:t>
            </a:r>
            <a:r>
              <a:rPr lang="de-DE" sz="2000" i="1" baseline="-25000" dirty="0">
                <a:latin typeface="Times New Roman" panose="02020603050405020304" pitchFamily="18" charset="0"/>
                <a:cs typeface="Times New Roman" panose="02020603050405020304" pitchFamily="18" charset="0"/>
              </a:rPr>
              <a:t>. </a:t>
            </a:r>
            <a:r>
              <a:rPr lang="de-DE" sz="2000" dirty="0">
                <a:latin typeface="Times New Roman" panose="02020603050405020304" pitchFamily="18" charset="0"/>
                <a:cs typeface="Times New Roman" panose="02020603050405020304" pitchFamily="18" charset="0"/>
              </a:rPr>
              <a:t>.</a:t>
            </a:r>
          </a:p>
          <a:p>
            <a:pPr marL="271463" indent="0">
              <a:buClr>
                <a:srgbClr val="8D1962"/>
              </a:buClr>
              <a:buNone/>
            </a:pPr>
            <a:r>
              <a:rPr lang="de-DE" sz="2000" u="sng" dirty="0"/>
              <a:t>Annahme</a:t>
            </a:r>
            <a:r>
              <a:rPr lang="de-DE" sz="2000" dirty="0"/>
              <a:t>:  Alle Li-Ionen Zellen mit R</a:t>
            </a:r>
            <a:r>
              <a:rPr lang="de-DE" sz="2000" baseline="-25000" dirty="0"/>
              <a:t>i</a:t>
            </a:r>
            <a:r>
              <a:rPr lang="de-DE" sz="2000" dirty="0"/>
              <a:t> = 10 m</a:t>
            </a:r>
            <a:r>
              <a:rPr lang="el-GR" sz="2000" dirty="0"/>
              <a:t>Ω</a:t>
            </a:r>
            <a:r>
              <a:rPr lang="de-DE" sz="2000" dirty="0"/>
              <a:t> sind auf 2.25 V geladen.</a:t>
            </a:r>
          </a:p>
          <a:p>
            <a:pPr marL="271463" indent="0" algn="r">
              <a:buClr>
                <a:srgbClr val="8D1962"/>
              </a:buClr>
              <a:buNone/>
            </a:pPr>
            <a:r>
              <a:rPr lang="de-DE" sz="1800" dirty="0"/>
              <a:t>(Ausgleichstrom = </a:t>
            </a:r>
            <a:r>
              <a:rPr lang="de-DE" sz="1800" dirty="0" err="1"/>
              <a:t>Equalization</a:t>
            </a:r>
            <a:r>
              <a:rPr lang="de-DE" sz="1800" dirty="0"/>
              <a:t> </a:t>
            </a:r>
            <a:r>
              <a:rPr lang="de-DE" sz="1800" dirty="0" err="1"/>
              <a:t>Current</a:t>
            </a:r>
            <a:r>
              <a:rPr lang="de-DE" sz="1800" dirty="0"/>
              <a:t>).</a:t>
            </a:r>
          </a:p>
        </p:txBody>
      </p:sp>
      <p:sp>
        <p:nvSpPr>
          <p:cNvPr id="8" name="Fußzeilenplatzhalter 4">
            <a:extLst>
              <a:ext uri="{FF2B5EF4-FFF2-40B4-BE49-F238E27FC236}">
                <a16:creationId xmlns:a16="http://schemas.microsoft.com/office/drawing/2014/main" id="{AA80F798-DD6F-472B-95B1-82B2940C4C47}"/>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117099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748000" cy="5493968"/>
          </a:xfrm>
        </p:spPr>
        <p:txBody>
          <a:bodyPr>
            <a:normAutofit/>
          </a:bodyPr>
          <a:lstStyle/>
          <a:p>
            <a:pPr marL="0" indent="0">
              <a:spcAft>
                <a:spcPts val="1000"/>
              </a:spcAft>
              <a:buNone/>
            </a:pPr>
            <a:r>
              <a:rPr lang="de-CH" b="1" dirty="0">
                <a:solidFill>
                  <a:srgbClr val="8D1962"/>
                </a:solidFill>
              </a:rPr>
              <a:t>Bei Parallelschaltung von Batteriezelle</a:t>
            </a:r>
          </a:p>
          <a:p>
            <a:pPr marL="0" indent="0">
              <a:buNone/>
            </a:pPr>
            <a:r>
              <a:rPr lang="de-CH" b="1" i="1" dirty="0"/>
              <a:t>Wie kann ein </a:t>
            </a:r>
            <a:r>
              <a:rPr lang="de-CH" b="1" i="1" u="sng" dirty="0"/>
              <a:t>Über- oder Unterladen</a:t>
            </a:r>
            <a:r>
              <a:rPr lang="de-CH" b="1" i="1" dirty="0"/>
              <a:t> einer oder mehrerer Zellen in einer Parallelschaltung von Li-Ionen Zellen verhindert werden?</a:t>
            </a:r>
          </a:p>
          <a:p>
            <a:pPr marL="0" indent="0">
              <a:buNone/>
            </a:pPr>
            <a:endParaRPr lang="de-DE" b="1" i="1" dirty="0"/>
          </a:p>
          <a:p>
            <a:pPr marL="0" indent="0">
              <a:buNone/>
            </a:pPr>
            <a:endParaRPr lang="de-DE" b="1" i="1" dirty="0"/>
          </a:p>
          <a:p>
            <a:pPr marL="0" indent="0">
              <a:buNone/>
            </a:pPr>
            <a:endParaRPr lang="de-DE" b="1" i="1" dirty="0"/>
          </a:p>
          <a:p>
            <a:pPr marL="0" indent="0">
              <a:buNone/>
            </a:pPr>
            <a:endParaRPr lang="de-DE" b="1" i="1" dirty="0"/>
          </a:p>
          <a:p>
            <a:pPr marL="0" indent="0">
              <a:buNone/>
            </a:pP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50</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7" y="2821880"/>
            <a:ext cx="3492000"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1000"/>
              </a:spcAft>
              <a:buFont typeface="Arial" panose="020B0604020202020204" pitchFamily="34" charset="0"/>
              <a:buNone/>
            </a:pPr>
            <a:r>
              <a:rPr lang="de-DE" dirty="0"/>
              <a:t>In dem man die Gesamt-spannung überwache !</a:t>
            </a:r>
          </a:p>
          <a:p>
            <a:pPr marL="0" indent="0">
              <a:buFont typeface="Arial" panose="020B0604020202020204" pitchFamily="34" charset="0"/>
              <a:buNone/>
            </a:pPr>
            <a:r>
              <a:rPr lang="de-CH" u="sng" dirty="0">
                <a:solidFill>
                  <a:srgbClr val="C00000"/>
                </a:solidFill>
              </a:rPr>
              <a:t>Ist das ausreichend</a:t>
            </a:r>
            <a:r>
              <a:rPr lang="de-CH" dirty="0">
                <a:solidFill>
                  <a:srgbClr val="C00000"/>
                </a:solidFill>
              </a:rPr>
              <a:t> ?</a:t>
            </a:r>
          </a:p>
          <a:p>
            <a:pPr marL="0" indent="0">
              <a:spcAft>
                <a:spcPts val="1000"/>
              </a:spcAft>
              <a:buFont typeface="Arial" panose="020B0604020202020204" pitchFamily="34" charset="0"/>
              <a:buNone/>
            </a:pPr>
            <a:endParaRPr lang="de-DE" dirty="0">
              <a:solidFill>
                <a:srgbClr val="C00000"/>
              </a:solidFill>
            </a:endParaRPr>
          </a:p>
        </p:txBody>
      </p:sp>
      <p:pic>
        <p:nvPicPr>
          <p:cNvPr id="14" name="Grafik 13">
            <a:extLst>
              <a:ext uri="{FF2B5EF4-FFF2-40B4-BE49-F238E27FC236}">
                <a16:creationId xmlns:a16="http://schemas.microsoft.com/office/drawing/2014/main" id="{3374C331-C6BC-42B9-BB8B-30C8DBE72C0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84153"/>
          <a:stretch/>
        </p:blipFill>
        <p:spPr>
          <a:xfrm>
            <a:off x="5084416" y="3118141"/>
            <a:ext cx="3282736" cy="460575"/>
          </a:xfrm>
          <a:prstGeom prst="rect">
            <a:avLst/>
          </a:prstGeom>
        </p:spPr>
      </p:pic>
      <p:sp>
        <p:nvSpPr>
          <p:cNvPr id="15" name="Textfeld 14">
            <a:extLst>
              <a:ext uri="{FF2B5EF4-FFF2-40B4-BE49-F238E27FC236}">
                <a16:creationId xmlns:a16="http://schemas.microsoft.com/office/drawing/2014/main" id="{1651C828-A1B1-4706-BC81-A97A5D93B044}"/>
              </a:ext>
            </a:extLst>
          </p:cNvPr>
          <p:cNvSpPr txBox="1"/>
          <p:nvPr/>
        </p:nvSpPr>
        <p:spPr>
          <a:xfrm>
            <a:off x="8349173" y="3243724"/>
            <a:ext cx="1222218" cy="269304"/>
          </a:xfrm>
          <a:prstGeom prst="rect">
            <a:avLst/>
          </a:prstGeom>
          <a:noFill/>
        </p:spPr>
        <p:txBody>
          <a:bodyPr wrap="square" rtlCol="0">
            <a:spAutoFit/>
          </a:bodyPr>
          <a:lstStyle/>
          <a:p>
            <a:pPr>
              <a:spcBef>
                <a:spcPts val="1200"/>
              </a:spcBef>
              <a:spcAft>
                <a:spcPts val="800"/>
              </a:spcAft>
            </a:pPr>
            <a:r>
              <a:rPr lang="de-DE" sz="1150" dirty="0">
                <a:latin typeface="Arial" panose="020B0604020202020204" pitchFamily="34" charset="0"/>
                <a:cs typeface="Arial" panose="020B0604020202020204" pitchFamily="34" charset="0"/>
              </a:rPr>
              <a:t>2.25 V</a:t>
            </a:r>
          </a:p>
        </p:txBody>
      </p:sp>
      <p:cxnSp>
        <p:nvCxnSpPr>
          <p:cNvPr id="19" name="Gerader Verbinder 18">
            <a:extLst>
              <a:ext uri="{FF2B5EF4-FFF2-40B4-BE49-F238E27FC236}">
                <a16:creationId xmlns:a16="http://schemas.microsoft.com/office/drawing/2014/main" id="{6951662E-B47F-457E-9CDA-B9679E569E22}"/>
              </a:ext>
            </a:extLst>
          </p:cNvPr>
          <p:cNvCxnSpPr>
            <a:cxnSpLocks/>
          </p:cNvCxnSpPr>
          <p:nvPr/>
        </p:nvCxnSpPr>
        <p:spPr>
          <a:xfrm>
            <a:off x="6743471" y="2995336"/>
            <a:ext cx="0" cy="216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20" name="Gerader Verbinder 19">
            <a:extLst>
              <a:ext uri="{FF2B5EF4-FFF2-40B4-BE49-F238E27FC236}">
                <a16:creationId xmlns:a16="http://schemas.microsoft.com/office/drawing/2014/main" id="{37626226-ECE9-4724-870B-D4985B4FBE31}"/>
              </a:ext>
            </a:extLst>
          </p:cNvPr>
          <p:cNvCxnSpPr>
            <a:cxnSpLocks/>
          </p:cNvCxnSpPr>
          <p:nvPr/>
        </p:nvCxnSpPr>
        <p:spPr>
          <a:xfrm>
            <a:off x="6741013" y="3553318"/>
            <a:ext cx="0" cy="216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2" name="Fußzeilenplatzhalter 4">
            <a:extLst>
              <a:ext uri="{FF2B5EF4-FFF2-40B4-BE49-F238E27FC236}">
                <a16:creationId xmlns:a16="http://schemas.microsoft.com/office/drawing/2014/main" id="{3162092A-AE3A-46A0-A7D3-0AFB65B4A754}"/>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
        <p:nvSpPr>
          <p:cNvPr id="13" name="Inhaltsplatzhalter 2">
            <a:extLst>
              <a:ext uri="{FF2B5EF4-FFF2-40B4-BE49-F238E27FC236}">
                <a16:creationId xmlns:a16="http://schemas.microsoft.com/office/drawing/2014/main" id="{CC6524F4-31A3-44E9-8239-8F4AB25A3EC9}"/>
              </a:ext>
            </a:extLst>
          </p:cNvPr>
          <p:cNvSpPr txBox="1">
            <a:spLocks/>
          </p:cNvSpPr>
          <p:nvPr/>
        </p:nvSpPr>
        <p:spPr>
          <a:xfrm>
            <a:off x="655091" y="4607294"/>
            <a:ext cx="8748000" cy="1195032"/>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b="1" i="1" dirty="0">
                <a:solidFill>
                  <a:schemeClr val="accent6"/>
                </a:solidFill>
              </a:rPr>
              <a:t>J</a:t>
            </a:r>
            <a:r>
              <a:rPr lang="de-CH" b="1" i="1" dirty="0">
                <a:solidFill>
                  <a:schemeClr val="accent6"/>
                </a:solidFill>
              </a:rPr>
              <a:t>a, alle Zellen haben die gleiche Spannung (da sie parallel geschaltet</a:t>
            </a:r>
          </a:p>
          <a:p>
            <a:pPr marL="0" indent="0" algn="r">
              <a:spcBef>
                <a:spcPts val="0"/>
              </a:spcBef>
              <a:buFont typeface="Arial" panose="020B0604020202020204" pitchFamily="34" charset="0"/>
              <a:buNone/>
            </a:pPr>
            <a:r>
              <a:rPr lang="de-CH" b="1" i="1" dirty="0">
                <a:solidFill>
                  <a:schemeClr val="accent6"/>
                </a:solidFill>
              </a:rPr>
              <a:t> sind).</a:t>
            </a:r>
            <a:endParaRPr lang="de-DE" b="1" i="1" dirty="0">
              <a:solidFill>
                <a:schemeClr val="accent6"/>
              </a:solidFill>
            </a:endParaRPr>
          </a:p>
        </p:txBody>
      </p:sp>
    </p:spTree>
    <p:extLst>
      <p:ext uri="{BB962C8B-B14F-4D97-AF65-F5344CB8AC3E}">
        <p14:creationId xmlns:p14="http://schemas.microsoft.com/office/powerpoint/2010/main" val="4114592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Parallelschaltung von Batteriezelle</a:t>
            </a:r>
          </a:p>
          <a:p>
            <a:pPr marL="0" indent="0">
              <a:buNone/>
            </a:pPr>
            <a:r>
              <a:rPr lang="de-CH" b="1" i="1" dirty="0"/>
              <a:t>Wie kann ein </a:t>
            </a:r>
            <a:r>
              <a:rPr lang="de-CH" b="1" i="1" u="sng" dirty="0"/>
              <a:t>Über- oder Unterladen</a:t>
            </a:r>
            <a:r>
              <a:rPr lang="de-CH" b="1" i="1" dirty="0"/>
              <a:t> einer oder mehrerer Zellen in einer Parallelschaltung von Li-Ionen Zellen verhindert werden?</a:t>
            </a: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51</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7" y="2821880"/>
            <a:ext cx="3492000"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de-DE" dirty="0"/>
              <a:t>Wenn man mehrere parallel geschaltete Zellen wiederum in Reihe schaltet, dann gilt für die Reihenschaltung natürlich das oben erläuterte.</a:t>
            </a:r>
          </a:p>
          <a:p>
            <a:pPr marL="0" indent="0">
              <a:spcAft>
                <a:spcPts val="1000"/>
              </a:spcAft>
              <a:buFont typeface="Arial" panose="020B0604020202020204" pitchFamily="34" charset="0"/>
              <a:buNone/>
            </a:pPr>
            <a:r>
              <a:rPr lang="de-DE" dirty="0"/>
              <a:t>Von jeder Parallelschaltung muss die Spannung einzeln von einem BMS überwacht werden.</a:t>
            </a:r>
          </a:p>
        </p:txBody>
      </p:sp>
      <p:pic>
        <p:nvPicPr>
          <p:cNvPr id="10" name="Grafik 9">
            <a:extLst>
              <a:ext uri="{FF2B5EF4-FFF2-40B4-BE49-F238E27FC236}">
                <a16:creationId xmlns:a16="http://schemas.microsoft.com/office/drawing/2014/main" id="{610E1BED-189F-43D3-89CB-BCD6E10B65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4416" y="3118141"/>
            <a:ext cx="3282736" cy="2906276"/>
          </a:xfrm>
          <a:prstGeom prst="rect">
            <a:avLst/>
          </a:prstGeom>
        </p:spPr>
      </p:pic>
      <p:sp>
        <p:nvSpPr>
          <p:cNvPr id="14" name="Textfeld 13">
            <a:extLst>
              <a:ext uri="{FF2B5EF4-FFF2-40B4-BE49-F238E27FC236}">
                <a16:creationId xmlns:a16="http://schemas.microsoft.com/office/drawing/2014/main" id="{5D76DA36-E70F-4C7D-8DA5-B04B67A0ADF2}"/>
              </a:ext>
            </a:extLst>
          </p:cNvPr>
          <p:cNvSpPr txBox="1"/>
          <p:nvPr/>
        </p:nvSpPr>
        <p:spPr>
          <a:xfrm>
            <a:off x="8349173" y="3243724"/>
            <a:ext cx="1222218" cy="269304"/>
          </a:xfrm>
          <a:prstGeom prst="rect">
            <a:avLst/>
          </a:prstGeom>
          <a:noFill/>
        </p:spPr>
        <p:txBody>
          <a:bodyPr wrap="square" rtlCol="0">
            <a:spAutoFit/>
          </a:bodyPr>
          <a:lstStyle/>
          <a:p>
            <a:pPr>
              <a:spcBef>
                <a:spcPts val="1200"/>
              </a:spcBef>
              <a:spcAft>
                <a:spcPts val="800"/>
              </a:spcAft>
            </a:pPr>
            <a:r>
              <a:rPr lang="de-DE" sz="1150" dirty="0">
                <a:latin typeface="Arial" panose="020B0604020202020204" pitchFamily="34" charset="0"/>
                <a:cs typeface="Arial" panose="020B0604020202020204" pitchFamily="34" charset="0"/>
              </a:rPr>
              <a:t>2.25 V</a:t>
            </a:r>
          </a:p>
        </p:txBody>
      </p:sp>
      <p:sp>
        <p:nvSpPr>
          <p:cNvPr id="15" name="Textfeld 14">
            <a:extLst>
              <a:ext uri="{FF2B5EF4-FFF2-40B4-BE49-F238E27FC236}">
                <a16:creationId xmlns:a16="http://schemas.microsoft.com/office/drawing/2014/main" id="{CF82FC87-E757-48A8-AC1E-739EC43313EF}"/>
              </a:ext>
            </a:extLst>
          </p:cNvPr>
          <p:cNvSpPr txBox="1"/>
          <p:nvPr/>
        </p:nvSpPr>
        <p:spPr>
          <a:xfrm>
            <a:off x="8349173" y="3790001"/>
            <a:ext cx="1222218" cy="269304"/>
          </a:xfrm>
          <a:prstGeom prst="rect">
            <a:avLst/>
          </a:prstGeom>
          <a:noFill/>
        </p:spPr>
        <p:txBody>
          <a:bodyPr wrap="square" rtlCol="0">
            <a:spAutoFit/>
          </a:bodyPr>
          <a:lstStyle/>
          <a:p>
            <a:pPr>
              <a:spcBef>
                <a:spcPts val="1200"/>
              </a:spcBef>
              <a:spcAft>
                <a:spcPts val="800"/>
              </a:spcAft>
            </a:pPr>
            <a:r>
              <a:rPr lang="de-DE" sz="1150" dirty="0">
                <a:latin typeface="Arial" panose="020B0604020202020204" pitchFamily="34" charset="0"/>
                <a:cs typeface="Arial" panose="020B0604020202020204" pitchFamily="34" charset="0"/>
              </a:rPr>
              <a:t>2.25 V</a:t>
            </a:r>
          </a:p>
        </p:txBody>
      </p:sp>
      <p:sp>
        <p:nvSpPr>
          <p:cNvPr id="16" name="Textfeld 15">
            <a:extLst>
              <a:ext uri="{FF2B5EF4-FFF2-40B4-BE49-F238E27FC236}">
                <a16:creationId xmlns:a16="http://schemas.microsoft.com/office/drawing/2014/main" id="{AFCF1BA0-6519-4E12-AA14-6897D8F84060}"/>
              </a:ext>
            </a:extLst>
          </p:cNvPr>
          <p:cNvSpPr txBox="1"/>
          <p:nvPr/>
        </p:nvSpPr>
        <p:spPr>
          <a:xfrm>
            <a:off x="8349173" y="4980777"/>
            <a:ext cx="1222218" cy="269304"/>
          </a:xfrm>
          <a:prstGeom prst="rect">
            <a:avLst/>
          </a:prstGeom>
          <a:noFill/>
        </p:spPr>
        <p:txBody>
          <a:bodyPr wrap="square" rtlCol="0">
            <a:spAutoFit/>
          </a:bodyPr>
          <a:lstStyle/>
          <a:p>
            <a:pPr>
              <a:spcBef>
                <a:spcPts val="1200"/>
              </a:spcBef>
              <a:spcAft>
                <a:spcPts val="800"/>
              </a:spcAft>
            </a:pPr>
            <a:r>
              <a:rPr lang="de-DE" sz="1150" dirty="0">
                <a:latin typeface="Arial" panose="020B0604020202020204" pitchFamily="34" charset="0"/>
                <a:cs typeface="Arial" panose="020B0604020202020204" pitchFamily="34" charset="0"/>
              </a:rPr>
              <a:t>2.25 V</a:t>
            </a:r>
          </a:p>
        </p:txBody>
      </p:sp>
      <p:sp>
        <p:nvSpPr>
          <p:cNvPr id="17" name="Textfeld 16">
            <a:extLst>
              <a:ext uri="{FF2B5EF4-FFF2-40B4-BE49-F238E27FC236}">
                <a16:creationId xmlns:a16="http://schemas.microsoft.com/office/drawing/2014/main" id="{38673A4B-F643-4011-A57D-BC59A80BF32E}"/>
              </a:ext>
            </a:extLst>
          </p:cNvPr>
          <p:cNvSpPr txBox="1"/>
          <p:nvPr/>
        </p:nvSpPr>
        <p:spPr>
          <a:xfrm>
            <a:off x="8349173" y="5527054"/>
            <a:ext cx="1222218" cy="269304"/>
          </a:xfrm>
          <a:prstGeom prst="rect">
            <a:avLst/>
          </a:prstGeom>
          <a:noFill/>
        </p:spPr>
        <p:txBody>
          <a:bodyPr wrap="square" rtlCol="0">
            <a:spAutoFit/>
          </a:bodyPr>
          <a:lstStyle/>
          <a:p>
            <a:pPr>
              <a:spcBef>
                <a:spcPts val="1200"/>
              </a:spcBef>
              <a:spcAft>
                <a:spcPts val="800"/>
              </a:spcAft>
            </a:pPr>
            <a:r>
              <a:rPr lang="de-DE" sz="1150" dirty="0">
                <a:latin typeface="Arial" panose="020B0604020202020204" pitchFamily="34" charset="0"/>
                <a:cs typeface="Arial" panose="020B0604020202020204" pitchFamily="34" charset="0"/>
              </a:rPr>
              <a:t>2.25 V</a:t>
            </a:r>
          </a:p>
        </p:txBody>
      </p:sp>
      <p:cxnSp>
        <p:nvCxnSpPr>
          <p:cNvPr id="18" name="Gerader Verbinder 17">
            <a:extLst>
              <a:ext uri="{FF2B5EF4-FFF2-40B4-BE49-F238E27FC236}">
                <a16:creationId xmlns:a16="http://schemas.microsoft.com/office/drawing/2014/main" id="{F8B73570-F221-4FE0-939E-AEBCDEA71EF0}"/>
              </a:ext>
            </a:extLst>
          </p:cNvPr>
          <p:cNvCxnSpPr>
            <a:cxnSpLocks/>
          </p:cNvCxnSpPr>
          <p:nvPr/>
        </p:nvCxnSpPr>
        <p:spPr>
          <a:xfrm>
            <a:off x="6743471" y="2995336"/>
            <a:ext cx="0" cy="216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15D0769B-5CDF-4FAB-8963-7E662EB6678C}"/>
              </a:ext>
            </a:extLst>
          </p:cNvPr>
          <p:cNvCxnSpPr>
            <a:cxnSpLocks/>
          </p:cNvCxnSpPr>
          <p:nvPr/>
        </p:nvCxnSpPr>
        <p:spPr>
          <a:xfrm>
            <a:off x="6741013" y="5854065"/>
            <a:ext cx="0" cy="216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0" name="Fußzeilenplatzhalter 4">
            <a:extLst>
              <a:ext uri="{FF2B5EF4-FFF2-40B4-BE49-F238E27FC236}">
                <a16:creationId xmlns:a16="http://schemas.microsoft.com/office/drawing/2014/main" id="{E6715F9E-489C-42D7-807D-846C8D84FF48}"/>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4325250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Parallelschaltung von Batteriezelle</a:t>
            </a:r>
          </a:p>
          <a:p>
            <a:pPr marL="0" indent="0">
              <a:buNone/>
            </a:pPr>
            <a:r>
              <a:rPr lang="de-CH" b="1" i="1" dirty="0"/>
              <a:t>Was passiert bei einer </a:t>
            </a:r>
            <a:r>
              <a:rPr lang="de-CH" b="1" i="1" u="sng" dirty="0"/>
              <a:t>inneren Unterbrechun</a:t>
            </a:r>
            <a:r>
              <a:rPr lang="de-CH" b="1" i="1" dirty="0"/>
              <a:t>g innerhalb einer oder mehrerer Zellen in einer Parallelschaltung von Li-Ionen Zellen?</a:t>
            </a:r>
            <a:endParaRPr lang="de-CH"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52</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7" y="2821880"/>
            <a:ext cx="2902816"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1000"/>
              </a:spcAft>
              <a:buClr>
                <a:srgbClr val="8D1962"/>
              </a:buClr>
              <a:buNone/>
            </a:pPr>
            <a:r>
              <a:rPr lang="de-DE" dirty="0"/>
              <a:t>Die Batterie verliert die Kapazität der unterbrochenen Zelle.</a:t>
            </a:r>
          </a:p>
        </p:txBody>
      </p:sp>
      <p:pic>
        <p:nvPicPr>
          <p:cNvPr id="14" name="Grafik 13">
            <a:extLst>
              <a:ext uri="{FF2B5EF4-FFF2-40B4-BE49-F238E27FC236}">
                <a16:creationId xmlns:a16="http://schemas.microsoft.com/office/drawing/2014/main" id="{DD4A11AC-3801-44AA-9AAE-FCB286CDE31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84153"/>
          <a:stretch/>
        </p:blipFill>
        <p:spPr>
          <a:xfrm>
            <a:off x="5084416" y="3118141"/>
            <a:ext cx="3282736" cy="460575"/>
          </a:xfrm>
          <a:prstGeom prst="rect">
            <a:avLst/>
          </a:prstGeom>
        </p:spPr>
      </p:pic>
      <p:sp>
        <p:nvSpPr>
          <p:cNvPr id="15" name="Textfeld 14">
            <a:extLst>
              <a:ext uri="{FF2B5EF4-FFF2-40B4-BE49-F238E27FC236}">
                <a16:creationId xmlns:a16="http://schemas.microsoft.com/office/drawing/2014/main" id="{55C8C61C-7C6C-4646-8EA5-FCC0B1B8A509}"/>
              </a:ext>
            </a:extLst>
          </p:cNvPr>
          <p:cNvSpPr txBox="1"/>
          <p:nvPr/>
        </p:nvSpPr>
        <p:spPr>
          <a:xfrm>
            <a:off x="8349173" y="3243724"/>
            <a:ext cx="1222218" cy="269304"/>
          </a:xfrm>
          <a:prstGeom prst="rect">
            <a:avLst/>
          </a:prstGeom>
          <a:noFill/>
        </p:spPr>
        <p:txBody>
          <a:bodyPr wrap="square" rtlCol="0">
            <a:spAutoFit/>
          </a:bodyPr>
          <a:lstStyle/>
          <a:p>
            <a:pPr>
              <a:spcBef>
                <a:spcPts val="1200"/>
              </a:spcBef>
              <a:spcAft>
                <a:spcPts val="800"/>
              </a:spcAft>
            </a:pPr>
            <a:r>
              <a:rPr lang="de-DE" sz="1150" dirty="0">
                <a:latin typeface="Arial" panose="020B0604020202020204" pitchFamily="34" charset="0"/>
                <a:cs typeface="Arial" panose="020B0604020202020204" pitchFamily="34" charset="0"/>
              </a:rPr>
              <a:t>2.25 V</a:t>
            </a:r>
          </a:p>
        </p:txBody>
      </p:sp>
      <p:cxnSp>
        <p:nvCxnSpPr>
          <p:cNvPr id="16" name="Gerader Verbinder 15">
            <a:extLst>
              <a:ext uri="{FF2B5EF4-FFF2-40B4-BE49-F238E27FC236}">
                <a16:creationId xmlns:a16="http://schemas.microsoft.com/office/drawing/2014/main" id="{16161FC6-0FF6-42C4-B6B5-488F1FE14877}"/>
              </a:ext>
            </a:extLst>
          </p:cNvPr>
          <p:cNvCxnSpPr>
            <a:cxnSpLocks/>
          </p:cNvCxnSpPr>
          <p:nvPr/>
        </p:nvCxnSpPr>
        <p:spPr>
          <a:xfrm>
            <a:off x="6743471" y="2995336"/>
            <a:ext cx="0" cy="216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BC5AE2A1-2EEB-4F52-8A6C-759BAB523BDC}"/>
              </a:ext>
            </a:extLst>
          </p:cNvPr>
          <p:cNvCxnSpPr>
            <a:cxnSpLocks/>
          </p:cNvCxnSpPr>
          <p:nvPr/>
        </p:nvCxnSpPr>
        <p:spPr>
          <a:xfrm>
            <a:off x="6741013" y="3553318"/>
            <a:ext cx="0" cy="216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0" name="Rechteck 19">
            <a:extLst>
              <a:ext uri="{FF2B5EF4-FFF2-40B4-BE49-F238E27FC236}">
                <a16:creationId xmlns:a16="http://schemas.microsoft.com/office/drawing/2014/main" id="{2B8E02AA-AC29-40B4-A131-5CB3210CAEF6}"/>
              </a:ext>
            </a:extLst>
          </p:cNvPr>
          <p:cNvSpPr/>
          <p:nvPr/>
        </p:nvSpPr>
        <p:spPr>
          <a:xfrm>
            <a:off x="5084415" y="3325276"/>
            <a:ext cx="726451" cy="132075"/>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7" name="Rechteck 6">
            <a:extLst>
              <a:ext uri="{FF2B5EF4-FFF2-40B4-BE49-F238E27FC236}">
                <a16:creationId xmlns:a16="http://schemas.microsoft.com/office/drawing/2014/main" id="{814CE393-F2C7-45CD-9E25-DA9F92BC4B84}"/>
              </a:ext>
            </a:extLst>
          </p:cNvPr>
          <p:cNvSpPr/>
          <p:nvPr/>
        </p:nvSpPr>
        <p:spPr>
          <a:xfrm>
            <a:off x="5154562" y="3279557"/>
            <a:ext cx="343164" cy="4571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21" name="Gerader Verbinder 20">
            <a:extLst>
              <a:ext uri="{FF2B5EF4-FFF2-40B4-BE49-F238E27FC236}">
                <a16:creationId xmlns:a16="http://schemas.microsoft.com/office/drawing/2014/main" id="{77F0D6CF-17AF-460D-98CD-7DD91F3E8CAE}"/>
              </a:ext>
            </a:extLst>
          </p:cNvPr>
          <p:cNvCxnSpPr>
            <a:cxnSpLocks/>
          </p:cNvCxnSpPr>
          <p:nvPr/>
        </p:nvCxnSpPr>
        <p:spPr>
          <a:xfrm flipV="1">
            <a:off x="5469972" y="3278010"/>
            <a:ext cx="72000" cy="216000"/>
          </a:xfrm>
          <a:prstGeom prst="line">
            <a:avLst/>
          </a:prstGeom>
          <a:ln w="317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18" name="Fußzeilenplatzhalter 4">
            <a:extLst>
              <a:ext uri="{FF2B5EF4-FFF2-40B4-BE49-F238E27FC236}">
                <a16:creationId xmlns:a16="http://schemas.microsoft.com/office/drawing/2014/main" id="{5A121AC1-F811-4C98-AD48-02A72B0C1082}"/>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0437334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Parallelschaltung von Batteriezelle</a:t>
            </a:r>
          </a:p>
          <a:p>
            <a:pPr marL="0" indent="0">
              <a:buNone/>
            </a:pPr>
            <a:r>
              <a:rPr lang="de-CH" b="1" i="1" dirty="0"/>
              <a:t>Was passiert bei einem </a:t>
            </a:r>
            <a:r>
              <a:rPr lang="de-CH" b="1" i="1" u="sng" dirty="0"/>
              <a:t>inneren Kurzschluss</a:t>
            </a:r>
            <a:r>
              <a:rPr lang="de-CH" b="1" i="1" dirty="0"/>
              <a:t> innerhalb einer oder mehrerer Zellen in einer Parallelschaltung von Li-Ionen Zellen?</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53</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6" y="2821880"/>
            <a:ext cx="3552445"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1000"/>
              </a:spcAft>
              <a:buFont typeface="Arial" panose="020B0604020202020204" pitchFamily="34" charset="0"/>
              <a:buNone/>
            </a:pPr>
            <a:r>
              <a:rPr lang="de-DE" dirty="0"/>
              <a:t>Durch den inneren Kurz-schluss werden die parallel-geschalteten Zellen </a:t>
            </a:r>
            <a:r>
              <a:rPr lang="de-DE" dirty="0" err="1"/>
              <a:t>ent</a:t>
            </a:r>
            <a:r>
              <a:rPr lang="de-DE" dirty="0"/>
              <a:t>-laden.</a:t>
            </a:r>
          </a:p>
        </p:txBody>
      </p:sp>
      <p:pic>
        <p:nvPicPr>
          <p:cNvPr id="18" name="Grafik 17">
            <a:extLst>
              <a:ext uri="{FF2B5EF4-FFF2-40B4-BE49-F238E27FC236}">
                <a16:creationId xmlns:a16="http://schemas.microsoft.com/office/drawing/2014/main" id="{AE47093A-84F4-4C39-B32D-2DC342C3E7B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84153"/>
          <a:stretch/>
        </p:blipFill>
        <p:spPr>
          <a:xfrm>
            <a:off x="5084416" y="3118141"/>
            <a:ext cx="3282736" cy="460575"/>
          </a:xfrm>
          <a:prstGeom prst="rect">
            <a:avLst/>
          </a:prstGeom>
        </p:spPr>
      </p:pic>
      <p:sp>
        <p:nvSpPr>
          <p:cNvPr id="19" name="Textfeld 18">
            <a:extLst>
              <a:ext uri="{FF2B5EF4-FFF2-40B4-BE49-F238E27FC236}">
                <a16:creationId xmlns:a16="http://schemas.microsoft.com/office/drawing/2014/main" id="{58A59841-3C1D-44E6-BFA5-8A7E1D9DF3B2}"/>
              </a:ext>
            </a:extLst>
          </p:cNvPr>
          <p:cNvSpPr txBox="1"/>
          <p:nvPr/>
        </p:nvSpPr>
        <p:spPr>
          <a:xfrm>
            <a:off x="8349173" y="3243724"/>
            <a:ext cx="1222218" cy="269304"/>
          </a:xfrm>
          <a:prstGeom prst="rect">
            <a:avLst/>
          </a:prstGeom>
          <a:noFill/>
        </p:spPr>
        <p:txBody>
          <a:bodyPr wrap="square" rtlCol="0">
            <a:spAutoFit/>
          </a:bodyPr>
          <a:lstStyle/>
          <a:p>
            <a:pPr>
              <a:spcBef>
                <a:spcPts val="1200"/>
              </a:spcBef>
              <a:spcAft>
                <a:spcPts val="800"/>
              </a:spcAft>
            </a:pPr>
            <a:r>
              <a:rPr lang="de-DE" sz="1150" dirty="0">
                <a:latin typeface="Arial" panose="020B0604020202020204" pitchFamily="34" charset="0"/>
                <a:cs typeface="Arial" panose="020B0604020202020204" pitchFamily="34" charset="0"/>
              </a:rPr>
              <a:t>2.25 V</a:t>
            </a:r>
          </a:p>
        </p:txBody>
      </p:sp>
      <p:cxnSp>
        <p:nvCxnSpPr>
          <p:cNvPr id="20" name="Gerader Verbinder 19">
            <a:extLst>
              <a:ext uri="{FF2B5EF4-FFF2-40B4-BE49-F238E27FC236}">
                <a16:creationId xmlns:a16="http://schemas.microsoft.com/office/drawing/2014/main" id="{9EEC5BA0-428F-4500-9ADC-B4FB1469453F}"/>
              </a:ext>
            </a:extLst>
          </p:cNvPr>
          <p:cNvCxnSpPr>
            <a:cxnSpLocks/>
          </p:cNvCxnSpPr>
          <p:nvPr/>
        </p:nvCxnSpPr>
        <p:spPr>
          <a:xfrm>
            <a:off x="6743471" y="2995336"/>
            <a:ext cx="0" cy="216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3CCD8D84-1A48-4DE6-A172-1CFA2BB311DC}"/>
              </a:ext>
            </a:extLst>
          </p:cNvPr>
          <p:cNvCxnSpPr>
            <a:cxnSpLocks/>
          </p:cNvCxnSpPr>
          <p:nvPr/>
        </p:nvCxnSpPr>
        <p:spPr>
          <a:xfrm>
            <a:off x="6741013" y="3553318"/>
            <a:ext cx="0" cy="216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2" name="Rechteck 21">
            <a:extLst>
              <a:ext uri="{FF2B5EF4-FFF2-40B4-BE49-F238E27FC236}">
                <a16:creationId xmlns:a16="http://schemas.microsoft.com/office/drawing/2014/main" id="{6F221469-8D22-417F-A62B-F334009A968C}"/>
              </a:ext>
            </a:extLst>
          </p:cNvPr>
          <p:cNvSpPr/>
          <p:nvPr/>
        </p:nvSpPr>
        <p:spPr>
          <a:xfrm>
            <a:off x="5084415" y="3325760"/>
            <a:ext cx="726451" cy="131591"/>
          </a:xfrm>
          <a:prstGeom prst="rect">
            <a:avLst/>
          </a:prstGeom>
          <a:solidFill>
            <a:schemeClr val="bg1"/>
          </a:solidFill>
          <a:ln>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23" name="Rechteck 22">
            <a:extLst>
              <a:ext uri="{FF2B5EF4-FFF2-40B4-BE49-F238E27FC236}">
                <a16:creationId xmlns:a16="http://schemas.microsoft.com/office/drawing/2014/main" id="{E5A96659-F87D-47BC-A6C3-D7F9129B902F}"/>
              </a:ext>
            </a:extLst>
          </p:cNvPr>
          <p:cNvSpPr/>
          <p:nvPr/>
        </p:nvSpPr>
        <p:spPr>
          <a:xfrm>
            <a:off x="5154562" y="3279557"/>
            <a:ext cx="343164" cy="4571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15" name="Gerader Verbinder 14">
            <a:extLst>
              <a:ext uri="{FF2B5EF4-FFF2-40B4-BE49-F238E27FC236}">
                <a16:creationId xmlns:a16="http://schemas.microsoft.com/office/drawing/2014/main" id="{F06B7F7F-4379-4651-98CE-0AE8D43BF881}"/>
              </a:ext>
            </a:extLst>
          </p:cNvPr>
          <p:cNvCxnSpPr/>
          <p:nvPr/>
        </p:nvCxnSpPr>
        <p:spPr>
          <a:xfrm flipV="1">
            <a:off x="5422235" y="3283202"/>
            <a:ext cx="108000" cy="180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A92C7D17-4A7D-4519-80EE-A094B26D37E0}"/>
              </a:ext>
            </a:extLst>
          </p:cNvPr>
          <p:cNvCxnSpPr>
            <a:cxnSpLocks/>
          </p:cNvCxnSpPr>
          <p:nvPr/>
        </p:nvCxnSpPr>
        <p:spPr>
          <a:xfrm flipH="1">
            <a:off x="5464174" y="3281748"/>
            <a:ext cx="72000" cy="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63AE1F05-7E76-401C-A1AD-40464CC23A27}"/>
              </a:ext>
            </a:extLst>
          </p:cNvPr>
          <p:cNvCxnSpPr>
            <a:cxnSpLocks/>
          </p:cNvCxnSpPr>
          <p:nvPr/>
        </p:nvCxnSpPr>
        <p:spPr>
          <a:xfrm flipH="1">
            <a:off x="5416540" y="3465649"/>
            <a:ext cx="72000" cy="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4" name="Bogen 23">
            <a:extLst>
              <a:ext uri="{FF2B5EF4-FFF2-40B4-BE49-F238E27FC236}">
                <a16:creationId xmlns:a16="http://schemas.microsoft.com/office/drawing/2014/main" id="{3541E700-F0D2-4FEE-AD1C-7D62EC4916A0}"/>
              </a:ext>
            </a:extLst>
          </p:cNvPr>
          <p:cNvSpPr/>
          <p:nvPr/>
        </p:nvSpPr>
        <p:spPr>
          <a:xfrm flipH="1">
            <a:off x="5033583" y="2968436"/>
            <a:ext cx="828000" cy="828000"/>
          </a:xfrm>
          <a:prstGeom prst="arc">
            <a:avLst>
              <a:gd name="adj1" fmla="val 16200000"/>
              <a:gd name="adj2" fmla="val 6103000"/>
            </a:avLst>
          </a:prstGeom>
          <a:ln w="28575">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CH"/>
          </a:p>
        </p:txBody>
      </p:sp>
      <p:sp>
        <p:nvSpPr>
          <p:cNvPr id="26" name="Textfeld 25">
            <a:extLst>
              <a:ext uri="{FF2B5EF4-FFF2-40B4-BE49-F238E27FC236}">
                <a16:creationId xmlns:a16="http://schemas.microsoft.com/office/drawing/2014/main" id="{FF66A974-3B6F-4B3D-AEC0-DEFF89230BB4}"/>
              </a:ext>
            </a:extLst>
          </p:cNvPr>
          <p:cNvSpPr txBox="1"/>
          <p:nvPr/>
        </p:nvSpPr>
        <p:spPr>
          <a:xfrm>
            <a:off x="4248328" y="2738425"/>
            <a:ext cx="932131" cy="369332"/>
          </a:xfrm>
          <a:prstGeom prst="rect">
            <a:avLst/>
          </a:prstGeom>
          <a:noFill/>
        </p:spPr>
        <p:txBody>
          <a:bodyPr wrap="square" rtlCol="0">
            <a:spAutoFit/>
          </a:bodyPr>
          <a:lstStyle/>
          <a:p>
            <a:pPr algn="r"/>
            <a:r>
              <a:rPr lang="de-DE" b="1" i="1" dirty="0" err="1">
                <a:solidFill>
                  <a:srgbClr val="C00000"/>
                </a:solidFill>
                <a:latin typeface="Times New Roman" panose="02020603050405020304" pitchFamily="18" charset="0"/>
                <a:cs typeface="Times New Roman" panose="02020603050405020304" pitchFamily="18" charset="0"/>
              </a:rPr>
              <a:t>I</a:t>
            </a:r>
            <a:r>
              <a:rPr lang="de-DE" b="1" i="1" baseline="-25000" dirty="0" err="1">
                <a:solidFill>
                  <a:srgbClr val="C00000"/>
                </a:solidFill>
                <a:latin typeface="Times New Roman" panose="02020603050405020304" pitchFamily="18" charset="0"/>
                <a:cs typeface="Times New Roman" panose="02020603050405020304" pitchFamily="18" charset="0"/>
              </a:rPr>
              <a:t>equ</a:t>
            </a:r>
            <a:r>
              <a:rPr lang="de-DE" b="1" i="1" baseline="-25000" dirty="0">
                <a:solidFill>
                  <a:srgbClr val="C00000"/>
                </a:solidFill>
                <a:latin typeface="Times New Roman" panose="02020603050405020304" pitchFamily="18" charset="0"/>
                <a:cs typeface="Times New Roman" panose="02020603050405020304" pitchFamily="18" charset="0"/>
              </a:rPr>
              <a:t>.</a:t>
            </a:r>
            <a:endParaRPr lang="de-CH" b="1" i="1" baseline="-25000" dirty="0">
              <a:solidFill>
                <a:srgbClr val="C00000"/>
              </a:solidFill>
              <a:latin typeface="Times New Roman" panose="02020603050405020304" pitchFamily="18" charset="0"/>
              <a:cs typeface="Times New Roman" panose="02020603050405020304" pitchFamily="18" charset="0"/>
            </a:endParaRPr>
          </a:p>
        </p:txBody>
      </p:sp>
      <p:sp>
        <p:nvSpPr>
          <p:cNvPr id="25" name="Fußzeilenplatzhalter 4">
            <a:extLst>
              <a:ext uri="{FF2B5EF4-FFF2-40B4-BE49-F238E27FC236}">
                <a16:creationId xmlns:a16="http://schemas.microsoft.com/office/drawing/2014/main" id="{981FDBA1-6A88-4C8A-9F35-A1DDEC11B0FC}"/>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4818103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Parallelschaltung von Batteriezelle</a:t>
            </a:r>
          </a:p>
          <a:p>
            <a:pPr marL="0" indent="0">
              <a:buNone/>
            </a:pPr>
            <a:r>
              <a:rPr lang="de-CH" b="1" i="1" dirty="0"/>
              <a:t>Was passiert bei einem </a:t>
            </a:r>
            <a:r>
              <a:rPr lang="de-CH" b="1" i="1" u="sng" dirty="0"/>
              <a:t>inneren Kurzschluss</a:t>
            </a:r>
            <a:r>
              <a:rPr lang="de-CH" b="1" i="1" dirty="0"/>
              <a:t> innerhalb einer oder mehrerer Zellen in einer Parallelschaltung von Li-Ionen Zellen?</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54</a:t>
            </a:fld>
            <a:endParaRPr lang="de-CH" dirty="0"/>
          </a:p>
        </p:txBody>
      </p:sp>
      <p:sp>
        <p:nvSpPr>
          <p:cNvPr id="18" name="Inhaltsplatzhalter 2">
            <a:extLst>
              <a:ext uri="{FF2B5EF4-FFF2-40B4-BE49-F238E27FC236}">
                <a16:creationId xmlns:a16="http://schemas.microsoft.com/office/drawing/2014/main" id="{F4439AD7-103C-48E1-8E4B-6CB0506E1A4E}"/>
              </a:ext>
            </a:extLst>
          </p:cNvPr>
          <p:cNvSpPr txBox="1">
            <a:spLocks/>
          </p:cNvSpPr>
          <p:nvPr/>
        </p:nvSpPr>
        <p:spPr>
          <a:xfrm>
            <a:off x="681036" y="2477854"/>
            <a:ext cx="8640000"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8D1962"/>
              </a:buClr>
              <a:buNone/>
            </a:pPr>
            <a:r>
              <a:rPr lang="de-DE" b="1" i="1" u="sng" dirty="0"/>
              <a:t>Aufgabe 5</a:t>
            </a:r>
            <a:r>
              <a:rPr lang="de-DE" b="1" i="1" dirty="0"/>
              <a:t>:</a:t>
            </a:r>
          </a:p>
          <a:p>
            <a:pPr marL="0" indent="0">
              <a:buClr>
                <a:srgbClr val="8D1962"/>
              </a:buClr>
              <a:buNone/>
            </a:pPr>
            <a:r>
              <a:rPr lang="de-DE" sz="2000" dirty="0"/>
              <a:t>In einem Batteriepaket, bestehend aus 4 parallelgeschalteten Batteriezellen soll in einer Zelle einen internen Kurzschluss auftreten (siehe Stromlaufplan Folie 36).</a:t>
            </a:r>
          </a:p>
          <a:p>
            <a:pPr marL="0" indent="0">
              <a:buClr>
                <a:srgbClr val="8D1962"/>
              </a:buClr>
              <a:buNone/>
            </a:pPr>
            <a:r>
              <a:rPr lang="de-DE" sz="2000" dirty="0"/>
              <a:t>Bestimmen Sie die Höhe des Ausgleichstroms  </a:t>
            </a:r>
            <a:r>
              <a:rPr lang="de-DE" sz="2000" i="1" dirty="0" err="1">
                <a:latin typeface="Times New Roman" panose="02020603050405020304" pitchFamily="18" charset="0"/>
                <a:cs typeface="Times New Roman" panose="02020603050405020304" pitchFamily="18" charset="0"/>
              </a:rPr>
              <a:t>I</a:t>
            </a:r>
            <a:r>
              <a:rPr lang="de-DE" sz="2000" i="1" baseline="-25000" dirty="0" err="1">
                <a:latin typeface="Times New Roman" panose="02020603050405020304" pitchFamily="18" charset="0"/>
                <a:cs typeface="Times New Roman" panose="02020603050405020304" pitchFamily="18" charset="0"/>
              </a:rPr>
              <a:t>equ</a:t>
            </a:r>
            <a:r>
              <a:rPr lang="de-DE" sz="2000" i="1" baseline="-25000" dirty="0">
                <a:latin typeface="Times New Roman" panose="02020603050405020304" pitchFamily="18" charset="0"/>
                <a:cs typeface="Times New Roman" panose="02020603050405020304" pitchFamily="18" charset="0"/>
              </a:rPr>
              <a:t>. </a:t>
            </a:r>
            <a:r>
              <a:rPr lang="de-DE" sz="2000" dirty="0">
                <a:latin typeface="Times New Roman" panose="02020603050405020304" pitchFamily="18" charset="0"/>
                <a:cs typeface="Times New Roman" panose="02020603050405020304" pitchFamily="18" charset="0"/>
              </a:rPr>
              <a:t>.</a:t>
            </a:r>
          </a:p>
          <a:p>
            <a:pPr marL="0" indent="0">
              <a:buClr>
                <a:srgbClr val="8D1962"/>
              </a:buClr>
              <a:buNone/>
            </a:pPr>
            <a:r>
              <a:rPr lang="de-DE" sz="2000" dirty="0"/>
              <a:t>Das Batteriepaket soll aus Li-Ionen Zellen mit einer nominellen Kapazität von 3 Ah aufgebaut sein. Wie </a:t>
            </a:r>
            <a:r>
              <a:rPr lang="de-DE" sz="2000" dirty="0" err="1"/>
              <a:t>gross</a:t>
            </a:r>
            <a:r>
              <a:rPr lang="de-DE" sz="2000" dirty="0"/>
              <a:t> ist im Kurzschlussfall die C-Rate ?</a:t>
            </a:r>
          </a:p>
          <a:p>
            <a:pPr marL="0" indent="0">
              <a:buClr>
                <a:srgbClr val="8D1962"/>
              </a:buClr>
              <a:buNone/>
            </a:pPr>
            <a:endParaRPr lang="de-DE" sz="2000" dirty="0">
              <a:latin typeface="Times New Roman" panose="02020603050405020304" pitchFamily="18" charset="0"/>
              <a:cs typeface="Times New Roman" panose="02020603050405020304" pitchFamily="18" charset="0"/>
            </a:endParaRPr>
          </a:p>
          <a:p>
            <a:pPr marL="0" indent="0">
              <a:buClr>
                <a:srgbClr val="8D1962"/>
              </a:buClr>
              <a:buNone/>
            </a:pPr>
            <a:r>
              <a:rPr lang="de-DE" sz="2000" u="sng" dirty="0"/>
              <a:t>Annahme</a:t>
            </a:r>
            <a:r>
              <a:rPr lang="de-DE" sz="2000" dirty="0"/>
              <a:t>:  Alle Li-Ionen Zellen mit R</a:t>
            </a:r>
            <a:r>
              <a:rPr lang="de-DE" sz="2000" baseline="-25000" dirty="0"/>
              <a:t>i</a:t>
            </a:r>
            <a:r>
              <a:rPr lang="de-DE" sz="2000" dirty="0"/>
              <a:t> = 10 m</a:t>
            </a:r>
            <a:r>
              <a:rPr lang="el-GR" sz="2000" dirty="0"/>
              <a:t>Ω</a:t>
            </a:r>
            <a:r>
              <a:rPr lang="de-DE" sz="2000" dirty="0"/>
              <a:t> sind auf 2.5 V geladen.</a:t>
            </a:r>
          </a:p>
          <a:p>
            <a:pPr marL="0" indent="0" algn="r">
              <a:buClr>
                <a:srgbClr val="8D1962"/>
              </a:buClr>
              <a:buNone/>
            </a:pPr>
            <a:r>
              <a:rPr lang="de-DE" sz="1800" dirty="0"/>
              <a:t>(Ausgleichstrom = </a:t>
            </a:r>
            <a:r>
              <a:rPr lang="de-DE" sz="1800" dirty="0" err="1"/>
              <a:t>Equalization</a:t>
            </a:r>
            <a:r>
              <a:rPr lang="de-DE" sz="1800" dirty="0"/>
              <a:t> </a:t>
            </a:r>
            <a:r>
              <a:rPr lang="de-DE" sz="1800" dirty="0" err="1"/>
              <a:t>Current</a:t>
            </a:r>
            <a:r>
              <a:rPr lang="de-DE" sz="1800" dirty="0"/>
              <a:t>).</a:t>
            </a:r>
          </a:p>
        </p:txBody>
      </p:sp>
      <p:sp>
        <p:nvSpPr>
          <p:cNvPr id="8" name="Fußzeilenplatzhalter 4">
            <a:extLst>
              <a:ext uri="{FF2B5EF4-FFF2-40B4-BE49-F238E27FC236}">
                <a16:creationId xmlns:a16="http://schemas.microsoft.com/office/drawing/2014/main" id="{DECA6367-0F09-494C-B2E9-BA4972D2625A}"/>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2871023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b="1" i="1" dirty="0"/>
              <a:t>Sicherheitsaspekte</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6" y="1001862"/>
            <a:ext cx="8640000" cy="5493968"/>
          </a:xfrm>
        </p:spPr>
        <p:txBody>
          <a:bodyPr>
            <a:normAutofit/>
          </a:bodyPr>
          <a:lstStyle/>
          <a:p>
            <a:pPr marL="0" indent="0">
              <a:spcAft>
                <a:spcPts val="1000"/>
              </a:spcAft>
              <a:buNone/>
            </a:pPr>
            <a:r>
              <a:rPr lang="de-CH" b="1" dirty="0">
                <a:solidFill>
                  <a:srgbClr val="8D1962"/>
                </a:solidFill>
              </a:rPr>
              <a:t>Bei Parallelschaltung von Batteriezelle</a:t>
            </a:r>
          </a:p>
          <a:p>
            <a:pPr marL="0" indent="0">
              <a:buNone/>
            </a:pPr>
            <a:r>
              <a:rPr lang="de-CH" b="1" i="1" dirty="0"/>
              <a:t>Was passiert bei einem </a:t>
            </a:r>
            <a:r>
              <a:rPr lang="de-CH" b="1" i="1" u="sng" dirty="0"/>
              <a:t>inneren Kurzschluss</a:t>
            </a:r>
            <a:r>
              <a:rPr lang="de-CH" b="1" i="1" dirty="0"/>
              <a:t> innerhalb einer oder mehrerer Zellen in einer Parallelschaltung von Li-Ionen Zellen?</a:t>
            </a:r>
          </a:p>
          <a:p>
            <a:pPr marL="0" indent="0">
              <a:spcAft>
                <a:spcPts val="600"/>
              </a:spcAft>
              <a:buNone/>
            </a:pPr>
            <a:endParaRPr lang="de-DE" b="1" i="1" dirty="0"/>
          </a:p>
          <a:p>
            <a:pPr marL="0" indent="0">
              <a:spcAft>
                <a:spcPts val="600"/>
              </a:spcAft>
              <a:buNone/>
            </a:pPr>
            <a:endParaRPr lang="de-DE" b="1" i="1" dirty="0"/>
          </a:p>
          <a:p>
            <a:pPr marL="0" indent="0">
              <a:spcAft>
                <a:spcPts val="600"/>
              </a:spcAft>
              <a:buNone/>
            </a:pPr>
            <a:endParaRPr lang="de-DE" b="1" i="1" dirty="0"/>
          </a:p>
          <a:p>
            <a:pPr marL="0" indent="0">
              <a:spcAft>
                <a:spcPts val="600"/>
              </a:spcAft>
              <a:buNone/>
            </a:pPr>
            <a:endParaRPr lang="de-DE" b="1" i="1" dirty="0"/>
          </a:p>
          <a:p>
            <a:pPr marL="1254125" indent="-1254125">
              <a:buNone/>
            </a:pPr>
            <a:r>
              <a:rPr lang="de-CH" b="1" i="1" u="sng" dirty="0">
                <a:solidFill>
                  <a:srgbClr val="FF0000"/>
                </a:solidFill>
              </a:rPr>
              <a:t>Achtung</a:t>
            </a:r>
            <a:r>
              <a:rPr lang="de-CH" b="1" i="1" dirty="0">
                <a:solidFill>
                  <a:srgbClr val="FF0000"/>
                </a:solidFill>
              </a:rPr>
              <a:t>:  Es treten sehr hohe Kurzschlussströme auf. Diese können zu einem </a:t>
            </a:r>
            <a:r>
              <a:rPr lang="de-CH" b="1" i="1" dirty="0" err="1">
                <a:solidFill>
                  <a:srgbClr val="FF0000"/>
                </a:solidFill>
              </a:rPr>
              <a:t>therm</a:t>
            </a:r>
            <a:r>
              <a:rPr lang="de-CH" b="1" i="1" dirty="0">
                <a:solidFill>
                  <a:srgbClr val="FF0000"/>
                </a:solidFill>
              </a:rPr>
              <a:t>. Durchgehen (Thermal Runaway) führen. Benachbarte Zellen können dadurch überhitzen. Es kann zu einer Ausbreitung (Propagation) und Kettenreaktion kommen. </a:t>
            </a:r>
            <a:r>
              <a:rPr lang="de-CH" b="1" i="1" u="sng" dirty="0">
                <a:solidFill>
                  <a:srgbClr val="FF0000"/>
                </a:solidFill>
              </a:rPr>
              <a:t>Dies ist unter allen Umständen zu verhindert</a:t>
            </a:r>
            <a:r>
              <a:rPr lang="de-CH" b="1" i="1" dirty="0">
                <a:solidFill>
                  <a:srgbClr val="FF0000"/>
                </a:solidFill>
              </a:rPr>
              <a:t>.</a:t>
            </a: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55</a:t>
            </a:fld>
            <a:endParaRPr lang="de-CH" dirty="0"/>
          </a:p>
        </p:txBody>
      </p:sp>
      <p:sp>
        <p:nvSpPr>
          <p:cNvPr id="9" name="Inhaltsplatzhalter 2">
            <a:extLst>
              <a:ext uri="{FF2B5EF4-FFF2-40B4-BE49-F238E27FC236}">
                <a16:creationId xmlns:a16="http://schemas.microsoft.com/office/drawing/2014/main" id="{1E333838-21A3-4607-9551-15EFFACCD417}"/>
              </a:ext>
            </a:extLst>
          </p:cNvPr>
          <p:cNvSpPr txBox="1">
            <a:spLocks/>
          </p:cNvSpPr>
          <p:nvPr/>
        </p:nvSpPr>
        <p:spPr>
          <a:xfrm>
            <a:off x="681036" y="2821880"/>
            <a:ext cx="3548063" cy="3673949"/>
          </a:xfrm>
          <a:prstGeom prst="rect">
            <a:avLst/>
          </a:prstGeom>
        </p:spPr>
        <p:txBody>
          <a:bodyPr vert="horz" lIns="91440" tIns="45720" rIns="91440" bIns="45720" rtlCol="0">
            <a:normAutofit/>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1000"/>
              </a:spcAft>
              <a:buFont typeface="Arial" panose="020B0604020202020204" pitchFamily="34" charset="0"/>
              <a:buNone/>
            </a:pPr>
            <a:r>
              <a:rPr lang="de-DE" dirty="0"/>
              <a:t>Durch den inneren Kurz-schluss werden die parallel-geschalteten Zellen </a:t>
            </a:r>
            <a:r>
              <a:rPr lang="de-DE" dirty="0" err="1"/>
              <a:t>ent</a:t>
            </a:r>
            <a:r>
              <a:rPr lang="de-DE" dirty="0"/>
              <a:t>-laden.</a:t>
            </a:r>
          </a:p>
        </p:txBody>
      </p:sp>
      <p:pic>
        <p:nvPicPr>
          <p:cNvPr id="18" name="Grafik 17">
            <a:extLst>
              <a:ext uri="{FF2B5EF4-FFF2-40B4-BE49-F238E27FC236}">
                <a16:creationId xmlns:a16="http://schemas.microsoft.com/office/drawing/2014/main" id="{AE47093A-84F4-4C39-B32D-2DC342C3E7B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84153"/>
          <a:stretch/>
        </p:blipFill>
        <p:spPr>
          <a:xfrm>
            <a:off x="5084416" y="3118141"/>
            <a:ext cx="3282736" cy="460575"/>
          </a:xfrm>
          <a:prstGeom prst="rect">
            <a:avLst/>
          </a:prstGeom>
        </p:spPr>
      </p:pic>
      <p:sp>
        <p:nvSpPr>
          <p:cNvPr id="19" name="Textfeld 18">
            <a:extLst>
              <a:ext uri="{FF2B5EF4-FFF2-40B4-BE49-F238E27FC236}">
                <a16:creationId xmlns:a16="http://schemas.microsoft.com/office/drawing/2014/main" id="{58A59841-3C1D-44E6-BFA5-8A7E1D9DF3B2}"/>
              </a:ext>
            </a:extLst>
          </p:cNvPr>
          <p:cNvSpPr txBox="1"/>
          <p:nvPr/>
        </p:nvSpPr>
        <p:spPr>
          <a:xfrm>
            <a:off x="8349173" y="3243724"/>
            <a:ext cx="1222218" cy="269304"/>
          </a:xfrm>
          <a:prstGeom prst="rect">
            <a:avLst/>
          </a:prstGeom>
          <a:noFill/>
        </p:spPr>
        <p:txBody>
          <a:bodyPr wrap="square" rtlCol="0">
            <a:spAutoFit/>
          </a:bodyPr>
          <a:lstStyle/>
          <a:p>
            <a:pPr>
              <a:spcBef>
                <a:spcPts val="1200"/>
              </a:spcBef>
              <a:spcAft>
                <a:spcPts val="800"/>
              </a:spcAft>
            </a:pPr>
            <a:r>
              <a:rPr lang="de-DE" sz="1150" dirty="0">
                <a:latin typeface="Arial" panose="020B0604020202020204" pitchFamily="34" charset="0"/>
                <a:cs typeface="Arial" panose="020B0604020202020204" pitchFamily="34" charset="0"/>
              </a:rPr>
              <a:t>2.25 V</a:t>
            </a:r>
          </a:p>
        </p:txBody>
      </p:sp>
      <p:cxnSp>
        <p:nvCxnSpPr>
          <p:cNvPr id="20" name="Gerader Verbinder 19">
            <a:extLst>
              <a:ext uri="{FF2B5EF4-FFF2-40B4-BE49-F238E27FC236}">
                <a16:creationId xmlns:a16="http://schemas.microsoft.com/office/drawing/2014/main" id="{9EEC5BA0-428F-4500-9ADC-B4FB1469453F}"/>
              </a:ext>
            </a:extLst>
          </p:cNvPr>
          <p:cNvCxnSpPr>
            <a:cxnSpLocks/>
          </p:cNvCxnSpPr>
          <p:nvPr/>
        </p:nvCxnSpPr>
        <p:spPr>
          <a:xfrm>
            <a:off x="6743471" y="2995336"/>
            <a:ext cx="0" cy="216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3CCD8D84-1A48-4DE6-A172-1CFA2BB311DC}"/>
              </a:ext>
            </a:extLst>
          </p:cNvPr>
          <p:cNvCxnSpPr>
            <a:cxnSpLocks/>
          </p:cNvCxnSpPr>
          <p:nvPr/>
        </p:nvCxnSpPr>
        <p:spPr>
          <a:xfrm>
            <a:off x="6741013" y="3553318"/>
            <a:ext cx="0" cy="216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2" name="Rechteck 21">
            <a:extLst>
              <a:ext uri="{FF2B5EF4-FFF2-40B4-BE49-F238E27FC236}">
                <a16:creationId xmlns:a16="http://schemas.microsoft.com/office/drawing/2014/main" id="{6F221469-8D22-417F-A62B-F334009A968C}"/>
              </a:ext>
            </a:extLst>
          </p:cNvPr>
          <p:cNvSpPr/>
          <p:nvPr/>
        </p:nvSpPr>
        <p:spPr>
          <a:xfrm>
            <a:off x="5084415" y="3325760"/>
            <a:ext cx="726451" cy="131591"/>
          </a:xfrm>
          <a:prstGeom prst="rect">
            <a:avLst/>
          </a:prstGeom>
          <a:solidFill>
            <a:schemeClr val="bg1"/>
          </a:solidFill>
          <a:ln>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23" name="Rechteck 22">
            <a:extLst>
              <a:ext uri="{FF2B5EF4-FFF2-40B4-BE49-F238E27FC236}">
                <a16:creationId xmlns:a16="http://schemas.microsoft.com/office/drawing/2014/main" id="{E5A96659-F87D-47BC-A6C3-D7F9129B902F}"/>
              </a:ext>
            </a:extLst>
          </p:cNvPr>
          <p:cNvSpPr/>
          <p:nvPr/>
        </p:nvSpPr>
        <p:spPr>
          <a:xfrm>
            <a:off x="5154562" y="3279557"/>
            <a:ext cx="343164" cy="4571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cxnSp>
        <p:nvCxnSpPr>
          <p:cNvPr id="15" name="Gerader Verbinder 14">
            <a:extLst>
              <a:ext uri="{FF2B5EF4-FFF2-40B4-BE49-F238E27FC236}">
                <a16:creationId xmlns:a16="http://schemas.microsoft.com/office/drawing/2014/main" id="{F06B7F7F-4379-4651-98CE-0AE8D43BF881}"/>
              </a:ext>
            </a:extLst>
          </p:cNvPr>
          <p:cNvCxnSpPr/>
          <p:nvPr/>
        </p:nvCxnSpPr>
        <p:spPr>
          <a:xfrm flipV="1">
            <a:off x="5422235" y="3283202"/>
            <a:ext cx="108000" cy="18000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A92C7D17-4A7D-4519-80EE-A094B26D37E0}"/>
              </a:ext>
            </a:extLst>
          </p:cNvPr>
          <p:cNvCxnSpPr>
            <a:cxnSpLocks/>
          </p:cNvCxnSpPr>
          <p:nvPr/>
        </p:nvCxnSpPr>
        <p:spPr>
          <a:xfrm flipH="1">
            <a:off x="5464174" y="3281748"/>
            <a:ext cx="72000" cy="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63AE1F05-7E76-401C-A1AD-40464CC23A27}"/>
              </a:ext>
            </a:extLst>
          </p:cNvPr>
          <p:cNvCxnSpPr>
            <a:cxnSpLocks/>
          </p:cNvCxnSpPr>
          <p:nvPr/>
        </p:nvCxnSpPr>
        <p:spPr>
          <a:xfrm flipH="1">
            <a:off x="5416540" y="3465649"/>
            <a:ext cx="72000" cy="0"/>
          </a:xfrm>
          <a:prstGeom prst="line">
            <a:avLst/>
          </a:prstGeom>
          <a:ln w="317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4" name="Bogen 23">
            <a:extLst>
              <a:ext uri="{FF2B5EF4-FFF2-40B4-BE49-F238E27FC236}">
                <a16:creationId xmlns:a16="http://schemas.microsoft.com/office/drawing/2014/main" id="{D33C4575-85A5-4661-ACC7-B584415A27DF}"/>
              </a:ext>
            </a:extLst>
          </p:cNvPr>
          <p:cNvSpPr/>
          <p:nvPr/>
        </p:nvSpPr>
        <p:spPr>
          <a:xfrm flipH="1">
            <a:off x="5033583" y="2968436"/>
            <a:ext cx="828000" cy="828000"/>
          </a:xfrm>
          <a:prstGeom prst="arc">
            <a:avLst>
              <a:gd name="adj1" fmla="val 16200000"/>
              <a:gd name="adj2" fmla="val 6103000"/>
            </a:avLst>
          </a:prstGeom>
          <a:ln w="28575">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CH"/>
          </a:p>
        </p:txBody>
      </p:sp>
      <p:sp>
        <p:nvSpPr>
          <p:cNvPr id="25" name="Textfeld 24">
            <a:extLst>
              <a:ext uri="{FF2B5EF4-FFF2-40B4-BE49-F238E27FC236}">
                <a16:creationId xmlns:a16="http://schemas.microsoft.com/office/drawing/2014/main" id="{D393ADFC-8EE1-4222-A8F9-8F38ABA5759C}"/>
              </a:ext>
            </a:extLst>
          </p:cNvPr>
          <p:cNvSpPr txBox="1"/>
          <p:nvPr/>
        </p:nvSpPr>
        <p:spPr>
          <a:xfrm>
            <a:off x="4248328" y="2738425"/>
            <a:ext cx="932131" cy="369332"/>
          </a:xfrm>
          <a:prstGeom prst="rect">
            <a:avLst/>
          </a:prstGeom>
          <a:noFill/>
        </p:spPr>
        <p:txBody>
          <a:bodyPr wrap="square" rtlCol="0">
            <a:spAutoFit/>
          </a:bodyPr>
          <a:lstStyle/>
          <a:p>
            <a:pPr algn="r"/>
            <a:r>
              <a:rPr lang="de-DE" b="1" i="1" dirty="0" err="1">
                <a:solidFill>
                  <a:srgbClr val="C00000"/>
                </a:solidFill>
                <a:latin typeface="Times New Roman" panose="02020603050405020304" pitchFamily="18" charset="0"/>
                <a:cs typeface="Times New Roman" panose="02020603050405020304" pitchFamily="18" charset="0"/>
              </a:rPr>
              <a:t>I</a:t>
            </a:r>
            <a:r>
              <a:rPr lang="de-DE" b="1" i="1" baseline="-25000" dirty="0" err="1">
                <a:solidFill>
                  <a:srgbClr val="C00000"/>
                </a:solidFill>
                <a:latin typeface="Times New Roman" panose="02020603050405020304" pitchFamily="18" charset="0"/>
                <a:cs typeface="Times New Roman" panose="02020603050405020304" pitchFamily="18" charset="0"/>
              </a:rPr>
              <a:t>equ</a:t>
            </a:r>
            <a:r>
              <a:rPr lang="de-DE" b="1" i="1" baseline="-25000" dirty="0">
                <a:solidFill>
                  <a:srgbClr val="C00000"/>
                </a:solidFill>
                <a:latin typeface="Times New Roman" panose="02020603050405020304" pitchFamily="18" charset="0"/>
                <a:cs typeface="Times New Roman" panose="02020603050405020304" pitchFamily="18" charset="0"/>
              </a:rPr>
              <a:t>.</a:t>
            </a:r>
            <a:endParaRPr lang="de-CH" b="1" i="1" baseline="-25000" dirty="0">
              <a:solidFill>
                <a:srgbClr val="C00000"/>
              </a:solidFill>
              <a:latin typeface="Times New Roman" panose="02020603050405020304" pitchFamily="18" charset="0"/>
              <a:cs typeface="Times New Roman" panose="02020603050405020304" pitchFamily="18" charset="0"/>
            </a:endParaRPr>
          </a:p>
        </p:txBody>
      </p:sp>
      <p:sp>
        <p:nvSpPr>
          <p:cNvPr id="26" name="Fußzeilenplatzhalter 4">
            <a:extLst>
              <a:ext uri="{FF2B5EF4-FFF2-40B4-BE49-F238E27FC236}">
                <a16:creationId xmlns:a16="http://schemas.microsoft.com/office/drawing/2014/main" id="{1517569D-8ECD-4452-BA54-FAC4A824B00F}"/>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36199274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rmAutofit/>
          </a:bodyPr>
          <a:lstStyle/>
          <a:p>
            <a:r>
              <a:rPr lang="de-CH" sz="2800" dirty="0" err="1"/>
              <a:t>Safety</a:t>
            </a:r>
            <a:r>
              <a:rPr lang="de-CH" sz="2800" dirty="0"/>
              <a:t> </a:t>
            </a:r>
            <a:r>
              <a:rPr lang="de-CH" sz="2800" dirty="0" err="1"/>
              <a:t>aspects</a:t>
            </a:r>
            <a:endParaRPr lang="de-CH" sz="2800" b="1" i="1"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7" y="1002346"/>
            <a:ext cx="8640000" cy="5493968"/>
          </a:xfrm>
        </p:spPr>
        <p:txBody>
          <a:bodyPr>
            <a:normAutofit/>
          </a:bodyPr>
          <a:lstStyle/>
          <a:p>
            <a:pPr marL="0" indent="0">
              <a:spcAft>
                <a:spcPts val="1000"/>
              </a:spcAft>
              <a:buNone/>
            </a:pPr>
            <a:r>
              <a:rPr lang="en-US" b="1" dirty="0">
                <a:solidFill>
                  <a:srgbClr val="8D1962"/>
                </a:solidFill>
              </a:rPr>
              <a:t>For parallel connection of battery cell</a:t>
            </a:r>
          </a:p>
          <a:p>
            <a:pPr marL="0" indent="0">
              <a:spcAft>
                <a:spcPts val="1000"/>
              </a:spcAft>
              <a:buNone/>
            </a:pPr>
            <a:r>
              <a:rPr lang="en-US" b="1" i="1" dirty="0"/>
              <a:t>In a parallel connection of Li-ion cells, each individual cell must be protected against short circuits. The following designs are common:</a:t>
            </a:r>
          </a:p>
          <a:p>
            <a:pPr marL="0" indent="0">
              <a:spcAft>
                <a:spcPts val="1000"/>
              </a:spcAft>
              <a:buNone/>
            </a:pPr>
            <a:endParaRPr lang="de-CH" b="1" i="1" dirty="0"/>
          </a:p>
          <a:p>
            <a:pPr marL="0" indent="0">
              <a:buNone/>
            </a:pPr>
            <a:endParaRPr lang="de-CH" b="1" i="1" dirty="0"/>
          </a:p>
          <a:p>
            <a:pPr marL="0" indent="0">
              <a:buNone/>
            </a:pPr>
            <a:endParaRPr lang="de-CH" b="1" i="1" dirty="0"/>
          </a:p>
          <a:p>
            <a:pPr marL="0" indent="0">
              <a:buNone/>
            </a:pPr>
            <a:endParaRPr lang="de-CH" b="1" i="1" dirty="0"/>
          </a:p>
          <a:p>
            <a:pPr marL="0" indent="0">
              <a:buNone/>
            </a:pPr>
            <a:endParaRPr lang="de-CH" b="1" i="1" dirty="0"/>
          </a:p>
          <a:p>
            <a:pPr marL="0" indent="0">
              <a:spcBef>
                <a:spcPts val="0"/>
              </a:spcBef>
              <a:buNone/>
            </a:pPr>
            <a:endParaRPr lang="de-CH" b="1" i="1" dirty="0"/>
          </a:p>
          <a:p>
            <a:pPr marL="804863" indent="-804863">
              <a:spcBef>
                <a:spcPts val="2400"/>
              </a:spcBef>
              <a:buNone/>
            </a:pPr>
            <a:r>
              <a:rPr lang="de-CH" sz="2000" u="sng" dirty="0"/>
              <a:t>Note</a:t>
            </a:r>
            <a:r>
              <a:rPr lang="de-CH" sz="2000" dirty="0"/>
              <a:t>:	</a:t>
            </a:r>
            <a:r>
              <a:rPr lang="en-US" sz="2000" dirty="0"/>
              <a:t>The thin fuse wire or button of the CID (Circuit </a:t>
            </a:r>
            <a:r>
              <a:rPr lang="en-US" sz="2000" dirty="0" err="1"/>
              <a:t>Interuption</a:t>
            </a:r>
            <a:r>
              <a:rPr lang="en-US" sz="2000" dirty="0"/>
              <a:t> Disc) has a high electrical resistance which has a detrimental effect on the performance of the cell and the battery built from it.</a:t>
            </a:r>
            <a:endParaRPr lang="de-CH" sz="200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56</a:t>
            </a:fld>
            <a:endParaRPr lang="de-CH" dirty="0"/>
          </a:p>
        </p:txBody>
      </p:sp>
      <p:pic>
        <p:nvPicPr>
          <p:cNvPr id="5" name="Grafik 4">
            <a:extLst>
              <a:ext uri="{FF2B5EF4-FFF2-40B4-BE49-F238E27FC236}">
                <a16:creationId xmlns:a16="http://schemas.microsoft.com/office/drawing/2014/main" id="{1E7C5D26-80D3-44A8-AB7C-2492E5EB8B7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763047" y="2942161"/>
            <a:ext cx="2802915" cy="1502937"/>
          </a:xfrm>
          <a:prstGeom prst="rect">
            <a:avLst/>
          </a:prstGeom>
        </p:spPr>
      </p:pic>
      <p:sp>
        <p:nvSpPr>
          <p:cNvPr id="7" name="Textfeld 6">
            <a:extLst>
              <a:ext uri="{FF2B5EF4-FFF2-40B4-BE49-F238E27FC236}">
                <a16:creationId xmlns:a16="http://schemas.microsoft.com/office/drawing/2014/main" id="{F9D7C8A8-65AD-4BA3-8803-BAFE119ED587}"/>
              </a:ext>
            </a:extLst>
          </p:cNvPr>
          <p:cNvSpPr txBox="1"/>
          <p:nvPr/>
        </p:nvSpPr>
        <p:spPr>
          <a:xfrm>
            <a:off x="711800" y="4510357"/>
            <a:ext cx="2900218" cy="584775"/>
          </a:xfrm>
          <a:prstGeom prst="rect">
            <a:avLst/>
          </a:prstGeom>
          <a:noFill/>
        </p:spPr>
        <p:txBody>
          <a:bodyPr wrap="square" rtlCol="0">
            <a:spAutoFit/>
          </a:bodyPr>
          <a:lstStyle/>
          <a:p>
            <a:pPr algn="ctr"/>
            <a:r>
              <a:rPr lang="en-US" sz="1600" b="1" i="1" dirty="0"/>
              <a:t>Connecting wire as fuse </a:t>
            </a:r>
          </a:p>
          <a:p>
            <a:pPr algn="ctr"/>
            <a:r>
              <a:rPr lang="en-US" sz="1600" b="1" i="1" dirty="0"/>
              <a:t>(Tesla Motors)</a:t>
            </a:r>
            <a:endParaRPr lang="de-CH" sz="1600" b="1" i="1" dirty="0"/>
          </a:p>
        </p:txBody>
      </p:sp>
      <p:pic>
        <p:nvPicPr>
          <p:cNvPr id="8" name="Grafik 7">
            <a:extLst>
              <a:ext uri="{FF2B5EF4-FFF2-40B4-BE49-F238E27FC236}">
                <a16:creationId xmlns:a16="http://schemas.microsoft.com/office/drawing/2014/main" id="{97EB9296-903C-4649-BB99-DF3C56577FA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7029302" y="2942161"/>
            <a:ext cx="2291735" cy="1502937"/>
          </a:xfrm>
          <a:prstGeom prst="rect">
            <a:avLst/>
          </a:prstGeom>
        </p:spPr>
      </p:pic>
      <p:sp>
        <p:nvSpPr>
          <p:cNvPr id="12" name="Textfeld 11">
            <a:extLst>
              <a:ext uri="{FF2B5EF4-FFF2-40B4-BE49-F238E27FC236}">
                <a16:creationId xmlns:a16="http://schemas.microsoft.com/office/drawing/2014/main" id="{D1010B84-24E8-482E-AE2C-CC5CAD6C8823}"/>
              </a:ext>
            </a:extLst>
          </p:cNvPr>
          <p:cNvSpPr txBox="1"/>
          <p:nvPr/>
        </p:nvSpPr>
        <p:spPr>
          <a:xfrm>
            <a:off x="6806686" y="4510357"/>
            <a:ext cx="2561311" cy="584775"/>
          </a:xfrm>
          <a:prstGeom prst="rect">
            <a:avLst/>
          </a:prstGeom>
          <a:noFill/>
        </p:spPr>
        <p:txBody>
          <a:bodyPr wrap="square" rtlCol="0">
            <a:spAutoFit/>
          </a:bodyPr>
          <a:lstStyle/>
          <a:p>
            <a:pPr algn="ctr"/>
            <a:r>
              <a:rPr lang="en-US" sz="1600" b="1" i="1" dirty="0"/>
              <a:t>Fuse integrated on circuit board (</a:t>
            </a:r>
            <a:r>
              <a:rPr lang="en-US" sz="1600" b="1" i="1" dirty="0" err="1"/>
              <a:t>Invenox</a:t>
            </a:r>
            <a:r>
              <a:rPr lang="en-US" sz="1600" b="1" i="1" dirty="0"/>
              <a:t>)</a:t>
            </a:r>
            <a:endParaRPr lang="de-CH" sz="1600" b="1" i="1" dirty="0"/>
          </a:p>
        </p:txBody>
      </p:sp>
      <p:pic>
        <p:nvPicPr>
          <p:cNvPr id="10" name="Grafik 9">
            <a:extLst>
              <a:ext uri="{FF2B5EF4-FFF2-40B4-BE49-F238E27FC236}">
                <a16:creationId xmlns:a16="http://schemas.microsoft.com/office/drawing/2014/main" id="{A1BE6A9D-4266-4075-8997-0A09CE01611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107" t="22904" r="1692" b="24907"/>
          <a:stretch/>
        </p:blipFill>
        <p:spPr>
          <a:xfrm>
            <a:off x="3847522" y="2478825"/>
            <a:ext cx="2900217" cy="2018145"/>
          </a:xfrm>
          <a:prstGeom prst="rect">
            <a:avLst/>
          </a:prstGeom>
        </p:spPr>
      </p:pic>
      <p:sp>
        <p:nvSpPr>
          <p:cNvPr id="13" name="Textfeld 12">
            <a:extLst>
              <a:ext uri="{FF2B5EF4-FFF2-40B4-BE49-F238E27FC236}">
                <a16:creationId xmlns:a16="http://schemas.microsoft.com/office/drawing/2014/main" id="{DE7F9F6C-3D88-4C3B-9E3F-E37254D427C4}"/>
              </a:ext>
            </a:extLst>
          </p:cNvPr>
          <p:cNvSpPr txBox="1"/>
          <p:nvPr/>
        </p:nvSpPr>
        <p:spPr>
          <a:xfrm>
            <a:off x="4259584" y="4492084"/>
            <a:ext cx="2076094" cy="830997"/>
          </a:xfrm>
          <a:prstGeom prst="rect">
            <a:avLst/>
          </a:prstGeom>
          <a:noFill/>
        </p:spPr>
        <p:txBody>
          <a:bodyPr wrap="square" rtlCol="0">
            <a:spAutoFit/>
          </a:bodyPr>
          <a:lstStyle/>
          <a:p>
            <a:pPr algn="ctr"/>
            <a:r>
              <a:rPr lang="en-US" sz="1600" b="1" i="1" dirty="0"/>
              <a:t>Internal short-circuit protection (via CID button)</a:t>
            </a:r>
            <a:endParaRPr lang="de-CH" sz="1600" b="1" i="1" dirty="0"/>
          </a:p>
        </p:txBody>
      </p:sp>
      <p:sp>
        <p:nvSpPr>
          <p:cNvPr id="14" name="Fußzeilenplatzhalter 4">
            <a:extLst>
              <a:ext uri="{FF2B5EF4-FFF2-40B4-BE49-F238E27FC236}">
                <a16:creationId xmlns:a16="http://schemas.microsoft.com/office/drawing/2014/main" id="{1E34D16B-02ED-4344-A27C-2A4727B97904}"/>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397489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de-CH" sz="2800" dirty="0"/>
              <a:t>Thermal Runaway</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786812" cy="5050982"/>
          </a:xfrm>
        </p:spPr>
        <p:txBody>
          <a:bodyPr>
            <a:noAutofit/>
          </a:bodyPr>
          <a:lstStyle/>
          <a:p>
            <a:pPr marL="0" indent="0">
              <a:spcAft>
                <a:spcPts val="1800"/>
              </a:spcAft>
              <a:buNone/>
            </a:pPr>
            <a:r>
              <a:rPr lang="en-US" sz="2360" b="1" dirty="0">
                <a:solidFill>
                  <a:srgbClr val="8D1962"/>
                </a:solidFill>
              </a:rPr>
              <a:t>Thermal runaway is triggered by</a:t>
            </a:r>
          </a:p>
          <a:p>
            <a:pPr marL="0" indent="0">
              <a:spcAft>
                <a:spcPts val="1800"/>
              </a:spcAft>
              <a:buNone/>
            </a:pPr>
            <a:endParaRPr lang="de-CH" sz="2360" dirty="0"/>
          </a:p>
          <a:p>
            <a:pPr marL="0" indent="0">
              <a:lnSpc>
                <a:spcPct val="110000"/>
              </a:lnSpc>
              <a:spcAft>
                <a:spcPts val="1000"/>
              </a:spcAft>
              <a:buNone/>
            </a:pPr>
            <a:endParaRPr lang="de-CH" sz="2360" dirty="0"/>
          </a:p>
          <a:p>
            <a:pPr marL="0" indent="0">
              <a:lnSpc>
                <a:spcPct val="110000"/>
              </a:lnSpc>
              <a:spcAft>
                <a:spcPts val="1000"/>
              </a:spcAft>
              <a:buNone/>
            </a:pPr>
            <a:endParaRPr lang="de-CH" sz="2360" dirty="0"/>
          </a:p>
          <a:p>
            <a:pPr marL="0" indent="0">
              <a:lnSpc>
                <a:spcPct val="110000"/>
              </a:lnSpc>
              <a:spcAft>
                <a:spcPts val="1000"/>
              </a:spcAft>
              <a:buNone/>
            </a:pPr>
            <a:endParaRPr lang="de-CH" sz="2360" dirty="0"/>
          </a:p>
          <a:p>
            <a:pPr marL="0" indent="0">
              <a:lnSpc>
                <a:spcPct val="110000"/>
              </a:lnSpc>
              <a:spcAft>
                <a:spcPts val="1000"/>
              </a:spcAft>
              <a:buNone/>
            </a:pPr>
            <a:endParaRPr lang="de-CH" sz="2360" dirty="0"/>
          </a:p>
          <a:p>
            <a:pPr marL="0" indent="0">
              <a:lnSpc>
                <a:spcPct val="110000"/>
              </a:lnSpc>
              <a:spcAft>
                <a:spcPts val="1000"/>
              </a:spcAft>
              <a:buNone/>
            </a:pPr>
            <a:r>
              <a:rPr lang="en-US" sz="2000" dirty="0"/>
              <a:t>whereby the initial cause of a thermal runaway is damage to the solid electrolyte interface (SEI - “protective layer” on the anode) either by electrochemical, mechanical or thermal processes. processes.</a:t>
            </a:r>
            <a:endParaRPr lang="de-CH" sz="200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57</a:t>
            </a:fld>
            <a:endParaRPr lang="de-CH" dirty="0"/>
          </a:p>
        </p:txBody>
      </p:sp>
      <p:pic>
        <p:nvPicPr>
          <p:cNvPr id="8" name="Grafik 7">
            <a:extLst>
              <a:ext uri="{FF2B5EF4-FFF2-40B4-BE49-F238E27FC236}">
                <a16:creationId xmlns:a16="http://schemas.microsoft.com/office/drawing/2014/main" id="{95AF5D29-9AAC-4059-AFA0-7DAEC43511BB}"/>
              </a:ext>
            </a:extLst>
          </p:cNvPr>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952874" y="1466850"/>
            <a:ext cx="2000250" cy="2000250"/>
          </a:xfrm>
          <a:prstGeom prst="rect">
            <a:avLst/>
          </a:prstGeom>
        </p:spPr>
      </p:pic>
      <p:pic>
        <p:nvPicPr>
          <p:cNvPr id="11" name="Grafik 10">
            <a:extLst>
              <a:ext uri="{FF2B5EF4-FFF2-40B4-BE49-F238E27FC236}">
                <a16:creationId xmlns:a16="http://schemas.microsoft.com/office/drawing/2014/main" id="{622D4679-6A84-4B35-86DA-6389C4FE11EC}"/>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76312" y="1466850"/>
            <a:ext cx="2000250" cy="2000250"/>
          </a:xfrm>
          <a:prstGeom prst="rect">
            <a:avLst/>
          </a:prstGeom>
        </p:spPr>
      </p:pic>
      <p:pic>
        <p:nvPicPr>
          <p:cNvPr id="13" name="Grafik 12">
            <a:extLst>
              <a:ext uri="{FF2B5EF4-FFF2-40B4-BE49-F238E27FC236}">
                <a16:creationId xmlns:a16="http://schemas.microsoft.com/office/drawing/2014/main" id="{91D9CE55-23F7-4485-9029-340D4DEAD4EC}"/>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929436" y="1466850"/>
            <a:ext cx="2000250" cy="2000250"/>
          </a:xfrm>
          <a:prstGeom prst="rect">
            <a:avLst/>
          </a:prstGeom>
        </p:spPr>
      </p:pic>
      <p:sp>
        <p:nvSpPr>
          <p:cNvPr id="14" name="Textfeld 13">
            <a:extLst>
              <a:ext uri="{FF2B5EF4-FFF2-40B4-BE49-F238E27FC236}">
                <a16:creationId xmlns:a16="http://schemas.microsoft.com/office/drawing/2014/main" id="{A2D29297-D33B-4CB5-A937-E550F3384F0A}"/>
              </a:ext>
            </a:extLst>
          </p:cNvPr>
          <p:cNvSpPr txBox="1"/>
          <p:nvPr/>
        </p:nvSpPr>
        <p:spPr>
          <a:xfrm>
            <a:off x="667500" y="3334121"/>
            <a:ext cx="2412000" cy="923330"/>
          </a:xfrm>
          <a:prstGeom prst="rect">
            <a:avLst/>
          </a:prstGeom>
          <a:noFill/>
        </p:spPr>
        <p:txBody>
          <a:bodyPr wrap="square" rtlCol="0">
            <a:spAutoFit/>
          </a:bodyPr>
          <a:lstStyle/>
          <a:p>
            <a:pPr algn="ctr"/>
            <a:r>
              <a:rPr lang="en-US" dirty="0"/>
              <a:t>electrical overload by internal or external short circuit</a:t>
            </a:r>
            <a:endParaRPr lang="de-CH" dirty="0"/>
          </a:p>
        </p:txBody>
      </p:sp>
      <p:sp>
        <p:nvSpPr>
          <p:cNvPr id="15" name="Textfeld 14">
            <a:extLst>
              <a:ext uri="{FF2B5EF4-FFF2-40B4-BE49-F238E27FC236}">
                <a16:creationId xmlns:a16="http://schemas.microsoft.com/office/drawing/2014/main" id="{23881A02-2299-4994-A726-F6C8D57CB96B}"/>
              </a:ext>
            </a:extLst>
          </p:cNvPr>
          <p:cNvSpPr txBox="1"/>
          <p:nvPr/>
        </p:nvSpPr>
        <p:spPr>
          <a:xfrm>
            <a:off x="3747000" y="3334121"/>
            <a:ext cx="2412000" cy="1200329"/>
          </a:xfrm>
          <a:prstGeom prst="rect">
            <a:avLst/>
          </a:prstGeom>
          <a:noFill/>
        </p:spPr>
        <p:txBody>
          <a:bodyPr wrap="square" rtlCol="0">
            <a:spAutoFit/>
          </a:bodyPr>
          <a:lstStyle/>
          <a:p>
            <a:pPr algn="ctr">
              <a:spcAft>
                <a:spcPts val="1200"/>
              </a:spcAft>
            </a:pPr>
            <a:r>
              <a:rPr lang="en-US" dirty="0"/>
              <a:t>mechanical damage (deformation, shock, vibration, penetration of foreign bodies)</a:t>
            </a:r>
            <a:endParaRPr lang="de-CH" dirty="0"/>
          </a:p>
        </p:txBody>
      </p:sp>
      <p:sp>
        <p:nvSpPr>
          <p:cNvPr id="16" name="Textfeld 15">
            <a:extLst>
              <a:ext uri="{FF2B5EF4-FFF2-40B4-BE49-F238E27FC236}">
                <a16:creationId xmlns:a16="http://schemas.microsoft.com/office/drawing/2014/main" id="{3C143B1C-10A6-4EA0-BDFC-DF1274F2EBF1}"/>
              </a:ext>
            </a:extLst>
          </p:cNvPr>
          <p:cNvSpPr txBox="1"/>
          <p:nvPr/>
        </p:nvSpPr>
        <p:spPr>
          <a:xfrm>
            <a:off x="6826500" y="3334121"/>
            <a:ext cx="2412000" cy="369332"/>
          </a:xfrm>
          <a:prstGeom prst="rect">
            <a:avLst/>
          </a:prstGeom>
          <a:noFill/>
        </p:spPr>
        <p:txBody>
          <a:bodyPr wrap="square" rtlCol="0">
            <a:spAutoFit/>
          </a:bodyPr>
          <a:lstStyle/>
          <a:p>
            <a:pPr algn="ctr"/>
            <a:r>
              <a:rPr lang="de-CH" dirty="0"/>
              <a:t>External </a:t>
            </a:r>
            <a:r>
              <a:rPr lang="de-CH" dirty="0" err="1"/>
              <a:t>heat</a:t>
            </a:r>
            <a:r>
              <a:rPr lang="de-CH" dirty="0"/>
              <a:t> </a:t>
            </a:r>
            <a:r>
              <a:rPr lang="de-CH" dirty="0" err="1"/>
              <a:t>exposure</a:t>
            </a:r>
            <a:endParaRPr lang="de-CH" dirty="0"/>
          </a:p>
        </p:txBody>
      </p:sp>
      <p:sp>
        <p:nvSpPr>
          <p:cNvPr id="17" name="Fußzeilenplatzhalter 4">
            <a:extLst>
              <a:ext uri="{FF2B5EF4-FFF2-40B4-BE49-F238E27FC236}">
                <a16:creationId xmlns:a16="http://schemas.microsoft.com/office/drawing/2014/main" id="{83634141-9343-43C5-9F93-00788AB47596}"/>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27201953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de-CH" sz="2800" dirty="0"/>
              <a:t>Thermal Runaway</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Thermal runaway is triggered by</a:t>
            </a:r>
          </a:p>
          <a:p>
            <a:pPr marL="0" indent="0">
              <a:spcAft>
                <a:spcPts val="1000"/>
              </a:spcAft>
              <a:buNone/>
            </a:pPr>
            <a:endParaRPr lang="de-CH" sz="236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58</a:t>
            </a:fld>
            <a:endParaRPr lang="de-CH" dirty="0"/>
          </a:p>
        </p:txBody>
      </p:sp>
      <p:pic>
        <p:nvPicPr>
          <p:cNvPr id="8" name="Grafik 7">
            <a:extLst>
              <a:ext uri="{FF2B5EF4-FFF2-40B4-BE49-F238E27FC236}">
                <a16:creationId xmlns:a16="http://schemas.microsoft.com/office/drawing/2014/main" id="{3F3B9B09-024D-4565-A030-93C8B48BEF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074" y="2005012"/>
            <a:ext cx="8290087" cy="3328988"/>
          </a:xfrm>
          <a:prstGeom prst="rect">
            <a:avLst/>
          </a:prstGeom>
        </p:spPr>
      </p:pic>
      <p:sp>
        <p:nvSpPr>
          <p:cNvPr id="9" name="Fußzeilenplatzhalter 4">
            <a:extLst>
              <a:ext uri="{FF2B5EF4-FFF2-40B4-BE49-F238E27FC236}">
                <a16:creationId xmlns:a16="http://schemas.microsoft.com/office/drawing/2014/main" id="{E5C762F7-4BE0-4F67-9AC8-2531F4A7F8DF}"/>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249196590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de-CH" sz="2800" dirty="0"/>
              <a:t>Thermal Runaway</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Thermal runaway is triggered by</a:t>
            </a:r>
          </a:p>
          <a:p>
            <a:pPr marL="0" indent="0">
              <a:spcAft>
                <a:spcPts val="1000"/>
              </a:spcAft>
              <a:buNone/>
            </a:pPr>
            <a:endParaRPr lang="de-CH" sz="236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59</a:t>
            </a:fld>
            <a:endParaRPr lang="de-CH" dirty="0"/>
          </a:p>
        </p:txBody>
      </p:sp>
      <p:pic>
        <p:nvPicPr>
          <p:cNvPr id="8" name="Grafik 7">
            <a:extLst>
              <a:ext uri="{FF2B5EF4-FFF2-40B4-BE49-F238E27FC236}">
                <a16:creationId xmlns:a16="http://schemas.microsoft.com/office/drawing/2014/main" id="{608E112D-8D02-4D38-80C6-C589935FCD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95525" y="2173489"/>
            <a:ext cx="6996113" cy="3682165"/>
          </a:xfrm>
          <a:prstGeom prst="rect">
            <a:avLst/>
          </a:prstGeom>
        </p:spPr>
      </p:pic>
      <p:sp>
        <p:nvSpPr>
          <p:cNvPr id="9" name="Fußzeilenplatzhalter 4">
            <a:extLst>
              <a:ext uri="{FF2B5EF4-FFF2-40B4-BE49-F238E27FC236}">
                <a16:creationId xmlns:a16="http://schemas.microsoft.com/office/drawing/2014/main" id="{7437B208-0F12-427F-BDF0-FFB26EC864C0}"/>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117404039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de-CH" sz="2800" dirty="0"/>
              <a:t>Thermal Runaway - Propagation</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buNone/>
            </a:pPr>
            <a:r>
              <a:rPr lang="en-US" sz="2360" b="1" dirty="0">
                <a:solidFill>
                  <a:srgbClr val="8D1962"/>
                </a:solidFill>
              </a:rPr>
              <a:t>Thermal runaway triggered by external </a:t>
            </a:r>
            <a:r>
              <a:rPr lang="en-US" sz="2360" b="1">
                <a:solidFill>
                  <a:srgbClr val="8D1962"/>
                </a:solidFill>
              </a:rPr>
              <a:t>heat exposure</a:t>
            </a:r>
          </a:p>
          <a:p>
            <a:pPr marL="0" indent="0">
              <a:buNone/>
            </a:pPr>
            <a:r>
              <a:rPr lang="en-US" sz="2360" b="1">
                <a:solidFill>
                  <a:srgbClr val="8D1962"/>
                </a:solidFill>
              </a:rPr>
              <a:t>Danger </a:t>
            </a:r>
            <a:r>
              <a:rPr lang="en-US" sz="2360" b="1" dirty="0">
                <a:solidFill>
                  <a:srgbClr val="8D1962"/>
                </a:solidFill>
              </a:rPr>
              <a:t>of propagation across cells</a:t>
            </a:r>
            <a:endParaRPr lang="de-CH" sz="236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dirty="0"/>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60</a:t>
            </a:fld>
            <a:endParaRPr lang="de-CH" dirty="0"/>
          </a:p>
        </p:txBody>
      </p:sp>
      <p:pic>
        <p:nvPicPr>
          <p:cNvPr id="10" name="Li-ion 18650 Cells in Thermal Runaway">
            <a:hlinkClick r:id="" action="ppaction://media"/>
            <a:extLst>
              <a:ext uri="{FF2B5EF4-FFF2-40B4-BE49-F238E27FC236}">
                <a16:creationId xmlns:a16="http://schemas.microsoft.com/office/drawing/2014/main" id="{40682EF9-449A-41BA-BDF6-DE19A1F7E83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39778" y="2101800"/>
            <a:ext cx="6826443" cy="3839874"/>
          </a:xfrm>
          <a:prstGeom prst="rect">
            <a:avLst/>
          </a:prstGeom>
        </p:spPr>
      </p:pic>
      <p:sp>
        <p:nvSpPr>
          <p:cNvPr id="8" name="Fußzeilenplatzhalter 4">
            <a:extLst>
              <a:ext uri="{FF2B5EF4-FFF2-40B4-BE49-F238E27FC236}">
                <a16:creationId xmlns:a16="http://schemas.microsoft.com/office/drawing/2014/main" id="{6B8B94CF-B98D-417E-A299-80926F985283}"/>
              </a:ext>
            </a:extLst>
          </p:cNvPr>
          <p:cNvSpPr>
            <a:spLocks noGrp="1"/>
          </p:cNvSpPr>
          <p:nvPr>
            <p:ph type="ftr" sz="quarter" idx="11"/>
          </p:nvPr>
        </p:nvSpPr>
        <p:spPr>
          <a:xfrm>
            <a:off x="3281363" y="6496314"/>
            <a:ext cx="3343275" cy="365125"/>
          </a:xfrm>
        </p:spPr>
        <p:txBody>
          <a:bodyPr/>
          <a:lstStyle/>
          <a:p>
            <a:r>
              <a:rPr lang="en-US"/>
              <a:t>01 - Lithium-Ion Battery Cells - Part 1</a:t>
            </a:r>
            <a:endParaRPr lang="de-CH" dirty="0"/>
          </a:p>
        </p:txBody>
      </p:sp>
    </p:spTree>
    <p:extLst>
      <p:ext uri="{BB962C8B-B14F-4D97-AF65-F5344CB8AC3E}">
        <p14:creationId xmlns:p14="http://schemas.microsoft.com/office/powerpoint/2010/main" val="2213105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00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p:cMediaNode vol="80000">
                <p:cTn id="12" fill="hold" display="0">
                  <p:stCondLst>
                    <p:cond delay="indefinite"/>
                  </p:stCondLst>
                </p:cTn>
                <p:tgtEl>
                  <p:spTgt spid="10"/>
                </p:tgtEl>
              </p:cMediaNode>
            </p:vide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and requirements</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Energy balance and requirements for the energy storage system</a:t>
            </a:r>
          </a:p>
          <a:p>
            <a:pPr marL="0" indent="0">
              <a:spcAft>
                <a:spcPts val="1800"/>
              </a:spcAft>
              <a:buNone/>
            </a:pPr>
            <a:r>
              <a:rPr lang="de-CH" sz="2360" dirty="0" err="1"/>
              <a:t>For</a:t>
            </a:r>
            <a:r>
              <a:rPr lang="de-CH" sz="2360" dirty="0"/>
              <a:t> a</a:t>
            </a:r>
          </a:p>
          <a:p>
            <a:pPr>
              <a:spcAft>
                <a:spcPts val="1200"/>
              </a:spcAft>
              <a:tabLst>
                <a:tab pos="6905625" algn="l"/>
              </a:tabLst>
            </a:pPr>
            <a:r>
              <a:rPr lang="de-CH" b="1" dirty="0" err="1"/>
              <a:t>unown</a:t>
            </a:r>
            <a:r>
              <a:rPr lang="de-CH" b="1" dirty="0"/>
              <a:t> </a:t>
            </a:r>
            <a:r>
              <a:rPr lang="de-CH" b="1" dirty="0" err="1"/>
              <a:t>application</a:t>
            </a:r>
            <a:endParaRPr lang="de-CH" b="1" dirty="0"/>
          </a:p>
          <a:p>
            <a:pPr marL="896938" lvl="1" indent="-439738">
              <a:spcBef>
                <a:spcPts val="600"/>
              </a:spcBef>
              <a:buFont typeface="Symbol" panose="05050102010706020507" pitchFamily="18" charset="2"/>
              <a:buChar char="-"/>
              <a:tabLst>
                <a:tab pos="6905625" algn="l"/>
              </a:tabLst>
            </a:pPr>
            <a:r>
              <a:rPr lang="en-US" sz="2218" dirty="0"/>
              <a:t>Prior knowledge of the application available</a:t>
            </a:r>
          </a:p>
          <a:p>
            <a:pPr marL="896938" lvl="1" indent="-439738">
              <a:spcBef>
                <a:spcPts val="600"/>
              </a:spcBef>
              <a:buFont typeface="Symbol" panose="05050102010706020507" pitchFamily="18" charset="2"/>
              <a:buChar char="-"/>
              <a:tabLst>
                <a:tab pos="6905625" algn="l"/>
              </a:tabLst>
            </a:pPr>
            <a:r>
              <a:rPr lang="en-US" sz="2218" dirty="0"/>
              <a:t>e.g. electric dumper from </a:t>
            </a:r>
            <a:r>
              <a:rPr lang="en-US" sz="2218" dirty="0" err="1"/>
              <a:t>eMining</a:t>
            </a:r>
            <a:r>
              <a:rPr lang="en-US" sz="2218" dirty="0"/>
              <a:t> AG</a:t>
            </a:r>
            <a:endParaRPr lang="de-CH" sz="2178" dirty="0"/>
          </a:p>
          <a:p>
            <a:pPr>
              <a:spcAft>
                <a:spcPts val="1200"/>
              </a:spcAft>
              <a:tabLst>
                <a:tab pos="6905625" algn="l"/>
              </a:tabLst>
            </a:pPr>
            <a:r>
              <a:rPr lang="de-CH" b="1" dirty="0" err="1"/>
              <a:t>unkown</a:t>
            </a:r>
            <a:r>
              <a:rPr lang="de-CH" b="1" dirty="0"/>
              <a:t> </a:t>
            </a:r>
            <a:r>
              <a:rPr lang="de-CH" b="1" dirty="0" err="1"/>
              <a:t>application</a:t>
            </a:r>
            <a:endParaRPr lang="de-CH" b="1" dirty="0"/>
          </a:p>
          <a:p>
            <a:pPr marL="896938" lvl="1" indent="-439738">
              <a:spcBef>
                <a:spcPts val="600"/>
              </a:spcBef>
              <a:buFont typeface="Symbol" panose="05050102010706020507" pitchFamily="18" charset="2"/>
              <a:buChar char="-"/>
              <a:tabLst>
                <a:tab pos="6905625" algn="l"/>
              </a:tabLst>
            </a:pPr>
            <a:r>
              <a:rPr lang="en-US" sz="2218" dirty="0"/>
              <a:t>Requirements from a specification sheet available</a:t>
            </a:r>
          </a:p>
          <a:p>
            <a:pPr marL="896938" lvl="1" indent="-439738">
              <a:spcBef>
                <a:spcPts val="600"/>
              </a:spcBef>
              <a:buFont typeface="Symbol" panose="05050102010706020507" pitchFamily="18" charset="2"/>
              <a:buChar char="-"/>
              <a:tabLst>
                <a:tab pos="6905625" algn="l"/>
              </a:tabLst>
            </a:pPr>
            <a:r>
              <a:rPr lang="en-US" sz="2218" dirty="0"/>
              <a:t>e.g. electric cars in general</a:t>
            </a:r>
            <a:endParaRPr lang="de-CH" sz="2218"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61</a:t>
            </a:fld>
            <a:endParaRPr lang="de-CH"/>
          </a:p>
        </p:txBody>
      </p:sp>
      <p:sp>
        <p:nvSpPr>
          <p:cNvPr id="11" name="Fußzeilenplatzhalter 4">
            <a:extLst>
              <a:ext uri="{FF2B5EF4-FFF2-40B4-BE49-F238E27FC236}">
                <a16:creationId xmlns:a16="http://schemas.microsoft.com/office/drawing/2014/main" id="{C4AEA49C-1999-4E09-8E3A-E6FD56AE8991}"/>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201653120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and requirements</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Basic requirements for the energy storage system </a:t>
            </a:r>
            <a:r>
              <a:rPr lang="de-CH" sz="2360" b="1" dirty="0">
                <a:solidFill>
                  <a:srgbClr val="8D1962"/>
                </a:solidFill>
              </a:rPr>
              <a:t>…</a:t>
            </a:r>
          </a:p>
          <a:p>
            <a:pPr marL="457200" indent="-457200">
              <a:spcAft>
                <a:spcPts val="1000"/>
              </a:spcAft>
              <a:buFont typeface="+mj-lt"/>
              <a:buAutoNum type="arabicPeriod"/>
            </a:pPr>
            <a:r>
              <a:rPr lang="de-CH" sz="2360" dirty="0" err="1"/>
              <a:t>Required</a:t>
            </a:r>
            <a:r>
              <a:rPr lang="de-CH" sz="2360" dirty="0"/>
              <a:t> </a:t>
            </a:r>
            <a:r>
              <a:rPr lang="de-CH" sz="2360" dirty="0" err="1"/>
              <a:t>storage</a:t>
            </a:r>
            <a:r>
              <a:rPr lang="de-CH" sz="2360" dirty="0"/>
              <a:t> </a:t>
            </a:r>
            <a:r>
              <a:rPr lang="de-CH" sz="2360" dirty="0" err="1"/>
              <a:t>capacity</a:t>
            </a:r>
            <a:endParaRPr lang="de-CH" sz="2360" dirty="0"/>
          </a:p>
          <a:p>
            <a:pPr marL="457200" indent="-457200">
              <a:spcAft>
                <a:spcPts val="1000"/>
              </a:spcAft>
              <a:buFont typeface="+mj-lt"/>
              <a:buAutoNum type="arabicPeriod"/>
            </a:pPr>
            <a:r>
              <a:rPr lang="en-US" sz="2360" dirty="0"/>
              <a:t>continuous electrical power during operation (continuous discharge)</a:t>
            </a:r>
          </a:p>
          <a:p>
            <a:pPr marL="457200" indent="-457200">
              <a:spcAft>
                <a:spcPts val="1000"/>
              </a:spcAft>
              <a:buFont typeface="+mj-lt"/>
              <a:buAutoNum type="arabicPeriod"/>
            </a:pPr>
            <a:r>
              <a:rPr lang="en-US" sz="2360" dirty="0"/>
              <a:t>electrical peak power and duration (short-term discharging)</a:t>
            </a:r>
            <a:endParaRPr lang="de-CH" sz="2360" dirty="0"/>
          </a:p>
          <a:p>
            <a:pPr marL="457200" indent="-457200">
              <a:spcAft>
                <a:spcPts val="1000"/>
              </a:spcAft>
              <a:buFont typeface="+mj-lt"/>
              <a:buAutoNum type="arabicPeriod"/>
            </a:pPr>
            <a:r>
              <a:rPr lang="de-CH" sz="2360" dirty="0" err="1"/>
              <a:t>Charging</a:t>
            </a:r>
            <a:r>
              <a:rPr lang="de-CH" sz="2360" dirty="0"/>
              <a:t> power (</a:t>
            </a:r>
            <a:r>
              <a:rPr lang="de-CH" sz="2360" dirty="0" err="1"/>
              <a:t>continuous</a:t>
            </a:r>
            <a:r>
              <a:rPr lang="de-CH" sz="2360" dirty="0"/>
              <a:t> </a:t>
            </a:r>
            <a:r>
              <a:rPr lang="de-CH" sz="2360" dirty="0" err="1"/>
              <a:t>charging</a:t>
            </a:r>
            <a:r>
              <a:rPr lang="de-CH" sz="2360" dirty="0"/>
              <a:t>)</a:t>
            </a:r>
          </a:p>
          <a:p>
            <a:pPr marL="457200" indent="-457200">
              <a:spcAft>
                <a:spcPts val="1000"/>
              </a:spcAft>
              <a:buFont typeface="+mj-lt"/>
              <a:buAutoNum type="arabicPeriod"/>
            </a:pPr>
            <a:r>
              <a:rPr lang="en-US" sz="2360" dirty="0"/>
              <a:t>Fast charging power and duration (short term charging)</a:t>
            </a:r>
          </a:p>
          <a:p>
            <a:pPr marL="457200" indent="-457200">
              <a:spcAft>
                <a:spcPts val="1000"/>
              </a:spcAft>
              <a:buFont typeface="+mj-lt"/>
              <a:buAutoNum type="arabicPeriod"/>
            </a:pPr>
            <a:r>
              <a:rPr lang="de-CH" sz="2360" dirty="0" err="1"/>
              <a:t>Expected</a:t>
            </a:r>
            <a:r>
              <a:rPr lang="de-CH" sz="2360" dirty="0"/>
              <a:t> </a:t>
            </a:r>
            <a:r>
              <a:rPr lang="de-CH" sz="2360" dirty="0" err="1"/>
              <a:t>service</a:t>
            </a:r>
            <a:r>
              <a:rPr lang="de-CH" sz="2360" dirty="0"/>
              <a:t> </a:t>
            </a:r>
            <a:r>
              <a:rPr lang="de-CH" sz="2360" dirty="0" err="1"/>
              <a:t>life</a:t>
            </a:r>
            <a:endParaRPr lang="de-CH" sz="2360" dirty="0"/>
          </a:p>
          <a:p>
            <a:pPr marL="457200" indent="-457200">
              <a:spcAft>
                <a:spcPts val="1000"/>
              </a:spcAft>
              <a:buFont typeface="+mj-lt"/>
              <a:buAutoNum type="arabicPeriod"/>
            </a:pPr>
            <a:r>
              <a:rPr lang="de-CH" sz="2360" dirty="0" err="1"/>
              <a:t>Weight</a:t>
            </a:r>
            <a:r>
              <a:rPr lang="de-CH" sz="2360" dirty="0"/>
              <a:t> &amp; </a:t>
            </a:r>
            <a:r>
              <a:rPr lang="de-CH" sz="2360" dirty="0" err="1"/>
              <a:t>dimensions</a:t>
            </a:r>
            <a:endParaRPr lang="de-CH" sz="236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62</a:t>
            </a:fld>
            <a:endParaRPr lang="de-CH"/>
          </a:p>
        </p:txBody>
      </p:sp>
      <p:sp>
        <p:nvSpPr>
          <p:cNvPr id="8" name="Fußzeilenplatzhalter 4">
            <a:extLst>
              <a:ext uri="{FF2B5EF4-FFF2-40B4-BE49-F238E27FC236}">
                <a16:creationId xmlns:a16="http://schemas.microsoft.com/office/drawing/2014/main" id="{A12BF534-23BD-4106-85EA-A675F89AB1F3}"/>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111014756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de-CH" sz="2360" b="1" dirty="0" err="1">
                <a:solidFill>
                  <a:srgbClr val="8D1962"/>
                </a:solidFill>
              </a:rPr>
              <a:t>Procedure</a:t>
            </a:r>
            <a:r>
              <a:rPr lang="de-CH" sz="2360" b="1" dirty="0">
                <a:solidFill>
                  <a:srgbClr val="8D1962"/>
                </a:solidFill>
              </a:rPr>
              <a:t> </a:t>
            </a:r>
            <a:r>
              <a:rPr lang="de-CH" sz="2360" b="1" dirty="0" err="1">
                <a:solidFill>
                  <a:srgbClr val="8D1962"/>
                </a:solidFill>
              </a:rPr>
              <a:t>for</a:t>
            </a:r>
            <a:r>
              <a:rPr lang="de-CH" sz="2360" b="1" dirty="0">
                <a:solidFill>
                  <a:srgbClr val="8D1962"/>
                </a:solidFill>
              </a:rPr>
              <a:t> </a:t>
            </a:r>
            <a:r>
              <a:rPr lang="de-CH" sz="2360" b="1" dirty="0" err="1">
                <a:solidFill>
                  <a:srgbClr val="8D1962"/>
                </a:solidFill>
              </a:rPr>
              <a:t>known</a:t>
            </a:r>
            <a:r>
              <a:rPr lang="de-CH" sz="2360" b="1" dirty="0">
                <a:solidFill>
                  <a:srgbClr val="8D1962"/>
                </a:solidFill>
              </a:rPr>
              <a:t> </a:t>
            </a:r>
            <a:r>
              <a:rPr lang="de-CH" sz="2360" b="1" dirty="0" err="1">
                <a:solidFill>
                  <a:srgbClr val="8D1962"/>
                </a:solidFill>
              </a:rPr>
              <a:t>application</a:t>
            </a:r>
            <a:r>
              <a:rPr lang="de-CH" sz="2360" b="1" dirty="0">
                <a:solidFill>
                  <a:srgbClr val="8D1962"/>
                </a:solidFill>
              </a:rPr>
              <a:t> ...</a:t>
            </a:r>
          </a:p>
          <a:p>
            <a:pPr marL="0" indent="0">
              <a:spcAft>
                <a:spcPts val="1800"/>
              </a:spcAft>
              <a:buNone/>
            </a:pPr>
            <a:r>
              <a:rPr lang="en-US" sz="2360" dirty="0"/>
              <a:t>Identify typical driving and usage cycles for the respective application</a:t>
            </a:r>
          </a:p>
          <a:p>
            <a:pPr marL="457200" indent="-457200">
              <a:spcAft>
                <a:spcPts val="1800"/>
              </a:spcAft>
              <a:buFont typeface="+mj-lt"/>
              <a:buAutoNum type="alphaLcParenR"/>
            </a:pPr>
            <a:r>
              <a:rPr lang="en-US" sz="2360" dirty="0"/>
              <a:t>Measurements of the relevant parameters in the field test</a:t>
            </a:r>
          </a:p>
          <a:p>
            <a:pPr marL="457200" indent="-457200">
              <a:spcAft>
                <a:spcPts val="1800"/>
              </a:spcAft>
              <a:buFont typeface="+mj-lt"/>
              <a:buAutoNum type="alphaLcParenR"/>
            </a:pPr>
            <a:r>
              <a:rPr lang="en-US" sz="2360" dirty="0"/>
              <a:t>Payload / weight of the vehicle during a specific driving cycle</a:t>
            </a:r>
          </a:p>
          <a:p>
            <a:pPr marL="457200" indent="-457200">
              <a:spcAft>
                <a:spcPts val="1800"/>
              </a:spcAft>
              <a:buFont typeface="+mj-lt"/>
              <a:buAutoNum type="alphaLcParenR"/>
            </a:pPr>
            <a:r>
              <a:rPr lang="en-US" sz="2360" dirty="0"/>
              <a:t>Energy required to load the vehicle</a:t>
            </a:r>
          </a:p>
          <a:p>
            <a:pPr marL="457200" indent="-457200">
              <a:spcAft>
                <a:spcPts val="1800"/>
              </a:spcAft>
              <a:buFont typeface="+mj-lt"/>
              <a:buAutoNum type="alphaLcParenR"/>
            </a:pPr>
            <a:r>
              <a:rPr lang="en-US" sz="2360" dirty="0"/>
              <a:t>Time required to load the vehicle</a:t>
            </a:r>
          </a:p>
          <a:p>
            <a:pPr marL="457200" indent="-457200">
              <a:spcAft>
                <a:spcPts val="1800"/>
              </a:spcAft>
              <a:buFont typeface="+mj-lt"/>
              <a:buAutoNum type="alphaLcParenR"/>
            </a:pPr>
            <a:r>
              <a:rPr lang="en-US" sz="2360" dirty="0"/>
              <a:t>Travel times &amp; distance of the loaded vehicle</a:t>
            </a:r>
            <a:endParaRPr lang="de-CH" sz="236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63</a:t>
            </a:fld>
            <a:endParaRPr lang="de-CH"/>
          </a:p>
        </p:txBody>
      </p:sp>
      <p:sp>
        <p:nvSpPr>
          <p:cNvPr id="8" name="Fußzeilenplatzhalter 4">
            <a:extLst>
              <a:ext uri="{FF2B5EF4-FFF2-40B4-BE49-F238E27FC236}">
                <a16:creationId xmlns:a16="http://schemas.microsoft.com/office/drawing/2014/main" id="{AECDA873-E293-442F-BEE2-5F1B43405B83}"/>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202812036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de-CH" sz="2360" b="1" dirty="0" err="1">
                <a:solidFill>
                  <a:srgbClr val="8D1962"/>
                </a:solidFill>
              </a:rPr>
              <a:t>Procedure</a:t>
            </a:r>
            <a:r>
              <a:rPr lang="de-CH" sz="2360" b="1" dirty="0">
                <a:solidFill>
                  <a:srgbClr val="8D1962"/>
                </a:solidFill>
              </a:rPr>
              <a:t> </a:t>
            </a:r>
            <a:r>
              <a:rPr lang="de-CH" sz="2360" b="1" dirty="0" err="1">
                <a:solidFill>
                  <a:srgbClr val="8D1962"/>
                </a:solidFill>
              </a:rPr>
              <a:t>for</a:t>
            </a:r>
            <a:r>
              <a:rPr lang="de-CH" sz="2360" b="1" dirty="0">
                <a:solidFill>
                  <a:srgbClr val="8D1962"/>
                </a:solidFill>
              </a:rPr>
              <a:t> </a:t>
            </a:r>
            <a:r>
              <a:rPr lang="de-CH" sz="2360" b="1" dirty="0" err="1">
                <a:solidFill>
                  <a:srgbClr val="8D1962"/>
                </a:solidFill>
              </a:rPr>
              <a:t>known</a:t>
            </a:r>
            <a:r>
              <a:rPr lang="de-CH" sz="2360" b="1" dirty="0">
                <a:solidFill>
                  <a:srgbClr val="8D1962"/>
                </a:solidFill>
              </a:rPr>
              <a:t> </a:t>
            </a:r>
            <a:r>
              <a:rPr lang="de-CH" sz="2360" b="1" dirty="0" err="1">
                <a:solidFill>
                  <a:srgbClr val="8D1962"/>
                </a:solidFill>
              </a:rPr>
              <a:t>application</a:t>
            </a:r>
            <a:r>
              <a:rPr lang="de-CH" sz="2360" b="1" dirty="0">
                <a:solidFill>
                  <a:srgbClr val="8D1962"/>
                </a:solidFill>
              </a:rPr>
              <a:t> …</a:t>
            </a:r>
          </a:p>
          <a:p>
            <a:pPr marL="457200" indent="-457200">
              <a:spcAft>
                <a:spcPts val="1000"/>
              </a:spcAft>
              <a:buFont typeface="+mj-lt"/>
              <a:buAutoNum type="arabicPeriod" startAt="2"/>
            </a:pPr>
            <a:r>
              <a:rPr lang="de-CH" sz="2360" dirty="0" err="1"/>
              <a:t>Continuation</a:t>
            </a:r>
            <a:r>
              <a:rPr lang="de-CH" sz="2360" dirty="0"/>
              <a:t> …</a:t>
            </a:r>
          </a:p>
          <a:p>
            <a:pPr marL="914402" lvl="1" indent="-457200">
              <a:spcAft>
                <a:spcPts val="1000"/>
              </a:spcAft>
              <a:buFont typeface="+mj-lt"/>
              <a:buAutoNum type="alphaLcPeriod" startAt="6"/>
            </a:pPr>
            <a:r>
              <a:rPr lang="en-US" sz="2178" dirty="0"/>
              <a:t>Angle of inclination that is overcome during a drive cycle</a:t>
            </a:r>
          </a:p>
          <a:p>
            <a:pPr marL="914402" lvl="1" indent="-457200">
              <a:spcAft>
                <a:spcPts val="1000"/>
              </a:spcAft>
              <a:buFont typeface="+mj-lt"/>
              <a:buAutoNum type="alphaLcPeriod" startAt="6"/>
            </a:pPr>
            <a:r>
              <a:rPr lang="en-US" sz="2178" dirty="0"/>
              <a:t>Energy required to unload the vehicle</a:t>
            </a:r>
            <a:endParaRPr lang="de-CH" sz="2178" dirty="0"/>
          </a:p>
          <a:p>
            <a:pPr marL="914402" lvl="1" indent="-457200">
              <a:spcAft>
                <a:spcPts val="1000"/>
              </a:spcAft>
              <a:buFont typeface="+mj-lt"/>
              <a:buAutoNum type="alphaLcPeriod" startAt="6"/>
            </a:pPr>
            <a:r>
              <a:rPr lang="en-US" sz="2178" dirty="0"/>
              <a:t>Time required to unload the vehicle</a:t>
            </a:r>
            <a:endParaRPr lang="de-CH" sz="2178" dirty="0"/>
          </a:p>
          <a:p>
            <a:pPr marL="914402" lvl="1" indent="-457200">
              <a:spcAft>
                <a:spcPts val="1000"/>
              </a:spcAft>
              <a:buFont typeface="+mj-lt"/>
              <a:buAutoNum type="alphaLcPeriod" startAt="6"/>
            </a:pPr>
            <a:r>
              <a:rPr lang="en-US" sz="2178" dirty="0"/>
              <a:t>Travel times &amp; distance of the empty vehicle</a:t>
            </a:r>
            <a:endParaRPr lang="de-CH" sz="2178"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64</a:t>
            </a:fld>
            <a:endParaRPr lang="de-CH"/>
          </a:p>
        </p:txBody>
      </p:sp>
      <p:sp>
        <p:nvSpPr>
          <p:cNvPr id="8" name="Fußzeilenplatzhalter 4">
            <a:extLst>
              <a:ext uri="{FF2B5EF4-FFF2-40B4-BE49-F238E27FC236}">
                <a16:creationId xmlns:a16="http://schemas.microsoft.com/office/drawing/2014/main" id="{32F94874-6776-4294-B277-82D335C1C170}"/>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315237666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de-CH" sz="2360" b="1" dirty="0" err="1">
                <a:solidFill>
                  <a:srgbClr val="8D1962"/>
                </a:solidFill>
              </a:rPr>
              <a:t>Procedure</a:t>
            </a:r>
            <a:r>
              <a:rPr lang="de-CH" sz="2360" b="1" dirty="0">
                <a:solidFill>
                  <a:srgbClr val="8D1962"/>
                </a:solidFill>
              </a:rPr>
              <a:t> </a:t>
            </a:r>
            <a:r>
              <a:rPr lang="de-CH" sz="2360" b="1" dirty="0" err="1">
                <a:solidFill>
                  <a:srgbClr val="8D1962"/>
                </a:solidFill>
              </a:rPr>
              <a:t>for</a:t>
            </a:r>
            <a:r>
              <a:rPr lang="de-CH" sz="2360" b="1" dirty="0">
                <a:solidFill>
                  <a:srgbClr val="8D1962"/>
                </a:solidFill>
              </a:rPr>
              <a:t> </a:t>
            </a:r>
            <a:r>
              <a:rPr lang="de-CH" sz="2360" b="1" dirty="0" err="1">
                <a:solidFill>
                  <a:srgbClr val="8D1962"/>
                </a:solidFill>
              </a:rPr>
              <a:t>known</a:t>
            </a:r>
            <a:r>
              <a:rPr lang="de-CH" sz="2360" b="1" dirty="0">
                <a:solidFill>
                  <a:srgbClr val="8D1962"/>
                </a:solidFill>
              </a:rPr>
              <a:t> </a:t>
            </a:r>
            <a:r>
              <a:rPr lang="de-CH" sz="2360" b="1" dirty="0" err="1">
                <a:solidFill>
                  <a:srgbClr val="8D1962"/>
                </a:solidFill>
              </a:rPr>
              <a:t>application</a:t>
            </a:r>
            <a:r>
              <a:rPr lang="de-CH" sz="2360" b="1" dirty="0">
                <a:solidFill>
                  <a:srgbClr val="8D1962"/>
                </a:solidFill>
              </a:rPr>
              <a:t> …</a:t>
            </a:r>
          </a:p>
          <a:p>
            <a:pPr marL="457200" indent="-457200">
              <a:spcAft>
                <a:spcPts val="1000"/>
              </a:spcAft>
              <a:buFont typeface="+mj-lt"/>
              <a:buAutoNum type="arabicPeriod" startAt="3"/>
            </a:pPr>
            <a:r>
              <a:rPr lang="en-US" sz="2360" dirty="0"/>
              <a:t>Additional driving cycles, which are particularly necessary due to electrification</a:t>
            </a:r>
            <a:endParaRPr lang="de-CH" sz="2360" dirty="0"/>
          </a:p>
          <a:p>
            <a:pPr marL="914402" lvl="1" indent="-457200">
              <a:spcAft>
                <a:spcPts val="1000"/>
              </a:spcAft>
              <a:buFont typeface="+mj-lt"/>
              <a:buAutoNum type="alphaLcPeriod"/>
            </a:pPr>
            <a:r>
              <a:rPr lang="en-US" sz="2178" dirty="0"/>
              <a:t>Downtimes for charging and discharging the energy storage system</a:t>
            </a:r>
            <a:endParaRPr lang="de-CH" sz="2178" dirty="0"/>
          </a:p>
          <a:p>
            <a:pPr marL="457200" indent="-457200">
              <a:spcAft>
                <a:spcPts val="1000"/>
              </a:spcAft>
              <a:buFont typeface="+mj-lt"/>
              <a:buAutoNum type="arabicPeriod" startAt="4"/>
            </a:pPr>
            <a:r>
              <a:rPr lang="en-US" sz="2360" dirty="0"/>
              <a:t>Requirements from customer or vehicle specifications</a:t>
            </a:r>
            <a:endParaRPr lang="de-CH" sz="2360" dirty="0"/>
          </a:p>
          <a:p>
            <a:pPr marL="914402" lvl="1" indent="-457200">
              <a:spcAft>
                <a:spcPts val="1000"/>
              </a:spcAft>
              <a:buFont typeface="+mj-lt"/>
              <a:buAutoNum type="alphaLcPeriod"/>
            </a:pPr>
            <a:r>
              <a:rPr lang="en-US" sz="2178" dirty="0"/>
              <a:t>Energy consumption for thermal management (heating &amp; cooling)</a:t>
            </a:r>
            <a:endParaRPr lang="de-CH" sz="2178" dirty="0"/>
          </a:p>
          <a:p>
            <a:pPr marL="914402" lvl="1" indent="-457200">
              <a:spcAft>
                <a:spcPts val="1000"/>
              </a:spcAft>
              <a:buFont typeface="+mj-lt"/>
              <a:buAutoNum type="alphaLcPeriod"/>
            </a:pPr>
            <a:r>
              <a:rPr lang="en-US" sz="2178" dirty="0"/>
              <a:t>Operation of auxiliary units, e.g. hydraulic oil pump or air compressor for truck brake system, etc.</a:t>
            </a:r>
            <a:endParaRPr lang="de-CH" sz="2178" dirty="0"/>
          </a:p>
          <a:p>
            <a:pPr marL="914402" lvl="1" indent="-457200">
              <a:spcAft>
                <a:spcPts val="1000"/>
              </a:spcAft>
              <a:buFont typeface="+mj-lt"/>
              <a:buAutoNum type="alphaLcPeriod"/>
            </a:pPr>
            <a:r>
              <a:rPr lang="en-US" sz="2178" dirty="0"/>
              <a:t>Amount and frequency of a short-term peak load</a:t>
            </a:r>
            <a:endParaRPr lang="de-CH" sz="2178" dirty="0"/>
          </a:p>
          <a:p>
            <a:pPr marL="914402" lvl="1" indent="-457200">
              <a:spcAft>
                <a:spcPts val="1000"/>
              </a:spcAft>
              <a:buFont typeface="+mj-lt"/>
              <a:buAutoNum type="alphaLcPeriod"/>
            </a:pPr>
            <a:r>
              <a:rPr lang="de-CH" sz="2178" dirty="0"/>
              <a:t>R</a:t>
            </a:r>
            <a:r>
              <a:rPr lang="en-US" sz="2178" dirty="0" err="1"/>
              <a:t>edundancy</a:t>
            </a:r>
            <a:r>
              <a:rPr lang="en-US" sz="2178" dirty="0"/>
              <a:t> to increase operational reliability</a:t>
            </a:r>
            <a:endParaRPr lang="de-CH" sz="2178"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65</a:t>
            </a:fld>
            <a:endParaRPr lang="de-CH"/>
          </a:p>
        </p:txBody>
      </p:sp>
      <p:sp>
        <p:nvSpPr>
          <p:cNvPr id="8" name="Fußzeilenplatzhalter 4">
            <a:extLst>
              <a:ext uri="{FF2B5EF4-FFF2-40B4-BE49-F238E27FC236}">
                <a16:creationId xmlns:a16="http://schemas.microsoft.com/office/drawing/2014/main" id="{A8A0F970-BEF7-41F1-A620-B49977E4FFC2}"/>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40548838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Energy balance for known application ...</a:t>
            </a:r>
            <a:endParaRPr lang="de-CH" sz="2360" b="1" dirty="0">
              <a:solidFill>
                <a:srgbClr val="8D1962"/>
              </a:solidFill>
            </a:endParaRPr>
          </a:p>
          <a:p>
            <a:pPr marL="361950" indent="-361950">
              <a:spcAft>
                <a:spcPts val="1000"/>
              </a:spcAft>
            </a:pPr>
            <a:endParaRPr lang="de-CH" sz="2360" dirty="0"/>
          </a:p>
          <a:p>
            <a:pPr marL="361950" indent="-361950">
              <a:spcAft>
                <a:spcPts val="1000"/>
              </a:spcAft>
            </a:pPr>
            <a:r>
              <a:rPr lang="de-CH" sz="2360" dirty="0"/>
              <a:t>Keep </a:t>
            </a:r>
            <a:r>
              <a:rPr lang="de-CH" sz="2360" dirty="0" err="1"/>
              <a:t>the</a:t>
            </a:r>
            <a:r>
              <a:rPr lang="de-CH" sz="2360" dirty="0"/>
              <a:t> </a:t>
            </a:r>
            <a:r>
              <a:rPr lang="de-CH" sz="2360" dirty="0" err="1"/>
              <a:t>wheel</a:t>
            </a:r>
            <a:r>
              <a:rPr lang="de-CH" sz="2360" dirty="0"/>
              <a:t> </a:t>
            </a:r>
            <a:r>
              <a:rPr lang="de-CH" sz="2360" dirty="0" err="1"/>
              <a:t>rolling</a:t>
            </a:r>
            <a:endParaRPr lang="de-CH" sz="2360" dirty="0"/>
          </a:p>
          <a:p>
            <a:pPr marL="361950" indent="-361950">
              <a:spcAft>
                <a:spcPts val="1000"/>
              </a:spcAft>
            </a:pPr>
            <a:r>
              <a:rPr lang="de-CH" sz="2360" dirty="0" err="1"/>
              <a:t>Overcoming</a:t>
            </a:r>
            <a:r>
              <a:rPr lang="de-CH" sz="2360" dirty="0"/>
              <a:t> </a:t>
            </a:r>
            <a:r>
              <a:rPr lang="de-CH" sz="2360" dirty="0" err="1"/>
              <a:t>air</a:t>
            </a:r>
            <a:r>
              <a:rPr lang="de-CH" sz="2360" dirty="0"/>
              <a:t> </a:t>
            </a:r>
            <a:r>
              <a:rPr lang="de-CH" sz="2360" dirty="0" err="1"/>
              <a:t>resistance</a:t>
            </a:r>
            <a:endParaRPr lang="de-CH" sz="2360" dirty="0"/>
          </a:p>
          <a:p>
            <a:pPr marL="361950" indent="-361950">
              <a:spcAft>
                <a:spcPts val="1000"/>
              </a:spcAft>
            </a:pPr>
            <a:r>
              <a:rPr lang="de-CH" sz="2360" dirty="0" err="1"/>
              <a:t>Overcoming</a:t>
            </a:r>
            <a:r>
              <a:rPr lang="de-CH" sz="2360" dirty="0"/>
              <a:t> </a:t>
            </a:r>
            <a:r>
              <a:rPr lang="de-CH" sz="2360" dirty="0" err="1"/>
              <a:t>inclines</a:t>
            </a:r>
            <a:endParaRPr lang="de-CH" sz="2360" dirty="0"/>
          </a:p>
          <a:p>
            <a:pPr marL="361950" indent="-361950">
              <a:spcAft>
                <a:spcPts val="1000"/>
              </a:spcAft>
            </a:pPr>
            <a:r>
              <a:rPr lang="de-CH" sz="2360" dirty="0" err="1"/>
              <a:t>Accelerate</a:t>
            </a:r>
            <a:r>
              <a:rPr lang="de-CH" sz="2360" dirty="0"/>
              <a:t> ( </a:t>
            </a:r>
            <a:r>
              <a:rPr lang="de-CH" sz="2360" i="1" dirty="0"/>
              <a:t>F = m</a:t>
            </a:r>
            <a:r>
              <a:rPr lang="de-CH" sz="2400" i="1" baseline="-16000" dirty="0"/>
              <a:t> </a:t>
            </a:r>
            <a:r>
              <a:rPr lang="de-CH" sz="2400" i="1" baseline="-14000" dirty="0"/>
              <a:t>*</a:t>
            </a:r>
            <a:r>
              <a:rPr lang="de-CH" sz="2400" i="1" dirty="0"/>
              <a:t> a </a:t>
            </a:r>
            <a:r>
              <a:rPr lang="de-CH" sz="2400" dirty="0"/>
              <a:t>)</a:t>
            </a:r>
            <a:endParaRPr lang="de-CH" sz="236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66</a:t>
            </a:fld>
            <a:endParaRPr lang="de-CH"/>
          </a:p>
        </p:txBody>
      </p:sp>
      <p:sp>
        <p:nvSpPr>
          <p:cNvPr id="7" name="Geschweifte Klammer rechts 6">
            <a:extLst>
              <a:ext uri="{FF2B5EF4-FFF2-40B4-BE49-F238E27FC236}">
                <a16:creationId xmlns:a16="http://schemas.microsoft.com/office/drawing/2014/main" id="{7AA3BE9C-526A-4830-A4B9-56D659D20EA3}"/>
              </a:ext>
            </a:extLst>
          </p:cNvPr>
          <p:cNvSpPr/>
          <p:nvPr/>
        </p:nvSpPr>
        <p:spPr>
          <a:xfrm>
            <a:off x="4720209" y="2181224"/>
            <a:ext cx="411480" cy="2296287"/>
          </a:xfrm>
          <a:prstGeom prst="rightBrace">
            <a:avLst>
              <a:gd name="adj1" fmla="val 50555"/>
              <a:gd name="adj2" fmla="val 50000"/>
            </a:avLst>
          </a:prstGeom>
          <a:ln w="317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CH"/>
          </a:p>
        </p:txBody>
      </p:sp>
      <p:sp>
        <p:nvSpPr>
          <p:cNvPr id="8" name="Textfeld 7">
            <a:extLst>
              <a:ext uri="{FF2B5EF4-FFF2-40B4-BE49-F238E27FC236}">
                <a16:creationId xmlns:a16="http://schemas.microsoft.com/office/drawing/2014/main" id="{2A197A60-A99E-4226-A0CC-1E836A6490DE}"/>
              </a:ext>
            </a:extLst>
          </p:cNvPr>
          <p:cNvSpPr txBox="1"/>
          <p:nvPr/>
        </p:nvSpPr>
        <p:spPr>
          <a:xfrm>
            <a:off x="5572124" y="3113913"/>
            <a:ext cx="3260979" cy="455509"/>
          </a:xfrm>
          <a:prstGeom prst="rect">
            <a:avLst/>
          </a:prstGeom>
          <a:noFill/>
          <a:ln w="19050">
            <a:solidFill>
              <a:srgbClr val="FF0000"/>
            </a:solidFill>
          </a:ln>
        </p:spPr>
        <p:txBody>
          <a:bodyPr wrap="square" rtlCol="0">
            <a:spAutoFit/>
          </a:bodyPr>
          <a:lstStyle/>
          <a:p>
            <a:pPr algn="ctr"/>
            <a:r>
              <a:rPr lang="de-CH" sz="2360" b="1" i="1" dirty="0" err="1"/>
              <a:t>Requires</a:t>
            </a:r>
            <a:r>
              <a:rPr lang="de-CH" sz="2360" b="1" i="1" dirty="0"/>
              <a:t> a </a:t>
            </a:r>
            <a:r>
              <a:rPr lang="de-CH" sz="2360" b="1" i="1" dirty="0" err="1"/>
              <a:t>force</a:t>
            </a:r>
            <a:endParaRPr lang="de-CH" sz="2360" b="1" i="1" dirty="0"/>
          </a:p>
        </p:txBody>
      </p:sp>
      <p:sp>
        <p:nvSpPr>
          <p:cNvPr id="10" name="Textfeld 9">
            <a:extLst>
              <a:ext uri="{FF2B5EF4-FFF2-40B4-BE49-F238E27FC236}">
                <a16:creationId xmlns:a16="http://schemas.microsoft.com/office/drawing/2014/main" id="{A81A9D99-0700-48CC-A502-452C3D1A666B}"/>
              </a:ext>
            </a:extLst>
          </p:cNvPr>
          <p:cNvSpPr txBox="1"/>
          <p:nvPr/>
        </p:nvSpPr>
        <p:spPr>
          <a:xfrm>
            <a:off x="996696" y="4921576"/>
            <a:ext cx="7836408" cy="461665"/>
          </a:xfrm>
          <a:prstGeom prst="rect">
            <a:avLst/>
          </a:prstGeom>
          <a:noFill/>
          <a:ln w="19050">
            <a:solidFill>
              <a:srgbClr val="FF0000"/>
            </a:solidFill>
          </a:ln>
        </p:spPr>
        <p:txBody>
          <a:bodyPr wrap="square" rtlCol="0">
            <a:spAutoFit/>
          </a:bodyPr>
          <a:lstStyle/>
          <a:p>
            <a:pPr algn="ctr"/>
            <a:r>
              <a:rPr lang="de-CH" sz="2360" b="1" i="1" dirty="0"/>
              <a:t>Energy    =    Force </a:t>
            </a:r>
            <a:r>
              <a:rPr lang="de-CH" sz="3600" b="1" i="1" baseline="-16000" dirty="0"/>
              <a:t>*</a:t>
            </a:r>
            <a:r>
              <a:rPr lang="de-CH" sz="2360" b="1" i="1" dirty="0"/>
              <a:t>  </a:t>
            </a:r>
            <a:r>
              <a:rPr lang="de-CH" sz="2360" b="1" i="1" dirty="0" err="1"/>
              <a:t>Displacement</a:t>
            </a:r>
            <a:endParaRPr lang="de-CH" sz="2360" b="1" i="1" dirty="0"/>
          </a:p>
        </p:txBody>
      </p:sp>
      <p:sp>
        <p:nvSpPr>
          <p:cNvPr id="14" name="Textfeld 13">
            <a:extLst>
              <a:ext uri="{FF2B5EF4-FFF2-40B4-BE49-F238E27FC236}">
                <a16:creationId xmlns:a16="http://schemas.microsoft.com/office/drawing/2014/main" id="{2F49020F-5C85-4C99-A594-4CD47683D804}"/>
              </a:ext>
            </a:extLst>
          </p:cNvPr>
          <p:cNvSpPr txBox="1"/>
          <p:nvPr/>
        </p:nvSpPr>
        <p:spPr>
          <a:xfrm>
            <a:off x="996696" y="5568026"/>
            <a:ext cx="7836408" cy="461665"/>
          </a:xfrm>
          <a:prstGeom prst="rect">
            <a:avLst/>
          </a:prstGeom>
          <a:noFill/>
          <a:ln w="19050">
            <a:solidFill>
              <a:srgbClr val="FF0000"/>
            </a:solidFill>
          </a:ln>
        </p:spPr>
        <p:txBody>
          <a:bodyPr wrap="square" rtlCol="0">
            <a:spAutoFit/>
          </a:bodyPr>
          <a:lstStyle/>
          <a:p>
            <a:pPr algn="ctr"/>
            <a:r>
              <a:rPr lang="de-CH" sz="2360" b="1" i="1" dirty="0"/>
              <a:t>Power    =    </a:t>
            </a:r>
            <a:r>
              <a:rPr lang="de-CH" sz="2360" b="1" i="1" dirty="0" err="1"/>
              <a:t>Energiy</a:t>
            </a:r>
            <a:r>
              <a:rPr lang="de-CH" sz="2360" b="1" i="1" dirty="0"/>
              <a:t> / Time    =    M </a:t>
            </a:r>
            <a:r>
              <a:rPr lang="de-CH" sz="3600" b="1" i="1" baseline="-16000" dirty="0"/>
              <a:t>*</a:t>
            </a:r>
            <a:r>
              <a:rPr lang="de-CH" b="1" i="1" dirty="0"/>
              <a:t>  </a:t>
            </a:r>
            <a:r>
              <a:rPr lang="el-GR" sz="2360" b="1" i="1" dirty="0"/>
              <a:t>ω</a:t>
            </a:r>
            <a:r>
              <a:rPr lang="de-CH" sz="2360" b="1" i="1" dirty="0"/>
              <a:t>   =    </a:t>
            </a:r>
            <a:r>
              <a:rPr lang="de-CH" sz="2360" b="1" i="1" dirty="0" err="1"/>
              <a:t>F</a:t>
            </a:r>
            <a:r>
              <a:rPr lang="de-CH" sz="2360" b="1" i="1" baseline="-25000" dirty="0" err="1"/>
              <a:t>z</a:t>
            </a:r>
            <a:r>
              <a:rPr lang="de-CH" sz="2360" b="1" i="1" dirty="0"/>
              <a:t> </a:t>
            </a:r>
            <a:r>
              <a:rPr lang="de-CH" sz="3600" b="1" i="1" baseline="-16000" dirty="0"/>
              <a:t>*</a:t>
            </a:r>
            <a:r>
              <a:rPr lang="de-CH" b="1" i="1" dirty="0"/>
              <a:t>  </a:t>
            </a:r>
            <a:r>
              <a:rPr lang="de-CH" sz="2360" b="1" i="1" dirty="0"/>
              <a:t>v</a:t>
            </a:r>
          </a:p>
        </p:txBody>
      </p:sp>
      <p:sp>
        <p:nvSpPr>
          <p:cNvPr id="12" name="Fußzeilenplatzhalter 4">
            <a:extLst>
              <a:ext uri="{FF2B5EF4-FFF2-40B4-BE49-F238E27FC236}">
                <a16:creationId xmlns:a16="http://schemas.microsoft.com/office/drawing/2014/main" id="{B39586B1-7A44-4EA4-8204-FDD62D9932B4}"/>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356552746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Energy balance for known application ...</a:t>
            </a:r>
            <a:endParaRPr lang="de-CH" sz="2360" b="1" dirty="0">
              <a:solidFill>
                <a:srgbClr val="8D1962"/>
              </a:solidFill>
            </a:endParaRP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67</a:t>
            </a:fld>
            <a:endParaRPr lang="de-CH"/>
          </a:p>
        </p:txBody>
      </p:sp>
      <p:pic>
        <p:nvPicPr>
          <p:cNvPr id="10" name="Grafik 44">
            <a:extLst>
              <a:ext uri="{FF2B5EF4-FFF2-40B4-BE49-F238E27FC236}">
                <a16:creationId xmlns:a16="http://schemas.microsoft.com/office/drawing/2014/main" id="{0298D888-77A8-42B2-9C2C-422B9174381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20336" y="1695216"/>
            <a:ext cx="6465327" cy="4358112"/>
          </a:xfrm>
          <a:prstGeom prst="rect">
            <a:avLst/>
          </a:prstGeom>
        </p:spPr>
      </p:pic>
      <p:sp>
        <p:nvSpPr>
          <p:cNvPr id="8" name="Fußzeilenplatzhalter 4">
            <a:extLst>
              <a:ext uri="{FF2B5EF4-FFF2-40B4-BE49-F238E27FC236}">
                <a16:creationId xmlns:a16="http://schemas.microsoft.com/office/drawing/2014/main" id="{6A67E0CC-AAA6-4888-8B74-8EA96EAE38BF}"/>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85181379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Energy balance for known application ...</a:t>
            </a:r>
            <a:endParaRPr lang="de-CH" sz="2360" b="1" dirty="0">
              <a:solidFill>
                <a:srgbClr val="8D1962"/>
              </a:solidFill>
            </a:endParaRP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68</a:t>
            </a:fld>
            <a:endParaRPr lang="de-CH"/>
          </a:p>
        </p:txBody>
      </p:sp>
      <p:pic>
        <p:nvPicPr>
          <p:cNvPr id="15" name="Picture 2">
            <a:extLst>
              <a:ext uri="{FF2B5EF4-FFF2-40B4-BE49-F238E27FC236}">
                <a16:creationId xmlns:a16="http://schemas.microsoft.com/office/drawing/2014/main" id="{4BACB332-286A-4F80-88CA-447E7DA43D88}"/>
              </a:ext>
            </a:extLst>
          </p:cNvPr>
          <p:cNvPicPr>
            <a:picLocks noChangeAspect="1" noChangeArrowheads="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auto">
          <a:xfrm>
            <a:off x="451183" y="2153318"/>
            <a:ext cx="9047177" cy="36487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Fußzeilenplatzhalter 4">
            <a:extLst>
              <a:ext uri="{FF2B5EF4-FFF2-40B4-BE49-F238E27FC236}">
                <a16:creationId xmlns:a16="http://schemas.microsoft.com/office/drawing/2014/main" id="{54A0FC6C-8CF2-405C-81F2-BD28F936BC33}"/>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pic>
        <p:nvPicPr>
          <p:cNvPr id="12" name="Grafik 11">
            <a:extLst>
              <a:ext uri="{FF2B5EF4-FFF2-40B4-BE49-F238E27FC236}">
                <a16:creationId xmlns:a16="http://schemas.microsoft.com/office/drawing/2014/main" id="{E5BBB4E2-2E63-47CD-89D8-3D376C756B00}"/>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541702" y="1650237"/>
            <a:ext cx="1751286" cy="1036138"/>
          </a:xfrm>
          <a:prstGeom prst="rect">
            <a:avLst/>
          </a:prstGeom>
        </p:spPr>
      </p:pic>
      <p:pic>
        <p:nvPicPr>
          <p:cNvPr id="13" name="Grafik 12">
            <a:extLst>
              <a:ext uri="{FF2B5EF4-FFF2-40B4-BE49-F238E27FC236}">
                <a16:creationId xmlns:a16="http://schemas.microsoft.com/office/drawing/2014/main" id="{F6692CE0-7188-4EE6-944F-85835CED0482}"/>
              </a:ext>
            </a:extLst>
          </p:cNvPr>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08495" y="1702837"/>
            <a:ext cx="2025096" cy="910385"/>
          </a:xfrm>
          <a:prstGeom prst="rect">
            <a:avLst/>
          </a:prstGeom>
        </p:spPr>
      </p:pic>
    </p:spTree>
    <p:extLst>
      <p:ext uri="{BB962C8B-B14F-4D97-AF65-F5344CB8AC3E}">
        <p14:creationId xmlns:p14="http://schemas.microsoft.com/office/powerpoint/2010/main" val="176936244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Energy balance for known application ...</a:t>
            </a:r>
            <a:endParaRPr lang="de-CH" sz="2360" b="1" dirty="0">
              <a:solidFill>
                <a:srgbClr val="8D1962"/>
              </a:solidFill>
            </a:endParaRP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69</a:t>
            </a:fld>
            <a:endParaRPr lang="de-CH"/>
          </a:p>
        </p:txBody>
      </p:sp>
      <p:pic>
        <p:nvPicPr>
          <p:cNvPr id="5" name="E-Dumper 1">
            <a:hlinkClick r:id="" action="ppaction://media"/>
            <a:extLst>
              <a:ext uri="{FF2B5EF4-FFF2-40B4-BE49-F238E27FC236}">
                <a16:creationId xmlns:a16="http://schemas.microsoft.com/office/drawing/2014/main" id="{5C52ED90-B350-4076-9E76-87F4E0F93E4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9148" y="1481328"/>
            <a:ext cx="8424000" cy="4554798"/>
          </a:xfrm>
          <a:prstGeom prst="rect">
            <a:avLst/>
          </a:prstGeom>
        </p:spPr>
      </p:pic>
      <p:sp>
        <p:nvSpPr>
          <p:cNvPr id="7" name="Rechteck 6">
            <a:extLst>
              <a:ext uri="{FF2B5EF4-FFF2-40B4-BE49-F238E27FC236}">
                <a16:creationId xmlns:a16="http://schemas.microsoft.com/office/drawing/2014/main" id="{88A16074-9DD7-4348-BAE1-B57870A2BB94}"/>
              </a:ext>
            </a:extLst>
          </p:cNvPr>
          <p:cNvSpPr/>
          <p:nvPr/>
        </p:nvSpPr>
        <p:spPr>
          <a:xfrm>
            <a:off x="1" y="1404257"/>
            <a:ext cx="780034" cy="474617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a:p>
        </p:txBody>
      </p:sp>
      <p:sp>
        <p:nvSpPr>
          <p:cNvPr id="9" name="Fußzeilenplatzhalter 4">
            <a:extLst>
              <a:ext uri="{FF2B5EF4-FFF2-40B4-BE49-F238E27FC236}">
                <a16:creationId xmlns:a16="http://schemas.microsoft.com/office/drawing/2014/main" id="{7EC6B4A1-0C71-47FB-8E88-7240804328E4}"/>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1371974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55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solidFill>
                  <a:prstClr val="black"/>
                </a:solidFill>
              </a:rPr>
              <a:t>Energy balance for 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Energy balance for known application ... Field measurements</a:t>
            </a:r>
            <a:endParaRPr lang="de-CH" sz="2360" b="1" dirty="0">
              <a:solidFill>
                <a:srgbClr val="8D1962"/>
              </a:solidFill>
            </a:endParaRP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70</a:t>
            </a:fld>
            <a:endParaRPr lang="de-CH"/>
          </a:p>
        </p:txBody>
      </p:sp>
      <p:pic>
        <p:nvPicPr>
          <p:cNvPr id="7" name="Grafik 6">
            <a:extLst>
              <a:ext uri="{FF2B5EF4-FFF2-40B4-BE49-F238E27FC236}">
                <a16:creationId xmlns:a16="http://schemas.microsoft.com/office/drawing/2014/main" id="{930E4905-2F6A-4BBA-B9E4-AAE98F8E6F85}"/>
              </a:ext>
            </a:extLst>
          </p:cNvPr>
          <p:cNvPicPr>
            <a:picLocks noChangeAspect="1"/>
          </p:cNvPicPr>
          <p:nvPr/>
        </p:nvPicPr>
        <p:blipFill>
          <a:blip r:embed="rId2"/>
          <a:stretch>
            <a:fillRect/>
          </a:stretch>
        </p:blipFill>
        <p:spPr>
          <a:xfrm>
            <a:off x="330994" y="1626469"/>
            <a:ext cx="9244012" cy="4426859"/>
          </a:xfrm>
          <a:prstGeom prst="rect">
            <a:avLst/>
          </a:prstGeom>
        </p:spPr>
      </p:pic>
      <p:sp>
        <p:nvSpPr>
          <p:cNvPr id="8" name="Fußzeilenplatzhalter 4">
            <a:extLst>
              <a:ext uri="{FF2B5EF4-FFF2-40B4-BE49-F238E27FC236}">
                <a16:creationId xmlns:a16="http://schemas.microsoft.com/office/drawing/2014/main" id="{3B991CCC-D8B5-45DB-98F1-2FBA83C329F7}"/>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117475949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solidFill>
                  <a:prstClr val="black"/>
                </a:solidFill>
              </a:rPr>
              <a:t>Energy balance for 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Energy balance for known application ... Field measurements</a:t>
            </a:r>
            <a:endParaRPr lang="de-CH" sz="2360" b="1" dirty="0">
              <a:solidFill>
                <a:srgbClr val="8D1962"/>
              </a:solidFill>
            </a:endParaRP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71</a:t>
            </a:fld>
            <a:endParaRPr lang="de-CH"/>
          </a:p>
        </p:txBody>
      </p:sp>
      <p:sp>
        <p:nvSpPr>
          <p:cNvPr id="14" name="Textfeld 13">
            <a:extLst>
              <a:ext uri="{FF2B5EF4-FFF2-40B4-BE49-F238E27FC236}">
                <a16:creationId xmlns:a16="http://schemas.microsoft.com/office/drawing/2014/main" id="{3602BEFE-93D8-4ABA-B8F0-40A3052B8CDC}"/>
              </a:ext>
            </a:extLst>
          </p:cNvPr>
          <p:cNvSpPr txBox="1"/>
          <p:nvPr/>
        </p:nvSpPr>
        <p:spPr>
          <a:xfrm>
            <a:off x="681037" y="4116793"/>
            <a:ext cx="9048750" cy="2150460"/>
          </a:xfrm>
          <a:prstGeom prst="rect">
            <a:avLst/>
          </a:prstGeom>
          <a:noFill/>
        </p:spPr>
        <p:txBody>
          <a:bodyPr wrap="square">
            <a:spAutoFit/>
          </a:bodyPr>
          <a:lstStyle/>
          <a:p>
            <a:pPr defTabSz="914406">
              <a:lnSpc>
                <a:spcPct val="90000"/>
              </a:lnSpc>
              <a:spcBef>
                <a:spcPts val="1000"/>
              </a:spcBef>
              <a:spcAft>
                <a:spcPts val="1800"/>
              </a:spcAft>
              <a:defRPr/>
            </a:pPr>
            <a:r>
              <a:rPr lang="de-CH" sz="2360" b="1" dirty="0" err="1">
                <a:solidFill>
                  <a:srgbClr val="8D1962"/>
                </a:solidFill>
              </a:rPr>
              <a:t>Typical</a:t>
            </a:r>
            <a:r>
              <a:rPr lang="de-CH" sz="2360" b="1" dirty="0">
                <a:solidFill>
                  <a:srgbClr val="8D1962"/>
                </a:solidFill>
              </a:rPr>
              <a:t> </a:t>
            </a:r>
            <a:r>
              <a:rPr lang="de-CH" sz="2360" b="1" dirty="0" err="1">
                <a:solidFill>
                  <a:srgbClr val="8D1962"/>
                </a:solidFill>
              </a:rPr>
              <a:t>driving</a:t>
            </a:r>
            <a:r>
              <a:rPr lang="de-CH" sz="2360" b="1" dirty="0">
                <a:solidFill>
                  <a:srgbClr val="8D1962"/>
                </a:solidFill>
              </a:rPr>
              <a:t> </a:t>
            </a:r>
            <a:r>
              <a:rPr lang="de-CH" sz="2360" b="1" dirty="0" err="1">
                <a:solidFill>
                  <a:srgbClr val="8D1962"/>
                </a:solidFill>
              </a:rPr>
              <a:t>profile</a:t>
            </a:r>
            <a:endParaRPr lang="en-US" sz="2360" b="1" dirty="0">
              <a:solidFill>
                <a:srgbClr val="8D1962"/>
              </a:solidFill>
            </a:endParaRPr>
          </a:p>
          <a:p>
            <a:pPr marL="384175" indent="-384175" eaLnBrk="0" hangingPunct="0">
              <a:spcAft>
                <a:spcPts val="650"/>
              </a:spcAft>
              <a:buFont typeface="Arial" panose="020B0604020202020204" pitchFamily="34" charset="0"/>
              <a:buChar char="•"/>
              <a:tabLst>
                <a:tab pos="2962275" algn="dec"/>
                <a:tab pos="4124325" algn="r"/>
                <a:tab pos="4848225" algn="dec"/>
                <a:tab pos="5295900" algn="l"/>
              </a:tabLst>
            </a:pPr>
            <a:r>
              <a:rPr lang="de-CH" sz="2000" dirty="0"/>
              <a:t>Tal-Fahrt (-14.1°)	10 min	mit	121 t 	</a:t>
            </a:r>
            <a:r>
              <a:rPr lang="de-CH" sz="1600" dirty="0"/>
              <a:t>( LOADED TRAVEL TIME / Berg-</a:t>
            </a:r>
            <a:r>
              <a:rPr lang="de-CH" sz="1600" b="1" dirty="0"/>
              <a:t>AB</a:t>
            </a:r>
            <a:r>
              <a:rPr lang="de-CH" sz="1600" dirty="0"/>
              <a:t>-Fahrt )</a:t>
            </a:r>
            <a:endParaRPr lang="de-CH" sz="2000" dirty="0"/>
          </a:p>
          <a:p>
            <a:pPr marL="384175" lvl="0" indent="-384175" eaLnBrk="0" hangingPunct="0">
              <a:spcAft>
                <a:spcPts val="650"/>
              </a:spcAft>
              <a:buFont typeface="Arial" panose="020B0604020202020204" pitchFamily="34" charset="0"/>
              <a:buChar char="•"/>
              <a:tabLst>
                <a:tab pos="2962275" algn="dec"/>
                <a:tab pos="4124325" algn="r"/>
                <a:tab pos="4848225" algn="dec"/>
                <a:tab pos="5295900" algn="l"/>
              </a:tabLst>
            </a:pPr>
            <a:r>
              <a:rPr lang="de-CH" sz="2000" dirty="0"/>
              <a:t>Abkippen	5 min	mit	61 t	</a:t>
            </a:r>
            <a:r>
              <a:rPr lang="de-CH" sz="1600" dirty="0"/>
              <a:t>( LOADED &amp; EMPTY STOP TIME )</a:t>
            </a:r>
            <a:r>
              <a:rPr lang="de-CH" sz="2000" dirty="0"/>
              <a:t>	</a:t>
            </a:r>
          </a:p>
          <a:p>
            <a:pPr marL="384175" lvl="0" indent="-384175" eaLnBrk="0" hangingPunct="0">
              <a:spcAft>
                <a:spcPts val="650"/>
              </a:spcAft>
              <a:buFont typeface="Arial" panose="020B0604020202020204" pitchFamily="34" charset="0"/>
              <a:buChar char="•"/>
              <a:tabLst>
                <a:tab pos="2962275" algn="dec"/>
                <a:tab pos="4124325" algn="r"/>
                <a:tab pos="4848225" algn="dec"/>
                <a:tab pos="5295900" algn="l"/>
              </a:tabLst>
            </a:pPr>
            <a:r>
              <a:rPr lang="de-CH" sz="2000" dirty="0"/>
              <a:t>Berg-Fahrt (+14.8°)	10 min	mit	61 t	</a:t>
            </a:r>
            <a:r>
              <a:rPr lang="de-CH" sz="1600" dirty="0"/>
              <a:t>( EMPTY TRAVEL TIME / Berg-</a:t>
            </a:r>
            <a:r>
              <a:rPr lang="de-CH" sz="1600" b="1" dirty="0"/>
              <a:t>AUF</a:t>
            </a:r>
            <a:r>
              <a:rPr lang="de-CH" sz="1600" dirty="0"/>
              <a:t>-Fahrt )</a:t>
            </a:r>
            <a:endParaRPr lang="de-CH" sz="2000" dirty="0"/>
          </a:p>
          <a:p>
            <a:pPr marL="384175" lvl="0" indent="-384175" eaLnBrk="0" hangingPunct="0">
              <a:spcAft>
                <a:spcPts val="650"/>
              </a:spcAft>
              <a:buFont typeface="Arial" panose="020B0604020202020204" pitchFamily="34" charset="0"/>
              <a:buChar char="•"/>
              <a:tabLst>
                <a:tab pos="2962275" algn="dec"/>
                <a:tab pos="4124325" algn="r"/>
                <a:tab pos="4848225" algn="dec"/>
                <a:tab pos="5295900" algn="l"/>
              </a:tabLst>
            </a:pPr>
            <a:r>
              <a:rPr lang="de-CH" sz="2000" dirty="0"/>
              <a:t>Beladen	3 min	mit	121 t 	</a:t>
            </a:r>
            <a:r>
              <a:rPr lang="de-CH" sz="1600" dirty="0"/>
              <a:t>( LOAD TIME )</a:t>
            </a:r>
            <a:r>
              <a:rPr lang="de-CH" sz="2000" dirty="0"/>
              <a:t>	</a:t>
            </a:r>
          </a:p>
        </p:txBody>
      </p:sp>
      <p:pic>
        <p:nvPicPr>
          <p:cNvPr id="12" name="Grafik 11">
            <a:extLst>
              <a:ext uri="{FF2B5EF4-FFF2-40B4-BE49-F238E27FC236}">
                <a16:creationId xmlns:a16="http://schemas.microsoft.com/office/drawing/2014/main" id="{9CCFD936-04B4-4542-A8E7-01D905790988}"/>
              </a:ext>
            </a:extLst>
          </p:cNvPr>
          <p:cNvPicPr>
            <a:picLocks noChangeAspect="1"/>
          </p:cNvPicPr>
          <p:nvPr/>
        </p:nvPicPr>
        <p:blipFill>
          <a:blip r:embed="rId2"/>
          <a:stretch>
            <a:fillRect/>
          </a:stretch>
        </p:blipFill>
        <p:spPr>
          <a:xfrm>
            <a:off x="107520" y="1410192"/>
            <a:ext cx="9622267" cy="2735633"/>
          </a:xfrm>
          <a:prstGeom prst="rect">
            <a:avLst/>
          </a:prstGeom>
        </p:spPr>
      </p:pic>
      <p:sp>
        <p:nvSpPr>
          <p:cNvPr id="10" name="Fußzeilenplatzhalter 4">
            <a:extLst>
              <a:ext uri="{FF2B5EF4-FFF2-40B4-BE49-F238E27FC236}">
                <a16:creationId xmlns:a16="http://schemas.microsoft.com/office/drawing/2014/main" id="{AB30A6F0-4F61-4A75-BA43-C13172497541}"/>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87266884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Energy balance for known application ...</a:t>
            </a:r>
            <a:endParaRPr lang="de-CH" sz="2360" b="1" dirty="0">
              <a:solidFill>
                <a:srgbClr val="8D1962"/>
              </a:solidFill>
            </a:endParaRPr>
          </a:p>
          <a:p>
            <a:pPr marL="361950" indent="-361950">
              <a:spcAft>
                <a:spcPts val="1000"/>
              </a:spcAft>
            </a:pPr>
            <a:endParaRPr lang="de-CH" sz="2360" dirty="0"/>
          </a:p>
          <a:p>
            <a:pPr marL="361950" indent="-361950">
              <a:spcAft>
                <a:spcPts val="1000"/>
              </a:spcAft>
            </a:pPr>
            <a:r>
              <a:rPr lang="de-CH" sz="2360" dirty="0"/>
              <a:t>Keep </a:t>
            </a:r>
            <a:r>
              <a:rPr lang="de-CH" sz="2360" dirty="0" err="1"/>
              <a:t>the</a:t>
            </a:r>
            <a:r>
              <a:rPr lang="de-CH" sz="2360" dirty="0"/>
              <a:t> </a:t>
            </a:r>
            <a:r>
              <a:rPr lang="de-CH" sz="2360" dirty="0" err="1"/>
              <a:t>wheel</a:t>
            </a:r>
            <a:r>
              <a:rPr lang="de-CH" sz="2360" dirty="0"/>
              <a:t> </a:t>
            </a:r>
            <a:r>
              <a:rPr lang="de-CH" sz="2360" dirty="0" err="1"/>
              <a:t>rolling</a:t>
            </a:r>
            <a:endParaRPr lang="de-CH" sz="2360" dirty="0"/>
          </a:p>
          <a:p>
            <a:pPr marL="361950" indent="-361950">
              <a:spcAft>
                <a:spcPts val="1000"/>
              </a:spcAft>
            </a:pPr>
            <a:r>
              <a:rPr lang="de-CH" sz="2360" dirty="0" err="1"/>
              <a:t>Overcoming</a:t>
            </a:r>
            <a:r>
              <a:rPr lang="de-CH" sz="2360" dirty="0"/>
              <a:t> </a:t>
            </a:r>
            <a:r>
              <a:rPr lang="de-CH" sz="2360" dirty="0" err="1"/>
              <a:t>air</a:t>
            </a:r>
            <a:r>
              <a:rPr lang="de-CH" sz="2360" dirty="0"/>
              <a:t> </a:t>
            </a:r>
            <a:r>
              <a:rPr lang="de-CH" sz="2360" dirty="0" err="1"/>
              <a:t>resistance</a:t>
            </a:r>
            <a:endParaRPr lang="de-CH" sz="2360" dirty="0"/>
          </a:p>
          <a:p>
            <a:pPr marL="361950" indent="-361950">
              <a:spcAft>
                <a:spcPts val="1000"/>
              </a:spcAft>
            </a:pPr>
            <a:r>
              <a:rPr lang="de-CH" sz="2360" dirty="0" err="1"/>
              <a:t>Overcoming</a:t>
            </a:r>
            <a:r>
              <a:rPr lang="de-CH" sz="2360" dirty="0"/>
              <a:t> </a:t>
            </a:r>
            <a:r>
              <a:rPr lang="de-CH" sz="2360" dirty="0" err="1"/>
              <a:t>inclines</a:t>
            </a:r>
            <a:endParaRPr lang="de-CH" sz="2360" dirty="0"/>
          </a:p>
          <a:p>
            <a:pPr marL="361950" indent="-361950">
              <a:spcAft>
                <a:spcPts val="1000"/>
              </a:spcAft>
            </a:pPr>
            <a:r>
              <a:rPr lang="de-CH" sz="2360" dirty="0" err="1"/>
              <a:t>Accelerate</a:t>
            </a:r>
            <a:r>
              <a:rPr lang="de-CH" sz="2360" dirty="0"/>
              <a:t> ( </a:t>
            </a:r>
            <a:r>
              <a:rPr lang="de-CH" sz="2360" i="1" dirty="0"/>
              <a:t>F = m</a:t>
            </a:r>
            <a:r>
              <a:rPr lang="de-CH" sz="2400" i="1" baseline="-16000" dirty="0"/>
              <a:t> </a:t>
            </a:r>
            <a:r>
              <a:rPr lang="de-CH" sz="2400" i="1" baseline="-14000" dirty="0"/>
              <a:t>*</a:t>
            </a:r>
            <a:r>
              <a:rPr lang="de-CH" sz="2400" i="1" dirty="0"/>
              <a:t> a </a:t>
            </a:r>
            <a:r>
              <a:rPr lang="de-CH" sz="2400" dirty="0"/>
              <a:t>)</a:t>
            </a:r>
            <a:endParaRPr lang="de-CH" sz="236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72</a:t>
            </a:fld>
            <a:endParaRPr lang="de-CH"/>
          </a:p>
        </p:txBody>
      </p:sp>
      <p:sp>
        <p:nvSpPr>
          <p:cNvPr id="7" name="Geschweifte Klammer rechts 6">
            <a:extLst>
              <a:ext uri="{FF2B5EF4-FFF2-40B4-BE49-F238E27FC236}">
                <a16:creationId xmlns:a16="http://schemas.microsoft.com/office/drawing/2014/main" id="{7AA3BE9C-526A-4830-A4B9-56D659D20EA3}"/>
              </a:ext>
            </a:extLst>
          </p:cNvPr>
          <p:cNvSpPr/>
          <p:nvPr/>
        </p:nvSpPr>
        <p:spPr>
          <a:xfrm>
            <a:off x="4720209" y="2181224"/>
            <a:ext cx="411480" cy="2296287"/>
          </a:xfrm>
          <a:prstGeom prst="rightBrace">
            <a:avLst>
              <a:gd name="adj1" fmla="val 50555"/>
              <a:gd name="adj2" fmla="val 50000"/>
            </a:avLst>
          </a:prstGeom>
          <a:ln w="317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CH"/>
          </a:p>
        </p:txBody>
      </p:sp>
      <p:sp>
        <p:nvSpPr>
          <p:cNvPr id="8" name="Textfeld 7">
            <a:extLst>
              <a:ext uri="{FF2B5EF4-FFF2-40B4-BE49-F238E27FC236}">
                <a16:creationId xmlns:a16="http://schemas.microsoft.com/office/drawing/2014/main" id="{2A197A60-A99E-4226-A0CC-1E836A6490DE}"/>
              </a:ext>
            </a:extLst>
          </p:cNvPr>
          <p:cNvSpPr txBox="1"/>
          <p:nvPr/>
        </p:nvSpPr>
        <p:spPr>
          <a:xfrm>
            <a:off x="5572124" y="3113913"/>
            <a:ext cx="3260979" cy="455509"/>
          </a:xfrm>
          <a:prstGeom prst="rect">
            <a:avLst/>
          </a:prstGeom>
          <a:noFill/>
          <a:ln w="19050">
            <a:solidFill>
              <a:srgbClr val="FF0000"/>
            </a:solidFill>
          </a:ln>
        </p:spPr>
        <p:txBody>
          <a:bodyPr wrap="square" rtlCol="0">
            <a:spAutoFit/>
          </a:bodyPr>
          <a:lstStyle/>
          <a:p>
            <a:pPr algn="ctr"/>
            <a:r>
              <a:rPr lang="de-CH" sz="2360" b="1" i="1" dirty="0" err="1"/>
              <a:t>Requires</a:t>
            </a:r>
            <a:r>
              <a:rPr lang="de-CH" sz="2360" b="1" i="1" dirty="0"/>
              <a:t> a </a:t>
            </a:r>
            <a:r>
              <a:rPr lang="de-CH" sz="2360" b="1" i="1" dirty="0" err="1"/>
              <a:t>force</a:t>
            </a:r>
            <a:endParaRPr lang="de-CH" sz="2360" b="1" i="1" dirty="0"/>
          </a:p>
        </p:txBody>
      </p:sp>
      <p:sp>
        <p:nvSpPr>
          <p:cNvPr id="10" name="Textfeld 9">
            <a:extLst>
              <a:ext uri="{FF2B5EF4-FFF2-40B4-BE49-F238E27FC236}">
                <a16:creationId xmlns:a16="http://schemas.microsoft.com/office/drawing/2014/main" id="{A81A9D99-0700-48CC-A502-452C3D1A666B}"/>
              </a:ext>
            </a:extLst>
          </p:cNvPr>
          <p:cNvSpPr txBox="1"/>
          <p:nvPr/>
        </p:nvSpPr>
        <p:spPr>
          <a:xfrm>
            <a:off x="996696" y="4921576"/>
            <a:ext cx="7836408" cy="461665"/>
          </a:xfrm>
          <a:prstGeom prst="rect">
            <a:avLst/>
          </a:prstGeom>
          <a:noFill/>
          <a:ln w="19050">
            <a:solidFill>
              <a:srgbClr val="FF0000"/>
            </a:solidFill>
          </a:ln>
        </p:spPr>
        <p:txBody>
          <a:bodyPr wrap="square" rtlCol="0">
            <a:spAutoFit/>
          </a:bodyPr>
          <a:lstStyle/>
          <a:p>
            <a:pPr algn="ctr"/>
            <a:r>
              <a:rPr lang="de-CH" sz="2360" b="1" i="1" dirty="0"/>
              <a:t>Energy    =    Force </a:t>
            </a:r>
            <a:r>
              <a:rPr lang="de-CH" sz="3600" b="1" i="1" baseline="-16000" dirty="0"/>
              <a:t>*</a:t>
            </a:r>
            <a:r>
              <a:rPr lang="de-CH" sz="2360" b="1" i="1" dirty="0"/>
              <a:t>  </a:t>
            </a:r>
            <a:r>
              <a:rPr lang="de-CH" sz="2360" b="1" i="1" dirty="0" err="1"/>
              <a:t>Displacement</a:t>
            </a:r>
            <a:endParaRPr lang="de-CH" sz="2360" b="1" i="1" dirty="0"/>
          </a:p>
        </p:txBody>
      </p:sp>
      <p:sp>
        <p:nvSpPr>
          <p:cNvPr id="14" name="Textfeld 13">
            <a:extLst>
              <a:ext uri="{FF2B5EF4-FFF2-40B4-BE49-F238E27FC236}">
                <a16:creationId xmlns:a16="http://schemas.microsoft.com/office/drawing/2014/main" id="{2F49020F-5C85-4C99-A594-4CD47683D804}"/>
              </a:ext>
            </a:extLst>
          </p:cNvPr>
          <p:cNvSpPr txBox="1"/>
          <p:nvPr/>
        </p:nvSpPr>
        <p:spPr>
          <a:xfrm>
            <a:off x="996696" y="5568026"/>
            <a:ext cx="7836408" cy="461665"/>
          </a:xfrm>
          <a:prstGeom prst="rect">
            <a:avLst/>
          </a:prstGeom>
          <a:noFill/>
          <a:ln w="19050">
            <a:solidFill>
              <a:srgbClr val="FF0000"/>
            </a:solidFill>
          </a:ln>
        </p:spPr>
        <p:txBody>
          <a:bodyPr wrap="square" rtlCol="0">
            <a:spAutoFit/>
          </a:bodyPr>
          <a:lstStyle/>
          <a:p>
            <a:pPr algn="ctr"/>
            <a:r>
              <a:rPr lang="de-CH" sz="2360" b="1" i="1" dirty="0"/>
              <a:t>Power    =    </a:t>
            </a:r>
            <a:r>
              <a:rPr lang="de-CH" sz="2360" b="1" i="1" dirty="0" err="1"/>
              <a:t>Energiy</a:t>
            </a:r>
            <a:r>
              <a:rPr lang="de-CH" sz="2360" b="1" i="1" dirty="0"/>
              <a:t> / Time    =    M </a:t>
            </a:r>
            <a:r>
              <a:rPr lang="de-CH" sz="3600" b="1" i="1" baseline="-16000" dirty="0"/>
              <a:t>*</a:t>
            </a:r>
            <a:r>
              <a:rPr lang="de-CH" b="1" i="1" dirty="0"/>
              <a:t>  </a:t>
            </a:r>
            <a:r>
              <a:rPr lang="el-GR" sz="2360" b="1" i="1" dirty="0"/>
              <a:t>ω</a:t>
            </a:r>
            <a:r>
              <a:rPr lang="de-CH" sz="2360" b="1" i="1" dirty="0"/>
              <a:t>   =    </a:t>
            </a:r>
            <a:r>
              <a:rPr lang="de-CH" sz="2360" b="1" i="1" dirty="0" err="1"/>
              <a:t>F</a:t>
            </a:r>
            <a:r>
              <a:rPr lang="de-CH" sz="2360" b="1" i="1" baseline="-25000" dirty="0" err="1"/>
              <a:t>z</a:t>
            </a:r>
            <a:r>
              <a:rPr lang="de-CH" sz="2360" b="1" i="1" dirty="0"/>
              <a:t> </a:t>
            </a:r>
            <a:r>
              <a:rPr lang="de-CH" sz="3600" b="1" i="1" baseline="-16000" dirty="0"/>
              <a:t>*</a:t>
            </a:r>
            <a:r>
              <a:rPr lang="de-CH" b="1" i="1" dirty="0"/>
              <a:t>  </a:t>
            </a:r>
            <a:r>
              <a:rPr lang="de-CH" sz="2360" b="1" i="1" dirty="0"/>
              <a:t>v</a:t>
            </a:r>
          </a:p>
        </p:txBody>
      </p:sp>
      <p:sp>
        <p:nvSpPr>
          <p:cNvPr id="12" name="Fußzeilenplatzhalter 4">
            <a:extLst>
              <a:ext uri="{FF2B5EF4-FFF2-40B4-BE49-F238E27FC236}">
                <a16:creationId xmlns:a16="http://schemas.microsoft.com/office/drawing/2014/main" id="{B39586B1-7A44-4EA4-8204-FDD62D9932B4}"/>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329002602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de-CH" sz="2800"/>
              <a:t>Energiebilanz für bekannte Anwendung</a:t>
            </a:r>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Energy balance for known application ...</a:t>
            </a:r>
            <a:endParaRPr lang="de-CH" sz="2360" b="1" dirty="0">
              <a:solidFill>
                <a:srgbClr val="8D1962"/>
              </a:solidFill>
            </a:endParaRPr>
          </a:p>
          <a:p>
            <a:pPr marL="361950" indent="-361950">
              <a:spcAft>
                <a:spcPts val="1000"/>
              </a:spcAft>
            </a:pPr>
            <a:r>
              <a:rPr lang="de-CH" sz="2360" dirty="0"/>
              <a:t>Rolling </a:t>
            </a:r>
            <a:r>
              <a:rPr lang="de-CH" sz="2360" dirty="0" err="1"/>
              <a:t>friction</a:t>
            </a:r>
            <a:r>
              <a:rPr lang="de-CH" sz="2360" dirty="0"/>
              <a:t> </a:t>
            </a:r>
            <a:r>
              <a:rPr lang="de-CH" sz="2360" dirty="0" err="1"/>
              <a:t>force</a:t>
            </a:r>
            <a:endParaRPr lang="de-CH" sz="2360" dirty="0"/>
          </a:p>
          <a:p>
            <a:pPr marL="361950" indent="-361950">
              <a:spcAft>
                <a:spcPts val="1000"/>
              </a:spcAft>
            </a:pPr>
            <a:r>
              <a:rPr lang="de-CH" sz="2360" dirty="0"/>
              <a:t>Air </a:t>
            </a:r>
            <a:r>
              <a:rPr lang="de-CH" sz="2360" dirty="0" err="1"/>
              <a:t>resistance</a:t>
            </a:r>
            <a:r>
              <a:rPr lang="de-CH" sz="2360" dirty="0"/>
              <a:t> </a:t>
            </a:r>
            <a:r>
              <a:rPr lang="de-CH" sz="2360" dirty="0" err="1"/>
              <a:t>force</a:t>
            </a:r>
            <a:endParaRPr lang="de-CH" sz="2360" dirty="0"/>
          </a:p>
          <a:p>
            <a:pPr marL="361950" indent="-361950">
              <a:spcAft>
                <a:spcPts val="1000"/>
              </a:spcAft>
            </a:pPr>
            <a:r>
              <a:rPr lang="de-CH" sz="2360" dirty="0" err="1"/>
              <a:t>Slope</a:t>
            </a:r>
            <a:r>
              <a:rPr lang="de-CH" sz="2360" dirty="0"/>
              <a:t> </a:t>
            </a:r>
            <a:r>
              <a:rPr lang="de-CH" sz="2360" dirty="0" err="1"/>
              <a:t>downforce</a:t>
            </a:r>
            <a:endParaRPr lang="de-CH" sz="2360" dirty="0"/>
          </a:p>
          <a:p>
            <a:pPr marL="361950" indent="-361950">
              <a:spcAft>
                <a:spcPts val="1000"/>
              </a:spcAft>
            </a:pPr>
            <a:r>
              <a:rPr lang="de-CH" sz="2360" dirty="0"/>
              <a:t>Inertia </a:t>
            </a:r>
            <a:r>
              <a:rPr lang="de-CH" sz="2360" dirty="0" err="1"/>
              <a:t>force</a:t>
            </a:r>
            <a:endParaRPr lang="de-CH" sz="2360" dirty="0"/>
          </a:p>
          <a:p>
            <a:pPr marL="0" indent="0">
              <a:spcAft>
                <a:spcPts val="1000"/>
              </a:spcAft>
              <a:buNone/>
            </a:pPr>
            <a:r>
              <a:rPr lang="de-CH" sz="4000" b="1" baseline="-8000" dirty="0">
                <a:sym typeface="Wingdings" panose="05000000000000000000" pitchFamily="2" charset="2"/>
              </a:rPr>
              <a:t></a:t>
            </a:r>
            <a:r>
              <a:rPr lang="de-CH" sz="2360" dirty="0">
                <a:sym typeface="Wingdings" panose="05000000000000000000" pitchFamily="2" charset="2"/>
              </a:rPr>
              <a:t> </a:t>
            </a:r>
            <a:r>
              <a:rPr lang="de-CH" sz="2360" dirty="0" err="1">
                <a:sym typeface="Wingdings" panose="05000000000000000000" pitchFamily="2" charset="2"/>
              </a:rPr>
              <a:t>Tractive</a:t>
            </a:r>
            <a:r>
              <a:rPr lang="de-CH" sz="2360" dirty="0">
                <a:sym typeface="Wingdings" panose="05000000000000000000" pitchFamily="2" charset="2"/>
              </a:rPr>
              <a:t> </a:t>
            </a:r>
            <a:r>
              <a:rPr lang="de-CH" sz="2360" dirty="0" err="1">
                <a:sym typeface="Wingdings" panose="05000000000000000000" pitchFamily="2" charset="2"/>
              </a:rPr>
              <a:t>force</a:t>
            </a:r>
            <a:endParaRPr lang="de-CH" sz="2360" b="1"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73</a:t>
            </a:fld>
            <a:endParaRPr lang="de-CH"/>
          </a:p>
        </p:txBody>
      </p:sp>
      <mc:AlternateContent xmlns:mc="http://schemas.openxmlformats.org/markup-compatibility/2006" xmlns:a14="http://schemas.microsoft.com/office/drawing/2010/main">
        <mc:Choice Requires="a14">
          <p:sp>
            <p:nvSpPr>
              <p:cNvPr id="5" name="Textfeld 4">
                <a:extLst>
                  <a:ext uri="{FF2B5EF4-FFF2-40B4-BE49-F238E27FC236}">
                    <a16:creationId xmlns:a16="http://schemas.microsoft.com/office/drawing/2014/main" id="{777D4C66-EF36-461B-8779-3DD160EBA26E}"/>
                  </a:ext>
                </a:extLst>
              </p:cNvPr>
              <p:cNvSpPr txBox="1"/>
              <p:nvPr/>
            </p:nvSpPr>
            <p:spPr>
              <a:xfrm>
                <a:off x="4196810" y="1688000"/>
                <a:ext cx="4013740" cy="36317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de-CH" sz="2300" b="1" i="1" smtClean="0">
                              <a:latin typeface="Cambria Math" panose="02040503050406030204" pitchFamily="18" charset="0"/>
                            </a:rPr>
                          </m:ctrlPr>
                        </m:sSubPr>
                        <m:e>
                          <m:r>
                            <a:rPr lang="de-CH" sz="2300" b="1" i="1" smtClean="0">
                              <a:latin typeface="Cambria Math" panose="02040503050406030204" pitchFamily="18" charset="0"/>
                            </a:rPr>
                            <m:t>𝑭</m:t>
                          </m:r>
                        </m:e>
                        <m:sub>
                          <m:r>
                            <a:rPr lang="de-CH" sz="2300" b="1" i="1" smtClean="0">
                              <a:latin typeface="Cambria Math" panose="02040503050406030204" pitchFamily="18" charset="0"/>
                            </a:rPr>
                            <m:t>𝑹𝑹</m:t>
                          </m:r>
                        </m:sub>
                      </m:sSub>
                      <m:r>
                        <a:rPr lang="de-CH" sz="2300" b="1" i="1" smtClean="0">
                          <a:latin typeface="Cambria Math" panose="02040503050406030204" pitchFamily="18" charset="0"/>
                        </a:rPr>
                        <m:t>= </m:t>
                      </m:r>
                      <m:sSub>
                        <m:sSubPr>
                          <m:ctrlPr>
                            <a:rPr lang="de-CH" sz="2300" b="1" i="1" smtClean="0">
                              <a:latin typeface="Cambria Math" panose="02040503050406030204" pitchFamily="18" charset="0"/>
                            </a:rPr>
                          </m:ctrlPr>
                        </m:sSubPr>
                        <m:e>
                          <m:r>
                            <a:rPr lang="de-CH" sz="2300" b="1" i="1" smtClean="0">
                              <a:latin typeface="Cambria Math" panose="02040503050406030204" pitchFamily="18" charset="0"/>
                            </a:rPr>
                            <m:t>𝒄</m:t>
                          </m:r>
                        </m:e>
                        <m:sub>
                          <m:r>
                            <a:rPr lang="de-CH" sz="2300" b="1" i="1" smtClean="0">
                              <a:latin typeface="Cambria Math" panose="02040503050406030204" pitchFamily="18" charset="0"/>
                            </a:rPr>
                            <m:t>𝑹</m:t>
                          </m:r>
                        </m:sub>
                      </m:sSub>
                      <m:r>
                        <a:rPr lang="de-CH" sz="2300" b="1" i="1" smtClean="0">
                          <a:latin typeface="Cambria Math" panose="02040503050406030204" pitchFamily="18" charset="0"/>
                        </a:rPr>
                        <m:t> </m:t>
                      </m:r>
                      <m:r>
                        <a:rPr lang="de-CH" sz="2300" b="1" i="1" smtClean="0">
                          <a:latin typeface="Cambria Math" panose="02040503050406030204" pitchFamily="18" charset="0"/>
                          <a:ea typeface="Cambria Math" panose="02040503050406030204" pitchFamily="18" charset="0"/>
                        </a:rPr>
                        <m:t>∙ </m:t>
                      </m:r>
                      <m:r>
                        <a:rPr lang="de-CH" sz="2300" b="1" i="1" smtClean="0">
                          <a:latin typeface="Cambria Math" panose="02040503050406030204" pitchFamily="18" charset="0"/>
                          <a:ea typeface="Cambria Math" panose="02040503050406030204" pitchFamily="18" charset="0"/>
                        </a:rPr>
                        <m:t>𝒎</m:t>
                      </m:r>
                      <m:r>
                        <a:rPr lang="de-CH" sz="2300" b="1" i="1" smtClean="0">
                          <a:latin typeface="Cambria Math" panose="02040503050406030204" pitchFamily="18" charset="0"/>
                          <a:ea typeface="Cambria Math" panose="02040503050406030204" pitchFamily="18" charset="0"/>
                        </a:rPr>
                        <m:t>  ∙ </m:t>
                      </m:r>
                      <m:r>
                        <a:rPr lang="de-CH" sz="2300" b="1" i="1" smtClean="0">
                          <a:latin typeface="Cambria Math" panose="02040503050406030204" pitchFamily="18" charset="0"/>
                          <a:ea typeface="Cambria Math" panose="02040503050406030204" pitchFamily="18" charset="0"/>
                        </a:rPr>
                        <m:t>𝒈</m:t>
                      </m:r>
                      <m:r>
                        <a:rPr lang="de-CH" sz="2300" b="1" i="1" smtClean="0">
                          <a:latin typeface="Cambria Math" panose="02040503050406030204" pitchFamily="18" charset="0"/>
                          <a:ea typeface="Cambria Math" panose="02040503050406030204" pitchFamily="18" charset="0"/>
                        </a:rPr>
                        <m:t> ∙ </m:t>
                      </m:r>
                      <m:r>
                        <a:rPr lang="de-CH" sz="2300" b="1" i="0" smtClean="0">
                          <a:latin typeface="Cambria Math" panose="02040503050406030204" pitchFamily="18" charset="0"/>
                          <a:ea typeface="Cambria Math" panose="02040503050406030204" pitchFamily="18" charset="0"/>
                        </a:rPr>
                        <m:t>𝐜𝐨𝐬</m:t>
                      </m:r>
                      <m:r>
                        <a:rPr lang="de-CH" sz="2300" b="1" i="1" smtClean="0">
                          <a:latin typeface="Cambria Math" panose="02040503050406030204" pitchFamily="18" charset="0"/>
                          <a:ea typeface="Cambria Math" panose="02040503050406030204" pitchFamily="18" charset="0"/>
                        </a:rPr>
                        <m:t>⁡(</m:t>
                      </m:r>
                      <m:r>
                        <a:rPr lang="de-CH" sz="2300" b="1" i="1" smtClean="0">
                          <a:latin typeface="Cambria Math" panose="02040503050406030204" pitchFamily="18" charset="0"/>
                          <a:ea typeface="Cambria Math" panose="02040503050406030204" pitchFamily="18" charset="0"/>
                        </a:rPr>
                        <m:t>𝜶</m:t>
                      </m:r>
                      <m:r>
                        <a:rPr lang="de-CH" sz="2300" b="1" i="1" smtClean="0">
                          <a:latin typeface="Cambria Math" panose="02040503050406030204" pitchFamily="18" charset="0"/>
                          <a:ea typeface="Cambria Math" panose="02040503050406030204" pitchFamily="18" charset="0"/>
                        </a:rPr>
                        <m:t>)</m:t>
                      </m:r>
                    </m:oMath>
                  </m:oMathPara>
                </a14:m>
                <a:endParaRPr lang="de-CH" sz="2300" b="1"/>
              </a:p>
            </p:txBody>
          </p:sp>
        </mc:Choice>
        <mc:Fallback xmlns="">
          <p:sp>
            <p:nvSpPr>
              <p:cNvPr id="5" name="Textfeld 4">
                <a:extLst>
                  <a:ext uri="{FF2B5EF4-FFF2-40B4-BE49-F238E27FC236}">
                    <a16:creationId xmlns:a16="http://schemas.microsoft.com/office/drawing/2014/main" id="{777D4C66-EF36-461B-8779-3DD160EBA26E}"/>
                  </a:ext>
                </a:extLst>
              </p:cNvPr>
              <p:cNvSpPr txBox="1">
                <a:spLocks noRot="1" noChangeAspect="1" noMove="1" noResize="1" noEditPoints="1" noAdjustHandles="1" noChangeArrowheads="1" noChangeShapeType="1" noTextEdit="1"/>
              </p:cNvSpPr>
              <p:nvPr/>
            </p:nvSpPr>
            <p:spPr>
              <a:xfrm>
                <a:off x="4196810" y="1688000"/>
                <a:ext cx="4013740" cy="363176"/>
              </a:xfrm>
              <a:prstGeom prst="rect">
                <a:avLst/>
              </a:prstGeom>
              <a:blipFill>
                <a:blip r:embed="rId2"/>
                <a:stretch>
                  <a:fillRect t="-1695" b="-33898"/>
                </a:stretch>
              </a:blipFill>
            </p:spPr>
            <p:txBody>
              <a:bodyPr/>
              <a:lstStyle/>
              <a:p>
                <a:r>
                  <a:rPr lang="de-CH">
                    <a:noFill/>
                  </a:rPr>
                  <a:t> </a:t>
                </a:r>
              </a:p>
            </p:txBody>
          </p:sp>
        </mc:Fallback>
      </mc:AlternateContent>
      <mc:AlternateContent xmlns:mc="http://schemas.openxmlformats.org/markup-compatibility/2006" xmlns:a14="http://schemas.microsoft.com/office/drawing/2010/main">
        <mc:Choice Requires="a14">
          <p:sp>
            <p:nvSpPr>
              <p:cNvPr id="10" name="Textfeld 9">
                <a:extLst>
                  <a:ext uri="{FF2B5EF4-FFF2-40B4-BE49-F238E27FC236}">
                    <a16:creationId xmlns:a16="http://schemas.microsoft.com/office/drawing/2014/main" id="{54A0B154-BBC0-4B51-85A3-CDBDB88D126F}"/>
                  </a:ext>
                </a:extLst>
              </p:cNvPr>
              <p:cNvSpPr txBox="1"/>
              <p:nvPr/>
            </p:nvSpPr>
            <p:spPr>
              <a:xfrm>
                <a:off x="4196810" y="2266027"/>
                <a:ext cx="5181931" cy="36195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de-CH" sz="2300" b="1" i="1" smtClean="0">
                              <a:latin typeface="Cambria Math" panose="02040503050406030204" pitchFamily="18" charset="0"/>
                            </a:rPr>
                          </m:ctrlPr>
                        </m:sSubPr>
                        <m:e>
                          <m:r>
                            <a:rPr lang="de-CH" sz="2300" b="1" i="1" smtClean="0">
                              <a:latin typeface="Cambria Math" panose="02040503050406030204" pitchFamily="18" charset="0"/>
                            </a:rPr>
                            <m:t>𝑭</m:t>
                          </m:r>
                        </m:e>
                        <m:sub>
                          <m:r>
                            <a:rPr lang="de-CH" sz="2300" b="1" i="1" smtClean="0">
                              <a:latin typeface="Cambria Math" panose="02040503050406030204" pitchFamily="18" charset="0"/>
                            </a:rPr>
                            <m:t>𝑳𝑾</m:t>
                          </m:r>
                        </m:sub>
                      </m:sSub>
                      <m:r>
                        <a:rPr lang="de-CH" sz="2300" b="1" i="1" smtClean="0">
                          <a:latin typeface="Cambria Math" panose="02040503050406030204" pitchFamily="18" charset="0"/>
                        </a:rPr>
                        <m:t>=</m:t>
                      </m:r>
                      <m:r>
                        <a:rPr lang="de-CH" sz="2300" b="1" i="1" smtClean="0">
                          <a:latin typeface="Cambria Math" panose="02040503050406030204" pitchFamily="18" charset="0"/>
                        </a:rPr>
                        <m:t>𝟎</m:t>
                      </m:r>
                      <m:r>
                        <a:rPr lang="de-CH" sz="2300" b="1" i="1" smtClean="0">
                          <a:latin typeface="Cambria Math" panose="02040503050406030204" pitchFamily="18" charset="0"/>
                        </a:rPr>
                        <m:t>.</m:t>
                      </m:r>
                      <m:r>
                        <a:rPr lang="de-CH" sz="2300" b="1" i="1" smtClean="0">
                          <a:latin typeface="Cambria Math" panose="02040503050406030204" pitchFamily="18" charset="0"/>
                        </a:rPr>
                        <m:t>𝟓</m:t>
                      </m:r>
                      <m:r>
                        <a:rPr lang="de-CH" sz="2300" b="1" i="1" smtClean="0">
                          <a:latin typeface="Cambria Math" panose="02040503050406030204" pitchFamily="18" charset="0"/>
                          <a:ea typeface="Cambria Math" panose="02040503050406030204" pitchFamily="18" charset="0"/>
                        </a:rPr>
                        <m:t>∙</m:t>
                      </m:r>
                      <m:sSub>
                        <m:sSubPr>
                          <m:ctrlPr>
                            <a:rPr lang="de-CH" sz="2300" b="1" i="1" smtClean="0">
                              <a:latin typeface="Cambria Math" panose="02040503050406030204" pitchFamily="18" charset="0"/>
                            </a:rPr>
                          </m:ctrlPr>
                        </m:sSubPr>
                        <m:e>
                          <m:r>
                            <a:rPr lang="de-CH" sz="2300" b="1" i="1" smtClean="0">
                              <a:latin typeface="Cambria Math" panose="02040503050406030204" pitchFamily="18" charset="0"/>
                            </a:rPr>
                            <m:t>𝒄</m:t>
                          </m:r>
                        </m:e>
                        <m:sub>
                          <m:r>
                            <a:rPr lang="de-CH" sz="2300" b="1" i="1" smtClean="0">
                              <a:latin typeface="Cambria Math" panose="02040503050406030204" pitchFamily="18" charset="0"/>
                            </a:rPr>
                            <m:t>𝒘</m:t>
                          </m:r>
                        </m:sub>
                      </m:sSub>
                      <m:r>
                        <a:rPr lang="de-CH" sz="2300" b="1" i="1" smtClean="0">
                          <a:latin typeface="Cambria Math" panose="02040503050406030204" pitchFamily="18" charset="0"/>
                        </a:rPr>
                        <m:t> </m:t>
                      </m:r>
                      <m:r>
                        <a:rPr lang="de-CH" sz="2300" b="1" i="1" smtClean="0">
                          <a:latin typeface="Cambria Math" panose="02040503050406030204" pitchFamily="18" charset="0"/>
                          <a:ea typeface="Cambria Math" panose="02040503050406030204" pitchFamily="18" charset="0"/>
                        </a:rPr>
                        <m:t>∙ </m:t>
                      </m:r>
                      <m:sSub>
                        <m:sSubPr>
                          <m:ctrlPr>
                            <a:rPr lang="de-CH" sz="2300" b="1" i="1" smtClean="0">
                              <a:latin typeface="Cambria Math" panose="02040503050406030204" pitchFamily="18" charset="0"/>
                              <a:ea typeface="Cambria Math" panose="02040503050406030204" pitchFamily="18" charset="0"/>
                            </a:rPr>
                          </m:ctrlPr>
                        </m:sSubPr>
                        <m:e>
                          <m:r>
                            <a:rPr lang="de-CH" sz="2300" b="1" i="1" smtClean="0">
                              <a:latin typeface="Cambria Math" panose="02040503050406030204" pitchFamily="18" charset="0"/>
                              <a:ea typeface="Cambria Math" panose="02040503050406030204" pitchFamily="18" charset="0"/>
                            </a:rPr>
                            <m:t>𝑨</m:t>
                          </m:r>
                        </m:e>
                        <m:sub>
                          <m:r>
                            <a:rPr lang="de-CH" sz="2300" b="1" i="1" smtClean="0">
                              <a:latin typeface="Cambria Math" panose="02040503050406030204" pitchFamily="18" charset="0"/>
                              <a:ea typeface="Cambria Math" panose="02040503050406030204" pitchFamily="18" charset="0"/>
                            </a:rPr>
                            <m:t>𝑺𝒕𝒊𝒓𝒏</m:t>
                          </m:r>
                        </m:sub>
                      </m:sSub>
                      <m:r>
                        <a:rPr lang="de-CH" sz="2300" b="1" i="1" smtClean="0">
                          <a:latin typeface="Cambria Math" panose="02040503050406030204" pitchFamily="18" charset="0"/>
                          <a:ea typeface="Cambria Math" panose="02040503050406030204" pitchFamily="18" charset="0"/>
                        </a:rPr>
                        <m:t>∙ </m:t>
                      </m:r>
                      <m:sSub>
                        <m:sSubPr>
                          <m:ctrlPr>
                            <a:rPr lang="de-CH" sz="2300" b="1" i="1" smtClean="0">
                              <a:latin typeface="Cambria Math" panose="02040503050406030204" pitchFamily="18" charset="0"/>
                              <a:ea typeface="Cambria Math" panose="02040503050406030204" pitchFamily="18" charset="0"/>
                            </a:rPr>
                          </m:ctrlPr>
                        </m:sSubPr>
                        <m:e>
                          <m:r>
                            <a:rPr lang="de-CH" sz="2300" b="1" i="1" smtClean="0">
                              <a:latin typeface="Cambria Math" panose="02040503050406030204" pitchFamily="18" charset="0"/>
                              <a:ea typeface="Cambria Math" panose="02040503050406030204" pitchFamily="18" charset="0"/>
                            </a:rPr>
                            <m:t>𝝆</m:t>
                          </m:r>
                        </m:e>
                        <m:sub>
                          <m:r>
                            <a:rPr lang="de-CH" sz="2300" b="1" i="1" smtClean="0">
                              <a:latin typeface="Cambria Math" panose="02040503050406030204" pitchFamily="18" charset="0"/>
                              <a:ea typeface="Cambria Math" panose="02040503050406030204" pitchFamily="18" charset="0"/>
                            </a:rPr>
                            <m:t>𝑳</m:t>
                          </m:r>
                        </m:sub>
                      </m:sSub>
                      <m:r>
                        <a:rPr lang="de-CH" sz="2300" b="1" i="1" smtClean="0">
                          <a:latin typeface="Cambria Math" panose="02040503050406030204" pitchFamily="18" charset="0"/>
                          <a:ea typeface="Cambria Math" panose="02040503050406030204" pitchFamily="18" charset="0"/>
                        </a:rPr>
                        <m:t>∙</m:t>
                      </m:r>
                      <m:sSup>
                        <m:sSupPr>
                          <m:ctrlPr>
                            <a:rPr lang="de-CH" sz="2300" b="1" i="1" smtClean="0">
                              <a:latin typeface="Cambria Math" panose="02040503050406030204" pitchFamily="18" charset="0"/>
                              <a:ea typeface="Cambria Math" panose="02040503050406030204" pitchFamily="18" charset="0"/>
                            </a:rPr>
                          </m:ctrlPr>
                        </m:sSupPr>
                        <m:e>
                          <m:d>
                            <m:dPr>
                              <m:ctrlPr>
                                <a:rPr lang="de-CH" sz="2300" b="1" i="1" smtClean="0">
                                  <a:latin typeface="Cambria Math" panose="02040503050406030204" pitchFamily="18" charset="0"/>
                                  <a:ea typeface="Cambria Math" panose="02040503050406030204" pitchFamily="18" charset="0"/>
                                </a:rPr>
                              </m:ctrlPr>
                            </m:dPr>
                            <m:e>
                              <m:r>
                                <a:rPr lang="de-CH" sz="2300" b="1" i="1" smtClean="0">
                                  <a:latin typeface="Cambria Math" panose="02040503050406030204" pitchFamily="18" charset="0"/>
                                  <a:ea typeface="Cambria Math" panose="02040503050406030204" pitchFamily="18" charset="0"/>
                                </a:rPr>
                                <m:t>𝒗</m:t>
                              </m:r>
                              <m:r>
                                <a:rPr lang="de-CH" sz="2300" b="1" i="1" smtClean="0">
                                  <a:latin typeface="Cambria Math" panose="02040503050406030204" pitchFamily="18" charset="0"/>
                                  <a:ea typeface="Cambria Math" panose="02040503050406030204" pitchFamily="18" charset="0"/>
                                </a:rPr>
                                <m:t>−</m:t>
                              </m:r>
                              <m:r>
                                <a:rPr lang="de-CH" sz="2300" b="1" i="1" smtClean="0">
                                  <a:latin typeface="Cambria Math" panose="02040503050406030204" pitchFamily="18" charset="0"/>
                                  <a:ea typeface="Cambria Math" panose="02040503050406030204" pitchFamily="18" charset="0"/>
                                </a:rPr>
                                <m:t>𝒘</m:t>
                              </m:r>
                            </m:e>
                          </m:d>
                        </m:e>
                        <m:sup>
                          <m:r>
                            <a:rPr lang="de-CH" sz="2300" b="1" i="1" smtClean="0">
                              <a:latin typeface="Cambria Math" panose="02040503050406030204" pitchFamily="18" charset="0"/>
                              <a:ea typeface="Cambria Math" panose="02040503050406030204" pitchFamily="18" charset="0"/>
                            </a:rPr>
                            <m:t>𝟐</m:t>
                          </m:r>
                        </m:sup>
                      </m:sSup>
                    </m:oMath>
                  </m:oMathPara>
                </a14:m>
                <a:endParaRPr lang="de-CH" sz="2300" b="1"/>
              </a:p>
            </p:txBody>
          </p:sp>
        </mc:Choice>
        <mc:Fallback xmlns="">
          <p:sp>
            <p:nvSpPr>
              <p:cNvPr id="10" name="Textfeld 9">
                <a:extLst>
                  <a:ext uri="{FF2B5EF4-FFF2-40B4-BE49-F238E27FC236}">
                    <a16:creationId xmlns:a16="http://schemas.microsoft.com/office/drawing/2014/main" id="{54A0B154-BBC0-4B51-85A3-CDBDB88D126F}"/>
                  </a:ext>
                </a:extLst>
              </p:cNvPr>
              <p:cNvSpPr txBox="1">
                <a:spLocks noRot="1" noChangeAspect="1" noMove="1" noResize="1" noEditPoints="1" noAdjustHandles="1" noChangeArrowheads="1" noChangeShapeType="1" noTextEdit="1"/>
              </p:cNvSpPr>
              <p:nvPr/>
            </p:nvSpPr>
            <p:spPr>
              <a:xfrm>
                <a:off x="4196810" y="2266027"/>
                <a:ext cx="5181931" cy="361959"/>
              </a:xfrm>
              <a:prstGeom prst="rect">
                <a:avLst/>
              </a:prstGeom>
              <a:blipFill>
                <a:blip r:embed="rId3"/>
                <a:stretch>
                  <a:fillRect t="-3390" b="-25424"/>
                </a:stretch>
              </a:blipFill>
            </p:spPr>
            <p:txBody>
              <a:bodyPr/>
              <a:lstStyle/>
              <a:p>
                <a:r>
                  <a:rPr lang="de-CH">
                    <a:noFill/>
                  </a:rPr>
                  <a:t> </a:t>
                </a:r>
              </a:p>
            </p:txBody>
          </p:sp>
        </mc:Fallback>
      </mc:AlternateContent>
      <mc:AlternateContent xmlns:mc="http://schemas.openxmlformats.org/markup-compatibility/2006" xmlns:a14="http://schemas.microsoft.com/office/drawing/2010/main">
        <mc:Choice Requires="a14">
          <p:sp>
            <p:nvSpPr>
              <p:cNvPr id="12" name="Textfeld 11">
                <a:extLst>
                  <a:ext uri="{FF2B5EF4-FFF2-40B4-BE49-F238E27FC236}">
                    <a16:creationId xmlns:a16="http://schemas.microsoft.com/office/drawing/2014/main" id="{51B6B3EE-C92A-4180-9633-BAFF568D40B4}"/>
                  </a:ext>
                </a:extLst>
              </p:cNvPr>
              <p:cNvSpPr txBox="1"/>
              <p:nvPr/>
            </p:nvSpPr>
            <p:spPr>
              <a:xfrm>
                <a:off x="4196810" y="2834529"/>
                <a:ext cx="3289840" cy="35394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de-CH" sz="2300" b="1" i="1" smtClean="0">
                              <a:latin typeface="Cambria Math" panose="02040503050406030204" pitchFamily="18" charset="0"/>
                            </a:rPr>
                          </m:ctrlPr>
                        </m:sSubPr>
                        <m:e>
                          <m:r>
                            <a:rPr lang="de-CH" sz="2300" b="1" i="1" smtClean="0">
                              <a:latin typeface="Cambria Math" panose="02040503050406030204" pitchFamily="18" charset="0"/>
                            </a:rPr>
                            <m:t>𝑭</m:t>
                          </m:r>
                        </m:e>
                        <m:sub>
                          <m:r>
                            <a:rPr lang="de-CH" sz="2300" b="1" i="1" smtClean="0">
                              <a:latin typeface="Cambria Math" panose="02040503050406030204" pitchFamily="18" charset="0"/>
                            </a:rPr>
                            <m:t>𝑯𝑨</m:t>
                          </m:r>
                        </m:sub>
                      </m:sSub>
                      <m:r>
                        <a:rPr lang="de-CH" sz="2300" b="1" i="1" smtClean="0">
                          <a:latin typeface="Cambria Math" panose="02040503050406030204" pitchFamily="18" charset="0"/>
                        </a:rPr>
                        <m:t>= </m:t>
                      </m:r>
                      <m:r>
                        <a:rPr lang="de-CH" sz="2300" b="1" i="1" smtClean="0">
                          <a:latin typeface="Cambria Math" panose="02040503050406030204" pitchFamily="18" charset="0"/>
                          <a:ea typeface="Cambria Math" panose="02040503050406030204" pitchFamily="18" charset="0"/>
                        </a:rPr>
                        <m:t>𝒎</m:t>
                      </m:r>
                      <m:r>
                        <a:rPr lang="de-CH" sz="2300" b="1" i="1" smtClean="0">
                          <a:latin typeface="Cambria Math" panose="02040503050406030204" pitchFamily="18" charset="0"/>
                          <a:ea typeface="Cambria Math" panose="02040503050406030204" pitchFamily="18" charset="0"/>
                        </a:rPr>
                        <m:t> ∙ </m:t>
                      </m:r>
                      <m:r>
                        <a:rPr lang="de-CH" sz="2300" b="1" i="1" smtClean="0">
                          <a:latin typeface="Cambria Math" panose="02040503050406030204" pitchFamily="18" charset="0"/>
                          <a:ea typeface="Cambria Math" panose="02040503050406030204" pitchFamily="18" charset="0"/>
                        </a:rPr>
                        <m:t>𝒈</m:t>
                      </m:r>
                      <m:r>
                        <a:rPr lang="de-CH" sz="2300" b="1" i="1" smtClean="0">
                          <a:latin typeface="Cambria Math" panose="02040503050406030204" pitchFamily="18" charset="0"/>
                          <a:ea typeface="Cambria Math" panose="02040503050406030204" pitchFamily="18" charset="0"/>
                        </a:rPr>
                        <m:t> ∙ </m:t>
                      </m:r>
                      <m:r>
                        <a:rPr lang="de-CH" sz="2300" b="1" i="1" smtClean="0">
                          <a:latin typeface="Cambria Math" panose="02040503050406030204" pitchFamily="18" charset="0"/>
                          <a:ea typeface="Cambria Math" panose="02040503050406030204" pitchFamily="18" charset="0"/>
                        </a:rPr>
                        <m:t>𝒔𝒊𝒏</m:t>
                      </m:r>
                      <m:r>
                        <a:rPr lang="de-CH" sz="2300" b="1" i="1" smtClean="0">
                          <a:latin typeface="Cambria Math" panose="02040503050406030204" pitchFamily="18" charset="0"/>
                          <a:ea typeface="Cambria Math" panose="02040503050406030204" pitchFamily="18" charset="0"/>
                        </a:rPr>
                        <m:t>(</m:t>
                      </m:r>
                      <m:r>
                        <a:rPr lang="de-CH" sz="2300" b="1" i="1" smtClean="0">
                          <a:latin typeface="Cambria Math" panose="02040503050406030204" pitchFamily="18" charset="0"/>
                          <a:ea typeface="Cambria Math" panose="02040503050406030204" pitchFamily="18" charset="0"/>
                        </a:rPr>
                        <m:t>𝜶</m:t>
                      </m:r>
                      <m:r>
                        <a:rPr lang="de-CH" sz="2300" b="1" i="1" smtClean="0">
                          <a:latin typeface="Cambria Math" panose="02040503050406030204" pitchFamily="18" charset="0"/>
                          <a:ea typeface="Cambria Math" panose="02040503050406030204" pitchFamily="18" charset="0"/>
                        </a:rPr>
                        <m:t>)</m:t>
                      </m:r>
                    </m:oMath>
                  </m:oMathPara>
                </a14:m>
                <a:endParaRPr lang="de-CH" sz="2300" b="1"/>
              </a:p>
            </p:txBody>
          </p:sp>
        </mc:Choice>
        <mc:Fallback xmlns="">
          <p:sp>
            <p:nvSpPr>
              <p:cNvPr id="12" name="Textfeld 11">
                <a:extLst>
                  <a:ext uri="{FF2B5EF4-FFF2-40B4-BE49-F238E27FC236}">
                    <a16:creationId xmlns:a16="http://schemas.microsoft.com/office/drawing/2014/main" id="{51B6B3EE-C92A-4180-9633-BAFF568D40B4}"/>
                  </a:ext>
                </a:extLst>
              </p:cNvPr>
              <p:cNvSpPr txBox="1">
                <a:spLocks noRot="1" noChangeAspect="1" noMove="1" noResize="1" noEditPoints="1" noAdjustHandles="1" noChangeArrowheads="1" noChangeShapeType="1" noTextEdit="1"/>
              </p:cNvSpPr>
              <p:nvPr/>
            </p:nvSpPr>
            <p:spPr>
              <a:xfrm>
                <a:off x="4196810" y="2834529"/>
                <a:ext cx="3289840" cy="353943"/>
              </a:xfrm>
              <a:prstGeom prst="rect">
                <a:avLst/>
              </a:prstGeom>
              <a:blipFill>
                <a:blip r:embed="rId4"/>
                <a:stretch>
                  <a:fillRect t="-1724" b="-36207"/>
                </a:stretch>
              </a:blipFill>
            </p:spPr>
            <p:txBody>
              <a:bodyPr/>
              <a:lstStyle/>
              <a:p>
                <a:r>
                  <a:rPr lang="de-CH">
                    <a:noFill/>
                  </a:rPr>
                  <a:t> </a:t>
                </a:r>
              </a:p>
            </p:txBody>
          </p:sp>
        </mc:Fallback>
      </mc:AlternateContent>
      <mc:AlternateContent xmlns:mc="http://schemas.openxmlformats.org/markup-compatibility/2006" xmlns:a14="http://schemas.microsoft.com/office/drawing/2010/main">
        <mc:Choice Requires="a14">
          <p:sp>
            <p:nvSpPr>
              <p:cNvPr id="15" name="Textfeld 14">
                <a:extLst>
                  <a:ext uri="{FF2B5EF4-FFF2-40B4-BE49-F238E27FC236}">
                    <a16:creationId xmlns:a16="http://schemas.microsoft.com/office/drawing/2014/main" id="{0D88900E-33A9-476C-A06C-C300FF40DEFB}"/>
                  </a:ext>
                </a:extLst>
              </p:cNvPr>
              <p:cNvSpPr txBox="1"/>
              <p:nvPr/>
            </p:nvSpPr>
            <p:spPr>
              <a:xfrm>
                <a:off x="4215859" y="3418176"/>
                <a:ext cx="2346866" cy="35394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de-CH" sz="2300" b="1" i="1" smtClean="0">
                              <a:latin typeface="Cambria Math" panose="02040503050406030204" pitchFamily="18" charset="0"/>
                            </a:rPr>
                          </m:ctrlPr>
                        </m:sSubPr>
                        <m:e>
                          <m:r>
                            <a:rPr lang="de-CH" sz="2300" b="1" i="1" smtClean="0">
                              <a:latin typeface="Cambria Math" panose="02040503050406030204" pitchFamily="18" charset="0"/>
                            </a:rPr>
                            <m:t>𝑭</m:t>
                          </m:r>
                        </m:e>
                        <m:sub>
                          <m:r>
                            <a:rPr lang="de-CH" sz="2300" b="1" i="1" smtClean="0">
                              <a:latin typeface="Cambria Math" panose="02040503050406030204" pitchFamily="18" charset="0"/>
                            </a:rPr>
                            <m:t>𝑻</m:t>
                          </m:r>
                        </m:sub>
                      </m:sSub>
                      <m:r>
                        <a:rPr lang="de-CH" sz="2300" b="1" i="1" smtClean="0">
                          <a:latin typeface="Cambria Math" panose="02040503050406030204" pitchFamily="18" charset="0"/>
                        </a:rPr>
                        <m:t>  = </m:t>
                      </m:r>
                      <m:sSub>
                        <m:sSubPr>
                          <m:ctrlPr>
                            <a:rPr lang="de-CH" sz="2300" b="1" i="1" smtClean="0">
                              <a:latin typeface="Cambria Math" panose="02040503050406030204" pitchFamily="18" charset="0"/>
                            </a:rPr>
                          </m:ctrlPr>
                        </m:sSubPr>
                        <m:e>
                          <m:r>
                            <a:rPr lang="de-CH" sz="2300" b="1" i="1" smtClean="0">
                              <a:latin typeface="Cambria Math" panose="02040503050406030204" pitchFamily="18" charset="0"/>
                            </a:rPr>
                            <m:t>𝒎</m:t>
                          </m:r>
                        </m:e>
                        <m:sub>
                          <m:r>
                            <a:rPr lang="de-CH" sz="2300" b="1" i="1" smtClean="0">
                              <a:latin typeface="Cambria Math" panose="02040503050406030204" pitchFamily="18" charset="0"/>
                            </a:rPr>
                            <m:t>𝒕𝒐𝒕</m:t>
                          </m:r>
                        </m:sub>
                      </m:sSub>
                      <m:r>
                        <a:rPr lang="de-CH" sz="2300" b="1" i="1" smtClean="0">
                          <a:latin typeface="Cambria Math" panose="02040503050406030204" pitchFamily="18" charset="0"/>
                        </a:rPr>
                        <m:t> </m:t>
                      </m:r>
                      <m:r>
                        <a:rPr lang="de-CH" sz="2300" b="1" i="1" smtClean="0">
                          <a:latin typeface="Cambria Math" panose="02040503050406030204" pitchFamily="18" charset="0"/>
                          <a:ea typeface="Cambria Math" panose="02040503050406030204" pitchFamily="18" charset="0"/>
                        </a:rPr>
                        <m:t>∙ </m:t>
                      </m:r>
                      <m:r>
                        <a:rPr lang="de-CH" sz="2300" b="1" i="1" smtClean="0">
                          <a:latin typeface="Cambria Math" panose="02040503050406030204" pitchFamily="18" charset="0"/>
                          <a:ea typeface="Cambria Math" panose="02040503050406030204" pitchFamily="18" charset="0"/>
                        </a:rPr>
                        <m:t>𝒂</m:t>
                      </m:r>
                    </m:oMath>
                  </m:oMathPara>
                </a14:m>
                <a:endParaRPr lang="de-CH" sz="2300" b="1"/>
              </a:p>
            </p:txBody>
          </p:sp>
        </mc:Choice>
        <mc:Fallback xmlns="">
          <p:sp>
            <p:nvSpPr>
              <p:cNvPr id="15" name="Textfeld 14">
                <a:extLst>
                  <a:ext uri="{FF2B5EF4-FFF2-40B4-BE49-F238E27FC236}">
                    <a16:creationId xmlns:a16="http://schemas.microsoft.com/office/drawing/2014/main" id="{0D88900E-33A9-476C-A06C-C300FF40DEFB}"/>
                  </a:ext>
                </a:extLst>
              </p:cNvPr>
              <p:cNvSpPr txBox="1">
                <a:spLocks noRot="1" noChangeAspect="1" noMove="1" noResize="1" noEditPoints="1" noAdjustHandles="1" noChangeArrowheads="1" noChangeShapeType="1" noTextEdit="1"/>
              </p:cNvSpPr>
              <p:nvPr/>
            </p:nvSpPr>
            <p:spPr>
              <a:xfrm>
                <a:off x="4215859" y="3418176"/>
                <a:ext cx="2346866" cy="353943"/>
              </a:xfrm>
              <a:prstGeom prst="rect">
                <a:avLst/>
              </a:prstGeom>
              <a:blipFill>
                <a:blip r:embed="rId5"/>
                <a:stretch>
                  <a:fillRect b="-15517"/>
                </a:stretch>
              </a:blipFill>
            </p:spPr>
            <p:txBody>
              <a:bodyPr/>
              <a:lstStyle/>
              <a:p>
                <a:r>
                  <a:rPr lang="de-CH">
                    <a:noFill/>
                  </a:rPr>
                  <a:t> </a:t>
                </a:r>
              </a:p>
            </p:txBody>
          </p:sp>
        </mc:Fallback>
      </mc:AlternateContent>
      <mc:AlternateContent xmlns:mc="http://schemas.openxmlformats.org/markup-compatibility/2006" xmlns:a14="http://schemas.microsoft.com/office/drawing/2010/main">
        <mc:Choice Requires="a14">
          <p:sp>
            <p:nvSpPr>
              <p:cNvPr id="16" name="Textfeld 15">
                <a:extLst>
                  <a:ext uri="{FF2B5EF4-FFF2-40B4-BE49-F238E27FC236}">
                    <a16:creationId xmlns:a16="http://schemas.microsoft.com/office/drawing/2014/main" id="{EE914AF0-2BFE-489E-B8EA-D10328608711}"/>
                  </a:ext>
                </a:extLst>
              </p:cNvPr>
              <p:cNvSpPr txBox="1"/>
              <p:nvPr/>
            </p:nvSpPr>
            <p:spPr>
              <a:xfrm>
                <a:off x="4409038" y="4042750"/>
                <a:ext cx="4969703" cy="353943"/>
              </a:xfrm>
              <a:prstGeom prst="rect">
                <a:avLst/>
              </a:prstGeom>
              <a:noFill/>
            </p:spPr>
            <p:txBody>
              <a:bodyPr wrap="square" lIns="0" tIns="0" rIns="0" bIns="0" rtlCol="0">
                <a:spAutoFit/>
              </a:bodyPr>
              <a:lstStyle/>
              <a:p>
                <a:pPr/>
                <a14:m>
                  <m:oMathPara xmlns:m="http://schemas.openxmlformats.org/officeDocument/2006/math">
                    <m:oMathParaPr>
                      <m:jc m:val="left"/>
                    </m:oMathParaPr>
                    <m:oMath xmlns:m="http://schemas.openxmlformats.org/officeDocument/2006/math">
                      <m:sSub>
                        <m:sSubPr>
                          <m:ctrlPr>
                            <a:rPr lang="de-CH" sz="2300" b="1" i="1" smtClean="0">
                              <a:latin typeface="Cambria Math" panose="02040503050406030204" pitchFamily="18" charset="0"/>
                            </a:rPr>
                          </m:ctrlPr>
                        </m:sSubPr>
                        <m:e>
                          <m:r>
                            <a:rPr lang="de-CH" sz="2300" b="1" i="1" smtClean="0">
                              <a:latin typeface="Cambria Math" panose="02040503050406030204" pitchFamily="18" charset="0"/>
                            </a:rPr>
                            <m:t>𝑭</m:t>
                          </m:r>
                        </m:e>
                        <m:sub>
                          <m:r>
                            <a:rPr lang="de-CH" sz="2300" b="1" i="1" smtClean="0">
                              <a:latin typeface="Cambria Math" panose="02040503050406030204" pitchFamily="18" charset="0"/>
                            </a:rPr>
                            <m:t>𝒛</m:t>
                          </m:r>
                        </m:sub>
                      </m:sSub>
                      <m:r>
                        <a:rPr lang="de-CH" sz="2300" b="1" i="1" smtClean="0">
                          <a:latin typeface="Cambria Math" panose="02040503050406030204" pitchFamily="18" charset="0"/>
                        </a:rPr>
                        <m:t>  =  </m:t>
                      </m:r>
                      <m:sSub>
                        <m:sSubPr>
                          <m:ctrlPr>
                            <a:rPr lang="de-CH" sz="2300" b="1" i="1">
                              <a:latin typeface="Cambria Math" panose="02040503050406030204" pitchFamily="18" charset="0"/>
                            </a:rPr>
                          </m:ctrlPr>
                        </m:sSubPr>
                        <m:e>
                          <m:r>
                            <a:rPr lang="de-CH" sz="2300" b="1" i="1">
                              <a:latin typeface="Cambria Math" panose="02040503050406030204" pitchFamily="18" charset="0"/>
                            </a:rPr>
                            <m:t>𝑭</m:t>
                          </m:r>
                        </m:e>
                        <m:sub>
                          <m:r>
                            <a:rPr lang="de-CH" sz="2300" b="1" i="1">
                              <a:latin typeface="Cambria Math" panose="02040503050406030204" pitchFamily="18" charset="0"/>
                            </a:rPr>
                            <m:t>𝑹𝑹</m:t>
                          </m:r>
                        </m:sub>
                      </m:sSub>
                      <m:r>
                        <a:rPr lang="de-CH" sz="2300" b="1" i="1" smtClean="0">
                          <a:latin typeface="Cambria Math" panose="02040503050406030204" pitchFamily="18" charset="0"/>
                        </a:rPr>
                        <m:t> </m:t>
                      </m:r>
                      <m:r>
                        <a:rPr lang="de-CH" sz="2300" b="1" i="1" smtClean="0">
                          <a:latin typeface="Cambria Math" panose="02040503050406030204" pitchFamily="18" charset="0"/>
                          <a:ea typeface="Cambria Math" panose="02040503050406030204" pitchFamily="18" charset="0"/>
                        </a:rPr>
                        <m:t>+ </m:t>
                      </m:r>
                      <m:sSub>
                        <m:sSubPr>
                          <m:ctrlPr>
                            <a:rPr lang="de-CH" sz="2300" b="1" i="1">
                              <a:latin typeface="Cambria Math" panose="02040503050406030204" pitchFamily="18" charset="0"/>
                            </a:rPr>
                          </m:ctrlPr>
                        </m:sSubPr>
                        <m:e>
                          <m:r>
                            <a:rPr lang="de-CH" sz="2300" b="1" i="1">
                              <a:latin typeface="Cambria Math" panose="02040503050406030204" pitchFamily="18" charset="0"/>
                            </a:rPr>
                            <m:t>𝑭</m:t>
                          </m:r>
                        </m:e>
                        <m:sub>
                          <m:r>
                            <a:rPr lang="de-CH" sz="2300" b="1" i="1" smtClean="0">
                              <a:latin typeface="Cambria Math" panose="02040503050406030204" pitchFamily="18" charset="0"/>
                            </a:rPr>
                            <m:t>𝑳𝑾</m:t>
                          </m:r>
                        </m:sub>
                      </m:sSub>
                      <m:r>
                        <a:rPr lang="de-CH" sz="2300" b="1" i="1" smtClean="0">
                          <a:latin typeface="Cambria Math" panose="02040503050406030204" pitchFamily="18" charset="0"/>
                        </a:rPr>
                        <m:t> </m:t>
                      </m:r>
                      <m:r>
                        <a:rPr lang="de-CH" sz="2300" b="1" i="1" smtClean="0">
                          <a:latin typeface="Cambria Math" panose="02040503050406030204" pitchFamily="18" charset="0"/>
                          <a:ea typeface="Cambria Math" panose="02040503050406030204" pitchFamily="18" charset="0"/>
                        </a:rPr>
                        <m:t>+ </m:t>
                      </m:r>
                      <m:sSub>
                        <m:sSubPr>
                          <m:ctrlPr>
                            <a:rPr lang="de-CH" sz="2300" b="1" i="1">
                              <a:latin typeface="Cambria Math" panose="02040503050406030204" pitchFamily="18" charset="0"/>
                            </a:rPr>
                          </m:ctrlPr>
                        </m:sSubPr>
                        <m:e>
                          <m:r>
                            <a:rPr lang="de-CH" sz="2300" b="1" i="1">
                              <a:latin typeface="Cambria Math" panose="02040503050406030204" pitchFamily="18" charset="0"/>
                            </a:rPr>
                            <m:t>𝑭</m:t>
                          </m:r>
                        </m:e>
                        <m:sub>
                          <m:r>
                            <a:rPr lang="de-CH" sz="2300" b="1" i="1" smtClean="0">
                              <a:latin typeface="Cambria Math" panose="02040503050406030204" pitchFamily="18" charset="0"/>
                            </a:rPr>
                            <m:t>𝑯𝑨</m:t>
                          </m:r>
                        </m:sub>
                      </m:sSub>
                      <m:r>
                        <a:rPr lang="de-CH" sz="2300" b="1" i="1" smtClean="0">
                          <a:latin typeface="Cambria Math" panose="02040503050406030204" pitchFamily="18" charset="0"/>
                        </a:rPr>
                        <m:t> + </m:t>
                      </m:r>
                      <m:sSub>
                        <m:sSubPr>
                          <m:ctrlPr>
                            <a:rPr lang="de-CH" sz="2300" b="1" i="1">
                              <a:latin typeface="Cambria Math" panose="02040503050406030204" pitchFamily="18" charset="0"/>
                            </a:rPr>
                          </m:ctrlPr>
                        </m:sSubPr>
                        <m:e>
                          <m:r>
                            <a:rPr lang="de-CH" sz="2300" b="1" i="1">
                              <a:latin typeface="Cambria Math" panose="02040503050406030204" pitchFamily="18" charset="0"/>
                            </a:rPr>
                            <m:t>𝑭</m:t>
                          </m:r>
                        </m:e>
                        <m:sub>
                          <m:r>
                            <a:rPr lang="de-CH" sz="2300" b="1" i="1" smtClean="0">
                              <a:latin typeface="Cambria Math" panose="02040503050406030204" pitchFamily="18" charset="0"/>
                            </a:rPr>
                            <m:t>𝑻</m:t>
                          </m:r>
                        </m:sub>
                      </m:sSub>
                    </m:oMath>
                  </m:oMathPara>
                </a14:m>
                <a:endParaRPr lang="de-CH" sz="2300" b="1"/>
              </a:p>
            </p:txBody>
          </p:sp>
        </mc:Choice>
        <mc:Fallback xmlns="">
          <p:sp>
            <p:nvSpPr>
              <p:cNvPr id="16" name="Textfeld 15">
                <a:extLst>
                  <a:ext uri="{FF2B5EF4-FFF2-40B4-BE49-F238E27FC236}">
                    <a16:creationId xmlns:a16="http://schemas.microsoft.com/office/drawing/2014/main" id="{EE914AF0-2BFE-489E-B8EA-D10328608711}"/>
                  </a:ext>
                </a:extLst>
              </p:cNvPr>
              <p:cNvSpPr txBox="1">
                <a:spLocks noRot="1" noChangeAspect="1" noMove="1" noResize="1" noEditPoints="1" noAdjustHandles="1" noChangeArrowheads="1" noChangeShapeType="1" noTextEdit="1"/>
              </p:cNvSpPr>
              <p:nvPr/>
            </p:nvSpPr>
            <p:spPr>
              <a:xfrm>
                <a:off x="4409038" y="4042750"/>
                <a:ext cx="4969703" cy="353943"/>
              </a:xfrm>
              <a:prstGeom prst="rect">
                <a:avLst/>
              </a:prstGeom>
              <a:blipFill>
                <a:blip r:embed="rId6"/>
                <a:stretch>
                  <a:fillRect l="-1961" b="-17241"/>
                </a:stretch>
              </a:blipFill>
            </p:spPr>
            <p:txBody>
              <a:bodyPr/>
              <a:lstStyle/>
              <a:p>
                <a:r>
                  <a:rPr lang="de-CH">
                    <a:noFill/>
                  </a:rPr>
                  <a:t> </a:t>
                </a:r>
              </a:p>
            </p:txBody>
          </p:sp>
        </mc:Fallback>
      </mc:AlternateContent>
      <p:sp>
        <p:nvSpPr>
          <p:cNvPr id="14" name="Fußzeilenplatzhalter 4">
            <a:extLst>
              <a:ext uri="{FF2B5EF4-FFF2-40B4-BE49-F238E27FC236}">
                <a16:creationId xmlns:a16="http://schemas.microsoft.com/office/drawing/2014/main" id="{AFC5B5F1-2C75-4995-A5D4-D347491790C9}"/>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
        <p:nvSpPr>
          <p:cNvPr id="7" name="Textfeld 6">
            <a:extLst>
              <a:ext uri="{FF2B5EF4-FFF2-40B4-BE49-F238E27FC236}">
                <a16:creationId xmlns:a16="http://schemas.microsoft.com/office/drawing/2014/main" id="{F0EE344F-6940-EAF2-35DE-FBA8C2ED36AF}"/>
              </a:ext>
            </a:extLst>
          </p:cNvPr>
          <p:cNvSpPr txBox="1"/>
          <p:nvPr/>
        </p:nvSpPr>
        <p:spPr>
          <a:xfrm>
            <a:off x="996696" y="4921576"/>
            <a:ext cx="7836408" cy="461665"/>
          </a:xfrm>
          <a:prstGeom prst="rect">
            <a:avLst/>
          </a:prstGeom>
          <a:noFill/>
          <a:ln w="19050">
            <a:solidFill>
              <a:srgbClr val="FF0000"/>
            </a:solidFill>
          </a:ln>
        </p:spPr>
        <p:txBody>
          <a:bodyPr wrap="square" rtlCol="0">
            <a:spAutoFit/>
          </a:bodyPr>
          <a:lstStyle/>
          <a:p>
            <a:pPr algn="ctr"/>
            <a:r>
              <a:rPr lang="de-CH" sz="2360" b="1" i="1" dirty="0"/>
              <a:t>Energy    =    Force </a:t>
            </a:r>
            <a:r>
              <a:rPr lang="de-CH" sz="3600" b="1" i="1" baseline="-16000" dirty="0"/>
              <a:t>*</a:t>
            </a:r>
            <a:r>
              <a:rPr lang="de-CH" sz="2360" b="1" i="1" dirty="0"/>
              <a:t>  </a:t>
            </a:r>
            <a:r>
              <a:rPr lang="de-CH" sz="2360" b="1" i="1" dirty="0" err="1"/>
              <a:t>Displacement</a:t>
            </a:r>
            <a:endParaRPr lang="de-CH" sz="2360" b="1" i="1" dirty="0"/>
          </a:p>
        </p:txBody>
      </p:sp>
      <p:sp>
        <p:nvSpPr>
          <p:cNvPr id="8" name="Textfeld 7">
            <a:extLst>
              <a:ext uri="{FF2B5EF4-FFF2-40B4-BE49-F238E27FC236}">
                <a16:creationId xmlns:a16="http://schemas.microsoft.com/office/drawing/2014/main" id="{1CFF6E40-DED2-4FCE-19C3-02103A92F25A}"/>
              </a:ext>
            </a:extLst>
          </p:cNvPr>
          <p:cNvSpPr txBox="1"/>
          <p:nvPr/>
        </p:nvSpPr>
        <p:spPr>
          <a:xfrm>
            <a:off x="996696" y="5568026"/>
            <a:ext cx="7836408" cy="461665"/>
          </a:xfrm>
          <a:prstGeom prst="rect">
            <a:avLst/>
          </a:prstGeom>
          <a:noFill/>
          <a:ln w="19050">
            <a:solidFill>
              <a:srgbClr val="FF0000"/>
            </a:solidFill>
          </a:ln>
        </p:spPr>
        <p:txBody>
          <a:bodyPr wrap="square" rtlCol="0">
            <a:spAutoFit/>
          </a:bodyPr>
          <a:lstStyle/>
          <a:p>
            <a:pPr algn="ctr"/>
            <a:r>
              <a:rPr lang="de-CH" sz="2360" b="1" i="1" dirty="0"/>
              <a:t>Power    =    </a:t>
            </a:r>
            <a:r>
              <a:rPr lang="de-CH" sz="2360" b="1" i="1" dirty="0" err="1"/>
              <a:t>Energiy</a:t>
            </a:r>
            <a:r>
              <a:rPr lang="de-CH" sz="2360" b="1" i="1" dirty="0"/>
              <a:t> / Time    =    M </a:t>
            </a:r>
            <a:r>
              <a:rPr lang="de-CH" sz="3600" b="1" i="1" baseline="-16000" dirty="0"/>
              <a:t>*</a:t>
            </a:r>
            <a:r>
              <a:rPr lang="de-CH" b="1" i="1" dirty="0"/>
              <a:t>  </a:t>
            </a:r>
            <a:r>
              <a:rPr lang="el-GR" sz="2360" b="1" i="1" dirty="0"/>
              <a:t>ω</a:t>
            </a:r>
            <a:r>
              <a:rPr lang="de-CH" sz="2360" b="1" i="1" dirty="0"/>
              <a:t>   =    </a:t>
            </a:r>
            <a:r>
              <a:rPr lang="de-CH" sz="2360" b="1" i="1" dirty="0" err="1"/>
              <a:t>F</a:t>
            </a:r>
            <a:r>
              <a:rPr lang="de-CH" sz="2360" b="1" i="1" baseline="-25000" dirty="0" err="1"/>
              <a:t>z</a:t>
            </a:r>
            <a:r>
              <a:rPr lang="de-CH" sz="2360" b="1" i="1" dirty="0"/>
              <a:t> </a:t>
            </a:r>
            <a:r>
              <a:rPr lang="de-CH" sz="3600" b="1" i="1" baseline="-16000" dirty="0"/>
              <a:t>*</a:t>
            </a:r>
            <a:r>
              <a:rPr lang="de-CH" b="1" i="1" dirty="0"/>
              <a:t>  </a:t>
            </a:r>
            <a:r>
              <a:rPr lang="de-CH" sz="2360" b="1" i="1" dirty="0"/>
              <a:t>v</a:t>
            </a:r>
          </a:p>
        </p:txBody>
      </p:sp>
    </p:spTree>
    <p:extLst>
      <p:ext uri="{BB962C8B-B14F-4D97-AF65-F5344CB8AC3E}">
        <p14:creationId xmlns:p14="http://schemas.microsoft.com/office/powerpoint/2010/main" val="223808682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known application</a:t>
            </a:r>
            <a:endParaRPr lang="de-CH" sz="280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74</a:t>
            </a:fld>
            <a:endParaRPr lang="de-CH"/>
          </a:p>
        </p:txBody>
      </p:sp>
      <p:pic>
        <p:nvPicPr>
          <p:cNvPr id="7" name="Grafik 6">
            <a:extLst>
              <a:ext uri="{FF2B5EF4-FFF2-40B4-BE49-F238E27FC236}">
                <a16:creationId xmlns:a16="http://schemas.microsoft.com/office/drawing/2014/main" id="{0C0E07A8-61AA-455A-8658-57E5168D1D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974" y="1535816"/>
            <a:ext cx="5538788" cy="4739005"/>
          </a:xfrm>
          <a:prstGeom prst="rect">
            <a:avLst/>
          </a:prstGeom>
        </p:spPr>
      </p:pic>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40" y="1002346"/>
            <a:ext cx="8662986" cy="5050982"/>
          </a:xfrm>
        </p:spPr>
        <p:txBody>
          <a:bodyPr>
            <a:noAutofit/>
          </a:bodyPr>
          <a:lstStyle/>
          <a:p>
            <a:pPr marL="0" indent="0">
              <a:spcAft>
                <a:spcPts val="1800"/>
              </a:spcAft>
              <a:buNone/>
            </a:pPr>
            <a:r>
              <a:rPr lang="en-US" sz="2360" b="1" dirty="0">
                <a:solidFill>
                  <a:srgbClr val="8D1962"/>
                </a:solidFill>
              </a:rPr>
              <a:t>Energy balance for known application ...</a:t>
            </a:r>
            <a:endParaRPr lang="de-CH" sz="2360" b="1" dirty="0">
              <a:solidFill>
                <a:srgbClr val="8D1962"/>
              </a:solidFill>
            </a:endParaRPr>
          </a:p>
          <a:p>
            <a:pPr marL="1790700" indent="-1790700" algn="r">
              <a:buNone/>
            </a:pPr>
            <a:r>
              <a:rPr lang="de-CH" sz="2360" dirty="0" err="1"/>
              <a:t>Typical</a:t>
            </a:r>
            <a:r>
              <a:rPr lang="de-CH" sz="2360" dirty="0"/>
              <a:t> e-dumper </a:t>
            </a:r>
            <a:r>
              <a:rPr lang="de-CH" sz="2360" dirty="0" err="1"/>
              <a:t>driving</a:t>
            </a:r>
            <a:r>
              <a:rPr lang="de-CH" sz="2360" dirty="0"/>
              <a:t> </a:t>
            </a:r>
          </a:p>
          <a:p>
            <a:pPr marL="1790700" indent="-1790700" algn="r">
              <a:buNone/>
            </a:pPr>
            <a:r>
              <a:rPr lang="de-CH" sz="2360" dirty="0" err="1"/>
              <a:t>profile</a:t>
            </a:r>
            <a:r>
              <a:rPr lang="de-CH" sz="2360" dirty="0"/>
              <a:t> </a:t>
            </a:r>
            <a:r>
              <a:rPr lang="de-CH" sz="2360" dirty="0" err="1"/>
              <a:t>for</a:t>
            </a:r>
            <a:r>
              <a:rPr lang="de-CH" sz="2360" dirty="0"/>
              <a:t> </a:t>
            </a:r>
            <a:r>
              <a:rPr lang="de-CH" sz="2360" dirty="0" err="1"/>
              <a:t>one</a:t>
            </a:r>
            <a:r>
              <a:rPr lang="de-CH" sz="2360" dirty="0"/>
              <a:t> </a:t>
            </a:r>
            <a:r>
              <a:rPr lang="de-CH" sz="2360" dirty="0" err="1"/>
              <a:t>driving</a:t>
            </a:r>
            <a:r>
              <a:rPr lang="de-CH" sz="2360" dirty="0"/>
              <a:t> </a:t>
            </a:r>
            <a:r>
              <a:rPr lang="de-CH" sz="2360" dirty="0" err="1"/>
              <a:t>cycle</a:t>
            </a:r>
            <a:endParaRPr lang="de-CH" sz="2360" dirty="0"/>
          </a:p>
          <a:p>
            <a:pPr marL="1790700" indent="-1790700" algn="r">
              <a:buNone/>
            </a:pPr>
            <a:endParaRPr lang="de-CH" sz="2360" dirty="0"/>
          </a:p>
          <a:p>
            <a:pPr marL="1790700" indent="-1790700" algn="r">
              <a:buNone/>
            </a:pPr>
            <a:endParaRPr lang="de-CH" sz="2360" dirty="0"/>
          </a:p>
          <a:p>
            <a:pPr marL="6010275" indent="-447675" eaLnBrk="0" hangingPunct="0">
              <a:spcAft>
                <a:spcPts val="650"/>
              </a:spcAft>
              <a:tabLst>
                <a:tab pos="7896225" algn="dec"/>
              </a:tabLst>
            </a:pPr>
            <a:r>
              <a:rPr lang="de-CH" sz="2400" dirty="0" err="1"/>
              <a:t>Driving</a:t>
            </a:r>
            <a:r>
              <a:rPr lang="de-CH" sz="2400" dirty="0"/>
              <a:t> (↓)	10 min</a:t>
            </a:r>
          </a:p>
          <a:p>
            <a:pPr marL="6010275" indent="-447675" eaLnBrk="0" hangingPunct="0">
              <a:spcAft>
                <a:spcPts val="650"/>
              </a:spcAft>
              <a:tabLst>
                <a:tab pos="7896225" algn="dec"/>
              </a:tabLst>
            </a:pPr>
            <a:r>
              <a:rPr lang="de-CH" sz="2400" dirty="0" err="1"/>
              <a:t>Unloading</a:t>
            </a:r>
            <a:r>
              <a:rPr lang="de-CH" sz="2400" dirty="0"/>
              <a:t>	5 min</a:t>
            </a:r>
          </a:p>
          <a:p>
            <a:pPr marL="6010275" indent="-447675" eaLnBrk="0" hangingPunct="0">
              <a:spcAft>
                <a:spcPts val="650"/>
              </a:spcAft>
              <a:tabLst>
                <a:tab pos="7896225" algn="dec"/>
              </a:tabLst>
            </a:pPr>
            <a:r>
              <a:rPr lang="de-CH" sz="2400" dirty="0" err="1"/>
              <a:t>Driving</a:t>
            </a:r>
            <a:r>
              <a:rPr lang="de-CH" sz="2400" dirty="0"/>
              <a:t> (↑)	10 min</a:t>
            </a:r>
            <a:endParaRPr lang="de-CH" sz="1800" dirty="0"/>
          </a:p>
          <a:p>
            <a:pPr marL="6010275" indent="-447675" eaLnBrk="0" hangingPunct="0">
              <a:spcAft>
                <a:spcPts val="650"/>
              </a:spcAft>
              <a:tabLst>
                <a:tab pos="7896225" algn="dec"/>
              </a:tabLst>
            </a:pPr>
            <a:r>
              <a:rPr lang="de-CH" sz="2400" dirty="0" err="1"/>
              <a:t>Loading</a:t>
            </a:r>
            <a:r>
              <a:rPr lang="de-CH" sz="2400" dirty="0"/>
              <a:t>	3 min</a:t>
            </a:r>
            <a:endParaRPr lang="de-CH" sz="2360" dirty="0"/>
          </a:p>
          <a:p>
            <a:pPr marL="1790700" indent="-1790700" algn="r">
              <a:buNone/>
            </a:pPr>
            <a:endParaRPr lang="de-CH" sz="2360" dirty="0"/>
          </a:p>
          <a:p>
            <a:pPr marL="1790700" indent="-1790700" algn="r">
              <a:buNone/>
            </a:pPr>
            <a:endParaRPr lang="de-CH" sz="2360" dirty="0"/>
          </a:p>
        </p:txBody>
      </p:sp>
      <p:sp>
        <p:nvSpPr>
          <p:cNvPr id="5" name="Textfeld 4">
            <a:extLst>
              <a:ext uri="{FF2B5EF4-FFF2-40B4-BE49-F238E27FC236}">
                <a16:creationId xmlns:a16="http://schemas.microsoft.com/office/drawing/2014/main" id="{21B31FD5-7198-4289-B7FB-A9575F05A925}"/>
              </a:ext>
            </a:extLst>
          </p:cNvPr>
          <p:cNvSpPr txBox="1"/>
          <p:nvPr/>
        </p:nvSpPr>
        <p:spPr>
          <a:xfrm rot="16200000">
            <a:off x="1025713" y="1965621"/>
            <a:ext cx="748930" cy="553998"/>
          </a:xfrm>
          <a:prstGeom prst="rect">
            <a:avLst/>
          </a:prstGeom>
          <a:noFill/>
        </p:spPr>
        <p:txBody>
          <a:bodyPr wrap="square" rtlCol="0">
            <a:spAutoFit/>
          </a:bodyPr>
          <a:lstStyle/>
          <a:p>
            <a:pPr>
              <a:lnSpc>
                <a:spcPts val="1800"/>
              </a:lnSpc>
            </a:pPr>
            <a:r>
              <a:rPr lang="de-CH" sz="1600" b="1" i="1"/>
              <a:t>Berg-</a:t>
            </a:r>
          </a:p>
          <a:p>
            <a:pPr>
              <a:lnSpc>
                <a:spcPts val="1800"/>
              </a:lnSpc>
            </a:pPr>
            <a:r>
              <a:rPr lang="de-CH" sz="1600" b="1" i="1"/>
              <a:t>Fahrt</a:t>
            </a:r>
            <a:endParaRPr lang="de-CH" b="1" i="1"/>
          </a:p>
        </p:txBody>
      </p:sp>
      <p:sp>
        <p:nvSpPr>
          <p:cNvPr id="9" name="Textfeld 8">
            <a:extLst>
              <a:ext uri="{FF2B5EF4-FFF2-40B4-BE49-F238E27FC236}">
                <a16:creationId xmlns:a16="http://schemas.microsoft.com/office/drawing/2014/main" id="{E1DF77AC-51F7-4AF1-8443-AB80A4D1AB0C}"/>
              </a:ext>
            </a:extLst>
          </p:cNvPr>
          <p:cNvSpPr txBox="1"/>
          <p:nvPr/>
        </p:nvSpPr>
        <p:spPr>
          <a:xfrm rot="16200000">
            <a:off x="2044889" y="2806111"/>
            <a:ext cx="748930" cy="553998"/>
          </a:xfrm>
          <a:prstGeom prst="rect">
            <a:avLst/>
          </a:prstGeom>
          <a:noFill/>
        </p:spPr>
        <p:txBody>
          <a:bodyPr wrap="square" rtlCol="0">
            <a:spAutoFit/>
          </a:bodyPr>
          <a:lstStyle/>
          <a:p>
            <a:pPr algn="ctr">
              <a:lnSpc>
                <a:spcPts val="1800"/>
              </a:lnSpc>
            </a:pPr>
            <a:r>
              <a:rPr lang="de-CH" sz="1600" b="1" i="1"/>
              <a:t>Tal-</a:t>
            </a:r>
          </a:p>
          <a:p>
            <a:pPr algn="ctr">
              <a:lnSpc>
                <a:spcPts val="1800"/>
              </a:lnSpc>
            </a:pPr>
            <a:r>
              <a:rPr lang="de-CH" sz="1600" b="1" i="1"/>
              <a:t>Fahrt</a:t>
            </a:r>
          </a:p>
        </p:txBody>
      </p:sp>
      <p:sp>
        <p:nvSpPr>
          <p:cNvPr id="10" name="Textfeld 9">
            <a:extLst>
              <a:ext uri="{FF2B5EF4-FFF2-40B4-BE49-F238E27FC236}">
                <a16:creationId xmlns:a16="http://schemas.microsoft.com/office/drawing/2014/main" id="{CFA0CD1E-F25D-4628-9215-D96DEBFA4776}"/>
              </a:ext>
            </a:extLst>
          </p:cNvPr>
          <p:cNvSpPr txBox="1"/>
          <p:nvPr/>
        </p:nvSpPr>
        <p:spPr>
          <a:xfrm rot="16200000">
            <a:off x="2478499" y="1939307"/>
            <a:ext cx="1032391" cy="323165"/>
          </a:xfrm>
          <a:prstGeom prst="rect">
            <a:avLst/>
          </a:prstGeom>
          <a:noFill/>
        </p:spPr>
        <p:txBody>
          <a:bodyPr wrap="square" rtlCol="0">
            <a:spAutoFit/>
          </a:bodyPr>
          <a:lstStyle/>
          <a:p>
            <a:pPr>
              <a:lnSpc>
                <a:spcPts val="1800"/>
              </a:lnSpc>
            </a:pPr>
            <a:r>
              <a:rPr lang="de-CH" sz="1600" b="1" i="1"/>
              <a:t>Abkippen</a:t>
            </a:r>
            <a:endParaRPr lang="de-CH" b="1" i="1"/>
          </a:p>
        </p:txBody>
      </p:sp>
      <p:sp>
        <p:nvSpPr>
          <p:cNvPr id="12" name="Textfeld 11">
            <a:extLst>
              <a:ext uri="{FF2B5EF4-FFF2-40B4-BE49-F238E27FC236}">
                <a16:creationId xmlns:a16="http://schemas.microsoft.com/office/drawing/2014/main" id="{119A4D38-B000-4172-BD20-D2879EE1F5EC}"/>
              </a:ext>
            </a:extLst>
          </p:cNvPr>
          <p:cNvSpPr txBox="1"/>
          <p:nvPr/>
        </p:nvSpPr>
        <p:spPr>
          <a:xfrm rot="16200000">
            <a:off x="1385994" y="1939307"/>
            <a:ext cx="1032391" cy="323165"/>
          </a:xfrm>
          <a:prstGeom prst="rect">
            <a:avLst/>
          </a:prstGeom>
          <a:noFill/>
        </p:spPr>
        <p:txBody>
          <a:bodyPr wrap="square" rtlCol="0">
            <a:spAutoFit/>
          </a:bodyPr>
          <a:lstStyle/>
          <a:p>
            <a:pPr>
              <a:lnSpc>
                <a:spcPts val="1800"/>
              </a:lnSpc>
            </a:pPr>
            <a:r>
              <a:rPr lang="de-CH" sz="1600" b="1" i="1"/>
              <a:t>Beladen</a:t>
            </a:r>
            <a:endParaRPr lang="de-CH" b="1" i="1"/>
          </a:p>
        </p:txBody>
      </p:sp>
      <p:sp>
        <p:nvSpPr>
          <p:cNvPr id="14" name="Fußzeilenplatzhalter 4">
            <a:extLst>
              <a:ext uri="{FF2B5EF4-FFF2-40B4-BE49-F238E27FC236}">
                <a16:creationId xmlns:a16="http://schemas.microsoft.com/office/drawing/2014/main" id="{AD190230-0575-4352-B34C-8747DEBE9E07}"/>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154749895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en-US" sz="2360" b="1" dirty="0">
                <a:solidFill>
                  <a:srgbClr val="8D1962"/>
                </a:solidFill>
              </a:rPr>
              <a:t>Energy balance for known application ... Field measurements</a:t>
            </a:r>
            <a:endParaRPr lang="de-CH" sz="2360" b="1" dirty="0">
              <a:solidFill>
                <a:srgbClr val="8D1962"/>
              </a:solidFill>
            </a:endParaRPr>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75</a:t>
            </a:fld>
            <a:endParaRPr lang="de-CH"/>
          </a:p>
        </p:txBody>
      </p:sp>
      <p:pic>
        <p:nvPicPr>
          <p:cNvPr id="9" name="Grafik 8">
            <a:extLst>
              <a:ext uri="{FF2B5EF4-FFF2-40B4-BE49-F238E27FC236}">
                <a16:creationId xmlns:a16="http://schemas.microsoft.com/office/drawing/2014/main" id="{C6845F3F-F1B1-4F81-83FF-B71E1EDC9EC1}"/>
              </a:ext>
            </a:extLst>
          </p:cNvPr>
          <p:cNvPicPr>
            <a:picLocks noChangeAspect="1"/>
          </p:cNvPicPr>
          <p:nvPr/>
        </p:nvPicPr>
        <p:blipFill>
          <a:blip r:embed="rId2"/>
          <a:stretch>
            <a:fillRect/>
          </a:stretch>
        </p:blipFill>
        <p:spPr>
          <a:xfrm>
            <a:off x="316929" y="1626469"/>
            <a:ext cx="9272141" cy="4426859"/>
          </a:xfrm>
          <a:prstGeom prst="rect">
            <a:avLst/>
          </a:prstGeom>
        </p:spPr>
      </p:pic>
      <p:sp>
        <p:nvSpPr>
          <p:cNvPr id="8" name="Fußzeilenplatzhalter 4">
            <a:extLst>
              <a:ext uri="{FF2B5EF4-FFF2-40B4-BE49-F238E27FC236}">
                <a16:creationId xmlns:a16="http://schemas.microsoft.com/office/drawing/2014/main" id="{0F731C14-E27A-4E7A-A222-B7974588B4A3}"/>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404066434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dirty="0"/>
              <a:t>Energy balance for known application</a:t>
            </a:r>
            <a:endParaRPr lang="de-DE" sz="2800" dirty="0"/>
          </a:p>
        </p:txBody>
      </p:sp>
      <p:sp>
        <p:nvSpPr>
          <p:cNvPr id="3" name="Foliennummernplatzhalter 2"/>
          <p:cNvSpPr>
            <a:spLocks noGrp="1"/>
          </p:cNvSpPr>
          <p:nvPr>
            <p:ph type="sldNum" sz="quarter" idx="10"/>
          </p:nvPr>
        </p:nvSpPr>
        <p:spPr/>
        <p:txBody>
          <a:bodyPr/>
          <a:lstStyle/>
          <a:p>
            <a:fld id="{FAC0D24B-7456-49B1-A1C9-686754B20C7E}" type="slidenum">
              <a:rPr lang="de-DE" altLang="de-DE" smtClean="0"/>
              <a:pPr/>
              <a:t>76</a:t>
            </a:fld>
            <a:endParaRPr lang="de-DE" altLang="de-DE" sz="975"/>
          </a:p>
        </p:txBody>
      </p:sp>
      <p:sp>
        <p:nvSpPr>
          <p:cNvPr id="6" name="Inhaltsplatzhalter 2">
            <a:extLst>
              <a:ext uri="{FF2B5EF4-FFF2-40B4-BE49-F238E27FC236}">
                <a16:creationId xmlns:a16="http://schemas.microsoft.com/office/drawing/2014/main" id="{9B6A1C3B-AAD4-4CE7-B85B-81D3CBF758DB}"/>
              </a:ext>
            </a:extLst>
          </p:cNvPr>
          <p:cNvSpPr>
            <a:spLocks noGrp="1"/>
          </p:cNvSpPr>
          <p:nvPr>
            <p:ph idx="1"/>
          </p:nvPr>
        </p:nvSpPr>
        <p:spPr>
          <a:xfrm>
            <a:off x="681039" y="1002346"/>
            <a:ext cx="8834436" cy="5050982"/>
          </a:xfrm>
        </p:spPr>
        <p:txBody>
          <a:bodyPr>
            <a:noAutofit/>
          </a:bodyPr>
          <a:lstStyle/>
          <a:p>
            <a:pPr marL="0" indent="0">
              <a:spcAft>
                <a:spcPts val="1800"/>
              </a:spcAft>
              <a:buNone/>
            </a:pPr>
            <a:r>
              <a:rPr lang="en-US" sz="2360" b="1" dirty="0">
                <a:solidFill>
                  <a:srgbClr val="8D1962"/>
                </a:solidFill>
              </a:rPr>
              <a:t>Energy balance for known application ... Field measurements</a:t>
            </a:r>
            <a:endParaRPr lang="de-CH" sz="2360" b="1" dirty="0">
              <a:solidFill>
                <a:srgbClr val="8D1962"/>
              </a:solidFill>
            </a:endParaRPr>
          </a:p>
          <a:p>
            <a:pPr marL="342900" lvl="1" indent="-342900">
              <a:spcAft>
                <a:spcPts val="1000"/>
              </a:spcAft>
            </a:pPr>
            <a:r>
              <a:rPr lang="de-CH" sz="2178" dirty="0"/>
              <a:t>N</a:t>
            </a:r>
            <a:r>
              <a:rPr lang="en-US" sz="2178" dirty="0"/>
              <a:t>umber of overloads and their maximum amount &amp; duration</a:t>
            </a:r>
            <a:endParaRPr lang="de-CH" sz="2178" dirty="0"/>
          </a:p>
        </p:txBody>
      </p:sp>
      <p:pic>
        <p:nvPicPr>
          <p:cNvPr id="19" name="Grafik 18">
            <a:extLst>
              <a:ext uri="{FF2B5EF4-FFF2-40B4-BE49-F238E27FC236}">
                <a16:creationId xmlns:a16="http://schemas.microsoft.com/office/drawing/2014/main" id="{8B06E38B-D2AF-4EDE-9DC9-55EF8556A4BF}"/>
              </a:ext>
            </a:extLst>
          </p:cNvPr>
          <p:cNvPicPr>
            <a:picLocks noChangeAspect="1"/>
          </p:cNvPicPr>
          <p:nvPr/>
        </p:nvPicPr>
        <p:blipFill>
          <a:blip r:embed="rId2"/>
          <a:stretch>
            <a:fillRect/>
          </a:stretch>
        </p:blipFill>
        <p:spPr>
          <a:xfrm>
            <a:off x="796921" y="2172841"/>
            <a:ext cx="8428035" cy="4038577"/>
          </a:xfrm>
          <a:prstGeom prst="rect">
            <a:avLst/>
          </a:prstGeom>
        </p:spPr>
      </p:pic>
      <p:sp>
        <p:nvSpPr>
          <p:cNvPr id="7" name="Fußzeilenplatzhalter 4">
            <a:extLst>
              <a:ext uri="{FF2B5EF4-FFF2-40B4-BE49-F238E27FC236}">
                <a16:creationId xmlns:a16="http://schemas.microsoft.com/office/drawing/2014/main" id="{D36A7811-B24A-429C-B6CA-F107E6003456}"/>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154833424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dirty="0"/>
              <a:t>Energy balance for known application</a:t>
            </a:r>
            <a:endParaRPr lang="de-DE" sz="2800" dirty="0"/>
          </a:p>
        </p:txBody>
      </p:sp>
      <p:sp>
        <p:nvSpPr>
          <p:cNvPr id="3" name="Foliennummernplatzhalter 2"/>
          <p:cNvSpPr>
            <a:spLocks noGrp="1"/>
          </p:cNvSpPr>
          <p:nvPr>
            <p:ph type="sldNum" sz="quarter" idx="10"/>
          </p:nvPr>
        </p:nvSpPr>
        <p:spPr/>
        <p:txBody>
          <a:bodyPr/>
          <a:lstStyle/>
          <a:p>
            <a:fld id="{FAC0D24B-7456-49B1-A1C9-686754B20C7E}" type="slidenum">
              <a:rPr lang="de-DE" altLang="de-DE" smtClean="0"/>
              <a:pPr/>
              <a:t>77</a:t>
            </a:fld>
            <a:endParaRPr lang="de-DE" altLang="de-DE" sz="975"/>
          </a:p>
        </p:txBody>
      </p:sp>
      <p:sp>
        <p:nvSpPr>
          <p:cNvPr id="6" name="Inhaltsplatzhalter 2">
            <a:extLst>
              <a:ext uri="{FF2B5EF4-FFF2-40B4-BE49-F238E27FC236}">
                <a16:creationId xmlns:a16="http://schemas.microsoft.com/office/drawing/2014/main" id="{9B6A1C3B-AAD4-4CE7-B85B-81D3CBF758DB}"/>
              </a:ext>
            </a:extLst>
          </p:cNvPr>
          <p:cNvSpPr>
            <a:spLocks noGrp="1"/>
          </p:cNvSpPr>
          <p:nvPr>
            <p:ph idx="1"/>
          </p:nvPr>
        </p:nvSpPr>
        <p:spPr>
          <a:xfrm>
            <a:off x="681039" y="1002346"/>
            <a:ext cx="8834436" cy="5050982"/>
          </a:xfrm>
        </p:spPr>
        <p:txBody>
          <a:bodyPr>
            <a:noAutofit/>
          </a:bodyPr>
          <a:lstStyle/>
          <a:p>
            <a:pPr marL="0" indent="0">
              <a:spcAft>
                <a:spcPts val="1800"/>
              </a:spcAft>
              <a:buNone/>
            </a:pPr>
            <a:r>
              <a:rPr lang="en-US" sz="2360" b="1" dirty="0">
                <a:solidFill>
                  <a:srgbClr val="8D1962"/>
                </a:solidFill>
              </a:rPr>
              <a:t>Energy balance for known application ... Field measurements</a:t>
            </a:r>
            <a:endParaRPr lang="de-CH" sz="2360" b="1" dirty="0">
              <a:solidFill>
                <a:srgbClr val="8D1962"/>
              </a:solidFill>
            </a:endParaRPr>
          </a:p>
          <a:p>
            <a:pPr marL="342900" lvl="1" indent="-342900">
              <a:spcAft>
                <a:spcPts val="1000"/>
              </a:spcAft>
            </a:pPr>
            <a:r>
              <a:rPr lang="de-CH" sz="2178" dirty="0"/>
              <a:t>N</a:t>
            </a:r>
            <a:r>
              <a:rPr lang="en-US" sz="2178" dirty="0"/>
              <a:t>umber of overloads and their maximum amount &amp; duration</a:t>
            </a:r>
            <a:endParaRPr lang="de-CH" sz="2178" dirty="0"/>
          </a:p>
        </p:txBody>
      </p:sp>
      <p:pic>
        <p:nvPicPr>
          <p:cNvPr id="19" name="Grafik 18">
            <a:extLst>
              <a:ext uri="{FF2B5EF4-FFF2-40B4-BE49-F238E27FC236}">
                <a16:creationId xmlns:a16="http://schemas.microsoft.com/office/drawing/2014/main" id="{8B06E38B-D2AF-4EDE-9DC9-55EF8556A4BF}"/>
              </a:ext>
            </a:extLst>
          </p:cNvPr>
          <p:cNvPicPr>
            <a:picLocks noChangeAspect="1"/>
          </p:cNvPicPr>
          <p:nvPr/>
        </p:nvPicPr>
        <p:blipFill>
          <a:blip r:embed="rId2"/>
          <a:stretch>
            <a:fillRect/>
          </a:stretch>
        </p:blipFill>
        <p:spPr>
          <a:xfrm>
            <a:off x="796921" y="2172841"/>
            <a:ext cx="8428035" cy="4038577"/>
          </a:xfrm>
          <a:prstGeom prst="rect">
            <a:avLst/>
          </a:prstGeom>
        </p:spPr>
      </p:pic>
      <p:sp>
        <p:nvSpPr>
          <p:cNvPr id="7" name="Fußzeilenplatzhalter 4">
            <a:extLst>
              <a:ext uri="{FF2B5EF4-FFF2-40B4-BE49-F238E27FC236}">
                <a16:creationId xmlns:a16="http://schemas.microsoft.com/office/drawing/2014/main" id="{D36A7811-B24A-429C-B6CA-F107E6003456}"/>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
        <p:nvSpPr>
          <p:cNvPr id="4" name="Rechteck: abgerundete Ecken 3">
            <a:extLst>
              <a:ext uri="{FF2B5EF4-FFF2-40B4-BE49-F238E27FC236}">
                <a16:creationId xmlns:a16="http://schemas.microsoft.com/office/drawing/2014/main" id="{65ACEDCA-C75F-EC89-7045-878C590DB93E}"/>
              </a:ext>
            </a:extLst>
          </p:cNvPr>
          <p:cNvSpPr/>
          <p:nvPr/>
        </p:nvSpPr>
        <p:spPr>
          <a:xfrm rot="20686215">
            <a:off x="1906257" y="3275764"/>
            <a:ext cx="5693437" cy="1295400"/>
          </a:xfrm>
          <a:prstGeom prst="roundRect">
            <a:avLst>
              <a:gd name="adj" fmla="val 28598"/>
            </a:avLst>
          </a:prstGeom>
          <a:solidFill>
            <a:srgbClr val="C00000">
              <a:alpha val="95000"/>
            </a:srgbClr>
          </a:solidFill>
          <a:ln w="28575">
            <a:solidFill>
              <a:srgbClr val="8D196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i="1" dirty="0">
                <a:effectLst>
                  <a:outerShdw blurRad="38100" dist="38100" dir="2700000" algn="tl">
                    <a:srgbClr val="000000">
                      <a:alpha val="43137"/>
                    </a:srgbClr>
                  </a:outerShdw>
                </a:effectLst>
              </a:rPr>
              <a:t>Attention - this overload occurs during the entire descent</a:t>
            </a:r>
            <a:endParaRPr lang="de-CH" sz="2400" b="1"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1841949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unknown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de-CH" sz="2360" b="1" dirty="0" err="1">
                <a:solidFill>
                  <a:srgbClr val="8D1962"/>
                </a:solidFill>
              </a:rPr>
              <a:t>Procedure</a:t>
            </a:r>
            <a:r>
              <a:rPr lang="de-CH" sz="2360" b="1" dirty="0">
                <a:solidFill>
                  <a:srgbClr val="8D1962"/>
                </a:solidFill>
              </a:rPr>
              <a:t> </a:t>
            </a:r>
            <a:r>
              <a:rPr lang="de-CH" sz="2360" b="1" dirty="0" err="1">
                <a:solidFill>
                  <a:srgbClr val="8D1962"/>
                </a:solidFill>
              </a:rPr>
              <a:t>for</a:t>
            </a:r>
            <a:r>
              <a:rPr lang="de-CH" sz="2360" b="1" dirty="0">
                <a:solidFill>
                  <a:srgbClr val="8D1962"/>
                </a:solidFill>
              </a:rPr>
              <a:t> </a:t>
            </a:r>
            <a:r>
              <a:rPr lang="de-CH" sz="2360" b="1" dirty="0" err="1">
                <a:solidFill>
                  <a:srgbClr val="8D1962"/>
                </a:solidFill>
              </a:rPr>
              <a:t>new</a:t>
            </a:r>
            <a:r>
              <a:rPr lang="de-CH" sz="2360" b="1" dirty="0">
                <a:solidFill>
                  <a:srgbClr val="8D1962"/>
                </a:solidFill>
              </a:rPr>
              <a:t> </a:t>
            </a:r>
            <a:r>
              <a:rPr lang="de-CH" sz="2360" b="1" dirty="0" err="1">
                <a:solidFill>
                  <a:srgbClr val="8D1962"/>
                </a:solidFill>
              </a:rPr>
              <a:t>application</a:t>
            </a:r>
            <a:r>
              <a:rPr lang="de-CH" sz="2360" b="1" dirty="0">
                <a:solidFill>
                  <a:srgbClr val="8D1962"/>
                </a:solidFill>
              </a:rPr>
              <a:t> ...</a:t>
            </a:r>
          </a:p>
          <a:p>
            <a:pPr marL="0" indent="0">
              <a:spcAft>
                <a:spcPts val="1800"/>
              </a:spcAft>
              <a:buNone/>
            </a:pPr>
            <a:r>
              <a:rPr lang="en-US" sz="2360" dirty="0"/>
              <a:t>Select standardized driving cycles for the respective application (often country-specific)</a:t>
            </a:r>
            <a:endParaRPr lang="de-CH" sz="2360" dirty="0"/>
          </a:p>
          <a:p>
            <a:pPr marL="914402" lvl="1" indent="-457200">
              <a:spcAft>
                <a:spcPts val="1000"/>
              </a:spcAft>
              <a:buFont typeface="+mj-lt"/>
              <a:buAutoNum type="alphaLcPeriod"/>
            </a:pPr>
            <a:r>
              <a:rPr lang="en-US" sz="2178" dirty="0"/>
              <a:t>Consider private or commercial use</a:t>
            </a:r>
            <a:endParaRPr lang="de-CH" sz="2178" dirty="0"/>
          </a:p>
          <a:p>
            <a:pPr marL="914402" lvl="1" indent="-457200">
              <a:spcAft>
                <a:spcPts val="1000"/>
              </a:spcAft>
              <a:buFont typeface="+mj-lt"/>
              <a:buAutoNum type="alphaLcPeriod"/>
            </a:pPr>
            <a:r>
              <a:rPr lang="en-US" sz="2178" dirty="0"/>
              <a:t>Downtimes for charging or discharging the energy storage system</a:t>
            </a:r>
            <a:endParaRPr lang="de-CH" sz="2178" dirty="0"/>
          </a:p>
          <a:p>
            <a:pPr marL="914402" lvl="1" indent="-457200">
              <a:spcBef>
                <a:spcPts val="1800"/>
              </a:spcBef>
              <a:spcAft>
                <a:spcPts val="1000"/>
              </a:spcAft>
              <a:buFont typeface="+mj-lt"/>
              <a:buAutoNum type="alphaLcPeriod"/>
            </a:pPr>
            <a:r>
              <a:rPr lang="en-US" sz="2178" dirty="0"/>
              <a:t>Requirements from customer or vehicle specifications</a:t>
            </a:r>
            <a:endParaRPr lang="de-CH" sz="2178" dirty="0"/>
          </a:p>
          <a:p>
            <a:pPr marL="914402" lvl="1" indent="-457200">
              <a:spcAft>
                <a:spcPts val="1000"/>
              </a:spcAft>
              <a:buFont typeface="+mj-lt"/>
              <a:buAutoNum type="alphaLcPeriod"/>
            </a:pPr>
            <a:r>
              <a:rPr lang="en-US" sz="2178" dirty="0"/>
              <a:t>Energy consumption for thermal management (heating &amp; cooling)</a:t>
            </a:r>
          </a:p>
          <a:p>
            <a:pPr marL="914402" lvl="1" indent="-457200">
              <a:spcAft>
                <a:spcPts val="1000"/>
              </a:spcAft>
              <a:buFont typeface="+mj-lt"/>
              <a:buAutoNum type="alphaLcPeriod"/>
            </a:pPr>
            <a:r>
              <a:rPr lang="en-US" sz="2178" dirty="0"/>
              <a:t>Operation of auxiliary units, e.g. hydraulic oil pump or air compressor for truck brake system, etc.</a:t>
            </a:r>
          </a:p>
          <a:p>
            <a:pPr marL="914402" lvl="1" indent="-457200">
              <a:spcAft>
                <a:spcPts val="1000"/>
              </a:spcAft>
              <a:buFont typeface="+mj-lt"/>
              <a:buAutoNum type="alphaLcPeriod"/>
            </a:pPr>
            <a:r>
              <a:rPr lang="en-US" sz="2178" dirty="0"/>
              <a:t>Amount and frequency of a short-term peak load</a:t>
            </a:r>
          </a:p>
          <a:p>
            <a:pPr marL="914402" lvl="1" indent="-457200">
              <a:spcAft>
                <a:spcPts val="1000"/>
              </a:spcAft>
              <a:buFont typeface="+mj-lt"/>
              <a:buAutoNum type="alphaLcPeriod"/>
            </a:pPr>
            <a:r>
              <a:rPr lang="en-US" sz="2178" dirty="0"/>
              <a:t>Redundancy to increase operational safety</a:t>
            </a:r>
            <a:endParaRPr lang="de-CH" sz="2178"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78</a:t>
            </a:fld>
            <a:endParaRPr lang="de-CH"/>
          </a:p>
        </p:txBody>
      </p:sp>
      <p:sp>
        <p:nvSpPr>
          <p:cNvPr id="8" name="Fußzeilenplatzhalter 4">
            <a:extLst>
              <a:ext uri="{FF2B5EF4-FFF2-40B4-BE49-F238E27FC236}">
                <a16:creationId xmlns:a16="http://schemas.microsoft.com/office/drawing/2014/main" id="{86EEA494-E6D4-44C5-9D50-6498B20327CE}"/>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289501711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unknown application</a:t>
            </a:r>
            <a:endParaRPr lang="de-CH" sz="2800" dirty="0"/>
          </a:p>
        </p:txBody>
      </p:sp>
      <mc:AlternateContent xmlns:mc="http://schemas.openxmlformats.org/markup-compatibility/2006" xmlns:a14="http://schemas.microsoft.com/office/drawing/2010/main">
        <mc:Choice Requires="a14">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de-CH" sz="2360" b="1" dirty="0" err="1">
                    <a:solidFill>
                      <a:srgbClr val="8D1962"/>
                    </a:solidFill>
                  </a:rPr>
                  <a:t>Procedure</a:t>
                </a:r>
                <a:r>
                  <a:rPr lang="de-CH" sz="2360" b="1" dirty="0">
                    <a:solidFill>
                      <a:srgbClr val="8D1962"/>
                    </a:solidFill>
                  </a:rPr>
                  <a:t> </a:t>
                </a:r>
                <a:r>
                  <a:rPr lang="de-CH" sz="2360" b="1" dirty="0" err="1">
                    <a:solidFill>
                      <a:srgbClr val="8D1962"/>
                    </a:solidFill>
                  </a:rPr>
                  <a:t>for</a:t>
                </a:r>
                <a:r>
                  <a:rPr lang="de-CH" sz="2360" b="1" dirty="0">
                    <a:solidFill>
                      <a:srgbClr val="8D1962"/>
                    </a:solidFill>
                  </a:rPr>
                  <a:t> </a:t>
                </a:r>
                <a:r>
                  <a:rPr lang="de-CH" sz="2360" b="1" dirty="0" err="1">
                    <a:solidFill>
                      <a:srgbClr val="8D1962"/>
                    </a:solidFill>
                  </a:rPr>
                  <a:t>new</a:t>
                </a:r>
                <a:r>
                  <a:rPr lang="de-CH" sz="2360" b="1" dirty="0">
                    <a:solidFill>
                      <a:srgbClr val="8D1962"/>
                    </a:solidFill>
                  </a:rPr>
                  <a:t> </a:t>
                </a:r>
                <a:r>
                  <a:rPr lang="de-CH" sz="2360" b="1" dirty="0" err="1">
                    <a:solidFill>
                      <a:srgbClr val="8D1962"/>
                    </a:solidFill>
                  </a:rPr>
                  <a:t>application</a:t>
                </a:r>
                <a:r>
                  <a:rPr lang="de-CH" sz="2360" b="1" dirty="0">
                    <a:solidFill>
                      <a:srgbClr val="8D1962"/>
                    </a:solidFill>
                  </a:rPr>
                  <a:t> ... </a:t>
                </a:r>
              </a:p>
              <a:p>
                <a:pPr marL="0" indent="0">
                  <a:spcAft>
                    <a:spcPts val="1000"/>
                  </a:spcAft>
                  <a:buNone/>
                </a:pPr>
                <a:r>
                  <a:rPr lang="en-US" sz="2360" dirty="0"/>
                  <a:t>As it is not known in advance how the electric vehicle will be used, standardized driving cycles are </a:t>
                </a:r>
                <a:r>
                  <a:rPr lang="en-US" sz="2360" dirty="0" err="1"/>
                  <a:t>used.For</a:t>
                </a:r>
                <a:r>
                  <a:rPr lang="en-US" sz="2360" dirty="0"/>
                  <a:t> electric vehicles, the World Harmonized Light Vehicles Test Procedure (WLTP) for passenger cars in particular has become established. Depending on the vehicle class, different driving cycles (WLTC) are defined.</a:t>
                </a:r>
              </a:p>
              <a:p>
                <a:pPr>
                  <a:spcAft>
                    <a:spcPts val="1000"/>
                  </a:spcAft>
                </a:pPr>
                <a:r>
                  <a:rPr lang="de-CH" sz="2400" b="1" i="1" dirty="0"/>
                  <a:t>Class 1</a:t>
                </a:r>
                <a:r>
                  <a:rPr lang="de-CH" sz="2400" dirty="0"/>
                  <a:t>:        Low-Power </a:t>
                </a:r>
                <a:r>
                  <a:rPr lang="de-CH" sz="2400" dirty="0" err="1"/>
                  <a:t>vehicles</a:t>
                </a:r>
                <a:r>
                  <a:rPr lang="de-CH" sz="2400" dirty="0"/>
                  <a:t> </a:t>
                </a:r>
                <a:r>
                  <a:rPr lang="de-CH" sz="2400" dirty="0" err="1"/>
                  <a:t>with</a:t>
                </a:r>
                <a:r>
                  <a:rPr lang="de-CH" sz="2400" dirty="0"/>
                  <a:t> 		</a:t>
                </a:r>
                <a:r>
                  <a:rPr lang="de-CH" sz="2400" dirty="0" err="1"/>
                  <a:t>PWr</a:t>
                </a:r>
                <a:r>
                  <a:rPr lang="de-CH" sz="2400" dirty="0"/>
                  <a:t>  ≤  22kW/t</a:t>
                </a:r>
              </a:p>
              <a:p>
                <a:pPr>
                  <a:spcBef>
                    <a:spcPts val="0"/>
                  </a:spcBef>
                  <a:spcAft>
                    <a:spcPts val="1000"/>
                  </a:spcAft>
                  <a:tabLst>
                    <a:tab pos="1704975" algn="l"/>
                    <a:tab pos="4038600" algn="l"/>
                  </a:tabLst>
                </a:pPr>
                <a:r>
                  <a:rPr lang="de-CH" sz="2400" b="1" i="1" dirty="0"/>
                  <a:t>Class 2</a:t>
                </a:r>
                <a:r>
                  <a:rPr lang="de-CH" sz="2400" dirty="0"/>
                  <a:t>:	</a:t>
                </a:r>
                <a:r>
                  <a:rPr lang="de-CH" sz="2400" dirty="0" err="1"/>
                  <a:t>Vehicles</a:t>
                </a:r>
                <a:r>
                  <a:rPr lang="de-CH" sz="2400" dirty="0"/>
                  <a:t> </a:t>
                </a:r>
                <a:r>
                  <a:rPr lang="de-CH" sz="2400" dirty="0" err="1"/>
                  <a:t>with</a:t>
                </a:r>
                <a:r>
                  <a:rPr lang="de-CH" sz="2400" dirty="0"/>
                  <a:t>		     22 kW/t  &lt;  </a:t>
                </a:r>
                <a:r>
                  <a:rPr lang="de-CH" sz="2400" dirty="0" err="1"/>
                  <a:t>PWr</a:t>
                </a:r>
                <a:r>
                  <a:rPr lang="de-CH" sz="2400" dirty="0"/>
                  <a:t>  ≤  34 kW/t</a:t>
                </a:r>
              </a:p>
              <a:p>
                <a:pPr>
                  <a:spcBef>
                    <a:spcPts val="0"/>
                  </a:spcBef>
                  <a:spcAft>
                    <a:spcPts val="1000"/>
                  </a:spcAft>
                  <a:tabLst>
                    <a:tab pos="1704975" algn="l"/>
                    <a:tab pos="5467350" algn="l"/>
                  </a:tabLst>
                </a:pPr>
                <a:r>
                  <a:rPr lang="de-CH" sz="2400" b="1" i="1" dirty="0"/>
                  <a:t>Class 3</a:t>
                </a:r>
                <a:r>
                  <a:rPr lang="de-CH" sz="2400" dirty="0"/>
                  <a:t>:	</a:t>
                </a:r>
                <a:r>
                  <a:rPr lang="de-CH" sz="2360" dirty="0"/>
                  <a:t> High-performance </a:t>
                </a:r>
                <a:r>
                  <a:rPr lang="de-CH" sz="2360" dirty="0" err="1"/>
                  <a:t>vehicles</a:t>
                </a:r>
                <a:r>
                  <a:rPr lang="de-CH" sz="2360" dirty="0"/>
                  <a:t> </a:t>
                </a:r>
                <a:r>
                  <a:rPr lang="de-CH" sz="2360" dirty="0" err="1"/>
                  <a:t>with</a:t>
                </a:r>
                <a:r>
                  <a:rPr lang="de-CH" sz="2360" dirty="0"/>
                  <a:t>	</a:t>
                </a:r>
                <a:r>
                  <a:rPr lang="de-CH" sz="2360" dirty="0" err="1"/>
                  <a:t>PWr</a:t>
                </a:r>
                <a:r>
                  <a:rPr lang="de-CH" sz="2360" dirty="0"/>
                  <a:t>  &gt;  34 kW/t</a:t>
                </a:r>
              </a:p>
              <a:p>
                <a:pPr marL="0" indent="0">
                  <a:spcBef>
                    <a:spcPts val="1800"/>
                  </a:spcBef>
                  <a:spcAft>
                    <a:spcPts val="1000"/>
                  </a:spcAft>
                  <a:buNone/>
                  <a:tabLst>
                    <a:tab pos="1704975" algn="l"/>
                    <a:tab pos="5467350" algn="l"/>
                  </a:tabLst>
                </a:pPr>
                <a:r>
                  <a:rPr lang="de-CH" sz="2360" dirty="0" err="1"/>
                  <a:t>PWr</a:t>
                </a:r>
                <a:r>
                  <a:rPr lang="de-CH" sz="2360" dirty="0"/>
                  <a:t>  </a:t>
                </a:r>
                <a14:m>
                  <m:oMath xmlns:m="http://schemas.openxmlformats.org/officeDocument/2006/math">
                    <m:r>
                      <a:rPr lang="de-CH" sz="2360" i="1" dirty="0">
                        <a:latin typeface="Cambria Math" panose="02040503050406030204" pitchFamily="18" charset="0"/>
                      </a:rPr>
                      <m:t>≜</m:t>
                    </m:r>
                  </m:oMath>
                </a14:m>
                <a:r>
                  <a:rPr lang="de-CH" sz="2360" dirty="0"/>
                  <a:t> </a:t>
                </a:r>
                <a:r>
                  <a:rPr lang="en-US" sz="2360" dirty="0"/>
                  <a:t>Power-to-weight ratio (rated engine power to unladen mass)</a:t>
                </a:r>
                <a:endParaRPr lang="de-CH" sz="2360" dirty="0"/>
              </a:p>
            </p:txBody>
          </p:sp>
        </mc:Choice>
        <mc:Fallback xmlns="">
          <p:sp>
            <p:nvSpPr>
              <p:cNvPr id="3" name="Inhaltsplatzhalter 2">
                <a:extLst>
                  <a:ext uri="{FF2B5EF4-FFF2-40B4-BE49-F238E27FC236}">
                    <a16:creationId xmlns:a16="http://schemas.microsoft.com/office/drawing/2014/main" id="{861F5B58-7D13-4C97-9ADF-56DC0118AC16}"/>
                  </a:ext>
                </a:extLst>
              </p:cNvPr>
              <p:cNvSpPr>
                <a:spLocks noGrp="1" noRot="1" noChangeAspect="1" noMove="1" noResize="1" noEditPoints="1" noAdjustHandles="1" noChangeArrowheads="1" noChangeShapeType="1" noTextEdit="1"/>
              </p:cNvSpPr>
              <p:nvPr>
                <p:ph idx="1"/>
              </p:nvPr>
            </p:nvSpPr>
            <p:spPr>
              <a:xfrm>
                <a:off x="681038" y="1002346"/>
                <a:ext cx="8543925" cy="5050982"/>
              </a:xfrm>
              <a:blipFill>
                <a:blip r:embed="rId2"/>
                <a:stretch>
                  <a:fillRect l="-1071" t="-1568" r="-785"/>
                </a:stretch>
              </a:blipFill>
            </p:spPr>
            <p:txBody>
              <a:bodyPr/>
              <a:lstStyle/>
              <a:p>
                <a:r>
                  <a:rPr lang="en-US">
                    <a:noFill/>
                  </a:rPr>
                  <a:t> </a:t>
                </a:r>
              </a:p>
            </p:txBody>
          </p:sp>
        </mc:Fallback>
      </mc:AlternateContent>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79</a:t>
            </a:fld>
            <a:endParaRPr lang="de-CH"/>
          </a:p>
        </p:txBody>
      </p:sp>
      <p:sp>
        <p:nvSpPr>
          <p:cNvPr id="7" name="Fußzeilenplatzhalter 4">
            <a:extLst>
              <a:ext uri="{FF2B5EF4-FFF2-40B4-BE49-F238E27FC236}">
                <a16:creationId xmlns:a16="http://schemas.microsoft.com/office/drawing/2014/main" id="{173D0580-6125-452F-A25C-192AA12D571B}"/>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346195883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unknown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de-CH" sz="2360" b="1" dirty="0" err="1">
                <a:solidFill>
                  <a:srgbClr val="8D1962"/>
                </a:solidFill>
              </a:rPr>
              <a:t>Procedure</a:t>
            </a:r>
            <a:r>
              <a:rPr lang="de-CH" sz="2360" b="1" dirty="0">
                <a:solidFill>
                  <a:srgbClr val="8D1962"/>
                </a:solidFill>
              </a:rPr>
              <a:t> </a:t>
            </a:r>
            <a:r>
              <a:rPr lang="de-CH" sz="2360" b="1" dirty="0" err="1">
                <a:solidFill>
                  <a:srgbClr val="8D1962"/>
                </a:solidFill>
              </a:rPr>
              <a:t>for</a:t>
            </a:r>
            <a:r>
              <a:rPr lang="de-CH" sz="2360" b="1" dirty="0">
                <a:solidFill>
                  <a:srgbClr val="8D1962"/>
                </a:solidFill>
              </a:rPr>
              <a:t> </a:t>
            </a:r>
            <a:r>
              <a:rPr lang="de-CH" sz="2360" b="1" dirty="0" err="1">
                <a:solidFill>
                  <a:srgbClr val="8D1962"/>
                </a:solidFill>
              </a:rPr>
              <a:t>new</a:t>
            </a:r>
            <a:r>
              <a:rPr lang="de-CH" sz="2360" b="1" dirty="0">
                <a:solidFill>
                  <a:srgbClr val="8D1962"/>
                </a:solidFill>
              </a:rPr>
              <a:t> </a:t>
            </a:r>
            <a:r>
              <a:rPr lang="de-CH" sz="2360" b="1" dirty="0" err="1">
                <a:solidFill>
                  <a:srgbClr val="8D1962"/>
                </a:solidFill>
              </a:rPr>
              <a:t>application</a:t>
            </a:r>
            <a:r>
              <a:rPr lang="de-CH" sz="2360" b="1" dirty="0">
                <a:solidFill>
                  <a:srgbClr val="8D1962"/>
                </a:solidFill>
              </a:rPr>
              <a:t> ... </a:t>
            </a:r>
          </a:p>
          <a:p>
            <a:pPr marL="0" indent="0">
              <a:spcAft>
                <a:spcPts val="1000"/>
              </a:spcAft>
              <a:buNone/>
            </a:pPr>
            <a:r>
              <a:rPr lang="en-US" sz="2360" dirty="0"/>
              <a:t>The following driving cycle diagram applies to a Class 2 vehicle:</a:t>
            </a:r>
            <a:endParaRPr lang="de-CH" sz="236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80</a:t>
            </a:fld>
            <a:endParaRPr lang="de-CH"/>
          </a:p>
        </p:txBody>
      </p:sp>
      <p:pic>
        <p:nvPicPr>
          <p:cNvPr id="5" name="Grafik 4">
            <a:extLst>
              <a:ext uri="{FF2B5EF4-FFF2-40B4-BE49-F238E27FC236}">
                <a16:creationId xmlns:a16="http://schemas.microsoft.com/office/drawing/2014/main" id="{2EE7B577-DC49-4FBF-BAA9-7DE59619B12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895475" y="2247900"/>
            <a:ext cx="6096000" cy="3962400"/>
          </a:xfrm>
          <a:prstGeom prst="rect">
            <a:avLst/>
          </a:prstGeom>
        </p:spPr>
      </p:pic>
      <p:sp>
        <p:nvSpPr>
          <p:cNvPr id="9" name="Fußzeilenplatzhalter 4">
            <a:extLst>
              <a:ext uri="{FF2B5EF4-FFF2-40B4-BE49-F238E27FC236}">
                <a16:creationId xmlns:a16="http://schemas.microsoft.com/office/drawing/2014/main" id="{9B8695DB-ABB2-4F9C-BBE1-FC35B142BF70}"/>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29925548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2C9F56-8E6E-42F2-A1CC-9A4CC8FF7793}"/>
              </a:ext>
            </a:extLst>
          </p:cNvPr>
          <p:cNvSpPr>
            <a:spLocks noGrp="1"/>
          </p:cNvSpPr>
          <p:nvPr>
            <p:ph type="title"/>
          </p:nvPr>
        </p:nvSpPr>
        <p:spPr/>
        <p:txBody>
          <a:bodyPr>
            <a:noAutofit/>
          </a:bodyPr>
          <a:lstStyle/>
          <a:p>
            <a:r>
              <a:rPr lang="en-US" sz="2800" dirty="0"/>
              <a:t>Energy balance for unknown application</a:t>
            </a:r>
            <a:endParaRPr lang="de-CH" sz="2800" dirty="0"/>
          </a:p>
        </p:txBody>
      </p:sp>
      <p:sp>
        <p:nvSpPr>
          <p:cNvPr id="3" name="Inhaltsplatzhalter 2">
            <a:extLst>
              <a:ext uri="{FF2B5EF4-FFF2-40B4-BE49-F238E27FC236}">
                <a16:creationId xmlns:a16="http://schemas.microsoft.com/office/drawing/2014/main" id="{861F5B58-7D13-4C97-9ADF-56DC0118AC16}"/>
              </a:ext>
            </a:extLst>
          </p:cNvPr>
          <p:cNvSpPr>
            <a:spLocks noGrp="1"/>
          </p:cNvSpPr>
          <p:nvPr>
            <p:ph idx="1"/>
          </p:nvPr>
        </p:nvSpPr>
        <p:spPr>
          <a:xfrm>
            <a:off x="681038" y="1002346"/>
            <a:ext cx="8543925" cy="5050982"/>
          </a:xfrm>
        </p:spPr>
        <p:txBody>
          <a:bodyPr>
            <a:noAutofit/>
          </a:bodyPr>
          <a:lstStyle/>
          <a:p>
            <a:pPr marL="0" indent="0">
              <a:spcAft>
                <a:spcPts val="1800"/>
              </a:spcAft>
              <a:buNone/>
            </a:pPr>
            <a:r>
              <a:rPr lang="de-CH" sz="2360" b="1" dirty="0" err="1">
                <a:solidFill>
                  <a:srgbClr val="8D1962"/>
                </a:solidFill>
              </a:rPr>
              <a:t>Procedure</a:t>
            </a:r>
            <a:r>
              <a:rPr lang="de-CH" sz="2360" b="1" dirty="0">
                <a:solidFill>
                  <a:srgbClr val="8D1962"/>
                </a:solidFill>
              </a:rPr>
              <a:t> </a:t>
            </a:r>
            <a:r>
              <a:rPr lang="de-CH" sz="2360" b="1" dirty="0" err="1">
                <a:solidFill>
                  <a:srgbClr val="8D1962"/>
                </a:solidFill>
              </a:rPr>
              <a:t>for</a:t>
            </a:r>
            <a:r>
              <a:rPr lang="de-CH" sz="2360" b="1" dirty="0">
                <a:solidFill>
                  <a:srgbClr val="8D1962"/>
                </a:solidFill>
              </a:rPr>
              <a:t> </a:t>
            </a:r>
            <a:r>
              <a:rPr lang="de-CH" sz="2360" b="1" dirty="0" err="1">
                <a:solidFill>
                  <a:srgbClr val="8D1962"/>
                </a:solidFill>
              </a:rPr>
              <a:t>new</a:t>
            </a:r>
            <a:r>
              <a:rPr lang="de-CH" sz="2360" b="1" dirty="0">
                <a:solidFill>
                  <a:srgbClr val="8D1962"/>
                </a:solidFill>
              </a:rPr>
              <a:t> </a:t>
            </a:r>
            <a:r>
              <a:rPr lang="de-CH" sz="2360" b="1" dirty="0" err="1">
                <a:solidFill>
                  <a:srgbClr val="8D1962"/>
                </a:solidFill>
              </a:rPr>
              <a:t>application</a:t>
            </a:r>
            <a:r>
              <a:rPr lang="de-CH" sz="2360" b="1" dirty="0">
                <a:solidFill>
                  <a:srgbClr val="8D1962"/>
                </a:solidFill>
              </a:rPr>
              <a:t> ... </a:t>
            </a:r>
          </a:p>
          <a:p>
            <a:pPr marL="0" indent="0">
              <a:spcAft>
                <a:spcPts val="1000"/>
              </a:spcAft>
              <a:buNone/>
            </a:pPr>
            <a:r>
              <a:rPr lang="en-US" sz="2360" dirty="0"/>
              <a:t>With the help of such driving cycles, the average consumption per 100 km of the vehicle in question can then be determined.</a:t>
            </a:r>
          </a:p>
          <a:p>
            <a:pPr marL="0" indent="0">
              <a:spcAft>
                <a:spcPts val="1000"/>
              </a:spcAft>
              <a:buNone/>
            </a:pPr>
            <a:r>
              <a:rPr lang="en-US" sz="2360" dirty="0"/>
              <a:t>Taking into account the desired range, the capacity of the battery is usually estimated as follows:</a:t>
            </a:r>
            <a:endParaRPr lang="de-CH" sz="2360" dirty="0"/>
          </a:p>
        </p:txBody>
      </p:sp>
      <p:sp>
        <p:nvSpPr>
          <p:cNvPr id="4" name="Datumsplatzhalter 3">
            <a:extLst>
              <a:ext uri="{FF2B5EF4-FFF2-40B4-BE49-F238E27FC236}">
                <a16:creationId xmlns:a16="http://schemas.microsoft.com/office/drawing/2014/main" id="{51F0E5F4-E240-46C4-8304-F6D8124A325E}"/>
              </a:ext>
            </a:extLst>
          </p:cNvPr>
          <p:cNvSpPr>
            <a:spLocks noGrp="1"/>
          </p:cNvSpPr>
          <p:nvPr>
            <p:ph type="dt" sz="half" idx="10"/>
          </p:nvPr>
        </p:nvSpPr>
        <p:spPr/>
        <p:txBody>
          <a:bodyPr/>
          <a:lstStyle/>
          <a:p>
            <a:r>
              <a:rPr lang="en-US"/>
              <a:t>Battery Course</a:t>
            </a:r>
            <a:endParaRPr lang="de-CH"/>
          </a:p>
        </p:txBody>
      </p:sp>
      <p:sp>
        <p:nvSpPr>
          <p:cNvPr id="6" name="Foliennummernplatzhalter 5">
            <a:extLst>
              <a:ext uri="{FF2B5EF4-FFF2-40B4-BE49-F238E27FC236}">
                <a16:creationId xmlns:a16="http://schemas.microsoft.com/office/drawing/2014/main" id="{1063F980-A5F6-4B8B-92A1-A21C5E4B72B0}"/>
              </a:ext>
            </a:extLst>
          </p:cNvPr>
          <p:cNvSpPr>
            <a:spLocks noGrp="1"/>
          </p:cNvSpPr>
          <p:nvPr>
            <p:ph type="sldNum" sz="quarter" idx="12"/>
          </p:nvPr>
        </p:nvSpPr>
        <p:spPr/>
        <p:txBody>
          <a:bodyPr/>
          <a:lstStyle/>
          <a:p>
            <a:fld id="{4E3A50CD-A9EF-43DC-AE9C-C4361F522DED}" type="slidenum">
              <a:rPr lang="de-CH" smtClean="0"/>
              <a:pPr/>
              <a:t>81</a:t>
            </a:fld>
            <a:endParaRPr lang="de-CH"/>
          </a:p>
        </p:txBody>
      </p:sp>
      <mc:AlternateContent xmlns:mc="http://schemas.openxmlformats.org/markup-compatibility/2006" xmlns:a14="http://schemas.microsoft.com/office/drawing/2010/main">
        <mc:Choice Requires="a14">
          <p:sp>
            <p:nvSpPr>
              <p:cNvPr id="7" name="Textfeld 6">
                <a:extLst>
                  <a:ext uri="{FF2B5EF4-FFF2-40B4-BE49-F238E27FC236}">
                    <a16:creationId xmlns:a16="http://schemas.microsoft.com/office/drawing/2014/main" id="{2A548F27-1B13-4DD8-9CA6-72D39F412EDA}"/>
                  </a:ext>
                </a:extLst>
              </p:cNvPr>
              <p:cNvSpPr txBox="1"/>
              <p:nvPr/>
            </p:nvSpPr>
            <p:spPr>
              <a:xfrm>
                <a:off x="772732" y="3692851"/>
                <a:ext cx="8452229" cy="682989"/>
              </a:xfrm>
              <a:prstGeom prst="rect">
                <a:avLst/>
              </a:prstGeom>
              <a:noFill/>
              <a:ln w="19050">
                <a:solidFill>
                  <a:srgbClr val="FF0000"/>
                </a:solidFill>
              </a:ln>
            </p:spPr>
            <p:txBody>
              <a:bodyPr wrap="square" tIns="144000" rtlCol="0">
                <a:spAutoFit/>
              </a:bodyPr>
              <a:lstStyle/>
              <a:p>
                <a:pPr>
                  <a:spcAft>
                    <a:spcPts val="1000"/>
                  </a:spcAft>
                </a:pPr>
                <a14:m>
                  <m:oMathPara xmlns:m="http://schemas.openxmlformats.org/officeDocument/2006/math">
                    <m:oMathParaPr>
                      <m:jc m:val="centerGroup"/>
                    </m:oMathParaPr>
                    <m:oMath xmlns:m="http://schemas.openxmlformats.org/officeDocument/2006/math">
                      <m:r>
                        <a:rPr lang="de-CH" sz="2360" b="1" i="1" smtClean="0">
                          <a:latin typeface="Cambria Math" panose="02040503050406030204" pitchFamily="18" charset="0"/>
                        </a:rPr>
                        <m:t>𝑩𝒂𝒕𝒕𝒆𝒓𝒚</m:t>
                      </m:r>
                      <m:r>
                        <a:rPr lang="de-CH" sz="2360" b="1" i="1" smtClean="0">
                          <a:latin typeface="Cambria Math" panose="02040503050406030204" pitchFamily="18" charset="0"/>
                        </a:rPr>
                        <m:t> </m:t>
                      </m:r>
                      <m:r>
                        <a:rPr lang="de-CH" sz="2360" b="1" i="1" smtClean="0">
                          <a:latin typeface="Cambria Math" panose="02040503050406030204" pitchFamily="18" charset="0"/>
                        </a:rPr>
                        <m:t>𝒄𝒂𝒑𝒂𝒄𝒊𝒕𝒚</m:t>
                      </m:r>
                      <m:r>
                        <a:rPr lang="de-CH" sz="2360" b="1" i="1">
                          <a:latin typeface="Cambria Math" panose="02040503050406030204" pitchFamily="18" charset="0"/>
                        </a:rPr>
                        <m:t> =  </m:t>
                      </m:r>
                      <m:r>
                        <a:rPr lang="de-CH" sz="2360" b="1" i="1" smtClean="0">
                          <a:latin typeface="Cambria Math" panose="02040503050406030204" pitchFamily="18" charset="0"/>
                        </a:rPr>
                        <m:t>𝑹𝒂𝒏𝒈𝒆</m:t>
                      </m:r>
                      <m:r>
                        <a:rPr lang="de-CH" sz="2360" b="1" i="1">
                          <a:latin typeface="Cambria Math" panose="02040503050406030204" pitchFamily="18" charset="0"/>
                        </a:rPr>
                        <m:t> ∙</m:t>
                      </m:r>
                      <m:r>
                        <a:rPr lang="de-CH" sz="2360" b="1" i="1" smtClean="0">
                          <a:latin typeface="Cambria Math" panose="02040503050406030204" pitchFamily="18" charset="0"/>
                        </a:rPr>
                        <m:t> </m:t>
                      </m:r>
                      <m:r>
                        <a:rPr lang="de-CH" sz="2360" b="1" i="1">
                          <a:latin typeface="Cambria Math" panose="02040503050406030204" pitchFamily="18" charset="0"/>
                          <a:ea typeface="Cambria Math" panose="02040503050406030204" pitchFamily="18" charset="0"/>
                        </a:rPr>
                        <m:t>𝑪𝒐𝒏𝒔𝒖𝒎𝒑𝒕𝒊𝒐𝒏</m:t>
                      </m:r>
                      <m:r>
                        <a:rPr lang="de-CH" sz="2360" b="1" i="1" smtClean="0">
                          <a:latin typeface="Cambria Math" panose="02040503050406030204" pitchFamily="18" charset="0"/>
                          <a:ea typeface="Cambria Math" panose="02040503050406030204" pitchFamily="18" charset="0"/>
                        </a:rPr>
                        <m:t> (</m:t>
                      </m:r>
                      <m:r>
                        <a:rPr lang="de-CH" sz="2360" b="1" i="1" smtClean="0">
                          <a:latin typeface="Cambria Math" panose="02040503050406030204" pitchFamily="18" charset="0"/>
                          <a:ea typeface="Cambria Math" panose="02040503050406030204" pitchFamily="18" charset="0"/>
                        </a:rPr>
                        <m:t>𝒑𝒆𝒓</m:t>
                      </m:r>
                      <m:r>
                        <a:rPr lang="de-CH" sz="2360" b="1" i="1" smtClean="0">
                          <a:latin typeface="Cambria Math" panose="02040503050406030204" pitchFamily="18" charset="0"/>
                          <a:ea typeface="Cambria Math" panose="02040503050406030204" pitchFamily="18" charset="0"/>
                        </a:rPr>
                        <m:t> </m:t>
                      </m:r>
                      <m:r>
                        <a:rPr lang="de-CH" sz="2360" b="1" i="1" smtClean="0">
                          <a:latin typeface="Cambria Math" panose="02040503050406030204" pitchFamily="18" charset="0"/>
                          <a:ea typeface="Cambria Math" panose="02040503050406030204" pitchFamily="18" charset="0"/>
                        </a:rPr>
                        <m:t>𝒌𝒎</m:t>
                      </m:r>
                      <m:r>
                        <a:rPr lang="de-CH" sz="2360" b="1" i="1" smtClean="0">
                          <a:latin typeface="Cambria Math" panose="02040503050406030204" pitchFamily="18" charset="0"/>
                          <a:ea typeface="Cambria Math" panose="02040503050406030204" pitchFamily="18" charset="0"/>
                        </a:rPr>
                        <m:t>)</m:t>
                      </m:r>
                    </m:oMath>
                  </m:oMathPara>
                </a14:m>
                <a:endParaRPr lang="de-CH" sz="2360" b="1" dirty="0"/>
              </a:p>
            </p:txBody>
          </p:sp>
        </mc:Choice>
        <mc:Fallback xmlns="">
          <p:sp>
            <p:nvSpPr>
              <p:cNvPr id="7" name="Textfeld 6">
                <a:extLst>
                  <a:ext uri="{FF2B5EF4-FFF2-40B4-BE49-F238E27FC236}">
                    <a16:creationId xmlns:a16="http://schemas.microsoft.com/office/drawing/2014/main" id="{2A548F27-1B13-4DD8-9CA6-72D39F412EDA}"/>
                  </a:ext>
                </a:extLst>
              </p:cNvPr>
              <p:cNvSpPr txBox="1">
                <a:spLocks noRot="1" noChangeAspect="1" noMove="1" noResize="1" noEditPoints="1" noAdjustHandles="1" noChangeArrowheads="1" noChangeShapeType="1" noTextEdit="1"/>
              </p:cNvSpPr>
              <p:nvPr/>
            </p:nvSpPr>
            <p:spPr>
              <a:xfrm>
                <a:off x="772732" y="3692851"/>
                <a:ext cx="8452229" cy="682989"/>
              </a:xfrm>
              <a:prstGeom prst="rect">
                <a:avLst/>
              </a:prstGeom>
              <a:blipFill>
                <a:blip r:embed="rId2"/>
                <a:stretch>
                  <a:fillRect/>
                </a:stretch>
              </a:blipFill>
              <a:ln w="19050">
                <a:solidFill>
                  <a:srgbClr val="FF0000"/>
                </a:solidFill>
              </a:ln>
            </p:spPr>
            <p:txBody>
              <a:bodyPr/>
              <a:lstStyle/>
              <a:p>
                <a:r>
                  <a:rPr lang="en-US">
                    <a:noFill/>
                  </a:rPr>
                  <a:t> </a:t>
                </a:r>
              </a:p>
            </p:txBody>
          </p:sp>
        </mc:Fallback>
      </mc:AlternateContent>
      <p:sp>
        <p:nvSpPr>
          <p:cNvPr id="9" name="Fußzeilenplatzhalter 4">
            <a:extLst>
              <a:ext uri="{FF2B5EF4-FFF2-40B4-BE49-F238E27FC236}">
                <a16:creationId xmlns:a16="http://schemas.microsoft.com/office/drawing/2014/main" id="{0A1B8B2D-DB7A-4227-BB37-A8751FD1E084}"/>
              </a:ext>
            </a:extLst>
          </p:cNvPr>
          <p:cNvSpPr>
            <a:spLocks noGrp="1"/>
          </p:cNvSpPr>
          <p:nvPr>
            <p:ph type="ftr" sz="quarter" idx="11"/>
          </p:nvPr>
        </p:nvSpPr>
        <p:spPr>
          <a:xfrm>
            <a:off x="3281363" y="6496314"/>
            <a:ext cx="3343275" cy="365125"/>
          </a:xfrm>
        </p:spPr>
        <p:txBody>
          <a:bodyPr/>
          <a:lstStyle/>
          <a:p>
            <a:r>
              <a:rPr lang="en-US"/>
              <a:t>01 - Lithium-Ion Battery Cells - Part 2</a:t>
            </a:r>
            <a:endParaRPr lang="de-CH"/>
          </a:p>
        </p:txBody>
      </p:sp>
    </p:spTree>
    <p:extLst>
      <p:ext uri="{BB962C8B-B14F-4D97-AF65-F5344CB8AC3E}">
        <p14:creationId xmlns:p14="http://schemas.microsoft.com/office/powerpoint/2010/main" val="149935190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82</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5419840" cy="4171857"/>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spcBef>
                <a:spcPts val="1800"/>
              </a:spcBef>
              <a:buNone/>
            </a:pPr>
            <a:r>
              <a:rPr lang="de-CH"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Task - </a:t>
            </a:r>
            <a:r>
              <a:rPr lang="de-CH" sz="1800" dirty="0" err="1">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Dimensioning</a:t>
            </a:r>
            <a:r>
              <a:rPr lang="de-CH"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 a </a:t>
            </a:r>
            <a:r>
              <a:rPr lang="de-CH" sz="1800" dirty="0" err="1">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battery</a:t>
            </a:r>
            <a:endParaRPr lang="de-CH"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25000"/>
              </a:lnSpc>
              <a:buNone/>
            </a:pPr>
            <a:endParaRPr lang="de-CH"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25000"/>
              </a:lnSpc>
              <a:buNone/>
            </a:pPr>
            <a:r>
              <a:rPr lang="en-US" sz="1600" dirty="0">
                <a:effectLst/>
                <a:latin typeface="Arial" panose="020B0604020202020204" pitchFamily="34" charset="0"/>
                <a:ea typeface="Calibri" panose="020F0502020204030204" pitchFamily="34" charset="0"/>
                <a:cs typeface="Times New Roman" panose="02020603050405020304" pitchFamily="18" charset="0"/>
              </a:rPr>
              <a:t>A mains-powered floor grinding machine is to be converted to battery operation. In battery mode, the machine should be able to work effectively for at least 4 hours independently of the mains. The battery is charged overnight.</a:t>
            </a:r>
          </a:p>
          <a:p>
            <a:pPr marL="0" indent="0">
              <a:lnSpc>
                <a:spcPct val="125000"/>
              </a:lnSpc>
              <a:buNone/>
            </a:pP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25000"/>
              </a:lnSpc>
              <a:spcBef>
                <a:spcPts val="600"/>
              </a:spcBef>
              <a:buNone/>
            </a:pPr>
            <a:r>
              <a:rPr lang="en-US" sz="1600" dirty="0">
                <a:effectLst/>
                <a:latin typeface="Arial" panose="020B0604020202020204" pitchFamily="34" charset="0"/>
                <a:ea typeface="Calibri" panose="020F0502020204030204" pitchFamily="34" charset="0"/>
                <a:cs typeface="Times New Roman" panose="02020603050405020304" pitchFamily="18" charset="0"/>
              </a:rPr>
              <a:t>Determine the dimensions of the battery required for this.</a:t>
            </a:r>
            <a:endParaRPr lang="de-CH" dirty="0"/>
          </a:p>
        </p:txBody>
      </p:sp>
      <p:pic>
        <p:nvPicPr>
          <p:cNvPr id="6" name="Grafik 5" descr="Bodenschleifmaschine BSM-250/E-PRO ">
            <a:extLst>
              <a:ext uri="{FF2B5EF4-FFF2-40B4-BE49-F238E27FC236}">
                <a16:creationId xmlns:a16="http://schemas.microsoft.com/office/drawing/2014/main" id="{04539404-511D-2BC6-EA45-85F6EC98ABB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5988"/>
          <a:stretch/>
        </p:blipFill>
        <p:spPr bwMode="auto">
          <a:xfrm>
            <a:off x="6624638" y="1738853"/>
            <a:ext cx="2698750" cy="343535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5995397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83</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The current floor grinding machine has the following technical data:</a:t>
            </a:r>
            <a:endParaRPr lang="de-CH"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25000"/>
              </a:lnSpc>
              <a:spcBef>
                <a:spcPts val="1800"/>
              </a:spcBef>
              <a:buNone/>
            </a:pPr>
            <a:r>
              <a:rPr lang="de-CH" sz="1600" b="1" i="1" dirty="0">
                <a:effectLst/>
                <a:latin typeface="Arial" panose="020B0604020202020204" pitchFamily="34" charset="0"/>
                <a:ea typeface="Calibri" panose="020F0502020204030204" pitchFamily="34" charset="0"/>
                <a:cs typeface="Times New Roman" panose="02020603050405020304" pitchFamily="18" charset="0"/>
              </a:rPr>
              <a:t>Motor</a:t>
            </a: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25000"/>
              </a:lnSpc>
              <a:spcBef>
                <a:spcPts val="0"/>
              </a:spcBef>
              <a:tabLst>
                <a:tab pos="4140835" algn="l"/>
              </a:tabLst>
            </a:pPr>
            <a:r>
              <a:rPr lang="de-CH" sz="1600" dirty="0" err="1">
                <a:effectLst/>
                <a:latin typeface="Arial" panose="020B0604020202020204" pitchFamily="34" charset="0"/>
                <a:ea typeface="Calibri" panose="020F0502020204030204" pitchFamily="34" charset="0"/>
                <a:cs typeface="Times New Roman" panose="02020603050405020304" pitchFamily="18" charset="0"/>
              </a:rPr>
              <a:t>Rated</a:t>
            </a:r>
            <a:r>
              <a:rPr lang="de-CH" sz="1600" dirty="0">
                <a:effectLst/>
                <a:latin typeface="Arial" panose="020B0604020202020204" pitchFamily="34" charset="0"/>
                <a:ea typeface="Calibri" panose="020F0502020204030204" pitchFamily="34" charset="0"/>
                <a:cs typeface="Times New Roman" panose="02020603050405020304" pitchFamily="18" charset="0"/>
              </a:rPr>
              <a:t> power 	2.2 kW</a:t>
            </a:r>
          </a:p>
          <a:p>
            <a:pPr>
              <a:lnSpc>
                <a:spcPct val="125000"/>
              </a:lnSpc>
              <a:spcBef>
                <a:spcPts val="0"/>
              </a:spcBef>
              <a:tabLst>
                <a:tab pos="4140835" algn="l"/>
              </a:tabLst>
            </a:pPr>
            <a:r>
              <a:rPr lang="de-CH" sz="1600" dirty="0">
                <a:effectLst/>
                <a:latin typeface="Arial" panose="020B0604020202020204" pitchFamily="34" charset="0"/>
                <a:ea typeface="Calibri" panose="020F0502020204030204" pitchFamily="34" charset="0"/>
                <a:cs typeface="Times New Roman" panose="02020603050405020304" pitchFamily="18" charset="0"/>
              </a:rPr>
              <a:t>Mains </a:t>
            </a:r>
            <a:r>
              <a:rPr lang="de-CH" sz="1600" dirty="0" err="1">
                <a:effectLst/>
                <a:latin typeface="Arial" panose="020B0604020202020204" pitchFamily="34" charset="0"/>
                <a:ea typeface="Calibri" panose="020F0502020204030204" pitchFamily="34" charset="0"/>
                <a:cs typeface="Times New Roman" panose="02020603050405020304" pitchFamily="18" charset="0"/>
              </a:rPr>
              <a:t>connection</a:t>
            </a:r>
            <a:r>
              <a:rPr lang="de-CH" sz="1600" dirty="0">
                <a:effectLst/>
                <a:latin typeface="Arial" panose="020B0604020202020204" pitchFamily="34" charset="0"/>
                <a:ea typeface="Calibri" panose="020F0502020204030204" pitchFamily="34" charset="0"/>
                <a:cs typeface="Times New Roman" panose="02020603050405020304" pitchFamily="18" charset="0"/>
              </a:rPr>
              <a:t> 	230 V, 50…60 Hz, 1 </a:t>
            </a:r>
            <a:r>
              <a:rPr lang="de-CH" sz="1600" dirty="0" err="1">
                <a:effectLst/>
                <a:latin typeface="Arial" panose="020B0604020202020204" pitchFamily="34" charset="0"/>
                <a:ea typeface="Calibri" panose="020F0502020204030204" pitchFamily="34" charset="0"/>
                <a:cs typeface="Times New Roman" panose="02020603050405020304" pitchFamily="18" charset="0"/>
              </a:rPr>
              <a:t>Ph</a:t>
            </a: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25000"/>
              </a:lnSpc>
              <a:spcBef>
                <a:spcPts val="0"/>
              </a:spcBef>
              <a:tabLst>
                <a:tab pos="4140835" algn="l"/>
              </a:tabLst>
            </a:pPr>
            <a:r>
              <a:rPr lang="de-CH" sz="1600" dirty="0">
                <a:effectLst/>
                <a:latin typeface="Arial" panose="020B0604020202020204" pitchFamily="34" charset="0"/>
                <a:ea typeface="Calibri" panose="020F0502020204030204" pitchFamily="34" charset="0"/>
                <a:cs typeface="Times New Roman" panose="02020603050405020304" pitchFamily="18" charset="0"/>
              </a:rPr>
              <a:t>Idle </a:t>
            </a:r>
            <a:r>
              <a:rPr lang="de-CH" sz="1600" dirty="0" err="1">
                <a:effectLst/>
                <a:latin typeface="Arial" panose="020B0604020202020204" pitchFamily="34" charset="0"/>
                <a:ea typeface="Calibri" panose="020F0502020204030204" pitchFamily="34" charset="0"/>
                <a:cs typeface="Times New Roman" panose="02020603050405020304" pitchFamily="18" charset="0"/>
              </a:rPr>
              <a:t>speed</a:t>
            </a:r>
            <a:r>
              <a:rPr lang="de-CH" sz="1600" dirty="0">
                <a:effectLst/>
                <a:latin typeface="Arial" panose="020B0604020202020204" pitchFamily="34" charset="0"/>
                <a:ea typeface="Calibri" panose="020F0502020204030204" pitchFamily="34" charset="0"/>
                <a:cs typeface="Times New Roman" panose="02020603050405020304" pitchFamily="18" charset="0"/>
              </a:rPr>
              <a:t> 	2600 1/min.</a:t>
            </a:r>
          </a:p>
          <a:p>
            <a:pPr>
              <a:lnSpc>
                <a:spcPct val="125000"/>
              </a:lnSpc>
              <a:spcBef>
                <a:spcPts val="0"/>
              </a:spcBef>
              <a:tabLst>
                <a:tab pos="4140835" algn="l"/>
              </a:tabLst>
            </a:pPr>
            <a:r>
              <a:rPr lang="de-CH" sz="1600" dirty="0">
                <a:effectLst/>
                <a:latin typeface="Arial" panose="020B0604020202020204" pitchFamily="34" charset="0"/>
                <a:ea typeface="Calibri" panose="020F0502020204030204" pitchFamily="34" charset="0"/>
                <a:cs typeface="Times New Roman" panose="02020603050405020304" pitchFamily="18" charset="0"/>
              </a:rPr>
              <a:t>max. Torque	43 </a:t>
            </a:r>
            <a:r>
              <a:rPr lang="de-CH" sz="1600" dirty="0" err="1">
                <a:effectLst/>
                <a:latin typeface="Arial" panose="020B0604020202020204" pitchFamily="34" charset="0"/>
                <a:ea typeface="Calibri" panose="020F0502020204030204" pitchFamily="34" charset="0"/>
                <a:cs typeface="Times New Roman" panose="02020603050405020304" pitchFamily="18" charset="0"/>
              </a:rPr>
              <a:t>Nm</a:t>
            </a: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25000"/>
              </a:lnSpc>
              <a:spcBef>
                <a:spcPts val="1800"/>
              </a:spcBef>
              <a:buNone/>
            </a:pPr>
            <a:r>
              <a:rPr lang="de-CH" sz="1600" b="1" i="1" dirty="0">
                <a:effectLst/>
                <a:latin typeface="Arial" panose="020B0604020202020204" pitchFamily="34" charset="0"/>
                <a:ea typeface="Calibri" panose="020F0502020204030204" pitchFamily="34" charset="0"/>
                <a:cs typeface="Times New Roman" panose="02020603050405020304" pitchFamily="18" charset="0"/>
              </a:rPr>
              <a:t>Grinding </a:t>
            </a:r>
            <a:r>
              <a:rPr lang="de-CH" sz="1600" b="1" i="1" dirty="0" err="1">
                <a:effectLst/>
                <a:latin typeface="Arial" panose="020B0604020202020204" pitchFamily="34" charset="0"/>
                <a:ea typeface="Calibri" panose="020F0502020204030204" pitchFamily="34" charset="0"/>
                <a:cs typeface="Times New Roman" panose="02020603050405020304" pitchFamily="18" charset="0"/>
              </a:rPr>
              <a:t>wheel</a:t>
            </a: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25000"/>
              </a:lnSpc>
              <a:spcBef>
                <a:spcPts val="0"/>
              </a:spcBef>
              <a:tabLst>
                <a:tab pos="4140835" algn="l"/>
              </a:tabLst>
            </a:pPr>
            <a:r>
              <a:rPr lang="de-CH" sz="1600" dirty="0">
                <a:effectLst/>
                <a:latin typeface="Arial" panose="020B0604020202020204" pitchFamily="34" charset="0"/>
                <a:ea typeface="Calibri" panose="020F0502020204030204" pitchFamily="34" charset="0"/>
                <a:cs typeface="Times New Roman" panose="02020603050405020304" pitchFamily="18" charset="0"/>
              </a:rPr>
              <a:t>Nominal </a:t>
            </a:r>
            <a:r>
              <a:rPr lang="de-CH" sz="1600" dirty="0" err="1">
                <a:effectLst/>
                <a:latin typeface="Arial" panose="020B0604020202020204" pitchFamily="34" charset="0"/>
                <a:ea typeface="Calibri" panose="020F0502020204030204" pitchFamily="34" charset="0"/>
                <a:cs typeface="Times New Roman" panose="02020603050405020304" pitchFamily="18" charset="0"/>
              </a:rPr>
              <a:t>speed</a:t>
            </a:r>
            <a:r>
              <a:rPr lang="de-CH" sz="1600" dirty="0">
                <a:effectLst/>
                <a:latin typeface="Arial" panose="020B0604020202020204" pitchFamily="34" charset="0"/>
                <a:ea typeface="Calibri" panose="020F0502020204030204" pitchFamily="34" charset="0"/>
                <a:cs typeface="Times New Roman" panose="02020603050405020304" pitchFamily="18" charset="0"/>
              </a:rPr>
              <a:t> 	1410 1/min.</a:t>
            </a:r>
          </a:p>
          <a:p>
            <a:pPr>
              <a:lnSpc>
                <a:spcPct val="125000"/>
              </a:lnSpc>
              <a:spcBef>
                <a:spcPts val="0"/>
              </a:spcBef>
              <a:tabLst>
                <a:tab pos="4140835" algn="l"/>
              </a:tabLst>
            </a:pPr>
            <a:r>
              <a:rPr lang="de-CH" sz="1600" dirty="0">
                <a:effectLst/>
                <a:latin typeface="Arial" panose="020B0604020202020204" pitchFamily="34" charset="0"/>
                <a:ea typeface="Calibri" panose="020F0502020204030204" pitchFamily="34" charset="0"/>
                <a:cs typeface="Times New Roman" panose="02020603050405020304" pitchFamily="18" charset="0"/>
              </a:rPr>
              <a:t>Diameter	250 mm</a:t>
            </a:r>
          </a:p>
          <a:p>
            <a:pPr marL="0" indent="0">
              <a:lnSpc>
                <a:spcPct val="125000"/>
              </a:lnSpc>
              <a:spcBef>
                <a:spcPts val="1800"/>
              </a:spcBef>
              <a:buNone/>
            </a:pPr>
            <a:r>
              <a:rPr lang="de-CH" sz="1600" b="1" i="1" dirty="0" err="1">
                <a:effectLst/>
                <a:latin typeface="Arial" panose="020B0604020202020204" pitchFamily="34" charset="0"/>
                <a:ea typeface="Calibri" panose="020F0502020204030204" pitchFamily="34" charset="0"/>
                <a:cs typeface="Times New Roman" panose="02020603050405020304" pitchFamily="18" charset="0"/>
              </a:rPr>
              <a:t>Machine</a:t>
            </a: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25000"/>
              </a:lnSpc>
              <a:spcBef>
                <a:spcPts val="0"/>
              </a:spcBef>
              <a:tabLst>
                <a:tab pos="4140835" algn="l"/>
              </a:tabLst>
            </a:pPr>
            <a:r>
              <a:rPr lang="de-CH" sz="1600" dirty="0">
                <a:effectLst/>
                <a:latin typeface="Arial" panose="020B0604020202020204" pitchFamily="34" charset="0"/>
                <a:ea typeface="Calibri" panose="020F0502020204030204" pitchFamily="34" charset="0"/>
                <a:cs typeface="Times New Roman" panose="02020603050405020304" pitchFamily="18" charset="0"/>
              </a:rPr>
              <a:t>max. </a:t>
            </a:r>
            <a:r>
              <a:rPr lang="de-CH" sz="1600" dirty="0" err="1">
                <a:effectLst/>
                <a:latin typeface="Arial" panose="020B0604020202020204" pitchFamily="34" charset="0"/>
                <a:ea typeface="Calibri" panose="020F0502020204030204" pitchFamily="34" charset="0"/>
                <a:cs typeface="Times New Roman" panose="02020603050405020304" pitchFamily="18" charset="0"/>
              </a:rPr>
              <a:t>weight</a:t>
            </a:r>
            <a:r>
              <a:rPr lang="de-CH" sz="1600" dirty="0">
                <a:effectLst/>
                <a:latin typeface="Arial" panose="020B0604020202020204" pitchFamily="34" charset="0"/>
                <a:ea typeface="Calibri" panose="020F0502020204030204" pitchFamily="34" charset="0"/>
                <a:cs typeface="Times New Roman" panose="02020603050405020304" pitchFamily="18" charset="0"/>
              </a:rPr>
              <a:t> (</a:t>
            </a:r>
            <a:r>
              <a:rPr lang="de-CH" sz="1600" dirty="0" err="1">
                <a:effectLst/>
                <a:latin typeface="Arial" panose="020B0604020202020204" pitchFamily="34" charset="0"/>
                <a:ea typeface="Calibri" panose="020F0502020204030204" pitchFamily="34" charset="0"/>
                <a:cs typeface="Times New Roman" panose="02020603050405020304" pitchFamily="18" charset="0"/>
              </a:rPr>
              <a:t>without</a:t>
            </a:r>
            <a:r>
              <a:rPr lang="de-CH" sz="1600" dirty="0">
                <a:effectLst/>
                <a:latin typeface="Arial" panose="020B0604020202020204" pitchFamily="34" charset="0"/>
                <a:ea typeface="Calibri" panose="020F0502020204030204" pitchFamily="34" charset="0"/>
                <a:cs typeface="Times New Roman" panose="02020603050405020304" pitchFamily="18" charset="0"/>
              </a:rPr>
              <a:t> </a:t>
            </a:r>
            <a:r>
              <a:rPr lang="de-CH" sz="1600" dirty="0" err="1">
                <a:effectLst/>
                <a:latin typeface="Arial" panose="020B0604020202020204" pitchFamily="34" charset="0"/>
                <a:ea typeface="Calibri" panose="020F0502020204030204" pitchFamily="34" charset="0"/>
                <a:cs typeface="Times New Roman" panose="02020603050405020304" pitchFamily="18" charset="0"/>
              </a:rPr>
              <a:t>battery</a:t>
            </a:r>
            <a:r>
              <a:rPr lang="de-CH" sz="1600" dirty="0">
                <a:effectLst/>
                <a:latin typeface="Arial" panose="020B0604020202020204" pitchFamily="34" charset="0"/>
                <a:ea typeface="Calibri" panose="020F0502020204030204" pitchFamily="34" charset="0"/>
                <a:cs typeface="Times New Roman" panose="02020603050405020304" pitchFamily="18" charset="0"/>
              </a:rPr>
              <a:t>)	35 kg</a:t>
            </a:r>
          </a:p>
          <a:p>
            <a:pPr>
              <a:lnSpc>
                <a:spcPct val="125000"/>
              </a:lnSpc>
              <a:spcBef>
                <a:spcPts val="0"/>
              </a:spcBef>
              <a:tabLst>
                <a:tab pos="4140835" algn="l"/>
              </a:tabLst>
            </a:pPr>
            <a:r>
              <a:rPr lang="de-CH" sz="1600" dirty="0">
                <a:effectLst/>
                <a:latin typeface="Arial" panose="020B0604020202020204" pitchFamily="34" charset="0"/>
                <a:ea typeface="Calibri" panose="020F0502020204030204" pitchFamily="34" charset="0"/>
                <a:cs typeface="Times New Roman" panose="02020603050405020304" pitchFamily="18" charset="0"/>
              </a:rPr>
              <a:t>max. </a:t>
            </a:r>
            <a:r>
              <a:rPr lang="de-CH" sz="1600" dirty="0" err="1">
                <a:effectLst/>
                <a:latin typeface="Arial" panose="020B0604020202020204" pitchFamily="34" charset="0"/>
                <a:ea typeface="Calibri" panose="020F0502020204030204" pitchFamily="34" charset="0"/>
                <a:cs typeface="Times New Roman" panose="02020603050405020304" pitchFamily="18" charset="0"/>
              </a:rPr>
              <a:t>weight</a:t>
            </a:r>
            <a:r>
              <a:rPr lang="de-CH" sz="1600" dirty="0">
                <a:effectLst/>
                <a:latin typeface="Arial" panose="020B0604020202020204" pitchFamily="34" charset="0"/>
                <a:ea typeface="Calibri" panose="020F0502020204030204" pitchFamily="34" charset="0"/>
                <a:cs typeface="Times New Roman" panose="02020603050405020304" pitchFamily="18" charset="0"/>
              </a:rPr>
              <a:t> (</a:t>
            </a:r>
            <a:r>
              <a:rPr lang="de-CH" sz="1600" dirty="0" err="1">
                <a:effectLst/>
                <a:latin typeface="Arial" panose="020B0604020202020204" pitchFamily="34" charset="0"/>
                <a:ea typeface="Calibri" panose="020F0502020204030204" pitchFamily="34" charset="0"/>
                <a:cs typeface="Times New Roman" panose="02020603050405020304" pitchFamily="18" charset="0"/>
              </a:rPr>
              <a:t>with</a:t>
            </a:r>
            <a:r>
              <a:rPr lang="de-CH" sz="1600" dirty="0">
                <a:effectLst/>
                <a:latin typeface="Arial" panose="020B0604020202020204" pitchFamily="34" charset="0"/>
                <a:ea typeface="Calibri" panose="020F0502020204030204" pitchFamily="34" charset="0"/>
                <a:cs typeface="Times New Roman" panose="02020603050405020304" pitchFamily="18" charset="0"/>
              </a:rPr>
              <a:t> </a:t>
            </a:r>
            <a:r>
              <a:rPr lang="de-CH" sz="1600" dirty="0" err="1">
                <a:effectLst/>
                <a:latin typeface="Arial" panose="020B0604020202020204" pitchFamily="34" charset="0"/>
                <a:ea typeface="Calibri" panose="020F0502020204030204" pitchFamily="34" charset="0"/>
                <a:cs typeface="Times New Roman" panose="02020603050405020304" pitchFamily="18" charset="0"/>
              </a:rPr>
              <a:t>battery</a:t>
            </a:r>
            <a:r>
              <a:rPr lang="de-CH" sz="1600" dirty="0">
                <a:effectLst/>
                <a:latin typeface="Arial" panose="020B0604020202020204" pitchFamily="34" charset="0"/>
                <a:ea typeface="Calibri" panose="020F0502020204030204" pitchFamily="34" charset="0"/>
                <a:cs typeface="Times New Roman" panose="02020603050405020304" pitchFamily="18" charset="0"/>
              </a:rPr>
              <a:t>)	60 kg</a:t>
            </a:r>
          </a:p>
          <a:p>
            <a:pPr marL="0" indent="0">
              <a:buNone/>
              <a:tabLst>
                <a:tab pos="6905625" algn="l"/>
              </a:tabLst>
            </a:pPr>
            <a:endParaRPr lang="de-CH" dirty="0"/>
          </a:p>
        </p:txBody>
      </p:sp>
    </p:spTree>
    <p:extLst>
      <p:ext uri="{BB962C8B-B14F-4D97-AF65-F5344CB8AC3E}">
        <p14:creationId xmlns:p14="http://schemas.microsoft.com/office/powerpoint/2010/main" val="140278976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84</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spcAft>
                <a:spcPts val="800"/>
              </a:spcAft>
              <a:buNone/>
            </a:pPr>
            <a:r>
              <a:rPr lang="en-US" sz="1600" dirty="0">
                <a:effectLst/>
                <a:latin typeface="Arial" panose="020B0604020202020204" pitchFamily="34" charset="0"/>
                <a:ea typeface="Calibri" panose="020F0502020204030204" pitchFamily="34" charset="0"/>
                <a:cs typeface="Times New Roman" panose="02020603050405020304" pitchFamily="18" charset="0"/>
              </a:rPr>
              <a:t>The following lithium-ion cells are available </a:t>
            </a:r>
            <a:r>
              <a:rPr lang="de-CH" sz="1600" dirty="0">
                <a:effectLst/>
                <a:latin typeface="Arial" panose="020B0604020202020204" pitchFamily="34" charset="0"/>
                <a:ea typeface="Calibri" panose="020F0502020204030204" pitchFamily="34" charset="0"/>
                <a:cs typeface="Times New Roman" panose="02020603050405020304" pitchFamily="18" charset="0"/>
              </a:rPr>
              <a:t>:</a:t>
            </a:r>
            <a:endParaRPr lang="de-CH" sz="1600" dirty="0">
              <a:latin typeface="Arial" panose="020B0604020202020204" pitchFamily="34" charset="0"/>
              <a:ea typeface="Calibri" panose="020F0502020204030204" pitchFamily="34" charset="0"/>
              <a:cs typeface="Times New Roman" panose="02020603050405020304" pitchFamily="18" charset="0"/>
            </a:endParaRPr>
          </a:p>
          <a:p>
            <a:pPr>
              <a:lnSpc>
                <a:spcPct val="125000"/>
              </a:lnSpc>
              <a:tabLst>
                <a:tab pos="1974850" algn="l"/>
              </a:tabLst>
            </a:pPr>
            <a:r>
              <a:rPr lang="de-CH" sz="1600" dirty="0">
                <a:latin typeface="Arial" panose="020B0604020202020204" pitchFamily="34" charset="0"/>
                <a:ea typeface="Calibri" panose="020F0502020204030204" pitchFamily="34" charset="0"/>
                <a:cs typeface="Times New Roman" panose="02020603050405020304" pitchFamily="18" charset="0"/>
              </a:rPr>
              <a:t>NITECORE	IMR 18650</a:t>
            </a:r>
          </a:p>
          <a:p>
            <a:pPr>
              <a:lnSpc>
                <a:spcPct val="125000"/>
              </a:lnSpc>
              <a:tabLst>
                <a:tab pos="1974850" algn="l"/>
              </a:tabLst>
            </a:pPr>
            <a:r>
              <a:rPr lang="de-CH" sz="1600" dirty="0">
                <a:latin typeface="Arial" panose="020B0604020202020204" pitchFamily="34" charset="0"/>
                <a:ea typeface="Calibri" panose="020F0502020204030204" pitchFamily="34" charset="0"/>
                <a:cs typeface="Times New Roman" panose="02020603050405020304" pitchFamily="18" charset="0"/>
              </a:rPr>
              <a:t>Samsung SDI	INR 18650-30Q</a:t>
            </a:r>
          </a:p>
          <a:p>
            <a:pPr>
              <a:lnSpc>
                <a:spcPct val="125000"/>
              </a:lnSpc>
              <a:tabLst>
                <a:tab pos="1974850" algn="l"/>
              </a:tabLst>
            </a:pPr>
            <a:r>
              <a:rPr lang="de-CH" sz="1600" dirty="0">
                <a:latin typeface="Arial" panose="020B0604020202020204" pitchFamily="34" charset="0"/>
                <a:ea typeface="Calibri" panose="020F0502020204030204" pitchFamily="34" charset="0"/>
                <a:cs typeface="Times New Roman" panose="02020603050405020304" pitchFamily="18" charset="0"/>
              </a:rPr>
              <a:t>LG	18650HG2</a:t>
            </a:r>
          </a:p>
          <a:p>
            <a:pPr>
              <a:lnSpc>
                <a:spcPct val="125000"/>
              </a:lnSpc>
              <a:tabLst>
                <a:tab pos="1974850" algn="l"/>
              </a:tabLst>
            </a:pPr>
            <a:r>
              <a:rPr lang="de-CH" sz="1600" dirty="0">
                <a:latin typeface="Arial" panose="020B0604020202020204" pitchFamily="34" charset="0"/>
                <a:ea typeface="Calibri" panose="020F0502020204030204" pitchFamily="34" charset="0"/>
                <a:cs typeface="Times New Roman" panose="02020603050405020304" pitchFamily="18" charset="0"/>
              </a:rPr>
              <a:t>ENERDAN	UR18650F (Sanyo)</a:t>
            </a:r>
          </a:p>
          <a:p>
            <a:pPr>
              <a:lnSpc>
                <a:spcPct val="125000"/>
              </a:lnSpc>
              <a:tabLst>
                <a:tab pos="1974850" algn="l"/>
              </a:tabLst>
            </a:pPr>
            <a:r>
              <a:rPr lang="de-CH" sz="1600" dirty="0">
                <a:latin typeface="Arial" panose="020B0604020202020204" pitchFamily="34" charset="0"/>
                <a:ea typeface="Calibri" panose="020F0502020204030204" pitchFamily="34" charset="0"/>
                <a:cs typeface="Times New Roman" panose="02020603050405020304" pitchFamily="18" charset="0"/>
              </a:rPr>
              <a:t>Energy Inside	N18650CP-35E</a:t>
            </a:r>
          </a:p>
          <a:p>
            <a:pPr>
              <a:lnSpc>
                <a:spcPct val="125000"/>
              </a:lnSpc>
              <a:tabLst>
                <a:tab pos="1974850" algn="l"/>
              </a:tabLst>
            </a:pPr>
            <a:r>
              <a:rPr lang="de-CH" sz="1600" dirty="0" err="1">
                <a:latin typeface="Arial" panose="020B0604020202020204" pitchFamily="34" charset="0"/>
                <a:ea typeface="Calibri" panose="020F0502020204030204" pitchFamily="34" charset="0"/>
                <a:cs typeface="Times New Roman" panose="02020603050405020304" pitchFamily="18" charset="0"/>
              </a:rPr>
              <a:t>LithiumWorks</a:t>
            </a:r>
            <a:r>
              <a:rPr lang="de-CH" sz="1600" dirty="0">
                <a:latin typeface="Arial" panose="020B0604020202020204" pitchFamily="34" charset="0"/>
                <a:ea typeface="Calibri" panose="020F0502020204030204" pitchFamily="34" charset="0"/>
                <a:cs typeface="Times New Roman" panose="02020603050405020304" pitchFamily="18" charset="0"/>
              </a:rPr>
              <a:t>	ANR26650M1B</a:t>
            </a:r>
          </a:p>
          <a:p>
            <a:pPr marL="0" indent="0">
              <a:lnSpc>
                <a:spcPct val="125000"/>
              </a:lnSpc>
              <a:buNone/>
              <a:tabLst>
                <a:tab pos="1530350" algn="l"/>
              </a:tabLst>
            </a:pPr>
            <a:endParaRPr lang="de-CH" sz="16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25000"/>
              </a:lnSpc>
              <a:buNone/>
              <a:tabLst>
                <a:tab pos="1530350" algn="l"/>
              </a:tabLst>
            </a:pP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tabLst>
                <a:tab pos="6905625" algn="l"/>
              </a:tabLst>
            </a:pPr>
            <a:endParaRPr lang="de-CH" dirty="0"/>
          </a:p>
        </p:txBody>
      </p:sp>
    </p:spTree>
    <p:extLst>
      <p:ext uri="{BB962C8B-B14F-4D97-AF65-F5344CB8AC3E}">
        <p14:creationId xmlns:p14="http://schemas.microsoft.com/office/powerpoint/2010/main" val="192535052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85</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25000"/>
              </a:lnSpc>
              <a:spcBef>
                <a:spcPts val="1800"/>
              </a:spcBef>
              <a:buNone/>
              <a:tabLst>
                <a:tab pos="1433513" algn="l"/>
              </a:tabLst>
            </a:pPr>
            <a:r>
              <a:rPr lang="en-US"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Task 1: Select a suitable battery cell.</a:t>
            </a:r>
            <a:endParaRPr lang="de-CH"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25000"/>
              </a:lnSpc>
              <a:spcBef>
                <a:spcPts val="0"/>
              </a:spcBef>
              <a:buNone/>
            </a:pPr>
            <a:endParaRPr lang="de-CH"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25000"/>
              </a:lnSpc>
              <a:buFont typeface="+mj-lt"/>
              <a:buAutoNum type="alphaLcParenR"/>
            </a:pPr>
            <a:r>
              <a:rPr lang="en-US" sz="1600" dirty="0">
                <a:effectLst/>
                <a:latin typeface="Arial" panose="020B0604020202020204" pitchFamily="34" charset="0"/>
                <a:ea typeface="Calibri" panose="020F0502020204030204" pitchFamily="34" charset="0"/>
                <a:cs typeface="Times New Roman" panose="02020603050405020304" pitchFamily="18" charset="0"/>
              </a:rPr>
              <a:t>Should a prismatic cell, a round cell or a pouch cell be considered for this application as a first step?</a:t>
            </a:r>
          </a:p>
          <a:p>
            <a:pPr marL="342900" lvl="0" indent="-342900">
              <a:lnSpc>
                <a:spcPct val="125000"/>
              </a:lnSpc>
              <a:buFont typeface="+mj-lt"/>
              <a:buAutoNum type="alphaLcParenR"/>
            </a:pP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2037451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86</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spcBef>
                <a:spcPts val="1800"/>
              </a:spcBef>
              <a:buNone/>
              <a:tabLst>
                <a:tab pos="1433513" algn="l"/>
              </a:tabLst>
            </a:pPr>
            <a:r>
              <a:rPr lang="en-US"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Task 1: Select a suitable battery cell.</a:t>
            </a:r>
            <a:endParaRPr lang="de-CH"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25000"/>
              </a:lnSpc>
              <a:spcBef>
                <a:spcPts val="0"/>
              </a:spcBef>
              <a:buNone/>
            </a:pPr>
            <a:endParaRPr lang="de-CH"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25000"/>
              </a:lnSpc>
              <a:buFont typeface="+mj-lt"/>
              <a:buAutoNum type="alphaLcParenR" startAt="2"/>
            </a:pPr>
            <a:r>
              <a:rPr lang="en-US" sz="1600" dirty="0">
                <a:effectLst/>
                <a:latin typeface="Arial" panose="020B0604020202020204" pitchFamily="34" charset="0"/>
                <a:ea typeface="Calibri" panose="020F0502020204030204" pitchFamily="34" charset="0"/>
                <a:cs typeface="Times New Roman" panose="02020603050405020304" pitchFamily="18" charset="0"/>
              </a:rPr>
              <a:t>Is an energy cell or a power cell more suitable for the above application?</a:t>
            </a:r>
          </a:p>
          <a:p>
            <a:pPr marL="342900" lvl="0" indent="-342900">
              <a:lnSpc>
                <a:spcPct val="125000"/>
              </a:lnSpc>
              <a:buFont typeface="+mj-lt"/>
              <a:buAutoNum type="alphaLcParenR" startAt="2"/>
            </a:pPr>
            <a:endParaRPr lang="de-CH" sz="16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5032607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87</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spcBef>
                <a:spcPts val="1800"/>
              </a:spcBef>
              <a:buNone/>
              <a:tabLst>
                <a:tab pos="1433513" algn="l"/>
              </a:tabLst>
            </a:pPr>
            <a:r>
              <a:rPr lang="en-US"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Task 1: Select a suitable battery cell.</a:t>
            </a:r>
            <a:endParaRPr lang="de-CH"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25000"/>
              </a:lnSpc>
              <a:spcBef>
                <a:spcPts val="0"/>
              </a:spcBef>
              <a:buNone/>
            </a:pPr>
            <a:endParaRPr lang="de-CH"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25000"/>
              </a:lnSpc>
              <a:buFont typeface="+mj-lt"/>
              <a:buAutoNum type="alphaLcParenR" startAt="3"/>
            </a:pPr>
            <a:r>
              <a:rPr lang="de-CH" sz="1600" dirty="0">
                <a:effectLst/>
                <a:latin typeface="Arial" panose="020B0604020202020204" pitchFamily="34" charset="0"/>
                <a:ea typeface="Calibri" panose="020F0502020204030204" pitchFamily="34" charset="0"/>
                <a:cs typeface="Times New Roman" panose="02020603050405020304" pitchFamily="18" charset="0"/>
              </a:rPr>
              <a:t>E</a:t>
            </a:r>
            <a:r>
              <a:rPr lang="en-US" sz="1600" dirty="0" err="1">
                <a:effectLst/>
                <a:latin typeface="Arial" panose="020B0604020202020204" pitchFamily="34" charset="0"/>
                <a:ea typeface="Calibri" panose="020F0502020204030204" pitchFamily="34" charset="0"/>
                <a:cs typeface="Times New Roman" panose="02020603050405020304" pitchFamily="18" charset="0"/>
              </a:rPr>
              <a:t>stimate</a:t>
            </a:r>
            <a:r>
              <a:rPr lang="en-US" sz="1600" dirty="0">
                <a:effectLst/>
                <a:latin typeface="Arial" panose="020B0604020202020204" pitchFamily="34" charset="0"/>
                <a:ea typeface="Calibri" panose="020F0502020204030204" pitchFamily="34" charset="0"/>
                <a:cs typeface="Times New Roman" panose="02020603050405020304" pitchFamily="18" charset="0"/>
              </a:rPr>
              <a:t> the service life of the battery (in years) using the data sheet information for the selected lithium-ion cell.</a:t>
            </a: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25000"/>
              </a:lnSpc>
              <a:spcBef>
                <a:spcPts val="600"/>
              </a:spcBef>
              <a:buNone/>
            </a:pPr>
            <a:endParaRPr lang="de-CH" sz="16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2612076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88</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25000"/>
              </a:lnSpc>
              <a:spcBef>
                <a:spcPts val="1800"/>
              </a:spcBef>
              <a:buNone/>
              <a:tabLst>
                <a:tab pos="1433513" algn="l"/>
              </a:tabLst>
            </a:pPr>
            <a:r>
              <a:rPr lang="en-US"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Task 2: Select a suitable voltage level for the battery</a:t>
            </a:r>
            <a:r>
              <a:rPr lang="de-CH"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a:t>
            </a:r>
          </a:p>
          <a:p>
            <a:pPr marL="0" indent="0">
              <a:lnSpc>
                <a:spcPct val="125000"/>
              </a:lnSpc>
              <a:spcBef>
                <a:spcPts val="0"/>
              </a:spcBef>
              <a:buNone/>
            </a:pPr>
            <a:endParaRPr lang="de-CH" sz="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25000"/>
              </a:lnSpc>
              <a:buNone/>
              <a:tabLst>
                <a:tab pos="6905625" algn="l"/>
              </a:tabLst>
            </a:pPr>
            <a:r>
              <a:rPr lang="en-US" sz="1600" dirty="0">
                <a:latin typeface="Arial" panose="020B0604020202020204" pitchFamily="34" charset="0"/>
                <a:cs typeface="Arial" panose="020B0604020202020204" pitchFamily="34" charset="0"/>
              </a:rPr>
              <a:t>Electric motors are available for a wide range of nominal voltages. Explain what needs to be considered when determining the battery voltage.</a:t>
            </a:r>
          </a:p>
          <a:p>
            <a:pPr marL="0" indent="0">
              <a:lnSpc>
                <a:spcPct val="125000"/>
              </a:lnSpc>
              <a:buNone/>
              <a:tabLst>
                <a:tab pos="6905625" algn="l"/>
              </a:tabLst>
            </a:pPr>
            <a:endParaRPr lang="de-CH" sz="800" dirty="0">
              <a:latin typeface="Arial" panose="020B0604020202020204" pitchFamily="34" charset="0"/>
              <a:cs typeface="Arial" panose="020B0604020202020204" pitchFamily="34" charset="0"/>
            </a:endParaRPr>
          </a:p>
          <a:p>
            <a:pPr>
              <a:lnSpc>
                <a:spcPct val="125000"/>
              </a:lnSpc>
              <a:tabLst>
                <a:tab pos="6905625" algn="l"/>
              </a:tabLst>
            </a:pPr>
            <a:endParaRPr lang="de-CH"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525748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89</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25000"/>
              </a:lnSpc>
              <a:spcBef>
                <a:spcPts val="1800"/>
              </a:spcBef>
              <a:buNone/>
              <a:tabLst>
                <a:tab pos="1433513" algn="l"/>
              </a:tabLst>
            </a:pPr>
            <a:r>
              <a:rPr lang="en-US"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Task 3: How many cells are required for the battery of the above application?</a:t>
            </a:r>
            <a:endParaRPr lang="de-CH"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25000"/>
              </a:lnSpc>
              <a:buFont typeface="+mj-lt"/>
              <a:buAutoNum type="alphaLcParenR"/>
            </a:pPr>
            <a:r>
              <a:rPr lang="en-US" sz="1600" dirty="0">
                <a:effectLst/>
                <a:latin typeface="Arial" panose="020B0604020202020204" pitchFamily="34" charset="0"/>
                <a:ea typeface="Calibri" panose="020F0502020204030204" pitchFamily="34" charset="0"/>
                <a:cs typeface="Times New Roman" panose="02020603050405020304" pitchFamily="18" charset="0"/>
              </a:rPr>
              <a:t>Roughly estimate how many lithium-ion cells are required for the floor grinding machine battery.</a:t>
            </a: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25000"/>
              </a:lnSpc>
              <a:buFont typeface="+mj-lt"/>
              <a:buAutoNum type="alphaLcParenR"/>
            </a:pPr>
            <a:endParaRPr lang="de-CH" sz="16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25000"/>
              </a:lnSpc>
              <a:buNone/>
              <a:tabLst>
                <a:tab pos="3314700" algn="l"/>
              </a:tabLst>
            </a:pP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25000"/>
              </a:lnSpc>
              <a:buNone/>
              <a:tabLst>
                <a:tab pos="3314700" algn="l"/>
              </a:tabLst>
            </a:pP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7783423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90</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25000"/>
              </a:lnSpc>
              <a:spcBef>
                <a:spcPts val="1800"/>
              </a:spcBef>
              <a:buNone/>
              <a:tabLst>
                <a:tab pos="1433513" algn="l"/>
              </a:tabLst>
            </a:pPr>
            <a:r>
              <a:rPr lang="en-US"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Task 3: How many cells are required for the battery of the above application?</a:t>
            </a:r>
            <a:endParaRPr lang="de-CH" sz="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25000"/>
              </a:lnSpc>
              <a:spcBef>
                <a:spcPts val="0"/>
              </a:spcBef>
              <a:buNone/>
            </a:pPr>
            <a:endParaRPr lang="de-CH"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25000"/>
              </a:lnSpc>
              <a:buFont typeface="+mj-lt"/>
              <a:buAutoNum type="alphaLcParenR" startAt="2"/>
            </a:pPr>
            <a:r>
              <a:rPr lang="en-US" sz="1600" dirty="0">
                <a:effectLst/>
                <a:latin typeface="Arial" panose="020B0604020202020204" pitchFamily="34" charset="0"/>
                <a:ea typeface="Calibri" panose="020F0502020204030204" pitchFamily="34" charset="0"/>
                <a:cs typeface="Times New Roman" panose="02020603050405020304" pitchFamily="18" charset="0"/>
              </a:rPr>
              <a:t>Determine exactly how many battery cells are actually required, taking into account the number of cells to be connected in series and parallel.</a:t>
            </a:r>
          </a:p>
          <a:p>
            <a:pPr marL="342900" lvl="0" indent="-342900">
              <a:lnSpc>
                <a:spcPct val="125000"/>
              </a:lnSpc>
              <a:buFont typeface="+mj-lt"/>
              <a:buAutoNum type="alphaLcParenR" startAt="2"/>
            </a:pPr>
            <a:endParaRPr lang="de-CH" sz="8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0760300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91</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25000"/>
              </a:lnSpc>
              <a:spcBef>
                <a:spcPts val="1800"/>
              </a:spcBef>
              <a:buNone/>
              <a:tabLst>
                <a:tab pos="1433513" algn="l"/>
              </a:tabLst>
            </a:pPr>
            <a:r>
              <a:rPr lang="en-US" sz="16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Task 3: How many cells are required for the battery of the above application?</a:t>
            </a:r>
            <a:endParaRPr lang="de-CH" sz="16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25000"/>
              </a:lnSpc>
              <a:spcBef>
                <a:spcPts val="0"/>
              </a:spcBef>
              <a:buNone/>
            </a:pPr>
            <a:endParaRPr lang="de-CH" sz="9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25000"/>
              </a:lnSpc>
              <a:buFont typeface="+mj-lt"/>
              <a:buAutoNum type="alphaLcParenR" startAt="2"/>
            </a:pPr>
            <a:r>
              <a:rPr lang="en-US" sz="1800" dirty="0">
                <a:effectLst/>
                <a:latin typeface="Arial" panose="020B0604020202020204" pitchFamily="34" charset="0"/>
                <a:ea typeface="Calibri" panose="020F0502020204030204" pitchFamily="34" charset="0"/>
                <a:cs typeface="Times New Roman" panose="02020603050405020304" pitchFamily="18" charset="0"/>
              </a:rPr>
              <a:t>Determine exactly how many battery cells are actually required, taking into account the number of cells to be connected in series and parallel.</a:t>
            </a:r>
          </a:p>
          <a:p>
            <a:pPr marL="0" lvl="0" indent="0">
              <a:lnSpc>
                <a:spcPct val="125000"/>
              </a:lnSpc>
              <a:buNone/>
            </a:pPr>
            <a:endParaRPr lang="de-CH" sz="1600" dirty="0">
              <a:latin typeface="Arial" panose="020B0604020202020204" pitchFamily="34" charset="0"/>
              <a:cs typeface="Times New Roman" panose="02020603050405020304" pitchFamily="18" charset="0"/>
            </a:endParaRPr>
          </a:p>
          <a:p>
            <a:pPr marL="0" lvl="0" indent="0">
              <a:lnSpc>
                <a:spcPct val="125000"/>
              </a:lnSpc>
              <a:buNone/>
            </a:pPr>
            <a:endParaRPr lang="de-CH" sz="1600" dirty="0">
              <a:latin typeface="Arial" panose="020B0604020202020204" pitchFamily="34" charset="0"/>
              <a:cs typeface="Times New Roman" panose="02020603050405020304" pitchFamily="18" charset="0"/>
            </a:endParaRPr>
          </a:p>
          <a:p>
            <a:pPr marL="0" lvl="0" indent="0">
              <a:lnSpc>
                <a:spcPct val="125000"/>
              </a:lnSpc>
              <a:buNone/>
            </a:pPr>
            <a:endParaRPr lang="de-CH" sz="1800" dirty="0">
              <a:latin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288354791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normAutofit/>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92</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25000"/>
              </a:lnSpc>
              <a:spcBef>
                <a:spcPts val="1800"/>
              </a:spcBef>
              <a:buNone/>
              <a:tabLst>
                <a:tab pos="1433513" algn="l"/>
              </a:tabLst>
            </a:pPr>
            <a:r>
              <a:rPr lang="en-US"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Task 4 What voltage range must the inverter/converter cover?</a:t>
            </a:r>
            <a:endParaRPr lang="de-CH"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25000"/>
              </a:lnSpc>
              <a:spcBef>
                <a:spcPts val="0"/>
              </a:spcBef>
              <a:buNone/>
            </a:pPr>
            <a:endParaRPr lang="de-CH" sz="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25000"/>
              </a:lnSpc>
              <a:buNone/>
            </a:pPr>
            <a:r>
              <a:rPr lang="en-US" sz="1600" dirty="0">
                <a:effectLst/>
                <a:latin typeface="Arial" panose="020B0604020202020204" pitchFamily="34" charset="0"/>
                <a:ea typeface="Calibri" panose="020F0502020204030204" pitchFamily="34" charset="0"/>
                <a:cs typeface="Times New Roman" panose="02020603050405020304" pitchFamily="18" charset="0"/>
              </a:rPr>
              <a:t>As battery cells do not provide a constant terminal voltage over the entire state of charge (SoC), an inverter is required for AC motors and a DC/DC converter for DC motors. This converts the battery voltage to a constant voltage level.</a:t>
            </a:r>
          </a:p>
          <a:p>
            <a:pPr marL="0" lvl="0" indent="0">
              <a:lnSpc>
                <a:spcPct val="125000"/>
              </a:lnSpc>
              <a:buNone/>
            </a:pPr>
            <a:endParaRPr lang="de-CH" sz="16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3480318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93</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spcBef>
                <a:spcPts val="1800"/>
              </a:spcBef>
              <a:buNone/>
              <a:tabLst>
                <a:tab pos="1433513" algn="l"/>
              </a:tabLst>
            </a:pPr>
            <a:r>
              <a:rPr lang="en-US"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Task 4 What voltage range must the inverter/converter cover?</a:t>
            </a:r>
            <a:endParaRPr lang="de-CH"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25000"/>
              </a:lnSpc>
              <a:spcBef>
                <a:spcPts val="0"/>
              </a:spcBef>
              <a:buNone/>
            </a:pPr>
            <a:endParaRPr lang="de-CH" sz="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25000"/>
              </a:lnSpc>
              <a:buNone/>
            </a:pPr>
            <a:r>
              <a:rPr lang="en-US" sz="1600" dirty="0">
                <a:effectLst/>
                <a:latin typeface="Arial" panose="020B0604020202020204" pitchFamily="34" charset="0"/>
                <a:ea typeface="Calibri" panose="020F0502020204030204" pitchFamily="34" charset="0"/>
                <a:cs typeface="Times New Roman" panose="02020603050405020304" pitchFamily="18" charset="0"/>
              </a:rPr>
              <a:t>Use the data sheet information for the selected battery cell to determine the maximum and minimum terminal voltage.</a:t>
            </a:r>
            <a:endParaRPr lang="de-CH" sz="1600" dirty="0">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25000"/>
              </a:lnSpc>
              <a:buNone/>
            </a:pPr>
            <a:endParaRPr lang="de-CH" sz="1400" dirty="0">
              <a:latin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55729037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CA49BEAF-528B-4B4A-BE68-8720F4FBE1E3}"/>
              </a:ext>
            </a:extLst>
          </p:cNvPr>
          <p:cNvSpPr>
            <a:spLocks noGrp="1"/>
          </p:cNvSpPr>
          <p:nvPr>
            <p:ph type="title"/>
          </p:nvPr>
        </p:nvSpPr>
        <p:spPr/>
        <p:txBody>
          <a:bodyPr/>
          <a:lstStyle/>
          <a:p>
            <a:r>
              <a:rPr lang="en-US" b="1" i="1" dirty="0"/>
              <a:t>Case study - Floor grinding machine</a:t>
            </a:r>
            <a:endParaRPr lang="de-CH" b="1" i="1" dirty="0"/>
          </a:p>
        </p:txBody>
      </p:sp>
      <p:sp>
        <p:nvSpPr>
          <p:cNvPr id="2" name="Datumsplatzhalter 1">
            <a:extLst>
              <a:ext uri="{FF2B5EF4-FFF2-40B4-BE49-F238E27FC236}">
                <a16:creationId xmlns:a16="http://schemas.microsoft.com/office/drawing/2014/main" id="{C130DBC0-AC82-4BA5-A298-371939314ABE}"/>
              </a:ext>
            </a:extLst>
          </p:cNvPr>
          <p:cNvSpPr>
            <a:spLocks noGrp="1"/>
          </p:cNvSpPr>
          <p:nvPr>
            <p:ph type="dt" sz="half" idx="10"/>
          </p:nvPr>
        </p:nvSpPr>
        <p:spPr/>
        <p:txBody>
          <a:bodyPr/>
          <a:lstStyle/>
          <a:p>
            <a:pPr defTabSz="414772"/>
            <a:r>
              <a:rPr lang="en-US">
                <a:solidFill>
                  <a:prstClr val="white"/>
                </a:solidFill>
              </a:rPr>
              <a:t>Battery Course</a:t>
            </a:r>
            <a:endParaRPr lang="de-CH">
              <a:solidFill>
                <a:prstClr val="white"/>
              </a:solidFill>
            </a:endParaRPr>
          </a:p>
        </p:txBody>
      </p:sp>
      <p:sp>
        <p:nvSpPr>
          <p:cNvPr id="3" name="Fußzeilenplatzhalter 2">
            <a:extLst>
              <a:ext uri="{FF2B5EF4-FFF2-40B4-BE49-F238E27FC236}">
                <a16:creationId xmlns:a16="http://schemas.microsoft.com/office/drawing/2014/main" id="{214A6C27-379C-46B1-8775-966FB996083B}"/>
              </a:ext>
            </a:extLst>
          </p:cNvPr>
          <p:cNvSpPr>
            <a:spLocks noGrp="1"/>
          </p:cNvSpPr>
          <p:nvPr>
            <p:ph type="ftr" sz="quarter" idx="11"/>
          </p:nvPr>
        </p:nvSpPr>
        <p:spPr/>
        <p:txBody>
          <a:bodyPr/>
          <a:lstStyle/>
          <a:p>
            <a:pPr defTabSz="414772"/>
            <a:r>
              <a:rPr lang="en-US">
                <a:solidFill>
                  <a:prstClr val="white"/>
                </a:solidFill>
              </a:rPr>
              <a:t>01 - Lithium-Ion Battery Cells - Part 3</a:t>
            </a:r>
            <a:endParaRPr lang="de-CH">
              <a:solidFill>
                <a:prstClr val="white"/>
              </a:solidFill>
            </a:endParaRPr>
          </a:p>
        </p:txBody>
      </p:sp>
      <p:sp>
        <p:nvSpPr>
          <p:cNvPr id="4" name="Foliennummernplatzhalter 3">
            <a:extLst>
              <a:ext uri="{FF2B5EF4-FFF2-40B4-BE49-F238E27FC236}">
                <a16:creationId xmlns:a16="http://schemas.microsoft.com/office/drawing/2014/main" id="{D9405249-C5C5-47E6-9C1F-E399A16A6D12}"/>
              </a:ext>
            </a:extLst>
          </p:cNvPr>
          <p:cNvSpPr>
            <a:spLocks noGrp="1"/>
          </p:cNvSpPr>
          <p:nvPr>
            <p:ph type="sldNum" sz="quarter" idx="12"/>
          </p:nvPr>
        </p:nvSpPr>
        <p:spPr/>
        <p:txBody>
          <a:bodyPr/>
          <a:lstStyle/>
          <a:p>
            <a:pPr defTabSz="414772"/>
            <a:fld id="{4E3A50CD-A9EF-43DC-AE9C-C4361F522DED}" type="slidenum">
              <a:rPr lang="de-CH" smtClean="0">
                <a:solidFill>
                  <a:prstClr val="white"/>
                </a:solidFill>
              </a:rPr>
              <a:pPr defTabSz="414772"/>
              <a:t>94</a:t>
            </a:fld>
            <a:endParaRPr lang="de-CH">
              <a:solidFill>
                <a:prstClr val="white"/>
              </a:solidFill>
            </a:endParaRPr>
          </a:p>
        </p:txBody>
      </p:sp>
      <p:sp>
        <p:nvSpPr>
          <p:cNvPr id="5" name="Text Placeholder 4">
            <a:extLst>
              <a:ext uri="{FF2B5EF4-FFF2-40B4-BE49-F238E27FC236}">
                <a16:creationId xmlns:a16="http://schemas.microsoft.com/office/drawing/2014/main" id="{E8E16326-D0B5-EFF5-AEF8-33AA3261A544}"/>
              </a:ext>
            </a:extLst>
          </p:cNvPr>
          <p:cNvSpPr txBox="1">
            <a:spLocks/>
          </p:cNvSpPr>
          <p:nvPr/>
        </p:nvSpPr>
        <p:spPr>
          <a:xfrm>
            <a:off x="681037" y="1002346"/>
            <a:ext cx="8414584" cy="5193628"/>
          </a:xfrm>
          <a:prstGeom prst="rect">
            <a:avLst/>
          </a:prstGeom>
        </p:spPr>
        <p:txBody>
          <a:bodyPr/>
          <a:lstStyle>
            <a:lvl1pPr marL="228602" indent="-228602" algn="l" defTabSz="914406" rtl="0" eaLnBrk="1" latinLnBrk="0" hangingPunct="1">
              <a:lnSpc>
                <a:spcPct val="90000"/>
              </a:lnSpc>
              <a:spcBef>
                <a:spcPts val="1000"/>
              </a:spcBef>
              <a:buFont typeface="Arial" panose="020B0604020202020204" pitchFamily="34" charset="0"/>
              <a:buChar char="•"/>
              <a:defRPr sz="2359" kern="1200">
                <a:solidFill>
                  <a:schemeClr val="tx1"/>
                </a:solidFill>
                <a:latin typeface="+mn-lt"/>
                <a:ea typeface="+mn-ea"/>
                <a:cs typeface="+mn-cs"/>
              </a:defRPr>
            </a:lvl1pPr>
            <a:lvl2pPr marL="685804" indent="-228602" algn="l" defTabSz="914406" rtl="0" eaLnBrk="1" latinLnBrk="0" hangingPunct="1">
              <a:lnSpc>
                <a:spcPct val="90000"/>
              </a:lnSpc>
              <a:spcBef>
                <a:spcPts val="500"/>
              </a:spcBef>
              <a:buFont typeface="Arial" panose="020B0604020202020204" pitchFamily="34" charset="0"/>
              <a:buChar char="•"/>
              <a:defRPr sz="2177" kern="1200">
                <a:solidFill>
                  <a:schemeClr val="tx1"/>
                </a:solidFill>
                <a:latin typeface="+mn-lt"/>
                <a:ea typeface="+mn-ea"/>
                <a:cs typeface="+mn-cs"/>
              </a:defRPr>
            </a:lvl2pPr>
            <a:lvl3pPr marL="1143008" indent="-228602" algn="l" defTabSz="914406" rtl="0" eaLnBrk="1" latinLnBrk="0" hangingPunct="1">
              <a:lnSpc>
                <a:spcPct val="90000"/>
              </a:lnSpc>
              <a:spcBef>
                <a:spcPts val="500"/>
              </a:spcBef>
              <a:buFont typeface="Arial" panose="020B0604020202020204" pitchFamily="34" charset="0"/>
              <a:buChar char="•"/>
              <a:defRPr sz="1814" kern="1200">
                <a:solidFill>
                  <a:schemeClr val="tx1"/>
                </a:solidFill>
                <a:latin typeface="+mn-lt"/>
                <a:ea typeface="+mn-ea"/>
                <a:cs typeface="+mn-cs"/>
              </a:defRPr>
            </a:lvl3pPr>
            <a:lvl4pPr marL="1600210" indent="-228602" algn="l" defTabSz="914406" rtl="0" eaLnBrk="1" latinLnBrk="0" hangingPunct="1">
              <a:lnSpc>
                <a:spcPct val="90000"/>
              </a:lnSpc>
              <a:spcBef>
                <a:spcPts val="500"/>
              </a:spcBef>
              <a:buFont typeface="Arial" panose="020B0604020202020204" pitchFamily="34" charset="0"/>
              <a:buChar char="•"/>
              <a:defRPr sz="1633" kern="1200">
                <a:solidFill>
                  <a:schemeClr val="tx1"/>
                </a:solidFill>
                <a:latin typeface="+mn-lt"/>
                <a:ea typeface="+mn-ea"/>
                <a:cs typeface="+mn-cs"/>
              </a:defRPr>
            </a:lvl4pPr>
            <a:lvl5pPr marL="2057413" indent="-228602" algn="l" defTabSz="914406" rtl="0" eaLnBrk="1" latinLnBrk="0" hangingPunct="1">
              <a:lnSpc>
                <a:spcPct val="90000"/>
              </a:lnSpc>
              <a:spcBef>
                <a:spcPts val="500"/>
              </a:spcBef>
              <a:buFont typeface="Arial" panose="020B0604020202020204" pitchFamily="34" charset="0"/>
              <a:buChar char="•"/>
              <a:defRPr sz="1452" kern="1200">
                <a:solidFill>
                  <a:schemeClr val="tx1"/>
                </a:solidFill>
                <a:latin typeface="+mn-lt"/>
                <a:ea typeface="+mn-ea"/>
                <a:cs typeface="+mn-cs"/>
              </a:defRPr>
            </a:lvl5pPr>
            <a:lvl6pPr marL="2514617"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19"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23"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25" indent="-228602" algn="l" defTabSz="91440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25000"/>
              </a:lnSpc>
              <a:spcBef>
                <a:spcPts val="1800"/>
              </a:spcBef>
              <a:buNone/>
              <a:tabLst>
                <a:tab pos="1433513" algn="l"/>
              </a:tabLst>
            </a:pPr>
            <a:r>
              <a:rPr lang="en-US"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Task 5 How heavy will the planned battery be?</a:t>
            </a:r>
            <a:endParaRPr lang="de-CH" sz="180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25000"/>
              </a:lnSpc>
              <a:spcBef>
                <a:spcPts val="0"/>
              </a:spcBef>
              <a:buNone/>
            </a:pPr>
            <a:endParaRPr lang="de-CH" sz="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25000"/>
              </a:lnSpc>
              <a:buNone/>
            </a:pPr>
            <a:r>
              <a:rPr lang="en-US" sz="1600" dirty="0">
                <a:effectLst/>
                <a:latin typeface="Arial" panose="020B0604020202020204" pitchFamily="34" charset="0"/>
                <a:ea typeface="Calibri" panose="020F0502020204030204" pitchFamily="34" charset="0"/>
                <a:cs typeface="Times New Roman" panose="02020603050405020304" pitchFamily="18" charset="0"/>
              </a:rPr>
              <a:t>Estimate approximately how much the battery for the floor grinder will weigh. Can the specification be met? If not, what can be done to reduce the weight.</a:t>
            </a:r>
          </a:p>
          <a:p>
            <a:pPr marL="0" lvl="0" indent="0">
              <a:lnSpc>
                <a:spcPct val="125000"/>
              </a:lnSpc>
              <a:buNone/>
            </a:pPr>
            <a:endParaRPr lang="de-CH" sz="800" dirty="0">
              <a:latin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322160042"/>
      </p:ext>
    </p:extLst>
  </p:cSld>
  <p:clrMapOvr>
    <a:masterClrMapping/>
  </p:clrMapOvr>
</p:sld>
</file>

<file path=ppt/theme/theme1.xml><?xml version="1.0" encoding="utf-8"?>
<a:theme xmlns:a="http://schemas.openxmlformats.org/drawingml/2006/main" name="1_Offic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5923</Words>
  <Application>Microsoft Office PowerPoint</Application>
  <PresentationFormat>A4-Papier (210 x 297 mm)</PresentationFormat>
  <Paragraphs>1087</Paragraphs>
  <Slides>94</Slides>
  <Notes>33</Notes>
  <HiddenSlides>16</HiddenSlides>
  <MMClips>4</MMClips>
  <ScaleCrop>false</ScaleCrop>
  <HeadingPairs>
    <vt:vector size="6" baseType="variant">
      <vt:variant>
        <vt:lpstr>Verwendete Schriftarten</vt:lpstr>
      </vt:variant>
      <vt:variant>
        <vt:i4>7</vt:i4>
      </vt:variant>
      <vt:variant>
        <vt:lpstr>Design</vt:lpstr>
      </vt:variant>
      <vt:variant>
        <vt:i4>1</vt:i4>
      </vt:variant>
      <vt:variant>
        <vt:lpstr>Folientitel</vt:lpstr>
      </vt:variant>
      <vt:variant>
        <vt:i4>94</vt:i4>
      </vt:variant>
    </vt:vector>
  </HeadingPairs>
  <TitlesOfParts>
    <vt:vector size="102" baseType="lpstr">
      <vt:lpstr>Arial</vt:lpstr>
      <vt:lpstr>Calibri</vt:lpstr>
      <vt:lpstr>Calibri Light</vt:lpstr>
      <vt:lpstr>Cambria Math</vt:lpstr>
      <vt:lpstr>Symbol</vt:lpstr>
      <vt:lpstr>Times New Roman</vt:lpstr>
      <vt:lpstr>Wingdings</vt:lpstr>
      <vt:lpstr>1_Office</vt:lpstr>
      <vt:lpstr>Li-Ion Battery Course</vt:lpstr>
      <vt:lpstr>Li-Ion Battery Cells</vt:lpstr>
      <vt:lpstr>Electrochemistry - a few basics</vt:lpstr>
      <vt:lpstr>Electrochemistry - a few basics</vt:lpstr>
      <vt:lpstr>Electrochemistry - a few basics</vt:lpstr>
      <vt:lpstr>Electrochemistry - a few basics</vt:lpstr>
      <vt:lpstr>Electrochemistry - a few basics</vt:lpstr>
      <vt:lpstr>Electrochemistry - a few basics</vt:lpstr>
      <vt:lpstr>Electrochemistry - a few basics</vt:lpstr>
      <vt:lpstr>Electrochemistry - a few basics</vt:lpstr>
      <vt:lpstr>Electrochemistry - a few basics</vt:lpstr>
      <vt:lpstr>Electrochemistry - a few basics</vt:lpstr>
      <vt:lpstr>Electrochemistry - a few basics</vt:lpstr>
      <vt:lpstr>Electrochemistry - a few basics</vt:lpstr>
      <vt:lpstr>Electrochemistry - a few basics</vt:lpstr>
      <vt:lpstr>Electrochemistry - a few basics</vt:lpstr>
      <vt:lpstr>Structure of lithium-ion cells</vt:lpstr>
      <vt:lpstr>Structure of lithium-ion cells</vt:lpstr>
      <vt:lpstr>Structure of lithium-ion cells</vt:lpstr>
      <vt:lpstr>Working principle of lithium-ion cells</vt:lpstr>
      <vt:lpstr>Working principle of lithium-ion cells</vt:lpstr>
      <vt:lpstr>Working principle of lithium-ion cells</vt:lpstr>
      <vt:lpstr>Working principle of lithium-ion cells</vt:lpstr>
      <vt:lpstr>Working principle of lithium-ion cells</vt:lpstr>
      <vt:lpstr>Working principle of lithium-ion cells</vt:lpstr>
      <vt:lpstr>Working principle of lithium-ion cells</vt:lpstr>
      <vt:lpstr>Working principle of lithium-ion cells</vt:lpstr>
      <vt:lpstr>Working principle of lithium-ion cells</vt:lpstr>
      <vt:lpstr>Working principle of lithium-ion cells</vt:lpstr>
      <vt:lpstr>Working principle of lithium-ion cells</vt:lpstr>
      <vt:lpstr>Working principle of lithium-ion cells</vt:lpstr>
      <vt:lpstr>Working principle of lithium-ion cells</vt:lpstr>
      <vt:lpstr>Working principle of lithium-ion cells</vt:lpstr>
      <vt:lpstr>Safety aspects</vt:lpstr>
      <vt:lpstr>Safety aspects</vt:lpstr>
      <vt:lpstr>Safety aspects</vt:lpstr>
      <vt:lpstr>Safety aspects</vt:lpstr>
      <vt:lpstr>Safety aspects</vt:lpstr>
      <vt:lpstr>Safety aspects</vt:lpstr>
      <vt:lpstr>BMS  –  Battery Management System</vt:lpstr>
      <vt:lpstr>BMS  –  Battery Management System</vt:lpstr>
      <vt:lpstr>BMS  –  Battery Management System</vt:lpstr>
      <vt:lpstr>Sicherheitsaspekte</vt:lpstr>
      <vt:lpstr>Sicherheitsaspekte</vt:lpstr>
      <vt:lpstr>Sicherheitsaspekte</vt:lpstr>
      <vt:lpstr>Sicherheitsaspekte</vt:lpstr>
      <vt:lpstr>Sicherheitsaspekte</vt:lpstr>
      <vt:lpstr>Sicherheitsaspekte</vt:lpstr>
      <vt:lpstr>Sicherheitsaspekte</vt:lpstr>
      <vt:lpstr>Sicherheitsaspekte</vt:lpstr>
      <vt:lpstr>Sicherheitsaspekte</vt:lpstr>
      <vt:lpstr>Sicherheitsaspekte</vt:lpstr>
      <vt:lpstr>Sicherheitsaspekte</vt:lpstr>
      <vt:lpstr>Sicherheitsaspekte</vt:lpstr>
      <vt:lpstr>Sicherheitsaspekte</vt:lpstr>
      <vt:lpstr>Safety aspects</vt:lpstr>
      <vt:lpstr>Thermal Runaway</vt:lpstr>
      <vt:lpstr>Thermal Runaway</vt:lpstr>
      <vt:lpstr>Thermal Runaway</vt:lpstr>
      <vt:lpstr>Thermal Runaway - Propagation</vt:lpstr>
      <vt:lpstr>Energy balance and requirements</vt:lpstr>
      <vt:lpstr>Energy balance and requirements</vt:lpstr>
      <vt:lpstr>Energy balance for known application</vt:lpstr>
      <vt:lpstr>Energy balance for known application</vt:lpstr>
      <vt:lpstr>Energy balance for known application</vt:lpstr>
      <vt:lpstr>Energy balance for known application</vt:lpstr>
      <vt:lpstr>Energy balance for known application</vt:lpstr>
      <vt:lpstr>Energy balance for known application</vt:lpstr>
      <vt:lpstr>Energy balance for known application</vt:lpstr>
      <vt:lpstr>Energy balance for known application</vt:lpstr>
      <vt:lpstr>Energy balance for known application</vt:lpstr>
      <vt:lpstr>Energy balance for known application</vt:lpstr>
      <vt:lpstr>Energiebilanz für bekannte Anwendung</vt:lpstr>
      <vt:lpstr>Energy balance for known application</vt:lpstr>
      <vt:lpstr>Energy balance for known application</vt:lpstr>
      <vt:lpstr>Energy balance for known application</vt:lpstr>
      <vt:lpstr>Energy balance for known application</vt:lpstr>
      <vt:lpstr>Energy balance for unknown application</vt:lpstr>
      <vt:lpstr>Energy balance for unknown application</vt:lpstr>
      <vt:lpstr>Energy balance for unknown application</vt:lpstr>
      <vt:lpstr>Energy balance for unknown application</vt:lpstr>
      <vt:lpstr>Case study - Floor grinding machine</vt:lpstr>
      <vt:lpstr>Case study - Floor grinding machine</vt:lpstr>
      <vt:lpstr>Case study - Floor grinding machine</vt:lpstr>
      <vt:lpstr>Case study - Floor grinding machine</vt:lpstr>
      <vt:lpstr>Case study - Floor grinding machine</vt:lpstr>
      <vt:lpstr>Case study - Floor grinding machine</vt:lpstr>
      <vt:lpstr>Case study - Floor grinding machine</vt:lpstr>
      <vt:lpstr>Case study - Floor grinding machine</vt:lpstr>
      <vt:lpstr>Case study - Floor grinding machine</vt:lpstr>
      <vt:lpstr>Case study - Floor grinding machine</vt:lpstr>
      <vt:lpstr>Case study - Floor grinding machine</vt:lpstr>
      <vt:lpstr>Case study - Floor grinding machine</vt:lpstr>
      <vt:lpstr>Case study - Floor grinding machine</vt:lpstr>
    </vt:vector>
  </TitlesOfParts>
  <Company>NTB</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Mechatronik 1 &amp; 2</dc:title>
  <dc:creator>Pfister Cornel</dc:creator>
  <cp:lastModifiedBy>Rouven Christen</cp:lastModifiedBy>
  <cp:revision>1312</cp:revision>
  <cp:lastPrinted>2020-09-22T10:50:51Z</cp:lastPrinted>
  <dcterms:created xsi:type="dcterms:W3CDTF">2018-08-31T13:55:43Z</dcterms:created>
  <dcterms:modified xsi:type="dcterms:W3CDTF">2025-03-04T15:01:12Z</dcterms:modified>
</cp:coreProperties>
</file>