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notesMasterIdLst>
    <p:notesMasterId r:id="rId15"/>
  </p:notesMasterIdLst>
  <p:sldIdLst>
    <p:sldId id="605" r:id="rId2"/>
    <p:sldId id="606" r:id="rId3"/>
    <p:sldId id="607" r:id="rId4"/>
    <p:sldId id="608" r:id="rId5"/>
    <p:sldId id="609" r:id="rId6"/>
    <p:sldId id="610" r:id="rId7"/>
    <p:sldId id="611" r:id="rId8"/>
    <p:sldId id="612" r:id="rId9"/>
    <p:sldId id="613" r:id="rId10"/>
    <p:sldId id="614" r:id="rId11"/>
    <p:sldId id="615" r:id="rId12"/>
    <p:sldId id="616" r:id="rId13"/>
    <p:sldId id="618" r:id="rId14"/>
  </p:sldIdLst>
  <p:sldSz cx="9906000" cy="6858000" type="A4"/>
  <p:notesSz cx="7104063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bschnitt" id="{AEB1460E-5B77-45C4-84A8-7B72FE000DA8}">
          <p14:sldIdLst/>
        </p14:section>
        <p14:section name="Introduction" id="{E3B1CC4D-D9EF-4C61-A035-404758AF1BA6}">
          <p14:sldIdLst/>
        </p14:section>
        <p14:section name="Aufgabenstellung" id="{8F153BE6-1BAA-4CEE-884E-2EED04D23330}">
          <p14:sldIdLst>
            <p14:sldId id="605"/>
            <p14:sldId id="606"/>
          </p14:sldIdLst>
        </p14:section>
        <p14:section name="Batteriezelle identifizieren" id="{4993C7E0-1E37-4FEF-B4C1-965DF7B35283}">
          <p14:sldIdLst>
            <p14:sldId id="607"/>
          </p14:sldIdLst>
        </p14:section>
        <p14:section name="Batterieauslegung" id="{D4660A73-E131-405F-A2D7-6417B14145DD}">
          <p14:sldIdLst>
            <p14:sldId id="608"/>
            <p14:sldId id="609"/>
            <p14:sldId id="610"/>
            <p14:sldId id="611"/>
            <p14:sldId id="612"/>
            <p14:sldId id="613"/>
            <p14:sldId id="614"/>
            <p14:sldId id="615"/>
            <p14:sldId id="616"/>
            <p14:sldId id="61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D9D9"/>
    <a:srgbClr val="FB2323"/>
    <a:srgbClr val="EC8444"/>
    <a:srgbClr val="0062A0"/>
    <a:srgbClr val="0161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631" autoAdjust="0"/>
    <p:restoredTop sz="86435" autoAdjust="0"/>
  </p:normalViewPr>
  <p:slideViewPr>
    <p:cSldViewPr snapToGrid="0">
      <p:cViewPr varScale="1">
        <p:scale>
          <a:sx n="101" d="100"/>
          <a:sy n="101" d="100"/>
        </p:scale>
        <p:origin x="82" y="1771"/>
      </p:cViewPr>
      <p:guideLst/>
    </p:cSldViewPr>
  </p:slideViewPr>
  <p:outlineViewPr>
    <p:cViewPr>
      <p:scale>
        <a:sx n="33" d="100"/>
        <a:sy n="33" d="100"/>
      </p:scale>
      <p:origin x="0" y="-537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5506" tIns="47754" rIns="95506" bIns="47754" rtlCol="0"/>
          <a:lstStyle>
            <a:lvl1pPr algn="l">
              <a:defRPr sz="13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5506" tIns="47754" rIns="95506" bIns="47754" rtlCol="0"/>
          <a:lstStyle>
            <a:lvl1pPr algn="r">
              <a:defRPr sz="1300"/>
            </a:lvl1pPr>
          </a:lstStyle>
          <a:p>
            <a:fld id="{CD103423-AA92-4463-B546-25051055BE5B}" type="datetimeFigureOut">
              <a:rPr lang="de-CH" smtClean="0"/>
              <a:t>04.03.2025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057275" y="1279525"/>
            <a:ext cx="4989513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06" tIns="47754" rIns="95506" bIns="47754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10407" y="4925408"/>
            <a:ext cx="5683250" cy="4029879"/>
          </a:xfrm>
          <a:prstGeom prst="rect">
            <a:avLst/>
          </a:prstGeom>
        </p:spPr>
        <p:txBody>
          <a:bodyPr vert="horz" lIns="95506" tIns="47754" rIns="95506" bIns="47754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721110"/>
            <a:ext cx="3078427" cy="513507"/>
          </a:xfrm>
          <a:prstGeom prst="rect">
            <a:avLst/>
          </a:prstGeom>
        </p:spPr>
        <p:txBody>
          <a:bodyPr vert="horz" lIns="95506" tIns="47754" rIns="95506" bIns="47754" rtlCol="0" anchor="b"/>
          <a:lstStyle>
            <a:lvl1pPr algn="l">
              <a:defRPr sz="13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3992" y="9721110"/>
            <a:ext cx="3078427" cy="513507"/>
          </a:xfrm>
          <a:prstGeom prst="rect">
            <a:avLst/>
          </a:prstGeom>
        </p:spPr>
        <p:txBody>
          <a:bodyPr vert="horz" lIns="95506" tIns="47754" rIns="95506" bIns="47754" rtlCol="0" anchor="b"/>
          <a:lstStyle>
            <a:lvl1pPr algn="r">
              <a:defRPr sz="1300"/>
            </a:lvl1pPr>
          </a:lstStyle>
          <a:p>
            <a:fld id="{0AC0FE12-1407-4B9A-BADD-FA5707FF6D2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73300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39"/>
            <a:ext cx="8543925" cy="2852737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4899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1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2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2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14772"/>
            <a:r>
              <a:rPr lang="en-US">
                <a:solidFill>
                  <a:prstClr val="white"/>
                </a:solidFill>
              </a:rPr>
              <a:t>Battery Course</a:t>
            </a:r>
            <a:endParaRPr lang="de-CH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14772"/>
            <a:r>
              <a:rPr lang="en-US">
                <a:solidFill>
                  <a:prstClr val="white"/>
                </a:solidFill>
              </a:rPr>
              <a:t>01 - Lithium-Ion Battery Cells - Part 3</a:t>
            </a:r>
            <a:endParaRPr lang="de-CH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14772"/>
            <a:fld id="{4E3A50CD-A9EF-43DC-AE9C-C4361F522DED}" type="slidenum">
              <a:rPr lang="de-CH" smtClean="0">
                <a:solidFill>
                  <a:prstClr val="white"/>
                </a:solidFill>
              </a:rPr>
              <a:pPr defTabSz="414772"/>
              <a:t>‹Nr.›</a:t>
            </a:fld>
            <a:endParaRPr lang="de-CH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9432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14772"/>
            <a:r>
              <a:rPr lang="en-US">
                <a:solidFill>
                  <a:prstClr val="white"/>
                </a:solidFill>
              </a:rPr>
              <a:t>Battery Course</a:t>
            </a:r>
            <a:endParaRPr lang="de-CH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14772"/>
            <a:r>
              <a:rPr lang="en-US">
                <a:solidFill>
                  <a:prstClr val="white"/>
                </a:solidFill>
              </a:rPr>
              <a:t>01 - Lithium-Ion Battery Cells - Part 3</a:t>
            </a:r>
            <a:endParaRPr lang="de-CH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14772"/>
            <a:fld id="{4E3A50CD-A9EF-43DC-AE9C-C4361F522DED}" type="slidenum">
              <a:rPr lang="de-CH" smtClean="0">
                <a:solidFill>
                  <a:prstClr val="white"/>
                </a:solidFill>
              </a:rPr>
              <a:pPr defTabSz="414772"/>
              <a:t>‹Nr.›</a:t>
            </a:fld>
            <a:endParaRPr lang="de-CH" dirty="0">
              <a:solidFill>
                <a:prstClr val="white"/>
              </a:solidFill>
            </a:endParaRPr>
          </a:p>
        </p:txBody>
      </p:sp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5EDB58EA-FEBF-1702-47DD-220B63A6F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1501" y="0"/>
            <a:ext cx="7703461" cy="6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78681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0194" y="1175163"/>
            <a:ext cx="4502806" cy="5001800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3865" y="1175163"/>
            <a:ext cx="4502806" cy="5001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14772"/>
            <a:r>
              <a:rPr lang="en-US">
                <a:solidFill>
                  <a:prstClr val="white"/>
                </a:solidFill>
              </a:rPr>
              <a:t>Battery Course</a:t>
            </a:r>
            <a:endParaRPr lang="de-CH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14772"/>
            <a:r>
              <a:rPr lang="en-US">
                <a:solidFill>
                  <a:prstClr val="white"/>
                </a:solidFill>
              </a:rPr>
              <a:t>01 - Lithium-Ion Battery Cells - Part 3</a:t>
            </a:r>
            <a:endParaRPr lang="de-CH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14772"/>
            <a:fld id="{4E3A50CD-A9EF-43DC-AE9C-C4361F522DED}" type="slidenum">
              <a:rPr lang="de-CH" smtClean="0">
                <a:solidFill>
                  <a:prstClr val="white"/>
                </a:solidFill>
              </a:rPr>
              <a:pPr defTabSz="414772"/>
              <a:t>‹Nr.›</a:t>
            </a:fld>
            <a:endParaRPr lang="de-CH" dirty="0">
              <a:solidFill>
                <a:prstClr val="white"/>
              </a:solidFill>
            </a:endParaRPr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A9479808-0A93-7E4D-0ED4-B2D05A1935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1501" y="0"/>
            <a:ext cx="7703461" cy="6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998492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81">
          <p15:clr>
            <a:srgbClr val="FBAE40"/>
          </p15:clr>
        </p15:guide>
        <p15:guide id="2" pos="3367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0194" y="855813"/>
            <a:ext cx="4502806" cy="639064"/>
          </a:xfrm>
        </p:spPr>
        <p:txBody>
          <a:bodyPr anchor="ctr"/>
          <a:lstStyle>
            <a:lvl1pPr marL="0" indent="0">
              <a:buNone/>
              <a:defRPr sz="2359" b="1"/>
            </a:lvl1pPr>
            <a:lvl2pPr marL="457203" indent="0">
              <a:buNone/>
              <a:defRPr sz="2000" b="1"/>
            </a:lvl2pPr>
            <a:lvl3pPr marL="914406" indent="0">
              <a:buNone/>
              <a:defRPr sz="1800" b="1"/>
            </a:lvl3pPr>
            <a:lvl4pPr marL="1371609" indent="0">
              <a:buNone/>
              <a:defRPr sz="1600" b="1"/>
            </a:lvl4pPr>
            <a:lvl5pPr marL="1828812" indent="0">
              <a:buNone/>
              <a:defRPr sz="1600" b="1"/>
            </a:lvl5pPr>
            <a:lvl6pPr marL="2286015" indent="0">
              <a:buNone/>
              <a:defRPr sz="1600" b="1"/>
            </a:lvl6pPr>
            <a:lvl7pPr marL="2743218" indent="0">
              <a:buNone/>
              <a:defRPr sz="1600" b="1"/>
            </a:lvl7pPr>
            <a:lvl8pPr marL="3200421" indent="0">
              <a:buNone/>
              <a:defRPr sz="1600" b="1"/>
            </a:lvl8pPr>
            <a:lvl9pPr marL="3657624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865" y="842995"/>
            <a:ext cx="4502806" cy="651882"/>
          </a:xfrm>
        </p:spPr>
        <p:txBody>
          <a:bodyPr anchor="ctr">
            <a:normAutofit/>
          </a:bodyPr>
          <a:lstStyle>
            <a:lvl1pPr marL="0" indent="0">
              <a:buNone/>
              <a:defRPr sz="2359" b="1"/>
            </a:lvl1pPr>
            <a:lvl2pPr marL="457203" indent="0">
              <a:buNone/>
              <a:defRPr sz="2000" b="1"/>
            </a:lvl2pPr>
            <a:lvl3pPr marL="914406" indent="0">
              <a:buNone/>
              <a:defRPr sz="1800" b="1"/>
            </a:lvl3pPr>
            <a:lvl4pPr marL="1371609" indent="0">
              <a:buNone/>
              <a:defRPr sz="1600" b="1"/>
            </a:lvl4pPr>
            <a:lvl5pPr marL="1828812" indent="0">
              <a:buNone/>
              <a:defRPr sz="1600" b="1"/>
            </a:lvl5pPr>
            <a:lvl6pPr marL="2286015" indent="0">
              <a:buNone/>
              <a:defRPr sz="1600" b="1"/>
            </a:lvl6pPr>
            <a:lvl7pPr marL="2743218" indent="0">
              <a:buNone/>
              <a:defRPr sz="1600" b="1"/>
            </a:lvl7pPr>
            <a:lvl8pPr marL="3200421" indent="0">
              <a:buNone/>
              <a:defRPr sz="1600" b="1"/>
            </a:lvl8pPr>
            <a:lvl9pPr marL="3657624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14772"/>
            <a:r>
              <a:rPr lang="en-US">
                <a:solidFill>
                  <a:prstClr val="white"/>
                </a:solidFill>
              </a:rPr>
              <a:t>Battery Course</a:t>
            </a:r>
            <a:endParaRPr lang="de-CH" dirty="0">
              <a:solidFill>
                <a:prstClr val="white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14772"/>
            <a:r>
              <a:rPr lang="en-US">
                <a:solidFill>
                  <a:prstClr val="white"/>
                </a:solidFill>
              </a:rPr>
              <a:t>01 - Lithium-Ion Battery Cells - Part 3</a:t>
            </a:r>
            <a:endParaRPr lang="de-CH" dirty="0">
              <a:solidFill>
                <a:prstClr val="white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14772"/>
            <a:fld id="{4E3A50CD-A9EF-43DC-AE9C-C4361F522DED}" type="slidenum">
              <a:rPr lang="de-CH" smtClean="0">
                <a:solidFill>
                  <a:prstClr val="white"/>
                </a:solidFill>
              </a:rPr>
              <a:pPr defTabSz="414772"/>
              <a:t>‹Nr.›</a:t>
            </a:fld>
            <a:endParaRPr lang="de-CH" dirty="0">
              <a:solidFill>
                <a:prstClr val="white"/>
              </a:solidFill>
            </a:endParaRPr>
          </a:p>
        </p:txBody>
      </p:sp>
      <p:sp>
        <p:nvSpPr>
          <p:cNvPr id="11" name="Content Placeholder 2"/>
          <p:cNvSpPr>
            <a:spLocks noGrp="1"/>
          </p:cNvSpPr>
          <p:nvPr>
            <p:ph sz="half" idx="13"/>
          </p:nvPr>
        </p:nvSpPr>
        <p:spPr>
          <a:xfrm>
            <a:off x="450194" y="1494878"/>
            <a:ext cx="4502806" cy="4682085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2"/>
          </p:nvPr>
        </p:nvSpPr>
        <p:spPr>
          <a:xfrm>
            <a:off x="5093865" y="1494877"/>
            <a:ext cx="4502806" cy="4682086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8A41F6A-C6A5-C0B6-6945-1D442C717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1501" y="0"/>
            <a:ext cx="7703461" cy="6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58695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14772"/>
            <a:r>
              <a:rPr lang="en-US">
                <a:solidFill>
                  <a:prstClr val="white"/>
                </a:solidFill>
              </a:rPr>
              <a:t>Battery Course</a:t>
            </a:r>
            <a:endParaRPr lang="de-CH" dirty="0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14772"/>
            <a:r>
              <a:rPr lang="en-US">
                <a:solidFill>
                  <a:prstClr val="white"/>
                </a:solidFill>
              </a:rPr>
              <a:t>01 - Lithium-Ion Battery Cells - Part 3</a:t>
            </a:r>
            <a:endParaRPr lang="de-CH" dirty="0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14772"/>
            <a:fld id="{4E3A50CD-A9EF-43DC-AE9C-C4361F522DED}" type="slidenum">
              <a:rPr lang="de-CH" smtClean="0">
                <a:solidFill>
                  <a:prstClr val="white"/>
                </a:solidFill>
              </a:rPr>
              <a:pPr defTabSz="414772"/>
              <a:t>‹Nr.›</a:t>
            </a:fld>
            <a:endParaRPr lang="de-CH" dirty="0">
              <a:solidFill>
                <a:prstClr val="white"/>
              </a:solidFill>
            </a:endParaRPr>
          </a:p>
        </p:txBody>
      </p:sp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820957FE-70AE-628B-6749-5305DBB6B2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1501" y="0"/>
            <a:ext cx="7703461" cy="6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473354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987426"/>
            <a:ext cx="3194943" cy="1069973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2903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2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3" indent="0">
              <a:buNone/>
              <a:defRPr sz="2800"/>
            </a:lvl2pPr>
            <a:lvl3pPr marL="914406" indent="0">
              <a:buNone/>
              <a:defRPr sz="2400"/>
            </a:lvl3pPr>
            <a:lvl4pPr marL="1371609" indent="0">
              <a:buNone/>
              <a:defRPr sz="2000"/>
            </a:lvl4pPr>
            <a:lvl5pPr marL="1828812" indent="0">
              <a:buNone/>
              <a:defRPr sz="2000"/>
            </a:lvl5pPr>
            <a:lvl6pPr marL="2286015" indent="0">
              <a:buNone/>
              <a:defRPr sz="2000"/>
            </a:lvl6pPr>
            <a:lvl7pPr marL="2743218" indent="0">
              <a:buNone/>
              <a:defRPr sz="2000"/>
            </a:lvl7pPr>
            <a:lvl8pPr marL="3200421" indent="0">
              <a:buNone/>
              <a:defRPr sz="2000"/>
            </a:lvl8pPr>
            <a:lvl9pPr marL="3657624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3" indent="0">
              <a:buNone/>
              <a:defRPr sz="1400"/>
            </a:lvl2pPr>
            <a:lvl3pPr marL="914406" indent="0">
              <a:buNone/>
              <a:defRPr sz="1200"/>
            </a:lvl3pPr>
            <a:lvl4pPr marL="1371609" indent="0">
              <a:buNone/>
              <a:defRPr sz="1000"/>
            </a:lvl4pPr>
            <a:lvl5pPr marL="1828812" indent="0">
              <a:buNone/>
              <a:defRPr sz="1000"/>
            </a:lvl5pPr>
            <a:lvl6pPr marL="2286015" indent="0">
              <a:buNone/>
              <a:defRPr sz="1000"/>
            </a:lvl6pPr>
            <a:lvl7pPr marL="2743218" indent="0">
              <a:buNone/>
              <a:defRPr sz="1000"/>
            </a:lvl7pPr>
            <a:lvl8pPr marL="3200421" indent="0">
              <a:buNone/>
              <a:defRPr sz="1000"/>
            </a:lvl8pPr>
            <a:lvl9pPr marL="3657624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14772"/>
            <a:r>
              <a:rPr lang="en-US">
                <a:solidFill>
                  <a:prstClr val="white"/>
                </a:solidFill>
              </a:rPr>
              <a:t>Battery Course</a:t>
            </a:r>
            <a:endParaRPr lang="de-CH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14772"/>
            <a:r>
              <a:rPr lang="en-US">
                <a:solidFill>
                  <a:prstClr val="white"/>
                </a:solidFill>
              </a:rPr>
              <a:t>01 - Lithium-Ion Battery Cells - Part 3</a:t>
            </a:r>
            <a:endParaRPr lang="de-CH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14772"/>
            <a:fld id="{4E3A50CD-A9EF-43DC-AE9C-C4361F522DED}" type="slidenum">
              <a:rPr lang="de-CH" smtClean="0">
                <a:solidFill>
                  <a:prstClr val="white"/>
                </a:solidFill>
              </a:rPr>
              <a:pPr defTabSz="414772"/>
              <a:t>‹Nr.›</a:t>
            </a:fld>
            <a:endParaRPr lang="de-CH" dirty="0">
              <a:solidFill>
                <a:prstClr val="white"/>
              </a:solidFill>
            </a:endParaRPr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14B52A96-39FB-C409-6C55-1B572236048C}"/>
              </a:ext>
            </a:extLst>
          </p:cNvPr>
          <p:cNvSpPr txBox="1">
            <a:spLocks/>
          </p:cNvSpPr>
          <p:nvPr userDrawn="1"/>
        </p:nvSpPr>
        <p:spPr>
          <a:xfrm>
            <a:off x="1521501" y="0"/>
            <a:ext cx="7703461" cy="6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6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66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4654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14772"/>
            <a:r>
              <a:rPr lang="en-US">
                <a:solidFill>
                  <a:prstClr val="white"/>
                </a:solidFill>
              </a:rPr>
              <a:t>Battery Course</a:t>
            </a:r>
            <a:endParaRPr lang="de-CH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14772"/>
            <a:r>
              <a:rPr lang="en-US">
                <a:solidFill>
                  <a:prstClr val="white"/>
                </a:solidFill>
              </a:rPr>
              <a:t>01 - Lithium-Ion Battery Cells - Part 3</a:t>
            </a:r>
            <a:endParaRPr lang="de-CH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14772"/>
            <a:fld id="{4E3A50CD-A9EF-43DC-AE9C-C4361F522DED}" type="slidenum">
              <a:rPr lang="de-CH" smtClean="0">
                <a:solidFill>
                  <a:prstClr val="white"/>
                </a:solidFill>
              </a:rPr>
              <a:pPr defTabSz="414772"/>
              <a:t>‹Nr.›</a:t>
            </a:fld>
            <a:endParaRPr lang="de-CH" dirty="0">
              <a:solidFill>
                <a:prstClr val="white"/>
              </a:solidFill>
            </a:endParaRPr>
          </a:p>
        </p:txBody>
      </p:sp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AB284757-D67E-2270-BD42-203737D0C8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1501" y="0"/>
            <a:ext cx="7703461" cy="6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81805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82328" y="906248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3" indent="0">
              <a:buNone/>
              <a:defRPr sz="2000" b="1"/>
            </a:lvl2pPr>
            <a:lvl3pPr marL="914406" indent="0">
              <a:buNone/>
              <a:defRPr sz="1800" b="1"/>
            </a:lvl3pPr>
            <a:lvl4pPr marL="1371609" indent="0">
              <a:buNone/>
              <a:defRPr sz="1600" b="1"/>
            </a:lvl4pPr>
            <a:lvl5pPr marL="1828812" indent="0">
              <a:buNone/>
              <a:defRPr sz="1600" b="1"/>
            </a:lvl5pPr>
            <a:lvl6pPr marL="2286015" indent="0">
              <a:buNone/>
              <a:defRPr sz="1600" b="1"/>
            </a:lvl6pPr>
            <a:lvl7pPr marL="2743218" indent="0">
              <a:buNone/>
              <a:defRPr sz="1600" b="1"/>
            </a:lvl7pPr>
            <a:lvl8pPr marL="3200421" indent="0">
              <a:buNone/>
              <a:defRPr sz="1600" b="1"/>
            </a:lvl8pPr>
            <a:lvl9pPr marL="3657624" indent="0">
              <a:buNone/>
              <a:defRPr sz="1600" b="1"/>
            </a:lvl9pPr>
          </a:lstStyle>
          <a:p>
            <a:pPr lvl="0"/>
            <a:r>
              <a:rPr lang="de-DE" dirty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82328" y="1730159"/>
            <a:ext cx="4190702" cy="4531155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5014913" y="906248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3" indent="0">
              <a:buNone/>
              <a:defRPr sz="2000" b="1"/>
            </a:lvl2pPr>
            <a:lvl3pPr marL="914406" indent="0">
              <a:buNone/>
              <a:defRPr sz="1800" b="1"/>
            </a:lvl3pPr>
            <a:lvl4pPr marL="1371609" indent="0">
              <a:buNone/>
              <a:defRPr sz="1600" b="1"/>
            </a:lvl4pPr>
            <a:lvl5pPr marL="1828812" indent="0">
              <a:buNone/>
              <a:defRPr sz="1600" b="1"/>
            </a:lvl5pPr>
            <a:lvl6pPr marL="2286015" indent="0">
              <a:buNone/>
              <a:defRPr sz="1600" b="1"/>
            </a:lvl6pPr>
            <a:lvl7pPr marL="2743218" indent="0">
              <a:buNone/>
              <a:defRPr sz="1600" b="1"/>
            </a:lvl7pPr>
            <a:lvl8pPr marL="3200421" indent="0">
              <a:buNone/>
              <a:defRPr sz="1600" b="1"/>
            </a:lvl8pPr>
            <a:lvl9pPr marL="3657624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5014913" y="1730160"/>
            <a:ext cx="4211340" cy="4531154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14772"/>
            <a:r>
              <a:rPr lang="en-US">
                <a:solidFill>
                  <a:prstClr val="white"/>
                </a:solidFill>
              </a:rPr>
              <a:t>Battery Course</a:t>
            </a:r>
            <a:endParaRPr lang="de-CH">
              <a:solidFill>
                <a:prstClr val="white"/>
              </a:solidFill>
            </a:endParaRPr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14772"/>
            <a:r>
              <a:rPr lang="en-US">
                <a:solidFill>
                  <a:prstClr val="white"/>
                </a:solidFill>
              </a:rPr>
              <a:t>01 - Lithium-Ion Battery Cells - Part 3</a:t>
            </a:r>
            <a:endParaRPr lang="de-CH">
              <a:solidFill>
                <a:prstClr val="white"/>
              </a:solidFill>
            </a:endParaRP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14772"/>
            <a:fld id="{4E3A50CD-A9EF-43DC-AE9C-C4361F522DED}" type="slidenum">
              <a:rPr lang="de-CH" smtClean="0">
                <a:solidFill>
                  <a:prstClr val="white"/>
                </a:solidFill>
              </a:rPr>
              <a:pPr defTabSz="414772"/>
              <a:t>‹Nr.›</a:t>
            </a:fld>
            <a:endParaRPr lang="de-CH">
              <a:solidFill>
                <a:prstClr val="white"/>
              </a:solidFill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A6602EE-57D6-25C7-F266-5007962FA7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1501" y="0"/>
            <a:ext cx="7703461" cy="6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82082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4899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9"/>
            <a:ext cx="7429500" cy="1655762"/>
          </a:xfrm>
        </p:spPr>
        <p:txBody>
          <a:bodyPr/>
          <a:lstStyle>
            <a:lvl1pPr marL="0" indent="0" algn="ctr">
              <a:buNone/>
              <a:defRPr sz="2540"/>
            </a:lvl1pPr>
            <a:lvl2pPr marL="457203" indent="0" algn="ctr">
              <a:buNone/>
              <a:defRPr sz="2000"/>
            </a:lvl2pPr>
            <a:lvl3pPr marL="914406" indent="0" algn="ctr">
              <a:buNone/>
              <a:defRPr sz="1800"/>
            </a:lvl3pPr>
            <a:lvl4pPr marL="1371609" indent="0" algn="ctr">
              <a:buNone/>
              <a:defRPr sz="1600"/>
            </a:lvl4pPr>
            <a:lvl5pPr marL="1828812" indent="0" algn="ctr">
              <a:buNone/>
              <a:defRPr sz="1600"/>
            </a:lvl5pPr>
            <a:lvl6pPr marL="2286015" indent="0" algn="ctr">
              <a:buNone/>
              <a:defRPr sz="1600"/>
            </a:lvl6pPr>
            <a:lvl7pPr marL="2743218" indent="0" algn="ctr">
              <a:buNone/>
              <a:defRPr sz="1600"/>
            </a:lvl7pPr>
            <a:lvl8pPr marL="3200421" indent="0" algn="ctr">
              <a:buNone/>
              <a:defRPr sz="1600"/>
            </a:lvl8pPr>
            <a:lvl9pPr marL="3657624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14772"/>
            <a:r>
              <a:rPr lang="en-US">
                <a:solidFill>
                  <a:prstClr val="white"/>
                </a:solidFill>
              </a:rPr>
              <a:t>Battery Course</a:t>
            </a:r>
            <a:endParaRPr lang="de-CH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14772"/>
            <a:r>
              <a:rPr lang="en-US">
                <a:solidFill>
                  <a:prstClr val="white"/>
                </a:solidFill>
              </a:rPr>
              <a:t>01 - Lithium-Ion Battery Cells - Part 3</a:t>
            </a:r>
            <a:endParaRPr lang="de-CH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14772"/>
            <a:fld id="{4E3A50CD-A9EF-43DC-AE9C-C4361F522DED}" type="slidenum">
              <a:rPr lang="de-CH" smtClean="0">
                <a:solidFill>
                  <a:prstClr val="white"/>
                </a:solidFill>
              </a:rPr>
              <a:pPr defTabSz="414772"/>
              <a:t>‹Nr.›</a:t>
            </a:fld>
            <a:endParaRPr lang="de-CH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3501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002346"/>
            <a:ext cx="8543925" cy="51746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hteck 6"/>
          <p:cNvSpPr/>
          <p:nvPr userDrawn="1"/>
        </p:nvSpPr>
        <p:spPr>
          <a:xfrm>
            <a:off x="0" y="6496314"/>
            <a:ext cx="9906000" cy="361686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1477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7" y="6496314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pPr defTabSz="414772"/>
            <a:r>
              <a:rPr lang="en-US">
                <a:solidFill>
                  <a:prstClr val="white"/>
                </a:solidFill>
              </a:rPr>
              <a:t>Battery Course</a:t>
            </a:r>
            <a:endParaRPr lang="de-CH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496314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pPr defTabSz="414772"/>
            <a:r>
              <a:rPr lang="en-US">
                <a:solidFill>
                  <a:prstClr val="white"/>
                </a:solidFill>
              </a:rPr>
              <a:t>01 - Lithium-Ion Battery Cells - Part 3</a:t>
            </a:r>
            <a:endParaRPr lang="de-CH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496314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pPr defTabSz="414772"/>
            <a:fld id="{4E3A50CD-A9EF-43DC-AE9C-C4361F522DED}" type="slidenum">
              <a:rPr lang="de-CH" smtClean="0">
                <a:solidFill>
                  <a:prstClr val="white"/>
                </a:solidFill>
              </a:rPr>
              <a:pPr defTabSz="414772"/>
              <a:t>‹Nr.›</a:t>
            </a:fld>
            <a:endParaRPr lang="de-CH" dirty="0">
              <a:solidFill>
                <a:prstClr val="white"/>
              </a:solidFill>
            </a:endParaRPr>
          </a:p>
        </p:txBody>
      </p:sp>
      <p:sp>
        <p:nvSpPr>
          <p:cNvPr id="15" name="Title Placeholder 1">
            <a:extLst>
              <a:ext uri="{FF2B5EF4-FFF2-40B4-BE49-F238E27FC236}">
                <a16:creationId xmlns:a16="http://schemas.microsoft.com/office/drawing/2014/main" id="{8BFBA9F7-AE48-4274-A397-EE9B3E0AF3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1501" y="0"/>
            <a:ext cx="7703461" cy="6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cxnSp>
        <p:nvCxnSpPr>
          <p:cNvPr id="17" name="Straight Connector 9">
            <a:extLst>
              <a:ext uri="{FF2B5EF4-FFF2-40B4-BE49-F238E27FC236}">
                <a16:creationId xmlns:a16="http://schemas.microsoft.com/office/drawing/2014/main" id="{228178E0-DD63-4421-92C0-D1CDD9739566}"/>
              </a:ext>
            </a:extLst>
          </p:cNvPr>
          <p:cNvCxnSpPr/>
          <p:nvPr userDrawn="1"/>
        </p:nvCxnSpPr>
        <p:spPr>
          <a:xfrm>
            <a:off x="0" y="646331"/>
            <a:ext cx="9906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Grafik 10">
            <a:extLst>
              <a:ext uri="{FF2B5EF4-FFF2-40B4-BE49-F238E27FC236}">
                <a16:creationId xmlns:a16="http://schemas.microsoft.com/office/drawing/2014/main" id="{3F2D6CD5-EBD8-4E95-8859-83C8D04BFA58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2576" y="23405"/>
            <a:ext cx="1276349" cy="599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5342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1" r:id="rId2"/>
    <p:sldLayoutId id="2147483703" r:id="rId3"/>
    <p:sldLayoutId id="2147483704" r:id="rId4"/>
    <p:sldLayoutId id="2147483705" r:id="rId5"/>
    <p:sldLayoutId id="2147483708" r:id="rId6"/>
    <p:sldLayoutId id="2147483709" r:id="rId7"/>
    <p:sldLayoutId id="2147483711" r:id="rId8"/>
    <p:sldLayoutId id="2147483712" r:id="rId9"/>
  </p:sldLayoutIdLst>
  <p:hf hdr="0"/>
  <p:txStyles>
    <p:titleStyle>
      <a:lvl1pPr algn="ctr" defTabSz="914406" rtl="0" eaLnBrk="1" latinLnBrk="0" hangingPunct="1">
        <a:lnSpc>
          <a:spcPct val="90000"/>
        </a:lnSpc>
        <a:spcBef>
          <a:spcPct val="0"/>
        </a:spcBef>
        <a:buNone/>
        <a:defRPr sz="326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2" indent="-228602" algn="l" defTabSz="91440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359" kern="1200">
          <a:solidFill>
            <a:schemeClr val="tx1"/>
          </a:solidFill>
          <a:latin typeface="+mn-lt"/>
          <a:ea typeface="+mn-ea"/>
          <a:cs typeface="+mn-cs"/>
        </a:defRPr>
      </a:lvl1pPr>
      <a:lvl2pPr marL="685804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177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8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14" kern="1200">
          <a:solidFill>
            <a:schemeClr val="tx1"/>
          </a:solidFill>
          <a:latin typeface="+mn-lt"/>
          <a:ea typeface="+mn-ea"/>
          <a:cs typeface="+mn-cs"/>
        </a:defRPr>
      </a:lvl3pPr>
      <a:lvl4pPr marL="1600210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33" kern="1200">
          <a:solidFill>
            <a:schemeClr val="tx1"/>
          </a:solidFill>
          <a:latin typeface="+mn-lt"/>
          <a:ea typeface="+mn-ea"/>
          <a:cs typeface="+mn-cs"/>
        </a:defRPr>
      </a:lvl4pPr>
      <a:lvl5pPr marL="2057413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52" kern="1200">
          <a:solidFill>
            <a:schemeClr val="tx1"/>
          </a:solidFill>
          <a:latin typeface="+mn-lt"/>
          <a:ea typeface="+mn-ea"/>
          <a:cs typeface="+mn-cs"/>
        </a:defRPr>
      </a:lvl5pPr>
      <a:lvl6pPr marL="2514617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19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23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25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3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6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9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12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15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18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21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24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CA49BEAF-528B-4B4A-BE68-8720F4FBE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/>
              <a:t>Case study - Floor grinding machine</a:t>
            </a:r>
            <a:endParaRPr lang="de-CH" b="1" i="1" dirty="0"/>
          </a:p>
        </p:txBody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C130DBC0-AC82-4BA5-A298-371939314A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14772"/>
            <a:r>
              <a:rPr lang="en-US">
                <a:solidFill>
                  <a:prstClr val="white"/>
                </a:solidFill>
              </a:rPr>
              <a:t>Battery Course</a:t>
            </a:r>
            <a:endParaRPr lang="de-CH">
              <a:solidFill>
                <a:prstClr val="white"/>
              </a:solidFill>
            </a:endParaRP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14A6C27-379C-46B1-8775-966FB9960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14772"/>
            <a:r>
              <a:rPr lang="en-US">
                <a:solidFill>
                  <a:prstClr val="white"/>
                </a:solidFill>
              </a:rPr>
              <a:t>01 - Lithium-Ion Battery Cells - Part 3</a:t>
            </a:r>
            <a:endParaRPr lang="de-CH">
              <a:solidFill>
                <a:prstClr val="white"/>
              </a:solidFill>
            </a:endParaRP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9405249-C5C5-47E6-9C1F-E399A16A6D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14772"/>
            <a:fld id="{4E3A50CD-A9EF-43DC-AE9C-C4361F522DED}" type="slidenum">
              <a:rPr lang="de-CH" smtClean="0">
                <a:solidFill>
                  <a:prstClr val="white"/>
                </a:solidFill>
              </a:rPr>
              <a:pPr defTabSz="414772"/>
              <a:t>1</a:t>
            </a:fld>
            <a:endParaRPr lang="de-CH">
              <a:solidFill>
                <a:prstClr val="white"/>
              </a:solidFill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E16326-D0B5-EFF5-AEF8-33AA3261A544}"/>
              </a:ext>
            </a:extLst>
          </p:cNvPr>
          <p:cNvSpPr txBox="1">
            <a:spLocks/>
          </p:cNvSpPr>
          <p:nvPr/>
        </p:nvSpPr>
        <p:spPr>
          <a:xfrm>
            <a:off x="681037" y="1002346"/>
            <a:ext cx="5419840" cy="4171857"/>
          </a:xfrm>
          <a:prstGeom prst="rect">
            <a:avLst/>
          </a:prstGeom>
        </p:spPr>
        <p:txBody>
          <a:bodyPr/>
          <a:lstStyle>
            <a:lvl1pPr marL="228602" indent="-228602" algn="l" defTabSz="914406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3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4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1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8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10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13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17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19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23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25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5000"/>
              </a:lnSpc>
              <a:spcBef>
                <a:spcPts val="1800"/>
              </a:spcBef>
              <a:buNone/>
            </a:pPr>
            <a:r>
              <a:rPr lang="de-CH" sz="1800" dirty="0">
                <a:solidFill>
                  <a:srgbClr val="2E74B5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Task - </a:t>
            </a:r>
            <a:r>
              <a:rPr lang="de-CH" sz="1800" dirty="0" err="1">
                <a:solidFill>
                  <a:srgbClr val="2E74B5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Dimensioning</a:t>
            </a:r>
            <a:r>
              <a:rPr lang="de-CH" sz="1800" dirty="0">
                <a:solidFill>
                  <a:srgbClr val="2E74B5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de-CH" sz="1800" dirty="0" err="1">
                <a:solidFill>
                  <a:srgbClr val="2E74B5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battery</a:t>
            </a:r>
            <a:endParaRPr lang="de-CH" sz="1800" dirty="0">
              <a:solidFill>
                <a:srgbClr val="2E74B5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5000"/>
              </a:lnSpc>
              <a:buNone/>
            </a:pPr>
            <a:endParaRPr lang="de-CH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5000"/>
              </a:lnSpc>
              <a:buNone/>
            </a:pP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mains-powered floor grinding machine is to be converted to battery operation. In battery mode, the machine should be able to work effectively for at least 4 hours independently of the mains. The battery is charged overnight.</a:t>
            </a:r>
          </a:p>
          <a:p>
            <a:pPr marL="0" indent="0">
              <a:lnSpc>
                <a:spcPct val="125000"/>
              </a:lnSpc>
              <a:buNone/>
            </a:pPr>
            <a:endParaRPr lang="de-CH" sz="16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5000"/>
              </a:lnSpc>
              <a:spcBef>
                <a:spcPts val="600"/>
              </a:spcBef>
              <a:buNone/>
            </a:pP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Determine the dimensions of the battery required for this.</a:t>
            </a:r>
            <a:endParaRPr lang="de-CH" dirty="0"/>
          </a:p>
        </p:txBody>
      </p:sp>
      <p:pic>
        <p:nvPicPr>
          <p:cNvPr id="6" name="Grafik 5" descr="Bodenschleifmaschine BSM-250/E-PRO ">
            <a:extLst>
              <a:ext uri="{FF2B5EF4-FFF2-40B4-BE49-F238E27FC236}">
                <a16:creationId xmlns:a16="http://schemas.microsoft.com/office/drawing/2014/main" id="{04539404-511D-2BC6-EA45-85F6EC98ABB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05" t="5661" r="-5341" b="4163"/>
          <a:stretch/>
        </p:blipFill>
        <p:spPr bwMode="auto">
          <a:xfrm>
            <a:off x="6624638" y="1738853"/>
            <a:ext cx="2698750" cy="343535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7599539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CA49BEAF-528B-4B4A-BE68-8720F4FBE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/>
              <a:t>Case study - Floor grinding machine</a:t>
            </a:r>
            <a:endParaRPr lang="de-CH" b="1" i="1" dirty="0"/>
          </a:p>
        </p:txBody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C130DBC0-AC82-4BA5-A298-371939314A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14772"/>
            <a:r>
              <a:rPr lang="en-US">
                <a:solidFill>
                  <a:prstClr val="white"/>
                </a:solidFill>
              </a:rPr>
              <a:t>Battery Course</a:t>
            </a:r>
            <a:endParaRPr lang="de-CH">
              <a:solidFill>
                <a:prstClr val="white"/>
              </a:solidFill>
            </a:endParaRP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14A6C27-379C-46B1-8775-966FB9960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14772"/>
            <a:r>
              <a:rPr lang="en-US">
                <a:solidFill>
                  <a:prstClr val="white"/>
                </a:solidFill>
              </a:rPr>
              <a:t>01 - Lithium-Ion Battery Cells - Part 3</a:t>
            </a:r>
            <a:endParaRPr lang="de-CH">
              <a:solidFill>
                <a:prstClr val="white"/>
              </a:solidFill>
            </a:endParaRP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9405249-C5C5-47E6-9C1F-E399A16A6D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14772"/>
            <a:fld id="{4E3A50CD-A9EF-43DC-AE9C-C4361F522DED}" type="slidenum">
              <a:rPr lang="de-CH" smtClean="0">
                <a:solidFill>
                  <a:prstClr val="white"/>
                </a:solidFill>
              </a:rPr>
              <a:pPr defTabSz="414772"/>
              <a:t>10</a:t>
            </a:fld>
            <a:endParaRPr lang="de-CH">
              <a:solidFill>
                <a:prstClr val="white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 Placeholder 4">
                <a:extLst>
                  <a:ext uri="{FF2B5EF4-FFF2-40B4-BE49-F238E27FC236}">
                    <a16:creationId xmlns:a16="http://schemas.microsoft.com/office/drawing/2014/main" id="{E8E16326-D0B5-EFF5-AEF8-33AA3261A54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81037" y="1002346"/>
                <a:ext cx="8414584" cy="5193628"/>
              </a:xfrm>
              <a:prstGeom prst="rect">
                <a:avLst/>
              </a:prstGeom>
            </p:spPr>
            <p:txBody>
              <a:bodyPr/>
              <a:lstStyle>
                <a:lvl1pPr marL="228602" indent="-228602" algn="l" defTabSz="914406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35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4" indent="-228602" algn="l" defTabSz="914406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177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8" indent="-228602" algn="l" defTabSz="914406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14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10" indent="-228602" algn="l" defTabSz="914406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633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13" indent="-228602" algn="l" defTabSz="914406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452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17" indent="-228602" algn="l" defTabSz="914406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19" indent="-228602" algn="l" defTabSz="914406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23" indent="-228602" algn="l" defTabSz="914406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25" indent="-228602" algn="l" defTabSz="914406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lvl="0" indent="0">
                  <a:lnSpc>
                    <a:spcPct val="125000"/>
                  </a:lnSpc>
                  <a:spcBef>
                    <a:spcPts val="1800"/>
                  </a:spcBef>
                  <a:buNone/>
                  <a:tabLst>
                    <a:tab pos="1433513" algn="l"/>
                  </a:tabLst>
                </a:pPr>
                <a:r>
                  <a:rPr lang="en-US" sz="1600" dirty="0">
                    <a:solidFill>
                      <a:srgbClr val="2E74B5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Task 3: How many cells are required for the battery of the above application?</a:t>
                </a:r>
                <a:endParaRPr lang="de-CH" sz="16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25000"/>
                  </a:lnSpc>
                  <a:spcBef>
                    <a:spcPts val="0"/>
                  </a:spcBef>
                  <a:buNone/>
                </a:pPr>
                <a:endParaRPr lang="de-CH" sz="9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342900" lvl="0" indent="-342900">
                  <a:lnSpc>
                    <a:spcPct val="125000"/>
                  </a:lnSpc>
                  <a:buFont typeface="+mj-lt"/>
                  <a:buAutoNum type="alphaLcParenR" startAt="2"/>
                </a:pPr>
                <a:r>
                  <a:rPr lang="en-US" sz="18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Determine exactly how many battery cells are actually required, taking into account the number of cells to be connected in series and parallel.</a:t>
                </a:r>
              </a:p>
              <a:p>
                <a:pPr marL="0" lvl="0" indent="0">
                  <a:lnSpc>
                    <a:spcPct val="125000"/>
                  </a:lnSpc>
                  <a:buNone/>
                </a:pPr>
                <a:endParaRPr lang="de-CH" sz="1600" dirty="0">
                  <a:latin typeface="Arial" panose="020B0604020202020204" pitchFamily="34" charset="0"/>
                  <a:cs typeface="Times New Roman" panose="02020603050405020304" pitchFamily="18" charset="0"/>
                </a:endParaRPr>
              </a:p>
              <a:p>
                <a:pPr marL="0" lvl="0" indent="0">
                  <a:lnSpc>
                    <a:spcPct val="125000"/>
                  </a:lnSpc>
                  <a:buNone/>
                </a:pPr>
                <a:endParaRPr lang="de-CH" sz="1600" dirty="0">
                  <a:latin typeface="Arial" panose="020B0604020202020204" pitchFamily="34" charset="0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25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de-CH" sz="2000" b="0" i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number</m:t>
                      </m:r>
                      <m:r>
                        <a:rPr lang="de-CH" sz="2000" b="0" i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de-CH" sz="2000" b="0" i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of</m:t>
                      </m:r>
                      <m:r>
                        <a:rPr lang="de-CH" sz="2000" b="0" i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de-CH" sz="2000" b="0" i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cells</m:t>
                      </m:r>
                      <m:r>
                        <a:rPr lang="de-CH" sz="2000" b="0" i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d>
                        <m:dPr>
                          <m:ctrlPr>
                            <a:rPr lang="de-CH" sz="20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de-CH" sz="2000" b="0" i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tot</m:t>
                          </m:r>
                          <m:r>
                            <a:rPr lang="de-CH" sz="20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𝑎𝑙</m:t>
                          </m:r>
                        </m:e>
                      </m:d>
                      <m:r>
                        <a:rPr lang="de-CH" sz="2000" b="0" i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   </m:t>
                      </m:r>
                      <m:r>
                        <a:rPr lang="de-CH" sz="20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=    </m:t>
                      </m:r>
                      <m:r>
                        <a:rPr lang="de-CH" sz="200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𝑠</m:t>
                      </m:r>
                      <m:r>
                        <a:rPr lang="de-CH" sz="20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𝑒𝑟𝑖𝑒𝑠</m:t>
                      </m:r>
                      <m:r>
                        <a:rPr lang="de-CH" sz="20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de-CH" sz="20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𝑐𝑜𝑛𝑛𝑒𝑐𝑡𝑖𝑜𝑛</m:t>
                      </m:r>
                      <m:r>
                        <a:rPr lang="de-CH" sz="20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 ∙ </m:t>
                      </m:r>
                      <m:r>
                        <a:rPr lang="de-CH" sz="20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𝑝𝑎𝑟𝑎𝑙𝑙𝑒𝑙</m:t>
                      </m:r>
                      <m:r>
                        <a:rPr lang="de-CH" sz="20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de-CH" sz="20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𝑠𝑡𝑟𝑖𝑛𝑔𝑠</m:t>
                      </m:r>
                    </m:oMath>
                  </m:oMathPara>
                </a14:m>
                <a:endParaRPr lang="de-CH" sz="2000" b="0" dirty="0">
                  <a:solidFill>
                    <a:srgbClr val="7030A0"/>
                  </a:solidFill>
                  <a:latin typeface="Arial" panose="020B0604020202020204" pitchFamily="34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25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de-CH" sz="20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                                             </m:t>
                      </m:r>
                      <m:r>
                        <a:rPr lang="de-CH" sz="20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    </m:t>
                      </m:r>
                      <m:r>
                        <a:rPr lang="de-CH" sz="20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=              </m:t>
                      </m:r>
                      <m:r>
                        <a:rPr lang="de-CH" sz="20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    </m:t>
                      </m:r>
                      <m:r>
                        <a:rPr lang="de-CH" sz="20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14 </m:t>
                      </m:r>
                      <m:r>
                        <a:rPr lang="de-CH" sz="20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𝑝𝑐𝑠</m:t>
                      </m:r>
                      <m:r>
                        <a:rPr lang="de-CH" sz="20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.           ∙                52 </m:t>
                      </m:r>
                      <m:r>
                        <a:rPr lang="de-CH" sz="20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𝑝𝑐𝑠</m:t>
                      </m:r>
                      <m:r>
                        <a:rPr lang="de-CH" sz="20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.</m:t>
                      </m:r>
                    </m:oMath>
                  </m:oMathPara>
                </a14:m>
                <a:endParaRPr lang="de-CH" sz="2000" b="0" dirty="0">
                  <a:solidFill>
                    <a:srgbClr val="7030A0"/>
                  </a:solidFill>
                  <a:latin typeface="Arial" panose="020B0604020202020204" pitchFamily="34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25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de-CH" sz="20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                                             </m:t>
                      </m:r>
                      <m:r>
                        <a:rPr lang="de-CH" sz="20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    </m:t>
                      </m:r>
                      <m:r>
                        <a:rPr lang="de-CH" sz="20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=                                 728 </m:t>
                      </m:r>
                      <m:r>
                        <a:rPr lang="de-CH" sz="20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𝑝𝑐𝑠</m:t>
                      </m:r>
                      <m:r>
                        <a:rPr lang="de-CH" sz="20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. </m:t>
                      </m:r>
                    </m:oMath>
                  </m:oMathPara>
                </a14:m>
                <a:endParaRPr lang="de-CH" sz="2000" dirty="0">
                  <a:solidFill>
                    <a:srgbClr val="7030A0"/>
                  </a:solidFill>
                  <a:latin typeface="Arial" panose="020B0604020202020204" pitchFamily="34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marL="0" lvl="0" indent="0">
                  <a:lnSpc>
                    <a:spcPct val="125000"/>
                  </a:lnSpc>
                  <a:buNone/>
                </a:pPr>
                <a:endParaRPr lang="de-CH" sz="1800" dirty="0">
                  <a:latin typeface="Arial" panose="020B060402020202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5" name="Text Placeholder 4">
                <a:extLst>
                  <a:ext uri="{FF2B5EF4-FFF2-40B4-BE49-F238E27FC236}">
                    <a16:creationId xmlns:a16="http://schemas.microsoft.com/office/drawing/2014/main" id="{E8E16326-D0B5-EFF5-AEF8-33AA3261A5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1037" y="1002346"/>
                <a:ext cx="8414584" cy="5193628"/>
              </a:xfrm>
              <a:prstGeom prst="rect">
                <a:avLst/>
              </a:prstGeom>
              <a:blipFill>
                <a:blip r:embed="rId2"/>
                <a:stretch>
                  <a:fillRect l="-5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835479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CA49BEAF-528B-4B4A-BE68-8720F4FBE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dirty="0"/>
              <a:t>Case study - Floor grinding machine</a:t>
            </a:r>
            <a:endParaRPr lang="de-CH" b="1" i="1" dirty="0"/>
          </a:p>
        </p:txBody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C130DBC0-AC82-4BA5-A298-371939314A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14772"/>
            <a:r>
              <a:rPr lang="en-US">
                <a:solidFill>
                  <a:prstClr val="white"/>
                </a:solidFill>
              </a:rPr>
              <a:t>Battery Course</a:t>
            </a:r>
            <a:endParaRPr lang="de-CH">
              <a:solidFill>
                <a:prstClr val="white"/>
              </a:solidFill>
            </a:endParaRP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14A6C27-379C-46B1-8775-966FB9960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14772"/>
            <a:r>
              <a:rPr lang="en-US">
                <a:solidFill>
                  <a:prstClr val="white"/>
                </a:solidFill>
              </a:rPr>
              <a:t>01 - Lithium-Ion Battery Cells - Part 3</a:t>
            </a:r>
            <a:endParaRPr lang="de-CH">
              <a:solidFill>
                <a:prstClr val="white"/>
              </a:solidFill>
            </a:endParaRP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9405249-C5C5-47E6-9C1F-E399A16A6D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14772"/>
            <a:fld id="{4E3A50CD-A9EF-43DC-AE9C-C4361F522DED}" type="slidenum">
              <a:rPr lang="de-CH" smtClean="0">
                <a:solidFill>
                  <a:prstClr val="white"/>
                </a:solidFill>
              </a:rPr>
              <a:pPr defTabSz="414772"/>
              <a:t>11</a:t>
            </a:fld>
            <a:endParaRPr lang="de-CH">
              <a:solidFill>
                <a:prstClr val="white"/>
              </a:solidFill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E16326-D0B5-EFF5-AEF8-33AA3261A544}"/>
              </a:ext>
            </a:extLst>
          </p:cNvPr>
          <p:cNvSpPr txBox="1">
            <a:spLocks/>
          </p:cNvSpPr>
          <p:nvPr/>
        </p:nvSpPr>
        <p:spPr>
          <a:xfrm>
            <a:off x="681037" y="1002346"/>
            <a:ext cx="8414584" cy="5193628"/>
          </a:xfrm>
          <a:prstGeom prst="rect">
            <a:avLst/>
          </a:prstGeom>
        </p:spPr>
        <p:txBody>
          <a:bodyPr/>
          <a:lstStyle>
            <a:lvl1pPr marL="228602" indent="-228602" algn="l" defTabSz="914406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3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4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1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8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10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13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17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19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23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25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25000"/>
              </a:lnSpc>
              <a:spcBef>
                <a:spcPts val="1800"/>
              </a:spcBef>
              <a:buNone/>
              <a:tabLst>
                <a:tab pos="1433513" algn="l"/>
              </a:tabLst>
            </a:pPr>
            <a:r>
              <a:rPr lang="en-US" sz="1800" dirty="0">
                <a:solidFill>
                  <a:srgbClr val="2E74B5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Task 4 What voltage range must the inverter/converter cover?</a:t>
            </a:r>
            <a:endParaRPr lang="de-CH" sz="1800" dirty="0">
              <a:solidFill>
                <a:srgbClr val="2E74B5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5000"/>
              </a:lnSpc>
              <a:spcBef>
                <a:spcPts val="0"/>
              </a:spcBef>
              <a:buNone/>
            </a:pPr>
            <a:endParaRPr lang="de-CH" sz="8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25000"/>
              </a:lnSpc>
              <a:buNone/>
            </a:pP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 battery cells do not provide a constant terminal voltage over the entire state of charge (SoC), an inverter is required for AC motors and a DC/DC converter for DC motors. This converts the battery voltage to a constant voltage level.</a:t>
            </a:r>
          </a:p>
          <a:p>
            <a:pPr marL="0" lvl="0" indent="0">
              <a:lnSpc>
                <a:spcPct val="125000"/>
              </a:lnSpc>
              <a:buNone/>
            </a:pPr>
            <a:endParaRPr lang="de-CH" sz="16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25000"/>
              </a:lnSpc>
              <a:buNone/>
            </a:pPr>
            <a:r>
              <a:rPr lang="de-CH" sz="2000" dirty="0">
                <a:solidFill>
                  <a:srgbClr val="7030A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See </a:t>
            </a:r>
            <a:r>
              <a:rPr lang="de-CH" sz="2000" dirty="0" err="1">
                <a:solidFill>
                  <a:srgbClr val="7030A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next</a:t>
            </a:r>
            <a:r>
              <a:rPr lang="de-CH" sz="2000" dirty="0">
                <a:solidFill>
                  <a:srgbClr val="7030A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CH" sz="2000" dirty="0" err="1">
                <a:solidFill>
                  <a:srgbClr val="7030A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slide</a:t>
            </a:r>
            <a:endParaRPr lang="de-CH" sz="2000" dirty="0">
              <a:solidFill>
                <a:srgbClr val="7030A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48031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CA49BEAF-528B-4B4A-BE68-8720F4FBE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/>
              <a:t>Case study - Floor grinding machine</a:t>
            </a:r>
            <a:endParaRPr lang="de-CH" b="1" i="1" dirty="0"/>
          </a:p>
        </p:txBody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C130DBC0-AC82-4BA5-A298-371939314A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14772"/>
            <a:r>
              <a:rPr lang="en-US">
                <a:solidFill>
                  <a:prstClr val="white"/>
                </a:solidFill>
              </a:rPr>
              <a:t>Battery Course</a:t>
            </a:r>
            <a:endParaRPr lang="de-CH">
              <a:solidFill>
                <a:prstClr val="white"/>
              </a:solidFill>
            </a:endParaRP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14A6C27-379C-46B1-8775-966FB9960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14772"/>
            <a:r>
              <a:rPr lang="en-US">
                <a:solidFill>
                  <a:prstClr val="white"/>
                </a:solidFill>
              </a:rPr>
              <a:t>01 - Lithium-Ion Battery Cells - Part 3</a:t>
            </a:r>
            <a:endParaRPr lang="de-CH">
              <a:solidFill>
                <a:prstClr val="white"/>
              </a:solidFill>
            </a:endParaRP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9405249-C5C5-47E6-9C1F-E399A16A6D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14772"/>
            <a:fld id="{4E3A50CD-A9EF-43DC-AE9C-C4361F522DED}" type="slidenum">
              <a:rPr lang="de-CH" smtClean="0">
                <a:solidFill>
                  <a:prstClr val="white"/>
                </a:solidFill>
              </a:rPr>
              <a:pPr defTabSz="414772"/>
              <a:t>12</a:t>
            </a:fld>
            <a:endParaRPr lang="de-CH">
              <a:solidFill>
                <a:prstClr val="white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 Placeholder 4">
                <a:extLst>
                  <a:ext uri="{FF2B5EF4-FFF2-40B4-BE49-F238E27FC236}">
                    <a16:creationId xmlns:a16="http://schemas.microsoft.com/office/drawing/2014/main" id="{E8E16326-D0B5-EFF5-AEF8-33AA3261A54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81037" y="1002346"/>
                <a:ext cx="8414584" cy="5193628"/>
              </a:xfrm>
              <a:prstGeom prst="rect">
                <a:avLst/>
              </a:prstGeom>
            </p:spPr>
            <p:txBody>
              <a:bodyPr/>
              <a:lstStyle>
                <a:lvl1pPr marL="228602" indent="-228602" algn="l" defTabSz="914406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35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4" indent="-228602" algn="l" defTabSz="914406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177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8" indent="-228602" algn="l" defTabSz="914406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14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10" indent="-228602" algn="l" defTabSz="914406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633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13" indent="-228602" algn="l" defTabSz="914406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452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17" indent="-228602" algn="l" defTabSz="914406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19" indent="-228602" algn="l" defTabSz="914406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23" indent="-228602" algn="l" defTabSz="914406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25" indent="-228602" algn="l" defTabSz="914406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lnSpc>
                    <a:spcPct val="125000"/>
                  </a:lnSpc>
                  <a:spcBef>
                    <a:spcPts val="1800"/>
                  </a:spcBef>
                  <a:buNone/>
                  <a:tabLst>
                    <a:tab pos="1433513" algn="l"/>
                  </a:tabLst>
                </a:pPr>
                <a:r>
                  <a:rPr lang="en-US" sz="1800" dirty="0">
                    <a:solidFill>
                      <a:srgbClr val="2E74B5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Task 4 What voltage range must the inverter/converter cover?</a:t>
                </a:r>
                <a:endParaRPr lang="de-CH" sz="1800" dirty="0">
                  <a:solidFill>
                    <a:srgbClr val="2E74B5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25000"/>
                  </a:lnSpc>
                  <a:spcBef>
                    <a:spcPts val="0"/>
                  </a:spcBef>
                  <a:buNone/>
                </a:pPr>
                <a:endParaRPr lang="de-CH" sz="8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lvl="0" indent="0">
                  <a:lnSpc>
                    <a:spcPct val="125000"/>
                  </a:lnSpc>
                  <a:buNone/>
                </a:pPr>
                <a:r>
                  <a:rPr lang="en-US" sz="16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Use the data sheet information for the selected battery cell to determine the maximum and minimum terminal voltage.</a:t>
                </a:r>
                <a:endParaRPr lang="de-CH" sz="1600" dirty="0"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lvl="0" indent="0">
                  <a:lnSpc>
                    <a:spcPct val="125000"/>
                  </a:lnSpc>
                  <a:buNone/>
                </a:pPr>
                <a:endParaRPr lang="de-CH" sz="1400" dirty="0">
                  <a:latin typeface="Arial" panose="020B0604020202020204" pitchFamily="34" charset="0"/>
                  <a:cs typeface="Times New Roman" panose="02020603050405020304" pitchFamily="18" charset="0"/>
                </a:endParaRPr>
              </a:p>
              <a:p>
                <a:pPr marL="0" lvl="0" indent="0">
                  <a:lnSpc>
                    <a:spcPct val="125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de-CH" sz="24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de-CH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𝑈</m:t>
                          </m:r>
                        </m:e>
                        <m:sub>
                          <m:r>
                            <a:rPr lang="de-CH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𝐵𝑎𝑡𝑡</m:t>
                          </m:r>
                        </m:sub>
                        <m:sup>
                          <m:r>
                            <a:rPr lang="de-CH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𝑚𝑎𝑥</m:t>
                          </m:r>
                        </m:sup>
                      </m:sSubSup>
                      <m:r>
                        <a:rPr lang="de-CH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  =   14 </m:t>
                      </m:r>
                      <m:r>
                        <a:rPr lang="de-CH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 </m:t>
                      </m:r>
                      <m:sSubSup>
                        <m:sSubSupPr>
                          <m:ctrlPr>
                            <a:rPr lang="de-CH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de-CH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𝑈</m:t>
                          </m:r>
                        </m:e>
                        <m:sub>
                          <m:r>
                            <a:rPr lang="de-CH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𝑍𝑒𝑙𝑙𝑒</m:t>
                          </m:r>
                        </m:sub>
                        <m:sup>
                          <m:r>
                            <a:rPr lang="de-CH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𝑚𝑎𝑥</m:t>
                          </m:r>
                        </m:sup>
                      </m:sSubSup>
                      <m:r>
                        <a:rPr lang="de-CH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de-CH" sz="240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de-CH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de-CH" sz="240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 </m:t>
                      </m:r>
                      <m:r>
                        <a:rPr lang="de-CH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de-CH" sz="240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14</m:t>
                      </m:r>
                      <m:r>
                        <a:rPr lang="de-CH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de-CH" sz="240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de-CH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4.2 </m:t>
                      </m:r>
                      <m:r>
                        <a:rPr lang="de-CH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𝑉</m:t>
                      </m:r>
                      <m:r>
                        <a:rPr lang="de-CH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=   58.8 </m:t>
                      </m:r>
                      <m:r>
                        <a:rPr lang="de-CH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𝑉</m:t>
                      </m:r>
                    </m:oMath>
                  </m:oMathPara>
                </a14:m>
                <a:endParaRPr lang="de-CH" sz="2400" b="0" dirty="0">
                  <a:solidFill>
                    <a:srgbClr val="7030A0"/>
                  </a:solidFill>
                  <a:ea typeface="Cambria Math" panose="02040503050406030204" pitchFamily="18" charset="0"/>
                </a:endParaRPr>
              </a:p>
              <a:p>
                <a:pPr marL="0" lvl="0" indent="0">
                  <a:lnSpc>
                    <a:spcPct val="125000"/>
                  </a:lnSpc>
                  <a:buNone/>
                </a:pPr>
                <a:endParaRPr lang="de-CH" sz="1400" b="0" dirty="0">
                  <a:solidFill>
                    <a:srgbClr val="7030A0"/>
                  </a:solidFill>
                  <a:ea typeface="Cambria Math" panose="02040503050406030204" pitchFamily="18" charset="0"/>
                </a:endParaRPr>
              </a:p>
              <a:p>
                <a:pPr marL="0" indent="0">
                  <a:lnSpc>
                    <a:spcPct val="125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de-CH" sz="24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de-CH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𝑈</m:t>
                          </m:r>
                        </m:e>
                        <m:sub>
                          <m:r>
                            <a:rPr lang="de-CH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𝐵𝑎𝑡𝑡</m:t>
                          </m:r>
                        </m:sub>
                        <m:sup>
                          <m:r>
                            <a:rPr lang="de-CH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𝑚𝑖𝑛</m:t>
                          </m:r>
                        </m:sup>
                      </m:sSubSup>
                      <m:r>
                        <a:rPr lang="de-CH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  =   14 </m:t>
                      </m:r>
                      <m:r>
                        <a:rPr lang="de-CH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 </m:t>
                      </m:r>
                      <m:sSubSup>
                        <m:sSubSupPr>
                          <m:ctrlPr>
                            <a:rPr lang="de-CH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de-CH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𝑈</m:t>
                          </m:r>
                        </m:e>
                        <m:sub>
                          <m:r>
                            <a:rPr lang="de-CH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𝑍𝑒𝑙𝑙𝑒</m:t>
                          </m:r>
                        </m:sub>
                        <m:sup>
                          <m:r>
                            <a:rPr lang="de-CH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𝑚𝑖𝑛</m:t>
                          </m:r>
                        </m:sup>
                      </m:sSubSup>
                      <m:r>
                        <a:rPr lang="de-CH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de-CH" sz="240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de-CH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de-CH" sz="240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 </m:t>
                      </m:r>
                      <m:r>
                        <a:rPr lang="de-CH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de-CH" sz="240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14</m:t>
                      </m:r>
                      <m:r>
                        <a:rPr lang="de-CH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de-CH" sz="240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de-CH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2.5 </m:t>
                      </m:r>
                      <m:r>
                        <a:rPr lang="de-CH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𝑉</m:t>
                      </m:r>
                      <m:r>
                        <a:rPr lang="de-CH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=   35.0 </m:t>
                      </m:r>
                      <m:r>
                        <a:rPr lang="de-CH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𝑉</m:t>
                      </m:r>
                    </m:oMath>
                  </m:oMathPara>
                </a14:m>
                <a:endParaRPr lang="de-CH" sz="2400" dirty="0">
                  <a:solidFill>
                    <a:srgbClr val="7030A0"/>
                  </a:solidFill>
                </a:endParaRPr>
              </a:p>
              <a:p>
                <a:pPr marL="0" lvl="0" indent="0">
                  <a:lnSpc>
                    <a:spcPct val="125000"/>
                  </a:lnSpc>
                  <a:buNone/>
                </a:pPr>
                <a:endParaRPr lang="de-CH" sz="2000" dirty="0">
                  <a:solidFill>
                    <a:srgbClr val="7030A0"/>
                  </a:solidFill>
                </a:endParaRPr>
              </a:p>
              <a:p>
                <a:pPr marL="0" indent="0">
                  <a:lnSpc>
                    <a:spcPct val="125000"/>
                  </a:lnSpc>
                  <a:buNone/>
                </a:pPr>
                <a:r>
                  <a:rPr lang="de-CH" sz="1800" dirty="0" err="1">
                    <a:solidFill>
                      <a:srgbClr val="7030A0"/>
                    </a:solidFill>
                  </a:rPr>
                  <a:t>If</a:t>
                </a:r>
                <a:r>
                  <a:rPr lang="de-CH" sz="1800" dirty="0">
                    <a:solidFill>
                      <a:srgbClr val="7030A0"/>
                    </a:solidFill>
                  </a:rPr>
                  <a:t> </a:t>
                </a:r>
                <a:r>
                  <a:rPr lang="de-CH" sz="1800" dirty="0">
                    <a:solidFill>
                      <a:srgbClr val="7030A0"/>
                    </a:solidFill>
                    <a:latin typeface="Arial" panose="020B060402020202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de-CH" sz="180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de-CH" sz="1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𝑈</m:t>
                        </m:r>
                      </m:e>
                      <m:sub>
                        <m:r>
                          <a:rPr lang="de-CH" sz="1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𝐵𝑎𝑡𝑡</m:t>
                        </m:r>
                      </m:sub>
                      <m:sup>
                        <m:r>
                          <a:rPr lang="de-CH" sz="1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𝑚𝑖𝑛</m:t>
                        </m:r>
                      </m:sup>
                    </m:sSubSup>
                  </m:oMath>
                </a14:m>
                <a:r>
                  <a:rPr lang="de-CH" sz="1800" dirty="0">
                    <a:solidFill>
                      <a:srgbClr val="7030A0"/>
                    </a:solidFill>
                  </a:rPr>
                  <a:t>  </a:t>
                </a:r>
                <a:r>
                  <a:rPr lang="en-US" sz="1800" dirty="0">
                    <a:solidFill>
                      <a:srgbClr val="7030A0"/>
                    </a:solidFill>
                  </a:rPr>
                  <a:t>is greater than the rated motor voltage, the speed of DC motors can be controlled with a PWM signal. Otherwise, a DC/DC converter is required. For AC motors, an inverter is required in any case.</a:t>
                </a:r>
                <a:endParaRPr lang="de-CH" sz="1800" dirty="0">
                  <a:solidFill>
                    <a:srgbClr val="7030A0"/>
                  </a:solidFill>
                </a:endParaRPr>
              </a:p>
            </p:txBody>
          </p:sp>
        </mc:Choice>
        <mc:Fallback>
          <p:sp>
            <p:nvSpPr>
              <p:cNvPr id="5" name="Text Placeholder 4">
                <a:extLst>
                  <a:ext uri="{FF2B5EF4-FFF2-40B4-BE49-F238E27FC236}">
                    <a16:creationId xmlns:a16="http://schemas.microsoft.com/office/drawing/2014/main" id="{E8E16326-D0B5-EFF5-AEF8-33AA3261A5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1037" y="1002346"/>
                <a:ext cx="8414584" cy="5193628"/>
              </a:xfrm>
              <a:prstGeom prst="rect">
                <a:avLst/>
              </a:prstGeom>
              <a:blipFill>
                <a:blip r:embed="rId2"/>
                <a:stretch>
                  <a:fillRect l="-652" r="-3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572903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CA49BEAF-528B-4B4A-BE68-8720F4FBE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/>
              <a:t>Case study - Floor grinding machine</a:t>
            </a:r>
            <a:endParaRPr lang="de-CH" b="1" i="1" dirty="0"/>
          </a:p>
        </p:txBody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C130DBC0-AC82-4BA5-A298-371939314A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14772"/>
            <a:r>
              <a:rPr lang="en-US">
                <a:solidFill>
                  <a:prstClr val="white"/>
                </a:solidFill>
              </a:rPr>
              <a:t>Battery Course</a:t>
            </a:r>
            <a:endParaRPr lang="de-CH">
              <a:solidFill>
                <a:prstClr val="white"/>
              </a:solidFill>
            </a:endParaRP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14A6C27-379C-46B1-8775-966FB9960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14772"/>
            <a:r>
              <a:rPr lang="en-US">
                <a:solidFill>
                  <a:prstClr val="white"/>
                </a:solidFill>
              </a:rPr>
              <a:t>01 - Lithium-Ion Battery Cells - Part 3</a:t>
            </a:r>
            <a:endParaRPr lang="de-CH">
              <a:solidFill>
                <a:prstClr val="white"/>
              </a:solidFill>
            </a:endParaRP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9405249-C5C5-47E6-9C1F-E399A16A6D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14772"/>
            <a:fld id="{4E3A50CD-A9EF-43DC-AE9C-C4361F522DED}" type="slidenum">
              <a:rPr lang="de-CH" smtClean="0">
                <a:solidFill>
                  <a:prstClr val="white"/>
                </a:solidFill>
              </a:rPr>
              <a:pPr defTabSz="414772"/>
              <a:t>13</a:t>
            </a:fld>
            <a:endParaRPr lang="de-CH">
              <a:solidFill>
                <a:prstClr val="white"/>
              </a:solidFill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E16326-D0B5-EFF5-AEF8-33AA3261A544}"/>
              </a:ext>
            </a:extLst>
          </p:cNvPr>
          <p:cNvSpPr txBox="1">
            <a:spLocks/>
          </p:cNvSpPr>
          <p:nvPr/>
        </p:nvSpPr>
        <p:spPr>
          <a:xfrm>
            <a:off x="681037" y="1002346"/>
            <a:ext cx="8414584" cy="5193628"/>
          </a:xfrm>
          <a:prstGeom prst="rect">
            <a:avLst/>
          </a:prstGeom>
        </p:spPr>
        <p:txBody>
          <a:bodyPr/>
          <a:lstStyle>
            <a:lvl1pPr marL="228602" indent="-228602" algn="l" defTabSz="914406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3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4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1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8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10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13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17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19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23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25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25000"/>
              </a:lnSpc>
              <a:spcBef>
                <a:spcPts val="1800"/>
              </a:spcBef>
              <a:buNone/>
              <a:tabLst>
                <a:tab pos="1433513" algn="l"/>
              </a:tabLst>
            </a:pPr>
            <a:r>
              <a:rPr lang="en-US" sz="1800" dirty="0">
                <a:solidFill>
                  <a:srgbClr val="2E74B5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Task 5 How heavy will the planned battery be?</a:t>
            </a:r>
            <a:endParaRPr lang="de-CH" sz="1800" dirty="0">
              <a:solidFill>
                <a:srgbClr val="2E74B5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5000"/>
              </a:lnSpc>
              <a:spcBef>
                <a:spcPts val="0"/>
              </a:spcBef>
              <a:buNone/>
            </a:pPr>
            <a:endParaRPr lang="de-CH" sz="8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25000"/>
              </a:lnSpc>
              <a:buNone/>
            </a:pP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Estimate approximately how much the battery for the floor grinder will weigh. Can the specification be met? If not, what can be done to reduce the weight.</a:t>
            </a:r>
          </a:p>
          <a:p>
            <a:pPr marL="0" lvl="0" indent="0">
              <a:lnSpc>
                <a:spcPct val="125000"/>
              </a:lnSpc>
              <a:buNone/>
            </a:pPr>
            <a:endParaRPr lang="de-CH" sz="8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25000"/>
              </a:lnSpc>
              <a:buNone/>
              <a:tabLst>
                <a:tab pos="2155825" algn="l"/>
                <a:tab pos="2422525" algn="l"/>
                <a:tab pos="5203825" algn="l"/>
              </a:tabLst>
            </a:pPr>
            <a:r>
              <a:rPr lang="de-CH" sz="1700" dirty="0" err="1">
                <a:solidFill>
                  <a:srgbClr val="7030A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weight</a:t>
            </a:r>
            <a:r>
              <a:rPr lang="de-CH" sz="1700" dirty="0">
                <a:solidFill>
                  <a:srgbClr val="7030A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CH" sz="1700" dirty="0" err="1">
                <a:solidFill>
                  <a:srgbClr val="7030A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single</a:t>
            </a:r>
            <a:r>
              <a:rPr lang="de-CH" sz="1700" dirty="0">
                <a:solidFill>
                  <a:srgbClr val="7030A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CH" sz="1700" dirty="0" err="1">
                <a:solidFill>
                  <a:srgbClr val="7030A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cell</a:t>
            </a:r>
            <a:r>
              <a:rPr lang="de-CH" sz="1700" dirty="0">
                <a:solidFill>
                  <a:srgbClr val="7030A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	=	49 g  (</a:t>
            </a:r>
            <a:r>
              <a:rPr lang="de-CH" sz="1700" dirty="0" err="1">
                <a:solidFill>
                  <a:srgbClr val="7030A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according</a:t>
            </a:r>
            <a:r>
              <a:rPr lang="de-CH" sz="1700" dirty="0">
                <a:solidFill>
                  <a:srgbClr val="7030A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CH" sz="1700" dirty="0" err="1">
                <a:solidFill>
                  <a:srgbClr val="7030A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to</a:t>
            </a:r>
            <a:r>
              <a:rPr lang="de-CH" sz="1700" dirty="0">
                <a:solidFill>
                  <a:srgbClr val="7030A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</a:t>
            </a:r>
            <a:r>
              <a:rPr lang="de-CH" sz="1700" dirty="0" err="1">
                <a:solidFill>
                  <a:srgbClr val="7030A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datasheet</a:t>
            </a:r>
            <a:r>
              <a:rPr lang="de-CH" sz="1700" dirty="0">
                <a:solidFill>
                  <a:srgbClr val="7030A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)</a:t>
            </a:r>
          </a:p>
          <a:p>
            <a:pPr marL="0" lvl="0" indent="0">
              <a:lnSpc>
                <a:spcPct val="125000"/>
              </a:lnSpc>
              <a:buNone/>
              <a:tabLst>
                <a:tab pos="2155825" algn="l"/>
                <a:tab pos="2422525" algn="l"/>
                <a:tab pos="5203825" algn="l"/>
              </a:tabLst>
            </a:pPr>
            <a:r>
              <a:rPr lang="de-CH" sz="1700" dirty="0">
                <a:solidFill>
                  <a:srgbClr val="7030A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Total </a:t>
            </a:r>
            <a:r>
              <a:rPr lang="de-CH" sz="1700" dirty="0" err="1">
                <a:solidFill>
                  <a:srgbClr val="7030A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weight</a:t>
            </a:r>
            <a:r>
              <a:rPr lang="de-CH" sz="1700" dirty="0">
                <a:solidFill>
                  <a:srgbClr val="7030A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all </a:t>
            </a:r>
            <a:r>
              <a:rPr lang="de-CH" sz="1700" dirty="0" err="1">
                <a:solidFill>
                  <a:srgbClr val="7030A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cells</a:t>
            </a:r>
            <a:r>
              <a:rPr lang="de-CH" sz="1700" dirty="0">
                <a:solidFill>
                  <a:srgbClr val="7030A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	=	</a:t>
            </a:r>
            <a:r>
              <a:rPr lang="de-CH" sz="1700" dirty="0" err="1">
                <a:solidFill>
                  <a:srgbClr val="7030A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number</a:t>
            </a:r>
            <a:r>
              <a:rPr lang="de-CH" sz="1700" dirty="0">
                <a:solidFill>
                  <a:srgbClr val="7030A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CH" sz="1700" dirty="0" err="1">
                <a:solidFill>
                  <a:srgbClr val="7030A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of</a:t>
            </a:r>
            <a:r>
              <a:rPr lang="de-CH" sz="1700" dirty="0">
                <a:solidFill>
                  <a:srgbClr val="7030A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CH" sz="1700" dirty="0" err="1">
                <a:solidFill>
                  <a:srgbClr val="7030A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cells</a:t>
            </a:r>
            <a:r>
              <a:rPr lang="de-CH" sz="1700" dirty="0">
                <a:solidFill>
                  <a:srgbClr val="7030A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•  </a:t>
            </a:r>
            <a:r>
              <a:rPr lang="de-CH" sz="1700" dirty="0" err="1">
                <a:solidFill>
                  <a:srgbClr val="7030A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weight</a:t>
            </a:r>
            <a:r>
              <a:rPr lang="de-CH" sz="1700" dirty="0">
                <a:solidFill>
                  <a:srgbClr val="7030A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CH" sz="1700" dirty="0" err="1">
                <a:solidFill>
                  <a:srgbClr val="7030A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single</a:t>
            </a:r>
            <a:r>
              <a:rPr lang="de-CH" sz="1700" dirty="0">
                <a:solidFill>
                  <a:srgbClr val="7030A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CH" sz="1700" dirty="0" err="1">
                <a:solidFill>
                  <a:srgbClr val="7030A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cell</a:t>
            </a:r>
            <a:endParaRPr lang="de-CH" sz="1700" dirty="0">
              <a:solidFill>
                <a:srgbClr val="7030A0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25000"/>
              </a:lnSpc>
              <a:buNone/>
              <a:tabLst>
                <a:tab pos="2155825" algn="l"/>
                <a:tab pos="2422525" algn="l"/>
                <a:tab pos="5203825" algn="l"/>
              </a:tabLst>
            </a:pPr>
            <a:r>
              <a:rPr lang="de-CH" sz="1700" dirty="0">
                <a:solidFill>
                  <a:srgbClr val="7030A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	=	728 </a:t>
            </a:r>
            <a:r>
              <a:rPr lang="de-CH" sz="1700" dirty="0" err="1">
                <a:solidFill>
                  <a:srgbClr val="7030A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pcs</a:t>
            </a:r>
            <a:r>
              <a:rPr lang="de-CH" sz="1700" dirty="0">
                <a:solidFill>
                  <a:srgbClr val="7030A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.  •  49 g/</a:t>
            </a:r>
            <a:r>
              <a:rPr lang="de-CH" sz="1700" dirty="0" err="1">
                <a:solidFill>
                  <a:srgbClr val="7030A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pcs</a:t>
            </a:r>
            <a:r>
              <a:rPr lang="de-CH" sz="1700" dirty="0">
                <a:solidFill>
                  <a:srgbClr val="7030A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. 	=   35.6 kg</a:t>
            </a:r>
          </a:p>
          <a:p>
            <a:pPr marL="0" lvl="0" indent="0">
              <a:lnSpc>
                <a:spcPct val="125000"/>
              </a:lnSpc>
              <a:buNone/>
              <a:tabLst>
                <a:tab pos="2155825" algn="l"/>
                <a:tab pos="2422525" algn="l"/>
                <a:tab pos="5203825" algn="l"/>
              </a:tabLst>
            </a:pPr>
            <a:endParaRPr lang="de-CH" sz="1700" dirty="0">
              <a:solidFill>
                <a:srgbClr val="7030A0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25000"/>
              </a:lnSpc>
              <a:buNone/>
              <a:tabLst>
                <a:tab pos="2155825" algn="l"/>
                <a:tab pos="2422525" algn="l"/>
                <a:tab pos="5203825" algn="l"/>
              </a:tabLst>
            </a:pPr>
            <a:r>
              <a:rPr lang="de-CH" sz="1700" dirty="0" err="1">
                <a:solidFill>
                  <a:srgbClr val="7030A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Weight</a:t>
            </a:r>
            <a:r>
              <a:rPr lang="de-CH" sz="1700" dirty="0">
                <a:solidFill>
                  <a:srgbClr val="7030A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CH" sz="1700" dirty="0" err="1">
                <a:solidFill>
                  <a:srgbClr val="7030A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battery</a:t>
            </a:r>
            <a:r>
              <a:rPr lang="de-CH" sz="1700" dirty="0">
                <a:solidFill>
                  <a:srgbClr val="7030A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pack	=	Total </a:t>
            </a:r>
            <a:r>
              <a:rPr lang="de-CH" sz="1700" dirty="0" err="1">
                <a:solidFill>
                  <a:srgbClr val="7030A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weight</a:t>
            </a:r>
            <a:r>
              <a:rPr lang="de-CH" sz="1700" dirty="0">
                <a:solidFill>
                  <a:srgbClr val="7030A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all </a:t>
            </a:r>
            <a:r>
              <a:rPr lang="de-CH" sz="1700" dirty="0" err="1">
                <a:solidFill>
                  <a:srgbClr val="7030A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cells</a:t>
            </a:r>
            <a:r>
              <a:rPr lang="de-CH" sz="1700" dirty="0">
                <a:solidFill>
                  <a:srgbClr val="7030A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+  20% (</a:t>
            </a:r>
            <a:r>
              <a:rPr lang="de-CH" sz="1700" dirty="0" err="1">
                <a:solidFill>
                  <a:srgbClr val="7030A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enclosure</a:t>
            </a:r>
            <a:r>
              <a:rPr lang="de-CH" sz="1700" dirty="0">
                <a:solidFill>
                  <a:srgbClr val="7030A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lang="de-CH" sz="1700" dirty="0" err="1">
                <a:solidFill>
                  <a:srgbClr val="7030A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electronis</a:t>
            </a:r>
            <a:r>
              <a:rPr lang="de-CH" sz="1700" dirty="0">
                <a:solidFill>
                  <a:srgbClr val="7030A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lang="de-CH" sz="1700" dirty="0" err="1">
                <a:solidFill>
                  <a:srgbClr val="7030A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cabeling</a:t>
            </a:r>
            <a:r>
              <a:rPr lang="de-CH" sz="1700" dirty="0">
                <a:solidFill>
                  <a:srgbClr val="7030A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lnSpc>
                <a:spcPct val="125000"/>
              </a:lnSpc>
              <a:spcBef>
                <a:spcPts val="0"/>
              </a:spcBef>
              <a:buNone/>
              <a:tabLst>
                <a:tab pos="2155825" algn="l"/>
                <a:tab pos="2422525" algn="l"/>
                <a:tab pos="5203825" algn="l"/>
              </a:tabLst>
            </a:pPr>
            <a:r>
              <a:rPr lang="de-CH" sz="1700" dirty="0">
                <a:solidFill>
                  <a:srgbClr val="7030A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	=	1.2  • Total </a:t>
            </a:r>
            <a:r>
              <a:rPr lang="de-CH" sz="1700" dirty="0" err="1">
                <a:solidFill>
                  <a:srgbClr val="7030A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weight</a:t>
            </a:r>
            <a:r>
              <a:rPr lang="de-CH" sz="1700" dirty="0">
                <a:solidFill>
                  <a:srgbClr val="7030A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all </a:t>
            </a:r>
            <a:r>
              <a:rPr lang="de-CH" sz="1700" dirty="0" err="1">
                <a:solidFill>
                  <a:srgbClr val="7030A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cells</a:t>
            </a:r>
            <a:r>
              <a:rPr lang="de-CH" sz="1700" dirty="0">
                <a:solidFill>
                  <a:srgbClr val="7030A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	=   </a:t>
            </a:r>
            <a:r>
              <a:rPr lang="de-CH" sz="2200" b="1" dirty="0">
                <a:solidFill>
                  <a:srgbClr val="7030A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42.8 kg</a:t>
            </a:r>
          </a:p>
        </p:txBody>
      </p:sp>
    </p:spTree>
    <p:extLst>
      <p:ext uri="{BB962C8B-B14F-4D97-AF65-F5344CB8AC3E}">
        <p14:creationId xmlns:p14="http://schemas.microsoft.com/office/powerpoint/2010/main" val="13221600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CA49BEAF-528B-4B4A-BE68-8720F4FBE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/>
              <a:t>Case study - Floor grinding machine</a:t>
            </a:r>
            <a:endParaRPr lang="de-CH" b="1" i="1" dirty="0"/>
          </a:p>
        </p:txBody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C130DBC0-AC82-4BA5-A298-371939314A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14772"/>
            <a:r>
              <a:rPr lang="en-US">
                <a:solidFill>
                  <a:prstClr val="white"/>
                </a:solidFill>
              </a:rPr>
              <a:t>Battery Course</a:t>
            </a:r>
            <a:endParaRPr lang="de-CH">
              <a:solidFill>
                <a:prstClr val="white"/>
              </a:solidFill>
            </a:endParaRP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14A6C27-379C-46B1-8775-966FB9960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14772"/>
            <a:r>
              <a:rPr lang="en-US">
                <a:solidFill>
                  <a:prstClr val="white"/>
                </a:solidFill>
              </a:rPr>
              <a:t>01 - Lithium-Ion Battery Cells - Part 3</a:t>
            </a:r>
            <a:endParaRPr lang="de-CH">
              <a:solidFill>
                <a:prstClr val="white"/>
              </a:solidFill>
            </a:endParaRP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9405249-C5C5-47E6-9C1F-E399A16A6D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14772"/>
            <a:fld id="{4E3A50CD-A9EF-43DC-AE9C-C4361F522DED}" type="slidenum">
              <a:rPr lang="de-CH" smtClean="0">
                <a:solidFill>
                  <a:prstClr val="white"/>
                </a:solidFill>
              </a:rPr>
              <a:pPr defTabSz="414772"/>
              <a:t>2</a:t>
            </a:fld>
            <a:endParaRPr lang="de-CH">
              <a:solidFill>
                <a:prstClr val="white"/>
              </a:solidFill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E16326-D0B5-EFF5-AEF8-33AA3261A544}"/>
              </a:ext>
            </a:extLst>
          </p:cNvPr>
          <p:cNvSpPr txBox="1">
            <a:spLocks/>
          </p:cNvSpPr>
          <p:nvPr/>
        </p:nvSpPr>
        <p:spPr>
          <a:xfrm>
            <a:off x="681037" y="1002346"/>
            <a:ext cx="8414584" cy="5193628"/>
          </a:xfrm>
          <a:prstGeom prst="rect">
            <a:avLst/>
          </a:prstGeom>
        </p:spPr>
        <p:txBody>
          <a:bodyPr/>
          <a:lstStyle>
            <a:lvl1pPr marL="228602" indent="-228602" algn="l" defTabSz="914406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3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4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1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8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10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13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17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19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23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25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5000"/>
              </a:lnSpc>
              <a:buNone/>
            </a:pP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current floor grinding machine has the following technical data:</a:t>
            </a:r>
            <a:endParaRPr lang="de-CH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5000"/>
              </a:lnSpc>
              <a:spcBef>
                <a:spcPts val="1800"/>
              </a:spcBef>
              <a:buNone/>
            </a:pPr>
            <a:r>
              <a:rPr lang="de-CH" sz="16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Motor</a:t>
            </a:r>
            <a:endParaRPr lang="de-CH" sz="16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25000"/>
              </a:lnSpc>
              <a:spcBef>
                <a:spcPts val="0"/>
              </a:spcBef>
              <a:tabLst>
                <a:tab pos="4140835" algn="l"/>
              </a:tabLst>
            </a:pPr>
            <a:r>
              <a:rPr lang="de-CH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Rated</a:t>
            </a:r>
            <a:r>
              <a:rPr lang="de-CH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power 	2.2 kW</a:t>
            </a:r>
          </a:p>
          <a:p>
            <a:pPr>
              <a:lnSpc>
                <a:spcPct val="125000"/>
              </a:lnSpc>
              <a:spcBef>
                <a:spcPts val="0"/>
              </a:spcBef>
              <a:tabLst>
                <a:tab pos="4140835" algn="l"/>
              </a:tabLst>
            </a:pPr>
            <a:r>
              <a:rPr lang="de-CH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Mains </a:t>
            </a:r>
            <a:r>
              <a:rPr lang="de-CH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connection</a:t>
            </a:r>
            <a:r>
              <a:rPr lang="de-CH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	230 V, 50…60 Hz, 1 </a:t>
            </a:r>
            <a:r>
              <a:rPr lang="de-CH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</a:t>
            </a:r>
            <a:endParaRPr lang="de-CH" sz="16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25000"/>
              </a:lnSpc>
              <a:spcBef>
                <a:spcPts val="0"/>
              </a:spcBef>
              <a:tabLst>
                <a:tab pos="4140835" algn="l"/>
              </a:tabLst>
            </a:pPr>
            <a:r>
              <a:rPr lang="de-CH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Idle </a:t>
            </a:r>
            <a:r>
              <a:rPr lang="de-CH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speed</a:t>
            </a:r>
            <a:r>
              <a:rPr lang="de-CH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	2600 1/min.</a:t>
            </a:r>
          </a:p>
          <a:p>
            <a:pPr>
              <a:lnSpc>
                <a:spcPct val="125000"/>
              </a:lnSpc>
              <a:spcBef>
                <a:spcPts val="0"/>
              </a:spcBef>
              <a:tabLst>
                <a:tab pos="4140835" algn="l"/>
              </a:tabLst>
            </a:pPr>
            <a:r>
              <a:rPr lang="de-CH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max. Torque	43 </a:t>
            </a:r>
            <a:r>
              <a:rPr lang="de-CH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Nm</a:t>
            </a:r>
            <a:endParaRPr lang="de-CH" sz="16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5000"/>
              </a:lnSpc>
              <a:spcBef>
                <a:spcPts val="1800"/>
              </a:spcBef>
              <a:buNone/>
            </a:pPr>
            <a:r>
              <a:rPr lang="de-CH" sz="16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Grinding </a:t>
            </a:r>
            <a:r>
              <a:rPr lang="de-CH" sz="16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wheel</a:t>
            </a:r>
            <a:endParaRPr lang="de-CH" sz="16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25000"/>
              </a:lnSpc>
              <a:spcBef>
                <a:spcPts val="0"/>
              </a:spcBef>
              <a:tabLst>
                <a:tab pos="4140835" algn="l"/>
              </a:tabLst>
            </a:pPr>
            <a:r>
              <a:rPr lang="de-CH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Nominal </a:t>
            </a:r>
            <a:r>
              <a:rPr lang="de-CH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speed</a:t>
            </a:r>
            <a:r>
              <a:rPr lang="de-CH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	1410 1/min.</a:t>
            </a:r>
          </a:p>
          <a:p>
            <a:pPr>
              <a:lnSpc>
                <a:spcPct val="125000"/>
              </a:lnSpc>
              <a:spcBef>
                <a:spcPts val="0"/>
              </a:spcBef>
              <a:tabLst>
                <a:tab pos="4140835" algn="l"/>
              </a:tabLst>
            </a:pPr>
            <a:r>
              <a:rPr lang="de-CH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Diameter	250 mm</a:t>
            </a:r>
          </a:p>
          <a:p>
            <a:pPr marL="0" indent="0">
              <a:lnSpc>
                <a:spcPct val="125000"/>
              </a:lnSpc>
              <a:spcBef>
                <a:spcPts val="1800"/>
              </a:spcBef>
              <a:buNone/>
            </a:pPr>
            <a:r>
              <a:rPr lang="de-CH" sz="16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Machine</a:t>
            </a:r>
            <a:endParaRPr lang="de-CH" sz="16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25000"/>
              </a:lnSpc>
              <a:spcBef>
                <a:spcPts val="0"/>
              </a:spcBef>
              <a:tabLst>
                <a:tab pos="4140835" algn="l"/>
              </a:tabLst>
            </a:pPr>
            <a:r>
              <a:rPr lang="de-CH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max. </a:t>
            </a:r>
            <a:r>
              <a:rPr lang="de-CH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weight</a:t>
            </a:r>
            <a:r>
              <a:rPr lang="de-CH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de-CH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without</a:t>
            </a:r>
            <a:r>
              <a:rPr lang="de-CH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CH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battery</a:t>
            </a:r>
            <a:r>
              <a:rPr lang="de-CH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	35 kg</a:t>
            </a:r>
          </a:p>
          <a:p>
            <a:pPr>
              <a:lnSpc>
                <a:spcPct val="125000"/>
              </a:lnSpc>
              <a:spcBef>
                <a:spcPts val="0"/>
              </a:spcBef>
              <a:tabLst>
                <a:tab pos="4140835" algn="l"/>
              </a:tabLst>
            </a:pPr>
            <a:r>
              <a:rPr lang="de-CH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max. </a:t>
            </a:r>
            <a:r>
              <a:rPr lang="de-CH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weight</a:t>
            </a:r>
            <a:r>
              <a:rPr lang="de-CH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de-CH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with</a:t>
            </a:r>
            <a:r>
              <a:rPr lang="de-CH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CH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battery</a:t>
            </a:r>
            <a:r>
              <a:rPr lang="de-CH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	60 kg</a:t>
            </a:r>
          </a:p>
          <a:p>
            <a:pPr marL="0" indent="0">
              <a:buNone/>
              <a:tabLst>
                <a:tab pos="6905625" algn="l"/>
              </a:tabLst>
            </a:pP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4027897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CA49BEAF-528B-4B4A-BE68-8720F4FBE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/>
              <a:t>Case study - Floor grinding machine</a:t>
            </a:r>
            <a:endParaRPr lang="de-CH" b="1" i="1" dirty="0"/>
          </a:p>
        </p:txBody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C130DBC0-AC82-4BA5-A298-371939314A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14772"/>
            <a:r>
              <a:rPr lang="en-US">
                <a:solidFill>
                  <a:prstClr val="white"/>
                </a:solidFill>
              </a:rPr>
              <a:t>Battery Course</a:t>
            </a:r>
            <a:endParaRPr lang="de-CH">
              <a:solidFill>
                <a:prstClr val="white"/>
              </a:solidFill>
            </a:endParaRP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14A6C27-379C-46B1-8775-966FB9960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14772"/>
            <a:r>
              <a:rPr lang="en-US">
                <a:solidFill>
                  <a:prstClr val="white"/>
                </a:solidFill>
              </a:rPr>
              <a:t>01 - Lithium-Ion Battery Cells - Part 3</a:t>
            </a:r>
            <a:endParaRPr lang="de-CH">
              <a:solidFill>
                <a:prstClr val="white"/>
              </a:solidFill>
            </a:endParaRP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9405249-C5C5-47E6-9C1F-E399A16A6D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14772"/>
            <a:fld id="{4E3A50CD-A9EF-43DC-AE9C-C4361F522DED}" type="slidenum">
              <a:rPr lang="de-CH" smtClean="0">
                <a:solidFill>
                  <a:prstClr val="white"/>
                </a:solidFill>
              </a:rPr>
              <a:pPr defTabSz="414772"/>
              <a:t>3</a:t>
            </a:fld>
            <a:endParaRPr lang="de-CH">
              <a:solidFill>
                <a:prstClr val="white"/>
              </a:solidFill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E16326-D0B5-EFF5-AEF8-33AA3261A544}"/>
              </a:ext>
            </a:extLst>
          </p:cNvPr>
          <p:cNvSpPr txBox="1">
            <a:spLocks/>
          </p:cNvSpPr>
          <p:nvPr/>
        </p:nvSpPr>
        <p:spPr>
          <a:xfrm>
            <a:off x="681037" y="1002346"/>
            <a:ext cx="8414584" cy="5193628"/>
          </a:xfrm>
          <a:prstGeom prst="rect">
            <a:avLst/>
          </a:prstGeom>
        </p:spPr>
        <p:txBody>
          <a:bodyPr/>
          <a:lstStyle>
            <a:lvl1pPr marL="228602" indent="-228602" algn="l" defTabSz="914406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3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4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1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8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10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13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17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19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23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25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5000"/>
              </a:lnSpc>
              <a:spcAft>
                <a:spcPts val="800"/>
              </a:spcAft>
              <a:buNone/>
            </a:pP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following lithium-ion cells are available </a:t>
            </a:r>
            <a:r>
              <a:rPr lang="de-CH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de-CH" sz="16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25000"/>
              </a:lnSpc>
              <a:tabLst>
                <a:tab pos="1974850" algn="l"/>
              </a:tabLst>
            </a:pPr>
            <a:r>
              <a:rPr lang="de-CH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NITECORE	IMR 18650</a:t>
            </a:r>
          </a:p>
          <a:p>
            <a:pPr>
              <a:lnSpc>
                <a:spcPct val="125000"/>
              </a:lnSpc>
              <a:tabLst>
                <a:tab pos="1974850" algn="l"/>
              </a:tabLst>
            </a:pPr>
            <a:r>
              <a:rPr lang="de-CH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Samsung SDI	INR 18650-30Q</a:t>
            </a:r>
          </a:p>
          <a:p>
            <a:pPr>
              <a:lnSpc>
                <a:spcPct val="125000"/>
              </a:lnSpc>
              <a:tabLst>
                <a:tab pos="1974850" algn="l"/>
              </a:tabLst>
            </a:pPr>
            <a:r>
              <a:rPr lang="de-CH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LG	18650HG2</a:t>
            </a:r>
          </a:p>
          <a:p>
            <a:pPr>
              <a:lnSpc>
                <a:spcPct val="125000"/>
              </a:lnSpc>
              <a:tabLst>
                <a:tab pos="1974850" algn="l"/>
              </a:tabLst>
            </a:pPr>
            <a:r>
              <a:rPr lang="de-CH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ENERDAN	UR18650F (Sanyo)</a:t>
            </a:r>
          </a:p>
          <a:p>
            <a:pPr>
              <a:lnSpc>
                <a:spcPct val="125000"/>
              </a:lnSpc>
              <a:tabLst>
                <a:tab pos="1974850" algn="l"/>
              </a:tabLst>
            </a:pPr>
            <a:r>
              <a:rPr lang="de-CH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Energy Inside	N18650CP-35E</a:t>
            </a:r>
          </a:p>
          <a:p>
            <a:pPr>
              <a:lnSpc>
                <a:spcPct val="125000"/>
              </a:lnSpc>
              <a:tabLst>
                <a:tab pos="1974850" algn="l"/>
              </a:tabLst>
            </a:pPr>
            <a:r>
              <a:rPr lang="de-CH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LithiumWorks</a:t>
            </a:r>
            <a:r>
              <a:rPr lang="de-CH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ANR26650M1B</a:t>
            </a:r>
          </a:p>
          <a:p>
            <a:pPr marL="0" indent="0">
              <a:lnSpc>
                <a:spcPct val="125000"/>
              </a:lnSpc>
              <a:buNone/>
              <a:tabLst>
                <a:tab pos="1530350" algn="l"/>
              </a:tabLst>
            </a:pPr>
            <a:endParaRPr lang="de-CH" sz="16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5000"/>
              </a:lnSpc>
              <a:buNone/>
              <a:tabLst>
                <a:tab pos="1530350" algn="l"/>
              </a:tabLst>
            </a:pPr>
            <a:endParaRPr lang="de-CH" sz="16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  <a:tabLst>
                <a:tab pos="6905625" algn="l"/>
              </a:tabLst>
            </a:pP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9253505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CA49BEAF-528B-4B4A-BE68-8720F4FBE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/>
              <a:t>Case study - Floor grinding machine</a:t>
            </a:r>
            <a:endParaRPr lang="de-CH" b="1" i="1" dirty="0"/>
          </a:p>
        </p:txBody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C130DBC0-AC82-4BA5-A298-371939314A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14772"/>
            <a:r>
              <a:rPr lang="en-US">
                <a:solidFill>
                  <a:prstClr val="white"/>
                </a:solidFill>
              </a:rPr>
              <a:t>Battery Course</a:t>
            </a:r>
            <a:endParaRPr lang="de-CH">
              <a:solidFill>
                <a:prstClr val="white"/>
              </a:solidFill>
            </a:endParaRP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14A6C27-379C-46B1-8775-966FB9960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14772"/>
            <a:r>
              <a:rPr lang="en-US">
                <a:solidFill>
                  <a:prstClr val="white"/>
                </a:solidFill>
              </a:rPr>
              <a:t>01 - Lithium-Ion Battery Cells - Part 3</a:t>
            </a:r>
            <a:endParaRPr lang="de-CH">
              <a:solidFill>
                <a:prstClr val="white"/>
              </a:solidFill>
            </a:endParaRP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9405249-C5C5-47E6-9C1F-E399A16A6D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14772"/>
            <a:fld id="{4E3A50CD-A9EF-43DC-AE9C-C4361F522DED}" type="slidenum">
              <a:rPr lang="de-CH" smtClean="0">
                <a:solidFill>
                  <a:prstClr val="white"/>
                </a:solidFill>
              </a:rPr>
              <a:pPr defTabSz="414772"/>
              <a:t>4</a:t>
            </a:fld>
            <a:endParaRPr lang="de-CH">
              <a:solidFill>
                <a:prstClr val="white"/>
              </a:solidFill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E16326-D0B5-EFF5-AEF8-33AA3261A544}"/>
              </a:ext>
            </a:extLst>
          </p:cNvPr>
          <p:cNvSpPr txBox="1">
            <a:spLocks/>
          </p:cNvSpPr>
          <p:nvPr/>
        </p:nvSpPr>
        <p:spPr>
          <a:xfrm>
            <a:off x="681037" y="1002346"/>
            <a:ext cx="8414584" cy="5193628"/>
          </a:xfrm>
          <a:prstGeom prst="rect">
            <a:avLst/>
          </a:prstGeom>
        </p:spPr>
        <p:txBody>
          <a:bodyPr/>
          <a:lstStyle>
            <a:lvl1pPr marL="228602" indent="-228602" algn="l" defTabSz="914406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3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4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1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8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10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13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17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19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23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25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25000"/>
              </a:lnSpc>
              <a:spcBef>
                <a:spcPts val="1800"/>
              </a:spcBef>
              <a:buNone/>
              <a:tabLst>
                <a:tab pos="1433513" algn="l"/>
              </a:tabLst>
            </a:pPr>
            <a:r>
              <a:rPr lang="en-US" sz="1800" dirty="0">
                <a:solidFill>
                  <a:srgbClr val="2E74B5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Task 1: Select a suitable battery cell.</a:t>
            </a:r>
            <a:endParaRPr lang="de-CH" sz="1800" dirty="0">
              <a:solidFill>
                <a:srgbClr val="2E74B5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5000"/>
              </a:lnSpc>
              <a:spcBef>
                <a:spcPts val="0"/>
              </a:spcBef>
              <a:buNone/>
            </a:pPr>
            <a:endParaRPr lang="de-CH" sz="8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25000"/>
              </a:lnSpc>
              <a:buFont typeface="+mj-lt"/>
              <a:buAutoNum type="alphaLcParenR"/>
            </a:pP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Should a prismatic cell, a round cell or a pouch cell be considered for this application as a first step?</a:t>
            </a:r>
          </a:p>
          <a:p>
            <a:pPr marL="342900" lvl="0" indent="-342900">
              <a:lnSpc>
                <a:spcPct val="125000"/>
              </a:lnSpc>
              <a:buFont typeface="+mj-lt"/>
              <a:buAutoNum type="alphaLcParenR"/>
            </a:pPr>
            <a:endParaRPr lang="de-CH" sz="16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25000"/>
              </a:lnSpc>
              <a:buNone/>
            </a:pPr>
            <a:r>
              <a:rPr lang="en-US" sz="20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principle, all 3 cell formats are possible. As the design of the floor grinding machine is predominantly rotationally symmetrical, a rotationally symmetrical battery could also be realized, especially with round cells.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2203745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CA49BEAF-528B-4B4A-BE68-8720F4FBE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/>
              <a:t>Case study - Floor grinding machine</a:t>
            </a:r>
            <a:endParaRPr lang="de-CH" b="1" i="1" dirty="0"/>
          </a:p>
        </p:txBody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C130DBC0-AC82-4BA5-A298-371939314A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14772"/>
            <a:r>
              <a:rPr lang="en-US">
                <a:solidFill>
                  <a:prstClr val="white"/>
                </a:solidFill>
              </a:rPr>
              <a:t>Battery Course</a:t>
            </a:r>
            <a:endParaRPr lang="de-CH">
              <a:solidFill>
                <a:prstClr val="white"/>
              </a:solidFill>
            </a:endParaRP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14A6C27-379C-46B1-8775-966FB9960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14772"/>
            <a:r>
              <a:rPr lang="en-US">
                <a:solidFill>
                  <a:prstClr val="white"/>
                </a:solidFill>
              </a:rPr>
              <a:t>01 - Lithium-Ion Battery Cells - Part 3</a:t>
            </a:r>
            <a:endParaRPr lang="de-CH">
              <a:solidFill>
                <a:prstClr val="white"/>
              </a:solidFill>
            </a:endParaRP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9405249-C5C5-47E6-9C1F-E399A16A6D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14772"/>
            <a:fld id="{4E3A50CD-A9EF-43DC-AE9C-C4361F522DED}" type="slidenum">
              <a:rPr lang="de-CH" smtClean="0">
                <a:solidFill>
                  <a:prstClr val="white"/>
                </a:solidFill>
              </a:rPr>
              <a:pPr defTabSz="414772"/>
              <a:t>5</a:t>
            </a:fld>
            <a:endParaRPr lang="de-CH">
              <a:solidFill>
                <a:prstClr val="white"/>
              </a:solidFill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E16326-D0B5-EFF5-AEF8-33AA3261A544}"/>
              </a:ext>
            </a:extLst>
          </p:cNvPr>
          <p:cNvSpPr txBox="1">
            <a:spLocks/>
          </p:cNvSpPr>
          <p:nvPr/>
        </p:nvSpPr>
        <p:spPr>
          <a:xfrm>
            <a:off x="681037" y="1002346"/>
            <a:ext cx="8414584" cy="5193628"/>
          </a:xfrm>
          <a:prstGeom prst="rect">
            <a:avLst/>
          </a:prstGeom>
        </p:spPr>
        <p:txBody>
          <a:bodyPr/>
          <a:lstStyle>
            <a:lvl1pPr marL="228602" indent="-228602" algn="l" defTabSz="914406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3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4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1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8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10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13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17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19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23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25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5000"/>
              </a:lnSpc>
              <a:spcBef>
                <a:spcPts val="1800"/>
              </a:spcBef>
              <a:buNone/>
              <a:tabLst>
                <a:tab pos="1433513" algn="l"/>
              </a:tabLst>
            </a:pPr>
            <a:r>
              <a:rPr lang="en-US" sz="1800" dirty="0">
                <a:solidFill>
                  <a:srgbClr val="2E74B5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Task 1: Select a suitable battery cell.</a:t>
            </a:r>
            <a:endParaRPr lang="de-CH" sz="1800" dirty="0">
              <a:solidFill>
                <a:srgbClr val="2E74B5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5000"/>
              </a:lnSpc>
              <a:spcBef>
                <a:spcPts val="0"/>
              </a:spcBef>
              <a:buNone/>
            </a:pPr>
            <a:endParaRPr lang="de-CH" sz="8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25000"/>
              </a:lnSpc>
              <a:buFont typeface="+mj-lt"/>
              <a:buAutoNum type="alphaLcParenR" startAt="2"/>
            </a:pP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 an energy cell or a power cell more suitable for the above application?</a:t>
            </a:r>
          </a:p>
          <a:p>
            <a:pPr marL="342900" lvl="0" indent="-342900">
              <a:lnSpc>
                <a:spcPct val="125000"/>
              </a:lnSpc>
              <a:buFont typeface="+mj-lt"/>
              <a:buAutoNum type="alphaLcParenR" startAt="2"/>
            </a:pPr>
            <a:endParaRPr lang="de-CH" sz="16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25000"/>
              </a:lnSpc>
              <a:buNone/>
            </a:pPr>
            <a:r>
              <a:rPr lang="en-US" sz="20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Since no power/current peaks are to be expected in this application (as with a cordless screwdriver, for example), but rather a continuous drive power is required over a longer period of time, an energy cell is more suitable.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3503260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CA49BEAF-528B-4B4A-BE68-8720F4FBE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/>
              <a:t>Case study - Floor grinding machine</a:t>
            </a:r>
            <a:endParaRPr lang="de-CH" b="1" i="1" dirty="0"/>
          </a:p>
        </p:txBody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C130DBC0-AC82-4BA5-A298-371939314A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14772"/>
            <a:r>
              <a:rPr lang="en-US">
                <a:solidFill>
                  <a:prstClr val="white"/>
                </a:solidFill>
              </a:rPr>
              <a:t>Battery Course</a:t>
            </a:r>
            <a:endParaRPr lang="de-CH">
              <a:solidFill>
                <a:prstClr val="white"/>
              </a:solidFill>
            </a:endParaRP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14A6C27-379C-46B1-8775-966FB9960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14772"/>
            <a:r>
              <a:rPr lang="en-US">
                <a:solidFill>
                  <a:prstClr val="white"/>
                </a:solidFill>
              </a:rPr>
              <a:t>01 - Lithium-Ion Battery Cells - Part 3</a:t>
            </a:r>
            <a:endParaRPr lang="de-CH">
              <a:solidFill>
                <a:prstClr val="white"/>
              </a:solidFill>
            </a:endParaRP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9405249-C5C5-47E6-9C1F-E399A16A6D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14772"/>
            <a:fld id="{4E3A50CD-A9EF-43DC-AE9C-C4361F522DED}" type="slidenum">
              <a:rPr lang="de-CH" smtClean="0">
                <a:solidFill>
                  <a:prstClr val="white"/>
                </a:solidFill>
              </a:rPr>
              <a:pPr defTabSz="414772"/>
              <a:t>6</a:t>
            </a:fld>
            <a:endParaRPr lang="de-CH">
              <a:solidFill>
                <a:prstClr val="white"/>
              </a:solidFill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E16326-D0B5-EFF5-AEF8-33AA3261A544}"/>
              </a:ext>
            </a:extLst>
          </p:cNvPr>
          <p:cNvSpPr txBox="1">
            <a:spLocks/>
          </p:cNvSpPr>
          <p:nvPr/>
        </p:nvSpPr>
        <p:spPr>
          <a:xfrm>
            <a:off x="681037" y="1002346"/>
            <a:ext cx="8414584" cy="5193628"/>
          </a:xfrm>
          <a:prstGeom prst="rect">
            <a:avLst/>
          </a:prstGeom>
        </p:spPr>
        <p:txBody>
          <a:bodyPr/>
          <a:lstStyle>
            <a:lvl1pPr marL="228602" indent="-228602" algn="l" defTabSz="914406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3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4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1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8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10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13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17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19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23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25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5000"/>
              </a:lnSpc>
              <a:spcBef>
                <a:spcPts val="1800"/>
              </a:spcBef>
              <a:buNone/>
              <a:tabLst>
                <a:tab pos="1433513" algn="l"/>
              </a:tabLst>
            </a:pPr>
            <a:r>
              <a:rPr lang="en-US" sz="1800" dirty="0">
                <a:solidFill>
                  <a:srgbClr val="2E74B5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Task 1: Select a suitable battery cell.</a:t>
            </a:r>
            <a:endParaRPr lang="de-CH" sz="1800" dirty="0">
              <a:solidFill>
                <a:srgbClr val="2E74B5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5000"/>
              </a:lnSpc>
              <a:spcBef>
                <a:spcPts val="0"/>
              </a:spcBef>
              <a:buNone/>
            </a:pPr>
            <a:endParaRPr lang="de-CH" sz="8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25000"/>
              </a:lnSpc>
              <a:buFont typeface="+mj-lt"/>
              <a:buAutoNum type="alphaLcParenR" startAt="3"/>
            </a:pPr>
            <a:r>
              <a:rPr lang="de-CH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stimate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the service life of the battery (in years) using the data sheet information for the selected lithium-ion cell.</a:t>
            </a:r>
            <a:endParaRPr lang="de-CH" sz="16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25000"/>
              </a:lnSpc>
              <a:spcBef>
                <a:spcPts val="600"/>
              </a:spcBef>
              <a:buNone/>
            </a:pPr>
            <a:endParaRPr lang="de-CH" sz="16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431925" lvl="0" indent="-1431925">
              <a:lnSpc>
                <a:spcPct val="125000"/>
              </a:lnSpc>
              <a:spcBef>
                <a:spcPts val="600"/>
              </a:spcBef>
              <a:buNone/>
            </a:pPr>
            <a:r>
              <a:rPr lang="en-US" sz="1800" u="sng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Assumption:</a:t>
            </a:r>
            <a:r>
              <a:rPr lang="en-US" sz="18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The floor grinding machine is in use 75% of the working days of the year.</a:t>
            </a:r>
          </a:p>
          <a:p>
            <a:pPr marL="1431925" lvl="0" indent="-1431925">
              <a:lnSpc>
                <a:spcPct val="125000"/>
              </a:lnSpc>
              <a:spcBef>
                <a:spcPts val="600"/>
              </a:spcBef>
              <a:buNone/>
            </a:pPr>
            <a:r>
              <a:rPr lang="de-CH" sz="1800" dirty="0">
                <a:solidFill>
                  <a:srgbClr val="7030A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W</a:t>
            </a:r>
            <a:r>
              <a:rPr lang="en-US" sz="1800" dirty="0" err="1">
                <a:solidFill>
                  <a:srgbClr val="7030A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orking</a:t>
            </a:r>
            <a:r>
              <a:rPr lang="en-US" sz="1800" dirty="0">
                <a:solidFill>
                  <a:srgbClr val="7030A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days per year: around 230 days</a:t>
            </a:r>
            <a:endParaRPr lang="de-CH" sz="1800" dirty="0">
              <a:solidFill>
                <a:srgbClr val="7030A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41338" indent="-541338">
              <a:lnSpc>
                <a:spcPct val="125000"/>
              </a:lnSpc>
              <a:spcBef>
                <a:spcPts val="1800"/>
              </a:spcBef>
              <a:buFont typeface="Symbol" panose="05050102010706020507" pitchFamily="18" charset="2"/>
              <a:buChar char="Þ"/>
            </a:pPr>
            <a:r>
              <a:rPr lang="de-CH" sz="1800" dirty="0">
                <a:solidFill>
                  <a:srgbClr val="7030A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230 </a:t>
            </a:r>
            <a:r>
              <a:rPr lang="de-CH" sz="1800" dirty="0" err="1">
                <a:solidFill>
                  <a:srgbClr val="7030A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days</a:t>
            </a:r>
            <a:r>
              <a:rPr lang="de-CH" sz="1800" dirty="0">
                <a:solidFill>
                  <a:srgbClr val="7030A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• 75%    =    173 </a:t>
            </a:r>
            <a:r>
              <a:rPr lang="de-CH" sz="1800" dirty="0" err="1">
                <a:solidFill>
                  <a:srgbClr val="7030A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days</a:t>
            </a:r>
            <a:r>
              <a:rPr lang="de-CH" sz="1800" dirty="0">
                <a:solidFill>
                  <a:srgbClr val="7030A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de-CH" sz="1800" dirty="0" err="1">
                <a:solidFill>
                  <a:srgbClr val="7030A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with</a:t>
            </a:r>
            <a:r>
              <a:rPr lang="de-CH" sz="1800" dirty="0">
                <a:solidFill>
                  <a:srgbClr val="7030A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 </a:t>
            </a:r>
            <a:r>
              <a:rPr lang="de-CH" sz="1800" dirty="0" err="1">
                <a:solidFill>
                  <a:srgbClr val="7030A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discharge</a:t>
            </a:r>
            <a:r>
              <a:rPr lang="de-CH" sz="1800" dirty="0">
                <a:solidFill>
                  <a:srgbClr val="7030A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CH" sz="1800" dirty="0" err="1">
                <a:solidFill>
                  <a:srgbClr val="7030A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cycle</a:t>
            </a:r>
            <a:r>
              <a:rPr lang="de-CH" sz="1800" dirty="0">
                <a:solidFill>
                  <a:srgbClr val="7030A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 </a:t>
            </a:r>
            <a:r>
              <a:rPr lang="de-CH" sz="1800" dirty="0" err="1">
                <a:solidFill>
                  <a:srgbClr val="7030A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day</a:t>
            </a:r>
            <a:r>
              <a:rPr lang="de-CH" sz="1800" dirty="0">
                <a:solidFill>
                  <a:srgbClr val="7030A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1431925" indent="-1431925">
              <a:lnSpc>
                <a:spcPct val="125000"/>
              </a:lnSpc>
              <a:spcBef>
                <a:spcPts val="1800"/>
              </a:spcBef>
              <a:buNone/>
            </a:pPr>
            <a:r>
              <a:rPr lang="de-CH" sz="1800" dirty="0">
                <a:solidFill>
                  <a:srgbClr val="7030A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	max. 800 </a:t>
            </a:r>
            <a:r>
              <a:rPr lang="de-CH" sz="1800" dirty="0" err="1">
                <a:solidFill>
                  <a:srgbClr val="7030A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cycles</a:t>
            </a:r>
            <a:r>
              <a:rPr lang="de-CH" sz="1800" dirty="0">
                <a:solidFill>
                  <a:srgbClr val="7030A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(</a:t>
            </a:r>
            <a:r>
              <a:rPr lang="de-CH" sz="1800" dirty="0" err="1">
                <a:solidFill>
                  <a:srgbClr val="7030A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according</a:t>
            </a:r>
            <a:r>
              <a:rPr lang="de-CH" sz="1800" dirty="0">
                <a:solidFill>
                  <a:srgbClr val="7030A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CH" sz="1800" dirty="0" err="1">
                <a:solidFill>
                  <a:srgbClr val="7030A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to</a:t>
            </a:r>
            <a:r>
              <a:rPr lang="de-CH" sz="1800" dirty="0">
                <a:solidFill>
                  <a:srgbClr val="7030A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CH" sz="1800" dirty="0" err="1">
                <a:solidFill>
                  <a:srgbClr val="7030A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datasheet</a:t>
            </a:r>
            <a:r>
              <a:rPr lang="de-CH" sz="1800" dirty="0">
                <a:solidFill>
                  <a:srgbClr val="7030A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Energy Inside)</a:t>
            </a:r>
          </a:p>
          <a:p>
            <a:pPr marL="541338" lvl="0" indent="-541338">
              <a:lnSpc>
                <a:spcPct val="125000"/>
              </a:lnSpc>
              <a:spcBef>
                <a:spcPts val="1800"/>
              </a:spcBef>
              <a:buFont typeface="Symbol" panose="05050102010706020507" pitchFamily="18" charset="2"/>
              <a:buChar char="Þ"/>
            </a:pPr>
            <a:r>
              <a:rPr lang="de-CH" sz="1800" dirty="0">
                <a:solidFill>
                  <a:srgbClr val="7030A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800 </a:t>
            </a:r>
            <a:r>
              <a:rPr lang="de-CH" sz="1800" dirty="0" err="1">
                <a:solidFill>
                  <a:srgbClr val="7030A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cycles</a:t>
            </a:r>
            <a:r>
              <a:rPr lang="de-CH" sz="1800" dirty="0">
                <a:solidFill>
                  <a:srgbClr val="7030A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/ 173 </a:t>
            </a:r>
            <a:r>
              <a:rPr lang="de-CH" sz="1800" dirty="0" err="1">
                <a:solidFill>
                  <a:srgbClr val="7030A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days</a:t>
            </a:r>
            <a:r>
              <a:rPr lang="de-CH" sz="1800" dirty="0">
                <a:solidFill>
                  <a:srgbClr val="7030A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per </a:t>
            </a:r>
            <a:r>
              <a:rPr lang="de-CH" sz="1800" dirty="0" err="1">
                <a:solidFill>
                  <a:srgbClr val="7030A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year</a:t>
            </a:r>
            <a:r>
              <a:rPr lang="de-CH" sz="1800" dirty="0">
                <a:solidFill>
                  <a:srgbClr val="7030A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=  </a:t>
            </a:r>
            <a:r>
              <a:rPr lang="de-CH" sz="2000" b="1" i="1" dirty="0">
                <a:solidFill>
                  <a:srgbClr val="7030A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4.6 </a:t>
            </a:r>
            <a:r>
              <a:rPr lang="de-CH" sz="2000" b="1" i="1" dirty="0" err="1">
                <a:solidFill>
                  <a:srgbClr val="7030A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years</a:t>
            </a:r>
            <a:endParaRPr lang="de-CH" sz="1800" b="1" i="1" dirty="0">
              <a:solidFill>
                <a:srgbClr val="7030A0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61207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CA49BEAF-528B-4B4A-BE68-8720F4FBE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/>
              <a:t>Case study - Floor grinding machine</a:t>
            </a:r>
            <a:endParaRPr lang="de-CH" b="1" i="1" dirty="0"/>
          </a:p>
        </p:txBody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C130DBC0-AC82-4BA5-A298-371939314A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14772"/>
            <a:r>
              <a:rPr lang="en-US">
                <a:solidFill>
                  <a:prstClr val="white"/>
                </a:solidFill>
              </a:rPr>
              <a:t>Battery Course</a:t>
            </a:r>
            <a:endParaRPr lang="de-CH">
              <a:solidFill>
                <a:prstClr val="white"/>
              </a:solidFill>
            </a:endParaRP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14A6C27-379C-46B1-8775-966FB9960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14772"/>
            <a:r>
              <a:rPr lang="en-US">
                <a:solidFill>
                  <a:prstClr val="white"/>
                </a:solidFill>
              </a:rPr>
              <a:t>01 - Lithium-Ion Battery Cells - Part 3</a:t>
            </a:r>
            <a:endParaRPr lang="de-CH">
              <a:solidFill>
                <a:prstClr val="white"/>
              </a:solidFill>
            </a:endParaRP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9405249-C5C5-47E6-9C1F-E399A16A6D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14772"/>
            <a:fld id="{4E3A50CD-A9EF-43DC-AE9C-C4361F522DED}" type="slidenum">
              <a:rPr lang="de-CH" smtClean="0">
                <a:solidFill>
                  <a:prstClr val="white"/>
                </a:solidFill>
              </a:rPr>
              <a:pPr defTabSz="414772"/>
              <a:t>7</a:t>
            </a:fld>
            <a:endParaRPr lang="de-CH">
              <a:solidFill>
                <a:prstClr val="white"/>
              </a:solidFill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E16326-D0B5-EFF5-AEF8-33AA3261A544}"/>
              </a:ext>
            </a:extLst>
          </p:cNvPr>
          <p:cNvSpPr txBox="1">
            <a:spLocks/>
          </p:cNvSpPr>
          <p:nvPr/>
        </p:nvSpPr>
        <p:spPr>
          <a:xfrm>
            <a:off x="681037" y="1002346"/>
            <a:ext cx="8414584" cy="5193628"/>
          </a:xfrm>
          <a:prstGeom prst="rect">
            <a:avLst/>
          </a:prstGeom>
        </p:spPr>
        <p:txBody>
          <a:bodyPr/>
          <a:lstStyle>
            <a:lvl1pPr marL="228602" indent="-228602" algn="l" defTabSz="914406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3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4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1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8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10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13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17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19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23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25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25000"/>
              </a:lnSpc>
              <a:spcBef>
                <a:spcPts val="1800"/>
              </a:spcBef>
              <a:buNone/>
              <a:tabLst>
                <a:tab pos="1433513" algn="l"/>
              </a:tabLst>
            </a:pPr>
            <a:r>
              <a:rPr lang="en-US" sz="1800" dirty="0">
                <a:solidFill>
                  <a:srgbClr val="2E74B5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Task 2: Select a suitable voltage level for the battery</a:t>
            </a:r>
            <a:r>
              <a:rPr lang="de-CH" sz="1800" dirty="0">
                <a:solidFill>
                  <a:srgbClr val="2E74B5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lnSpc>
                <a:spcPct val="125000"/>
              </a:lnSpc>
              <a:spcBef>
                <a:spcPts val="0"/>
              </a:spcBef>
              <a:buNone/>
            </a:pPr>
            <a:endParaRPr lang="de-CH" sz="8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5000"/>
              </a:lnSpc>
              <a:buNone/>
              <a:tabLst>
                <a:tab pos="6905625" algn="l"/>
              </a:tabLst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Electric motors are available for a wide range of nominal voltages. Explain what needs to be considered when determining the battery voltage.</a:t>
            </a:r>
          </a:p>
          <a:p>
            <a:pPr marL="0" indent="0">
              <a:lnSpc>
                <a:spcPct val="125000"/>
              </a:lnSpc>
              <a:buNone/>
              <a:tabLst>
                <a:tab pos="6905625" algn="l"/>
              </a:tabLst>
            </a:pPr>
            <a:endParaRPr lang="de-CH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25000"/>
              </a:lnSpc>
              <a:spcBef>
                <a:spcPts val="600"/>
              </a:spcBef>
              <a:buNone/>
              <a:tabLst>
                <a:tab pos="6905625" algn="l"/>
              </a:tabLst>
            </a:pPr>
            <a:r>
              <a:rPr lang="en-US" sz="16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Select the voltage as high as possible/sensible in order to keep current and (thus electrical losses) as low as possible.</a:t>
            </a:r>
            <a:endParaRPr lang="de-CH" sz="16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5000"/>
              </a:lnSpc>
              <a:tabLst>
                <a:tab pos="6905625" algn="l"/>
              </a:tabLst>
            </a:pPr>
            <a:r>
              <a:rPr lang="de-CH" sz="16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800 V,  400 V </a:t>
            </a:r>
            <a:r>
              <a:rPr lang="de-CH" sz="1600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lang="de-CH" sz="16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100 V  not </a:t>
            </a:r>
            <a:r>
              <a:rPr lang="de-CH" sz="1600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considered</a:t>
            </a:r>
            <a:r>
              <a:rPr lang="de-CH" sz="16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due </a:t>
            </a:r>
            <a:r>
              <a:rPr lang="de-CH" sz="1600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de-CH" sz="16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CH" sz="1600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safety</a:t>
            </a:r>
            <a:r>
              <a:rPr lang="de-CH" sz="16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CH" sz="1600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concerns</a:t>
            </a:r>
            <a:r>
              <a:rPr lang="de-CH" sz="16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25000"/>
              </a:lnSpc>
              <a:tabLst>
                <a:tab pos="6905625" algn="l"/>
              </a:tabLst>
            </a:pPr>
            <a:r>
              <a:rPr lang="de-CH" sz="16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48 V,  36 V  </a:t>
            </a:r>
            <a:r>
              <a:rPr lang="de-CH" sz="1600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lang="de-CH" sz="16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12 V a</a:t>
            </a:r>
            <a:r>
              <a:rPr lang="en-US" sz="16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 interesting, as there are many DC motors from different suppliers available for these voltage level.</a:t>
            </a:r>
            <a:endParaRPr lang="de-CH" sz="8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5475" indent="-625475">
              <a:lnSpc>
                <a:spcPct val="125000"/>
              </a:lnSpc>
              <a:buFont typeface="Symbol" panose="05050102010706020507" pitchFamily="18" charset="2"/>
              <a:buChar char="Þ"/>
              <a:tabLst>
                <a:tab pos="6905625" algn="l"/>
              </a:tabLst>
            </a:pPr>
            <a:r>
              <a:rPr lang="en-US" sz="2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48 V DC selected </a:t>
            </a:r>
            <a:br>
              <a:rPr lang="en-US" sz="2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(many motor suppliers &amp; low voltage level, therefore lower SI requirements)</a:t>
            </a:r>
            <a:endParaRPr lang="de-CH" sz="1600" i="1" dirty="0">
              <a:solidFill>
                <a:srgbClr val="7030A0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25000"/>
              </a:lnSpc>
              <a:tabLst>
                <a:tab pos="6905625" algn="l"/>
              </a:tabLst>
            </a:pPr>
            <a:endParaRPr lang="de-CH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52574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CA49BEAF-528B-4B4A-BE68-8720F4FBE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/>
              <a:t>Case study - Floor grinding machine</a:t>
            </a:r>
            <a:endParaRPr lang="de-CH" b="1" i="1" dirty="0"/>
          </a:p>
        </p:txBody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C130DBC0-AC82-4BA5-A298-371939314A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14772"/>
            <a:r>
              <a:rPr lang="en-US">
                <a:solidFill>
                  <a:prstClr val="white"/>
                </a:solidFill>
              </a:rPr>
              <a:t>Battery Course</a:t>
            </a:r>
            <a:endParaRPr lang="de-CH">
              <a:solidFill>
                <a:prstClr val="white"/>
              </a:solidFill>
            </a:endParaRP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14A6C27-379C-46B1-8775-966FB9960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14772"/>
            <a:r>
              <a:rPr lang="en-US">
                <a:solidFill>
                  <a:prstClr val="white"/>
                </a:solidFill>
              </a:rPr>
              <a:t>01 - Lithium-Ion Battery Cells - Part 3</a:t>
            </a:r>
            <a:endParaRPr lang="de-CH">
              <a:solidFill>
                <a:prstClr val="white"/>
              </a:solidFill>
            </a:endParaRP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9405249-C5C5-47E6-9C1F-E399A16A6D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14772"/>
            <a:fld id="{4E3A50CD-A9EF-43DC-AE9C-C4361F522DED}" type="slidenum">
              <a:rPr lang="de-CH" smtClean="0">
                <a:solidFill>
                  <a:prstClr val="white"/>
                </a:solidFill>
              </a:rPr>
              <a:pPr defTabSz="414772"/>
              <a:t>8</a:t>
            </a:fld>
            <a:endParaRPr lang="de-CH">
              <a:solidFill>
                <a:prstClr val="white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 Placeholder 4">
                <a:extLst>
                  <a:ext uri="{FF2B5EF4-FFF2-40B4-BE49-F238E27FC236}">
                    <a16:creationId xmlns:a16="http://schemas.microsoft.com/office/drawing/2014/main" id="{E8E16326-D0B5-EFF5-AEF8-33AA3261A54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81037" y="1002346"/>
                <a:ext cx="8414584" cy="5193628"/>
              </a:xfrm>
              <a:prstGeom prst="rect">
                <a:avLst/>
              </a:prstGeom>
            </p:spPr>
            <p:txBody>
              <a:bodyPr/>
              <a:lstStyle>
                <a:lvl1pPr marL="228602" indent="-228602" algn="l" defTabSz="914406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35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4" indent="-228602" algn="l" defTabSz="914406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177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8" indent="-228602" algn="l" defTabSz="914406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14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10" indent="-228602" algn="l" defTabSz="914406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633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13" indent="-228602" algn="l" defTabSz="914406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452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17" indent="-228602" algn="l" defTabSz="914406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19" indent="-228602" algn="l" defTabSz="914406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23" indent="-228602" algn="l" defTabSz="914406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25" indent="-228602" algn="l" defTabSz="914406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lvl="0" indent="0">
                  <a:lnSpc>
                    <a:spcPct val="125000"/>
                  </a:lnSpc>
                  <a:spcBef>
                    <a:spcPts val="1800"/>
                  </a:spcBef>
                  <a:buNone/>
                  <a:tabLst>
                    <a:tab pos="1433513" algn="l"/>
                  </a:tabLst>
                </a:pPr>
                <a:r>
                  <a:rPr lang="en-US" sz="1800" dirty="0">
                    <a:solidFill>
                      <a:srgbClr val="2E74B5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Task 3: How many cells are required for the battery of the above application?</a:t>
                </a:r>
                <a:endParaRPr lang="de-CH" sz="8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342900" lvl="0" indent="-342900">
                  <a:lnSpc>
                    <a:spcPct val="125000"/>
                  </a:lnSpc>
                  <a:buFont typeface="+mj-lt"/>
                  <a:buAutoNum type="alphaLcParenR"/>
                </a:pPr>
                <a:r>
                  <a:rPr lang="en-US" sz="16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Roughly estimate how many lithium-ion cells are required for the floor grinding machine battery.</a:t>
                </a:r>
                <a:endParaRPr lang="de-CH" sz="16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342900" lvl="0" indent="-342900">
                  <a:lnSpc>
                    <a:spcPct val="125000"/>
                  </a:lnSpc>
                  <a:buFont typeface="+mj-lt"/>
                  <a:buAutoNum type="alphaLcParenR"/>
                </a:pPr>
                <a:endParaRPr lang="de-CH" sz="1600" dirty="0"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lvl="0" indent="0">
                  <a:lnSpc>
                    <a:spcPct val="125000"/>
                  </a:lnSpc>
                  <a:buNone/>
                  <a:tabLst>
                    <a:tab pos="3314700" algn="l"/>
                  </a:tabLst>
                </a:pPr>
                <a:r>
                  <a:rPr lang="en-US" sz="1600" dirty="0">
                    <a:solidFill>
                      <a:srgbClr val="7030A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Energy requirement of the application: </a:t>
                </a:r>
                <a:r>
                  <a:rPr lang="de-CH" sz="1600" dirty="0">
                    <a:solidFill>
                      <a:srgbClr val="7030A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CH" sz="1600" i="1" smtClean="0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de-CH" sz="1600" b="0" i="1" smtClean="0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𝐸</m:t>
                        </m:r>
                      </m:e>
                      <m:sub>
                        <m:r>
                          <a:rPr lang="de-CH" sz="1600" b="0" i="1" smtClean="0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𝑔𝑒𝑠</m:t>
                        </m:r>
                      </m:sub>
                    </m:sSub>
                    <m:r>
                      <a:rPr lang="de-CH" sz="1600" b="0" i="1" smtClean="0">
                        <a:solidFill>
                          <a:srgbClr val="7030A0"/>
                        </a:solidFill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    =   2200 </m:t>
                    </m:r>
                    <m:r>
                      <a:rPr lang="de-CH" sz="1600" b="0" i="1" smtClean="0">
                        <a:solidFill>
                          <a:srgbClr val="7030A0"/>
                        </a:solidFill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𝑊</m:t>
                    </m:r>
                    <m:r>
                      <a:rPr lang="de-CH" sz="1600" b="0" i="1" smtClean="0">
                        <a:solidFill>
                          <a:srgbClr val="7030A0"/>
                        </a:solidFill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∙  4 </m:t>
                    </m:r>
                    <m:r>
                      <a:rPr lang="de-CH" sz="1600" b="0" i="1" smtClean="0">
                        <a:solidFill>
                          <a:srgbClr val="7030A0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h</m:t>
                    </m:r>
                    <m:r>
                      <a:rPr lang="de-CH" sz="1600" b="0" i="1" smtClean="0">
                        <a:solidFill>
                          <a:srgbClr val="7030A0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   =    8800 </m:t>
                    </m:r>
                    <m:r>
                      <a:rPr lang="de-CH" sz="1600" b="0" i="1" smtClean="0">
                        <a:solidFill>
                          <a:srgbClr val="7030A0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𝑊h</m:t>
                    </m:r>
                  </m:oMath>
                </a14:m>
                <a:endParaRPr lang="de-CH" sz="1600" dirty="0">
                  <a:solidFill>
                    <a:srgbClr val="7030A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lvl="0" indent="0">
                  <a:lnSpc>
                    <a:spcPct val="125000"/>
                  </a:lnSpc>
                  <a:buNone/>
                  <a:tabLst>
                    <a:tab pos="3314700" algn="l"/>
                  </a:tabLst>
                </a:pPr>
                <a:endParaRPr lang="de-CH" sz="800" dirty="0">
                  <a:solidFill>
                    <a:srgbClr val="7030A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25000"/>
                  </a:lnSpc>
                  <a:buNone/>
                  <a:tabLst>
                    <a:tab pos="3314700" algn="l"/>
                  </a:tabLst>
                </a:pPr>
                <a:r>
                  <a:rPr lang="en-US" sz="1600" dirty="0">
                    <a:solidFill>
                      <a:srgbClr val="7030A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Capacity of the single cell</a:t>
                </a:r>
                <a:r>
                  <a:rPr lang="de-CH" sz="1600" dirty="0">
                    <a:solidFill>
                      <a:srgbClr val="7030A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CH" sz="1600" i="1" smtClean="0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de-CH" sz="1600" b="0" i="1" smtClean="0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𝐸</m:t>
                        </m:r>
                      </m:e>
                      <m:sub>
                        <m:r>
                          <a:rPr lang="de-CH" sz="1600" b="0" i="1" smtClean="0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𝑧𝑒𝑙𝑙𝑒</m:t>
                        </m:r>
                      </m:sub>
                    </m:sSub>
                    <m:r>
                      <a:rPr lang="de-CH" sz="1600" b="0" i="1" smtClean="0">
                        <a:solidFill>
                          <a:srgbClr val="7030A0"/>
                        </a:solidFill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  =   </m:t>
                    </m:r>
                    <m:r>
                      <a:rPr lang="de-CH" sz="1600" b="0" i="1" smtClean="0">
                        <a:solidFill>
                          <a:srgbClr val="7030A0"/>
                        </a:solidFill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𝑛𝑜𝑚</m:t>
                    </m:r>
                    <m:r>
                      <a:rPr lang="de-CH" sz="1600" b="0" i="1" smtClean="0">
                        <a:solidFill>
                          <a:srgbClr val="7030A0"/>
                        </a:solidFill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. </m:t>
                    </m:r>
                    <m:r>
                      <a:rPr lang="de-CH" sz="1600" b="0" i="1" smtClean="0">
                        <a:solidFill>
                          <a:srgbClr val="7030A0"/>
                        </a:solidFill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𝑐𝑒𝑙𝑙</m:t>
                    </m:r>
                    <m:r>
                      <a:rPr lang="de-CH" sz="1600" b="0" i="1" smtClean="0">
                        <a:solidFill>
                          <a:srgbClr val="7030A0"/>
                        </a:solidFill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de-CH" sz="1600" b="0" i="1" smtClean="0">
                        <a:solidFill>
                          <a:srgbClr val="7030A0"/>
                        </a:solidFill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𝑐𝑎𝑝𝑎𝑐𝑖𝑡𝑦</m:t>
                    </m:r>
                    <m:r>
                      <a:rPr lang="de-CH" sz="1600" b="0" i="1" smtClean="0">
                        <a:solidFill>
                          <a:srgbClr val="7030A0"/>
                        </a:solidFill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d>
                      <m:dPr>
                        <m:begChr m:val="["/>
                        <m:endChr m:val="]"/>
                        <m:ctrlPr>
                          <a:rPr lang="de-CH" sz="1600" b="0" i="1" smtClean="0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de-CH" sz="1600" b="0" i="1" smtClean="0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𝐴h</m:t>
                        </m:r>
                      </m:e>
                    </m:d>
                    <m:r>
                      <a:rPr lang="de-CH" sz="1600" b="0" i="1" smtClean="0">
                        <a:solidFill>
                          <a:srgbClr val="7030A0"/>
                        </a:solidFill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 </m:t>
                    </m:r>
                    <m:r>
                      <a:rPr lang="de-CH" sz="1600" b="0" i="1" smtClean="0">
                        <a:solidFill>
                          <a:srgbClr val="7030A0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∙  </m:t>
                    </m:r>
                    <m:r>
                      <a:rPr lang="de-CH" sz="1600" b="0" i="1" smtClean="0">
                        <a:solidFill>
                          <a:srgbClr val="7030A0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𝑛𝑜𝑚</m:t>
                    </m:r>
                    <m:r>
                      <a:rPr lang="de-CH" sz="1600" b="0" i="1" smtClean="0">
                        <a:solidFill>
                          <a:srgbClr val="7030A0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.</m:t>
                    </m:r>
                    <m:r>
                      <a:rPr lang="de-CH" sz="1600" b="0" i="1" smtClean="0">
                        <a:solidFill>
                          <a:srgbClr val="7030A0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de-CH" sz="1600" b="0" i="1" smtClean="0">
                        <a:solidFill>
                          <a:srgbClr val="7030A0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𝑣𝑜𝑙𝑡𝑎𝑔𝑒</m:t>
                    </m:r>
                    <m:r>
                      <a:rPr lang="de-CH" sz="1600" b="0" i="1" smtClean="0">
                        <a:solidFill>
                          <a:srgbClr val="7030A0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d>
                      <m:dPr>
                        <m:begChr m:val="["/>
                        <m:endChr m:val="]"/>
                        <m:ctrlPr>
                          <a:rPr lang="de-CH" sz="1600" b="0" i="1" smtClean="0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de-CH" sz="1600" b="0" i="1" smtClean="0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𝑉</m:t>
                        </m:r>
                      </m:e>
                    </m:d>
                  </m:oMath>
                </a14:m>
                <a:endParaRPr lang="de-CH" sz="1600" b="0" dirty="0">
                  <a:solidFill>
                    <a:srgbClr val="7030A0"/>
                  </a:solidFill>
                  <a:effectLst/>
                  <a:latin typeface="Arial" panose="020B0604020202020204" pitchFamily="34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25000"/>
                  </a:lnSpc>
                  <a:buNone/>
                  <a:tabLst>
                    <a:tab pos="3314700" algn="l"/>
                  </a:tabLst>
                </a:pPr>
                <a:r>
                  <a:rPr lang="de-CH" sz="1600" dirty="0">
                    <a:solidFill>
                      <a:srgbClr val="7030A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CH" sz="16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de-CH" sz="16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𝐸</m:t>
                        </m:r>
                      </m:e>
                      <m:sub>
                        <m:r>
                          <a:rPr lang="de-CH" sz="16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𝑧𝑒𝑙𝑙𝑒</m:t>
                        </m:r>
                      </m:sub>
                    </m:sSub>
                    <m:r>
                      <a:rPr lang="de-CH" sz="1600" i="1">
                        <a:solidFill>
                          <a:srgbClr val="7030A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  =  </m:t>
                    </m:r>
                    <m:r>
                      <a:rPr lang="de-CH" sz="16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                </m:t>
                    </m:r>
                    <m:r>
                      <a:rPr lang="de-CH" sz="1600" i="1">
                        <a:solidFill>
                          <a:srgbClr val="7030A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de-CH" sz="16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3.3 </m:t>
                    </m:r>
                    <m:r>
                      <a:rPr lang="de-CH" sz="16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𝐴h</m:t>
                    </m:r>
                    <m:r>
                      <a:rPr lang="de-CH" sz="16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  ∙   3.6 </m:t>
                    </m:r>
                    <m:r>
                      <a:rPr lang="de-CH" sz="16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𝑉</m:t>
                    </m:r>
                    <m:r>
                      <a:rPr lang="de-CH" sz="16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       =    12.06 </m:t>
                    </m:r>
                    <m:r>
                      <a:rPr lang="de-CH" sz="16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𝑊h</m:t>
                    </m:r>
                  </m:oMath>
                </a14:m>
                <a:endParaRPr lang="de-CH" sz="1600" dirty="0">
                  <a:solidFill>
                    <a:srgbClr val="7030A0"/>
                  </a:solidFill>
                  <a:latin typeface="Arial" panose="020B0604020202020204" pitchFamily="34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25000"/>
                  </a:lnSpc>
                  <a:buNone/>
                  <a:tabLst>
                    <a:tab pos="3314700" algn="l"/>
                  </a:tabLst>
                </a:pPr>
                <a:endParaRPr lang="de-CH" sz="800" dirty="0">
                  <a:solidFill>
                    <a:srgbClr val="7030A0"/>
                  </a:solidFill>
                  <a:latin typeface="Arial" panose="020B0604020202020204" pitchFamily="34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25000"/>
                  </a:lnSpc>
                  <a:buNone/>
                  <a:tabLst>
                    <a:tab pos="3314700" algn="l"/>
                  </a:tabLst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de-CH" sz="1700" b="0" i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number</m:t>
                      </m:r>
                      <m:r>
                        <a:rPr lang="de-CH" sz="1700" b="0" i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de-CH" sz="1700" b="0" i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of</m:t>
                      </m:r>
                      <m:r>
                        <a:rPr lang="de-CH" sz="1700" b="0" i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de-CH" sz="1700" b="0" i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cells</m:t>
                      </m:r>
                      <m:r>
                        <a:rPr lang="de-CH" sz="17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=    </m:t>
                      </m:r>
                      <m:f>
                        <m:fPr>
                          <m:ctrlPr>
                            <a:rPr lang="de-CH" sz="17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de-CH" sz="17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   </m:t>
                          </m:r>
                          <m:r>
                            <a:rPr lang="de-CH" sz="17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𝐸𝑛𝑒𝑟𝑔𝑦</m:t>
                          </m:r>
                          <m:r>
                            <a:rPr lang="de-CH" sz="17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 </m:t>
                          </m:r>
                          <m:r>
                            <a:rPr lang="de-CH" sz="17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𝑟𝑒𝑞𝑢𝑖𝑟𝑒𝑚𝑒𝑛𝑡</m:t>
                          </m:r>
                        </m:num>
                        <m:den>
                          <m:r>
                            <a:rPr lang="de-CH" sz="17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𝐶𝑎𝑝𝑎𝑐𝑖𝑡𝑦</m:t>
                          </m:r>
                          <m:r>
                            <a:rPr lang="de-CH" sz="17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 </m:t>
                          </m:r>
                          <m:r>
                            <a:rPr lang="de-CH" sz="17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𝑜𝑓</m:t>
                          </m:r>
                          <m:r>
                            <a:rPr lang="de-CH" sz="17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 </m:t>
                          </m:r>
                          <m:r>
                            <a:rPr lang="de-CH" sz="17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𝑠𝑖𝑛𝑔𝑙𝑒</m:t>
                          </m:r>
                          <m:r>
                            <a:rPr lang="de-CH" sz="17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 </m:t>
                          </m:r>
                          <m:r>
                            <a:rPr lang="de-CH" sz="17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𝑐𝑒𝑙𝑙</m:t>
                          </m:r>
                        </m:den>
                      </m:f>
                      <m:r>
                        <a:rPr lang="de-CH" sz="17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    =    </m:t>
                      </m:r>
                      <m:f>
                        <m:fPr>
                          <m:ctrlPr>
                            <a:rPr lang="de-CH" sz="17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de-CH" sz="17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8800 </m:t>
                          </m:r>
                          <m:r>
                            <a:rPr lang="de-CH" sz="17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𝑊h</m:t>
                          </m:r>
                        </m:num>
                        <m:den>
                          <m:r>
                            <a:rPr lang="de-CH" sz="17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  12.06 </m:t>
                          </m:r>
                          <m:r>
                            <a:rPr lang="de-CH" sz="17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𝑊h</m:t>
                          </m:r>
                          <m:r>
                            <a:rPr lang="de-CH" sz="17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  </m:t>
                          </m:r>
                        </m:den>
                      </m:f>
                      <m:r>
                        <a:rPr lang="de-CH" sz="17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    ~    730 </m:t>
                      </m:r>
                      <m:r>
                        <a:rPr lang="de-CH" sz="17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𝑝𝑐𝑠</m:t>
                      </m:r>
                      <m:r>
                        <a:rPr lang="de-CH" sz="17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.</m:t>
                      </m:r>
                    </m:oMath>
                  </m:oMathPara>
                </a14:m>
                <a:endParaRPr lang="de-CH" sz="1700" dirty="0">
                  <a:solidFill>
                    <a:srgbClr val="7030A0"/>
                  </a:solidFill>
                  <a:latin typeface="Arial" panose="020B0604020202020204" pitchFamily="34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25000"/>
                  </a:lnSpc>
                  <a:buNone/>
                  <a:tabLst>
                    <a:tab pos="3314700" algn="l"/>
                  </a:tabLst>
                </a:pPr>
                <a:endParaRPr lang="de-CH" sz="16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lvl="0" indent="0">
                  <a:lnSpc>
                    <a:spcPct val="125000"/>
                  </a:lnSpc>
                  <a:buNone/>
                  <a:tabLst>
                    <a:tab pos="3314700" algn="l"/>
                  </a:tabLst>
                </a:pPr>
                <a:endParaRPr lang="de-CH" sz="16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5" name="Text Placeholder 4">
                <a:extLst>
                  <a:ext uri="{FF2B5EF4-FFF2-40B4-BE49-F238E27FC236}">
                    <a16:creationId xmlns:a16="http://schemas.microsoft.com/office/drawing/2014/main" id="{E8E16326-D0B5-EFF5-AEF8-33AA3261A5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1037" y="1002346"/>
                <a:ext cx="8414584" cy="5193628"/>
              </a:xfrm>
              <a:prstGeom prst="rect">
                <a:avLst/>
              </a:prstGeom>
              <a:blipFill>
                <a:blip r:embed="rId2"/>
                <a:stretch>
                  <a:fillRect l="-652" r="-4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778342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CA49BEAF-528B-4B4A-BE68-8720F4FBE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/>
              <a:t>Case study - Floor grinding machine</a:t>
            </a:r>
            <a:endParaRPr lang="de-CH" b="1" i="1" dirty="0"/>
          </a:p>
        </p:txBody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C130DBC0-AC82-4BA5-A298-371939314A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14772"/>
            <a:r>
              <a:rPr lang="en-US">
                <a:solidFill>
                  <a:prstClr val="white"/>
                </a:solidFill>
              </a:rPr>
              <a:t>Battery Course</a:t>
            </a:r>
            <a:endParaRPr lang="de-CH">
              <a:solidFill>
                <a:prstClr val="white"/>
              </a:solidFill>
            </a:endParaRP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14A6C27-379C-46B1-8775-966FB9960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14772"/>
            <a:r>
              <a:rPr lang="en-US">
                <a:solidFill>
                  <a:prstClr val="white"/>
                </a:solidFill>
              </a:rPr>
              <a:t>01 - Lithium-Ion Battery Cells - Part 3</a:t>
            </a:r>
            <a:endParaRPr lang="de-CH">
              <a:solidFill>
                <a:prstClr val="white"/>
              </a:solidFill>
            </a:endParaRP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9405249-C5C5-47E6-9C1F-E399A16A6D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14772"/>
            <a:fld id="{4E3A50CD-A9EF-43DC-AE9C-C4361F522DED}" type="slidenum">
              <a:rPr lang="de-CH" smtClean="0">
                <a:solidFill>
                  <a:prstClr val="white"/>
                </a:solidFill>
              </a:rPr>
              <a:pPr defTabSz="414772"/>
              <a:t>9</a:t>
            </a:fld>
            <a:endParaRPr lang="de-CH">
              <a:solidFill>
                <a:prstClr val="white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 Placeholder 4">
                <a:extLst>
                  <a:ext uri="{FF2B5EF4-FFF2-40B4-BE49-F238E27FC236}">
                    <a16:creationId xmlns:a16="http://schemas.microsoft.com/office/drawing/2014/main" id="{E8E16326-D0B5-EFF5-AEF8-33AA3261A54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81037" y="1002346"/>
                <a:ext cx="8414584" cy="5193628"/>
              </a:xfrm>
              <a:prstGeom prst="rect">
                <a:avLst/>
              </a:prstGeom>
            </p:spPr>
            <p:txBody>
              <a:bodyPr/>
              <a:lstStyle>
                <a:lvl1pPr marL="228602" indent="-228602" algn="l" defTabSz="914406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35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4" indent="-228602" algn="l" defTabSz="914406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177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8" indent="-228602" algn="l" defTabSz="914406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14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10" indent="-228602" algn="l" defTabSz="914406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633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13" indent="-228602" algn="l" defTabSz="914406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452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17" indent="-228602" algn="l" defTabSz="914406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19" indent="-228602" algn="l" defTabSz="914406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23" indent="-228602" algn="l" defTabSz="914406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25" indent="-228602" algn="l" defTabSz="914406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lvl="0" indent="0">
                  <a:lnSpc>
                    <a:spcPct val="125000"/>
                  </a:lnSpc>
                  <a:spcBef>
                    <a:spcPts val="1800"/>
                  </a:spcBef>
                  <a:buNone/>
                  <a:tabLst>
                    <a:tab pos="1433513" algn="l"/>
                  </a:tabLst>
                </a:pPr>
                <a:r>
                  <a:rPr lang="en-US" sz="1800" dirty="0">
                    <a:solidFill>
                      <a:srgbClr val="2E74B5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Task 3: How many cells are required for the battery of the above application?</a:t>
                </a:r>
                <a:endParaRPr lang="de-CH" sz="8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25000"/>
                  </a:lnSpc>
                  <a:spcBef>
                    <a:spcPts val="0"/>
                  </a:spcBef>
                  <a:buNone/>
                </a:pPr>
                <a:endParaRPr lang="de-CH" sz="8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342900" lvl="0" indent="-342900">
                  <a:lnSpc>
                    <a:spcPct val="125000"/>
                  </a:lnSpc>
                  <a:buFont typeface="+mj-lt"/>
                  <a:buAutoNum type="alphaLcParenR" startAt="2"/>
                </a:pPr>
                <a:r>
                  <a:rPr lang="en-US" sz="16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Determine exactly how many battery cells are actually required, taking into account the number of cells to be connected in series and parallel.</a:t>
                </a:r>
              </a:p>
              <a:p>
                <a:pPr marL="342900" lvl="0" indent="-342900">
                  <a:lnSpc>
                    <a:spcPct val="125000"/>
                  </a:lnSpc>
                  <a:buFont typeface="+mj-lt"/>
                  <a:buAutoNum type="alphaLcParenR" startAt="2"/>
                </a:pPr>
                <a:endParaRPr lang="de-CH" sz="8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lvl="0" indent="0">
                  <a:lnSpc>
                    <a:spcPct val="125000"/>
                  </a:lnSpc>
                  <a:buNone/>
                </a:pPr>
                <a:r>
                  <a:rPr lang="en-US" sz="1600" u="sng" dirty="0">
                    <a:latin typeface="Arial" panose="020B0604020202020204" pitchFamily="34" charset="0"/>
                    <a:cs typeface="Times New Roman" panose="02020603050405020304" pitchFamily="18" charset="0"/>
                  </a:rPr>
                  <a:t>Series connection to achieve 48 V </a:t>
                </a:r>
                <a:r>
                  <a:rPr lang="de-CH" sz="1600" dirty="0">
                    <a:latin typeface="Arial" panose="020B0604020202020204" pitchFamily="34" charset="0"/>
                    <a:cs typeface="Times New Roman" panose="02020603050405020304" pitchFamily="18" charset="0"/>
                  </a:rPr>
                  <a:t>:</a:t>
                </a:r>
              </a:p>
              <a:p>
                <a:pPr marL="0" indent="0">
                  <a:lnSpc>
                    <a:spcPct val="125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de-CH" sz="1650" b="0" i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num</m:t>
                      </m:r>
                      <m:r>
                        <a:rPr lang="de-CH" sz="1650" b="0" i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. </m:t>
                      </m:r>
                      <m:r>
                        <m:rPr>
                          <m:sty m:val="p"/>
                        </m:rPr>
                        <a:rPr lang="de-CH" sz="1650" b="0" i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cells</m:t>
                      </m:r>
                      <m:r>
                        <a:rPr lang="de-CH" sz="1650" b="0" i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de-CH" sz="1650" b="0" i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in</m:t>
                      </m:r>
                      <m:r>
                        <a:rPr lang="de-CH" sz="1650" b="0" i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de-CH" sz="1650" b="0" i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series</m:t>
                      </m:r>
                      <m:r>
                        <a:rPr lang="de-CH" sz="16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=    </m:t>
                      </m:r>
                      <m:f>
                        <m:fPr>
                          <m:ctrlPr>
                            <a:rPr lang="de-CH" sz="165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de-CH" sz="165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𝑚𝑜𝑡𝑜𝑟</m:t>
                          </m:r>
                          <m:r>
                            <a:rPr lang="de-CH" sz="165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 </m:t>
                          </m:r>
                          <m:r>
                            <a:rPr lang="de-CH" sz="165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𝑛𝑜𝑚</m:t>
                          </m:r>
                          <m:r>
                            <a:rPr lang="de-CH" sz="165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. </m:t>
                          </m:r>
                          <m:r>
                            <a:rPr lang="de-CH" sz="165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𝑣𝑜𝑙𝑡𝑎𝑔𝑒</m:t>
                          </m:r>
                          <m:r>
                            <a:rPr lang="de-CH" sz="165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.</m:t>
                          </m:r>
                        </m:num>
                        <m:den>
                          <m:r>
                            <a:rPr lang="de-CH" sz="165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  </m:t>
                          </m:r>
                          <m:r>
                            <a:rPr lang="de-CH" sz="165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𝑛𝑜𝑚</m:t>
                          </m:r>
                          <m:r>
                            <a:rPr lang="de-CH" sz="165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. </m:t>
                          </m:r>
                          <m:r>
                            <a:rPr lang="de-CH" sz="165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𝑐𝑒𝑙𝑙</m:t>
                          </m:r>
                          <m:r>
                            <a:rPr lang="de-CH" sz="165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 </m:t>
                          </m:r>
                          <m:r>
                            <a:rPr lang="de-CH" sz="165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𝑣𝑜𝑙𝑡𝑎𝑔𝑒</m:t>
                          </m:r>
                          <m:r>
                            <a:rPr lang="de-CH" sz="165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  </m:t>
                          </m:r>
                        </m:den>
                      </m:f>
                      <m:r>
                        <a:rPr lang="de-CH" sz="16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    =    </m:t>
                      </m:r>
                      <m:f>
                        <m:fPr>
                          <m:ctrlPr>
                            <a:rPr lang="de-CH" sz="165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de-CH" sz="165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48 </m:t>
                          </m:r>
                          <m:r>
                            <a:rPr lang="de-CH" sz="165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𝑉</m:t>
                          </m:r>
                        </m:num>
                        <m:den>
                          <m:r>
                            <a:rPr lang="de-CH" sz="165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  3.6 </m:t>
                          </m:r>
                          <m:r>
                            <a:rPr lang="de-CH" sz="165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𝑉</m:t>
                          </m:r>
                          <m:r>
                            <a:rPr lang="de-CH" sz="165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  </m:t>
                          </m:r>
                        </m:den>
                      </m:f>
                      <m:r>
                        <a:rPr lang="de-CH" sz="16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   =   13.33 </m:t>
                      </m:r>
                      <m:r>
                        <a:rPr lang="de-CH" sz="16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𝑝𝑐𝑠</m:t>
                      </m:r>
                      <m:r>
                        <a:rPr lang="de-CH" sz="16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.    ~   14 </m:t>
                      </m:r>
                      <m:r>
                        <a:rPr lang="de-CH" sz="16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𝑆𝑡𝑘</m:t>
                      </m:r>
                      <m:r>
                        <a:rPr lang="de-CH" sz="16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.</m:t>
                      </m:r>
                    </m:oMath>
                  </m:oMathPara>
                </a14:m>
                <a:endParaRPr lang="de-CH" sz="1650" dirty="0">
                  <a:solidFill>
                    <a:srgbClr val="7030A0"/>
                  </a:solidFill>
                  <a:latin typeface="Arial" panose="020B0604020202020204" pitchFamily="34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marL="0" lvl="0" indent="0">
                  <a:lnSpc>
                    <a:spcPct val="125000"/>
                  </a:lnSpc>
                  <a:buNone/>
                </a:pPr>
                <a:endParaRPr lang="de-CH" sz="800" dirty="0">
                  <a:latin typeface="Arial" panose="020B0604020202020204" pitchFamily="34" charset="0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25000"/>
                  </a:lnSpc>
                  <a:spcAft>
                    <a:spcPts val="1000"/>
                  </a:spcAft>
                  <a:buNone/>
                </a:pPr>
                <a:r>
                  <a:rPr lang="en-US" sz="1600" u="sng" dirty="0">
                    <a:latin typeface="Arial" panose="020B0604020202020204" pitchFamily="34" charset="0"/>
                    <a:cs typeface="Times New Roman" panose="02020603050405020304" pitchFamily="18" charset="0"/>
                  </a:rPr>
                  <a:t>Parallel connection to achieve 8800 </a:t>
                </a:r>
                <a:r>
                  <a:rPr lang="en-US" sz="1600" u="sng" dirty="0" err="1">
                    <a:latin typeface="Arial" panose="020B0604020202020204" pitchFamily="34" charset="0"/>
                    <a:cs typeface="Times New Roman" panose="02020603050405020304" pitchFamily="18" charset="0"/>
                  </a:rPr>
                  <a:t>Wh</a:t>
                </a:r>
                <a:r>
                  <a:rPr lang="en-US" sz="1600" u="sng" dirty="0">
                    <a:latin typeface="Arial" panose="020B0604020202020204" pitchFamily="34" charset="0"/>
                    <a:cs typeface="Times New Roman" panose="02020603050405020304" pitchFamily="18" charset="0"/>
                  </a:rPr>
                  <a:t>:</a:t>
                </a:r>
                <a:endParaRPr lang="de-CH" sz="1600" dirty="0"/>
              </a:p>
              <a:p>
                <a:pPr marL="0" indent="0">
                  <a:lnSpc>
                    <a:spcPct val="125000"/>
                  </a:lnSpc>
                  <a:spcAft>
                    <a:spcPts val="10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de-CH" sz="165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C</m:t>
                      </m:r>
                      <m:r>
                        <m:rPr>
                          <m:sty m:val="p"/>
                        </m:rPr>
                        <a:rPr lang="de-CH" sz="1650" b="0" i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apacity</m:t>
                      </m:r>
                      <m:r>
                        <a:rPr lang="de-CH" sz="1650" b="0" i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de-CH" sz="1650" b="0" i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of</m:t>
                      </m:r>
                      <m:r>
                        <a:rPr lang="de-CH" sz="1650" b="0" i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de-CH" sz="1650" b="0" i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on</m:t>
                      </m:r>
                      <m:r>
                        <a:rPr lang="de-CH" sz="16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𝑒</m:t>
                      </m:r>
                      <m:r>
                        <a:rPr lang="de-CH" sz="16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de-CH" sz="16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𝑠𝑡𝑟𝑖𝑛𝑔</m:t>
                      </m:r>
                      <m:r>
                        <a:rPr lang="de-CH" sz="16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=           3.35 </m:t>
                      </m:r>
                      <m:r>
                        <a:rPr lang="de-CH" sz="16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𝐴h</m:t>
                      </m:r>
                      <m:r>
                        <a:rPr lang="de-CH" sz="16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   ∙   14   ∙   3.6 </m:t>
                      </m:r>
                      <m:r>
                        <a:rPr lang="de-CH" sz="16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𝑉</m:t>
                      </m:r>
                      <m:r>
                        <a:rPr lang="de-CH" sz="16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          =   168.84 </m:t>
                      </m:r>
                      <m:r>
                        <a:rPr lang="de-CH" sz="16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𝑊h</m:t>
                      </m:r>
                    </m:oMath>
                  </m:oMathPara>
                </a14:m>
                <a:endParaRPr lang="de-CH" sz="1650" b="0" dirty="0">
                  <a:solidFill>
                    <a:srgbClr val="7030A0"/>
                  </a:solidFill>
                  <a:latin typeface="Arial" panose="020B0604020202020204" pitchFamily="34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25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de-CH" sz="1650" b="0" i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num</m:t>
                      </m:r>
                      <m:r>
                        <a:rPr lang="de-CH" sz="1650" b="0" i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. </m:t>
                      </m:r>
                      <m:r>
                        <m:rPr>
                          <m:sty m:val="p"/>
                        </m:rPr>
                        <a:rPr lang="de-CH" sz="1650" b="0" i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of</m:t>
                      </m:r>
                      <m:r>
                        <a:rPr lang="de-CH" sz="1650" b="0" i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de-CH" sz="1650" b="0" i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parallel</m:t>
                      </m:r>
                      <m:r>
                        <a:rPr lang="de-CH" sz="1650" b="0" i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de-CH" sz="1650" b="0" i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strings</m:t>
                      </m:r>
                      <m:r>
                        <a:rPr lang="de-CH" sz="16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=   </m:t>
                      </m:r>
                      <m:f>
                        <m:fPr>
                          <m:ctrlPr>
                            <a:rPr lang="de-CH" sz="165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de-CH" sz="165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 </m:t>
                          </m:r>
                          <m:r>
                            <a:rPr lang="de-CH" sz="165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𝑒𝑛𝑒𝑟𝑔𝑦</m:t>
                          </m:r>
                          <m:r>
                            <a:rPr lang="de-CH" sz="165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 </m:t>
                          </m:r>
                          <m:r>
                            <a:rPr lang="de-CH" sz="165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𝑟𝑒𝑞𝑢𝑖𝑟𝑒𝑚𝑒𝑛𝑡</m:t>
                          </m:r>
                        </m:num>
                        <m:den>
                          <m:r>
                            <a:rPr lang="de-CH" sz="165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𝑠𝑡𝑟𝑖𝑛𝑔</m:t>
                          </m:r>
                          <m:r>
                            <a:rPr lang="de-CH" sz="165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 </m:t>
                          </m:r>
                          <m:r>
                            <a:rPr lang="de-CH" sz="165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𝑐𝑎𝑝𝑎𝑐𝑖𝑡𝑦</m:t>
                          </m:r>
                        </m:den>
                      </m:f>
                      <m:r>
                        <a:rPr lang="de-CH" sz="16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   =   </m:t>
                      </m:r>
                      <m:f>
                        <m:fPr>
                          <m:ctrlPr>
                            <a:rPr lang="de-CH" sz="165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de-CH" sz="165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8800 </m:t>
                          </m:r>
                          <m:r>
                            <a:rPr lang="de-CH" sz="165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𝑊h</m:t>
                          </m:r>
                        </m:num>
                        <m:den>
                          <m:r>
                            <a:rPr lang="de-CH" sz="165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 168.84 </m:t>
                          </m:r>
                          <m:r>
                            <a:rPr lang="de-CH" sz="165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𝑊h</m:t>
                          </m:r>
                          <m:r>
                            <a:rPr lang="de-CH" sz="165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 </m:t>
                          </m:r>
                        </m:den>
                      </m:f>
                      <m:r>
                        <a:rPr lang="de-CH" sz="16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  =   52 </m:t>
                      </m:r>
                      <m:r>
                        <a:rPr lang="de-CH" sz="16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𝑝𝑐𝑠</m:t>
                      </m:r>
                      <m:r>
                        <a:rPr lang="de-CH" sz="16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.  </m:t>
                      </m:r>
                    </m:oMath>
                  </m:oMathPara>
                </a14:m>
                <a:endParaRPr lang="de-CH" sz="2000" dirty="0"/>
              </a:p>
            </p:txBody>
          </p:sp>
        </mc:Choice>
        <mc:Fallback>
          <p:sp>
            <p:nvSpPr>
              <p:cNvPr id="5" name="Text Placeholder 4">
                <a:extLst>
                  <a:ext uri="{FF2B5EF4-FFF2-40B4-BE49-F238E27FC236}">
                    <a16:creationId xmlns:a16="http://schemas.microsoft.com/office/drawing/2014/main" id="{E8E16326-D0B5-EFF5-AEF8-33AA3261A5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1037" y="1002346"/>
                <a:ext cx="8414584" cy="5193628"/>
              </a:xfrm>
              <a:prstGeom prst="rect">
                <a:avLst/>
              </a:prstGeom>
              <a:blipFill>
                <a:blip r:embed="rId2"/>
                <a:stretch>
                  <a:fillRect l="-6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0760300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1286</Words>
  <Application>Microsoft Office PowerPoint</Application>
  <PresentationFormat>A4-Papier (210 x 297 mm)</PresentationFormat>
  <Paragraphs>155</Paragraphs>
  <Slides>13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Cambria Math</vt:lpstr>
      <vt:lpstr>Symbol</vt:lpstr>
      <vt:lpstr>1_Office</vt:lpstr>
      <vt:lpstr>Case study - Floor grinding machine</vt:lpstr>
      <vt:lpstr>Case study - Floor grinding machine</vt:lpstr>
      <vt:lpstr>Case study - Floor grinding machine</vt:lpstr>
      <vt:lpstr>Case study - Floor grinding machine</vt:lpstr>
      <vt:lpstr>Case study - Floor grinding machine</vt:lpstr>
      <vt:lpstr>Case study - Floor grinding machine</vt:lpstr>
      <vt:lpstr>Case study - Floor grinding machine</vt:lpstr>
      <vt:lpstr>Case study - Floor grinding machine</vt:lpstr>
      <vt:lpstr>Case study - Floor grinding machine</vt:lpstr>
      <vt:lpstr>Case study - Floor grinding machine</vt:lpstr>
      <vt:lpstr>Case study - Floor grinding machine</vt:lpstr>
      <vt:lpstr>Case study - Floor grinding machine</vt:lpstr>
      <vt:lpstr>Case study - Floor grinding machine</vt:lpstr>
    </vt:vector>
  </TitlesOfParts>
  <Company>NTB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Mechatronik 1 &amp; 2</dc:title>
  <dc:creator>Pfister Cornel</dc:creator>
  <cp:lastModifiedBy>Rouven Christen</cp:lastModifiedBy>
  <cp:revision>1306</cp:revision>
  <cp:lastPrinted>2020-09-22T10:50:51Z</cp:lastPrinted>
  <dcterms:created xsi:type="dcterms:W3CDTF">2018-08-31T13:55:43Z</dcterms:created>
  <dcterms:modified xsi:type="dcterms:W3CDTF">2025-03-04T12:04:03Z</dcterms:modified>
</cp:coreProperties>
</file>