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70"/>
  </p:notesMasterIdLst>
  <p:handoutMasterIdLst>
    <p:handoutMasterId r:id="rId71"/>
  </p:handoutMasterIdLst>
  <p:sldIdLst>
    <p:sldId id="291" r:id="rId5"/>
    <p:sldId id="282" r:id="rId6"/>
    <p:sldId id="417" r:id="rId7"/>
    <p:sldId id="437" r:id="rId8"/>
    <p:sldId id="619" r:id="rId9"/>
    <p:sldId id="620" r:id="rId10"/>
    <p:sldId id="621" r:id="rId11"/>
    <p:sldId id="684" r:id="rId12"/>
    <p:sldId id="623" r:id="rId13"/>
    <p:sldId id="624" r:id="rId14"/>
    <p:sldId id="625" r:id="rId15"/>
    <p:sldId id="626" r:id="rId16"/>
    <p:sldId id="646" r:id="rId17"/>
    <p:sldId id="647" r:id="rId18"/>
    <p:sldId id="644" r:id="rId19"/>
    <p:sldId id="627" r:id="rId20"/>
    <p:sldId id="681" r:id="rId21"/>
    <p:sldId id="682" r:id="rId22"/>
    <p:sldId id="687" r:id="rId23"/>
    <p:sldId id="685" r:id="rId24"/>
    <p:sldId id="628" r:id="rId25"/>
    <p:sldId id="686" r:id="rId26"/>
    <p:sldId id="688" r:id="rId27"/>
    <p:sldId id="629" r:id="rId28"/>
    <p:sldId id="648" r:id="rId29"/>
    <p:sldId id="652" r:id="rId30"/>
    <p:sldId id="653" r:id="rId31"/>
    <p:sldId id="656" r:id="rId32"/>
    <p:sldId id="655" r:id="rId33"/>
    <p:sldId id="657" r:id="rId34"/>
    <p:sldId id="654" r:id="rId35"/>
    <p:sldId id="659" r:id="rId36"/>
    <p:sldId id="667" r:id="rId37"/>
    <p:sldId id="637" r:id="rId38"/>
    <p:sldId id="638" r:id="rId39"/>
    <p:sldId id="658" r:id="rId40"/>
    <p:sldId id="683" r:id="rId41"/>
    <p:sldId id="639" r:id="rId42"/>
    <p:sldId id="680" r:id="rId43"/>
    <p:sldId id="641" r:id="rId44"/>
    <p:sldId id="689" r:id="rId45"/>
    <p:sldId id="660" r:id="rId46"/>
    <p:sldId id="661" r:id="rId47"/>
    <p:sldId id="662" r:id="rId48"/>
    <p:sldId id="650" r:id="rId49"/>
    <p:sldId id="632" r:id="rId50"/>
    <p:sldId id="634" r:id="rId51"/>
    <p:sldId id="635" r:id="rId52"/>
    <p:sldId id="695" r:id="rId53"/>
    <p:sldId id="636" r:id="rId54"/>
    <p:sldId id="696" r:id="rId55"/>
    <p:sldId id="694" r:id="rId56"/>
    <p:sldId id="651" r:id="rId57"/>
    <p:sldId id="697" r:id="rId58"/>
    <p:sldId id="671" r:id="rId59"/>
    <p:sldId id="690" r:id="rId60"/>
    <p:sldId id="672" r:id="rId61"/>
    <p:sldId id="675" r:id="rId62"/>
    <p:sldId id="676" r:id="rId63"/>
    <p:sldId id="677" r:id="rId64"/>
    <p:sldId id="678" r:id="rId65"/>
    <p:sldId id="679" r:id="rId66"/>
    <p:sldId id="692" r:id="rId67"/>
    <p:sldId id="691" r:id="rId68"/>
    <p:sldId id="693" r:id="rId69"/>
  </p:sldIdLst>
  <p:sldSz cx="9906000" cy="6858000" type="A4"/>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DDDDD"/>
    <a:srgbClr val="EC8444"/>
    <a:srgbClr val="D9D9D9"/>
    <a:srgbClr val="FB2323"/>
    <a:srgbClr val="0062A0"/>
    <a:srgbClr val="0161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75180-86BA-42B4-B428-6915039B69ED}" v="154" dt="2024-12-10T13:48:40.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75" autoAdjust="0"/>
    <p:restoredTop sz="86656" autoAdjust="0"/>
  </p:normalViewPr>
  <p:slideViewPr>
    <p:cSldViewPr snapToGrid="0">
      <p:cViewPr varScale="1">
        <p:scale>
          <a:sx n="81" d="100"/>
          <a:sy n="81" d="100"/>
        </p:scale>
        <p:origin x="90" y="1470"/>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5" d="100"/>
          <a:sy n="95" d="100"/>
        </p:scale>
        <p:origin x="4543"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C89123-4BFF-27F8-9C79-119EF29F9C2F}"/>
              </a:ext>
            </a:extLst>
          </p:cNvPr>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788758-EC09-2C34-4243-E58F252F7A4C}"/>
              </a:ext>
            </a:extLst>
          </p:cNvPr>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D52F4898-6C08-41C8-9B72-F972A74F13A9}" type="datetimeFigureOut">
              <a:rPr lang="en-US" smtClean="0"/>
              <a:t>2/25/2025</a:t>
            </a:fld>
            <a:endParaRPr lang="en-US"/>
          </a:p>
        </p:txBody>
      </p:sp>
      <p:sp>
        <p:nvSpPr>
          <p:cNvPr id="4" name="Footer Placeholder 3">
            <a:extLst>
              <a:ext uri="{FF2B5EF4-FFF2-40B4-BE49-F238E27FC236}">
                <a16:creationId xmlns:a16="http://schemas.microsoft.com/office/drawing/2014/main" id="{88ABA929-066E-35E7-D229-3506331ACC3C}"/>
              </a:ext>
            </a:extLst>
          </p:cNvPr>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1D4E045-7B72-F855-7F17-075474BB2E0E}"/>
              </a:ext>
            </a:extLst>
          </p:cNvPr>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DDC772B4-A13C-4AAD-967F-C6583A9A5F21}" type="slidenum">
              <a:rPr lang="en-US" smtClean="0"/>
              <a:t>‹Nr.›</a:t>
            </a:fld>
            <a:endParaRPr lang="en-US"/>
          </a:p>
        </p:txBody>
      </p:sp>
    </p:spTree>
    <p:extLst>
      <p:ext uri="{BB962C8B-B14F-4D97-AF65-F5344CB8AC3E}">
        <p14:creationId xmlns:p14="http://schemas.microsoft.com/office/powerpoint/2010/main" val="360496523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6" userDrawn="1">
          <p15:clr>
            <a:srgbClr val="F26B43"/>
          </p15:clr>
        </p15:guide>
        <p15:guide id="2" pos="210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20" tIns="45711" rIns="91420" bIns="45711" rtlCol="0"/>
          <a:lstStyle>
            <a:lvl1pPr algn="l">
              <a:defRPr sz="1200"/>
            </a:lvl1pPr>
          </a:lstStyle>
          <a:p>
            <a:endParaRPr lang="de-CH"/>
          </a:p>
        </p:txBody>
      </p:sp>
      <p:sp>
        <p:nvSpPr>
          <p:cNvPr id="3" name="Datumsplatzhalter 2"/>
          <p:cNvSpPr>
            <a:spLocks noGrp="1"/>
          </p:cNvSpPr>
          <p:nvPr>
            <p:ph type="dt" idx="1"/>
          </p:nvPr>
        </p:nvSpPr>
        <p:spPr>
          <a:xfrm>
            <a:off x="3777607" y="0"/>
            <a:ext cx="2889938" cy="498056"/>
          </a:xfrm>
          <a:prstGeom prst="rect">
            <a:avLst/>
          </a:prstGeom>
        </p:spPr>
        <p:txBody>
          <a:bodyPr vert="horz" lIns="91420" tIns="45711" rIns="91420" bIns="45711" rtlCol="0"/>
          <a:lstStyle>
            <a:lvl1pPr algn="r">
              <a:defRPr sz="1200"/>
            </a:lvl1pPr>
          </a:lstStyle>
          <a:p>
            <a:fld id="{CD103423-AA92-4463-B546-25051055BE5B}" type="datetimeFigureOut">
              <a:rPr lang="de-CH" smtClean="0"/>
              <a:t>25.02.2025</a:t>
            </a:fld>
            <a:endParaRPr lang="de-CH"/>
          </a:p>
        </p:txBody>
      </p:sp>
      <p:sp>
        <p:nvSpPr>
          <p:cNvPr id="4" name="Folienbildplatzhalter 3"/>
          <p:cNvSpPr>
            <a:spLocks noGrp="1" noRot="1" noChangeAspect="1"/>
          </p:cNvSpPr>
          <p:nvPr>
            <p:ph type="sldImg" idx="2"/>
          </p:nvPr>
        </p:nvSpPr>
        <p:spPr>
          <a:xfrm>
            <a:off x="915988" y="1241425"/>
            <a:ext cx="4837112" cy="3349625"/>
          </a:xfrm>
          <a:prstGeom prst="rect">
            <a:avLst/>
          </a:prstGeom>
          <a:noFill/>
          <a:ln w="12700">
            <a:solidFill>
              <a:prstClr val="black"/>
            </a:solidFill>
          </a:ln>
        </p:spPr>
        <p:txBody>
          <a:bodyPr vert="horz" lIns="91420" tIns="45711" rIns="91420" bIns="45711" rtlCol="0" anchor="ctr"/>
          <a:lstStyle/>
          <a:p>
            <a:endParaRPr lang="de-CH"/>
          </a:p>
        </p:txBody>
      </p:sp>
      <p:sp>
        <p:nvSpPr>
          <p:cNvPr id="5" name="Notizenplatzhalter 4"/>
          <p:cNvSpPr>
            <a:spLocks noGrp="1"/>
          </p:cNvSpPr>
          <p:nvPr>
            <p:ph type="body" sz="quarter" idx="3"/>
          </p:nvPr>
        </p:nvSpPr>
        <p:spPr>
          <a:xfrm>
            <a:off x="666909" y="4777195"/>
            <a:ext cx="5335270" cy="3908614"/>
          </a:xfrm>
          <a:prstGeom prst="rect">
            <a:avLst/>
          </a:prstGeom>
        </p:spPr>
        <p:txBody>
          <a:bodyPr vert="horz" lIns="91420" tIns="45711" rIns="91420" bIns="45711"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6"/>
            <a:ext cx="2889938" cy="498055"/>
          </a:xfrm>
          <a:prstGeom prst="rect">
            <a:avLst/>
          </a:prstGeom>
        </p:spPr>
        <p:txBody>
          <a:bodyPr vert="horz" lIns="91420" tIns="45711" rIns="91420" bIns="45711" rtlCol="0" anchor="b"/>
          <a:lstStyle>
            <a:lvl1pPr algn="l">
              <a:defRPr sz="1200"/>
            </a:lvl1pPr>
          </a:lstStyle>
          <a:p>
            <a:endParaRPr lang="de-CH"/>
          </a:p>
        </p:txBody>
      </p:sp>
      <p:sp>
        <p:nvSpPr>
          <p:cNvPr id="7" name="Foliennummernplatzhalter 6"/>
          <p:cNvSpPr>
            <a:spLocks noGrp="1"/>
          </p:cNvSpPr>
          <p:nvPr>
            <p:ph type="sldNum" sz="quarter" idx="5"/>
          </p:nvPr>
        </p:nvSpPr>
        <p:spPr>
          <a:xfrm>
            <a:off x="3777607" y="9428586"/>
            <a:ext cx="2889938" cy="498055"/>
          </a:xfrm>
          <a:prstGeom prst="rect">
            <a:avLst/>
          </a:prstGeom>
        </p:spPr>
        <p:txBody>
          <a:bodyPr vert="horz" lIns="91420" tIns="45711" rIns="91420" bIns="45711" rtlCol="0" anchor="b"/>
          <a:lstStyle>
            <a:lvl1pPr algn="r">
              <a:defRPr sz="1200"/>
            </a:lvl1pPr>
          </a:lstStyle>
          <a:p>
            <a:fld id="{0AC0FE12-1407-4B9A-BADD-FA5707FF6D22}" type="slidenum">
              <a:rPr lang="de-CH" smtClean="0"/>
              <a:t>‹Nr.›</a:t>
            </a:fld>
            <a:endParaRPr lang="de-CH"/>
          </a:p>
        </p:txBody>
      </p:sp>
    </p:spTree>
    <p:extLst>
      <p:ext uri="{BB962C8B-B14F-4D97-AF65-F5344CB8AC3E}">
        <p14:creationId xmlns:p14="http://schemas.microsoft.com/office/powerpoint/2010/main" val="2873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3390/en6062726"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3</a:t>
            </a:fld>
            <a:endParaRPr lang="de-CH"/>
          </a:p>
        </p:txBody>
      </p:sp>
    </p:spTree>
    <p:extLst>
      <p:ext uri="{BB962C8B-B14F-4D97-AF65-F5344CB8AC3E}">
        <p14:creationId xmlns:p14="http://schemas.microsoft.com/office/powerpoint/2010/main" val="2514552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Quelle: EMO</a:t>
            </a:r>
          </a:p>
        </p:txBody>
      </p:sp>
      <p:sp>
        <p:nvSpPr>
          <p:cNvPr id="4" name="Slide Number Placeholder 3"/>
          <p:cNvSpPr>
            <a:spLocks noGrp="1"/>
          </p:cNvSpPr>
          <p:nvPr>
            <p:ph type="sldNum" sz="quarter" idx="5"/>
          </p:nvPr>
        </p:nvSpPr>
        <p:spPr/>
        <p:txBody>
          <a:bodyPr/>
          <a:lstStyle/>
          <a:p>
            <a:fld id="{0AC0FE12-1407-4B9A-BADD-FA5707FF6D22}" type="slidenum">
              <a:rPr lang="de-CH" smtClean="0"/>
              <a:t>17</a:t>
            </a:fld>
            <a:endParaRPr lang="de-CH"/>
          </a:p>
        </p:txBody>
      </p:sp>
    </p:spTree>
    <p:extLst>
      <p:ext uri="{BB962C8B-B14F-4D97-AF65-F5344CB8AC3E}">
        <p14:creationId xmlns:p14="http://schemas.microsoft.com/office/powerpoint/2010/main" val="1025266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https://doi.org/10.1016/B978-0-323-42977-1.00008-X</a:t>
            </a:r>
          </a:p>
        </p:txBody>
      </p:sp>
      <p:sp>
        <p:nvSpPr>
          <p:cNvPr id="4" name="Slide Number Placeholder 3"/>
          <p:cNvSpPr>
            <a:spLocks noGrp="1"/>
          </p:cNvSpPr>
          <p:nvPr>
            <p:ph type="sldNum" sz="quarter" idx="5"/>
          </p:nvPr>
        </p:nvSpPr>
        <p:spPr/>
        <p:txBody>
          <a:bodyPr/>
          <a:lstStyle/>
          <a:p>
            <a:fld id="{0AC0FE12-1407-4B9A-BADD-FA5707FF6D22}" type="slidenum">
              <a:rPr lang="de-CH" smtClean="0"/>
              <a:t>18</a:t>
            </a:fld>
            <a:endParaRPr lang="de-CH"/>
          </a:p>
        </p:txBody>
      </p:sp>
    </p:spTree>
    <p:extLst>
      <p:ext uri="{BB962C8B-B14F-4D97-AF65-F5344CB8AC3E}">
        <p14:creationId xmlns:p14="http://schemas.microsoft.com/office/powerpoint/2010/main" val="182366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19</a:t>
            </a:fld>
            <a:endParaRPr lang="de-CH"/>
          </a:p>
        </p:txBody>
      </p:sp>
    </p:spTree>
    <p:extLst>
      <p:ext uri="{BB962C8B-B14F-4D97-AF65-F5344CB8AC3E}">
        <p14:creationId xmlns:p14="http://schemas.microsoft.com/office/powerpoint/2010/main" val="404945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https://ch.mathworks.com/discovery/battery-management-system.html</a:t>
            </a:r>
          </a:p>
          <a:p>
            <a:pPr algn="l"/>
            <a:r>
              <a:rPr lang="de-CH" b="0" i="0" dirty="0">
                <a:solidFill>
                  <a:srgbClr val="4D4D4D"/>
                </a:solidFill>
                <a:effectLst/>
                <a:latin typeface="Elsevier Sans"/>
              </a:rPr>
              <a:t>Quelle 2: ISBN: </a:t>
            </a:r>
            <a:r>
              <a:rPr lang="de-CH" b="0" i="0" dirty="0">
                <a:solidFill>
                  <a:srgbClr val="1F1F1F"/>
                </a:solidFill>
                <a:effectLst/>
                <a:latin typeface="ElsevierSans"/>
              </a:rPr>
              <a:t>978-0-443-18862-6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Quelle 3: https://www.samarins.com/glossary/battery-sensor.html (Bild)</a:t>
            </a:r>
          </a:p>
          <a:p>
            <a:br>
              <a:rPr lang="de-CH" b="0" i="0" dirty="0">
                <a:solidFill>
                  <a:srgbClr val="1F1F1F"/>
                </a:solidFill>
                <a:effectLst/>
                <a:latin typeface="ElsevierSans"/>
              </a:rPr>
            </a:br>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20</a:t>
            </a:fld>
            <a:endParaRPr lang="de-CH"/>
          </a:p>
        </p:txBody>
      </p:sp>
    </p:spTree>
    <p:extLst>
      <p:ext uri="{BB962C8B-B14F-4D97-AF65-F5344CB8AC3E}">
        <p14:creationId xmlns:p14="http://schemas.microsoft.com/office/powerpoint/2010/main" val="3948757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https://ch.mathworks.com/discovery/battery-management-system.html</a:t>
            </a:r>
          </a:p>
          <a:p>
            <a:pPr algn="l"/>
            <a:r>
              <a:rPr lang="de-CH" b="0" i="0" dirty="0">
                <a:solidFill>
                  <a:srgbClr val="4D4D4D"/>
                </a:solidFill>
                <a:effectLst/>
                <a:latin typeface="Elsevier Sans"/>
              </a:rPr>
              <a:t>Quelle 2: ISBN: </a:t>
            </a:r>
            <a:r>
              <a:rPr lang="de-CH" b="0" i="0" dirty="0">
                <a:solidFill>
                  <a:srgbClr val="1F1F1F"/>
                </a:solidFill>
                <a:effectLst/>
                <a:latin typeface="ElsevierSans"/>
              </a:rPr>
              <a:t>978-0-443-18862-6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Quelle 3: https://www.samarins.com/glossary/battery-sensor.html (Bild)</a:t>
            </a:r>
          </a:p>
          <a:p>
            <a:pPr marL="457202" lvl="1" indent="0">
              <a:buNone/>
            </a:pPr>
            <a:br>
              <a:rPr lang="de-CH" b="0" i="0" dirty="0">
                <a:solidFill>
                  <a:srgbClr val="1F1F1F"/>
                </a:solidFill>
                <a:effectLst/>
                <a:latin typeface="ElsevierSans"/>
              </a:rPr>
            </a:br>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21</a:t>
            </a:fld>
            <a:endParaRPr lang="de-CH"/>
          </a:p>
        </p:txBody>
      </p:sp>
    </p:spTree>
    <p:extLst>
      <p:ext uri="{BB962C8B-B14F-4D97-AF65-F5344CB8AC3E}">
        <p14:creationId xmlns:p14="http://schemas.microsoft.com/office/powerpoint/2010/main" val="338868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https://ch.mathworks.com/discovery/battery-management-system.html</a:t>
            </a:r>
          </a:p>
          <a:p>
            <a:pPr algn="l"/>
            <a:r>
              <a:rPr lang="de-CH" b="0" i="0" dirty="0">
                <a:solidFill>
                  <a:srgbClr val="4D4D4D"/>
                </a:solidFill>
                <a:effectLst/>
                <a:latin typeface="Elsevier Sans"/>
              </a:rPr>
              <a:t>Quelle 2: ISBN: </a:t>
            </a:r>
            <a:r>
              <a:rPr lang="de-CH" b="0" i="0" dirty="0">
                <a:solidFill>
                  <a:srgbClr val="1F1F1F"/>
                </a:solidFill>
                <a:effectLst/>
                <a:latin typeface="ElsevierSans"/>
              </a:rPr>
              <a:t>978-0-443-18862-6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Quelle 3: https://www.samarins.com/glossary/battery-sensor.html (Bild)</a:t>
            </a:r>
          </a:p>
          <a:p>
            <a:br>
              <a:rPr lang="de-CH" b="0" i="0" dirty="0">
                <a:solidFill>
                  <a:srgbClr val="1F1F1F"/>
                </a:solidFill>
                <a:effectLst/>
                <a:latin typeface="ElsevierSans"/>
              </a:rPr>
            </a:br>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22</a:t>
            </a:fld>
            <a:endParaRPr lang="de-CH"/>
          </a:p>
        </p:txBody>
      </p:sp>
    </p:spTree>
    <p:extLst>
      <p:ext uri="{BB962C8B-B14F-4D97-AF65-F5344CB8AC3E}">
        <p14:creationId xmlns:p14="http://schemas.microsoft.com/office/powerpoint/2010/main" val="294043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23</a:t>
            </a:fld>
            <a:endParaRPr lang="de-CH"/>
          </a:p>
        </p:txBody>
      </p:sp>
    </p:spTree>
    <p:extLst>
      <p:ext uri="{BB962C8B-B14F-4D97-AF65-F5344CB8AC3E}">
        <p14:creationId xmlns:p14="http://schemas.microsoft.com/office/powerpoint/2010/main" val="2644893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24</a:t>
            </a:fld>
            <a:endParaRPr lang="de-CH"/>
          </a:p>
        </p:txBody>
      </p:sp>
    </p:spTree>
    <p:extLst>
      <p:ext uri="{BB962C8B-B14F-4D97-AF65-F5344CB8AC3E}">
        <p14:creationId xmlns:p14="http://schemas.microsoft.com/office/powerpoint/2010/main" val="2534576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25</a:t>
            </a:fld>
            <a:endParaRPr lang="de-CH"/>
          </a:p>
        </p:txBody>
      </p:sp>
    </p:spTree>
    <p:extLst>
      <p:ext uri="{BB962C8B-B14F-4D97-AF65-F5344CB8AC3E}">
        <p14:creationId xmlns:p14="http://schemas.microsoft.com/office/powerpoint/2010/main" val="3956030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26</a:t>
            </a:fld>
            <a:endParaRPr lang="de-CH"/>
          </a:p>
        </p:txBody>
      </p:sp>
    </p:spTree>
    <p:extLst>
      <p:ext uri="{BB962C8B-B14F-4D97-AF65-F5344CB8AC3E}">
        <p14:creationId xmlns:p14="http://schemas.microsoft.com/office/powerpoint/2010/main" val="34471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https://doi.org/10.1016/B978-0-444-62616-5.00020-6</a:t>
            </a:r>
          </a:p>
          <a:p>
            <a:r>
              <a:rPr lang="de-CH" dirty="0"/>
              <a:t>https://swissbatt24.ch/media/pdf/e2/71/5e/NCR18650B-Datasheet-Panasonic-Specifications.pdf</a:t>
            </a:r>
          </a:p>
          <a:p>
            <a:endParaRPr lang="de-CH" dirty="0"/>
          </a:p>
        </p:txBody>
      </p:sp>
      <p:sp>
        <p:nvSpPr>
          <p:cNvPr id="4" name="Slide Number Placeholder 3"/>
          <p:cNvSpPr>
            <a:spLocks noGrp="1"/>
          </p:cNvSpPr>
          <p:nvPr>
            <p:ph type="sldNum" sz="quarter" idx="5"/>
          </p:nvPr>
        </p:nvSpPr>
        <p:spPr/>
        <p:txBody>
          <a:bodyPr/>
          <a:lstStyle/>
          <a:p>
            <a:fld id="{0AC0FE12-1407-4B9A-BADD-FA5707FF6D22}" type="slidenum">
              <a:rPr lang="de-CH" smtClean="0"/>
              <a:t>4</a:t>
            </a:fld>
            <a:endParaRPr lang="de-CH"/>
          </a:p>
        </p:txBody>
      </p:sp>
    </p:spTree>
    <p:extLst>
      <p:ext uri="{BB962C8B-B14F-4D97-AF65-F5344CB8AC3E}">
        <p14:creationId xmlns:p14="http://schemas.microsoft.com/office/powerpoint/2010/main" val="474202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27</a:t>
            </a:fld>
            <a:endParaRPr lang="de-CH"/>
          </a:p>
        </p:txBody>
      </p:sp>
    </p:spTree>
    <p:extLst>
      <p:ext uri="{BB962C8B-B14F-4D97-AF65-F5344CB8AC3E}">
        <p14:creationId xmlns:p14="http://schemas.microsoft.com/office/powerpoint/2010/main" val="1289600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28</a:t>
            </a:fld>
            <a:endParaRPr lang="de-CH"/>
          </a:p>
        </p:txBody>
      </p:sp>
    </p:spTree>
    <p:extLst>
      <p:ext uri="{BB962C8B-B14F-4D97-AF65-F5344CB8AC3E}">
        <p14:creationId xmlns:p14="http://schemas.microsoft.com/office/powerpoint/2010/main" val="4061416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29</a:t>
            </a:fld>
            <a:endParaRPr lang="de-CH"/>
          </a:p>
        </p:txBody>
      </p:sp>
    </p:spTree>
    <p:extLst>
      <p:ext uri="{BB962C8B-B14F-4D97-AF65-F5344CB8AC3E}">
        <p14:creationId xmlns:p14="http://schemas.microsoft.com/office/powerpoint/2010/main" val="3226113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http://mocha-java.uccs.edu/ECE5720/ECE720-Notes01.pdf</a:t>
            </a:r>
          </a:p>
          <a:p>
            <a:r>
              <a:rPr lang="en-US" dirty="0"/>
              <a:t>https://ch.mathworks.com/discovery/battery-management-system.html</a:t>
            </a:r>
          </a:p>
        </p:txBody>
      </p:sp>
      <p:sp>
        <p:nvSpPr>
          <p:cNvPr id="4" name="Slide Number Placeholder 3"/>
          <p:cNvSpPr>
            <a:spLocks noGrp="1"/>
          </p:cNvSpPr>
          <p:nvPr>
            <p:ph type="sldNum" sz="quarter" idx="5"/>
          </p:nvPr>
        </p:nvSpPr>
        <p:spPr/>
        <p:txBody>
          <a:bodyPr/>
          <a:lstStyle/>
          <a:p>
            <a:fld id="{0AC0FE12-1407-4B9A-BADD-FA5707FF6D22}" type="slidenum">
              <a:rPr lang="de-CH" smtClean="0"/>
              <a:t>30</a:t>
            </a:fld>
            <a:endParaRPr lang="de-CH"/>
          </a:p>
        </p:txBody>
      </p:sp>
    </p:spTree>
    <p:extLst>
      <p:ext uri="{BB962C8B-B14F-4D97-AF65-F5344CB8AC3E}">
        <p14:creationId xmlns:p14="http://schemas.microsoft.com/office/powerpoint/2010/main" val="649168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31</a:t>
            </a:fld>
            <a:endParaRPr lang="de-CH"/>
          </a:p>
        </p:txBody>
      </p:sp>
    </p:spTree>
    <p:extLst>
      <p:ext uri="{BB962C8B-B14F-4D97-AF65-F5344CB8AC3E}">
        <p14:creationId xmlns:p14="http://schemas.microsoft.com/office/powerpoint/2010/main" val="2768772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32</a:t>
            </a:fld>
            <a:endParaRPr lang="de-CH"/>
          </a:p>
        </p:txBody>
      </p:sp>
    </p:spTree>
    <p:extLst>
      <p:ext uri="{BB962C8B-B14F-4D97-AF65-F5344CB8AC3E}">
        <p14:creationId xmlns:p14="http://schemas.microsoft.com/office/powerpoint/2010/main" val="1503348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http://mocha-java.uccs.edu/ECE5720/ECE5720-Notes01.pdf</a:t>
            </a:r>
          </a:p>
        </p:txBody>
      </p:sp>
      <p:sp>
        <p:nvSpPr>
          <p:cNvPr id="4" name="Slide Number Placeholder 3"/>
          <p:cNvSpPr>
            <a:spLocks noGrp="1"/>
          </p:cNvSpPr>
          <p:nvPr>
            <p:ph type="sldNum" sz="quarter" idx="5"/>
          </p:nvPr>
        </p:nvSpPr>
        <p:spPr/>
        <p:txBody>
          <a:bodyPr/>
          <a:lstStyle/>
          <a:p>
            <a:fld id="{0AC0FE12-1407-4B9A-BADD-FA5707FF6D22}" type="slidenum">
              <a:rPr lang="de-CH" smtClean="0"/>
              <a:t>33</a:t>
            </a:fld>
            <a:endParaRPr lang="de-CH"/>
          </a:p>
        </p:txBody>
      </p:sp>
    </p:spTree>
    <p:extLst>
      <p:ext uri="{BB962C8B-B14F-4D97-AF65-F5344CB8AC3E}">
        <p14:creationId xmlns:p14="http://schemas.microsoft.com/office/powerpoint/2010/main" val="2859087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https://www.analog.com/en/resources/technical-articles/a-closer-look-at-state-of-charge-and-state-health-estimation-tech.html</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34</a:t>
            </a:fld>
            <a:endParaRPr lang="de-CH"/>
          </a:p>
        </p:txBody>
      </p:sp>
    </p:spTree>
    <p:extLst>
      <p:ext uri="{BB962C8B-B14F-4D97-AF65-F5344CB8AC3E}">
        <p14:creationId xmlns:p14="http://schemas.microsoft.com/office/powerpoint/2010/main" val="3521407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http://dx.doi.org/10.1155/2022/1648433</a:t>
            </a:r>
          </a:p>
        </p:txBody>
      </p:sp>
      <p:sp>
        <p:nvSpPr>
          <p:cNvPr id="4" name="Slide Number Placeholder 3"/>
          <p:cNvSpPr>
            <a:spLocks noGrp="1"/>
          </p:cNvSpPr>
          <p:nvPr>
            <p:ph type="sldNum" sz="quarter" idx="5"/>
          </p:nvPr>
        </p:nvSpPr>
        <p:spPr/>
        <p:txBody>
          <a:bodyPr/>
          <a:lstStyle/>
          <a:p>
            <a:fld id="{0AC0FE12-1407-4B9A-BADD-FA5707FF6D22}" type="slidenum">
              <a:rPr lang="de-CH" smtClean="0"/>
              <a:t>38</a:t>
            </a:fld>
            <a:endParaRPr lang="de-CH"/>
          </a:p>
        </p:txBody>
      </p:sp>
    </p:spTree>
    <p:extLst>
      <p:ext uri="{BB962C8B-B14F-4D97-AF65-F5344CB8AC3E}">
        <p14:creationId xmlns:p14="http://schemas.microsoft.com/office/powerpoint/2010/main" val="65256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https://www.analog.com/en/resources/technical-articles/a-closer-look-at-state-of-charge-and-state-health-estimation-tech.html</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39</a:t>
            </a:fld>
            <a:endParaRPr lang="de-CH"/>
          </a:p>
        </p:txBody>
      </p:sp>
    </p:spTree>
    <p:extLst>
      <p:ext uri="{BB962C8B-B14F-4D97-AF65-F5344CB8AC3E}">
        <p14:creationId xmlns:p14="http://schemas.microsoft.com/office/powerpoint/2010/main" val="239809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EMO</a:t>
            </a:r>
          </a:p>
        </p:txBody>
      </p:sp>
      <p:sp>
        <p:nvSpPr>
          <p:cNvPr id="4" name="Slide Number Placeholder 3"/>
          <p:cNvSpPr>
            <a:spLocks noGrp="1"/>
          </p:cNvSpPr>
          <p:nvPr>
            <p:ph type="sldNum" sz="quarter" idx="5"/>
          </p:nvPr>
        </p:nvSpPr>
        <p:spPr/>
        <p:txBody>
          <a:bodyPr/>
          <a:lstStyle/>
          <a:p>
            <a:fld id="{0AC0FE12-1407-4B9A-BADD-FA5707FF6D22}" type="slidenum">
              <a:rPr lang="de-CH" smtClean="0"/>
              <a:t>5</a:t>
            </a:fld>
            <a:endParaRPr lang="de-CH"/>
          </a:p>
        </p:txBody>
      </p:sp>
    </p:spTree>
    <p:extLst>
      <p:ext uri="{BB962C8B-B14F-4D97-AF65-F5344CB8AC3E}">
        <p14:creationId xmlns:p14="http://schemas.microsoft.com/office/powerpoint/2010/main" val="1466984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https://doi.org/10.3390/app14209569</a:t>
            </a:r>
          </a:p>
        </p:txBody>
      </p:sp>
      <p:sp>
        <p:nvSpPr>
          <p:cNvPr id="4" name="Slide Number Placeholder 3"/>
          <p:cNvSpPr>
            <a:spLocks noGrp="1"/>
          </p:cNvSpPr>
          <p:nvPr>
            <p:ph type="sldNum" sz="quarter" idx="5"/>
          </p:nvPr>
        </p:nvSpPr>
        <p:spPr/>
        <p:txBody>
          <a:bodyPr/>
          <a:lstStyle/>
          <a:p>
            <a:fld id="{0AC0FE12-1407-4B9A-BADD-FA5707FF6D22}" type="slidenum">
              <a:rPr lang="de-CH" smtClean="0"/>
              <a:t>40</a:t>
            </a:fld>
            <a:endParaRPr lang="de-CH"/>
          </a:p>
        </p:txBody>
      </p:sp>
    </p:spTree>
    <p:extLst>
      <p:ext uri="{BB962C8B-B14F-4D97-AF65-F5344CB8AC3E}">
        <p14:creationId xmlns:p14="http://schemas.microsoft.com/office/powerpoint/2010/main" val="812998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41</a:t>
            </a:fld>
            <a:endParaRPr lang="de-CH"/>
          </a:p>
        </p:txBody>
      </p:sp>
    </p:spTree>
    <p:extLst>
      <p:ext uri="{BB962C8B-B14F-4D97-AF65-F5344CB8AC3E}">
        <p14:creationId xmlns:p14="http://schemas.microsoft.com/office/powerpoint/2010/main" val="3581487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https://www.ti.com/lit/wp/slvaf35a/slvaf35a.pdf?ts=1732605588418</a:t>
            </a:r>
          </a:p>
        </p:txBody>
      </p:sp>
      <p:sp>
        <p:nvSpPr>
          <p:cNvPr id="4" name="Slide Number Placeholder 3"/>
          <p:cNvSpPr>
            <a:spLocks noGrp="1"/>
          </p:cNvSpPr>
          <p:nvPr>
            <p:ph type="sldNum" sz="quarter" idx="5"/>
          </p:nvPr>
        </p:nvSpPr>
        <p:spPr/>
        <p:txBody>
          <a:bodyPr/>
          <a:lstStyle/>
          <a:p>
            <a:fld id="{0AC0FE12-1407-4B9A-BADD-FA5707FF6D22}" type="slidenum">
              <a:rPr lang="de-CH" smtClean="0"/>
              <a:t>42</a:t>
            </a:fld>
            <a:endParaRPr lang="de-CH"/>
          </a:p>
        </p:txBody>
      </p:sp>
    </p:spTree>
    <p:extLst>
      <p:ext uri="{BB962C8B-B14F-4D97-AF65-F5344CB8AC3E}">
        <p14:creationId xmlns:p14="http://schemas.microsoft.com/office/powerpoint/2010/main" val="538937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https://www.ti.com/lit/wp/slvaf35a/slvaf35a.pdf?ts=1732605588418</a:t>
            </a:r>
          </a:p>
        </p:txBody>
      </p:sp>
      <p:sp>
        <p:nvSpPr>
          <p:cNvPr id="4" name="Slide Number Placeholder 3"/>
          <p:cNvSpPr>
            <a:spLocks noGrp="1"/>
          </p:cNvSpPr>
          <p:nvPr>
            <p:ph type="sldNum" sz="quarter" idx="5"/>
          </p:nvPr>
        </p:nvSpPr>
        <p:spPr/>
        <p:txBody>
          <a:bodyPr/>
          <a:lstStyle/>
          <a:p>
            <a:fld id="{0AC0FE12-1407-4B9A-BADD-FA5707FF6D22}" type="slidenum">
              <a:rPr lang="de-CH" smtClean="0"/>
              <a:t>43</a:t>
            </a:fld>
            <a:endParaRPr lang="de-CH"/>
          </a:p>
        </p:txBody>
      </p:sp>
    </p:spTree>
    <p:extLst>
      <p:ext uri="{BB962C8B-B14F-4D97-AF65-F5344CB8AC3E}">
        <p14:creationId xmlns:p14="http://schemas.microsoft.com/office/powerpoint/2010/main" val="1875080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https://liionbms.com/php/precharge.php</a:t>
            </a:r>
          </a:p>
        </p:txBody>
      </p:sp>
      <p:sp>
        <p:nvSpPr>
          <p:cNvPr id="4" name="Slide Number Placeholder 3"/>
          <p:cNvSpPr>
            <a:spLocks noGrp="1"/>
          </p:cNvSpPr>
          <p:nvPr>
            <p:ph type="sldNum" sz="quarter" idx="5"/>
          </p:nvPr>
        </p:nvSpPr>
        <p:spPr/>
        <p:txBody>
          <a:bodyPr/>
          <a:lstStyle/>
          <a:p>
            <a:fld id="{0AC0FE12-1407-4B9A-BADD-FA5707FF6D22}" type="slidenum">
              <a:rPr lang="de-CH" smtClean="0"/>
              <a:t>44</a:t>
            </a:fld>
            <a:endParaRPr lang="de-CH"/>
          </a:p>
        </p:txBody>
      </p:sp>
    </p:spTree>
    <p:extLst>
      <p:ext uri="{BB962C8B-B14F-4D97-AF65-F5344CB8AC3E}">
        <p14:creationId xmlns:p14="http://schemas.microsoft.com/office/powerpoint/2010/main" val="2613318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EMO</a:t>
            </a:r>
          </a:p>
          <a:p>
            <a:r>
              <a:rPr lang="en-US" dirty="0"/>
              <a:t>Quelle 2: https://www.ti.com/download/trng/docs/seminar/Topic%202%20-%20Battery%20Cell%20Balancing%20-%20What%20to%20Balance%20and%20How.pdf</a:t>
            </a:r>
          </a:p>
        </p:txBody>
      </p:sp>
      <p:sp>
        <p:nvSpPr>
          <p:cNvPr id="4" name="Slide Number Placeholder 3"/>
          <p:cNvSpPr>
            <a:spLocks noGrp="1"/>
          </p:cNvSpPr>
          <p:nvPr>
            <p:ph type="sldNum" sz="quarter" idx="5"/>
          </p:nvPr>
        </p:nvSpPr>
        <p:spPr/>
        <p:txBody>
          <a:bodyPr/>
          <a:lstStyle/>
          <a:p>
            <a:fld id="{0AC0FE12-1407-4B9A-BADD-FA5707FF6D22}" type="slidenum">
              <a:rPr lang="de-CH" smtClean="0"/>
              <a:t>45</a:t>
            </a:fld>
            <a:endParaRPr lang="de-CH"/>
          </a:p>
        </p:txBody>
      </p:sp>
    </p:spTree>
    <p:extLst>
      <p:ext uri="{BB962C8B-B14F-4D97-AF65-F5344CB8AC3E}">
        <p14:creationId xmlns:p14="http://schemas.microsoft.com/office/powerpoint/2010/main" val="1438245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EMO</a:t>
            </a:r>
          </a:p>
          <a:p>
            <a:r>
              <a:rPr lang="en-US" dirty="0"/>
              <a:t>Quelle 2: https://www.ti.com/download/trng/docs/seminar/Topic%202%20-%20Battery%20Cell%20Balancing%20-%20What%20to%20Balance%20and%20How.pdf</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46</a:t>
            </a:fld>
            <a:endParaRPr lang="de-CH"/>
          </a:p>
        </p:txBody>
      </p:sp>
    </p:spTree>
    <p:extLst>
      <p:ext uri="{BB962C8B-B14F-4D97-AF65-F5344CB8AC3E}">
        <p14:creationId xmlns:p14="http://schemas.microsoft.com/office/powerpoint/2010/main" val="3811400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EMO</a:t>
            </a:r>
          </a:p>
          <a:p>
            <a:r>
              <a:rPr lang="en-US" dirty="0"/>
              <a:t>Quelle 2: https://www.ti.com/download/trng/docs/seminar/Topic%202%20-%20Battery%20Cell%20Balancing%20-%20What%20to%20Balance%20and%20How.pdf</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47</a:t>
            </a:fld>
            <a:endParaRPr lang="de-CH"/>
          </a:p>
        </p:txBody>
      </p:sp>
    </p:spTree>
    <p:extLst>
      <p:ext uri="{BB962C8B-B14F-4D97-AF65-F5344CB8AC3E}">
        <p14:creationId xmlns:p14="http://schemas.microsoft.com/office/powerpoint/2010/main" val="2774805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EMO</a:t>
            </a:r>
          </a:p>
          <a:p>
            <a:r>
              <a:rPr lang="en-US" dirty="0"/>
              <a:t>Quelle 2: https://www.ti.com/download/trng/docs/seminar/Topic%202%20-%20Battery%20Cell%20Balancing%20-%20What%20to%20Balance%20and%20How.pdf</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48</a:t>
            </a:fld>
            <a:endParaRPr lang="de-CH"/>
          </a:p>
        </p:txBody>
      </p:sp>
    </p:spTree>
    <p:extLst>
      <p:ext uri="{BB962C8B-B14F-4D97-AF65-F5344CB8AC3E}">
        <p14:creationId xmlns:p14="http://schemas.microsoft.com/office/powerpoint/2010/main" val="1776197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EMO</a:t>
            </a:r>
          </a:p>
          <a:p>
            <a:r>
              <a:rPr lang="en-US" dirty="0"/>
              <a:t>Quelle 2: https://www.ti.com/download/trng/docs/seminar/Topic%202%20-%20Battery%20Cell%20Balancing%20-%20What%20to%20Balance%20and%20How.pdf</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49</a:t>
            </a:fld>
            <a:endParaRPr lang="de-CH"/>
          </a:p>
        </p:txBody>
      </p:sp>
    </p:spTree>
    <p:extLst>
      <p:ext uri="{BB962C8B-B14F-4D97-AF65-F5344CB8AC3E}">
        <p14:creationId xmlns:p14="http://schemas.microsoft.com/office/powerpoint/2010/main" val="311351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EMO</a:t>
            </a:r>
          </a:p>
        </p:txBody>
      </p:sp>
      <p:sp>
        <p:nvSpPr>
          <p:cNvPr id="4" name="Slide Number Placeholder 3"/>
          <p:cNvSpPr>
            <a:spLocks noGrp="1"/>
          </p:cNvSpPr>
          <p:nvPr>
            <p:ph type="sldNum" sz="quarter" idx="5"/>
          </p:nvPr>
        </p:nvSpPr>
        <p:spPr/>
        <p:txBody>
          <a:bodyPr/>
          <a:lstStyle/>
          <a:p>
            <a:fld id="{0AC0FE12-1407-4B9A-BADD-FA5707FF6D22}" type="slidenum">
              <a:rPr lang="de-CH" smtClean="0"/>
              <a:t>6</a:t>
            </a:fld>
            <a:endParaRPr lang="de-CH"/>
          </a:p>
        </p:txBody>
      </p:sp>
    </p:spTree>
    <p:extLst>
      <p:ext uri="{BB962C8B-B14F-4D97-AF65-F5344CB8AC3E}">
        <p14:creationId xmlns:p14="http://schemas.microsoft.com/office/powerpoint/2010/main" val="1473027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EMO</a:t>
            </a:r>
          </a:p>
          <a:p>
            <a:r>
              <a:rPr lang="en-US" dirty="0"/>
              <a:t>Quelle 2: https://www.ti.com/download/trng/docs/seminar/Topic%202%20-%20Battery%20Cell%20Balancing%20-%20What%20to%20Balance%20and%20How.pdf</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50</a:t>
            </a:fld>
            <a:endParaRPr lang="de-CH"/>
          </a:p>
        </p:txBody>
      </p:sp>
    </p:spTree>
    <p:extLst>
      <p:ext uri="{BB962C8B-B14F-4D97-AF65-F5344CB8AC3E}">
        <p14:creationId xmlns:p14="http://schemas.microsoft.com/office/powerpoint/2010/main" val="3604920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0" i="0" dirty="0">
                <a:solidFill>
                  <a:srgbClr val="222222"/>
                </a:solidFill>
                <a:effectLst/>
                <a:latin typeface="Merriweather Sans" pitchFamily="2" charset="0"/>
              </a:rPr>
              <a:t>https://doi.org/10.1007/s43236-021-00320-x</a:t>
            </a:r>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51</a:t>
            </a:fld>
            <a:endParaRPr lang="de-CH"/>
          </a:p>
        </p:txBody>
      </p:sp>
    </p:spTree>
    <p:extLst>
      <p:ext uri="{BB962C8B-B14F-4D97-AF65-F5344CB8AC3E}">
        <p14:creationId xmlns:p14="http://schemas.microsoft.com/office/powerpoint/2010/main" val="3745999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1: </a:t>
            </a:r>
            <a:r>
              <a:rPr lang="de-CH"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https://doi.org/10.3390/en6062726</a:t>
            </a:r>
            <a:endParaRPr lang="de-CH" sz="1200" kern="1200" dirty="0">
              <a:solidFill>
                <a:schemeClr val="tx1"/>
              </a:solidFill>
              <a:latin typeface="+mn-lt"/>
              <a:ea typeface="+mn-ea"/>
              <a:cs typeface="+mn-cs"/>
            </a:endParaRPr>
          </a:p>
          <a:p>
            <a:r>
              <a:rPr lang="en-US" dirty="0"/>
              <a:t>Quelle 2: https://www.ti.com/download/trng/docs/seminar/Topic%202%20-%20Battery%20Cell%20Balancing%20-%20What%20to%20Balance%20and%20How.pdf</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52</a:t>
            </a:fld>
            <a:endParaRPr lang="de-CH"/>
          </a:p>
        </p:txBody>
      </p:sp>
    </p:spTree>
    <p:extLst>
      <p:ext uri="{BB962C8B-B14F-4D97-AF65-F5344CB8AC3E}">
        <p14:creationId xmlns:p14="http://schemas.microsoft.com/office/powerpoint/2010/main" val="1641609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53</a:t>
            </a:fld>
            <a:endParaRPr lang="de-CH"/>
          </a:p>
        </p:txBody>
      </p:sp>
    </p:spTree>
    <p:extLst>
      <p:ext uri="{BB962C8B-B14F-4D97-AF65-F5344CB8AC3E}">
        <p14:creationId xmlns:p14="http://schemas.microsoft.com/office/powerpoint/2010/main" val="2595513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54</a:t>
            </a:fld>
            <a:endParaRPr lang="de-CH"/>
          </a:p>
        </p:txBody>
      </p:sp>
    </p:spTree>
    <p:extLst>
      <p:ext uri="{BB962C8B-B14F-4D97-AF65-F5344CB8AC3E}">
        <p14:creationId xmlns:p14="http://schemas.microsoft.com/office/powerpoint/2010/main" val="1797351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0" i="0" u="sng" dirty="0">
                <a:effectLst/>
                <a:latin typeface="Roboto" panose="02000000000000000000" pitchFamily="2" charset="0"/>
              </a:rPr>
              <a:t>http://dx.doi.org/10.4236/epe.2022.1412042</a:t>
            </a:r>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55</a:t>
            </a:fld>
            <a:endParaRPr lang="de-CH"/>
          </a:p>
        </p:txBody>
      </p:sp>
    </p:spTree>
    <p:extLst>
      <p:ext uri="{BB962C8B-B14F-4D97-AF65-F5344CB8AC3E}">
        <p14:creationId xmlns:p14="http://schemas.microsoft.com/office/powerpoint/2010/main" val="2643837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https://www.ti.com/lit/ds/symlink/bq76905.pdf?ts=1733044762805&amp;ref_url=https%253A%252F%252Fwww.ti.com%252Fproduct%252FBQ76905</a:t>
            </a:r>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56</a:t>
            </a:fld>
            <a:endParaRPr lang="de-CH"/>
          </a:p>
        </p:txBody>
      </p:sp>
    </p:spTree>
    <p:extLst>
      <p:ext uri="{BB962C8B-B14F-4D97-AF65-F5344CB8AC3E}">
        <p14:creationId xmlns:p14="http://schemas.microsoft.com/office/powerpoint/2010/main" val="1717226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https://www.ti.com/lit/ds/symlink/bq76905.pdf?ts=1733044762805&amp;ref_url=https%253A%252F%252Fwww.ti.com%252Fproduct%252FBQ76905</a:t>
            </a:r>
          </a:p>
        </p:txBody>
      </p:sp>
      <p:sp>
        <p:nvSpPr>
          <p:cNvPr id="4" name="Slide Number Placeholder 3"/>
          <p:cNvSpPr>
            <a:spLocks noGrp="1"/>
          </p:cNvSpPr>
          <p:nvPr>
            <p:ph type="sldNum" sz="quarter" idx="5"/>
          </p:nvPr>
        </p:nvSpPr>
        <p:spPr/>
        <p:txBody>
          <a:bodyPr/>
          <a:lstStyle/>
          <a:p>
            <a:fld id="{0AC0FE12-1407-4B9A-BADD-FA5707FF6D22}" type="slidenum">
              <a:rPr lang="de-CH" smtClean="0"/>
              <a:t>57</a:t>
            </a:fld>
            <a:endParaRPr lang="de-CH"/>
          </a:p>
        </p:txBody>
      </p:sp>
    </p:spTree>
    <p:extLst>
      <p:ext uri="{BB962C8B-B14F-4D97-AF65-F5344CB8AC3E}">
        <p14:creationId xmlns:p14="http://schemas.microsoft.com/office/powerpoint/2010/main" val="2958205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https://www.ti.com/lit/ds/symlink/bq76905.pdf?ts=1733044762805&amp;ref_url=https%253A%252F%252Fwww.ti.com%252Fproduct%252FBQ76905</a:t>
            </a:r>
          </a:p>
        </p:txBody>
      </p:sp>
      <p:sp>
        <p:nvSpPr>
          <p:cNvPr id="4" name="Slide Number Placeholder 3"/>
          <p:cNvSpPr>
            <a:spLocks noGrp="1"/>
          </p:cNvSpPr>
          <p:nvPr>
            <p:ph type="sldNum" sz="quarter" idx="5"/>
          </p:nvPr>
        </p:nvSpPr>
        <p:spPr/>
        <p:txBody>
          <a:bodyPr/>
          <a:lstStyle/>
          <a:p>
            <a:fld id="{0AC0FE12-1407-4B9A-BADD-FA5707FF6D22}" type="slidenum">
              <a:rPr lang="de-CH" smtClean="0"/>
              <a:t>58</a:t>
            </a:fld>
            <a:endParaRPr lang="de-CH"/>
          </a:p>
        </p:txBody>
      </p:sp>
    </p:spTree>
    <p:extLst>
      <p:ext uri="{BB962C8B-B14F-4D97-AF65-F5344CB8AC3E}">
        <p14:creationId xmlns:p14="http://schemas.microsoft.com/office/powerpoint/2010/main" val="1449725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https://www.ti.com/lit/ds/symlink/bq76905.pdf?ts=1733044762805&amp;ref_url=https%253A%252F%252Fwww.ti.com%252Fproduct%252FBQ76905</a:t>
            </a:r>
          </a:p>
        </p:txBody>
      </p:sp>
      <p:sp>
        <p:nvSpPr>
          <p:cNvPr id="4" name="Slide Number Placeholder 3"/>
          <p:cNvSpPr>
            <a:spLocks noGrp="1"/>
          </p:cNvSpPr>
          <p:nvPr>
            <p:ph type="sldNum" sz="quarter" idx="5"/>
          </p:nvPr>
        </p:nvSpPr>
        <p:spPr/>
        <p:txBody>
          <a:bodyPr/>
          <a:lstStyle/>
          <a:p>
            <a:fld id="{0AC0FE12-1407-4B9A-BADD-FA5707FF6D22}" type="slidenum">
              <a:rPr lang="de-CH" smtClean="0"/>
              <a:t>59</a:t>
            </a:fld>
            <a:endParaRPr lang="de-CH"/>
          </a:p>
        </p:txBody>
      </p:sp>
    </p:spTree>
    <p:extLst>
      <p:ext uri="{BB962C8B-B14F-4D97-AF65-F5344CB8AC3E}">
        <p14:creationId xmlns:p14="http://schemas.microsoft.com/office/powerpoint/2010/main" val="265407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Quelle: EMO</a:t>
            </a:r>
          </a:p>
        </p:txBody>
      </p:sp>
      <p:sp>
        <p:nvSpPr>
          <p:cNvPr id="4" name="Slide Number Placeholder 3"/>
          <p:cNvSpPr>
            <a:spLocks noGrp="1"/>
          </p:cNvSpPr>
          <p:nvPr>
            <p:ph type="sldNum" sz="quarter" idx="5"/>
          </p:nvPr>
        </p:nvSpPr>
        <p:spPr/>
        <p:txBody>
          <a:bodyPr/>
          <a:lstStyle/>
          <a:p>
            <a:fld id="{0AC0FE12-1407-4B9A-BADD-FA5707FF6D22}" type="slidenum">
              <a:rPr lang="de-CH" smtClean="0"/>
              <a:t>7</a:t>
            </a:fld>
            <a:endParaRPr lang="de-CH"/>
          </a:p>
        </p:txBody>
      </p:sp>
    </p:spTree>
    <p:extLst>
      <p:ext uri="{BB962C8B-B14F-4D97-AF65-F5344CB8AC3E}">
        <p14:creationId xmlns:p14="http://schemas.microsoft.com/office/powerpoint/2010/main" val="16310206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https://www.ti.com/lit/ds/symlink/bq76905.pdf?ts=1733044762805&amp;ref_url=https%253A%252F%252Fwww.ti.com%252Fproduct%252FBQ76905</a:t>
            </a:r>
          </a:p>
        </p:txBody>
      </p:sp>
      <p:sp>
        <p:nvSpPr>
          <p:cNvPr id="4" name="Slide Number Placeholder 3"/>
          <p:cNvSpPr>
            <a:spLocks noGrp="1"/>
          </p:cNvSpPr>
          <p:nvPr>
            <p:ph type="sldNum" sz="quarter" idx="5"/>
          </p:nvPr>
        </p:nvSpPr>
        <p:spPr/>
        <p:txBody>
          <a:bodyPr/>
          <a:lstStyle/>
          <a:p>
            <a:fld id="{0AC0FE12-1407-4B9A-BADD-FA5707FF6D22}" type="slidenum">
              <a:rPr lang="de-CH" smtClean="0"/>
              <a:t>60</a:t>
            </a:fld>
            <a:endParaRPr lang="de-CH"/>
          </a:p>
        </p:txBody>
      </p:sp>
    </p:spTree>
    <p:extLst>
      <p:ext uri="{BB962C8B-B14F-4D97-AF65-F5344CB8AC3E}">
        <p14:creationId xmlns:p14="http://schemas.microsoft.com/office/powerpoint/2010/main" val="703589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https://www.ti.com/lit/ds/symlink/bq76905.pdf?ts=1733044762805&amp;ref_url=https%253A%252F%252Fwww.ti.com%252Fproduct%252FBQ76905</a:t>
            </a:r>
          </a:p>
        </p:txBody>
      </p:sp>
      <p:sp>
        <p:nvSpPr>
          <p:cNvPr id="4" name="Slide Number Placeholder 3"/>
          <p:cNvSpPr>
            <a:spLocks noGrp="1"/>
          </p:cNvSpPr>
          <p:nvPr>
            <p:ph type="sldNum" sz="quarter" idx="5"/>
          </p:nvPr>
        </p:nvSpPr>
        <p:spPr/>
        <p:txBody>
          <a:bodyPr/>
          <a:lstStyle/>
          <a:p>
            <a:fld id="{0AC0FE12-1407-4B9A-BADD-FA5707FF6D22}" type="slidenum">
              <a:rPr lang="de-CH" smtClean="0"/>
              <a:t>61</a:t>
            </a:fld>
            <a:endParaRPr lang="de-CH"/>
          </a:p>
        </p:txBody>
      </p:sp>
    </p:spTree>
    <p:extLst>
      <p:ext uri="{BB962C8B-B14F-4D97-AF65-F5344CB8AC3E}">
        <p14:creationId xmlns:p14="http://schemas.microsoft.com/office/powerpoint/2010/main" val="2387604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https://www.ti.com/lit/ds/symlink/bq76905.pdf?ts=1733044762805&amp;ref_url=https%253A%252F%252Fwww.ti.com%252Fproduct%252FBQ76905</a:t>
            </a:r>
          </a:p>
        </p:txBody>
      </p:sp>
      <p:sp>
        <p:nvSpPr>
          <p:cNvPr id="4" name="Slide Number Placeholder 3"/>
          <p:cNvSpPr>
            <a:spLocks noGrp="1"/>
          </p:cNvSpPr>
          <p:nvPr>
            <p:ph type="sldNum" sz="quarter" idx="5"/>
          </p:nvPr>
        </p:nvSpPr>
        <p:spPr/>
        <p:txBody>
          <a:bodyPr/>
          <a:lstStyle/>
          <a:p>
            <a:fld id="{0AC0FE12-1407-4B9A-BADD-FA5707FF6D22}" type="slidenum">
              <a:rPr lang="de-CH" smtClean="0"/>
              <a:t>62</a:t>
            </a:fld>
            <a:endParaRPr lang="de-CH"/>
          </a:p>
        </p:txBody>
      </p:sp>
    </p:spTree>
    <p:extLst>
      <p:ext uri="{BB962C8B-B14F-4D97-AF65-F5344CB8AC3E}">
        <p14:creationId xmlns:p14="http://schemas.microsoft.com/office/powerpoint/2010/main" val="745702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63</a:t>
            </a:fld>
            <a:endParaRPr lang="de-CH"/>
          </a:p>
        </p:txBody>
      </p:sp>
    </p:spTree>
    <p:extLst>
      <p:ext uri="{BB962C8B-B14F-4D97-AF65-F5344CB8AC3E}">
        <p14:creationId xmlns:p14="http://schemas.microsoft.com/office/powerpoint/2010/main" val="1414740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64</a:t>
            </a:fld>
            <a:endParaRPr lang="de-CH"/>
          </a:p>
        </p:txBody>
      </p:sp>
    </p:spTree>
    <p:extLst>
      <p:ext uri="{BB962C8B-B14F-4D97-AF65-F5344CB8AC3E}">
        <p14:creationId xmlns:p14="http://schemas.microsoft.com/office/powerpoint/2010/main" val="242892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65</a:t>
            </a:fld>
            <a:endParaRPr lang="de-CH"/>
          </a:p>
        </p:txBody>
      </p:sp>
    </p:spTree>
    <p:extLst>
      <p:ext uri="{BB962C8B-B14F-4D97-AF65-F5344CB8AC3E}">
        <p14:creationId xmlns:p14="http://schemas.microsoft.com/office/powerpoint/2010/main" val="206152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8</a:t>
            </a:fld>
            <a:endParaRPr lang="de-CH"/>
          </a:p>
        </p:txBody>
      </p:sp>
    </p:spTree>
    <p:extLst>
      <p:ext uri="{BB962C8B-B14F-4D97-AF65-F5344CB8AC3E}">
        <p14:creationId xmlns:p14="http://schemas.microsoft.com/office/powerpoint/2010/main" val="3273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Nomeklatur</a:t>
            </a:r>
            <a:r>
              <a:rPr lang="en-US" dirty="0"/>
              <a:t> </a:t>
            </a:r>
            <a:r>
              <a:rPr lang="en-US" dirty="0" err="1"/>
              <a:t>aus</a:t>
            </a:r>
            <a:r>
              <a:rPr lang="en-US" dirty="0"/>
              <a:t> EMO</a:t>
            </a:r>
          </a:p>
        </p:txBody>
      </p:sp>
      <p:sp>
        <p:nvSpPr>
          <p:cNvPr id="4" name="Slide Number Placeholder 3"/>
          <p:cNvSpPr>
            <a:spLocks noGrp="1"/>
          </p:cNvSpPr>
          <p:nvPr>
            <p:ph type="sldNum" sz="quarter" idx="5"/>
          </p:nvPr>
        </p:nvSpPr>
        <p:spPr/>
        <p:txBody>
          <a:bodyPr/>
          <a:lstStyle/>
          <a:p>
            <a:fld id="{0AC0FE12-1407-4B9A-BADD-FA5707FF6D22}" type="slidenum">
              <a:rPr lang="de-CH" smtClean="0"/>
              <a:t>12</a:t>
            </a:fld>
            <a:endParaRPr lang="de-CH"/>
          </a:p>
        </p:txBody>
      </p:sp>
    </p:spTree>
    <p:extLst>
      <p:ext uri="{BB962C8B-B14F-4D97-AF65-F5344CB8AC3E}">
        <p14:creationId xmlns:p14="http://schemas.microsoft.com/office/powerpoint/2010/main" val="4272193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0" i="0" dirty="0">
                <a:solidFill>
                  <a:srgbClr val="222222"/>
                </a:solidFill>
                <a:effectLst/>
                <a:latin typeface="Merriweather Sans" panose="020F0502020204030204" pitchFamily="2" charset="0"/>
              </a:rPr>
              <a:t> https://doi.org/10.1007/s43236-020-00122-7</a:t>
            </a:r>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15</a:t>
            </a:fld>
            <a:endParaRPr lang="de-CH"/>
          </a:p>
        </p:txBody>
      </p:sp>
    </p:spTree>
    <p:extLst>
      <p:ext uri="{BB962C8B-B14F-4D97-AF65-F5344CB8AC3E}">
        <p14:creationId xmlns:p14="http://schemas.microsoft.com/office/powerpoint/2010/main" val="4085034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0" i="0" dirty="0">
                <a:solidFill>
                  <a:srgbClr val="222222"/>
                </a:solidFill>
                <a:effectLst/>
                <a:latin typeface="Merriweather Sans" panose="020F0502020204030204" pitchFamily="2" charset="0"/>
              </a:rPr>
              <a:t> https://doi.org/10.1007/s43236-020-00122-7</a:t>
            </a:r>
            <a:endParaRPr lang="en-US" dirty="0"/>
          </a:p>
          <a:p>
            <a:endParaRPr lang="en-US" dirty="0"/>
          </a:p>
        </p:txBody>
      </p:sp>
      <p:sp>
        <p:nvSpPr>
          <p:cNvPr id="4" name="Slide Number Placeholder 3"/>
          <p:cNvSpPr>
            <a:spLocks noGrp="1"/>
          </p:cNvSpPr>
          <p:nvPr>
            <p:ph type="sldNum" sz="quarter" idx="5"/>
          </p:nvPr>
        </p:nvSpPr>
        <p:spPr/>
        <p:txBody>
          <a:bodyPr/>
          <a:lstStyle/>
          <a:p>
            <a:fld id="{0AC0FE12-1407-4B9A-BADD-FA5707FF6D22}" type="slidenum">
              <a:rPr lang="de-CH" smtClean="0"/>
              <a:t>16</a:t>
            </a:fld>
            <a:endParaRPr lang="de-CH"/>
          </a:p>
        </p:txBody>
      </p:sp>
    </p:spTree>
    <p:extLst>
      <p:ext uri="{BB962C8B-B14F-4D97-AF65-F5344CB8AC3E}">
        <p14:creationId xmlns:p14="http://schemas.microsoft.com/office/powerpoint/2010/main" val="33777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39"/>
            <a:ext cx="8543925" cy="2852737"/>
          </a:xfrm>
          <a:prstGeom prst="rect">
            <a:avLst/>
          </a:prstGeom>
        </p:spPr>
        <p:txBody>
          <a:bodyPr anchor="t">
            <a:normAutofit/>
          </a:bodyPr>
          <a:lstStyle>
            <a:lvl1pPr algn="l">
              <a:defRPr sz="4899"/>
            </a:lvl1pPr>
          </a:lstStyle>
          <a:p>
            <a:r>
              <a:rPr lang="en-US" dirty="0"/>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5" name="Footer Placeholder 4"/>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6" name="Slide Number Placeholder 5"/>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Tree>
    <p:extLst>
      <p:ext uri="{BB962C8B-B14F-4D97-AF65-F5344CB8AC3E}">
        <p14:creationId xmlns:p14="http://schemas.microsoft.com/office/powerpoint/2010/main" val="25894325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5" name="Footer Placeholder 4"/>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6" name="Slide Number Placeholder 5"/>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7" name="Title Placeholder 1">
            <a:extLst>
              <a:ext uri="{FF2B5EF4-FFF2-40B4-BE49-F238E27FC236}">
                <a16:creationId xmlns:a16="http://schemas.microsoft.com/office/drawing/2014/main" id="{5EDB58EA-FEBF-1702-47DD-220B63A6FB0F}"/>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78681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0194" y="1175163"/>
            <a:ext cx="4502806" cy="5001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93865" y="1175163"/>
            <a:ext cx="4502806" cy="500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6" name="Footer Placeholder 5"/>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7" name="Slide Number Placeholder 6"/>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8" name="Title Placeholder 1">
            <a:extLst>
              <a:ext uri="{FF2B5EF4-FFF2-40B4-BE49-F238E27FC236}">
                <a16:creationId xmlns:a16="http://schemas.microsoft.com/office/drawing/2014/main" id="{A9479808-0A93-7E4D-0ED4-B2D05A1935E7}"/>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99849208"/>
      </p:ext>
    </p:extLst>
  </p:cSld>
  <p:clrMapOvr>
    <a:masterClrMapping/>
  </p:clrMapOvr>
  <p:extLst>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0194" y="855813"/>
            <a:ext cx="4502806" cy="639064"/>
          </a:xfrm>
        </p:spPr>
        <p:txBody>
          <a:bodyPr anchor="ctr"/>
          <a:lstStyle>
            <a:lvl1pPr marL="0" indent="0">
              <a:buNone/>
              <a:defRPr sz="2359"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5093865" y="842995"/>
            <a:ext cx="4502806" cy="651882"/>
          </a:xfrm>
        </p:spPr>
        <p:txBody>
          <a:bodyPr anchor="ctr">
            <a:normAutofit/>
          </a:bodyPr>
          <a:lstStyle>
            <a:lvl1pPr marL="0" indent="0">
              <a:buNone/>
              <a:defRPr sz="2359"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dirty="0"/>
              <a:t>Edit Master text styles</a:t>
            </a:r>
          </a:p>
        </p:txBody>
      </p:sp>
      <p:sp>
        <p:nvSpPr>
          <p:cNvPr id="7" name="Date Placeholder 6"/>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8" name="Footer Placeholder 7"/>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9" name="Slide Number Placeholder 8"/>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11" name="Content Placeholder 2"/>
          <p:cNvSpPr>
            <a:spLocks noGrp="1"/>
          </p:cNvSpPr>
          <p:nvPr>
            <p:ph sz="half" idx="13"/>
          </p:nvPr>
        </p:nvSpPr>
        <p:spPr>
          <a:xfrm>
            <a:off x="450194" y="1494878"/>
            <a:ext cx="4502806" cy="468208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5093865" y="1494877"/>
            <a:ext cx="4502806" cy="46820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28A41F6A-C6A5-C0B6-6945-1D442C7176DC}"/>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5869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5" name="Slide Number Placeholder 4"/>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6" name="Title Placeholder 1">
            <a:extLst>
              <a:ext uri="{FF2B5EF4-FFF2-40B4-BE49-F238E27FC236}">
                <a16:creationId xmlns:a16="http://schemas.microsoft.com/office/drawing/2014/main" id="{820957FE-70AE-628B-6749-5305DBB6B227}"/>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73354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987426"/>
            <a:ext cx="3194943" cy="1069973"/>
          </a:xfrm>
          <a:prstGeom prst="rect">
            <a:avLst/>
          </a:prstGeom>
        </p:spPr>
        <p:txBody>
          <a:bodyPr anchor="b">
            <a:normAutofit/>
          </a:bodyPr>
          <a:lstStyle>
            <a:lvl1pPr>
              <a:defRPr sz="2903"/>
            </a:lvl1pPr>
          </a:lstStyle>
          <a:p>
            <a:r>
              <a:rPr lang="en-US" dirty="0"/>
              <a:t>Click to edit Master title style</a:t>
            </a:r>
          </a:p>
        </p:txBody>
      </p:sp>
      <p:sp>
        <p:nvSpPr>
          <p:cNvPr id="3" name="Picture Placeholder 2"/>
          <p:cNvSpPr>
            <a:spLocks noGrp="1" noChangeAspect="1"/>
          </p:cNvSpPr>
          <p:nvPr>
            <p:ph type="pic" idx="1"/>
          </p:nvPr>
        </p:nvSpPr>
        <p:spPr>
          <a:xfrm>
            <a:off x="4211340" y="987427"/>
            <a:ext cx="5014912"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6" name="Footer Placeholder 5"/>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7" name="Slide Number Placeholder 6"/>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8" name="Title Placeholder 1">
            <a:extLst>
              <a:ext uri="{FF2B5EF4-FFF2-40B4-BE49-F238E27FC236}">
                <a16:creationId xmlns:a16="http://schemas.microsoft.com/office/drawing/2014/main" id="{14B52A96-39FB-C409-6C55-1B572236048C}"/>
              </a:ext>
            </a:extLst>
          </p:cNvPr>
          <p:cNvSpPr txBox="1">
            <a:spLocks/>
          </p:cNvSpPr>
          <p:nvPr userDrawn="1"/>
        </p:nvSpPr>
        <p:spPr>
          <a:xfrm>
            <a:off x="1521501" y="0"/>
            <a:ext cx="7703461" cy="648000"/>
          </a:xfrm>
          <a:prstGeom prst="rect">
            <a:avLst/>
          </a:prstGeom>
        </p:spPr>
        <p:txBody>
          <a:bodyPr vert="horz" lIns="91440" tIns="45720" rIns="91440" bIns="45720" rtlCol="0" anchor="ctr">
            <a:normAutofit/>
          </a:bodyPr>
          <a:lstStyle>
            <a:lvl1pPr algn="ctr" defTabSz="914406" rtl="0" eaLnBrk="1" latinLnBrk="0" hangingPunct="1">
              <a:lnSpc>
                <a:spcPct val="90000"/>
              </a:lnSpc>
              <a:spcBef>
                <a:spcPct val="0"/>
              </a:spcBef>
              <a:buNone/>
              <a:defRPr sz="3266" kern="120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71465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5" name="Footer Placeholder 4"/>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6" name="Slide Number Placeholder 5"/>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7" name="Title Placeholder 1">
            <a:extLst>
              <a:ext uri="{FF2B5EF4-FFF2-40B4-BE49-F238E27FC236}">
                <a16:creationId xmlns:a16="http://schemas.microsoft.com/office/drawing/2014/main" id="{AB284757-D67E-2270-BD42-203737D0C892}"/>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8180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82328" y="906248"/>
            <a:ext cx="4190702"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682328" y="1730159"/>
            <a:ext cx="4190702" cy="453115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5014913" y="906248"/>
            <a:ext cx="4211340"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5014913" y="1730160"/>
            <a:ext cx="4211340" cy="453115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pPr defTabSz="414772"/>
            <a:r>
              <a:rPr lang="de-DE">
                <a:solidFill>
                  <a:prstClr val="white"/>
                </a:solidFill>
              </a:rPr>
              <a:t>Battery Course</a:t>
            </a:r>
            <a:endParaRPr lang="de-CH">
              <a:solidFill>
                <a:prstClr val="white"/>
              </a:solidFill>
            </a:endParaRPr>
          </a:p>
        </p:txBody>
      </p:sp>
      <p:sp>
        <p:nvSpPr>
          <p:cNvPr id="8" name="Fußzeilenplatzhalter 7"/>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9" name="Foliennummernplatzhalter 8"/>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a:solidFill>
                <a:prstClr val="white"/>
              </a:solidFill>
            </a:endParaRPr>
          </a:p>
        </p:txBody>
      </p:sp>
      <p:sp>
        <p:nvSpPr>
          <p:cNvPr id="2" name="Title Placeholder 1">
            <a:extLst>
              <a:ext uri="{FF2B5EF4-FFF2-40B4-BE49-F238E27FC236}">
                <a16:creationId xmlns:a16="http://schemas.microsoft.com/office/drawing/2014/main" id="{5A6602EE-57D6-25C7-F266-5007962FA7D5}"/>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982082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t">
            <a:normAutofit/>
          </a:bodyPr>
          <a:lstStyle>
            <a:lvl1pPr algn="l">
              <a:defRPr sz="4899"/>
            </a:lvl1pPr>
          </a:lstStyle>
          <a:p>
            <a:r>
              <a:rPr lang="en-US" dirty="0"/>
              <a:t>Click to edit Master title style</a:t>
            </a:r>
          </a:p>
        </p:txBody>
      </p:sp>
      <p:sp>
        <p:nvSpPr>
          <p:cNvPr id="3" name="Subtitle 2"/>
          <p:cNvSpPr>
            <a:spLocks noGrp="1"/>
          </p:cNvSpPr>
          <p:nvPr>
            <p:ph type="subTitle" idx="1"/>
          </p:nvPr>
        </p:nvSpPr>
        <p:spPr>
          <a:xfrm>
            <a:off x="1238250" y="3602039"/>
            <a:ext cx="7429500" cy="1655762"/>
          </a:xfrm>
        </p:spPr>
        <p:txBody>
          <a:bodyPr/>
          <a:lstStyle>
            <a:lvl1pPr marL="0" indent="0" algn="ctr">
              <a:buNone/>
              <a:defRPr sz="254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5" indent="0" algn="ctr">
              <a:buNone/>
              <a:defRPr sz="1600"/>
            </a:lvl6pPr>
            <a:lvl7pPr marL="2743218" indent="0" algn="ctr">
              <a:buNone/>
              <a:defRPr sz="1600"/>
            </a:lvl7pPr>
            <a:lvl8pPr marL="3200421" indent="0" algn="ctr">
              <a:buNone/>
              <a:defRPr sz="1600"/>
            </a:lvl8pPr>
            <a:lvl9pPr marL="3657624"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5" name="Footer Placeholder 4"/>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6" name="Slide Number Placeholder 5"/>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Tree>
    <p:extLst>
      <p:ext uri="{BB962C8B-B14F-4D97-AF65-F5344CB8AC3E}">
        <p14:creationId xmlns:p14="http://schemas.microsoft.com/office/powerpoint/2010/main" val="187350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002346"/>
            <a:ext cx="8543925" cy="51746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hteck 6"/>
          <p:cNvSpPr/>
          <p:nvPr userDrawn="1"/>
        </p:nvSpPr>
        <p:spPr>
          <a:xfrm>
            <a:off x="0" y="6496314"/>
            <a:ext cx="9906000" cy="36168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Date Placeholder 3"/>
          <p:cNvSpPr>
            <a:spLocks noGrp="1"/>
          </p:cNvSpPr>
          <p:nvPr>
            <p:ph type="dt" sz="half" idx="2"/>
          </p:nvPr>
        </p:nvSpPr>
        <p:spPr>
          <a:xfrm>
            <a:off x="681037" y="6496314"/>
            <a:ext cx="2228850" cy="365125"/>
          </a:xfrm>
          <a:prstGeom prst="rect">
            <a:avLst/>
          </a:prstGeom>
        </p:spPr>
        <p:txBody>
          <a:bodyPr vert="horz" lIns="91440" tIns="45720" rIns="91440" bIns="45720" rtlCol="0" anchor="ctr"/>
          <a:lstStyle>
            <a:lvl1pPr algn="l">
              <a:defRPr sz="1200">
                <a:solidFill>
                  <a:schemeClr val="bg1"/>
                </a:solidFill>
              </a:defRPr>
            </a:lvl1pPr>
          </a:lstStyle>
          <a:p>
            <a:pPr defTabSz="414772"/>
            <a:r>
              <a:rPr lang="de-DE" dirty="0" err="1">
                <a:solidFill>
                  <a:prstClr val="white"/>
                </a:solidFill>
              </a:rPr>
              <a:t>Battery</a:t>
            </a:r>
            <a:r>
              <a:rPr lang="de-DE" dirty="0">
                <a:solidFill>
                  <a:prstClr val="white"/>
                </a:solidFill>
              </a:rPr>
              <a:t> Course</a:t>
            </a:r>
            <a:endParaRPr lang="de-CH" dirty="0">
              <a:solidFill>
                <a:prstClr val="white"/>
              </a:solidFill>
            </a:endParaRPr>
          </a:p>
        </p:txBody>
      </p:sp>
      <p:sp>
        <p:nvSpPr>
          <p:cNvPr id="5" name="Footer Placeholder 4"/>
          <p:cNvSpPr>
            <a:spLocks noGrp="1"/>
          </p:cNvSpPr>
          <p:nvPr>
            <p:ph type="ftr" sz="quarter" idx="3"/>
          </p:nvPr>
        </p:nvSpPr>
        <p:spPr>
          <a:xfrm>
            <a:off x="3281363" y="6496314"/>
            <a:ext cx="3343275" cy="365125"/>
          </a:xfrm>
          <a:prstGeom prst="rect">
            <a:avLst/>
          </a:prstGeom>
        </p:spPr>
        <p:txBody>
          <a:bodyPr vert="horz" lIns="91440" tIns="45720" rIns="91440" bIns="45720" rtlCol="0" anchor="ctr"/>
          <a:lstStyle>
            <a:lvl1pPr algn="ctr">
              <a:defRPr sz="1200">
                <a:solidFill>
                  <a:schemeClr val="bg1"/>
                </a:solidFill>
              </a:defRPr>
            </a:lvl1p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6" name="Slide Number Placeholder 5"/>
          <p:cNvSpPr>
            <a:spLocks noGrp="1"/>
          </p:cNvSpPr>
          <p:nvPr>
            <p:ph type="sldNum" sz="quarter" idx="4"/>
          </p:nvPr>
        </p:nvSpPr>
        <p:spPr>
          <a:xfrm>
            <a:off x="6996113" y="6496314"/>
            <a:ext cx="2228850" cy="365125"/>
          </a:xfrm>
          <a:prstGeom prst="rect">
            <a:avLst/>
          </a:prstGeom>
        </p:spPr>
        <p:txBody>
          <a:bodyPr vert="horz" lIns="91440" tIns="45720" rIns="91440" bIns="45720" rtlCol="0" anchor="ctr"/>
          <a:lstStyle>
            <a:lvl1pPr algn="r">
              <a:defRPr sz="1200">
                <a:solidFill>
                  <a:schemeClr val="bg1"/>
                </a:solidFill>
              </a:defRPr>
            </a:lvl1pPr>
          </a:lstStyle>
          <a:p>
            <a:pPr defTabSz="414772"/>
            <a:fld id="{4E3A50CD-A9EF-43DC-AE9C-C4361F522DED}" type="slidenum">
              <a:rPr lang="de-CH" smtClean="0">
                <a:solidFill>
                  <a:prstClr val="white"/>
                </a:solidFill>
              </a:rPr>
              <a:pPr defTabSz="414772"/>
              <a:t>‹Nr.›</a:t>
            </a:fld>
            <a:endParaRPr lang="de-CH" dirty="0">
              <a:solidFill>
                <a:prstClr val="white"/>
              </a:solidFill>
            </a:endParaRPr>
          </a:p>
        </p:txBody>
      </p:sp>
      <p:sp>
        <p:nvSpPr>
          <p:cNvPr id="15" name="Title Placeholder 1">
            <a:extLst>
              <a:ext uri="{FF2B5EF4-FFF2-40B4-BE49-F238E27FC236}">
                <a16:creationId xmlns:a16="http://schemas.microsoft.com/office/drawing/2014/main" id="{8BFBA9F7-AE48-4274-A397-EE9B3E0AF3B5}"/>
              </a:ext>
            </a:extLst>
          </p:cNvPr>
          <p:cNvSpPr>
            <a:spLocks noGrp="1"/>
          </p:cNvSpPr>
          <p:nvPr>
            <p:ph type="title"/>
          </p:nvPr>
        </p:nvSpPr>
        <p:spPr>
          <a:xfrm>
            <a:off x="1521501" y="0"/>
            <a:ext cx="7703461" cy="648000"/>
          </a:xfrm>
          <a:prstGeom prst="rect">
            <a:avLst/>
          </a:prstGeom>
        </p:spPr>
        <p:txBody>
          <a:bodyPr vert="horz" lIns="91440" tIns="45720" rIns="91440" bIns="45720" rtlCol="0" anchor="ctr">
            <a:normAutofit/>
          </a:bodyPr>
          <a:lstStyle/>
          <a:p>
            <a:r>
              <a:rPr lang="en-US" dirty="0"/>
              <a:t>Click to edit Master title style</a:t>
            </a:r>
          </a:p>
        </p:txBody>
      </p:sp>
      <p:cxnSp>
        <p:nvCxnSpPr>
          <p:cNvPr id="17" name="Straight Connector 9">
            <a:extLst>
              <a:ext uri="{FF2B5EF4-FFF2-40B4-BE49-F238E27FC236}">
                <a16:creationId xmlns:a16="http://schemas.microsoft.com/office/drawing/2014/main" id="{228178E0-DD63-4421-92C0-D1CDD9739566}"/>
              </a:ext>
            </a:extLst>
          </p:cNvPr>
          <p:cNvCxnSpPr/>
          <p:nvPr userDrawn="1"/>
        </p:nvCxnSpPr>
        <p:spPr>
          <a:xfrm>
            <a:off x="0" y="646331"/>
            <a:ext cx="990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fik 10">
            <a:extLst>
              <a:ext uri="{FF2B5EF4-FFF2-40B4-BE49-F238E27FC236}">
                <a16:creationId xmlns:a16="http://schemas.microsoft.com/office/drawing/2014/main" id="{3F2D6CD5-EBD8-4E95-8859-83C8D04BFA58}"/>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22576" y="23405"/>
            <a:ext cx="1276349" cy="599520"/>
          </a:xfrm>
          <a:prstGeom prst="rect">
            <a:avLst/>
          </a:prstGeom>
        </p:spPr>
      </p:pic>
    </p:spTree>
    <p:extLst>
      <p:ext uri="{BB962C8B-B14F-4D97-AF65-F5344CB8AC3E}">
        <p14:creationId xmlns:p14="http://schemas.microsoft.com/office/powerpoint/2010/main" val="685342631"/>
      </p:ext>
    </p:extLst>
  </p:cSld>
  <p:clrMap bg1="lt1" tx1="dk1" bg2="lt2" tx2="dk2" accent1="accent1" accent2="accent2" accent3="accent3" accent4="accent4" accent5="accent5" accent6="accent6" hlink="hlink" folHlink="folHlink"/>
  <p:sldLayoutIdLst>
    <p:sldLayoutId id="2147483702" r:id="rId1"/>
    <p:sldLayoutId id="2147483701" r:id="rId2"/>
    <p:sldLayoutId id="2147483703" r:id="rId3"/>
    <p:sldLayoutId id="2147483704" r:id="rId4"/>
    <p:sldLayoutId id="2147483705" r:id="rId5"/>
    <p:sldLayoutId id="2147483708" r:id="rId6"/>
    <p:sldLayoutId id="2147483709" r:id="rId7"/>
    <p:sldLayoutId id="2147483711" r:id="rId8"/>
    <p:sldLayoutId id="2147483712" r:id="rId9"/>
  </p:sldLayoutIdLst>
  <p:hf hdr="0"/>
  <p:txStyles>
    <p:titleStyle>
      <a:lvl1pPr algn="ctr" defTabSz="914406" rtl="0" eaLnBrk="1" latinLnBrk="0" hangingPunct="1">
        <a:lnSpc>
          <a:spcPct val="90000"/>
        </a:lnSpc>
        <a:spcBef>
          <a:spcPct val="0"/>
        </a:spcBef>
        <a:buNone/>
        <a:defRPr sz="3266"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hyperlink" Target="https://he.wikipedia.org/wiki/%D7%9E%D7%99%D7%97%D7%96%D7%95%D7%A8" TargetMode="External"/><Relationship Id="rId21" Type="http://schemas.openxmlformats.org/officeDocument/2006/relationships/hyperlink" Target="https://freepngimg.com/png/9794-battery-charging-picture" TargetMode="External"/><Relationship Id="rId7" Type="http://schemas.openxmlformats.org/officeDocument/2006/relationships/hyperlink" Target="https://journals.sagepub.com/doi/abs/10.1177/01445987231176308" TargetMode="External"/><Relationship Id="rId12" Type="http://schemas.openxmlformats.org/officeDocument/2006/relationships/hyperlink" Target="https://openclipart.org/detail/189594/battery-levels.-niveles-de-carga-de-bater%C3%ADa-by-ehecatl1138-189594" TargetMode="External"/><Relationship Id="rId17" Type="http://schemas.openxmlformats.org/officeDocument/2006/relationships/hyperlink" Target="https://freepngimg.com/png/90037-battery-charger-black-iphone-text-white" TargetMode="External"/><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4.jpeg"/><Relationship Id="rId11" Type="http://schemas.openxmlformats.org/officeDocument/2006/relationships/image" Target="../media/image7.png"/><Relationship Id="rId5" Type="http://schemas.openxmlformats.org/officeDocument/2006/relationships/hyperlink" Target="https://www.pngall.com/rule-png/" TargetMode="External"/><Relationship Id="rId15" Type="http://schemas.openxmlformats.org/officeDocument/2006/relationships/image" Target="../media/image9.png"/><Relationship Id="rId10" Type="http://schemas.openxmlformats.org/officeDocument/2006/relationships/hyperlink" Target="https://pixabay.com/de/starke-hitze-hei%C3%9F-gefahr-warnung-98817/" TargetMode="External"/><Relationship Id="rId19" Type="http://schemas.openxmlformats.org/officeDocument/2006/relationships/hyperlink" Target="https://fabacademy.org/archives/2015/as/students/shoval.or/week17.html" TargetMode="External"/><Relationship Id="rId4" Type="http://schemas.openxmlformats.org/officeDocument/2006/relationships/image" Target="../media/image3.gif"/><Relationship Id="rId9" Type="http://schemas.openxmlformats.org/officeDocument/2006/relationships/image" Target="../media/image6.png"/><Relationship Id="rId14" Type="http://schemas.openxmlformats.org/officeDocument/2006/relationships/hyperlink" Target="https://pixabay.com/en/battery-cell-electricity-energy-159196/" TargetMode="External"/><Relationship Id="rId22"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760692F-58F9-2805-0F59-C8F189EBB6ED}"/>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5" name="Fußzeilenplatzhalter 4">
            <a:extLst>
              <a:ext uri="{FF2B5EF4-FFF2-40B4-BE49-F238E27FC236}">
                <a16:creationId xmlns:a16="http://schemas.microsoft.com/office/drawing/2014/main" id="{27B49697-D5BB-0A4C-EE6C-342572647634}"/>
              </a:ext>
            </a:extLst>
          </p:cNvPr>
          <p:cNvSpPr>
            <a:spLocks noGrp="1"/>
          </p:cNvSpPr>
          <p:nvPr>
            <p:ph type="ftr" sz="quarter" idx="11"/>
          </p:nvPr>
        </p:nvSpPr>
        <p:spPr/>
        <p:txBody>
          <a:bodyPr/>
          <a:lstStyle/>
          <a:p>
            <a:pPr defTabSz="414772"/>
            <a:r>
              <a:rPr lang="de-CH">
                <a:solidFill>
                  <a:prstClr val="white"/>
                </a:solidFill>
              </a:rPr>
              <a:t>01 - Li-Ion Cells</a:t>
            </a:r>
            <a:endParaRPr lang="de-CH" dirty="0">
              <a:solidFill>
                <a:prstClr val="white"/>
              </a:solidFill>
            </a:endParaRPr>
          </a:p>
        </p:txBody>
      </p:sp>
      <p:sp>
        <p:nvSpPr>
          <p:cNvPr id="6" name="Foliennummernplatzhalter 5">
            <a:extLst>
              <a:ext uri="{FF2B5EF4-FFF2-40B4-BE49-F238E27FC236}">
                <a16:creationId xmlns:a16="http://schemas.microsoft.com/office/drawing/2014/main" id="{5F86F891-73BA-0A0F-B1F2-80036CCB11D4}"/>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a:t>
            </a:fld>
            <a:endParaRPr lang="de-CH" dirty="0">
              <a:solidFill>
                <a:prstClr val="white"/>
              </a:solidFill>
            </a:endParaRPr>
          </a:p>
        </p:txBody>
      </p:sp>
      <p:sp>
        <p:nvSpPr>
          <p:cNvPr id="2" name="Titel 1">
            <a:extLst>
              <a:ext uri="{FF2B5EF4-FFF2-40B4-BE49-F238E27FC236}">
                <a16:creationId xmlns:a16="http://schemas.microsoft.com/office/drawing/2014/main" id="{0A409A6B-04C6-D60D-6C75-8C129D9D041B}"/>
              </a:ext>
            </a:extLst>
          </p:cNvPr>
          <p:cNvSpPr>
            <a:spLocks noGrp="1"/>
          </p:cNvSpPr>
          <p:nvPr>
            <p:ph type="title"/>
          </p:nvPr>
        </p:nvSpPr>
        <p:spPr/>
        <p:txBody>
          <a:bodyPr/>
          <a:lstStyle/>
          <a:p>
            <a:r>
              <a:rPr lang="en-US" dirty="0"/>
              <a:t>Li-Ion Battery Course</a:t>
            </a:r>
          </a:p>
        </p:txBody>
      </p:sp>
      <p:grpSp>
        <p:nvGrpSpPr>
          <p:cNvPr id="20" name="Gruppieren 19">
            <a:extLst>
              <a:ext uri="{FF2B5EF4-FFF2-40B4-BE49-F238E27FC236}">
                <a16:creationId xmlns:a16="http://schemas.microsoft.com/office/drawing/2014/main" id="{28030E6D-0D58-F595-2DB5-83257CC584B0}"/>
              </a:ext>
            </a:extLst>
          </p:cNvPr>
          <p:cNvGrpSpPr/>
          <p:nvPr/>
        </p:nvGrpSpPr>
        <p:grpSpPr>
          <a:xfrm>
            <a:off x="222389" y="849121"/>
            <a:ext cx="9461223" cy="5691158"/>
            <a:chOff x="322526" y="849121"/>
            <a:chExt cx="9461223" cy="5691158"/>
          </a:xfrm>
        </p:grpSpPr>
        <p:grpSp>
          <p:nvGrpSpPr>
            <p:cNvPr id="25" name="Gruppieren 24">
              <a:extLst>
                <a:ext uri="{FF2B5EF4-FFF2-40B4-BE49-F238E27FC236}">
                  <a16:creationId xmlns:a16="http://schemas.microsoft.com/office/drawing/2014/main" id="{3F2DD8D5-51D3-6B8F-3786-A7B13F8ABE68}"/>
                </a:ext>
              </a:extLst>
            </p:cNvPr>
            <p:cNvGrpSpPr/>
            <p:nvPr/>
          </p:nvGrpSpPr>
          <p:grpSpPr>
            <a:xfrm>
              <a:off x="7163682" y="2062698"/>
              <a:ext cx="2504020" cy="806334"/>
              <a:chOff x="6995990" y="1953573"/>
              <a:chExt cx="2397950" cy="806334"/>
            </a:xfrm>
            <a:solidFill>
              <a:schemeClr val="bg2"/>
            </a:solidFill>
          </p:grpSpPr>
          <p:sp>
            <p:nvSpPr>
              <p:cNvPr id="10" name="Rechteck: abgerundete Ecken 9">
                <a:extLst>
                  <a:ext uri="{FF2B5EF4-FFF2-40B4-BE49-F238E27FC236}">
                    <a16:creationId xmlns:a16="http://schemas.microsoft.com/office/drawing/2014/main" id="{A3FBB422-14E7-D96C-8110-E0F6F1142855}"/>
                  </a:ext>
                </a:extLst>
              </p:cNvPr>
              <p:cNvSpPr/>
              <p:nvPr/>
            </p:nvSpPr>
            <p:spPr>
              <a:xfrm>
                <a:off x="6995990" y="1953573"/>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Circular Economy</a:t>
                </a:r>
              </a:p>
            </p:txBody>
          </p:sp>
          <p:pic>
            <p:nvPicPr>
              <p:cNvPr id="23" name="Grafik 22">
                <a:extLst>
                  <a:ext uri="{FF2B5EF4-FFF2-40B4-BE49-F238E27FC236}">
                    <a16:creationId xmlns:a16="http://schemas.microsoft.com/office/drawing/2014/main" id="{82AE3F99-8BC0-8632-54EB-7945F47CB347}"/>
                  </a:ext>
                  <a:ext uri="{C183D7F6-B498-43B3-948B-1728B52AA6E4}">
                    <adec:decorative xmlns:adec="http://schemas.microsoft.com/office/drawing/2017/decorative" val="1"/>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51716" y="2078735"/>
                <a:ext cx="598854" cy="565417"/>
              </a:xfrm>
              <a:prstGeom prst="rect">
                <a:avLst/>
              </a:prstGeom>
              <a:grpFill/>
              <a:ln>
                <a:noFill/>
              </a:ln>
            </p:spPr>
          </p:pic>
        </p:grpSp>
        <p:grpSp>
          <p:nvGrpSpPr>
            <p:cNvPr id="29" name="Gruppieren 28">
              <a:extLst>
                <a:ext uri="{FF2B5EF4-FFF2-40B4-BE49-F238E27FC236}">
                  <a16:creationId xmlns:a16="http://schemas.microsoft.com/office/drawing/2014/main" id="{AA7EB16A-A9E5-E298-07D3-6A13E58DD49A}"/>
                </a:ext>
              </a:extLst>
            </p:cNvPr>
            <p:cNvGrpSpPr/>
            <p:nvPr/>
          </p:nvGrpSpPr>
          <p:grpSpPr>
            <a:xfrm>
              <a:off x="7385799" y="3550725"/>
              <a:ext cx="2397950" cy="806334"/>
              <a:chOff x="7293305" y="2873652"/>
              <a:chExt cx="2397950" cy="806334"/>
            </a:xfrm>
            <a:solidFill>
              <a:schemeClr val="bg2"/>
            </a:solidFill>
          </p:grpSpPr>
          <p:sp>
            <p:nvSpPr>
              <p:cNvPr id="12" name="Rechteck: abgerundete Ecken 11">
                <a:extLst>
                  <a:ext uri="{FF2B5EF4-FFF2-40B4-BE49-F238E27FC236}">
                    <a16:creationId xmlns:a16="http://schemas.microsoft.com/office/drawing/2014/main" id="{C79B045D-A41C-DEDB-4B6D-C31E303682BD}"/>
                  </a:ext>
                </a:extLst>
              </p:cNvPr>
              <p:cNvSpPr/>
              <p:nvPr/>
            </p:nvSpPr>
            <p:spPr>
              <a:xfrm>
                <a:off x="7293305" y="2873652"/>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Standard and Regulations</a:t>
                </a:r>
              </a:p>
            </p:txBody>
          </p:sp>
          <p:pic>
            <p:nvPicPr>
              <p:cNvPr id="27" name="Grafik 26">
                <a:extLst>
                  <a:ext uri="{FF2B5EF4-FFF2-40B4-BE49-F238E27FC236}">
                    <a16:creationId xmlns:a16="http://schemas.microsoft.com/office/drawing/2014/main" id="{6EDCFF4E-03C7-766A-372E-AA40F28CBC0A}"/>
                  </a:ext>
                  <a:ext uri="{C183D7F6-B498-43B3-948B-1728B52AA6E4}">
                    <adec:decorative xmlns:adec="http://schemas.microsoft.com/office/drawing/2017/decorative" val="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31521" y="2967597"/>
                <a:ext cx="919140" cy="618445"/>
              </a:xfrm>
              <a:prstGeom prst="rect">
                <a:avLst/>
              </a:prstGeom>
              <a:grpFill/>
              <a:ln>
                <a:noFill/>
              </a:ln>
            </p:spPr>
          </p:pic>
        </p:grpSp>
        <p:grpSp>
          <p:nvGrpSpPr>
            <p:cNvPr id="33" name="Gruppieren 32">
              <a:extLst>
                <a:ext uri="{FF2B5EF4-FFF2-40B4-BE49-F238E27FC236}">
                  <a16:creationId xmlns:a16="http://schemas.microsoft.com/office/drawing/2014/main" id="{3D1D3B65-64C9-E808-F9BA-9E7A57AD793B}"/>
                </a:ext>
              </a:extLst>
            </p:cNvPr>
            <p:cNvGrpSpPr/>
            <p:nvPr/>
          </p:nvGrpSpPr>
          <p:grpSpPr>
            <a:xfrm>
              <a:off x="2230025" y="849121"/>
              <a:ext cx="2397950" cy="806334"/>
              <a:chOff x="641389" y="977745"/>
              <a:chExt cx="2397950" cy="806334"/>
            </a:xfrm>
            <a:solidFill>
              <a:schemeClr val="bg2"/>
            </a:solidFill>
          </p:grpSpPr>
          <p:sp>
            <p:nvSpPr>
              <p:cNvPr id="7" name="Rechteck: abgerundete Ecken 6">
                <a:extLst>
                  <a:ext uri="{FF2B5EF4-FFF2-40B4-BE49-F238E27FC236}">
                    <a16:creationId xmlns:a16="http://schemas.microsoft.com/office/drawing/2014/main" id="{EB9926AE-F13A-4DC4-5694-1252B3320B9B}"/>
                  </a:ext>
                </a:extLst>
              </p:cNvPr>
              <p:cNvSpPr/>
              <p:nvPr/>
            </p:nvSpPr>
            <p:spPr>
              <a:xfrm>
                <a:off x="641389" y="977745"/>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Modelling and Validation</a:t>
                </a:r>
              </a:p>
            </p:txBody>
          </p:sp>
          <p:pic>
            <p:nvPicPr>
              <p:cNvPr id="31" name="Grafik 30">
                <a:extLst>
                  <a:ext uri="{FF2B5EF4-FFF2-40B4-BE49-F238E27FC236}">
                    <a16:creationId xmlns:a16="http://schemas.microsoft.com/office/drawing/2014/main" id="{08E9E5B3-543C-2468-348E-A29C470BA0E0}"/>
                  </a:ext>
                  <a:ext uri="{C183D7F6-B498-43B3-948B-1728B52AA6E4}">
                    <adec:decorative xmlns:adec="http://schemas.microsoft.com/office/drawing/2017/decorative" val="1"/>
                  </a:ext>
                </a:extLst>
              </p:cNvPr>
              <p:cNvPicPr>
                <a:picLocks noChangeAspect="1"/>
              </p:cNvPicPr>
              <p:nvPr/>
            </p:nvPicPr>
            <p:blipFill rotWithShape="1">
              <a:blip r:embed="rId6"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9682" r="15309" b="32710"/>
              <a:stretch/>
            </p:blipFill>
            <p:spPr>
              <a:xfrm>
                <a:off x="681037" y="1030684"/>
                <a:ext cx="880111" cy="700457"/>
              </a:xfrm>
              <a:prstGeom prst="rect">
                <a:avLst/>
              </a:prstGeom>
              <a:grpFill/>
              <a:ln>
                <a:noFill/>
              </a:ln>
            </p:spPr>
          </p:pic>
        </p:grpSp>
        <p:cxnSp>
          <p:nvCxnSpPr>
            <p:cNvPr id="35" name="Gerader Verbinder 34">
              <a:extLst>
                <a:ext uri="{FF2B5EF4-FFF2-40B4-BE49-F238E27FC236}">
                  <a16:creationId xmlns:a16="http://schemas.microsoft.com/office/drawing/2014/main" id="{CB605B3D-9E50-BA11-D9E2-FDA9C9544765}"/>
                </a:ext>
              </a:extLst>
            </p:cNvPr>
            <p:cNvCxnSpPr>
              <a:cxnSpLocks/>
            </p:cNvCxnSpPr>
            <p:nvPr/>
          </p:nvCxnSpPr>
          <p:spPr>
            <a:xfrm flipH="1">
              <a:off x="2167544" y="3207729"/>
              <a:ext cx="2984087" cy="169698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0C4704FD-31CC-79E8-C24B-B1E0D6CBB91B}"/>
                </a:ext>
              </a:extLst>
            </p:cNvPr>
            <p:cNvCxnSpPr>
              <a:cxnSpLocks/>
            </p:cNvCxnSpPr>
            <p:nvPr/>
          </p:nvCxnSpPr>
          <p:spPr>
            <a:xfrm flipH="1">
              <a:off x="2720476" y="3182577"/>
              <a:ext cx="2415140" cy="72520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A3DD8C2-E56C-4B82-4CD2-CEC358C8EBEA}"/>
                </a:ext>
              </a:extLst>
            </p:cNvPr>
            <p:cNvCxnSpPr>
              <a:cxnSpLocks/>
              <a:endCxn id="7" idx="2"/>
            </p:cNvCxnSpPr>
            <p:nvPr/>
          </p:nvCxnSpPr>
          <p:spPr>
            <a:xfrm flipH="1" flipV="1">
              <a:off x="3429000" y="1655455"/>
              <a:ext cx="1670597" cy="138000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C8CE8E8E-3CCF-F94F-131F-F2349DE8262F}"/>
                </a:ext>
              </a:extLst>
            </p:cNvPr>
            <p:cNvCxnSpPr>
              <a:cxnSpLocks/>
              <a:endCxn id="8" idx="2"/>
            </p:cNvCxnSpPr>
            <p:nvPr/>
          </p:nvCxnSpPr>
          <p:spPr>
            <a:xfrm flipV="1">
              <a:off x="5209575" y="1655965"/>
              <a:ext cx="1298290" cy="134710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C6E728D9-1FE1-6367-CBD5-6853534259CE}"/>
                </a:ext>
              </a:extLst>
            </p:cNvPr>
            <p:cNvCxnSpPr>
              <a:cxnSpLocks/>
              <a:endCxn id="9" idx="3"/>
            </p:cNvCxnSpPr>
            <p:nvPr/>
          </p:nvCxnSpPr>
          <p:spPr>
            <a:xfrm flipH="1" flipV="1">
              <a:off x="2968311" y="2465865"/>
              <a:ext cx="2084005" cy="62519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40C7E397-8B00-F468-5D43-2D182C9199F9}"/>
                </a:ext>
              </a:extLst>
            </p:cNvPr>
            <p:cNvCxnSpPr>
              <a:cxnSpLocks/>
              <a:stCxn id="10" idx="1"/>
            </p:cNvCxnSpPr>
            <p:nvPr/>
          </p:nvCxnSpPr>
          <p:spPr>
            <a:xfrm flipH="1">
              <a:off x="5209575" y="2465865"/>
              <a:ext cx="1954107" cy="62519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C8955CB6-0F7B-05DB-4814-80FDA867474A}"/>
                </a:ext>
              </a:extLst>
            </p:cNvPr>
            <p:cNvCxnSpPr>
              <a:cxnSpLocks/>
              <a:endCxn id="12" idx="1"/>
            </p:cNvCxnSpPr>
            <p:nvPr/>
          </p:nvCxnSpPr>
          <p:spPr>
            <a:xfrm>
              <a:off x="5174600" y="3174067"/>
              <a:ext cx="2211199" cy="77982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DE5294DA-901D-5B75-1D69-1D9FD6417B2C}"/>
                </a:ext>
              </a:extLst>
            </p:cNvPr>
            <p:cNvCxnSpPr>
              <a:cxnSpLocks/>
              <a:endCxn id="17" idx="0"/>
            </p:cNvCxnSpPr>
            <p:nvPr/>
          </p:nvCxnSpPr>
          <p:spPr>
            <a:xfrm>
              <a:off x="5153275" y="3174067"/>
              <a:ext cx="3041813" cy="173065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6AAA3D94-4281-DFA5-DC6C-73DC4527FC20}"/>
                </a:ext>
                <a:ext uri="{C183D7F6-B498-43B3-948B-1728B52AA6E4}">
                  <adec:decorative xmlns:adec="http://schemas.microsoft.com/office/drawing/2017/decorative" val="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4265"/>
            <a:stretch/>
          </p:blipFill>
          <p:spPr>
            <a:xfrm>
              <a:off x="3078289" y="2014854"/>
              <a:ext cx="3990109" cy="2051401"/>
            </a:xfrm>
            <a:prstGeom prst="rect">
              <a:avLst/>
            </a:prstGeom>
            <a:effectLst>
              <a:outerShdw blurRad="50800" dist="38100" dir="5400000" algn="t" rotWithShape="0">
                <a:prstClr val="black">
                  <a:alpha val="40000"/>
                </a:prstClr>
              </a:outerShdw>
            </a:effectLst>
          </p:spPr>
        </p:pic>
        <p:grpSp>
          <p:nvGrpSpPr>
            <p:cNvPr id="92" name="Gruppieren 91">
              <a:extLst>
                <a:ext uri="{FF2B5EF4-FFF2-40B4-BE49-F238E27FC236}">
                  <a16:creationId xmlns:a16="http://schemas.microsoft.com/office/drawing/2014/main" id="{7103480D-E707-FBAD-5694-DD6AB2AE50AC}"/>
                </a:ext>
              </a:extLst>
            </p:cNvPr>
            <p:cNvGrpSpPr/>
            <p:nvPr/>
          </p:nvGrpSpPr>
          <p:grpSpPr>
            <a:xfrm>
              <a:off x="570361" y="2062698"/>
              <a:ext cx="2397950" cy="806334"/>
              <a:chOff x="570361" y="2162454"/>
              <a:chExt cx="2397950" cy="806334"/>
            </a:xfrm>
            <a:solidFill>
              <a:schemeClr val="bg2"/>
            </a:solidFill>
          </p:grpSpPr>
          <p:sp>
            <p:nvSpPr>
              <p:cNvPr id="9" name="Rechteck: abgerundete Ecken 8">
                <a:extLst>
                  <a:ext uri="{FF2B5EF4-FFF2-40B4-BE49-F238E27FC236}">
                    <a16:creationId xmlns:a16="http://schemas.microsoft.com/office/drawing/2014/main" id="{0DE72F27-18A3-8EBA-737B-47C9AC2EBA39}"/>
                  </a:ext>
                </a:extLst>
              </p:cNvPr>
              <p:cNvSpPr/>
              <p:nvPr/>
            </p:nvSpPr>
            <p:spPr>
              <a:xfrm>
                <a:off x="570361" y="2162454"/>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Thermal Design</a:t>
                </a:r>
              </a:p>
            </p:txBody>
          </p:sp>
          <p:pic>
            <p:nvPicPr>
              <p:cNvPr id="85" name="Grafik 84">
                <a:extLst>
                  <a:ext uri="{FF2B5EF4-FFF2-40B4-BE49-F238E27FC236}">
                    <a16:creationId xmlns:a16="http://schemas.microsoft.com/office/drawing/2014/main" id="{D8C6045D-D8C7-4505-7C7A-DC4ABAF145E6}"/>
                  </a:ext>
                  <a:ext uri="{C183D7F6-B498-43B3-948B-1728B52AA6E4}">
                    <adec:decorative xmlns:adec="http://schemas.microsoft.com/office/drawing/2017/decorative" val="1"/>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62266" y="2287616"/>
                <a:ext cx="595537" cy="524831"/>
              </a:xfrm>
              <a:prstGeom prst="rect">
                <a:avLst/>
              </a:prstGeom>
              <a:grpFill/>
              <a:ln>
                <a:noFill/>
              </a:ln>
            </p:spPr>
          </p:pic>
        </p:grpSp>
        <p:grpSp>
          <p:nvGrpSpPr>
            <p:cNvPr id="91" name="Gruppieren 90">
              <a:extLst>
                <a:ext uri="{FF2B5EF4-FFF2-40B4-BE49-F238E27FC236}">
                  <a16:creationId xmlns:a16="http://schemas.microsoft.com/office/drawing/2014/main" id="{C0301A40-FC3E-7DCA-BEBA-C6D49A003A69}"/>
                </a:ext>
              </a:extLst>
            </p:cNvPr>
            <p:cNvGrpSpPr/>
            <p:nvPr/>
          </p:nvGrpSpPr>
          <p:grpSpPr>
            <a:xfrm>
              <a:off x="6996113" y="4904718"/>
              <a:ext cx="2397950" cy="806334"/>
              <a:chOff x="6996113" y="5004474"/>
              <a:chExt cx="2397950" cy="806334"/>
            </a:xfrm>
            <a:solidFill>
              <a:schemeClr val="bg2"/>
            </a:solidFill>
          </p:grpSpPr>
          <p:sp>
            <p:nvSpPr>
              <p:cNvPr id="17" name="Rechteck: abgerundete Ecken 16">
                <a:extLst>
                  <a:ext uri="{FF2B5EF4-FFF2-40B4-BE49-F238E27FC236}">
                    <a16:creationId xmlns:a16="http://schemas.microsoft.com/office/drawing/2014/main" id="{45DA8EC9-A9CE-C67A-50D1-404C98F539E8}"/>
                  </a:ext>
                </a:extLst>
              </p:cNvPr>
              <p:cNvSpPr/>
              <p:nvPr/>
            </p:nvSpPr>
            <p:spPr>
              <a:xfrm>
                <a:off x="6996113" y="5004474"/>
                <a:ext cx="2397950" cy="806334"/>
              </a:xfrm>
              <a:prstGeom prst="roundRect">
                <a:avLst/>
              </a:prstGeom>
              <a:grp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Battery Ageing</a:t>
                </a:r>
              </a:p>
            </p:txBody>
          </p:sp>
          <p:pic>
            <p:nvPicPr>
              <p:cNvPr id="90" name="Grafik 89">
                <a:extLst>
                  <a:ext uri="{FF2B5EF4-FFF2-40B4-BE49-F238E27FC236}">
                    <a16:creationId xmlns:a16="http://schemas.microsoft.com/office/drawing/2014/main" id="{759A81B1-4264-6D1A-90BD-52A0AC8193EF}"/>
                  </a:ext>
                  <a:ext uri="{C183D7F6-B498-43B3-948B-1728B52AA6E4}">
                    <adec:decorative xmlns:adec="http://schemas.microsoft.com/office/drawing/2017/decorative" val="1"/>
                  </a:ext>
                </a:extLst>
              </p:cNvPr>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24715"/>
              <a:stretch/>
            </p:blipFill>
            <p:spPr>
              <a:xfrm>
                <a:off x="7066881" y="5136175"/>
                <a:ext cx="754653" cy="557997"/>
              </a:xfrm>
              <a:prstGeom prst="rect">
                <a:avLst/>
              </a:prstGeom>
              <a:grpFill/>
              <a:ln>
                <a:noFill/>
              </a:ln>
            </p:spPr>
          </p:pic>
        </p:grpSp>
        <p:grpSp>
          <p:nvGrpSpPr>
            <p:cNvPr id="40" name="Gruppieren 39">
              <a:extLst>
                <a:ext uri="{FF2B5EF4-FFF2-40B4-BE49-F238E27FC236}">
                  <a16:creationId xmlns:a16="http://schemas.microsoft.com/office/drawing/2014/main" id="{AF4249E3-C5D1-CFA8-21F3-71B70E9D5DE3}"/>
                </a:ext>
              </a:extLst>
            </p:cNvPr>
            <p:cNvGrpSpPr/>
            <p:nvPr/>
          </p:nvGrpSpPr>
          <p:grpSpPr>
            <a:xfrm>
              <a:off x="5308890" y="849631"/>
              <a:ext cx="2397950" cy="806334"/>
              <a:chOff x="5308890" y="949387"/>
              <a:chExt cx="2397950" cy="806334"/>
            </a:xfrm>
          </p:grpSpPr>
          <p:sp>
            <p:nvSpPr>
              <p:cNvPr id="8" name="Rechteck: abgerundete Ecken 7">
                <a:extLst>
                  <a:ext uri="{FF2B5EF4-FFF2-40B4-BE49-F238E27FC236}">
                    <a16:creationId xmlns:a16="http://schemas.microsoft.com/office/drawing/2014/main" id="{7EC316AD-DA3C-3938-5919-7C5FBC8E3144}"/>
                  </a:ext>
                </a:extLst>
              </p:cNvPr>
              <p:cNvSpPr/>
              <p:nvPr/>
            </p:nvSpPr>
            <p:spPr>
              <a:xfrm>
                <a:off x="5308890" y="949387"/>
                <a:ext cx="2397950" cy="806334"/>
              </a:xfrm>
              <a:prstGeom prst="roundRect">
                <a:avLst/>
              </a:prstGeom>
              <a:solidFill>
                <a:schemeClr val="bg2">
                  <a:lumMod val="90000"/>
                  <a:alpha val="50196"/>
                </a:schemeClr>
              </a:solid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Li-Ion Battery Cells</a:t>
                </a:r>
              </a:p>
            </p:txBody>
          </p:sp>
          <p:pic>
            <p:nvPicPr>
              <p:cNvPr id="32" name="Grafik 31" descr="Ein Bild, das Kreis, Zylinder, Kunst, Design enthält.&#10;&#10;Automatisch generierte Beschreibung">
                <a:extLst>
                  <a:ext uri="{FF2B5EF4-FFF2-40B4-BE49-F238E27FC236}">
                    <a16:creationId xmlns:a16="http://schemas.microsoft.com/office/drawing/2014/main" id="{6EBC44A5-C30E-C02F-29AC-DB815BB891E4}"/>
                  </a:ext>
                </a:extLst>
              </p:cNvPr>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402152" y="980432"/>
                <a:ext cx="378000" cy="756000"/>
              </a:xfrm>
              <a:prstGeom prst="rect">
                <a:avLst/>
              </a:prstGeom>
            </p:spPr>
          </p:pic>
        </p:grpSp>
        <p:pic>
          <p:nvPicPr>
            <p:cNvPr id="42" name="Grafik 41">
              <a:extLst>
                <a:ext uri="{FF2B5EF4-FFF2-40B4-BE49-F238E27FC236}">
                  <a16:creationId xmlns:a16="http://schemas.microsoft.com/office/drawing/2014/main" id="{B3BD0ACC-F3BB-2DDA-AAF4-C943166A6C27}"/>
                </a:ext>
              </a:extLst>
            </p:cNvPr>
            <p:cNvPicPr>
              <a:picLocks noChangeAspect="1"/>
            </p:cNvPicPr>
            <p:nvPr/>
          </p:nvPicPr>
          <p:blipFill rotWithShape="1">
            <a:blip r:embed="rId15">
              <a:clrChange>
                <a:clrFrom>
                  <a:srgbClr val="FFFFFF"/>
                </a:clrFrom>
                <a:clrTo>
                  <a:srgbClr val="FFFFFF">
                    <a:alpha val="0"/>
                  </a:srgbClr>
                </a:clrTo>
              </a:clrChange>
            </a:blip>
            <a:srcRect t="9036" r="2945"/>
            <a:stretch/>
          </p:blipFill>
          <p:spPr>
            <a:xfrm>
              <a:off x="3710211" y="4552552"/>
              <a:ext cx="2693012" cy="1987727"/>
            </a:xfrm>
            <a:prstGeom prst="rect">
              <a:avLst/>
            </a:prstGeom>
          </p:spPr>
        </p:pic>
        <p:pic>
          <p:nvPicPr>
            <p:cNvPr id="45" name="Grafik 44" descr="Ein Bild, das Schwarz, Dunkelheit enthält.&#10;&#10;Automatisch generierte Beschreibung">
              <a:extLst>
                <a:ext uri="{FF2B5EF4-FFF2-40B4-BE49-F238E27FC236}">
                  <a16:creationId xmlns:a16="http://schemas.microsoft.com/office/drawing/2014/main" id="{449EF68A-16AA-76A0-BC4E-01A4BF97C26A}"/>
                </a:ext>
              </a:extLst>
            </p:cNvPr>
            <p:cNvPicPr>
              <a:picLocks noChangeAspect="1"/>
            </p:cNvPicPr>
            <p:nvPr/>
          </p:nvPicPr>
          <p:blipFill rotWithShape="1">
            <a:blip r:embed="rId16" cstate="print">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t="14222" b="18124"/>
            <a:stretch/>
          </p:blipFill>
          <p:spPr>
            <a:xfrm rot="5400000">
              <a:off x="4755542" y="4004492"/>
              <a:ext cx="688109" cy="465527"/>
            </a:xfrm>
            <a:prstGeom prst="rect">
              <a:avLst/>
            </a:prstGeom>
          </p:spPr>
        </p:pic>
        <p:grpSp>
          <p:nvGrpSpPr>
            <p:cNvPr id="3" name="Gruppieren 2">
              <a:extLst>
                <a:ext uri="{FF2B5EF4-FFF2-40B4-BE49-F238E27FC236}">
                  <a16:creationId xmlns:a16="http://schemas.microsoft.com/office/drawing/2014/main" id="{99E64B49-07E5-1417-BB97-08E713989A08}"/>
                </a:ext>
              </a:extLst>
            </p:cNvPr>
            <p:cNvGrpSpPr/>
            <p:nvPr/>
          </p:nvGrpSpPr>
          <p:grpSpPr>
            <a:xfrm>
              <a:off x="322526" y="3504614"/>
              <a:ext cx="2397950" cy="806334"/>
              <a:chOff x="322526" y="3604370"/>
              <a:chExt cx="2397950" cy="806334"/>
            </a:xfrm>
          </p:grpSpPr>
          <p:sp>
            <p:nvSpPr>
              <p:cNvPr id="13" name="Rechteck: abgerundete Ecken 12">
                <a:extLst>
                  <a:ext uri="{FF2B5EF4-FFF2-40B4-BE49-F238E27FC236}">
                    <a16:creationId xmlns:a16="http://schemas.microsoft.com/office/drawing/2014/main" id="{0AE4F9CB-835F-2612-E933-194DF304C984}"/>
                  </a:ext>
                </a:extLst>
              </p:cNvPr>
              <p:cNvSpPr/>
              <p:nvPr/>
            </p:nvSpPr>
            <p:spPr>
              <a:xfrm>
                <a:off x="322526" y="3604370"/>
                <a:ext cx="2397950" cy="806334"/>
              </a:xfrm>
              <a:prstGeom prst="roundRect">
                <a:avLst/>
              </a:prstGeom>
              <a:solidFill>
                <a:srgbClr val="AA6EC2">
                  <a:alpha val="50196"/>
                </a:srgb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Battery Manage-</a:t>
                </a:r>
                <a:br>
                  <a:rPr lang="en-US" dirty="0">
                    <a:solidFill>
                      <a:schemeClr val="tx1"/>
                    </a:solidFill>
                  </a:rPr>
                </a:br>
                <a:r>
                  <a:rPr lang="en-US" dirty="0" err="1">
                    <a:solidFill>
                      <a:schemeClr val="tx1"/>
                    </a:solidFill>
                  </a:rPr>
                  <a:t>ment</a:t>
                </a:r>
                <a:r>
                  <a:rPr lang="en-US" dirty="0">
                    <a:solidFill>
                      <a:schemeClr val="tx1"/>
                    </a:solidFill>
                  </a:rPr>
                  <a:t> System</a:t>
                </a:r>
              </a:p>
            </p:txBody>
          </p:sp>
          <p:pic>
            <p:nvPicPr>
              <p:cNvPr id="14" name="Grafik 13">
                <a:extLst>
                  <a:ext uri="{FF2B5EF4-FFF2-40B4-BE49-F238E27FC236}">
                    <a16:creationId xmlns:a16="http://schemas.microsoft.com/office/drawing/2014/main" id="{E1B26798-DF29-ABBF-C61C-55EFE8F74F54}"/>
                  </a:ext>
                  <a:ext uri="{C183D7F6-B498-43B3-948B-1728B52AA6E4}">
                    <adec:decorative xmlns:adec="http://schemas.microsoft.com/office/drawing/2017/decorative" val="1"/>
                  </a:ext>
                </a:extLst>
              </p:cNvPr>
              <p:cNvPicPr>
                <a:picLocks noChangeAspect="1"/>
              </p:cNvPicPr>
              <p:nvPr/>
            </p:nvPicPr>
            <p:blipFill rotWithShape="1">
              <a:blip r:embed="rId18" cstate="print">
                <a:extLst>
                  <a:ext uri="{28A0092B-C50C-407E-A947-70E740481C1C}">
                    <a14:useLocalDpi xmlns:a14="http://schemas.microsoft.com/office/drawing/2010/main" val="0"/>
                  </a:ext>
                  <a:ext uri="{837473B0-CC2E-450A-ABE3-18F120FF3D39}">
                    <a1611:picAttrSrcUrl xmlns:a1611="http://schemas.microsoft.com/office/drawing/2016/11/main" r:id="rId19"/>
                  </a:ext>
                </a:extLst>
              </a:blip>
              <a:srcRect l="20959" t="17015" r="16884" b="14652"/>
              <a:stretch/>
            </p:blipFill>
            <p:spPr>
              <a:xfrm>
                <a:off x="364829" y="3670348"/>
                <a:ext cx="676025" cy="695253"/>
              </a:xfrm>
              <a:prstGeom prst="rect">
                <a:avLst/>
              </a:prstGeom>
            </p:spPr>
          </p:pic>
        </p:grpSp>
        <p:grpSp>
          <p:nvGrpSpPr>
            <p:cNvPr id="15" name="Gruppieren 14">
              <a:extLst>
                <a:ext uri="{FF2B5EF4-FFF2-40B4-BE49-F238E27FC236}">
                  <a16:creationId xmlns:a16="http://schemas.microsoft.com/office/drawing/2014/main" id="{6D9B0A0C-244B-0DCF-30FA-121D72FA0CF5}"/>
                </a:ext>
              </a:extLst>
            </p:cNvPr>
            <p:cNvGrpSpPr/>
            <p:nvPr/>
          </p:nvGrpSpPr>
          <p:grpSpPr>
            <a:xfrm>
              <a:off x="873103" y="4904718"/>
              <a:ext cx="2555897" cy="806334"/>
              <a:chOff x="873103" y="5004474"/>
              <a:chExt cx="2555897" cy="806334"/>
            </a:xfrm>
          </p:grpSpPr>
          <p:sp>
            <p:nvSpPr>
              <p:cNvPr id="16" name="Rechteck: abgerundete Ecken 15">
                <a:extLst>
                  <a:ext uri="{FF2B5EF4-FFF2-40B4-BE49-F238E27FC236}">
                    <a16:creationId xmlns:a16="http://schemas.microsoft.com/office/drawing/2014/main" id="{60C47381-489D-44EB-43EC-87811C69BEF1}"/>
                  </a:ext>
                </a:extLst>
              </p:cNvPr>
              <p:cNvSpPr/>
              <p:nvPr/>
            </p:nvSpPr>
            <p:spPr>
              <a:xfrm>
                <a:off x="906087" y="5004474"/>
                <a:ext cx="2522913" cy="806334"/>
              </a:xfrm>
              <a:prstGeom prst="roundRect">
                <a:avLst/>
              </a:prstGeom>
              <a:solidFill>
                <a:schemeClr val="bg2">
                  <a:lumMod val="90000"/>
                  <a:alpha val="50196"/>
                </a:schemeClr>
              </a:solidFill>
              <a:ln w="285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50000"/>
                        <a:lumOff val="50000"/>
                      </a:schemeClr>
                    </a:solidFill>
                  </a:rPr>
                  <a:t>Charging Strategies</a:t>
                </a:r>
              </a:p>
            </p:txBody>
          </p:sp>
          <p:pic>
            <p:nvPicPr>
              <p:cNvPr id="19" name="Grafik 18">
                <a:extLst>
                  <a:ext uri="{FF2B5EF4-FFF2-40B4-BE49-F238E27FC236}">
                    <a16:creationId xmlns:a16="http://schemas.microsoft.com/office/drawing/2014/main" id="{BB6E1C60-8E56-243A-000F-99AE7B3A409A}"/>
                  </a:ext>
                  <a:ext uri="{C183D7F6-B498-43B3-948B-1728B52AA6E4}">
                    <adec:decorative xmlns:adec="http://schemas.microsoft.com/office/drawing/2017/decorative" val="1"/>
                  </a:ext>
                </a:extLst>
              </p:cNvPr>
              <p:cNvPicPr>
                <a:picLocks noChangeAspect="1"/>
              </p:cNvPicPr>
              <p:nvPr/>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873103" y="5045561"/>
                <a:ext cx="717733" cy="717733"/>
              </a:xfrm>
              <a:prstGeom prst="rect">
                <a:avLst/>
              </a:prstGeom>
            </p:spPr>
          </p:pic>
        </p:grpSp>
      </p:grpSp>
      <p:pic>
        <p:nvPicPr>
          <p:cNvPr id="22" name="Grafik 21">
            <a:extLst>
              <a:ext uri="{FF2B5EF4-FFF2-40B4-BE49-F238E27FC236}">
                <a16:creationId xmlns:a16="http://schemas.microsoft.com/office/drawing/2014/main" id="{631AD3C5-D77B-543B-132D-654BD5294A7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13335" y="19374"/>
            <a:ext cx="1961106" cy="612000"/>
          </a:xfrm>
          <a:prstGeom prst="rect">
            <a:avLst/>
          </a:prstGeom>
        </p:spPr>
      </p:pic>
    </p:spTree>
    <p:extLst>
      <p:ext uri="{BB962C8B-B14F-4D97-AF65-F5344CB8AC3E}">
        <p14:creationId xmlns:p14="http://schemas.microsoft.com/office/powerpoint/2010/main" val="3288756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0BEDB3-5DB5-56B4-3948-0499143E4855}"/>
              </a:ext>
            </a:extLst>
          </p:cNvPr>
          <p:cNvSpPr>
            <a:spLocks noGrp="1"/>
          </p:cNvSpPr>
          <p:nvPr>
            <p:ph idx="1"/>
          </p:nvPr>
        </p:nvSpPr>
        <p:spPr>
          <a:xfrm>
            <a:off x="681038" y="1002345"/>
            <a:ext cx="8543925" cy="5174618"/>
          </a:xfrm>
        </p:spPr>
        <p:txBody>
          <a:bodyPr/>
          <a:lstStyle/>
          <a:p>
            <a:pPr marL="0" indent="0">
              <a:buNone/>
            </a:pPr>
            <a:r>
              <a:rPr lang="de-CH" b="1" dirty="0" err="1">
                <a:solidFill>
                  <a:srgbClr val="8D1962"/>
                </a:solidFill>
              </a:rPr>
              <a:t>Battery</a:t>
            </a:r>
            <a:r>
              <a:rPr lang="de-CH" b="1" dirty="0">
                <a:solidFill>
                  <a:srgbClr val="8D1962"/>
                </a:solidFill>
              </a:rPr>
              <a:t>-String </a:t>
            </a:r>
            <a:endParaRPr lang="de-CH" dirty="0"/>
          </a:p>
          <a:p>
            <a:r>
              <a:rPr lang="de-CH" dirty="0" err="1"/>
              <a:t>To</a:t>
            </a:r>
            <a:r>
              <a:rPr lang="de-CH" dirty="0"/>
              <a:t> </a:t>
            </a:r>
            <a:r>
              <a:rPr lang="de-CH" dirty="0" err="1"/>
              <a:t>achieve</a:t>
            </a:r>
            <a:r>
              <a:rPr lang="de-CH" dirty="0"/>
              <a:t> </a:t>
            </a:r>
            <a:r>
              <a:rPr lang="de-CH" dirty="0" err="1"/>
              <a:t>the</a:t>
            </a:r>
            <a:r>
              <a:rPr lang="de-CH" dirty="0"/>
              <a:t> </a:t>
            </a:r>
            <a:r>
              <a:rPr lang="de-CH" dirty="0" err="1"/>
              <a:t>desired</a:t>
            </a:r>
            <a:r>
              <a:rPr lang="de-CH" dirty="0"/>
              <a:t> </a:t>
            </a:r>
            <a:r>
              <a:rPr lang="de-CH" dirty="0" err="1"/>
              <a:t>Voltage</a:t>
            </a:r>
            <a:r>
              <a:rPr lang="de-CH" dirty="0"/>
              <a:t>, </a:t>
            </a:r>
            <a:r>
              <a:rPr lang="de-CH" dirty="0" err="1"/>
              <a:t>cells</a:t>
            </a:r>
            <a:r>
              <a:rPr lang="de-CH" dirty="0"/>
              <a:t> </a:t>
            </a:r>
            <a:r>
              <a:rPr lang="de-CH" dirty="0" err="1"/>
              <a:t>must</a:t>
            </a:r>
            <a:r>
              <a:rPr lang="de-CH" dirty="0"/>
              <a:t> </a:t>
            </a:r>
            <a:r>
              <a:rPr lang="de-CH" dirty="0" err="1"/>
              <a:t>be</a:t>
            </a:r>
            <a:r>
              <a:rPr lang="de-CH" dirty="0"/>
              <a:t> </a:t>
            </a:r>
            <a:r>
              <a:rPr lang="de-CH" dirty="0" err="1"/>
              <a:t>connected</a:t>
            </a:r>
            <a:r>
              <a:rPr lang="de-CH" dirty="0"/>
              <a:t> in </a:t>
            </a:r>
            <a:r>
              <a:rPr lang="de-CH" dirty="0" err="1"/>
              <a:t>series</a:t>
            </a:r>
            <a:r>
              <a:rPr lang="de-CH" dirty="0"/>
              <a:t>.</a:t>
            </a:r>
          </a:p>
          <a:p>
            <a:pPr marL="0" indent="0">
              <a:buNone/>
            </a:pPr>
            <a:endParaRPr lang="de-CH" dirty="0"/>
          </a:p>
          <a:p>
            <a:pPr marL="0" indent="0">
              <a:buNone/>
            </a:pPr>
            <a:endParaRPr lang="de-CH" b="0" dirty="0"/>
          </a:p>
          <a:p>
            <a:pPr marL="0" indent="0">
              <a:buNone/>
            </a:pPr>
            <a:endParaRPr lang="de-CH" b="0" dirty="0"/>
          </a:p>
          <a:p>
            <a:pPr marL="0" indent="0">
              <a:buNone/>
            </a:pPr>
            <a:endParaRPr lang="de-CH" dirty="0"/>
          </a:p>
          <a:p>
            <a:pPr marL="0" indent="0">
              <a:buNone/>
            </a:pPr>
            <a:endParaRPr lang="de-CH" dirty="0"/>
          </a:p>
          <a:p>
            <a:pPr marL="0" indent="0">
              <a:buNone/>
            </a:pPr>
            <a:endParaRPr lang="de-CH" dirty="0"/>
          </a:p>
        </p:txBody>
      </p:sp>
      <p:sp>
        <p:nvSpPr>
          <p:cNvPr id="3" name="Date Placeholder 2">
            <a:extLst>
              <a:ext uri="{FF2B5EF4-FFF2-40B4-BE49-F238E27FC236}">
                <a16:creationId xmlns:a16="http://schemas.microsoft.com/office/drawing/2014/main" id="{5501D2CF-3714-3294-4EBF-F7292EF9EC26}"/>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5B8F5111-DD5A-4077-CBDA-E8AC5DB6601F}"/>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D70AFF2C-33E0-0FC7-4DBB-F4B9B8E97BFB}"/>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10</a:t>
            </a:fld>
            <a:endParaRPr lang="de-CH" dirty="0">
              <a:solidFill>
                <a:prstClr val="white"/>
              </a:solidFill>
            </a:endParaRPr>
          </a:p>
        </p:txBody>
      </p:sp>
      <p:sp>
        <p:nvSpPr>
          <p:cNvPr id="6" name="Title 5">
            <a:extLst>
              <a:ext uri="{FF2B5EF4-FFF2-40B4-BE49-F238E27FC236}">
                <a16:creationId xmlns:a16="http://schemas.microsoft.com/office/drawing/2014/main" id="{9416CC5F-7A4F-0957-4582-1EDBC3083355}"/>
              </a:ext>
            </a:extLst>
          </p:cNvPr>
          <p:cNvSpPr>
            <a:spLocks noGrp="1"/>
          </p:cNvSpPr>
          <p:nvPr>
            <p:ph type="title"/>
          </p:nvPr>
        </p:nvSpPr>
        <p:spPr/>
        <p:txBody>
          <a:bodyPr/>
          <a:lstStyle/>
          <a:p>
            <a:r>
              <a:rPr lang="de-CH" dirty="0" err="1"/>
              <a:t>Battery</a:t>
            </a:r>
            <a:r>
              <a:rPr lang="de-CH" dirty="0"/>
              <a:t> System</a:t>
            </a:r>
          </a:p>
        </p:txBody>
      </p:sp>
      <p:pic>
        <p:nvPicPr>
          <p:cNvPr id="1038" name="Picture 14">
            <a:extLst>
              <a:ext uri="{FF2B5EF4-FFF2-40B4-BE49-F238E27FC236}">
                <a16:creationId xmlns:a16="http://schemas.microsoft.com/office/drawing/2014/main" id="{E8A113E4-ACED-2928-C52A-21494E3B2C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9690" y="2226585"/>
            <a:ext cx="2836914" cy="38253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2749089-E8CD-0043-2917-4F8C7C914C7D}"/>
                  </a:ext>
                </a:extLst>
              </p:cNvPr>
              <p:cNvSpPr txBox="1"/>
              <p:nvPr/>
            </p:nvSpPr>
            <p:spPr>
              <a:xfrm>
                <a:off x="1138137" y="3448603"/>
                <a:ext cx="4961106" cy="11308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CH" sz="2400" b="0" i="1" smtClean="0">
                              <a:latin typeface="Cambria Math" panose="02040503050406030204" pitchFamily="18" charset="0"/>
                            </a:rPr>
                          </m:ctrlPr>
                        </m:sSubPr>
                        <m:e>
                          <m:r>
                            <a:rPr lang="de-CH" sz="2400" b="0" i="1" smtClean="0">
                              <a:latin typeface="Cambria Math" panose="02040503050406030204" pitchFamily="18" charset="0"/>
                            </a:rPr>
                            <m:t>𝑈</m:t>
                          </m:r>
                        </m:e>
                        <m:sub>
                          <m:r>
                            <a:rPr lang="de-CH" sz="2400" b="0" i="1" smtClean="0">
                              <a:latin typeface="Cambria Math" panose="02040503050406030204" pitchFamily="18" charset="0"/>
                            </a:rPr>
                            <m:t>𝑡𝑜𝑡</m:t>
                          </m:r>
                        </m:sub>
                      </m:sSub>
                      <m:r>
                        <a:rPr lang="de-CH" sz="2400" b="0" i="1" smtClean="0">
                          <a:latin typeface="Cambria Math" panose="02040503050406030204" pitchFamily="18" charset="0"/>
                        </a:rPr>
                        <m:t>= </m:t>
                      </m:r>
                      <m:nary>
                        <m:naryPr>
                          <m:chr m:val="∑"/>
                          <m:ctrlPr>
                            <a:rPr lang="de-CH" sz="2400" b="0" i="1" smtClean="0">
                              <a:latin typeface="Cambria Math" panose="02040503050406030204" pitchFamily="18" charset="0"/>
                            </a:rPr>
                          </m:ctrlPr>
                        </m:naryPr>
                        <m:sub>
                          <m:r>
                            <m:rPr>
                              <m:brk m:alnAt="23"/>
                            </m:rPr>
                            <a:rPr lang="de-CH" sz="2400" b="0" i="1" smtClean="0">
                              <a:latin typeface="Cambria Math" panose="02040503050406030204" pitchFamily="18" charset="0"/>
                            </a:rPr>
                            <m:t>𝑛</m:t>
                          </m:r>
                          <m:r>
                            <a:rPr lang="de-CH" sz="2400" b="0" i="1" smtClean="0">
                              <a:latin typeface="Cambria Math" panose="02040503050406030204" pitchFamily="18" charset="0"/>
                            </a:rPr>
                            <m:t>=1</m:t>
                          </m:r>
                        </m:sub>
                        <m:sup>
                          <m:r>
                            <a:rPr lang="de-CH" sz="2400" b="0" i="1" smtClean="0">
                              <a:latin typeface="Cambria Math" panose="02040503050406030204" pitchFamily="18" charset="0"/>
                            </a:rPr>
                            <m:t>𝑁</m:t>
                          </m:r>
                        </m:sup>
                        <m:e>
                          <m:sSub>
                            <m:sSubPr>
                              <m:ctrlPr>
                                <a:rPr lang="de-CH" sz="2400" b="0" i="1" smtClean="0">
                                  <a:latin typeface="Cambria Math" panose="02040503050406030204" pitchFamily="18" charset="0"/>
                                </a:rPr>
                              </m:ctrlPr>
                            </m:sSubPr>
                            <m:e>
                              <m:r>
                                <a:rPr lang="de-CH" sz="2400" b="0" i="1" smtClean="0">
                                  <a:latin typeface="Cambria Math" panose="02040503050406030204" pitchFamily="18" charset="0"/>
                                </a:rPr>
                                <m:t>𝑈</m:t>
                              </m:r>
                            </m:e>
                            <m:sub>
                              <m:r>
                                <a:rPr lang="de-CH" sz="2400" b="0" i="1" smtClean="0">
                                  <a:latin typeface="Cambria Math" panose="02040503050406030204" pitchFamily="18" charset="0"/>
                                </a:rPr>
                                <m:t>𝑛</m:t>
                              </m:r>
                            </m:sub>
                          </m:sSub>
                        </m:e>
                      </m:nary>
                    </m:oMath>
                  </m:oMathPara>
                </a14:m>
                <a:endParaRPr lang="en-US" sz="2400" dirty="0"/>
              </a:p>
            </p:txBody>
          </p:sp>
        </mc:Choice>
        <mc:Fallback xmlns="">
          <p:sp>
            <p:nvSpPr>
              <p:cNvPr id="8" name="TextBox 7">
                <a:extLst>
                  <a:ext uri="{FF2B5EF4-FFF2-40B4-BE49-F238E27FC236}">
                    <a16:creationId xmlns:a16="http://schemas.microsoft.com/office/drawing/2014/main" id="{62749089-E8CD-0043-2917-4F8C7C914C7D}"/>
                  </a:ext>
                </a:extLst>
              </p:cNvPr>
              <p:cNvSpPr txBox="1">
                <a:spLocks noRot="1" noChangeAspect="1" noMove="1" noResize="1" noEditPoints="1" noAdjustHandles="1" noChangeArrowheads="1" noChangeShapeType="1" noTextEdit="1"/>
              </p:cNvSpPr>
              <p:nvPr/>
            </p:nvSpPr>
            <p:spPr>
              <a:xfrm>
                <a:off x="1138137" y="3448603"/>
                <a:ext cx="4961106" cy="113082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3675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0BEDB3-5DB5-56B4-3948-0499143E4855}"/>
              </a:ext>
            </a:extLst>
          </p:cNvPr>
          <p:cNvSpPr>
            <a:spLocks noGrp="1"/>
          </p:cNvSpPr>
          <p:nvPr>
            <p:ph idx="1"/>
          </p:nvPr>
        </p:nvSpPr>
        <p:spPr>
          <a:xfrm>
            <a:off x="681038" y="1002345"/>
            <a:ext cx="8543925" cy="5174618"/>
          </a:xfrm>
        </p:spPr>
        <p:txBody>
          <a:bodyPr/>
          <a:lstStyle/>
          <a:p>
            <a:pPr marL="0" indent="0">
              <a:buNone/>
            </a:pPr>
            <a:r>
              <a:rPr lang="de-CH" b="1" dirty="0">
                <a:solidFill>
                  <a:srgbClr val="8D1962"/>
                </a:solidFill>
              </a:rPr>
              <a:t>Battery-Block</a:t>
            </a:r>
          </a:p>
          <a:p>
            <a:r>
              <a:rPr lang="de-CH" dirty="0" err="1"/>
              <a:t>To</a:t>
            </a:r>
            <a:r>
              <a:rPr lang="de-CH" dirty="0"/>
              <a:t> </a:t>
            </a:r>
            <a:r>
              <a:rPr lang="de-CH" dirty="0" err="1"/>
              <a:t>achieve</a:t>
            </a:r>
            <a:r>
              <a:rPr lang="de-CH" dirty="0"/>
              <a:t> </a:t>
            </a:r>
            <a:r>
              <a:rPr lang="de-CH" dirty="0" err="1"/>
              <a:t>the</a:t>
            </a:r>
            <a:r>
              <a:rPr lang="de-CH" dirty="0"/>
              <a:t> </a:t>
            </a:r>
            <a:r>
              <a:rPr lang="de-CH" dirty="0" err="1"/>
              <a:t>desired</a:t>
            </a:r>
            <a:r>
              <a:rPr lang="de-CH" dirty="0"/>
              <a:t> </a:t>
            </a:r>
            <a:r>
              <a:rPr lang="de-CH" dirty="0" err="1"/>
              <a:t>capacity</a:t>
            </a:r>
            <a:r>
              <a:rPr lang="de-CH" dirty="0"/>
              <a:t>, </a:t>
            </a:r>
            <a:r>
              <a:rPr lang="de-CH" dirty="0" err="1"/>
              <a:t>cells</a:t>
            </a:r>
            <a:r>
              <a:rPr lang="de-CH" dirty="0"/>
              <a:t> </a:t>
            </a:r>
            <a:r>
              <a:rPr lang="de-CH" dirty="0" err="1"/>
              <a:t>must</a:t>
            </a:r>
            <a:r>
              <a:rPr lang="de-CH" dirty="0"/>
              <a:t> </a:t>
            </a:r>
            <a:r>
              <a:rPr lang="de-CH" dirty="0" err="1"/>
              <a:t>be</a:t>
            </a:r>
            <a:r>
              <a:rPr lang="de-CH" dirty="0"/>
              <a:t> </a:t>
            </a:r>
            <a:r>
              <a:rPr lang="de-CH" dirty="0" err="1"/>
              <a:t>connected</a:t>
            </a:r>
            <a:r>
              <a:rPr lang="de-CH" dirty="0"/>
              <a:t> in parallel.</a:t>
            </a:r>
          </a:p>
          <a:p>
            <a:pPr marL="0" indent="0">
              <a:buNone/>
            </a:pPr>
            <a:endParaRPr lang="de-CH" dirty="0"/>
          </a:p>
          <a:p>
            <a:pPr marL="0" indent="0">
              <a:buNone/>
            </a:pPr>
            <a:endParaRPr lang="de-CH" b="0" dirty="0"/>
          </a:p>
          <a:p>
            <a:pPr marL="0" indent="0">
              <a:buNone/>
            </a:pPr>
            <a:endParaRPr lang="de-CH" b="0" dirty="0"/>
          </a:p>
          <a:p>
            <a:pPr marL="0" indent="0">
              <a:buNone/>
            </a:pPr>
            <a:endParaRPr lang="de-CH" dirty="0"/>
          </a:p>
          <a:p>
            <a:pPr marL="0" indent="0">
              <a:buNone/>
            </a:pPr>
            <a:endParaRPr lang="de-CH" dirty="0"/>
          </a:p>
          <a:p>
            <a:pPr marL="0" indent="0">
              <a:buNone/>
            </a:pPr>
            <a:endParaRPr lang="de-CH" dirty="0"/>
          </a:p>
        </p:txBody>
      </p:sp>
      <p:sp>
        <p:nvSpPr>
          <p:cNvPr id="3" name="Date Placeholder 2">
            <a:extLst>
              <a:ext uri="{FF2B5EF4-FFF2-40B4-BE49-F238E27FC236}">
                <a16:creationId xmlns:a16="http://schemas.microsoft.com/office/drawing/2014/main" id="{5501D2CF-3714-3294-4EBF-F7292EF9EC26}"/>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5B8F5111-DD5A-4077-CBDA-E8AC5DB6601F}"/>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D70AFF2C-33E0-0FC7-4DBB-F4B9B8E97BFB}"/>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11</a:t>
            </a:fld>
            <a:endParaRPr lang="de-CH" dirty="0">
              <a:solidFill>
                <a:prstClr val="white"/>
              </a:solidFill>
            </a:endParaRPr>
          </a:p>
        </p:txBody>
      </p:sp>
      <p:sp>
        <p:nvSpPr>
          <p:cNvPr id="6" name="Title 5">
            <a:extLst>
              <a:ext uri="{FF2B5EF4-FFF2-40B4-BE49-F238E27FC236}">
                <a16:creationId xmlns:a16="http://schemas.microsoft.com/office/drawing/2014/main" id="{9416CC5F-7A4F-0957-4582-1EDBC3083355}"/>
              </a:ext>
            </a:extLst>
          </p:cNvPr>
          <p:cNvSpPr>
            <a:spLocks noGrp="1"/>
          </p:cNvSpPr>
          <p:nvPr>
            <p:ph type="title"/>
          </p:nvPr>
        </p:nvSpPr>
        <p:spPr/>
        <p:txBody>
          <a:bodyPr/>
          <a:lstStyle/>
          <a:p>
            <a:r>
              <a:rPr lang="de-CH" dirty="0" err="1"/>
              <a:t>Battery</a:t>
            </a:r>
            <a:r>
              <a:rPr lang="de-CH" dirty="0"/>
              <a:t> System</a:t>
            </a:r>
          </a:p>
        </p:txBody>
      </p:sp>
      <p:pic>
        <p:nvPicPr>
          <p:cNvPr id="1034" name="Picture 10">
            <a:extLst>
              <a:ext uri="{FF2B5EF4-FFF2-40B4-BE49-F238E27FC236}">
                <a16:creationId xmlns:a16="http://schemas.microsoft.com/office/drawing/2014/main" id="{5AFD036C-7E8F-A8CF-58A1-476A512341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25" y="2740906"/>
            <a:ext cx="3629025" cy="19335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1516575-F745-47B4-7794-9A916875E494}"/>
                  </a:ext>
                </a:extLst>
              </p:cNvPr>
              <p:cNvSpPr txBox="1"/>
              <p:nvPr/>
            </p:nvSpPr>
            <p:spPr>
              <a:xfrm>
                <a:off x="573932" y="3142282"/>
                <a:ext cx="4961106" cy="11308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CH" sz="2400" i="1">
                              <a:latin typeface="Cambria Math" panose="02040503050406030204" pitchFamily="18" charset="0"/>
                            </a:rPr>
                          </m:ctrlPr>
                        </m:sSubPr>
                        <m:e>
                          <m:r>
                            <a:rPr lang="de-CH" sz="2400" i="1">
                              <a:latin typeface="Cambria Math" panose="02040503050406030204" pitchFamily="18" charset="0"/>
                            </a:rPr>
                            <m:t>𝐶</m:t>
                          </m:r>
                        </m:e>
                        <m:sub>
                          <m:r>
                            <a:rPr lang="de-CH" sz="2400" i="1">
                              <a:latin typeface="Cambria Math" panose="02040503050406030204" pitchFamily="18" charset="0"/>
                            </a:rPr>
                            <m:t>𝑡𝑜𝑡</m:t>
                          </m:r>
                        </m:sub>
                      </m:sSub>
                      <m:r>
                        <a:rPr lang="de-CH" sz="2400" i="1">
                          <a:latin typeface="Cambria Math" panose="02040503050406030204" pitchFamily="18" charset="0"/>
                        </a:rPr>
                        <m:t>= </m:t>
                      </m:r>
                      <m:nary>
                        <m:naryPr>
                          <m:chr m:val="∑"/>
                          <m:ctrlPr>
                            <a:rPr lang="de-CH" sz="2400" i="1">
                              <a:latin typeface="Cambria Math" panose="02040503050406030204" pitchFamily="18" charset="0"/>
                            </a:rPr>
                          </m:ctrlPr>
                        </m:naryPr>
                        <m:sub>
                          <m:r>
                            <m:rPr>
                              <m:brk m:alnAt="23"/>
                            </m:rPr>
                            <a:rPr lang="de-CH" sz="2400" i="1">
                              <a:latin typeface="Cambria Math" panose="02040503050406030204" pitchFamily="18" charset="0"/>
                            </a:rPr>
                            <m:t>𝑛</m:t>
                          </m:r>
                          <m:r>
                            <a:rPr lang="de-CH" sz="2400" i="1">
                              <a:latin typeface="Cambria Math" panose="02040503050406030204" pitchFamily="18" charset="0"/>
                            </a:rPr>
                            <m:t>=1</m:t>
                          </m:r>
                        </m:sub>
                        <m:sup>
                          <m:r>
                            <a:rPr lang="de-CH" sz="2400" i="1">
                              <a:latin typeface="Cambria Math" panose="02040503050406030204" pitchFamily="18" charset="0"/>
                            </a:rPr>
                            <m:t>𝑁</m:t>
                          </m:r>
                        </m:sup>
                        <m:e>
                          <m:sSub>
                            <m:sSubPr>
                              <m:ctrlPr>
                                <a:rPr lang="de-CH" sz="2400" i="1">
                                  <a:latin typeface="Cambria Math" panose="02040503050406030204" pitchFamily="18" charset="0"/>
                                </a:rPr>
                              </m:ctrlPr>
                            </m:sSubPr>
                            <m:e>
                              <m:r>
                                <a:rPr lang="de-CH" sz="2400" i="1">
                                  <a:latin typeface="Cambria Math" panose="02040503050406030204" pitchFamily="18" charset="0"/>
                                </a:rPr>
                                <m:t>𝐶</m:t>
                              </m:r>
                            </m:e>
                            <m:sub>
                              <m:r>
                                <a:rPr lang="de-CH" sz="2400" i="1">
                                  <a:latin typeface="Cambria Math" panose="02040503050406030204" pitchFamily="18" charset="0"/>
                                </a:rPr>
                                <m:t>𝑛</m:t>
                              </m:r>
                            </m:sub>
                          </m:sSub>
                        </m:e>
                      </m:nary>
                    </m:oMath>
                  </m:oMathPara>
                </a14:m>
                <a:endParaRPr lang="en-US" sz="2400" i="1"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F1516575-F745-47B4-7794-9A916875E494}"/>
                  </a:ext>
                </a:extLst>
              </p:cNvPr>
              <p:cNvSpPr txBox="1">
                <a:spLocks noRot="1" noChangeAspect="1" noMove="1" noResize="1" noEditPoints="1" noAdjustHandles="1" noChangeArrowheads="1" noChangeShapeType="1" noTextEdit="1"/>
              </p:cNvSpPr>
              <p:nvPr/>
            </p:nvSpPr>
            <p:spPr>
              <a:xfrm>
                <a:off x="573932" y="3142282"/>
                <a:ext cx="4961106" cy="113082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56619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0BEDB3-5DB5-56B4-3948-0499143E4855}"/>
              </a:ext>
            </a:extLst>
          </p:cNvPr>
          <p:cNvSpPr>
            <a:spLocks noGrp="1"/>
          </p:cNvSpPr>
          <p:nvPr>
            <p:ph idx="1"/>
          </p:nvPr>
        </p:nvSpPr>
        <p:spPr>
          <a:xfrm>
            <a:off x="1252538" y="1002344"/>
            <a:ext cx="8543925" cy="5174618"/>
          </a:xfrm>
        </p:spPr>
        <p:txBody>
          <a:bodyPr/>
          <a:lstStyle/>
          <a:p>
            <a:pPr marL="0" indent="0">
              <a:buNone/>
            </a:pPr>
            <a:r>
              <a:rPr lang="de-CH" b="1" dirty="0" err="1">
                <a:solidFill>
                  <a:srgbClr val="8D1962"/>
                </a:solidFill>
              </a:rPr>
              <a:t>Terminology</a:t>
            </a:r>
            <a:r>
              <a:rPr lang="de-CH" b="1" dirty="0">
                <a:solidFill>
                  <a:srgbClr val="8D1962"/>
                </a:solidFill>
              </a:rPr>
              <a:t> </a:t>
            </a:r>
            <a:r>
              <a:rPr lang="de-CH" b="1" dirty="0" err="1">
                <a:solidFill>
                  <a:srgbClr val="8D1962"/>
                </a:solidFill>
              </a:rPr>
              <a:t>of</a:t>
            </a:r>
            <a:r>
              <a:rPr lang="de-CH" b="1" dirty="0">
                <a:solidFill>
                  <a:srgbClr val="8D1962"/>
                </a:solidFill>
              </a:rPr>
              <a:t> </a:t>
            </a:r>
            <a:r>
              <a:rPr lang="de-CH" b="1" dirty="0" err="1">
                <a:solidFill>
                  <a:srgbClr val="8D1962"/>
                </a:solidFill>
              </a:rPr>
              <a:t>battery</a:t>
            </a:r>
            <a:r>
              <a:rPr lang="de-CH" b="1" dirty="0">
                <a:solidFill>
                  <a:srgbClr val="8D1962"/>
                </a:solidFill>
              </a:rPr>
              <a:t> </a:t>
            </a:r>
            <a:r>
              <a:rPr lang="de-CH" b="1" dirty="0" err="1">
                <a:solidFill>
                  <a:srgbClr val="8D1962"/>
                </a:solidFill>
              </a:rPr>
              <a:t>circuits</a:t>
            </a:r>
            <a:endParaRPr lang="de-CH" dirty="0"/>
          </a:p>
          <a:p>
            <a:r>
              <a:rPr lang="de-CH" dirty="0"/>
              <a:t>Cells in Series (s) </a:t>
            </a:r>
          </a:p>
          <a:p>
            <a:r>
              <a:rPr lang="de-CH" dirty="0"/>
              <a:t>Cells in Parallel(p)</a:t>
            </a:r>
          </a:p>
          <a:p>
            <a:r>
              <a:rPr lang="en-US" dirty="0"/>
              <a:t>the order of p and s is important</a:t>
            </a:r>
            <a:endParaRPr lang="de-CH" dirty="0"/>
          </a:p>
          <a:p>
            <a:pPr marL="0" indent="0">
              <a:buNone/>
            </a:pPr>
            <a:endParaRPr lang="de-CH" b="0" dirty="0"/>
          </a:p>
          <a:p>
            <a:pPr marL="0" indent="0">
              <a:buNone/>
            </a:pPr>
            <a:endParaRPr lang="de-CH" b="0" dirty="0"/>
          </a:p>
          <a:p>
            <a:pPr marL="0" indent="0">
              <a:buNone/>
            </a:pPr>
            <a:endParaRPr lang="de-CH" dirty="0"/>
          </a:p>
          <a:p>
            <a:pPr marL="0" indent="0">
              <a:buNone/>
            </a:pPr>
            <a:endParaRPr lang="de-CH" dirty="0"/>
          </a:p>
          <a:p>
            <a:pPr marL="0" indent="0">
              <a:buNone/>
            </a:pPr>
            <a:endParaRPr lang="de-CH" dirty="0"/>
          </a:p>
        </p:txBody>
      </p:sp>
      <p:sp>
        <p:nvSpPr>
          <p:cNvPr id="3" name="Date Placeholder 2">
            <a:extLst>
              <a:ext uri="{FF2B5EF4-FFF2-40B4-BE49-F238E27FC236}">
                <a16:creationId xmlns:a16="http://schemas.microsoft.com/office/drawing/2014/main" id="{5501D2CF-3714-3294-4EBF-F7292EF9EC26}"/>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5B8F5111-DD5A-4077-CBDA-E8AC5DB6601F}"/>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D70AFF2C-33E0-0FC7-4DBB-F4B9B8E97BFB}"/>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12</a:t>
            </a:fld>
            <a:endParaRPr lang="de-CH" dirty="0">
              <a:solidFill>
                <a:prstClr val="white"/>
              </a:solidFill>
            </a:endParaRPr>
          </a:p>
        </p:txBody>
      </p:sp>
      <p:sp>
        <p:nvSpPr>
          <p:cNvPr id="6" name="Title 5">
            <a:extLst>
              <a:ext uri="{FF2B5EF4-FFF2-40B4-BE49-F238E27FC236}">
                <a16:creationId xmlns:a16="http://schemas.microsoft.com/office/drawing/2014/main" id="{9416CC5F-7A4F-0957-4582-1EDBC3083355}"/>
              </a:ext>
            </a:extLst>
          </p:cNvPr>
          <p:cNvSpPr>
            <a:spLocks noGrp="1"/>
          </p:cNvSpPr>
          <p:nvPr>
            <p:ph type="title"/>
          </p:nvPr>
        </p:nvSpPr>
        <p:spPr/>
        <p:txBody>
          <a:bodyPr/>
          <a:lstStyle/>
          <a:p>
            <a:r>
              <a:rPr lang="de-CH" dirty="0" err="1"/>
              <a:t>Battery</a:t>
            </a:r>
            <a:r>
              <a:rPr lang="de-CH" dirty="0"/>
              <a:t> System</a:t>
            </a:r>
          </a:p>
        </p:txBody>
      </p:sp>
      <p:pic>
        <p:nvPicPr>
          <p:cNvPr id="3090" name="Picture 18">
            <a:extLst>
              <a:ext uri="{FF2B5EF4-FFF2-40B4-BE49-F238E27FC236}">
                <a16:creationId xmlns:a16="http://schemas.microsoft.com/office/drawing/2014/main" id="{328F2131-D20A-BC44-D559-18637E498E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274" y="3392862"/>
            <a:ext cx="721717" cy="256121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365CC80F-2FDC-0D2D-644C-A0DDD15F3F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15" y="3850537"/>
            <a:ext cx="2834059" cy="210354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6F733483-ECEE-A3C8-CA15-9CEBF0488E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5154" y="3032004"/>
            <a:ext cx="2842861" cy="292207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F4157BB8-3DDD-4CAD-2307-480096D441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0808" y="2503918"/>
            <a:ext cx="2842861" cy="345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15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0BEDB3-5DB5-56B4-3948-0499143E4855}"/>
              </a:ext>
            </a:extLst>
          </p:cNvPr>
          <p:cNvSpPr>
            <a:spLocks noGrp="1"/>
          </p:cNvSpPr>
          <p:nvPr>
            <p:ph idx="1"/>
          </p:nvPr>
        </p:nvSpPr>
        <p:spPr/>
        <p:txBody>
          <a:bodyPr>
            <a:normAutofit lnSpcReduction="10000"/>
          </a:bodyPr>
          <a:lstStyle/>
          <a:p>
            <a:pPr marL="0" indent="0">
              <a:buNone/>
            </a:pPr>
            <a:r>
              <a:rPr lang="de-CH" b="1" dirty="0" err="1">
                <a:solidFill>
                  <a:srgbClr val="8D1962"/>
                </a:solidFill>
              </a:rPr>
              <a:t>Battery</a:t>
            </a:r>
            <a:r>
              <a:rPr lang="de-CH" b="1" dirty="0">
                <a:solidFill>
                  <a:srgbClr val="8D1962"/>
                </a:solidFill>
              </a:rPr>
              <a:t> System </a:t>
            </a:r>
            <a:r>
              <a:rPr lang="de-CH" b="1" dirty="0" err="1">
                <a:solidFill>
                  <a:srgbClr val="8D1962"/>
                </a:solidFill>
              </a:rPr>
              <a:t>Excercise</a:t>
            </a:r>
            <a:r>
              <a:rPr lang="de-CH" b="1" dirty="0">
                <a:solidFill>
                  <a:srgbClr val="8D1962"/>
                </a:solidFill>
              </a:rPr>
              <a:t> </a:t>
            </a:r>
            <a:endParaRPr lang="de-CH" dirty="0"/>
          </a:p>
          <a:p>
            <a:r>
              <a:rPr lang="en-US" dirty="0"/>
              <a:t>You are tasked with designing a battery pack for an electric scooter that requires a total energy storage of minimal </a:t>
            </a:r>
            <a:r>
              <a:rPr lang="en-US" b="1" dirty="0"/>
              <a:t>1 kWh</a:t>
            </a:r>
            <a:r>
              <a:rPr lang="en-US" dirty="0"/>
              <a:t> and a nominal voltage of </a:t>
            </a:r>
            <a:r>
              <a:rPr lang="en-US" b="1" dirty="0"/>
              <a:t>48V (±0.5V)</a:t>
            </a:r>
            <a:r>
              <a:rPr lang="en-US" dirty="0"/>
              <a:t>. You will use </a:t>
            </a:r>
            <a:r>
              <a:rPr lang="en-US" b="1" dirty="0"/>
              <a:t>18650 lithium-ion cells</a:t>
            </a:r>
            <a:r>
              <a:rPr lang="en-US" dirty="0"/>
              <a:t>, each with the following specifications:</a:t>
            </a:r>
          </a:p>
          <a:p>
            <a:pPr>
              <a:buFont typeface="Arial" panose="020B0604020202020204" pitchFamily="34" charset="0"/>
              <a:buChar char="•"/>
            </a:pPr>
            <a:r>
              <a:rPr lang="en-US" b="1" dirty="0"/>
              <a:t>Nominal Voltage:</a:t>
            </a:r>
            <a:r>
              <a:rPr lang="en-US" dirty="0"/>
              <a:t> 3.7V</a:t>
            </a:r>
          </a:p>
          <a:p>
            <a:pPr>
              <a:buFont typeface="Arial" panose="020B0604020202020204" pitchFamily="34" charset="0"/>
              <a:buChar char="•"/>
            </a:pPr>
            <a:r>
              <a:rPr lang="en-US" b="1" dirty="0"/>
              <a:t>Capacity:</a:t>
            </a:r>
            <a:r>
              <a:rPr lang="en-US" dirty="0"/>
              <a:t> 2500mAh (2.5Ah)</a:t>
            </a:r>
          </a:p>
          <a:p>
            <a:pPr>
              <a:buFont typeface="+mj-lt"/>
              <a:buAutoNum type="arabicPeriod"/>
            </a:pPr>
            <a:r>
              <a:rPr lang="en-US" dirty="0"/>
              <a:t>Calculate the number of cells needed in series to achieve the required nominal voltage of the pack.</a:t>
            </a:r>
          </a:p>
          <a:p>
            <a:pPr>
              <a:buFont typeface="+mj-lt"/>
              <a:buAutoNum type="arabicPeriod"/>
            </a:pPr>
            <a:r>
              <a:rPr lang="en-US" dirty="0"/>
              <a:t>Calculate the number of parallel strings needed to achieve the required total capacity (energy).</a:t>
            </a:r>
          </a:p>
          <a:p>
            <a:pPr>
              <a:buFont typeface="+mj-lt"/>
              <a:buAutoNum type="arabicPeriod"/>
            </a:pPr>
            <a:r>
              <a:rPr lang="en-US" dirty="0"/>
              <a:t>Determine the total number of cells in the battery pack.</a:t>
            </a:r>
          </a:p>
          <a:p>
            <a:pPr>
              <a:buFont typeface="+mj-lt"/>
              <a:buAutoNum type="arabicPeriod"/>
            </a:pPr>
            <a:r>
              <a:rPr lang="en-US" dirty="0"/>
              <a:t>Would it make sense to divide this battery pack into modules</a:t>
            </a:r>
          </a:p>
        </p:txBody>
      </p:sp>
      <p:sp>
        <p:nvSpPr>
          <p:cNvPr id="3" name="Date Placeholder 2">
            <a:extLst>
              <a:ext uri="{FF2B5EF4-FFF2-40B4-BE49-F238E27FC236}">
                <a16:creationId xmlns:a16="http://schemas.microsoft.com/office/drawing/2014/main" id="{5501D2CF-3714-3294-4EBF-F7292EF9EC26}"/>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5B8F5111-DD5A-4077-CBDA-E8AC5DB6601F}"/>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D70AFF2C-33E0-0FC7-4DBB-F4B9B8E97BFB}"/>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13</a:t>
            </a:fld>
            <a:endParaRPr lang="de-CH" dirty="0">
              <a:solidFill>
                <a:prstClr val="white"/>
              </a:solidFill>
            </a:endParaRPr>
          </a:p>
        </p:txBody>
      </p:sp>
      <p:sp>
        <p:nvSpPr>
          <p:cNvPr id="6" name="Title 5">
            <a:extLst>
              <a:ext uri="{FF2B5EF4-FFF2-40B4-BE49-F238E27FC236}">
                <a16:creationId xmlns:a16="http://schemas.microsoft.com/office/drawing/2014/main" id="{9416CC5F-7A4F-0957-4582-1EDBC3083355}"/>
              </a:ext>
            </a:extLst>
          </p:cNvPr>
          <p:cNvSpPr>
            <a:spLocks noGrp="1"/>
          </p:cNvSpPr>
          <p:nvPr>
            <p:ph type="title"/>
          </p:nvPr>
        </p:nvSpPr>
        <p:spPr/>
        <p:txBody>
          <a:bodyPr/>
          <a:lstStyle/>
          <a:p>
            <a:r>
              <a:rPr lang="de-CH" dirty="0" err="1"/>
              <a:t>Battery</a:t>
            </a:r>
            <a:r>
              <a:rPr lang="de-CH" dirty="0"/>
              <a:t> System</a:t>
            </a:r>
          </a:p>
        </p:txBody>
      </p:sp>
    </p:spTree>
    <p:extLst>
      <p:ext uri="{BB962C8B-B14F-4D97-AF65-F5344CB8AC3E}">
        <p14:creationId xmlns:p14="http://schemas.microsoft.com/office/powerpoint/2010/main" val="2008500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D0BEDB3-5DB5-56B4-3948-0499143E4855}"/>
                  </a:ext>
                </a:extLst>
              </p:cNvPr>
              <p:cNvSpPr>
                <a:spLocks noGrp="1"/>
              </p:cNvSpPr>
              <p:nvPr>
                <p:ph idx="1"/>
              </p:nvPr>
            </p:nvSpPr>
            <p:spPr/>
            <p:txBody>
              <a:bodyPr>
                <a:normAutofit/>
              </a:bodyPr>
              <a:lstStyle/>
              <a:p>
                <a:pPr marL="0" indent="0">
                  <a:buNone/>
                </a:pPr>
                <a:r>
                  <a:rPr lang="de-CH" b="1" dirty="0" err="1">
                    <a:solidFill>
                      <a:srgbClr val="8D1962"/>
                    </a:solidFill>
                  </a:rPr>
                  <a:t>Battery</a:t>
                </a:r>
                <a:r>
                  <a:rPr lang="de-CH" b="1" dirty="0">
                    <a:solidFill>
                      <a:srgbClr val="8D1962"/>
                    </a:solidFill>
                  </a:rPr>
                  <a:t> System Solution </a:t>
                </a:r>
                <a:endParaRPr lang="de-CH" dirty="0"/>
              </a:p>
              <a:p>
                <a:pPr marL="457200" indent="-457200">
                  <a:buFont typeface="Arial" panose="020B0604020202020204" pitchFamily="34" charset="0"/>
                  <a:buAutoNum type="arabicPeriod"/>
                </a:pPr>
                <a:r>
                  <a:rPr lang="en-US" dirty="0"/>
                  <a:t>Calculate the number of cells in series</a:t>
                </a:r>
              </a:p>
              <a:p>
                <a:pPr marL="457202" lvl="1" indent="0">
                  <a:buNone/>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de-CH" b="0" i="1" smtClean="0">
                              <a:solidFill>
                                <a:schemeClr val="accent6"/>
                              </a:solidFill>
                              <a:latin typeface="Cambria Math" panose="02040503050406030204" pitchFamily="18" charset="0"/>
                            </a:rPr>
                            <m:t>𝑁</m:t>
                          </m:r>
                        </m:e>
                        <m:sub>
                          <m:r>
                            <a:rPr lang="de-CH" b="0" i="1" smtClean="0">
                              <a:solidFill>
                                <a:schemeClr val="accent6"/>
                              </a:solidFill>
                              <a:latin typeface="Cambria Math" panose="02040503050406030204" pitchFamily="18" charset="0"/>
                            </a:rPr>
                            <m:t>𝑆</m:t>
                          </m:r>
                        </m:sub>
                      </m:sSub>
                      <m:r>
                        <a:rPr lang="de-CH" b="0" i="1" smtClean="0">
                          <a:solidFill>
                            <a:schemeClr val="accent6"/>
                          </a:solidFill>
                          <a:latin typeface="Cambria Math" panose="02040503050406030204" pitchFamily="18" charset="0"/>
                        </a:rPr>
                        <m:t>= </m:t>
                      </m:r>
                      <m:f>
                        <m:fPr>
                          <m:ctrlPr>
                            <a:rPr lang="de-CH" b="0" i="1" smtClean="0">
                              <a:solidFill>
                                <a:schemeClr val="accent6"/>
                              </a:solidFill>
                              <a:latin typeface="Cambria Math" panose="02040503050406030204" pitchFamily="18" charset="0"/>
                            </a:rPr>
                          </m:ctrlPr>
                        </m:fPr>
                        <m:num>
                          <m:sSub>
                            <m:sSubPr>
                              <m:ctrlPr>
                                <a:rPr lang="de-CH" b="0" i="1" smtClean="0">
                                  <a:solidFill>
                                    <a:schemeClr val="accent6"/>
                                  </a:solidFill>
                                  <a:latin typeface="Cambria Math" panose="02040503050406030204" pitchFamily="18" charset="0"/>
                                </a:rPr>
                              </m:ctrlPr>
                            </m:sSubPr>
                            <m:e>
                              <m:r>
                                <a:rPr lang="de-CH" b="0" i="1" smtClean="0">
                                  <a:solidFill>
                                    <a:schemeClr val="accent6"/>
                                  </a:solidFill>
                                  <a:latin typeface="Cambria Math" panose="02040503050406030204" pitchFamily="18" charset="0"/>
                                </a:rPr>
                                <m:t>𝑉</m:t>
                              </m:r>
                            </m:e>
                            <m:sub>
                              <m:r>
                                <a:rPr lang="de-CH" b="0" i="1" smtClean="0">
                                  <a:solidFill>
                                    <a:schemeClr val="accent6"/>
                                  </a:solidFill>
                                  <a:latin typeface="Cambria Math" panose="02040503050406030204" pitchFamily="18" charset="0"/>
                                </a:rPr>
                                <m:t>𝑝𝑎𝑐𝑘</m:t>
                              </m:r>
                            </m:sub>
                          </m:sSub>
                        </m:num>
                        <m:den>
                          <m:sSub>
                            <m:sSubPr>
                              <m:ctrlPr>
                                <a:rPr lang="de-CH" b="0" i="1" smtClean="0">
                                  <a:solidFill>
                                    <a:schemeClr val="accent6"/>
                                  </a:solidFill>
                                  <a:latin typeface="Cambria Math" panose="02040503050406030204" pitchFamily="18" charset="0"/>
                                </a:rPr>
                              </m:ctrlPr>
                            </m:sSubPr>
                            <m:e>
                              <m:r>
                                <a:rPr lang="de-CH" b="0" i="1" smtClean="0">
                                  <a:solidFill>
                                    <a:schemeClr val="accent6"/>
                                  </a:solidFill>
                                  <a:latin typeface="Cambria Math" panose="02040503050406030204" pitchFamily="18" charset="0"/>
                                </a:rPr>
                                <m:t>𝑉</m:t>
                              </m:r>
                            </m:e>
                            <m:sub>
                              <m:r>
                                <a:rPr lang="de-CH" b="0" i="1" smtClean="0">
                                  <a:solidFill>
                                    <a:schemeClr val="accent6"/>
                                  </a:solidFill>
                                  <a:latin typeface="Cambria Math" panose="02040503050406030204" pitchFamily="18" charset="0"/>
                                </a:rPr>
                                <m:t>𝑐𝑒𝑙𝑙</m:t>
                              </m:r>
                            </m:sub>
                          </m:sSub>
                        </m:den>
                      </m:f>
                      <m:r>
                        <a:rPr lang="de-CH" b="0" i="1" smtClean="0">
                          <a:solidFill>
                            <a:schemeClr val="accent6"/>
                          </a:solidFill>
                          <a:latin typeface="Cambria Math" panose="02040503050406030204" pitchFamily="18" charset="0"/>
                        </a:rPr>
                        <m:t>=</m:t>
                      </m:r>
                      <m:f>
                        <m:fPr>
                          <m:ctrlPr>
                            <a:rPr lang="de-CH" b="0" i="1" smtClean="0">
                              <a:solidFill>
                                <a:schemeClr val="accent6"/>
                              </a:solidFill>
                              <a:latin typeface="Cambria Math" panose="02040503050406030204" pitchFamily="18" charset="0"/>
                            </a:rPr>
                          </m:ctrlPr>
                        </m:fPr>
                        <m:num>
                          <m:r>
                            <a:rPr lang="de-CH" b="0" i="1" smtClean="0">
                              <a:solidFill>
                                <a:schemeClr val="accent6"/>
                              </a:solidFill>
                              <a:latin typeface="Cambria Math" panose="02040503050406030204" pitchFamily="18" charset="0"/>
                            </a:rPr>
                            <m:t>48</m:t>
                          </m:r>
                          <m:r>
                            <a:rPr lang="de-CH" b="0" i="1" smtClean="0">
                              <a:solidFill>
                                <a:schemeClr val="accent6"/>
                              </a:solidFill>
                              <a:latin typeface="Cambria Math" panose="02040503050406030204" pitchFamily="18" charset="0"/>
                            </a:rPr>
                            <m:t>𝑉</m:t>
                          </m:r>
                        </m:num>
                        <m:den>
                          <m:r>
                            <a:rPr lang="de-CH" b="0" i="1" smtClean="0">
                              <a:solidFill>
                                <a:schemeClr val="accent6"/>
                              </a:solidFill>
                              <a:latin typeface="Cambria Math" panose="02040503050406030204" pitchFamily="18" charset="0"/>
                            </a:rPr>
                            <m:t>3.7</m:t>
                          </m:r>
                          <m:r>
                            <a:rPr lang="de-CH" b="0" i="1" smtClean="0">
                              <a:solidFill>
                                <a:schemeClr val="accent6"/>
                              </a:solidFill>
                              <a:latin typeface="Cambria Math" panose="02040503050406030204" pitchFamily="18" charset="0"/>
                            </a:rPr>
                            <m:t>𝑉</m:t>
                          </m:r>
                        </m:den>
                      </m:f>
                      <m:r>
                        <a:rPr lang="de-CH" b="0" i="1" smtClean="0">
                          <a:solidFill>
                            <a:schemeClr val="accent6"/>
                          </a:solidFill>
                          <a:latin typeface="Cambria Math" panose="02040503050406030204" pitchFamily="18" charset="0"/>
                        </a:rPr>
                        <m:t>=12.973 </m:t>
                      </m:r>
                      <m:r>
                        <a:rPr lang="de-CH" i="1">
                          <a:solidFill>
                            <a:schemeClr val="accent6"/>
                          </a:solidFill>
                          <a:latin typeface="Cambria Math" panose="02040503050406030204" pitchFamily="18" charset="0"/>
                          <a:ea typeface="Cambria Math" panose="02040503050406030204" pitchFamily="18" charset="0"/>
                        </a:rPr>
                        <m:t>=</m:t>
                      </m:r>
                      <m:r>
                        <a:rPr lang="de-CH" b="0" i="1" smtClean="0">
                          <a:solidFill>
                            <a:schemeClr val="accent6"/>
                          </a:solidFill>
                          <a:latin typeface="Cambria Math" panose="02040503050406030204" pitchFamily="18" charset="0"/>
                          <a:ea typeface="Cambria Math" panose="02040503050406030204" pitchFamily="18" charset="0"/>
                        </a:rPr>
                        <m:t>&gt;13</m:t>
                      </m:r>
                      <m:r>
                        <a:rPr lang="de-CH" b="0" i="1" smtClean="0">
                          <a:solidFill>
                            <a:schemeClr val="accent6"/>
                          </a:solidFill>
                          <a:latin typeface="Cambria Math" panose="02040503050406030204" pitchFamily="18" charset="0"/>
                        </a:rPr>
                        <m:t> </m:t>
                      </m:r>
                    </m:oMath>
                  </m:oMathPara>
                </a14:m>
                <a:endParaRPr lang="en-US" dirty="0">
                  <a:solidFill>
                    <a:schemeClr val="accent6"/>
                  </a:solidFill>
                </a:endParaRPr>
              </a:p>
              <a:p>
                <a:pPr marL="457200" indent="-457200">
                  <a:buAutoNum type="arabicPeriod"/>
                </a:pPr>
                <a:r>
                  <a:rPr lang="en-US" dirty="0"/>
                  <a:t>Calculate the capacity of the pack:</a:t>
                </a:r>
              </a:p>
              <a:p>
                <a:pPr marL="457202" lvl="1" indent="0">
                  <a:buNone/>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de-CH" b="0" i="1" smtClean="0">
                              <a:solidFill>
                                <a:schemeClr val="accent6"/>
                              </a:solidFill>
                              <a:latin typeface="Cambria Math" panose="02040503050406030204" pitchFamily="18" charset="0"/>
                            </a:rPr>
                            <m:t>𝐶</m:t>
                          </m:r>
                        </m:e>
                        <m:sub>
                          <m:r>
                            <a:rPr lang="de-CH" b="0" i="1" smtClean="0">
                              <a:solidFill>
                                <a:schemeClr val="accent6"/>
                              </a:solidFill>
                              <a:latin typeface="Cambria Math" panose="02040503050406030204" pitchFamily="18" charset="0"/>
                            </a:rPr>
                            <m:t>𝑡𝑜𝑡</m:t>
                          </m:r>
                        </m:sub>
                      </m:sSub>
                      <m:r>
                        <a:rPr lang="de-CH" b="0" i="1" smtClean="0">
                          <a:solidFill>
                            <a:schemeClr val="accent6"/>
                          </a:solidFill>
                          <a:latin typeface="Cambria Math" panose="02040503050406030204" pitchFamily="18" charset="0"/>
                        </a:rPr>
                        <m:t>= </m:t>
                      </m:r>
                      <m:f>
                        <m:fPr>
                          <m:ctrlPr>
                            <a:rPr lang="de-CH" b="0" i="1" smtClean="0">
                              <a:solidFill>
                                <a:schemeClr val="accent6"/>
                              </a:solidFill>
                              <a:latin typeface="Cambria Math" panose="02040503050406030204" pitchFamily="18" charset="0"/>
                            </a:rPr>
                          </m:ctrlPr>
                        </m:fPr>
                        <m:num>
                          <m:r>
                            <a:rPr lang="de-CH" b="0" i="1" smtClean="0">
                              <a:solidFill>
                                <a:schemeClr val="accent6"/>
                              </a:solidFill>
                              <a:latin typeface="Cambria Math" panose="02040503050406030204" pitchFamily="18" charset="0"/>
                            </a:rPr>
                            <m:t>𝐸𝑛𝑒𝑟𝑔𝑦</m:t>
                          </m:r>
                          <m:r>
                            <a:rPr lang="de-CH" b="0" i="1" smtClean="0">
                              <a:solidFill>
                                <a:schemeClr val="accent6"/>
                              </a:solidFill>
                              <a:latin typeface="Cambria Math" panose="02040503050406030204" pitchFamily="18" charset="0"/>
                            </a:rPr>
                            <m:t> [</m:t>
                          </m:r>
                          <m:r>
                            <a:rPr lang="de-CH" b="0" i="1" smtClean="0">
                              <a:solidFill>
                                <a:schemeClr val="accent6"/>
                              </a:solidFill>
                              <a:latin typeface="Cambria Math" panose="02040503050406030204" pitchFamily="18" charset="0"/>
                            </a:rPr>
                            <m:t>𝑊h</m:t>
                          </m:r>
                          <m:r>
                            <a:rPr lang="de-CH" b="0" i="1" smtClean="0">
                              <a:solidFill>
                                <a:schemeClr val="accent6"/>
                              </a:solidFill>
                              <a:latin typeface="Cambria Math" panose="02040503050406030204" pitchFamily="18" charset="0"/>
                            </a:rPr>
                            <m:t>]</m:t>
                          </m:r>
                        </m:num>
                        <m:den>
                          <m:sSub>
                            <m:sSubPr>
                              <m:ctrlPr>
                                <a:rPr lang="de-CH" b="0" i="1" smtClean="0">
                                  <a:solidFill>
                                    <a:schemeClr val="accent6"/>
                                  </a:solidFill>
                                  <a:latin typeface="Cambria Math" panose="02040503050406030204" pitchFamily="18" charset="0"/>
                                </a:rPr>
                              </m:ctrlPr>
                            </m:sSubPr>
                            <m:e>
                              <m:r>
                                <a:rPr lang="de-CH" b="0" i="1" smtClean="0">
                                  <a:solidFill>
                                    <a:schemeClr val="accent6"/>
                                  </a:solidFill>
                                  <a:latin typeface="Cambria Math" panose="02040503050406030204" pitchFamily="18" charset="0"/>
                                </a:rPr>
                                <m:t>𝑉</m:t>
                              </m:r>
                            </m:e>
                            <m:sub>
                              <m:r>
                                <a:rPr lang="de-CH" b="0" i="1" smtClean="0">
                                  <a:solidFill>
                                    <a:schemeClr val="accent6"/>
                                  </a:solidFill>
                                  <a:latin typeface="Cambria Math" panose="02040503050406030204" pitchFamily="18" charset="0"/>
                                </a:rPr>
                                <m:t>𝑛𝑜𝑚</m:t>
                              </m:r>
                            </m:sub>
                          </m:sSub>
                        </m:den>
                      </m:f>
                      <m:r>
                        <a:rPr lang="de-CH" b="0" i="1" smtClean="0">
                          <a:solidFill>
                            <a:schemeClr val="accent6"/>
                          </a:solidFill>
                          <a:latin typeface="Cambria Math" panose="02040503050406030204" pitchFamily="18" charset="0"/>
                        </a:rPr>
                        <m:t>=</m:t>
                      </m:r>
                      <m:f>
                        <m:fPr>
                          <m:ctrlPr>
                            <a:rPr lang="de-CH" b="0" i="1" smtClean="0">
                              <a:solidFill>
                                <a:schemeClr val="accent6"/>
                              </a:solidFill>
                              <a:latin typeface="Cambria Math" panose="02040503050406030204" pitchFamily="18" charset="0"/>
                            </a:rPr>
                          </m:ctrlPr>
                        </m:fPr>
                        <m:num>
                          <m:r>
                            <a:rPr lang="de-CH" b="0" i="1" smtClean="0">
                              <a:solidFill>
                                <a:schemeClr val="accent6"/>
                              </a:solidFill>
                              <a:latin typeface="Cambria Math" panose="02040503050406030204" pitchFamily="18" charset="0"/>
                            </a:rPr>
                            <m:t>1000</m:t>
                          </m:r>
                          <m:r>
                            <a:rPr lang="de-CH" b="0" i="1" smtClean="0">
                              <a:solidFill>
                                <a:schemeClr val="accent6"/>
                              </a:solidFill>
                              <a:latin typeface="Cambria Math" panose="02040503050406030204" pitchFamily="18" charset="0"/>
                            </a:rPr>
                            <m:t>𝑊h</m:t>
                          </m:r>
                        </m:num>
                        <m:den>
                          <m:r>
                            <a:rPr lang="de-CH" b="0" i="1" smtClean="0">
                              <a:solidFill>
                                <a:schemeClr val="accent6"/>
                              </a:solidFill>
                              <a:latin typeface="Cambria Math" panose="02040503050406030204" pitchFamily="18" charset="0"/>
                            </a:rPr>
                            <m:t>13</m:t>
                          </m:r>
                          <m:r>
                            <a:rPr lang="de-CH" b="0" i="1" smtClean="0">
                              <a:solidFill>
                                <a:schemeClr val="accent6"/>
                              </a:solidFill>
                              <a:latin typeface="Cambria Math" panose="02040503050406030204" pitchFamily="18" charset="0"/>
                              <a:ea typeface="Cambria Math" panose="02040503050406030204" pitchFamily="18" charset="0"/>
                            </a:rPr>
                            <m:t>∙3.7</m:t>
                          </m:r>
                          <m:r>
                            <a:rPr lang="de-CH" b="0" i="1" smtClean="0">
                              <a:solidFill>
                                <a:schemeClr val="accent6"/>
                              </a:solidFill>
                              <a:latin typeface="Cambria Math" panose="02040503050406030204" pitchFamily="18" charset="0"/>
                              <a:ea typeface="Cambria Math" panose="02040503050406030204" pitchFamily="18" charset="0"/>
                            </a:rPr>
                            <m:t>𝑉</m:t>
                          </m:r>
                        </m:den>
                      </m:f>
                      <m:r>
                        <a:rPr lang="de-CH" b="0" i="1" smtClean="0">
                          <a:solidFill>
                            <a:schemeClr val="accent6"/>
                          </a:solidFill>
                          <a:latin typeface="Cambria Math" panose="02040503050406030204" pitchFamily="18" charset="0"/>
                        </a:rPr>
                        <m:t>=20.79</m:t>
                      </m:r>
                      <m:r>
                        <a:rPr lang="de-CH" b="0" i="1" smtClean="0">
                          <a:solidFill>
                            <a:schemeClr val="accent6"/>
                          </a:solidFill>
                          <a:latin typeface="Cambria Math" panose="02040503050406030204" pitchFamily="18" charset="0"/>
                        </a:rPr>
                        <m:t>𝐴h</m:t>
                      </m:r>
                      <m:r>
                        <a:rPr lang="de-CH" b="0" i="1" smtClean="0">
                          <a:latin typeface="Cambria Math" panose="02040503050406030204" pitchFamily="18" charset="0"/>
                        </a:rPr>
                        <m:t> </m:t>
                      </m:r>
                    </m:oMath>
                  </m:oMathPara>
                </a14:m>
                <a:endParaRPr lang="en-US" b="1" dirty="0"/>
              </a:p>
              <a:p>
                <a:pPr marL="0" indent="0">
                  <a:buNone/>
                </a:pPr>
                <a:r>
                  <a:rPr lang="en-US" dirty="0"/>
                  <a:t>3.     Calculate the number of parallel cells</a:t>
                </a: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chemeClr val="accent6"/>
                              </a:solidFill>
                              <a:latin typeface="Cambria Math" panose="02040503050406030204" pitchFamily="18" charset="0"/>
                            </a:rPr>
                          </m:ctrlPr>
                        </m:sSubPr>
                        <m:e>
                          <m:r>
                            <a:rPr lang="de-CH" b="0" i="1" smtClean="0">
                              <a:solidFill>
                                <a:schemeClr val="accent6"/>
                              </a:solidFill>
                              <a:latin typeface="Cambria Math" panose="02040503050406030204" pitchFamily="18" charset="0"/>
                            </a:rPr>
                            <m:t>𝑁</m:t>
                          </m:r>
                        </m:e>
                        <m:sub>
                          <m:r>
                            <a:rPr lang="de-CH" b="0" i="1" smtClean="0">
                              <a:solidFill>
                                <a:schemeClr val="accent6"/>
                              </a:solidFill>
                              <a:latin typeface="Cambria Math" panose="02040503050406030204" pitchFamily="18" charset="0"/>
                            </a:rPr>
                            <m:t>𝑝</m:t>
                          </m:r>
                        </m:sub>
                      </m:sSub>
                      <m:r>
                        <a:rPr lang="de-CH" b="0" i="1" smtClean="0">
                          <a:solidFill>
                            <a:schemeClr val="accent6"/>
                          </a:solidFill>
                          <a:latin typeface="Cambria Math" panose="02040503050406030204" pitchFamily="18" charset="0"/>
                        </a:rPr>
                        <m:t>= </m:t>
                      </m:r>
                      <m:f>
                        <m:fPr>
                          <m:ctrlPr>
                            <a:rPr lang="de-CH" b="0" i="1" smtClean="0">
                              <a:solidFill>
                                <a:schemeClr val="accent6"/>
                              </a:solidFill>
                              <a:latin typeface="Cambria Math" panose="02040503050406030204" pitchFamily="18" charset="0"/>
                            </a:rPr>
                          </m:ctrlPr>
                        </m:fPr>
                        <m:num>
                          <m:sSub>
                            <m:sSubPr>
                              <m:ctrlPr>
                                <a:rPr lang="de-CH" b="0" i="1" smtClean="0">
                                  <a:solidFill>
                                    <a:schemeClr val="accent6"/>
                                  </a:solidFill>
                                  <a:latin typeface="Cambria Math" panose="02040503050406030204" pitchFamily="18" charset="0"/>
                                </a:rPr>
                              </m:ctrlPr>
                            </m:sSubPr>
                            <m:e>
                              <m:r>
                                <a:rPr lang="de-CH" b="0" i="1" smtClean="0">
                                  <a:solidFill>
                                    <a:schemeClr val="accent6"/>
                                  </a:solidFill>
                                  <a:latin typeface="Cambria Math" panose="02040503050406030204" pitchFamily="18" charset="0"/>
                                </a:rPr>
                                <m:t>𝐶</m:t>
                              </m:r>
                            </m:e>
                            <m:sub>
                              <m:r>
                                <a:rPr lang="de-CH" b="0" i="1" smtClean="0">
                                  <a:solidFill>
                                    <a:schemeClr val="accent6"/>
                                  </a:solidFill>
                                  <a:latin typeface="Cambria Math" panose="02040503050406030204" pitchFamily="18" charset="0"/>
                                </a:rPr>
                                <m:t>𝑡𝑜𝑡</m:t>
                              </m:r>
                            </m:sub>
                          </m:sSub>
                        </m:num>
                        <m:den>
                          <m:sSub>
                            <m:sSubPr>
                              <m:ctrlPr>
                                <a:rPr lang="de-CH" b="0" i="1" smtClean="0">
                                  <a:solidFill>
                                    <a:schemeClr val="accent6"/>
                                  </a:solidFill>
                                  <a:latin typeface="Cambria Math" panose="02040503050406030204" pitchFamily="18" charset="0"/>
                                </a:rPr>
                              </m:ctrlPr>
                            </m:sSubPr>
                            <m:e>
                              <m:r>
                                <a:rPr lang="de-CH" b="0" i="1" smtClean="0">
                                  <a:solidFill>
                                    <a:schemeClr val="accent6"/>
                                  </a:solidFill>
                                  <a:latin typeface="Cambria Math" panose="02040503050406030204" pitchFamily="18" charset="0"/>
                                </a:rPr>
                                <m:t>𝐶</m:t>
                              </m:r>
                            </m:e>
                            <m:sub>
                              <m:r>
                                <a:rPr lang="de-CH" b="0" i="1" smtClean="0">
                                  <a:solidFill>
                                    <a:schemeClr val="accent6"/>
                                  </a:solidFill>
                                  <a:latin typeface="Cambria Math" panose="02040503050406030204" pitchFamily="18" charset="0"/>
                                </a:rPr>
                                <m:t>𝑐𝑒𝑙𝑙</m:t>
                              </m:r>
                            </m:sub>
                          </m:sSub>
                        </m:den>
                      </m:f>
                      <m:r>
                        <a:rPr lang="de-CH" b="0" i="1" smtClean="0">
                          <a:solidFill>
                            <a:schemeClr val="accent6"/>
                          </a:solidFill>
                          <a:latin typeface="Cambria Math" panose="02040503050406030204" pitchFamily="18" charset="0"/>
                        </a:rPr>
                        <m:t>=</m:t>
                      </m:r>
                      <m:f>
                        <m:fPr>
                          <m:ctrlPr>
                            <a:rPr lang="de-CH" b="0" i="1" smtClean="0">
                              <a:solidFill>
                                <a:schemeClr val="accent6"/>
                              </a:solidFill>
                              <a:latin typeface="Cambria Math" panose="02040503050406030204" pitchFamily="18" charset="0"/>
                            </a:rPr>
                          </m:ctrlPr>
                        </m:fPr>
                        <m:num>
                          <m:r>
                            <a:rPr lang="de-CH" b="0" i="1" smtClean="0">
                              <a:solidFill>
                                <a:schemeClr val="accent6"/>
                              </a:solidFill>
                              <a:latin typeface="Cambria Math" panose="02040503050406030204" pitchFamily="18" charset="0"/>
                            </a:rPr>
                            <m:t>20.79</m:t>
                          </m:r>
                          <m:r>
                            <a:rPr lang="de-CH" b="0" i="1" smtClean="0">
                              <a:solidFill>
                                <a:schemeClr val="accent6"/>
                              </a:solidFill>
                              <a:latin typeface="Cambria Math" panose="02040503050406030204" pitchFamily="18" charset="0"/>
                            </a:rPr>
                            <m:t>𝐴h</m:t>
                          </m:r>
                        </m:num>
                        <m:den>
                          <m:r>
                            <a:rPr lang="de-CH" b="0" i="1" smtClean="0">
                              <a:solidFill>
                                <a:schemeClr val="accent6"/>
                              </a:solidFill>
                              <a:latin typeface="Cambria Math" panose="02040503050406030204" pitchFamily="18" charset="0"/>
                            </a:rPr>
                            <m:t>2.5</m:t>
                          </m:r>
                          <m:r>
                            <a:rPr lang="de-CH" b="0" i="1" smtClean="0">
                              <a:solidFill>
                                <a:schemeClr val="accent6"/>
                              </a:solidFill>
                              <a:latin typeface="Cambria Math" panose="02040503050406030204" pitchFamily="18" charset="0"/>
                            </a:rPr>
                            <m:t>𝐴h</m:t>
                          </m:r>
                        </m:den>
                      </m:f>
                      <m:r>
                        <a:rPr lang="de-CH" b="0" i="1" smtClean="0">
                          <a:solidFill>
                            <a:schemeClr val="accent6"/>
                          </a:solidFill>
                          <a:latin typeface="Cambria Math" panose="02040503050406030204" pitchFamily="18" charset="0"/>
                        </a:rPr>
                        <m:t>=8.316 </m:t>
                      </m:r>
                      <m:r>
                        <a:rPr lang="de-CH" i="1">
                          <a:solidFill>
                            <a:schemeClr val="accent6"/>
                          </a:solidFill>
                          <a:latin typeface="Cambria Math" panose="02040503050406030204" pitchFamily="18" charset="0"/>
                          <a:ea typeface="Cambria Math" panose="02040503050406030204" pitchFamily="18" charset="0"/>
                        </a:rPr>
                        <m:t>=</m:t>
                      </m:r>
                      <m:r>
                        <a:rPr lang="de-CH" b="0" i="1" smtClean="0">
                          <a:solidFill>
                            <a:schemeClr val="accent6"/>
                          </a:solidFill>
                          <a:latin typeface="Cambria Math" panose="02040503050406030204" pitchFamily="18" charset="0"/>
                          <a:ea typeface="Cambria Math" panose="02040503050406030204" pitchFamily="18" charset="0"/>
                        </a:rPr>
                        <m:t>&gt;9</m:t>
                      </m:r>
                      <m:r>
                        <a:rPr lang="de-CH" b="0" i="1" smtClean="0">
                          <a:solidFill>
                            <a:schemeClr val="accent6"/>
                          </a:solidFill>
                          <a:latin typeface="Cambria Math" panose="02040503050406030204" pitchFamily="18" charset="0"/>
                        </a:rPr>
                        <m:t> </m:t>
                      </m:r>
                    </m:oMath>
                  </m:oMathPara>
                </a14:m>
                <a:endParaRPr lang="en-US" dirty="0">
                  <a:solidFill>
                    <a:schemeClr val="accent6"/>
                  </a:solidFill>
                </a:endParaRPr>
              </a:p>
              <a:p>
                <a:pPr marL="457200" indent="-457200">
                  <a:buAutoNum type="arabicPeriod" startAt="4"/>
                </a:pPr>
                <a:r>
                  <a:rPr lang="en-US" dirty="0">
                    <a:solidFill>
                      <a:schemeClr val="accent6"/>
                    </a:solidFill>
                  </a:rPr>
                  <a:t>13s9p or 9p13s</a:t>
                </a:r>
              </a:p>
              <a:p>
                <a:pPr marL="457200" indent="-457200">
                  <a:buFont typeface="Arial" panose="020B0604020202020204" pitchFamily="34" charset="0"/>
                  <a:buAutoNum type="arabicPeriod" startAt="4"/>
                </a:pPr>
                <a:r>
                  <a:rPr lang="en-US" dirty="0"/>
                  <a:t>Would it make sense to divide this battery pack into modules </a:t>
                </a:r>
                <a:br>
                  <a:rPr lang="en-US" dirty="0"/>
                </a:br>
                <a:endParaRPr lang="en-US" dirty="0"/>
              </a:p>
            </p:txBody>
          </p:sp>
        </mc:Choice>
        <mc:Fallback xmlns="">
          <p:sp>
            <p:nvSpPr>
              <p:cNvPr id="2" name="Content Placeholder 1">
                <a:extLst>
                  <a:ext uri="{FF2B5EF4-FFF2-40B4-BE49-F238E27FC236}">
                    <a16:creationId xmlns:a16="http://schemas.microsoft.com/office/drawing/2014/main" id="{2D0BEDB3-5DB5-56B4-3948-0499143E4855}"/>
                  </a:ext>
                </a:extLst>
              </p:cNvPr>
              <p:cNvSpPr>
                <a:spLocks noGrp="1" noRot="1" noChangeAspect="1" noMove="1" noResize="1" noEditPoints="1" noAdjustHandles="1" noChangeArrowheads="1" noChangeShapeType="1" noTextEdit="1"/>
              </p:cNvSpPr>
              <p:nvPr>
                <p:ph idx="1"/>
              </p:nvPr>
            </p:nvSpPr>
            <p:spPr>
              <a:blipFill>
                <a:blip r:embed="rId2"/>
                <a:stretch>
                  <a:fillRect l="-1142" t="-153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5501D2CF-3714-3294-4EBF-F7292EF9EC26}"/>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5B8F5111-DD5A-4077-CBDA-E8AC5DB6601F}"/>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D70AFF2C-33E0-0FC7-4DBB-F4B9B8E97BFB}"/>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14</a:t>
            </a:fld>
            <a:endParaRPr lang="de-CH" dirty="0">
              <a:solidFill>
                <a:prstClr val="white"/>
              </a:solidFill>
            </a:endParaRPr>
          </a:p>
        </p:txBody>
      </p:sp>
      <p:sp>
        <p:nvSpPr>
          <p:cNvPr id="6" name="Title 5">
            <a:extLst>
              <a:ext uri="{FF2B5EF4-FFF2-40B4-BE49-F238E27FC236}">
                <a16:creationId xmlns:a16="http://schemas.microsoft.com/office/drawing/2014/main" id="{9416CC5F-7A4F-0957-4582-1EDBC3083355}"/>
              </a:ext>
            </a:extLst>
          </p:cNvPr>
          <p:cNvSpPr>
            <a:spLocks noGrp="1"/>
          </p:cNvSpPr>
          <p:nvPr>
            <p:ph type="title"/>
          </p:nvPr>
        </p:nvSpPr>
        <p:spPr/>
        <p:txBody>
          <a:bodyPr/>
          <a:lstStyle/>
          <a:p>
            <a:r>
              <a:rPr lang="de-CH" dirty="0" err="1"/>
              <a:t>Battery</a:t>
            </a:r>
            <a:r>
              <a:rPr lang="de-CH" dirty="0"/>
              <a:t> System</a:t>
            </a:r>
          </a:p>
        </p:txBody>
      </p:sp>
    </p:spTree>
    <p:extLst>
      <p:ext uri="{BB962C8B-B14F-4D97-AF65-F5344CB8AC3E}">
        <p14:creationId xmlns:p14="http://schemas.microsoft.com/office/powerpoint/2010/main" val="265434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9A12B-F340-8A9C-F8C2-F125097F93A6}"/>
              </a:ext>
            </a:extLst>
          </p:cNvPr>
          <p:cNvSpPr>
            <a:spLocks noGrp="1"/>
          </p:cNvSpPr>
          <p:nvPr>
            <p:ph idx="1"/>
          </p:nvPr>
        </p:nvSpPr>
        <p:spPr/>
        <p:txBody>
          <a:bodyPr/>
          <a:lstStyle/>
          <a:p>
            <a:pPr marL="0" indent="0">
              <a:buNone/>
            </a:pPr>
            <a:r>
              <a:rPr lang="de-CH" b="1" dirty="0">
                <a:solidFill>
                  <a:srgbClr val="8D1962"/>
                </a:solidFill>
              </a:rPr>
              <a:t>Challenges </a:t>
            </a:r>
            <a:r>
              <a:rPr lang="de-CH" b="1" dirty="0" err="1">
                <a:solidFill>
                  <a:srgbClr val="8D1962"/>
                </a:solidFill>
              </a:rPr>
              <a:t>for</a:t>
            </a:r>
            <a:r>
              <a:rPr lang="de-CH" b="1" dirty="0">
                <a:solidFill>
                  <a:srgbClr val="8D1962"/>
                </a:solidFill>
              </a:rPr>
              <a:t> Operation </a:t>
            </a:r>
            <a:r>
              <a:rPr lang="de-CH" b="1" dirty="0" err="1">
                <a:solidFill>
                  <a:srgbClr val="8D1962"/>
                </a:solidFill>
              </a:rPr>
              <a:t>with</a:t>
            </a:r>
            <a:r>
              <a:rPr lang="de-CH" b="1" dirty="0">
                <a:solidFill>
                  <a:srgbClr val="8D1962"/>
                </a:solidFill>
              </a:rPr>
              <a:t> </a:t>
            </a:r>
            <a:r>
              <a:rPr lang="de-CH" b="1" dirty="0" err="1">
                <a:solidFill>
                  <a:srgbClr val="8D1962"/>
                </a:solidFill>
              </a:rPr>
              <a:t>Battery</a:t>
            </a:r>
            <a:r>
              <a:rPr lang="de-CH" b="1" dirty="0">
                <a:solidFill>
                  <a:srgbClr val="8D1962"/>
                </a:solidFill>
              </a:rPr>
              <a:t> Systems (I)</a:t>
            </a:r>
            <a:endParaRPr lang="en-US" dirty="0"/>
          </a:p>
          <a:p>
            <a:r>
              <a:rPr lang="en-US" dirty="0"/>
              <a:t>While operating one cell seems trivial, use a group of cells is more demanding.</a:t>
            </a:r>
          </a:p>
          <a:p>
            <a:r>
              <a:rPr lang="en-US" dirty="0"/>
              <a:t>What could happen to the circuit</a:t>
            </a:r>
          </a:p>
          <a:p>
            <a:pPr lvl="1"/>
            <a:r>
              <a:rPr lang="en-US" dirty="0"/>
              <a:t>Shortages</a:t>
            </a:r>
          </a:p>
          <a:p>
            <a:pPr lvl="1"/>
            <a:r>
              <a:rPr lang="en-US" dirty="0"/>
              <a:t>Open connection</a:t>
            </a:r>
          </a:p>
          <a:p>
            <a:r>
              <a:rPr lang="en-US" dirty="0"/>
              <a:t>What could happen when charging or discharging</a:t>
            </a:r>
          </a:p>
          <a:p>
            <a:pPr lvl="1"/>
            <a:r>
              <a:rPr lang="en-US" dirty="0"/>
              <a:t>Over-charging and Over-discharging</a:t>
            </a:r>
          </a:p>
          <a:p>
            <a:pPr lvl="1"/>
            <a:r>
              <a:rPr lang="en-US" dirty="0"/>
              <a:t>Over-current during charging </a:t>
            </a:r>
            <a:br>
              <a:rPr lang="en-US" dirty="0"/>
            </a:br>
            <a:r>
              <a:rPr lang="en-US" dirty="0"/>
              <a:t>and discharging</a:t>
            </a:r>
          </a:p>
          <a:p>
            <a:pPr lvl="1"/>
            <a:r>
              <a:rPr lang="en-US" dirty="0"/>
              <a:t>Over- and under temperature</a:t>
            </a:r>
          </a:p>
          <a:p>
            <a:pPr marL="457202" lvl="1" indent="0">
              <a:buNone/>
            </a:pPr>
            <a:endParaRPr lang="en-US" dirty="0"/>
          </a:p>
          <a:p>
            <a:pPr marL="0" indent="0">
              <a:buNone/>
            </a:pPr>
            <a:endParaRPr lang="en-US" dirty="0"/>
          </a:p>
          <a:p>
            <a:endParaRPr lang="de-CH" dirty="0"/>
          </a:p>
        </p:txBody>
      </p:sp>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15</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err="1"/>
              <a:t>Battery</a:t>
            </a:r>
            <a:r>
              <a:rPr lang="de-CH" dirty="0"/>
              <a:t> System</a:t>
            </a:r>
          </a:p>
        </p:txBody>
      </p:sp>
    </p:spTree>
    <p:extLst>
      <p:ext uri="{BB962C8B-B14F-4D97-AF65-F5344CB8AC3E}">
        <p14:creationId xmlns:p14="http://schemas.microsoft.com/office/powerpoint/2010/main" val="2384717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9A12B-F340-8A9C-F8C2-F125097F93A6}"/>
              </a:ext>
            </a:extLst>
          </p:cNvPr>
          <p:cNvSpPr>
            <a:spLocks noGrp="1"/>
          </p:cNvSpPr>
          <p:nvPr>
            <p:ph idx="1"/>
          </p:nvPr>
        </p:nvSpPr>
        <p:spPr>
          <a:xfrm>
            <a:off x="681039" y="1002346"/>
            <a:ext cx="6453292" cy="5174618"/>
          </a:xfrm>
        </p:spPr>
        <p:txBody>
          <a:bodyPr/>
          <a:lstStyle/>
          <a:p>
            <a:pPr marL="0" indent="0">
              <a:buNone/>
            </a:pPr>
            <a:r>
              <a:rPr lang="de-CH" b="1" dirty="0">
                <a:solidFill>
                  <a:srgbClr val="8D1962"/>
                </a:solidFill>
              </a:rPr>
              <a:t>Challenges </a:t>
            </a:r>
            <a:r>
              <a:rPr lang="de-CH" b="1" dirty="0" err="1">
                <a:solidFill>
                  <a:srgbClr val="8D1962"/>
                </a:solidFill>
              </a:rPr>
              <a:t>for</a:t>
            </a:r>
            <a:r>
              <a:rPr lang="de-CH" b="1" dirty="0">
                <a:solidFill>
                  <a:srgbClr val="8D1962"/>
                </a:solidFill>
              </a:rPr>
              <a:t> Operation </a:t>
            </a:r>
            <a:r>
              <a:rPr lang="de-CH" b="1" dirty="0" err="1">
                <a:solidFill>
                  <a:srgbClr val="8D1962"/>
                </a:solidFill>
              </a:rPr>
              <a:t>with</a:t>
            </a:r>
            <a:r>
              <a:rPr lang="de-CH" b="1" dirty="0">
                <a:solidFill>
                  <a:srgbClr val="8D1962"/>
                </a:solidFill>
              </a:rPr>
              <a:t> </a:t>
            </a:r>
            <a:r>
              <a:rPr lang="de-CH" b="1" dirty="0" err="1">
                <a:solidFill>
                  <a:srgbClr val="8D1962"/>
                </a:solidFill>
              </a:rPr>
              <a:t>Battery</a:t>
            </a:r>
            <a:r>
              <a:rPr lang="de-CH" b="1" dirty="0">
                <a:solidFill>
                  <a:srgbClr val="8D1962"/>
                </a:solidFill>
              </a:rPr>
              <a:t> Systems (II)</a:t>
            </a:r>
            <a:endParaRPr lang="en-US" dirty="0"/>
          </a:p>
          <a:p>
            <a:r>
              <a:rPr lang="en-US" dirty="0"/>
              <a:t>Each cell in a battery pack must </a:t>
            </a:r>
            <a:br>
              <a:rPr lang="en-US" dirty="0"/>
            </a:br>
            <a:r>
              <a:rPr lang="en-US" dirty="0"/>
              <a:t>be operated in a safe zone.</a:t>
            </a:r>
          </a:p>
          <a:p>
            <a:r>
              <a:rPr lang="en-US" dirty="0"/>
              <a:t>Therefore, a battery cannot </a:t>
            </a:r>
          </a:p>
          <a:p>
            <a:r>
              <a:rPr lang="en-US" dirty="0"/>
              <a:t>be connected directly to a </a:t>
            </a:r>
            <a:br>
              <a:rPr lang="en-US" dirty="0"/>
            </a:br>
            <a:r>
              <a:rPr lang="en-US" dirty="0"/>
              <a:t>system without regard to safety.  </a:t>
            </a:r>
          </a:p>
          <a:p>
            <a:r>
              <a:rPr lang="en-US" dirty="0"/>
              <a:t>Temperature, current and </a:t>
            </a:r>
            <a:br>
              <a:rPr lang="en-US" dirty="0"/>
            </a:br>
            <a:r>
              <a:rPr lang="en-US" dirty="0"/>
              <a:t>voltage also influence each </a:t>
            </a:r>
            <a:br>
              <a:rPr lang="en-US" dirty="0"/>
            </a:br>
            <a:r>
              <a:rPr lang="en-US" dirty="0"/>
              <a:t>other</a:t>
            </a:r>
          </a:p>
          <a:p>
            <a:endParaRPr lang="de-CH" dirty="0"/>
          </a:p>
        </p:txBody>
      </p:sp>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16</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err="1"/>
              <a:t>Battery</a:t>
            </a:r>
            <a:r>
              <a:rPr lang="de-CH" dirty="0"/>
              <a:t> System</a:t>
            </a:r>
          </a:p>
        </p:txBody>
      </p:sp>
      <p:pic>
        <p:nvPicPr>
          <p:cNvPr id="2050" name="Picture 2" descr="figure 2">
            <a:extLst>
              <a:ext uri="{FF2B5EF4-FFF2-40B4-BE49-F238E27FC236}">
                <a16:creationId xmlns:a16="http://schemas.microsoft.com/office/drawing/2014/main" id="{0DB50567-7B0B-250F-1E3A-828CBDE2F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518" y="1865581"/>
            <a:ext cx="4769984" cy="3990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61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9A12B-F340-8A9C-F8C2-F125097F93A6}"/>
              </a:ext>
            </a:extLst>
          </p:cNvPr>
          <p:cNvSpPr>
            <a:spLocks noGrp="1"/>
          </p:cNvSpPr>
          <p:nvPr>
            <p:ph idx="1"/>
          </p:nvPr>
        </p:nvSpPr>
        <p:spPr/>
        <p:txBody>
          <a:bodyPr/>
          <a:lstStyle/>
          <a:p>
            <a:pPr marL="0" indent="0">
              <a:buNone/>
            </a:pPr>
            <a:r>
              <a:rPr lang="de-CH" b="1" dirty="0">
                <a:solidFill>
                  <a:srgbClr val="8D1962"/>
                </a:solidFill>
              </a:rPr>
              <a:t>Thermal Runaway (I)</a:t>
            </a:r>
            <a:endParaRPr lang="en-US" dirty="0"/>
          </a:p>
          <a:p>
            <a:pPr marL="0" indent="0">
              <a:buNone/>
            </a:pPr>
            <a:endParaRPr lang="de-CH" dirty="0"/>
          </a:p>
        </p:txBody>
      </p:sp>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17</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err="1"/>
              <a:t>Battery</a:t>
            </a:r>
            <a:r>
              <a:rPr lang="de-CH" dirty="0"/>
              <a:t> System</a:t>
            </a:r>
          </a:p>
        </p:txBody>
      </p:sp>
      <p:pic>
        <p:nvPicPr>
          <p:cNvPr id="12" name="Brennender Laptop">
            <a:hlinkClick r:id="" action="ppaction://media"/>
            <a:extLst>
              <a:ext uri="{FF2B5EF4-FFF2-40B4-BE49-F238E27FC236}">
                <a16:creationId xmlns:a16="http://schemas.microsoft.com/office/drawing/2014/main" id="{5EEA92A7-1C28-77B3-4175-D5672D90D1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1501" y="1669275"/>
            <a:ext cx="6828019" cy="3840760"/>
          </a:xfrm>
          <a:prstGeom prst="rect">
            <a:avLst/>
          </a:prstGeom>
        </p:spPr>
      </p:pic>
    </p:spTree>
    <p:extLst>
      <p:ext uri="{BB962C8B-B14F-4D97-AF65-F5344CB8AC3E}">
        <p14:creationId xmlns:p14="http://schemas.microsoft.com/office/powerpoint/2010/main" val="3307329933"/>
      </p:ext>
    </p:extLst>
  </p:cSld>
  <p:clrMapOvr>
    <a:masterClrMapping/>
  </p:clrMapOvr>
  <p:timing>
    <p:tnLst>
      <p:par>
        <p:cTn id="1" dur="indefinite" restart="never" nodeType="tmRoot">
          <p:childTnLst>
            <p:video>
              <p:cMediaNode vol="40909">
                <p:cTn id="2" fill="hold" display="0">
                  <p:stCondLst>
                    <p:cond delay="indefinite"/>
                  </p:stCondLst>
                </p:cTn>
                <p:tgtEl>
                  <p:spTgt spid="1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9A12B-F340-8A9C-F8C2-F125097F93A6}"/>
              </a:ext>
            </a:extLst>
          </p:cNvPr>
          <p:cNvSpPr>
            <a:spLocks noGrp="1"/>
          </p:cNvSpPr>
          <p:nvPr>
            <p:ph idx="1"/>
          </p:nvPr>
        </p:nvSpPr>
        <p:spPr>
          <a:xfrm>
            <a:off x="681039" y="1002346"/>
            <a:ext cx="4271962" cy="5174618"/>
          </a:xfrm>
        </p:spPr>
        <p:txBody>
          <a:bodyPr/>
          <a:lstStyle/>
          <a:p>
            <a:pPr marL="0" indent="0">
              <a:buNone/>
            </a:pPr>
            <a:r>
              <a:rPr lang="de-CH" b="1" dirty="0">
                <a:solidFill>
                  <a:srgbClr val="8D1962"/>
                </a:solidFill>
              </a:rPr>
              <a:t>Thermal Runaway (II)</a:t>
            </a:r>
            <a:endParaRPr lang="en-US" dirty="0"/>
          </a:p>
          <a:p>
            <a:r>
              <a:rPr lang="de-CH" dirty="0"/>
              <a:t>Rapid </a:t>
            </a:r>
            <a:r>
              <a:rPr lang="de-CH" dirty="0" err="1"/>
              <a:t>self-heating</a:t>
            </a:r>
            <a:r>
              <a:rPr lang="de-CH" dirty="0"/>
              <a:t> </a:t>
            </a:r>
            <a:r>
              <a:rPr lang="de-CH" dirty="0" err="1"/>
              <a:t>caused</a:t>
            </a:r>
            <a:r>
              <a:rPr lang="de-CH" dirty="0"/>
              <a:t> </a:t>
            </a:r>
            <a:r>
              <a:rPr lang="de-CH" dirty="0" err="1"/>
              <a:t>by</a:t>
            </a:r>
            <a:r>
              <a:rPr lang="de-CH" dirty="0"/>
              <a:t> </a:t>
            </a:r>
            <a:r>
              <a:rPr lang="de-CH" dirty="0" err="1"/>
              <a:t>exothermic</a:t>
            </a:r>
            <a:r>
              <a:rPr lang="de-CH" dirty="0"/>
              <a:t> </a:t>
            </a:r>
            <a:r>
              <a:rPr lang="de-CH" dirty="0" err="1"/>
              <a:t>reactions</a:t>
            </a:r>
            <a:r>
              <a:rPr lang="de-CH" dirty="0"/>
              <a:t> in a </a:t>
            </a:r>
            <a:r>
              <a:rPr lang="de-CH" dirty="0" err="1"/>
              <a:t>battery</a:t>
            </a:r>
            <a:r>
              <a:rPr lang="de-CH" dirty="0"/>
              <a:t>.</a:t>
            </a:r>
          </a:p>
          <a:p>
            <a:r>
              <a:rPr lang="en-US" dirty="0"/>
              <a:t>Triggered by faults like </a:t>
            </a:r>
            <a:r>
              <a:rPr lang="en-US" b="1" dirty="0"/>
              <a:t>overcharging</a:t>
            </a:r>
            <a:r>
              <a:rPr lang="en-US" dirty="0"/>
              <a:t>, </a:t>
            </a:r>
            <a:r>
              <a:rPr lang="en-US" b="1" dirty="0"/>
              <a:t>short circuits</a:t>
            </a:r>
            <a:r>
              <a:rPr lang="en-US" dirty="0"/>
              <a:t>, or </a:t>
            </a:r>
            <a:r>
              <a:rPr lang="en-US" b="1" dirty="0"/>
              <a:t>cooling failure</a:t>
            </a:r>
            <a:r>
              <a:rPr lang="en-US" dirty="0"/>
              <a:t>.</a:t>
            </a:r>
          </a:p>
          <a:p>
            <a:r>
              <a:rPr lang="en-US" dirty="0"/>
              <a:t>Occurs when the </a:t>
            </a:r>
            <a:r>
              <a:rPr lang="en-US" b="1" dirty="0"/>
              <a:t>heat generation </a:t>
            </a:r>
            <a:r>
              <a:rPr lang="en-US" dirty="0"/>
              <a:t>is greater than the</a:t>
            </a:r>
            <a:r>
              <a:rPr lang="en-US" b="1" dirty="0"/>
              <a:t>  heat dissipation</a:t>
            </a:r>
            <a:r>
              <a:rPr lang="en-US" dirty="0"/>
              <a:t>.</a:t>
            </a:r>
          </a:p>
          <a:p>
            <a:pPr marL="0" indent="0">
              <a:buNone/>
            </a:pPr>
            <a:endParaRPr lang="de-CH" dirty="0"/>
          </a:p>
        </p:txBody>
      </p:sp>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18</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err="1"/>
              <a:t>Battery</a:t>
            </a:r>
            <a:r>
              <a:rPr lang="de-CH" dirty="0"/>
              <a:t> System</a:t>
            </a:r>
          </a:p>
        </p:txBody>
      </p:sp>
      <p:pic>
        <p:nvPicPr>
          <p:cNvPr id="5122" name="Picture 2">
            <a:extLst>
              <a:ext uri="{FF2B5EF4-FFF2-40B4-BE49-F238E27FC236}">
                <a16:creationId xmlns:a16="http://schemas.microsoft.com/office/drawing/2014/main" id="{E77E62F5-B07E-9680-0E7E-116F23312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3014"/>
            <a:ext cx="4438650"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308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lnSpcReduction="10000"/>
          </a:bodyPr>
          <a:lstStyle/>
          <a:p>
            <a:r>
              <a:rPr lang="en-US" dirty="0"/>
              <a:t>Recap Battery Cell</a:t>
            </a:r>
          </a:p>
          <a:p>
            <a:pPr lvl="1"/>
            <a:r>
              <a:rPr lang="en-US" dirty="0"/>
              <a:t>Cell Characteristic</a:t>
            </a:r>
          </a:p>
          <a:p>
            <a:pPr lvl="1"/>
            <a:r>
              <a:rPr lang="en-US" dirty="0"/>
              <a:t>C-Rate</a:t>
            </a:r>
          </a:p>
          <a:p>
            <a:r>
              <a:rPr lang="en-US" dirty="0"/>
              <a:t>Battery Systems</a:t>
            </a:r>
          </a:p>
          <a:p>
            <a:pPr lvl="1"/>
            <a:r>
              <a:rPr lang="en-US" dirty="0"/>
              <a:t>Definitions</a:t>
            </a:r>
          </a:p>
          <a:p>
            <a:pPr lvl="1"/>
            <a:r>
              <a:rPr lang="en-US" dirty="0"/>
              <a:t>Challenges</a:t>
            </a:r>
          </a:p>
          <a:p>
            <a:r>
              <a:rPr lang="en-US" dirty="0"/>
              <a:t>Introduction to BMS</a:t>
            </a:r>
          </a:p>
          <a:p>
            <a:r>
              <a:rPr lang="en-US" dirty="0"/>
              <a:t>Core Functions BMS</a:t>
            </a:r>
          </a:p>
          <a:p>
            <a:pPr lvl="1"/>
            <a:r>
              <a:rPr lang="en-US" dirty="0"/>
              <a:t>Monitoring</a:t>
            </a:r>
          </a:p>
          <a:p>
            <a:pPr lvl="1"/>
            <a:r>
              <a:rPr lang="en-US" dirty="0"/>
              <a:t>Estimation</a:t>
            </a:r>
          </a:p>
          <a:p>
            <a:pPr lvl="1"/>
            <a:r>
              <a:rPr lang="en-US" dirty="0"/>
              <a:t>High-Voltage Contactors</a:t>
            </a:r>
          </a:p>
          <a:p>
            <a:pPr lvl="1"/>
            <a:r>
              <a:rPr lang="en-US" dirty="0"/>
              <a:t>Cell Balancing</a:t>
            </a:r>
          </a:p>
          <a:p>
            <a:pPr lvl="1"/>
            <a:r>
              <a:rPr lang="en-US" dirty="0"/>
              <a:t>Communication</a:t>
            </a:r>
          </a:p>
          <a:p>
            <a:r>
              <a:rPr lang="en-US" dirty="0"/>
              <a:t>Battery Management IC’s</a:t>
            </a:r>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19</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a:off x="933937" y="3162742"/>
            <a:ext cx="6546079" cy="327309"/>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4046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8F0CD1-4E60-97E3-810A-A9EF91573CAD}"/>
              </a:ext>
            </a:extLst>
          </p:cNvPr>
          <p:cNvSpPr>
            <a:spLocks noGrp="1"/>
          </p:cNvSpPr>
          <p:nvPr>
            <p:ph idx="1"/>
          </p:nvPr>
        </p:nvSpPr>
        <p:spPr/>
        <p:txBody>
          <a:bodyPr>
            <a:normAutofit/>
          </a:bodyPr>
          <a:lstStyle/>
          <a:p>
            <a:pPr marL="0" indent="0">
              <a:buNone/>
            </a:pPr>
            <a:r>
              <a:rPr lang="de-CH" dirty="0"/>
              <a:t>Learning </a:t>
            </a:r>
            <a:r>
              <a:rPr lang="de-CH" dirty="0" err="1"/>
              <a:t>objectives</a:t>
            </a:r>
            <a:endParaRPr lang="de-CH" dirty="0"/>
          </a:p>
          <a:p>
            <a:r>
              <a:rPr lang="en-US" dirty="0"/>
              <a:t>Students understand the necessity and tasks of a battery management system</a:t>
            </a:r>
          </a:p>
          <a:p>
            <a:r>
              <a:rPr lang="en-US" dirty="0"/>
              <a:t>Students are familiar with the basic functions such as balancing, SoC/SoH estimation of a BMS</a:t>
            </a:r>
          </a:p>
          <a:p>
            <a:r>
              <a:rPr lang="en-US" dirty="0"/>
              <a:t>Students gain initial experience with a BMS in the laboratory</a:t>
            </a:r>
            <a:endParaRPr lang="de-CH" dirty="0"/>
          </a:p>
        </p:txBody>
      </p:sp>
      <p:sp>
        <p:nvSpPr>
          <p:cNvPr id="3" name="Date Placeholder 2">
            <a:extLst>
              <a:ext uri="{FF2B5EF4-FFF2-40B4-BE49-F238E27FC236}">
                <a16:creationId xmlns:a16="http://schemas.microsoft.com/office/drawing/2014/main" id="{B232C364-E43B-6D4E-E817-DD586EA3E09B}"/>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E8B2621A-8732-8ADC-8C1A-E49BE941220F}"/>
              </a:ext>
            </a:extLst>
          </p:cNvPr>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5" name="Slide Number Placeholder 4">
            <a:extLst>
              <a:ext uri="{FF2B5EF4-FFF2-40B4-BE49-F238E27FC236}">
                <a16:creationId xmlns:a16="http://schemas.microsoft.com/office/drawing/2014/main" id="{6188AC27-F6C7-7238-4013-C4BE8A0DBDB0}"/>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a:t>
            </a:fld>
            <a:endParaRPr lang="de-CH" dirty="0">
              <a:solidFill>
                <a:prstClr val="white"/>
              </a:solidFill>
            </a:endParaRPr>
          </a:p>
        </p:txBody>
      </p:sp>
      <p:sp>
        <p:nvSpPr>
          <p:cNvPr id="6" name="Title 5">
            <a:extLst>
              <a:ext uri="{FF2B5EF4-FFF2-40B4-BE49-F238E27FC236}">
                <a16:creationId xmlns:a16="http://schemas.microsoft.com/office/drawing/2014/main" id="{0803A0CE-5D63-447D-8CAD-AD48AFAA6423}"/>
              </a:ext>
            </a:extLst>
          </p:cNvPr>
          <p:cNvSpPr>
            <a:spLocks noGrp="1"/>
          </p:cNvSpPr>
          <p:nvPr>
            <p:ph type="title"/>
          </p:nvPr>
        </p:nvSpPr>
        <p:spPr/>
        <p:txBody>
          <a:bodyPr/>
          <a:lstStyle/>
          <a:p>
            <a:r>
              <a:rPr lang="en-US" dirty="0"/>
              <a:t>Battery Management System</a:t>
            </a:r>
          </a:p>
        </p:txBody>
      </p:sp>
    </p:spTree>
    <p:extLst>
      <p:ext uri="{BB962C8B-B14F-4D97-AF65-F5344CB8AC3E}">
        <p14:creationId xmlns:p14="http://schemas.microsoft.com/office/powerpoint/2010/main" val="13511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9A12B-F340-8A9C-F8C2-F125097F93A6}"/>
              </a:ext>
            </a:extLst>
          </p:cNvPr>
          <p:cNvSpPr>
            <a:spLocks noGrp="1"/>
          </p:cNvSpPr>
          <p:nvPr>
            <p:ph idx="1"/>
          </p:nvPr>
        </p:nvSpPr>
        <p:spPr/>
        <p:txBody>
          <a:bodyPr>
            <a:normAutofit/>
          </a:bodyPr>
          <a:lstStyle/>
          <a:p>
            <a:pPr marL="0" indent="0">
              <a:buNone/>
            </a:pPr>
            <a:r>
              <a:rPr lang="de-CH" b="1" dirty="0" err="1">
                <a:solidFill>
                  <a:srgbClr val="8D1962"/>
                </a:solidFill>
              </a:rPr>
              <a:t>Introduction</a:t>
            </a:r>
            <a:r>
              <a:rPr lang="de-CH" b="1" dirty="0">
                <a:solidFill>
                  <a:srgbClr val="8D1962"/>
                </a:solidFill>
              </a:rPr>
              <a:t> (I)</a:t>
            </a:r>
            <a:endParaRPr lang="en-US" b="1" dirty="0">
              <a:solidFill>
                <a:srgbClr val="8D1962"/>
              </a:solidFill>
            </a:endParaRPr>
          </a:p>
          <a:p>
            <a:r>
              <a:rPr lang="en-US" dirty="0"/>
              <a:t>There are many things that can go wrong. Therefore, a system is needed that monitors and controls while operating with a battery </a:t>
            </a:r>
          </a:p>
          <a:p>
            <a:r>
              <a:rPr lang="en-US" dirty="0"/>
              <a:t>When systems are developed with a battery, system and user safety must be guaranteed. This can be achieved with a BMS </a:t>
            </a:r>
          </a:p>
          <a:p>
            <a:r>
              <a:rPr lang="en-US" b="1" dirty="0"/>
              <a:t>Definition:</a:t>
            </a:r>
            <a:br>
              <a:rPr lang="en-US" dirty="0"/>
            </a:br>
            <a:r>
              <a:rPr lang="en-US" dirty="0"/>
              <a:t>A BMS is an embedded system that monitor and control the performance and safety. It influences the efficiency and varies in complexity and cost depending on the application. It consists of hardware, firmware or even software</a:t>
            </a:r>
          </a:p>
          <a:p>
            <a:pPr marL="0" indent="0">
              <a:buNone/>
            </a:pPr>
            <a:endParaRPr lang="en-US" dirty="0"/>
          </a:p>
          <a:p>
            <a:endParaRPr lang="de-CH" dirty="0"/>
          </a:p>
        </p:txBody>
      </p:sp>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20</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Tree>
    <p:extLst>
      <p:ext uri="{BB962C8B-B14F-4D97-AF65-F5344CB8AC3E}">
        <p14:creationId xmlns:p14="http://schemas.microsoft.com/office/powerpoint/2010/main" val="412683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9A12B-F340-8A9C-F8C2-F125097F93A6}"/>
              </a:ext>
            </a:extLst>
          </p:cNvPr>
          <p:cNvSpPr>
            <a:spLocks noGrp="1"/>
          </p:cNvSpPr>
          <p:nvPr>
            <p:ph idx="1"/>
          </p:nvPr>
        </p:nvSpPr>
        <p:spPr/>
        <p:txBody>
          <a:bodyPr>
            <a:normAutofit/>
          </a:bodyPr>
          <a:lstStyle/>
          <a:p>
            <a:pPr marL="0" indent="0">
              <a:buNone/>
            </a:pPr>
            <a:r>
              <a:rPr lang="de-CH" b="1" dirty="0" err="1">
                <a:solidFill>
                  <a:srgbClr val="8D1962"/>
                </a:solidFill>
              </a:rPr>
              <a:t>Introduction</a:t>
            </a:r>
            <a:r>
              <a:rPr lang="de-CH" b="1" dirty="0">
                <a:solidFill>
                  <a:srgbClr val="8D1962"/>
                </a:solidFill>
              </a:rPr>
              <a:t> (II)</a:t>
            </a:r>
            <a:endParaRPr lang="en-US" b="1" dirty="0">
              <a:solidFill>
                <a:srgbClr val="8D1962"/>
              </a:solidFill>
            </a:endParaRPr>
          </a:p>
          <a:p>
            <a:r>
              <a:rPr lang="en-US" dirty="0"/>
              <a:t>Due to its different requirements, a </a:t>
            </a:r>
            <a:r>
              <a:rPr lang="en-US" dirty="0" err="1"/>
              <a:t>bms</a:t>
            </a:r>
            <a:r>
              <a:rPr lang="en-US" dirty="0"/>
              <a:t> can be very different</a:t>
            </a:r>
          </a:p>
          <a:p>
            <a:endParaRPr lang="de-CH" dirty="0"/>
          </a:p>
        </p:txBody>
      </p:sp>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21</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pic>
        <p:nvPicPr>
          <p:cNvPr id="7" name="Picture 2" descr="iPhone 11 Pro BMS Board">
            <a:extLst>
              <a:ext uri="{FF2B5EF4-FFF2-40B4-BE49-F238E27FC236}">
                <a16:creationId xmlns:a16="http://schemas.microsoft.com/office/drawing/2014/main" id="{DB36C5C6-945C-6EC1-13C2-5D2758D424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7029" y="1913046"/>
            <a:ext cx="3031907" cy="30319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attery sensor: how it works, problems, checking, battery replacement">
            <a:extLst>
              <a:ext uri="{FF2B5EF4-FFF2-40B4-BE49-F238E27FC236}">
                <a16:creationId xmlns:a16="http://schemas.microsoft.com/office/drawing/2014/main" id="{07C1A60C-0EF6-F180-D2C5-85DE2035EE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739" y="2139200"/>
            <a:ext cx="2784911" cy="236083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
            <a:extLst>
              <a:ext uri="{FF2B5EF4-FFF2-40B4-BE49-F238E27FC236}">
                <a16:creationId xmlns:a16="http://schemas.microsoft.com/office/drawing/2014/main" id="{9CDEAD65-039B-1ADF-704B-8D4719F4CC36}"/>
              </a:ext>
            </a:extLst>
          </p:cNvPr>
          <p:cNvSpPr txBox="1">
            <a:spLocks/>
          </p:cNvSpPr>
          <p:nvPr/>
        </p:nvSpPr>
        <p:spPr>
          <a:xfrm>
            <a:off x="1059739" y="4634201"/>
            <a:ext cx="2784911" cy="82980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CH" dirty="0"/>
              <a:t>Vehicle </a:t>
            </a:r>
            <a:r>
              <a:rPr lang="de-CH" dirty="0" err="1"/>
              <a:t>lead</a:t>
            </a:r>
            <a:r>
              <a:rPr lang="de-CH" dirty="0"/>
              <a:t> </a:t>
            </a:r>
            <a:r>
              <a:rPr lang="de-CH" dirty="0" err="1"/>
              <a:t>Battery</a:t>
            </a:r>
            <a:br>
              <a:rPr lang="de-CH" dirty="0"/>
            </a:br>
            <a:endParaRPr lang="de-CH" dirty="0"/>
          </a:p>
        </p:txBody>
      </p:sp>
      <p:sp>
        <p:nvSpPr>
          <p:cNvPr id="15" name="Content Placeholder 1">
            <a:extLst>
              <a:ext uri="{FF2B5EF4-FFF2-40B4-BE49-F238E27FC236}">
                <a16:creationId xmlns:a16="http://schemas.microsoft.com/office/drawing/2014/main" id="{BC4F4195-DAEF-CDF5-32C1-7ECBF5F7D8BE}"/>
              </a:ext>
            </a:extLst>
          </p:cNvPr>
          <p:cNvSpPr txBox="1">
            <a:spLocks/>
          </p:cNvSpPr>
          <p:nvPr/>
        </p:nvSpPr>
        <p:spPr>
          <a:xfrm>
            <a:off x="5753492" y="4634200"/>
            <a:ext cx="2784911" cy="82980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CH" dirty="0" err="1"/>
              <a:t>Iphone</a:t>
            </a:r>
            <a:r>
              <a:rPr lang="de-CH" dirty="0"/>
              <a:t> BMS</a:t>
            </a:r>
          </a:p>
        </p:txBody>
      </p:sp>
    </p:spTree>
    <p:extLst>
      <p:ext uri="{BB962C8B-B14F-4D97-AF65-F5344CB8AC3E}">
        <p14:creationId xmlns:p14="http://schemas.microsoft.com/office/powerpoint/2010/main" val="4150360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9A12B-F340-8A9C-F8C2-F125097F93A6}"/>
              </a:ext>
            </a:extLst>
          </p:cNvPr>
          <p:cNvSpPr>
            <a:spLocks noGrp="1"/>
          </p:cNvSpPr>
          <p:nvPr>
            <p:ph idx="1"/>
          </p:nvPr>
        </p:nvSpPr>
        <p:spPr/>
        <p:txBody>
          <a:bodyPr>
            <a:normAutofit/>
          </a:bodyPr>
          <a:lstStyle/>
          <a:p>
            <a:pPr marL="0" indent="0">
              <a:buNone/>
            </a:pPr>
            <a:r>
              <a:rPr lang="de-CH" b="1" dirty="0" err="1">
                <a:solidFill>
                  <a:srgbClr val="8D1962"/>
                </a:solidFill>
              </a:rPr>
              <a:t>Introduction</a:t>
            </a:r>
            <a:r>
              <a:rPr lang="de-CH" b="1" dirty="0">
                <a:solidFill>
                  <a:srgbClr val="8D1962"/>
                </a:solidFill>
              </a:rPr>
              <a:t> (II)</a:t>
            </a:r>
            <a:endParaRPr lang="en-US" b="1" dirty="0">
              <a:solidFill>
                <a:srgbClr val="8D1962"/>
              </a:solidFill>
            </a:endParaRPr>
          </a:p>
          <a:p>
            <a:r>
              <a:rPr lang="en-US" dirty="0"/>
              <a:t>Due to its different requirements, a </a:t>
            </a:r>
            <a:r>
              <a:rPr lang="en-US" dirty="0" err="1"/>
              <a:t>bms</a:t>
            </a:r>
            <a:r>
              <a:rPr lang="en-US" dirty="0"/>
              <a:t> can be very different</a:t>
            </a:r>
          </a:p>
          <a:p>
            <a:endParaRPr lang="de-CH" dirty="0"/>
          </a:p>
        </p:txBody>
      </p:sp>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22</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pic>
        <p:nvPicPr>
          <p:cNvPr id="9" name="Picture 4" descr="30 1047340-02-F Main Battery Management Board (BMS) REV01 {MSR_MX}  1047340-02-F">
            <a:extLst>
              <a:ext uri="{FF2B5EF4-FFF2-40B4-BE49-F238E27FC236}">
                <a16:creationId xmlns:a16="http://schemas.microsoft.com/office/drawing/2014/main" id="{69585F72-15CD-0EA9-4B0B-67FE8FA2BB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4902" y="2401816"/>
            <a:ext cx="3534608" cy="20296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553C7D41-38F5-93FB-B2DD-CDDBF40BAC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9386" y="2143163"/>
            <a:ext cx="2595216" cy="2595216"/>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
            <a:extLst>
              <a:ext uri="{FF2B5EF4-FFF2-40B4-BE49-F238E27FC236}">
                <a16:creationId xmlns:a16="http://schemas.microsoft.com/office/drawing/2014/main" id="{7BEAFF24-A0F9-D7F6-44A0-8CA2664C33A4}"/>
              </a:ext>
            </a:extLst>
          </p:cNvPr>
          <p:cNvSpPr txBox="1">
            <a:spLocks/>
          </p:cNvSpPr>
          <p:nvPr/>
        </p:nvSpPr>
        <p:spPr>
          <a:xfrm>
            <a:off x="1054538" y="4483152"/>
            <a:ext cx="2784911" cy="82980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CH" dirty="0"/>
              <a:t>Universal BMS</a:t>
            </a:r>
          </a:p>
        </p:txBody>
      </p:sp>
      <p:sp>
        <p:nvSpPr>
          <p:cNvPr id="16" name="Content Placeholder 1">
            <a:extLst>
              <a:ext uri="{FF2B5EF4-FFF2-40B4-BE49-F238E27FC236}">
                <a16:creationId xmlns:a16="http://schemas.microsoft.com/office/drawing/2014/main" id="{0C38D177-54D9-A890-992A-F45E6025B5AE}"/>
              </a:ext>
            </a:extLst>
          </p:cNvPr>
          <p:cNvSpPr txBox="1">
            <a:spLocks/>
          </p:cNvSpPr>
          <p:nvPr/>
        </p:nvSpPr>
        <p:spPr>
          <a:xfrm>
            <a:off x="5549750" y="4483152"/>
            <a:ext cx="2784911" cy="829805"/>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CH" dirty="0"/>
              <a:t>Tesla EV BMS</a:t>
            </a:r>
          </a:p>
        </p:txBody>
      </p:sp>
    </p:spTree>
    <p:extLst>
      <p:ext uri="{BB962C8B-B14F-4D97-AF65-F5344CB8AC3E}">
        <p14:creationId xmlns:p14="http://schemas.microsoft.com/office/powerpoint/2010/main" val="627974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lnSpcReduction="10000"/>
          </a:bodyPr>
          <a:lstStyle/>
          <a:p>
            <a:r>
              <a:rPr lang="en-US" dirty="0"/>
              <a:t>Recap Battery Cell</a:t>
            </a:r>
          </a:p>
          <a:p>
            <a:pPr lvl="1"/>
            <a:r>
              <a:rPr lang="en-US" dirty="0"/>
              <a:t>Cell Characteristic</a:t>
            </a:r>
          </a:p>
          <a:p>
            <a:pPr lvl="1"/>
            <a:r>
              <a:rPr lang="en-US" dirty="0"/>
              <a:t>C-Rate</a:t>
            </a:r>
          </a:p>
          <a:p>
            <a:r>
              <a:rPr lang="en-US" dirty="0"/>
              <a:t>Battery Systems</a:t>
            </a:r>
          </a:p>
          <a:p>
            <a:pPr lvl="1"/>
            <a:r>
              <a:rPr lang="en-US" dirty="0"/>
              <a:t>Definitions</a:t>
            </a:r>
          </a:p>
          <a:p>
            <a:pPr lvl="1"/>
            <a:r>
              <a:rPr lang="en-US" dirty="0"/>
              <a:t>Challenges</a:t>
            </a:r>
          </a:p>
          <a:p>
            <a:r>
              <a:rPr lang="en-US" dirty="0"/>
              <a:t>Introduction to BMS</a:t>
            </a:r>
          </a:p>
          <a:p>
            <a:r>
              <a:rPr lang="en-US" dirty="0"/>
              <a:t>Core Functions BMS</a:t>
            </a:r>
          </a:p>
          <a:p>
            <a:pPr lvl="1"/>
            <a:r>
              <a:rPr lang="en-US" dirty="0"/>
              <a:t>Monitoring</a:t>
            </a:r>
          </a:p>
          <a:p>
            <a:pPr lvl="1"/>
            <a:r>
              <a:rPr lang="en-US" dirty="0"/>
              <a:t>Estimation</a:t>
            </a:r>
          </a:p>
          <a:p>
            <a:pPr lvl="1"/>
            <a:r>
              <a:rPr lang="en-US" dirty="0"/>
              <a:t>High-Voltage Contactors</a:t>
            </a:r>
          </a:p>
          <a:p>
            <a:pPr lvl="1"/>
            <a:r>
              <a:rPr lang="en-US" dirty="0"/>
              <a:t>Cell Balancing</a:t>
            </a:r>
          </a:p>
          <a:p>
            <a:pPr lvl="1"/>
            <a:r>
              <a:rPr lang="en-US" dirty="0"/>
              <a:t>Communication</a:t>
            </a:r>
          </a:p>
          <a:p>
            <a:r>
              <a:rPr lang="en-US" dirty="0"/>
              <a:t>Battery Management IC’s</a:t>
            </a:r>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23</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a:off x="913840" y="3544579"/>
            <a:ext cx="6546079" cy="327309"/>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544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24</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lnSpcReduction="10000"/>
          </a:bodyPr>
          <a:lstStyle/>
          <a:p>
            <a:pPr marL="0" indent="0">
              <a:buNone/>
            </a:pPr>
            <a:r>
              <a:rPr lang="de-CH" b="1" dirty="0">
                <a:solidFill>
                  <a:srgbClr val="8D1962"/>
                </a:solidFill>
              </a:rPr>
              <a:t>Core </a:t>
            </a:r>
            <a:r>
              <a:rPr lang="de-CH" b="1" dirty="0" err="1">
                <a:solidFill>
                  <a:srgbClr val="8D1962"/>
                </a:solidFill>
              </a:rPr>
              <a:t>Functions</a:t>
            </a:r>
            <a:r>
              <a:rPr lang="de-CH" b="1" dirty="0">
                <a:solidFill>
                  <a:srgbClr val="8D1962"/>
                </a:solidFill>
              </a:rPr>
              <a:t> </a:t>
            </a:r>
            <a:r>
              <a:rPr lang="de-CH" b="1" dirty="0" err="1">
                <a:solidFill>
                  <a:srgbClr val="8D1962"/>
                </a:solidFill>
              </a:rPr>
              <a:t>of</a:t>
            </a:r>
            <a:r>
              <a:rPr lang="de-CH" b="1" dirty="0">
                <a:solidFill>
                  <a:srgbClr val="8D1962"/>
                </a:solidFill>
              </a:rPr>
              <a:t> a BMS </a:t>
            </a:r>
          </a:p>
          <a:p>
            <a:r>
              <a:rPr lang="en-US" dirty="0"/>
              <a:t>Monitoring</a:t>
            </a:r>
            <a:br>
              <a:rPr lang="en-US" dirty="0"/>
            </a:br>
            <a:r>
              <a:rPr lang="en-US" dirty="0"/>
              <a:t>Is needed to track key parameter, which are needed for control and estimation of the Battery System.</a:t>
            </a:r>
          </a:p>
          <a:p>
            <a:r>
              <a:rPr lang="en-US" dirty="0"/>
              <a:t>Protection</a:t>
            </a:r>
            <a:br>
              <a:rPr lang="en-US" dirty="0"/>
            </a:br>
            <a:r>
              <a:rPr lang="en-US" dirty="0"/>
              <a:t>The system can be controlled using the monitored parameters to prevent unsafe conditions. </a:t>
            </a:r>
          </a:p>
          <a:p>
            <a:r>
              <a:rPr lang="en-US" dirty="0"/>
              <a:t>Cell Balancing</a:t>
            </a:r>
            <a:br>
              <a:rPr lang="en-US" dirty="0"/>
            </a:br>
            <a:r>
              <a:rPr lang="en-US" dirty="0"/>
              <a:t>Ensures all cells in the battery pack maintain the same voltage level to prevent overcharging or undercharging. This improves battery performance, extends lifespan, and enhances safety.</a:t>
            </a:r>
          </a:p>
          <a:p>
            <a:r>
              <a:rPr lang="en-US" dirty="0"/>
              <a:t>Communication</a:t>
            </a:r>
            <a:br>
              <a:rPr lang="en-US" dirty="0"/>
            </a:br>
            <a:r>
              <a:rPr lang="en-US" dirty="0"/>
              <a:t>Interfaces can be used to communicate with higher-level systems. Tasks can be distributed across several systems and computing power can be optimized.</a:t>
            </a:r>
          </a:p>
          <a:p>
            <a:pPr marL="0" indent="0">
              <a:buNone/>
            </a:pPr>
            <a:endParaRPr lang="de-CH" dirty="0"/>
          </a:p>
        </p:txBody>
      </p:sp>
    </p:spTree>
    <p:extLst>
      <p:ext uri="{BB962C8B-B14F-4D97-AF65-F5344CB8AC3E}">
        <p14:creationId xmlns:p14="http://schemas.microsoft.com/office/powerpoint/2010/main" val="1900827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25</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a:solidFill>
                  <a:srgbClr val="8D1962"/>
                </a:solidFill>
              </a:rPr>
              <a:t>Monitoring</a:t>
            </a:r>
            <a:endParaRPr lang="en-US" dirty="0"/>
          </a:p>
          <a:p>
            <a:r>
              <a:rPr lang="en-US" dirty="0"/>
              <a:t>Monitor Parameters to control the system</a:t>
            </a:r>
          </a:p>
          <a:p>
            <a:pPr lvl="1"/>
            <a:r>
              <a:rPr lang="en-US" dirty="0"/>
              <a:t>Voltage</a:t>
            </a:r>
          </a:p>
          <a:p>
            <a:pPr lvl="1"/>
            <a:r>
              <a:rPr lang="en-US" dirty="0"/>
              <a:t>Current</a:t>
            </a:r>
          </a:p>
          <a:p>
            <a:pPr lvl="1"/>
            <a:r>
              <a:rPr lang="en-US" dirty="0"/>
              <a:t>Temperature</a:t>
            </a:r>
          </a:p>
          <a:p>
            <a:r>
              <a:rPr lang="en-US" dirty="0"/>
              <a:t>Monitor Parameters for user Information</a:t>
            </a:r>
          </a:p>
          <a:p>
            <a:pPr lvl="1"/>
            <a:r>
              <a:rPr lang="en-US" dirty="0"/>
              <a:t>Charge status (Phone, EV, </a:t>
            </a:r>
            <a:r>
              <a:rPr lang="en-US" dirty="0" err="1"/>
              <a:t>Housbattery</a:t>
            </a:r>
            <a:r>
              <a:rPr lang="en-US" dirty="0"/>
              <a:t>)</a:t>
            </a:r>
          </a:p>
          <a:p>
            <a:pPr lvl="1"/>
            <a:r>
              <a:rPr lang="en-US" dirty="0"/>
              <a:t>Health of my Battery</a:t>
            </a:r>
            <a:endParaRPr lang="de-CH" b="1" dirty="0">
              <a:solidFill>
                <a:srgbClr val="8D1962"/>
              </a:solidFill>
            </a:endParaRPr>
          </a:p>
          <a:p>
            <a:endParaRPr lang="de-CH" dirty="0"/>
          </a:p>
        </p:txBody>
      </p:sp>
    </p:spTree>
    <p:extLst>
      <p:ext uri="{BB962C8B-B14F-4D97-AF65-F5344CB8AC3E}">
        <p14:creationId xmlns:p14="http://schemas.microsoft.com/office/powerpoint/2010/main" val="2687250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26</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9" y="1002346"/>
            <a:ext cx="5642850" cy="5174618"/>
          </a:xfrm>
        </p:spPr>
        <p:txBody>
          <a:bodyPr>
            <a:normAutofit/>
          </a:bodyPr>
          <a:lstStyle/>
          <a:p>
            <a:pPr marL="0" indent="0">
              <a:buNone/>
            </a:pPr>
            <a:r>
              <a:rPr lang="de-CH" b="1" dirty="0" err="1">
                <a:solidFill>
                  <a:srgbClr val="8D1962"/>
                </a:solidFill>
              </a:rPr>
              <a:t>Voltage</a:t>
            </a:r>
            <a:r>
              <a:rPr lang="de-CH" b="1" dirty="0">
                <a:solidFill>
                  <a:srgbClr val="8D1962"/>
                </a:solidFill>
              </a:rPr>
              <a:t> Monitoring</a:t>
            </a:r>
            <a:endParaRPr lang="en-US" dirty="0"/>
          </a:p>
          <a:p>
            <a:r>
              <a:rPr lang="de-CH" dirty="0" err="1"/>
              <a:t>Voltage</a:t>
            </a:r>
            <a:r>
              <a:rPr lang="de-CH" dirty="0"/>
              <a:t> Monitoring </a:t>
            </a:r>
            <a:r>
              <a:rPr lang="de-CH" dirty="0" err="1"/>
              <a:t>is</a:t>
            </a:r>
            <a:r>
              <a:rPr lang="de-CH" dirty="0"/>
              <a:t> </a:t>
            </a:r>
            <a:r>
              <a:rPr lang="de-CH" dirty="0" err="1"/>
              <a:t>needed</a:t>
            </a:r>
            <a:r>
              <a:rPr lang="de-CH" dirty="0"/>
              <a:t> </a:t>
            </a:r>
            <a:r>
              <a:rPr lang="de-CH" dirty="0" err="1"/>
              <a:t>to</a:t>
            </a:r>
            <a:r>
              <a:rPr lang="de-CH" dirty="0"/>
              <a:t> </a:t>
            </a:r>
            <a:r>
              <a:rPr lang="de-CH" dirty="0" err="1"/>
              <a:t>prevent</a:t>
            </a:r>
            <a:r>
              <a:rPr lang="de-CH" dirty="0"/>
              <a:t> </a:t>
            </a:r>
            <a:r>
              <a:rPr lang="de-CH" dirty="0" err="1"/>
              <a:t>over</a:t>
            </a:r>
            <a:r>
              <a:rPr lang="de-CH" dirty="0"/>
              <a:t>- and </a:t>
            </a:r>
            <a:r>
              <a:rPr lang="de-CH" dirty="0" err="1"/>
              <a:t>undervoltage</a:t>
            </a:r>
            <a:r>
              <a:rPr lang="de-CH" dirty="0"/>
              <a:t>. </a:t>
            </a:r>
            <a:r>
              <a:rPr lang="de-CH" dirty="0" err="1"/>
              <a:t>Therfore</a:t>
            </a:r>
            <a:r>
              <a:rPr lang="de-CH" dirty="0"/>
              <a:t> all </a:t>
            </a:r>
            <a:r>
              <a:rPr lang="de-CH" dirty="0" err="1"/>
              <a:t>cellvoltages</a:t>
            </a:r>
            <a:r>
              <a:rPr lang="de-CH" dirty="0"/>
              <a:t> </a:t>
            </a:r>
            <a:r>
              <a:rPr lang="de-CH" dirty="0" err="1"/>
              <a:t>must</a:t>
            </a:r>
            <a:r>
              <a:rPr lang="de-CH" dirty="0"/>
              <a:t> </a:t>
            </a:r>
            <a:r>
              <a:rPr lang="de-CH" dirty="0" err="1"/>
              <a:t>be</a:t>
            </a:r>
            <a:r>
              <a:rPr lang="de-CH" dirty="0"/>
              <a:t> </a:t>
            </a:r>
            <a:r>
              <a:rPr lang="de-CH" dirty="0" err="1"/>
              <a:t>measured</a:t>
            </a:r>
            <a:endParaRPr lang="de-CH" dirty="0"/>
          </a:p>
          <a:p>
            <a:r>
              <a:rPr lang="de-CH" dirty="0" err="1"/>
              <a:t>IC’s</a:t>
            </a:r>
            <a:r>
              <a:rPr lang="de-CH" dirty="0"/>
              <a:t> </a:t>
            </a:r>
            <a:r>
              <a:rPr lang="de-CH" dirty="0" err="1"/>
              <a:t>for</a:t>
            </a:r>
            <a:r>
              <a:rPr lang="de-CH" dirty="0"/>
              <a:t> </a:t>
            </a:r>
            <a:r>
              <a:rPr lang="de-CH" dirty="0" err="1"/>
              <a:t>measuring</a:t>
            </a:r>
            <a:r>
              <a:rPr lang="de-CH" dirty="0"/>
              <a:t> multiple </a:t>
            </a:r>
            <a:r>
              <a:rPr lang="de-CH" dirty="0" err="1"/>
              <a:t>cell</a:t>
            </a:r>
            <a:r>
              <a:rPr lang="de-CH" dirty="0"/>
              <a:t> </a:t>
            </a:r>
            <a:r>
              <a:rPr lang="de-CH" dirty="0" err="1"/>
              <a:t>voltages</a:t>
            </a:r>
            <a:r>
              <a:rPr lang="de-CH" dirty="0"/>
              <a:t> </a:t>
            </a:r>
            <a:r>
              <a:rPr lang="de-CH" dirty="0" err="1"/>
              <a:t>or</a:t>
            </a:r>
            <a:r>
              <a:rPr lang="de-CH" dirty="0"/>
              <a:t> analog </a:t>
            </a:r>
            <a:r>
              <a:rPr lang="de-CH" dirty="0" err="1"/>
              <a:t>to</a:t>
            </a:r>
            <a:r>
              <a:rPr lang="de-CH" dirty="0"/>
              <a:t> digital </a:t>
            </a:r>
            <a:r>
              <a:rPr lang="de-CH" dirty="0" err="1"/>
              <a:t>converters</a:t>
            </a:r>
            <a:r>
              <a:rPr lang="de-CH" dirty="0"/>
              <a:t> </a:t>
            </a:r>
            <a:r>
              <a:rPr lang="de-CH" dirty="0" err="1"/>
              <a:t>are</a:t>
            </a:r>
            <a:r>
              <a:rPr lang="de-CH" dirty="0"/>
              <a:t> </a:t>
            </a:r>
            <a:r>
              <a:rPr lang="de-CH" dirty="0" err="1"/>
              <a:t>used</a:t>
            </a:r>
            <a:endParaRPr lang="de-CH" dirty="0"/>
          </a:p>
          <a:p>
            <a:r>
              <a:rPr lang="en-US" dirty="0"/>
              <a:t>Required for the derivation of other parameters like SOC, SOH and cell balancing</a:t>
            </a:r>
          </a:p>
          <a:p>
            <a:endParaRPr lang="en-US" dirty="0"/>
          </a:p>
          <a:p>
            <a:endParaRPr lang="de-CH" dirty="0"/>
          </a:p>
          <a:p>
            <a:endParaRPr lang="de-CH" dirty="0"/>
          </a:p>
          <a:p>
            <a:endParaRPr lang="de-CH" dirty="0"/>
          </a:p>
          <a:p>
            <a:endParaRPr lang="de-CH" dirty="0"/>
          </a:p>
        </p:txBody>
      </p:sp>
      <p:pic>
        <p:nvPicPr>
          <p:cNvPr id="7" name="Picture 6">
            <a:extLst>
              <a:ext uri="{FF2B5EF4-FFF2-40B4-BE49-F238E27FC236}">
                <a16:creationId xmlns:a16="http://schemas.microsoft.com/office/drawing/2014/main" id="{9335FAB6-C9A8-211D-7BB6-69D19EE5E8C7}"/>
              </a:ext>
            </a:extLst>
          </p:cNvPr>
          <p:cNvPicPr>
            <a:picLocks noChangeAspect="1"/>
          </p:cNvPicPr>
          <p:nvPr/>
        </p:nvPicPr>
        <p:blipFill>
          <a:blip r:embed="rId3"/>
          <a:stretch>
            <a:fillRect/>
          </a:stretch>
        </p:blipFill>
        <p:spPr>
          <a:xfrm>
            <a:off x="6323889" y="1359859"/>
            <a:ext cx="2922534" cy="4434189"/>
          </a:xfrm>
          <a:prstGeom prst="rect">
            <a:avLst/>
          </a:prstGeom>
        </p:spPr>
      </p:pic>
      <p:cxnSp>
        <p:nvCxnSpPr>
          <p:cNvPr id="9" name="Straight Arrow Connector 8">
            <a:extLst>
              <a:ext uri="{FF2B5EF4-FFF2-40B4-BE49-F238E27FC236}">
                <a16:creationId xmlns:a16="http://schemas.microsoft.com/office/drawing/2014/main" id="{B1AA788D-1693-971B-DE5E-7784CABEB144}"/>
              </a:ext>
            </a:extLst>
          </p:cNvPr>
          <p:cNvCxnSpPr>
            <a:cxnSpLocks/>
          </p:cNvCxnSpPr>
          <p:nvPr/>
        </p:nvCxnSpPr>
        <p:spPr>
          <a:xfrm>
            <a:off x="7815842" y="3241011"/>
            <a:ext cx="0" cy="124553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79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27</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9" y="1002346"/>
            <a:ext cx="5943600" cy="5174618"/>
          </a:xfrm>
        </p:spPr>
        <p:txBody>
          <a:bodyPr>
            <a:normAutofit/>
          </a:bodyPr>
          <a:lstStyle/>
          <a:p>
            <a:pPr marL="0" indent="0">
              <a:buNone/>
            </a:pPr>
            <a:r>
              <a:rPr lang="de-CH" b="1" dirty="0" err="1">
                <a:solidFill>
                  <a:srgbClr val="8D1962"/>
                </a:solidFill>
              </a:rPr>
              <a:t>Current</a:t>
            </a:r>
            <a:r>
              <a:rPr lang="de-CH" b="1" dirty="0">
                <a:solidFill>
                  <a:srgbClr val="8D1962"/>
                </a:solidFill>
              </a:rPr>
              <a:t> Monitoring (I)</a:t>
            </a:r>
            <a:endParaRPr lang="en-US" dirty="0"/>
          </a:p>
          <a:p>
            <a:r>
              <a:rPr lang="de-CH" dirty="0" err="1"/>
              <a:t>Is</a:t>
            </a:r>
            <a:r>
              <a:rPr lang="de-CH" dirty="0"/>
              <a:t> </a:t>
            </a:r>
            <a:r>
              <a:rPr lang="de-CH" dirty="0" err="1"/>
              <a:t>needed</a:t>
            </a:r>
            <a:r>
              <a:rPr lang="de-CH" dirty="0"/>
              <a:t> </a:t>
            </a:r>
            <a:r>
              <a:rPr lang="de-CH" dirty="0" err="1"/>
              <a:t>to</a:t>
            </a:r>
            <a:r>
              <a:rPr lang="de-CH" dirty="0"/>
              <a:t> </a:t>
            </a:r>
            <a:r>
              <a:rPr lang="de-CH" dirty="0" err="1"/>
              <a:t>detect</a:t>
            </a:r>
            <a:r>
              <a:rPr lang="de-CH" dirty="0"/>
              <a:t> </a:t>
            </a:r>
            <a:r>
              <a:rPr lang="de-CH" dirty="0" err="1"/>
              <a:t>overcurrent</a:t>
            </a:r>
            <a:r>
              <a:rPr lang="de-CH" dirty="0"/>
              <a:t>, </a:t>
            </a:r>
            <a:r>
              <a:rPr lang="de-CH" dirty="0" err="1"/>
              <a:t>or</a:t>
            </a:r>
            <a:r>
              <a:rPr lang="de-CH" dirty="0"/>
              <a:t> </a:t>
            </a:r>
            <a:r>
              <a:rPr lang="de-CH" dirty="0" err="1"/>
              <a:t>short</a:t>
            </a:r>
            <a:r>
              <a:rPr lang="de-CH" dirty="0"/>
              <a:t> </a:t>
            </a:r>
            <a:r>
              <a:rPr lang="de-CH" dirty="0" err="1"/>
              <a:t>circuit</a:t>
            </a:r>
            <a:r>
              <a:rPr lang="de-CH" dirty="0"/>
              <a:t> and </a:t>
            </a:r>
            <a:r>
              <a:rPr lang="de-CH" dirty="0" err="1"/>
              <a:t>correct</a:t>
            </a:r>
            <a:r>
              <a:rPr lang="de-CH" dirty="0"/>
              <a:t> </a:t>
            </a:r>
            <a:r>
              <a:rPr lang="de-CH" dirty="0" err="1"/>
              <a:t>charge</a:t>
            </a:r>
            <a:r>
              <a:rPr lang="de-CH" dirty="0"/>
              <a:t>/</a:t>
            </a:r>
            <a:r>
              <a:rPr lang="de-CH" dirty="0" err="1"/>
              <a:t>discharge</a:t>
            </a:r>
            <a:r>
              <a:rPr lang="de-CH" dirty="0"/>
              <a:t> </a:t>
            </a:r>
            <a:r>
              <a:rPr lang="de-CH" dirty="0" err="1"/>
              <a:t>rates</a:t>
            </a:r>
            <a:r>
              <a:rPr lang="de-CH" dirty="0"/>
              <a:t>.</a:t>
            </a:r>
          </a:p>
          <a:p>
            <a:r>
              <a:rPr lang="de-CH" dirty="0" err="1"/>
              <a:t>Mainly</a:t>
            </a:r>
            <a:r>
              <a:rPr lang="de-CH" dirty="0"/>
              <a:t> </a:t>
            </a:r>
            <a:r>
              <a:rPr lang="de-CH" dirty="0" err="1"/>
              <a:t>done</a:t>
            </a:r>
            <a:r>
              <a:rPr lang="de-CH" dirty="0"/>
              <a:t> </a:t>
            </a:r>
            <a:r>
              <a:rPr lang="de-CH" dirty="0" err="1"/>
              <a:t>over</a:t>
            </a:r>
            <a:r>
              <a:rPr lang="de-CH" dirty="0"/>
              <a:t> shunt </a:t>
            </a:r>
            <a:r>
              <a:rPr lang="de-CH" dirty="0" err="1"/>
              <a:t>or</a:t>
            </a:r>
            <a:r>
              <a:rPr lang="de-CH" dirty="0"/>
              <a:t> Hall </a:t>
            </a:r>
            <a:r>
              <a:rPr lang="de-CH" dirty="0" err="1"/>
              <a:t>effect</a:t>
            </a:r>
            <a:endParaRPr lang="de-CH" dirty="0"/>
          </a:p>
          <a:p>
            <a:r>
              <a:rPr lang="en-US" dirty="0"/>
              <a:t>Required for the derivation of other parameters like SOC, SOH</a:t>
            </a:r>
            <a:endParaRPr lang="de-CH" dirty="0"/>
          </a:p>
        </p:txBody>
      </p:sp>
      <p:pic>
        <p:nvPicPr>
          <p:cNvPr id="7" name="Picture 6">
            <a:extLst>
              <a:ext uri="{FF2B5EF4-FFF2-40B4-BE49-F238E27FC236}">
                <a16:creationId xmlns:a16="http://schemas.microsoft.com/office/drawing/2014/main" id="{22855ACE-F407-6154-72DD-0E5BC3FC70C6}"/>
              </a:ext>
            </a:extLst>
          </p:cNvPr>
          <p:cNvPicPr>
            <a:picLocks noChangeAspect="1"/>
          </p:cNvPicPr>
          <p:nvPr/>
        </p:nvPicPr>
        <p:blipFill>
          <a:blip r:embed="rId3"/>
          <a:stretch>
            <a:fillRect/>
          </a:stretch>
        </p:blipFill>
        <p:spPr>
          <a:xfrm>
            <a:off x="6678924" y="1350235"/>
            <a:ext cx="2952960" cy="4640367"/>
          </a:xfrm>
          <a:prstGeom prst="rect">
            <a:avLst/>
          </a:prstGeom>
        </p:spPr>
      </p:pic>
      <p:cxnSp>
        <p:nvCxnSpPr>
          <p:cNvPr id="8" name="Straight Arrow Connector 7">
            <a:extLst>
              <a:ext uri="{FF2B5EF4-FFF2-40B4-BE49-F238E27FC236}">
                <a16:creationId xmlns:a16="http://schemas.microsoft.com/office/drawing/2014/main" id="{1989E9D1-E148-6359-371E-DF05DE246462}"/>
              </a:ext>
            </a:extLst>
          </p:cNvPr>
          <p:cNvCxnSpPr>
            <a:cxnSpLocks/>
          </p:cNvCxnSpPr>
          <p:nvPr/>
        </p:nvCxnSpPr>
        <p:spPr>
          <a:xfrm>
            <a:off x="8003849" y="4460905"/>
            <a:ext cx="0" cy="121350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39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28</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a:solidFill>
                  <a:srgbClr val="8D1962"/>
                </a:solidFill>
              </a:rPr>
              <a:t>Current Monitoring (II)</a:t>
            </a:r>
          </a:p>
          <a:p>
            <a:r>
              <a:rPr lang="de-CH" dirty="0"/>
              <a:t>A Shunt </a:t>
            </a:r>
            <a:r>
              <a:rPr lang="de-CH" dirty="0" err="1"/>
              <a:t>sensor</a:t>
            </a:r>
            <a:r>
              <a:rPr lang="de-CH" dirty="0"/>
              <a:t> </a:t>
            </a:r>
            <a:r>
              <a:rPr lang="de-CH" dirty="0" err="1"/>
              <a:t>is</a:t>
            </a:r>
            <a:r>
              <a:rPr lang="de-CH" dirty="0"/>
              <a:t> a high-</a:t>
            </a:r>
            <a:r>
              <a:rPr lang="de-CH" dirty="0" err="1"/>
              <a:t>presicion</a:t>
            </a:r>
            <a:r>
              <a:rPr lang="de-CH" dirty="0"/>
              <a:t> </a:t>
            </a:r>
            <a:r>
              <a:rPr lang="de-CH" dirty="0" err="1"/>
              <a:t>resistor</a:t>
            </a:r>
            <a:r>
              <a:rPr lang="de-CH" dirty="0"/>
              <a:t>.</a:t>
            </a:r>
          </a:p>
          <a:p>
            <a:r>
              <a:rPr lang="en-US" dirty="0"/>
              <a:t>The resistance must be small so that no significant energy is consumed (&lt;&lt; 1</a:t>
            </a:r>
            <a:r>
              <a:rPr lang="el-GR" dirty="0"/>
              <a:t>Ω</a:t>
            </a:r>
            <a:r>
              <a:rPr lang="en-US" dirty="0"/>
              <a:t>)</a:t>
            </a:r>
          </a:p>
          <a:p>
            <a:r>
              <a:rPr lang="en-US" dirty="0"/>
              <a:t>Most BMS IC’s have pins for shunt connection</a:t>
            </a:r>
          </a:p>
          <a:p>
            <a:r>
              <a:rPr lang="de-CH" dirty="0" err="1"/>
              <a:t>Current</a:t>
            </a:r>
            <a:r>
              <a:rPr lang="de-CH" dirty="0"/>
              <a:t> </a:t>
            </a:r>
            <a:r>
              <a:rPr lang="de-CH" dirty="0" err="1"/>
              <a:t>is</a:t>
            </a:r>
            <a:r>
              <a:rPr lang="de-CH" dirty="0"/>
              <a:t> </a:t>
            </a:r>
            <a:r>
              <a:rPr lang="de-CH" dirty="0" err="1"/>
              <a:t>calculated</a:t>
            </a:r>
            <a:r>
              <a:rPr lang="de-CH" dirty="0"/>
              <a:t> </a:t>
            </a:r>
            <a:r>
              <a:rPr lang="de-CH" dirty="0" err="1"/>
              <a:t>over</a:t>
            </a:r>
            <a:r>
              <a:rPr lang="de-CH" dirty="0"/>
              <a:t> </a:t>
            </a:r>
            <a:r>
              <a:rPr lang="de-CH" dirty="0" err="1"/>
              <a:t>the</a:t>
            </a:r>
            <a:r>
              <a:rPr lang="de-CH" dirty="0"/>
              <a:t> </a:t>
            </a:r>
            <a:r>
              <a:rPr lang="de-CH" dirty="0" err="1"/>
              <a:t>voltage</a:t>
            </a:r>
            <a:r>
              <a:rPr lang="de-CH" dirty="0"/>
              <a:t> </a:t>
            </a:r>
            <a:r>
              <a:rPr lang="de-CH" dirty="0" err="1"/>
              <a:t>drop</a:t>
            </a:r>
            <a:r>
              <a:rPr lang="de-CH" dirty="0"/>
              <a:t> and </a:t>
            </a:r>
            <a:r>
              <a:rPr lang="de-CH" dirty="0" err="1"/>
              <a:t>the</a:t>
            </a:r>
            <a:r>
              <a:rPr lang="de-CH" dirty="0"/>
              <a:t> </a:t>
            </a:r>
            <a:r>
              <a:rPr lang="de-CH" dirty="0" err="1"/>
              <a:t>known</a:t>
            </a:r>
            <a:r>
              <a:rPr lang="de-CH" dirty="0"/>
              <a:t> </a:t>
            </a:r>
            <a:r>
              <a:rPr lang="de-CH" dirty="0" err="1"/>
              <a:t>resistance</a:t>
            </a:r>
            <a:endParaRPr lang="de-CH" dirty="0"/>
          </a:p>
          <a:p>
            <a:pPr marL="0" indent="0">
              <a:buNone/>
            </a:pPr>
            <a:r>
              <a:rPr lang="de-CH" b="0" dirty="0"/>
              <a:t>                                      </a:t>
            </a:r>
          </a:p>
          <a:p>
            <a:pPr marL="0" indent="0">
              <a:buNone/>
            </a:pPr>
            <a:r>
              <a:rPr lang="de-CH" sz="2400" dirty="0"/>
              <a:t>                                </a:t>
            </a:r>
          </a:p>
          <a:p>
            <a:endParaRPr lang="de-CH" dirty="0"/>
          </a:p>
        </p:txBody>
      </p:sp>
      <p:pic>
        <p:nvPicPr>
          <p:cNvPr id="3074" name="Picture 2">
            <a:extLst>
              <a:ext uri="{FF2B5EF4-FFF2-40B4-BE49-F238E27FC236}">
                <a16:creationId xmlns:a16="http://schemas.microsoft.com/office/drawing/2014/main" id="{D11E49D0-D81F-FECB-5B10-5C41B676B3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2199" y="3755913"/>
            <a:ext cx="3744877" cy="24210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0C731F3-4E2E-9E0E-29D9-61A3FAFAA83E}"/>
                  </a:ext>
                </a:extLst>
              </p:cNvPr>
              <p:cNvSpPr txBox="1"/>
              <p:nvPr/>
            </p:nvSpPr>
            <p:spPr>
              <a:xfrm>
                <a:off x="681037" y="4386544"/>
                <a:ext cx="3531040" cy="7813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CH" sz="2400" b="0" i="1" smtClean="0">
                          <a:latin typeface="Cambria Math" panose="02040503050406030204" pitchFamily="18" charset="0"/>
                        </a:rPr>
                        <m:t>𝐼</m:t>
                      </m:r>
                      <m:r>
                        <a:rPr lang="de-CH" sz="2400" b="0" i="1" smtClean="0">
                          <a:latin typeface="Cambria Math" panose="02040503050406030204" pitchFamily="18" charset="0"/>
                        </a:rPr>
                        <m:t>= </m:t>
                      </m:r>
                      <m:f>
                        <m:fPr>
                          <m:ctrlPr>
                            <a:rPr lang="de-CH" sz="2400" b="0" i="1" smtClean="0">
                              <a:latin typeface="Cambria Math" panose="02040503050406030204" pitchFamily="18" charset="0"/>
                            </a:rPr>
                          </m:ctrlPr>
                        </m:fPr>
                        <m:num>
                          <m:sSub>
                            <m:sSubPr>
                              <m:ctrlPr>
                                <a:rPr lang="de-CH" sz="2400" b="0" i="1" smtClean="0">
                                  <a:latin typeface="Cambria Math" panose="02040503050406030204" pitchFamily="18" charset="0"/>
                                </a:rPr>
                              </m:ctrlPr>
                            </m:sSubPr>
                            <m:e>
                              <m:r>
                                <a:rPr lang="de-CH" sz="2400" b="0" i="1" smtClean="0">
                                  <a:latin typeface="Cambria Math" panose="02040503050406030204" pitchFamily="18" charset="0"/>
                                </a:rPr>
                                <m:t>𝑈</m:t>
                              </m:r>
                            </m:e>
                            <m:sub>
                              <m:r>
                                <a:rPr lang="de-CH" sz="2400" b="0" i="1" smtClean="0">
                                  <a:latin typeface="Cambria Math" panose="02040503050406030204" pitchFamily="18" charset="0"/>
                                </a:rPr>
                                <m:t>𝑅</m:t>
                              </m:r>
                            </m:sub>
                          </m:sSub>
                        </m:num>
                        <m:den>
                          <m:r>
                            <a:rPr lang="de-CH" sz="2400" b="0" i="1" smtClean="0">
                              <a:latin typeface="Cambria Math" panose="02040503050406030204" pitchFamily="18" charset="0"/>
                            </a:rPr>
                            <m:t>𝑅</m:t>
                          </m:r>
                        </m:den>
                      </m:f>
                    </m:oMath>
                  </m:oMathPara>
                </a14:m>
                <a:endParaRPr lang="en-US" sz="2400" dirty="0"/>
              </a:p>
            </p:txBody>
          </p:sp>
        </mc:Choice>
        <mc:Fallback xmlns="">
          <p:sp>
            <p:nvSpPr>
              <p:cNvPr id="7" name="TextBox 6">
                <a:extLst>
                  <a:ext uri="{FF2B5EF4-FFF2-40B4-BE49-F238E27FC236}">
                    <a16:creationId xmlns:a16="http://schemas.microsoft.com/office/drawing/2014/main" id="{90C731F3-4E2E-9E0E-29D9-61A3FAFAA83E}"/>
                  </a:ext>
                </a:extLst>
              </p:cNvPr>
              <p:cNvSpPr txBox="1">
                <a:spLocks noRot="1" noChangeAspect="1" noMove="1" noResize="1" noEditPoints="1" noAdjustHandles="1" noChangeArrowheads="1" noChangeShapeType="1" noTextEdit="1"/>
              </p:cNvSpPr>
              <p:nvPr/>
            </p:nvSpPr>
            <p:spPr>
              <a:xfrm>
                <a:off x="681037" y="4386544"/>
                <a:ext cx="3531040" cy="78136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25832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29</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err="1">
                <a:solidFill>
                  <a:srgbClr val="8D1962"/>
                </a:solidFill>
              </a:rPr>
              <a:t>Current</a:t>
            </a:r>
            <a:r>
              <a:rPr lang="de-CH" b="1" dirty="0">
                <a:solidFill>
                  <a:srgbClr val="8D1962"/>
                </a:solidFill>
              </a:rPr>
              <a:t> Monitoring (III)</a:t>
            </a:r>
          </a:p>
          <a:p>
            <a:r>
              <a:rPr lang="de-CH" dirty="0"/>
              <a:t>A Hall-</a:t>
            </a:r>
            <a:r>
              <a:rPr lang="de-CH" dirty="0" err="1"/>
              <a:t>effect</a:t>
            </a:r>
            <a:r>
              <a:rPr lang="de-CH" dirty="0"/>
              <a:t> </a:t>
            </a:r>
            <a:r>
              <a:rPr lang="de-CH" dirty="0" err="1"/>
              <a:t>sensor</a:t>
            </a:r>
            <a:r>
              <a:rPr lang="de-CH" dirty="0"/>
              <a:t> </a:t>
            </a:r>
            <a:r>
              <a:rPr lang="de-CH" dirty="0" err="1"/>
              <a:t>measures</a:t>
            </a:r>
            <a:r>
              <a:rPr lang="de-CH" dirty="0"/>
              <a:t> </a:t>
            </a:r>
            <a:r>
              <a:rPr lang="de-CH" dirty="0" err="1"/>
              <a:t>the</a:t>
            </a:r>
            <a:r>
              <a:rPr lang="de-CH" dirty="0"/>
              <a:t> </a:t>
            </a:r>
            <a:r>
              <a:rPr lang="de-CH" dirty="0" err="1"/>
              <a:t>magnetic</a:t>
            </a:r>
            <a:r>
              <a:rPr lang="de-CH" dirty="0"/>
              <a:t> </a:t>
            </a:r>
            <a:r>
              <a:rPr lang="de-CH" dirty="0" err="1"/>
              <a:t>field</a:t>
            </a:r>
            <a:r>
              <a:rPr lang="de-CH" dirty="0"/>
              <a:t> </a:t>
            </a:r>
            <a:r>
              <a:rPr lang="de-CH" dirty="0" err="1"/>
              <a:t>which</a:t>
            </a:r>
            <a:r>
              <a:rPr lang="de-CH" dirty="0"/>
              <a:t> </a:t>
            </a:r>
            <a:r>
              <a:rPr lang="de-CH" dirty="0" err="1"/>
              <a:t>is</a:t>
            </a:r>
            <a:r>
              <a:rPr lang="de-CH" dirty="0"/>
              <a:t> </a:t>
            </a:r>
            <a:r>
              <a:rPr lang="de-CH" dirty="0" err="1"/>
              <a:t>generated</a:t>
            </a:r>
            <a:r>
              <a:rPr lang="de-CH" dirty="0"/>
              <a:t> </a:t>
            </a:r>
            <a:r>
              <a:rPr lang="de-CH" dirty="0" err="1"/>
              <a:t>through</a:t>
            </a:r>
            <a:r>
              <a:rPr lang="de-CH" dirty="0"/>
              <a:t> </a:t>
            </a:r>
            <a:r>
              <a:rPr lang="de-CH" dirty="0" err="1"/>
              <a:t>the</a:t>
            </a:r>
            <a:r>
              <a:rPr lang="de-CH" dirty="0"/>
              <a:t> </a:t>
            </a:r>
            <a:r>
              <a:rPr lang="de-CH" dirty="0" err="1"/>
              <a:t>current</a:t>
            </a:r>
            <a:r>
              <a:rPr lang="de-CH" dirty="0"/>
              <a:t> in a </a:t>
            </a:r>
            <a:r>
              <a:rPr lang="de-CH" dirty="0" err="1"/>
              <a:t>conductor</a:t>
            </a:r>
            <a:r>
              <a:rPr lang="de-CH" dirty="0"/>
              <a:t>. </a:t>
            </a:r>
          </a:p>
          <a:p>
            <a:r>
              <a:rPr lang="de-CH" dirty="0" err="1"/>
              <a:t>No</a:t>
            </a:r>
            <a:r>
              <a:rPr lang="de-CH" dirty="0"/>
              <a:t> </a:t>
            </a:r>
            <a:r>
              <a:rPr lang="de-CH" dirty="0" err="1"/>
              <a:t>connection</a:t>
            </a:r>
            <a:r>
              <a:rPr lang="de-CH" dirty="0"/>
              <a:t> </a:t>
            </a:r>
            <a:r>
              <a:rPr lang="de-CH" dirty="0" err="1"/>
              <a:t>is</a:t>
            </a:r>
            <a:r>
              <a:rPr lang="de-CH" dirty="0"/>
              <a:t> </a:t>
            </a:r>
            <a:r>
              <a:rPr lang="de-CH" dirty="0" err="1"/>
              <a:t>needed</a:t>
            </a:r>
            <a:endParaRPr lang="de-CH" dirty="0"/>
          </a:p>
          <a:p>
            <a:endParaRPr lang="de-CH" dirty="0"/>
          </a:p>
          <a:p>
            <a:endParaRPr lang="de-CH" dirty="0"/>
          </a:p>
        </p:txBody>
      </p:sp>
      <p:pic>
        <p:nvPicPr>
          <p:cNvPr id="3076" name="Picture 4">
            <a:extLst>
              <a:ext uri="{FF2B5EF4-FFF2-40B4-BE49-F238E27FC236}">
                <a16:creationId xmlns:a16="http://schemas.microsoft.com/office/drawing/2014/main" id="{DB3966DB-F366-F915-DA2F-94B7A51752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4749" y="3429000"/>
            <a:ext cx="3867865" cy="2426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18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lnSpcReduction="10000"/>
          </a:bodyPr>
          <a:lstStyle/>
          <a:p>
            <a:r>
              <a:rPr lang="en-US" dirty="0"/>
              <a:t>Recap Battery Cell</a:t>
            </a:r>
          </a:p>
          <a:p>
            <a:pPr lvl="1"/>
            <a:r>
              <a:rPr lang="en-US" dirty="0"/>
              <a:t>Cell Characteristic</a:t>
            </a:r>
          </a:p>
          <a:p>
            <a:pPr lvl="1"/>
            <a:r>
              <a:rPr lang="en-US" dirty="0"/>
              <a:t>C-Rate</a:t>
            </a:r>
          </a:p>
          <a:p>
            <a:r>
              <a:rPr lang="en-US" dirty="0"/>
              <a:t>Battery Systems</a:t>
            </a:r>
          </a:p>
          <a:p>
            <a:pPr lvl="1"/>
            <a:r>
              <a:rPr lang="en-US" dirty="0"/>
              <a:t>Definitions</a:t>
            </a:r>
          </a:p>
          <a:p>
            <a:pPr lvl="1"/>
            <a:r>
              <a:rPr lang="en-US" dirty="0"/>
              <a:t>Challenges</a:t>
            </a:r>
          </a:p>
          <a:p>
            <a:r>
              <a:rPr lang="en-US" dirty="0"/>
              <a:t>Introduction to BMS</a:t>
            </a:r>
          </a:p>
          <a:p>
            <a:r>
              <a:rPr lang="en-US" dirty="0"/>
              <a:t>Core Functions BMS</a:t>
            </a:r>
          </a:p>
          <a:p>
            <a:pPr lvl="1"/>
            <a:r>
              <a:rPr lang="en-US" dirty="0"/>
              <a:t>Monitoring</a:t>
            </a:r>
          </a:p>
          <a:p>
            <a:pPr lvl="1"/>
            <a:r>
              <a:rPr lang="en-US" dirty="0"/>
              <a:t>Estimation</a:t>
            </a:r>
          </a:p>
          <a:p>
            <a:pPr lvl="1"/>
            <a:r>
              <a:rPr lang="en-US" dirty="0"/>
              <a:t>High-Voltage Contactors</a:t>
            </a:r>
          </a:p>
          <a:p>
            <a:pPr lvl="1"/>
            <a:r>
              <a:rPr lang="en-US" dirty="0"/>
              <a:t>Cell Balancing</a:t>
            </a:r>
          </a:p>
          <a:p>
            <a:pPr lvl="1"/>
            <a:r>
              <a:rPr lang="en-US" dirty="0"/>
              <a:t>Communication</a:t>
            </a:r>
          </a:p>
          <a:p>
            <a:r>
              <a:rPr lang="en-US" dirty="0"/>
              <a:t>Battery Management IC’s</a:t>
            </a:r>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a:off x="913840" y="1002346"/>
            <a:ext cx="6546079" cy="327309"/>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1309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30</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4506259" cy="5174618"/>
          </a:xfrm>
        </p:spPr>
        <p:txBody>
          <a:bodyPr>
            <a:normAutofit/>
          </a:bodyPr>
          <a:lstStyle/>
          <a:p>
            <a:pPr marL="0" indent="0">
              <a:buNone/>
            </a:pPr>
            <a:r>
              <a:rPr lang="de-CH" b="1" dirty="0">
                <a:solidFill>
                  <a:srgbClr val="8D1962"/>
                </a:solidFill>
              </a:rPr>
              <a:t>Temperatur Monitoring (I)</a:t>
            </a:r>
            <a:endParaRPr lang="en-US" dirty="0"/>
          </a:p>
          <a:p>
            <a:r>
              <a:rPr lang="de-CH" dirty="0" err="1"/>
              <a:t>Prevents</a:t>
            </a:r>
            <a:r>
              <a:rPr lang="de-CH" dirty="0"/>
              <a:t> thermal </a:t>
            </a:r>
            <a:r>
              <a:rPr lang="de-CH" dirty="0" err="1"/>
              <a:t>runaway</a:t>
            </a:r>
            <a:r>
              <a:rPr lang="de-CH" dirty="0"/>
              <a:t> and </a:t>
            </a:r>
            <a:r>
              <a:rPr lang="de-CH" dirty="0" err="1"/>
              <a:t>detect</a:t>
            </a:r>
            <a:r>
              <a:rPr lang="de-CH" dirty="0"/>
              <a:t> out </a:t>
            </a:r>
            <a:r>
              <a:rPr lang="de-CH" dirty="0" err="1"/>
              <a:t>of</a:t>
            </a:r>
            <a:r>
              <a:rPr lang="de-CH" dirty="0"/>
              <a:t> </a:t>
            </a:r>
            <a:r>
              <a:rPr lang="de-CH" dirty="0" err="1"/>
              <a:t>range</a:t>
            </a:r>
            <a:r>
              <a:rPr lang="de-CH" dirty="0"/>
              <a:t> </a:t>
            </a:r>
            <a:r>
              <a:rPr lang="de-CH" dirty="0" err="1"/>
              <a:t>temperatures</a:t>
            </a:r>
            <a:r>
              <a:rPr lang="de-CH" dirty="0"/>
              <a:t>.</a:t>
            </a:r>
          </a:p>
          <a:p>
            <a:r>
              <a:rPr lang="de-CH" dirty="0"/>
              <a:t>High </a:t>
            </a:r>
            <a:r>
              <a:rPr lang="de-CH" dirty="0" err="1"/>
              <a:t>Temperatures</a:t>
            </a:r>
            <a:r>
              <a:rPr lang="de-CH" dirty="0"/>
              <a:t> </a:t>
            </a:r>
            <a:r>
              <a:rPr lang="de-CH" dirty="0" err="1"/>
              <a:t>decrease</a:t>
            </a:r>
            <a:r>
              <a:rPr lang="de-CH" dirty="0"/>
              <a:t> </a:t>
            </a:r>
            <a:r>
              <a:rPr lang="de-CH" dirty="0" err="1"/>
              <a:t>battery</a:t>
            </a:r>
            <a:r>
              <a:rPr lang="de-CH" dirty="0"/>
              <a:t> </a:t>
            </a:r>
            <a:r>
              <a:rPr lang="de-CH" dirty="0" err="1"/>
              <a:t>life</a:t>
            </a:r>
            <a:endParaRPr lang="de-CH" dirty="0"/>
          </a:p>
          <a:p>
            <a:r>
              <a:rPr lang="de-CH" dirty="0"/>
              <a:t>Low </a:t>
            </a:r>
            <a:r>
              <a:rPr lang="de-CH" dirty="0" err="1"/>
              <a:t>Temperatures</a:t>
            </a:r>
            <a:r>
              <a:rPr lang="de-CH" dirty="0"/>
              <a:t> </a:t>
            </a:r>
            <a:r>
              <a:rPr lang="de-CH" dirty="0" err="1"/>
              <a:t>lower</a:t>
            </a:r>
            <a:r>
              <a:rPr lang="de-CH" dirty="0"/>
              <a:t> </a:t>
            </a:r>
            <a:r>
              <a:rPr lang="de-CH" dirty="0" err="1"/>
              <a:t>the</a:t>
            </a:r>
            <a:r>
              <a:rPr lang="de-CH" dirty="0"/>
              <a:t> </a:t>
            </a:r>
            <a:r>
              <a:rPr lang="de-CH" dirty="0" err="1"/>
              <a:t>capacity</a:t>
            </a:r>
            <a:r>
              <a:rPr lang="de-CH" dirty="0"/>
              <a:t> </a:t>
            </a:r>
            <a:r>
              <a:rPr lang="de-CH" dirty="0" err="1"/>
              <a:t>of</a:t>
            </a:r>
            <a:r>
              <a:rPr lang="de-CH" dirty="0"/>
              <a:t> </a:t>
            </a:r>
            <a:r>
              <a:rPr lang="de-CH" dirty="0" err="1"/>
              <a:t>the</a:t>
            </a:r>
            <a:r>
              <a:rPr lang="de-CH" dirty="0"/>
              <a:t> </a:t>
            </a:r>
            <a:r>
              <a:rPr lang="de-CH" dirty="0" err="1"/>
              <a:t>battery</a:t>
            </a:r>
            <a:endParaRPr lang="de-CH" dirty="0"/>
          </a:p>
          <a:p>
            <a:r>
              <a:rPr lang="de-CH" dirty="0"/>
              <a:t>Can </a:t>
            </a:r>
            <a:r>
              <a:rPr lang="de-CH" dirty="0" err="1"/>
              <a:t>be</a:t>
            </a:r>
            <a:r>
              <a:rPr lang="de-CH" dirty="0"/>
              <a:t> </a:t>
            </a:r>
            <a:r>
              <a:rPr lang="de-CH" dirty="0" err="1"/>
              <a:t>used</a:t>
            </a:r>
            <a:r>
              <a:rPr lang="de-CH" dirty="0"/>
              <a:t> </a:t>
            </a:r>
            <a:r>
              <a:rPr lang="de-CH" dirty="0" err="1"/>
              <a:t>to</a:t>
            </a:r>
            <a:r>
              <a:rPr lang="de-CH" dirty="0"/>
              <a:t> </a:t>
            </a:r>
            <a:r>
              <a:rPr lang="de-CH" dirty="0" err="1"/>
              <a:t>heat</a:t>
            </a:r>
            <a:r>
              <a:rPr lang="de-CH" dirty="0"/>
              <a:t> </a:t>
            </a:r>
            <a:r>
              <a:rPr lang="de-CH" dirty="0" err="1"/>
              <a:t>or</a:t>
            </a:r>
            <a:r>
              <a:rPr lang="de-CH" dirty="0"/>
              <a:t> cool </a:t>
            </a:r>
            <a:r>
              <a:rPr lang="de-CH" dirty="0" err="1"/>
              <a:t>the</a:t>
            </a:r>
            <a:r>
              <a:rPr lang="de-CH" dirty="0"/>
              <a:t> </a:t>
            </a:r>
            <a:r>
              <a:rPr lang="de-CH" dirty="0" err="1"/>
              <a:t>battery</a:t>
            </a:r>
            <a:r>
              <a:rPr lang="de-CH" dirty="0"/>
              <a:t>.</a:t>
            </a:r>
          </a:p>
        </p:txBody>
      </p:sp>
      <p:pic>
        <p:nvPicPr>
          <p:cNvPr id="2" name="Picture 2" descr="figure 2">
            <a:extLst>
              <a:ext uri="{FF2B5EF4-FFF2-40B4-BE49-F238E27FC236}">
                <a16:creationId xmlns:a16="http://schemas.microsoft.com/office/drawing/2014/main" id="{2D4445F2-EE6D-B9BA-37B6-E86EF24F1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231" y="2924882"/>
            <a:ext cx="3887743" cy="32520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60287DD-DE21-F085-A7AA-BED366AFD6A9}"/>
              </a:ext>
            </a:extLst>
          </p:cNvPr>
          <p:cNvCxnSpPr>
            <a:cxnSpLocks/>
          </p:cNvCxnSpPr>
          <p:nvPr/>
        </p:nvCxnSpPr>
        <p:spPr>
          <a:xfrm>
            <a:off x="5565449" y="5622955"/>
            <a:ext cx="879801"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494CFA3-46D0-2880-485B-6C28774D9DA7}"/>
              </a:ext>
            </a:extLst>
          </p:cNvPr>
          <p:cNvCxnSpPr>
            <a:cxnSpLocks/>
          </p:cNvCxnSpPr>
          <p:nvPr/>
        </p:nvCxnSpPr>
        <p:spPr>
          <a:xfrm>
            <a:off x="7711749" y="4911755"/>
            <a:ext cx="879801"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406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31</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044218" cy="5174618"/>
          </a:xfrm>
        </p:spPr>
        <p:txBody>
          <a:bodyPr>
            <a:normAutofit/>
          </a:bodyPr>
          <a:lstStyle/>
          <a:p>
            <a:pPr marL="0" indent="0">
              <a:buNone/>
            </a:pPr>
            <a:r>
              <a:rPr lang="de-CH" b="1" dirty="0">
                <a:solidFill>
                  <a:srgbClr val="8D1962"/>
                </a:solidFill>
              </a:rPr>
              <a:t>Temperatur Monitoring (II)</a:t>
            </a:r>
            <a:endParaRPr lang="en-US" dirty="0"/>
          </a:p>
          <a:p>
            <a:r>
              <a:rPr lang="de-CH" dirty="0" err="1"/>
              <a:t>Temperature</a:t>
            </a:r>
            <a:r>
              <a:rPr lang="de-CH" dirty="0"/>
              <a:t> </a:t>
            </a:r>
            <a:r>
              <a:rPr lang="de-CH" dirty="0" err="1"/>
              <a:t>of</a:t>
            </a:r>
            <a:r>
              <a:rPr lang="de-CH" dirty="0"/>
              <a:t> </a:t>
            </a:r>
            <a:r>
              <a:rPr lang="de-CH" dirty="0" err="1"/>
              <a:t>each</a:t>
            </a:r>
            <a:r>
              <a:rPr lang="de-CH" dirty="0"/>
              <a:t> </a:t>
            </a:r>
            <a:r>
              <a:rPr lang="de-CH" dirty="0" err="1"/>
              <a:t>cell</a:t>
            </a:r>
            <a:r>
              <a:rPr lang="de-CH" dirty="0"/>
              <a:t> </a:t>
            </a:r>
            <a:r>
              <a:rPr lang="de-CH" dirty="0" err="1"/>
              <a:t>is</a:t>
            </a:r>
            <a:r>
              <a:rPr lang="de-CH" dirty="0"/>
              <a:t> </a:t>
            </a:r>
            <a:r>
              <a:rPr lang="de-CH" dirty="0" err="1"/>
              <a:t>needed</a:t>
            </a:r>
            <a:r>
              <a:rPr lang="de-CH" dirty="0"/>
              <a:t> </a:t>
            </a:r>
            <a:r>
              <a:rPr lang="de-CH" dirty="0" err="1"/>
              <a:t>which</a:t>
            </a:r>
            <a:r>
              <a:rPr lang="de-CH" dirty="0"/>
              <a:t> </a:t>
            </a:r>
            <a:r>
              <a:rPr lang="de-CH" dirty="0" err="1"/>
              <a:t>leads</a:t>
            </a:r>
            <a:r>
              <a:rPr lang="de-CH" dirty="0"/>
              <a:t> </a:t>
            </a:r>
            <a:r>
              <a:rPr lang="de-CH" dirty="0" err="1"/>
              <a:t>to</a:t>
            </a:r>
            <a:r>
              <a:rPr lang="de-CH" dirty="0"/>
              <a:t> high </a:t>
            </a:r>
            <a:r>
              <a:rPr lang="de-CH" dirty="0" err="1"/>
              <a:t>measurement</a:t>
            </a:r>
            <a:r>
              <a:rPr lang="de-CH" dirty="0"/>
              <a:t> </a:t>
            </a:r>
            <a:r>
              <a:rPr lang="de-CH" dirty="0" err="1"/>
              <a:t>effort</a:t>
            </a:r>
            <a:endParaRPr lang="de-CH" dirty="0"/>
          </a:p>
          <a:p>
            <a:r>
              <a:rPr lang="de-CH" dirty="0" err="1"/>
              <a:t>Repleacment</a:t>
            </a:r>
            <a:r>
              <a:rPr lang="de-CH" dirty="0"/>
              <a:t> </a:t>
            </a:r>
            <a:r>
              <a:rPr lang="de-CH" dirty="0" err="1"/>
              <a:t>of</a:t>
            </a:r>
            <a:r>
              <a:rPr lang="de-CH" dirty="0"/>
              <a:t> </a:t>
            </a:r>
            <a:r>
              <a:rPr lang="de-CH" dirty="0" err="1"/>
              <a:t>measurments</a:t>
            </a:r>
            <a:r>
              <a:rPr lang="de-CH" dirty="0"/>
              <a:t> </a:t>
            </a:r>
            <a:r>
              <a:rPr lang="de-CH" dirty="0" err="1"/>
              <a:t>can</a:t>
            </a:r>
            <a:r>
              <a:rPr lang="de-CH" dirty="0"/>
              <a:t> </a:t>
            </a:r>
            <a:r>
              <a:rPr lang="de-CH" dirty="0" err="1"/>
              <a:t>be</a:t>
            </a:r>
            <a:r>
              <a:rPr lang="de-CH" dirty="0"/>
              <a:t> </a:t>
            </a:r>
            <a:r>
              <a:rPr lang="de-CH" dirty="0" err="1"/>
              <a:t>done</a:t>
            </a:r>
            <a:r>
              <a:rPr lang="de-CH" dirty="0"/>
              <a:t> </a:t>
            </a:r>
            <a:r>
              <a:rPr lang="de-CH" dirty="0" err="1"/>
              <a:t>with</a:t>
            </a:r>
            <a:r>
              <a:rPr lang="de-CH" dirty="0"/>
              <a:t> </a:t>
            </a:r>
            <a:r>
              <a:rPr lang="de-CH" dirty="0" err="1"/>
              <a:t>accurate</a:t>
            </a:r>
            <a:r>
              <a:rPr lang="de-CH" dirty="0"/>
              <a:t> thermal </a:t>
            </a:r>
            <a:r>
              <a:rPr lang="de-CH" dirty="0" err="1"/>
              <a:t>models</a:t>
            </a:r>
            <a:r>
              <a:rPr lang="de-CH" dirty="0"/>
              <a:t> </a:t>
            </a:r>
            <a:r>
              <a:rPr lang="de-CH" dirty="0" err="1"/>
              <a:t>which</a:t>
            </a:r>
            <a:r>
              <a:rPr lang="de-CH" dirty="0"/>
              <a:t> </a:t>
            </a:r>
            <a:r>
              <a:rPr lang="de-CH" dirty="0" err="1"/>
              <a:t>make</a:t>
            </a:r>
            <a:r>
              <a:rPr lang="de-CH" dirty="0"/>
              <a:t> </a:t>
            </a:r>
            <a:r>
              <a:rPr lang="de-CH" dirty="0" err="1"/>
              <a:t>it</a:t>
            </a:r>
            <a:r>
              <a:rPr lang="de-CH" dirty="0"/>
              <a:t> possible </a:t>
            </a:r>
            <a:r>
              <a:rPr lang="de-CH" dirty="0" err="1"/>
              <a:t>to</a:t>
            </a:r>
            <a:r>
              <a:rPr lang="de-CH" dirty="0"/>
              <a:t> </a:t>
            </a:r>
            <a:r>
              <a:rPr lang="de-CH" dirty="0" err="1"/>
              <a:t>derive</a:t>
            </a:r>
            <a:r>
              <a:rPr lang="de-CH" dirty="0"/>
              <a:t> </a:t>
            </a:r>
            <a:r>
              <a:rPr lang="de-CH" dirty="0" err="1"/>
              <a:t>temperatures</a:t>
            </a:r>
            <a:r>
              <a:rPr lang="de-CH" dirty="0"/>
              <a:t> </a:t>
            </a:r>
            <a:r>
              <a:rPr lang="de-CH" dirty="0" err="1"/>
              <a:t>with</a:t>
            </a:r>
            <a:r>
              <a:rPr lang="de-CH" dirty="0"/>
              <a:t> </a:t>
            </a:r>
            <a:r>
              <a:rPr lang="de-CH" dirty="0" err="1"/>
              <a:t>less</a:t>
            </a:r>
            <a:r>
              <a:rPr lang="de-CH" dirty="0"/>
              <a:t> </a:t>
            </a:r>
            <a:r>
              <a:rPr lang="de-CH" dirty="0" err="1"/>
              <a:t>sensors</a:t>
            </a:r>
            <a:endParaRPr lang="de-CH" dirty="0"/>
          </a:p>
          <a:p>
            <a:endParaRPr lang="de-CH" dirty="0"/>
          </a:p>
        </p:txBody>
      </p:sp>
      <p:pic>
        <p:nvPicPr>
          <p:cNvPr id="4102" name="Picture 6">
            <a:extLst>
              <a:ext uri="{FF2B5EF4-FFF2-40B4-BE49-F238E27FC236}">
                <a16:creationId xmlns:a16="http://schemas.microsoft.com/office/drawing/2014/main" id="{D8B83DB3-E999-87F3-9939-AA4FC4BC8E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1501" y="3429000"/>
            <a:ext cx="7141953" cy="2426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58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32</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044218" cy="5174618"/>
          </a:xfrm>
        </p:spPr>
        <p:txBody>
          <a:bodyPr>
            <a:normAutofit/>
          </a:bodyPr>
          <a:lstStyle/>
          <a:p>
            <a:pPr marL="0" indent="0">
              <a:buNone/>
            </a:pPr>
            <a:r>
              <a:rPr lang="de-CH" b="1" dirty="0">
                <a:solidFill>
                  <a:srgbClr val="8D1962"/>
                </a:solidFill>
              </a:rPr>
              <a:t>Temperatur Monitoring (III)</a:t>
            </a:r>
            <a:endParaRPr lang="en-US" dirty="0"/>
          </a:p>
          <a:p>
            <a:r>
              <a:rPr lang="de-CH" dirty="0"/>
              <a:t>A </a:t>
            </a:r>
            <a:r>
              <a:rPr lang="de-CH" dirty="0" err="1"/>
              <a:t>temperature</a:t>
            </a:r>
            <a:r>
              <a:rPr lang="de-CH" dirty="0"/>
              <a:t> </a:t>
            </a:r>
            <a:r>
              <a:rPr lang="de-CH" dirty="0" err="1"/>
              <a:t>sensor</a:t>
            </a:r>
            <a:r>
              <a:rPr lang="de-CH" dirty="0"/>
              <a:t> </a:t>
            </a:r>
            <a:r>
              <a:rPr lang="de-CH" dirty="0" err="1"/>
              <a:t>converts</a:t>
            </a:r>
            <a:r>
              <a:rPr lang="de-CH" dirty="0"/>
              <a:t> a </a:t>
            </a:r>
            <a:r>
              <a:rPr lang="de-CH" dirty="0" err="1"/>
              <a:t>temperatur</a:t>
            </a:r>
            <a:r>
              <a:rPr lang="de-CH" dirty="0"/>
              <a:t> </a:t>
            </a:r>
            <a:r>
              <a:rPr lang="de-CH" dirty="0" err="1"/>
              <a:t>into</a:t>
            </a:r>
            <a:r>
              <a:rPr lang="de-CH" dirty="0"/>
              <a:t> a </a:t>
            </a:r>
            <a:r>
              <a:rPr lang="de-CH" dirty="0" err="1"/>
              <a:t>voltage</a:t>
            </a:r>
            <a:r>
              <a:rPr lang="de-CH" dirty="0"/>
              <a:t>, </a:t>
            </a:r>
            <a:r>
              <a:rPr lang="de-CH" dirty="0" err="1"/>
              <a:t>which</a:t>
            </a:r>
            <a:r>
              <a:rPr lang="de-CH" dirty="0"/>
              <a:t> </a:t>
            </a:r>
            <a:r>
              <a:rPr lang="de-CH" dirty="0" err="1"/>
              <a:t>can</a:t>
            </a:r>
            <a:r>
              <a:rPr lang="de-CH" dirty="0"/>
              <a:t> </a:t>
            </a:r>
            <a:r>
              <a:rPr lang="de-CH" dirty="0" err="1"/>
              <a:t>be</a:t>
            </a:r>
            <a:r>
              <a:rPr lang="de-CH" dirty="0"/>
              <a:t> </a:t>
            </a:r>
            <a:r>
              <a:rPr lang="de-CH" dirty="0" err="1"/>
              <a:t>measured</a:t>
            </a:r>
            <a:r>
              <a:rPr lang="de-CH" dirty="0"/>
              <a:t>. </a:t>
            </a:r>
          </a:p>
          <a:p>
            <a:r>
              <a:rPr lang="de-CH" dirty="0"/>
              <a:t>This </a:t>
            </a:r>
            <a:r>
              <a:rPr lang="de-CH" dirty="0" err="1"/>
              <a:t>voltage</a:t>
            </a:r>
            <a:r>
              <a:rPr lang="de-CH" dirty="0"/>
              <a:t> </a:t>
            </a:r>
            <a:r>
              <a:rPr lang="de-CH" dirty="0" err="1"/>
              <a:t>can</a:t>
            </a:r>
            <a:r>
              <a:rPr lang="de-CH" dirty="0"/>
              <a:t> </a:t>
            </a:r>
            <a:r>
              <a:rPr lang="de-CH" dirty="0" err="1"/>
              <a:t>be</a:t>
            </a:r>
            <a:r>
              <a:rPr lang="de-CH" dirty="0"/>
              <a:t> </a:t>
            </a:r>
            <a:r>
              <a:rPr lang="de-CH" dirty="0" err="1"/>
              <a:t>measured</a:t>
            </a:r>
            <a:r>
              <a:rPr lang="de-CH" dirty="0"/>
              <a:t> and </a:t>
            </a:r>
            <a:r>
              <a:rPr lang="de-CH" dirty="0" err="1"/>
              <a:t>calculated</a:t>
            </a:r>
            <a:r>
              <a:rPr lang="de-CH" dirty="0"/>
              <a:t> back </a:t>
            </a:r>
            <a:r>
              <a:rPr lang="de-CH" dirty="0" err="1"/>
              <a:t>into</a:t>
            </a:r>
            <a:r>
              <a:rPr lang="de-CH" dirty="0"/>
              <a:t> a </a:t>
            </a:r>
            <a:r>
              <a:rPr lang="de-CH" dirty="0" err="1"/>
              <a:t>temperature</a:t>
            </a:r>
            <a:r>
              <a:rPr lang="de-CH" dirty="0"/>
              <a:t>. </a:t>
            </a:r>
          </a:p>
          <a:p>
            <a:r>
              <a:rPr lang="de-CH" dirty="0"/>
              <a:t>BMS </a:t>
            </a:r>
            <a:r>
              <a:rPr lang="de-CH" dirty="0" err="1"/>
              <a:t>IC’s</a:t>
            </a:r>
            <a:r>
              <a:rPr lang="de-CH" dirty="0"/>
              <a:t> </a:t>
            </a:r>
            <a:r>
              <a:rPr lang="de-CH" dirty="0" err="1"/>
              <a:t>have</a:t>
            </a:r>
            <a:r>
              <a:rPr lang="de-CH" dirty="0"/>
              <a:t> </a:t>
            </a:r>
            <a:r>
              <a:rPr lang="de-CH" dirty="0" err="1"/>
              <a:t>interfaces</a:t>
            </a:r>
            <a:r>
              <a:rPr lang="de-CH" dirty="0"/>
              <a:t> </a:t>
            </a:r>
            <a:r>
              <a:rPr lang="de-CH" dirty="0" err="1"/>
              <a:t>to</a:t>
            </a:r>
            <a:r>
              <a:rPr lang="de-CH" dirty="0"/>
              <a:t> </a:t>
            </a:r>
            <a:r>
              <a:rPr lang="de-CH" dirty="0" err="1"/>
              <a:t>these</a:t>
            </a:r>
            <a:r>
              <a:rPr lang="de-CH" dirty="0"/>
              <a:t> </a:t>
            </a:r>
            <a:r>
              <a:rPr lang="de-CH" dirty="0" err="1"/>
              <a:t>sensors</a:t>
            </a:r>
            <a:r>
              <a:rPr lang="de-CH" dirty="0"/>
              <a:t>.</a:t>
            </a:r>
          </a:p>
          <a:p>
            <a:endParaRPr lang="de-CH" dirty="0"/>
          </a:p>
          <a:p>
            <a:endParaRPr lang="de-CH" dirty="0"/>
          </a:p>
          <a:p>
            <a:endParaRPr lang="de-CH" dirty="0"/>
          </a:p>
        </p:txBody>
      </p:sp>
    </p:spTree>
    <p:extLst>
      <p:ext uri="{BB962C8B-B14F-4D97-AF65-F5344CB8AC3E}">
        <p14:creationId xmlns:p14="http://schemas.microsoft.com/office/powerpoint/2010/main" val="1217713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33</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044218" cy="5174618"/>
          </a:xfrm>
        </p:spPr>
        <p:txBody>
          <a:bodyPr>
            <a:normAutofit/>
          </a:bodyPr>
          <a:lstStyle/>
          <a:p>
            <a:pPr marL="0" indent="0">
              <a:buNone/>
            </a:pPr>
            <a:r>
              <a:rPr lang="de-CH" b="1" dirty="0">
                <a:solidFill>
                  <a:srgbClr val="8D1962"/>
                </a:solidFill>
              </a:rPr>
              <a:t>Temperatur Monitoring (IV)</a:t>
            </a:r>
            <a:endParaRPr lang="en-US" dirty="0"/>
          </a:p>
          <a:p>
            <a:r>
              <a:rPr lang="de-CH" dirty="0" err="1"/>
              <a:t>Temperature</a:t>
            </a:r>
            <a:r>
              <a:rPr lang="de-CH" dirty="0"/>
              <a:t> </a:t>
            </a:r>
            <a:r>
              <a:rPr lang="de-CH" dirty="0" err="1"/>
              <a:t>sensors</a:t>
            </a:r>
            <a:r>
              <a:rPr lang="de-CH" dirty="0"/>
              <a:t>, </a:t>
            </a:r>
            <a:r>
              <a:rPr lang="de-CH" dirty="0" err="1"/>
              <a:t>produce</a:t>
            </a:r>
            <a:r>
              <a:rPr lang="de-CH" dirty="0"/>
              <a:t> a </a:t>
            </a:r>
            <a:r>
              <a:rPr lang="de-CH" dirty="0" err="1"/>
              <a:t>voltage</a:t>
            </a:r>
            <a:r>
              <a:rPr lang="de-CH" dirty="0"/>
              <a:t> </a:t>
            </a:r>
            <a:r>
              <a:rPr lang="de-CH" dirty="0" err="1"/>
              <a:t>signal</a:t>
            </a:r>
            <a:r>
              <a:rPr lang="de-CH" dirty="0"/>
              <a:t> wich </a:t>
            </a:r>
            <a:r>
              <a:rPr lang="de-CH" dirty="0" err="1"/>
              <a:t>can</a:t>
            </a:r>
            <a:r>
              <a:rPr lang="de-CH" dirty="0"/>
              <a:t> </a:t>
            </a:r>
            <a:r>
              <a:rPr lang="de-CH" dirty="0" err="1"/>
              <a:t>be</a:t>
            </a:r>
            <a:r>
              <a:rPr lang="de-CH" dirty="0"/>
              <a:t> </a:t>
            </a:r>
            <a:r>
              <a:rPr lang="de-CH" dirty="0" err="1"/>
              <a:t>measured</a:t>
            </a:r>
            <a:r>
              <a:rPr lang="de-CH" dirty="0"/>
              <a:t> </a:t>
            </a:r>
            <a:r>
              <a:rPr lang="de-CH" dirty="0" err="1"/>
              <a:t>over</a:t>
            </a:r>
            <a:r>
              <a:rPr lang="de-CH" dirty="0"/>
              <a:t> an ADC. </a:t>
            </a:r>
          </a:p>
          <a:p>
            <a:r>
              <a:rPr lang="en-US" b="1" dirty="0"/>
              <a:t>Thermocouples</a:t>
            </a:r>
            <a:r>
              <a:rPr lang="en-US" dirty="0"/>
              <a:t> are temperature sensors that generate a voltage proportional to the temperature difference between two different metals. The generated voltage is measured and converted into a temperature by the BMS system.</a:t>
            </a:r>
          </a:p>
          <a:p>
            <a:r>
              <a:rPr lang="en-US" b="1" dirty="0"/>
              <a:t>Thermistor </a:t>
            </a:r>
            <a:r>
              <a:rPr lang="en-US" dirty="0"/>
              <a:t>are temperature sensor that changes its resistance with temperature. The resistance affect the voltage which can be measured. </a:t>
            </a:r>
            <a:endParaRPr lang="de-CH" b="1" dirty="0"/>
          </a:p>
          <a:p>
            <a:endParaRPr lang="de-CH" dirty="0"/>
          </a:p>
        </p:txBody>
      </p:sp>
    </p:spTree>
    <p:extLst>
      <p:ext uri="{BB962C8B-B14F-4D97-AF65-F5344CB8AC3E}">
        <p14:creationId xmlns:p14="http://schemas.microsoft.com/office/powerpoint/2010/main" val="1585811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rPr>
                  <a:t>State of Charge (SOC)</a:t>
                </a:r>
              </a:p>
              <a:p>
                <a:pPr lvl="1"/>
                <a:r>
                  <a:rPr lang="en-US" dirty="0"/>
                  <a:t>Ratio between the remaining charge and the total capacity</a:t>
                </a:r>
              </a:p>
              <a:p>
                <a:pPr lvl="1"/>
                <a14:m>
                  <m:oMath xmlns:m="http://schemas.openxmlformats.org/officeDocument/2006/math">
                    <m:r>
                      <a:rPr lang="de-CH" b="0" i="1" smtClean="0">
                        <a:latin typeface="Cambria Math" panose="02040503050406030204" pitchFamily="18" charset="0"/>
                      </a:rPr>
                      <m:t>𝑆𝑂𝐶</m:t>
                    </m:r>
                    <m:r>
                      <a:rPr lang="de-CH" b="0" i="1" smtClean="0">
                        <a:latin typeface="Cambria Math" panose="02040503050406030204" pitchFamily="18" charset="0"/>
                      </a:rPr>
                      <m:t>[%]=</m:t>
                    </m:r>
                    <m:d>
                      <m:dPr>
                        <m:ctrlPr>
                          <a:rPr lang="de-CH" b="0" i="1" smtClean="0">
                            <a:latin typeface="Cambria Math" panose="02040503050406030204" pitchFamily="18" charset="0"/>
                          </a:rPr>
                        </m:ctrlPr>
                      </m:dPr>
                      <m:e>
                        <m:f>
                          <m:fPr>
                            <m:ctrlPr>
                              <a:rPr lang="de-CH" b="0" i="1" smtClean="0">
                                <a:latin typeface="Cambria Math" panose="02040503050406030204" pitchFamily="18" charset="0"/>
                              </a:rPr>
                            </m:ctrlPr>
                          </m:fPr>
                          <m:num>
                            <m:r>
                              <a:rPr lang="de-CH" b="0" i="1" smtClean="0">
                                <a:latin typeface="Cambria Math" panose="02040503050406030204" pitchFamily="18" charset="0"/>
                              </a:rPr>
                              <m:t>𝑄</m:t>
                            </m:r>
                          </m:num>
                          <m:den>
                            <m:sSub>
                              <m:sSubPr>
                                <m:ctrlPr>
                                  <a:rPr lang="de-CH" b="0" i="1" smtClean="0">
                                    <a:latin typeface="Cambria Math" panose="02040503050406030204" pitchFamily="18" charset="0"/>
                                  </a:rPr>
                                </m:ctrlPr>
                              </m:sSubPr>
                              <m:e>
                                <m:r>
                                  <a:rPr lang="de-CH" b="0" i="1" smtClean="0">
                                    <a:latin typeface="Cambria Math" panose="02040503050406030204" pitchFamily="18" charset="0"/>
                                  </a:rPr>
                                  <m:t>𝑄</m:t>
                                </m:r>
                              </m:e>
                              <m:sub>
                                <m:r>
                                  <a:rPr lang="de-CH" b="0" i="1" smtClean="0">
                                    <a:latin typeface="Cambria Math" panose="02040503050406030204" pitchFamily="18" charset="0"/>
                                  </a:rPr>
                                  <m:t>𝑡𝑜𝑡𝑎𝑙</m:t>
                                </m:r>
                              </m:sub>
                            </m:sSub>
                          </m:den>
                        </m:f>
                      </m:e>
                    </m:d>
                    <m:r>
                      <a:rPr lang="de-CH" i="1">
                        <a:latin typeface="Cambria Math" panose="02040503050406030204" pitchFamily="18" charset="0"/>
                        <a:ea typeface="Cambria Math" panose="02040503050406030204" pitchFamily="18" charset="0"/>
                      </a:rPr>
                      <m:t>∙</m:t>
                    </m:r>
                    <m:r>
                      <a:rPr lang="de-CH" b="0" i="1" smtClean="0">
                        <a:latin typeface="Cambria Math" panose="02040503050406030204" pitchFamily="18" charset="0"/>
                        <a:ea typeface="Cambria Math" panose="02040503050406030204" pitchFamily="18" charset="0"/>
                      </a:rPr>
                      <m:t>100</m:t>
                    </m:r>
                  </m:oMath>
                </a14:m>
                <a:endParaRPr lang="en-US" dirty="0"/>
              </a:p>
              <a:p>
                <a:pPr lvl="1"/>
                <a:r>
                  <a:rPr lang="en-US" dirty="0"/>
                  <a:t>100% </a:t>
                </a:r>
                <a:r>
                  <a:rPr lang="en-US" dirty="0">
                    <a:sym typeface="Wingdings" panose="05000000000000000000" pitchFamily="2" charset="2"/>
                  </a:rPr>
                  <a:t> fully charged</a:t>
                </a:r>
              </a:p>
              <a:p>
                <a:pPr lvl="1"/>
                <a:r>
                  <a:rPr lang="en-US" dirty="0">
                    <a:sym typeface="Wingdings" panose="05000000000000000000" pitchFamily="2" charset="2"/>
                  </a:rPr>
                  <a:t>0%  fully discharged</a:t>
                </a:r>
              </a:p>
              <a:p>
                <a:pPr lvl="1"/>
                <a:r>
                  <a:rPr lang="en-US" dirty="0">
                    <a:sym typeface="Wingdings" panose="05000000000000000000" pitchFamily="2" charset="2"/>
                  </a:rPr>
                  <a:t>SOC is not measured directly, it is estimated from other measurements and known Parameters</a:t>
                </a:r>
              </a:p>
              <a:p>
                <a:pPr lvl="1"/>
                <a:r>
                  <a:rPr lang="en-US" dirty="0">
                    <a:sym typeface="Wingdings" panose="05000000000000000000" pitchFamily="2" charset="2"/>
                  </a:rPr>
                  <a:t>Ways to estimate the SOC are</a:t>
                </a:r>
              </a:p>
              <a:p>
                <a:pPr lvl="2"/>
                <a:r>
                  <a:rPr lang="en-US" dirty="0">
                    <a:sym typeface="Wingdings" panose="05000000000000000000" pitchFamily="2" charset="2"/>
                  </a:rPr>
                  <a:t>Coulomb counting</a:t>
                </a:r>
              </a:p>
              <a:p>
                <a:pPr lvl="2"/>
                <a:r>
                  <a:rPr lang="en-US" dirty="0">
                    <a:sym typeface="Wingdings" panose="05000000000000000000" pitchFamily="2" charset="2"/>
                  </a:rPr>
                  <a:t>Voltage Method</a:t>
                </a:r>
              </a:p>
              <a:p>
                <a:pPr lvl="2"/>
                <a:r>
                  <a:rPr lang="en-US" dirty="0">
                    <a:sym typeface="Wingdings" panose="05000000000000000000" pitchFamily="2" charset="2"/>
                  </a:rPr>
                  <a:t>Kalman filter (not part of this lecture)</a:t>
                </a:r>
              </a:p>
              <a:p>
                <a:pPr lvl="1"/>
                <a:r>
                  <a:rPr lang="en-US" dirty="0"/>
                  <a:t>Required for the derivation of SOH and can be used to provide user Information </a:t>
                </a:r>
                <a:r>
                  <a:rPr lang="en-US" dirty="0" err="1"/>
                  <a:t>e.g</a:t>
                </a:r>
                <a:r>
                  <a:rPr lang="en-US" dirty="0"/>
                  <a:t> phone battery status, remaining range in an EV</a:t>
                </a:r>
                <a:endParaRPr lang="en-US" dirty="0">
                  <a:sym typeface="Wingdings" panose="05000000000000000000" pitchFamily="2" charset="2"/>
                </a:endParaRPr>
              </a:p>
              <a:p>
                <a:pPr lvl="1"/>
                <a:endParaRPr lang="en-US" dirty="0"/>
              </a:p>
              <a:p>
                <a:pPr lvl="1"/>
                <a:endParaRPr lang="en-US" dirty="0"/>
              </a:p>
              <a:p>
                <a:pPr lvl="1"/>
                <a:endParaRPr lang="en-US" dirty="0"/>
              </a:p>
              <a:p>
                <a:pPr marL="457202" lvl="1" indent="0">
                  <a:buNone/>
                </a:pPr>
                <a:endParaRPr lang="en-US" dirty="0"/>
              </a:p>
              <a:p>
                <a:pPr marL="457202" lvl="1" indent="0">
                  <a:buNone/>
                </a:pPr>
                <a:endParaRPr lang="en-US" dirty="0"/>
              </a:p>
            </p:txBody>
          </p:sp>
        </mc:Choice>
        <mc:Fallback xmlns="">
          <p:sp>
            <p:nvSpPr>
              <p:cNvPr id="2" name="Content Placeholder 1">
                <a:extLst>
                  <a:ext uri="{FF2B5EF4-FFF2-40B4-BE49-F238E27FC236}">
                    <a16:creationId xmlns:a16="http://schemas.microsoft.com/office/drawing/2014/main" id="{57E55B8F-051F-8196-7178-350E7A6BFE99}"/>
                  </a:ext>
                </a:extLst>
              </p:cNvPr>
              <p:cNvSpPr>
                <a:spLocks noGrp="1" noRot="1" noChangeAspect="1" noMove="1" noResize="1" noEditPoints="1" noAdjustHandles="1" noChangeArrowheads="1" noChangeShapeType="1" noTextEdit="1"/>
              </p:cNvSpPr>
              <p:nvPr>
                <p:ph idx="1"/>
              </p:nvPr>
            </p:nvSpPr>
            <p:spPr>
              <a:blipFill>
                <a:blip r:embed="rId3"/>
                <a:stretch>
                  <a:fillRect l="-1071" t="-153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34</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spTree>
    <p:extLst>
      <p:ext uri="{BB962C8B-B14F-4D97-AF65-F5344CB8AC3E}">
        <p14:creationId xmlns:p14="http://schemas.microsoft.com/office/powerpoint/2010/main" val="210685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sym typeface="Wingdings" panose="05000000000000000000" pitchFamily="2" charset="2"/>
              </a:rPr>
              <a:t>Coulomb counting (</a:t>
            </a:r>
            <a:r>
              <a:rPr lang="en-US" b="1" dirty="0" err="1">
                <a:solidFill>
                  <a:srgbClr val="8D1962"/>
                </a:solidFill>
                <a:sym typeface="Wingdings" panose="05000000000000000000" pitchFamily="2" charset="2"/>
              </a:rPr>
              <a:t>Amper</a:t>
            </a:r>
            <a:r>
              <a:rPr lang="en-US" b="1" dirty="0">
                <a:solidFill>
                  <a:srgbClr val="8D1962"/>
                </a:solidFill>
                <a:sym typeface="Wingdings" panose="05000000000000000000" pitchFamily="2" charset="2"/>
              </a:rPr>
              <a:t> hour counting/ Current integration)</a:t>
            </a:r>
          </a:p>
          <a:p>
            <a:pPr lvl="1"/>
            <a:r>
              <a:rPr lang="en-US" dirty="0">
                <a:sym typeface="Wingdings" panose="05000000000000000000" pitchFamily="2" charset="2"/>
              </a:rPr>
              <a:t>Most common technique</a:t>
            </a:r>
          </a:p>
          <a:p>
            <a:pPr lvl="1"/>
            <a:r>
              <a:rPr lang="en-US" dirty="0">
                <a:sym typeface="Wingdings" panose="05000000000000000000" pitchFamily="2" charset="2"/>
              </a:rPr>
              <a:t>Initial SOC needed</a:t>
            </a:r>
            <a:endParaRPr lang="en-US" dirty="0"/>
          </a:p>
          <a:p>
            <a:pPr lvl="1"/>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35</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1028" name="Picture 4">
            <a:extLst>
              <a:ext uri="{FF2B5EF4-FFF2-40B4-BE49-F238E27FC236}">
                <a16:creationId xmlns:a16="http://schemas.microsoft.com/office/drawing/2014/main" id="{3961C300-D784-437A-8791-E089C74B1E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3064" y="1796981"/>
            <a:ext cx="5086098" cy="26874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2EB702E-50B3-44DD-239E-F2F46F1B58D7}"/>
                  </a:ext>
                </a:extLst>
              </p:cNvPr>
              <p:cNvSpPr txBox="1"/>
              <p:nvPr/>
            </p:nvSpPr>
            <p:spPr>
              <a:xfrm>
                <a:off x="2169268" y="4957784"/>
                <a:ext cx="6254885" cy="745845"/>
              </a:xfrm>
              <a:prstGeom prst="rect">
                <a:avLst/>
              </a:prstGeom>
              <a:noFill/>
            </p:spPr>
            <p:txBody>
              <a:bodyPr wrap="square">
                <a:spAutoFit/>
              </a:bodyPr>
              <a:lstStyle/>
              <a:p>
                <a:pPr marL="457202" lvl="1" indent="0">
                  <a:buNone/>
                </a:pPr>
                <a14:m>
                  <m:oMathPara xmlns:m="http://schemas.openxmlformats.org/officeDocument/2006/math">
                    <m:oMathParaPr>
                      <m:jc m:val="left"/>
                    </m:oMathParaPr>
                    <m:oMath xmlns:m="http://schemas.openxmlformats.org/officeDocument/2006/math">
                      <m:r>
                        <a:rPr lang="de-CH" b="0" i="1" smtClean="0">
                          <a:latin typeface="Cambria Math" panose="02040503050406030204" pitchFamily="18" charset="0"/>
                        </a:rPr>
                        <m:t>𝑆𝑂𝐶</m:t>
                      </m:r>
                      <m:r>
                        <a:rPr lang="de-CH" b="0" i="1" smtClean="0">
                          <a:latin typeface="Cambria Math" panose="02040503050406030204" pitchFamily="18" charset="0"/>
                        </a:rPr>
                        <m:t>=</m:t>
                      </m:r>
                      <m:r>
                        <a:rPr lang="de-CH" b="0" i="1" smtClean="0">
                          <a:latin typeface="Cambria Math" panose="02040503050406030204" pitchFamily="18" charset="0"/>
                        </a:rPr>
                        <m:t>𝑆𝑂𝐶</m:t>
                      </m:r>
                      <m:d>
                        <m:dPr>
                          <m:ctrlPr>
                            <a:rPr lang="de-CH" b="0" i="1" smtClean="0">
                              <a:latin typeface="Cambria Math" panose="02040503050406030204" pitchFamily="18" charset="0"/>
                            </a:rPr>
                          </m:ctrlPr>
                        </m:dPr>
                        <m:e>
                          <m:sSub>
                            <m:sSubPr>
                              <m:ctrlPr>
                                <a:rPr lang="de-CH" b="0" i="1" smtClean="0">
                                  <a:latin typeface="Cambria Math" panose="02040503050406030204" pitchFamily="18" charset="0"/>
                                </a:rPr>
                              </m:ctrlPr>
                            </m:sSubPr>
                            <m:e>
                              <m:r>
                                <a:rPr lang="de-CH" b="0" i="1" smtClean="0">
                                  <a:latin typeface="Cambria Math" panose="02040503050406030204" pitchFamily="18" charset="0"/>
                                </a:rPr>
                                <m:t>𝑡</m:t>
                              </m:r>
                            </m:e>
                            <m:sub>
                              <m:r>
                                <a:rPr lang="de-CH" b="0" i="1" smtClean="0">
                                  <a:latin typeface="Cambria Math" panose="02040503050406030204" pitchFamily="18" charset="0"/>
                                </a:rPr>
                                <m:t>0</m:t>
                              </m:r>
                            </m:sub>
                          </m:sSub>
                        </m:e>
                      </m:d>
                      <m:r>
                        <a:rPr lang="de-CH" b="0" i="1" smtClean="0">
                          <a:latin typeface="Cambria Math" panose="02040503050406030204" pitchFamily="18" charset="0"/>
                        </a:rPr>
                        <m:t>+</m:t>
                      </m:r>
                      <m:f>
                        <m:fPr>
                          <m:ctrlPr>
                            <a:rPr lang="de-CH" b="0" i="1" smtClean="0">
                              <a:latin typeface="Cambria Math" panose="02040503050406030204" pitchFamily="18" charset="0"/>
                            </a:rPr>
                          </m:ctrlPr>
                        </m:fPr>
                        <m:num>
                          <m:r>
                            <a:rPr lang="de-CH" b="0" i="1" smtClean="0">
                              <a:latin typeface="Cambria Math" panose="02040503050406030204" pitchFamily="18" charset="0"/>
                            </a:rPr>
                            <m:t>1</m:t>
                          </m:r>
                        </m:num>
                        <m:den>
                          <m:sSub>
                            <m:sSubPr>
                              <m:ctrlPr>
                                <a:rPr lang="de-CH" b="0" i="1" smtClean="0">
                                  <a:latin typeface="Cambria Math" panose="02040503050406030204" pitchFamily="18" charset="0"/>
                                </a:rPr>
                              </m:ctrlPr>
                            </m:sSubPr>
                            <m:e>
                              <m:r>
                                <a:rPr lang="de-CH" b="0" i="1" smtClean="0">
                                  <a:latin typeface="Cambria Math" panose="02040503050406030204" pitchFamily="18" charset="0"/>
                                </a:rPr>
                                <m:t>𝐶</m:t>
                              </m:r>
                            </m:e>
                            <m:sub>
                              <m:r>
                                <a:rPr lang="de-CH" b="0" i="1" smtClean="0">
                                  <a:latin typeface="Cambria Math" panose="02040503050406030204" pitchFamily="18" charset="0"/>
                                </a:rPr>
                                <m:t>𝑟𝑎𝑡𝑒𝑑</m:t>
                              </m:r>
                            </m:sub>
                          </m:sSub>
                        </m:den>
                      </m:f>
                      <m:nary>
                        <m:naryPr>
                          <m:ctrlPr>
                            <a:rPr lang="de-CH" b="0" i="1" smtClean="0">
                              <a:latin typeface="Cambria Math" panose="02040503050406030204" pitchFamily="18" charset="0"/>
                            </a:rPr>
                          </m:ctrlPr>
                        </m:naryPr>
                        <m:sub>
                          <m:sSub>
                            <m:sSubPr>
                              <m:ctrlPr>
                                <a:rPr lang="de-CH" b="0" i="1" smtClean="0">
                                  <a:latin typeface="Cambria Math" panose="02040503050406030204" pitchFamily="18" charset="0"/>
                                </a:rPr>
                              </m:ctrlPr>
                            </m:sSubPr>
                            <m:e>
                              <m:r>
                                <a:rPr lang="de-CH" b="0" i="1" smtClean="0">
                                  <a:latin typeface="Cambria Math" panose="02040503050406030204" pitchFamily="18" charset="0"/>
                                </a:rPr>
                                <m:t>𝑡</m:t>
                              </m:r>
                            </m:e>
                            <m:sub>
                              <m:r>
                                <a:rPr lang="de-CH" b="0" i="1" smtClean="0">
                                  <a:latin typeface="Cambria Math" panose="02040503050406030204" pitchFamily="18" charset="0"/>
                                </a:rPr>
                                <m:t>0</m:t>
                              </m:r>
                            </m:sub>
                          </m:sSub>
                        </m:sub>
                        <m:sup>
                          <m:sSub>
                            <m:sSubPr>
                              <m:ctrlPr>
                                <a:rPr lang="de-CH" b="0" i="1" smtClean="0">
                                  <a:latin typeface="Cambria Math" panose="02040503050406030204" pitchFamily="18" charset="0"/>
                                </a:rPr>
                              </m:ctrlPr>
                            </m:sSubPr>
                            <m:e>
                              <m:r>
                                <a:rPr lang="de-CH" b="0" i="1" smtClean="0">
                                  <a:latin typeface="Cambria Math" panose="02040503050406030204" pitchFamily="18" charset="0"/>
                                </a:rPr>
                                <m:t>𝑡</m:t>
                              </m:r>
                            </m:e>
                            <m:sub>
                              <m:r>
                                <a:rPr lang="de-CH" b="0" i="1" smtClean="0">
                                  <a:latin typeface="Cambria Math" panose="02040503050406030204" pitchFamily="18" charset="0"/>
                                </a:rPr>
                                <m:t>0</m:t>
                              </m:r>
                            </m:sub>
                          </m:sSub>
                          <m:r>
                            <a:rPr lang="de-CH" b="0" i="1" smtClean="0">
                              <a:latin typeface="Cambria Math" panose="02040503050406030204" pitchFamily="18" charset="0"/>
                            </a:rPr>
                            <m:t>+</m:t>
                          </m:r>
                          <m:r>
                            <a:rPr lang="de-CH" b="0" i="1" smtClean="0">
                              <a:latin typeface="Cambria Math" panose="02040503050406030204" pitchFamily="18" charset="0"/>
                              <a:ea typeface="Cambria Math" panose="02040503050406030204" pitchFamily="18" charset="0"/>
                            </a:rPr>
                            <m:t>𝜏</m:t>
                          </m:r>
                        </m:sup>
                        <m:e>
                          <m:d>
                            <m:dPr>
                              <m:ctrlPr>
                                <a:rPr lang="de-CH" b="0" i="1" smtClean="0">
                                  <a:latin typeface="Cambria Math" panose="02040503050406030204" pitchFamily="18" charset="0"/>
                                </a:rPr>
                              </m:ctrlPr>
                            </m:dPr>
                            <m:e>
                              <m:sSub>
                                <m:sSubPr>
                                  <m:ctrlPr>
                                    <a:rPr lang="de-CH" b="0" i="1" smtClean="0">
                                      <a:latin typeface="Cambria Math" panose="02040503050406030204" pitchFamily="18" charset="0"/>
                                    </a:rPr>
                                  </m:ctrlPr>
                                </m:sSubPr>
                                <m:e>
                                  <m:r>
                                    <a:rPr lang="de-CH" b="0" i="1" smtClean="0">
                                      <a:latin typeface="Cambria Math" panose="02040503050406030204" pitchFamily="18" charset="0"/>
                                    </a:rPr>
                                    <m:t>𝐼</m:t>
                                  </m:r>
                                </m:e>
                                <m:sub>
                                  <m:r>
                                    <a:rPr lang="de-CH" b="0" i="1" smtClean="0">
                                      <a:latin typeface="Cambria Math" panose="02040503050406030204" pitchFamily="18" charset="0"/>
                                    </a:rPr>
                                    <m:t>𝑏</m:t>
                                  </m:r>
                                </m:sub>
                              </m:sSub>
                              <m:r>
                                <a:rPr lang="de-CH" b="0" i="1" smtClean="0">
                                  <a:latin typeface="Cambria Math" panose="02040503050406030204" pitchFamily="18" charset="0"/>
                                </a:rPr>
                                <m:t>−</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𝐼</m:t>
                                  </m:r>
                                </m:e>
                                <m:sub>
                                  <m:r>
                                    <a:rPr lang="de-CH" b="0" i="1" smtClean="0">
                                      <a:latin typeface="Cambria Math" panose="02040503050406030204" pitchFamily="18" charset="0"/>
                                    </a:rPr>
                                    <m:t>𝑙𝑜𝑠𝑠</m:t>
                                  </m:r>
                                </m:sub>
                              </m:sSub>
                            </m:e>
                          </m:d>
                          <m:r>
                            <a:rPr lang="de-CH" b="0" i="1" smtClean="0">
                              <a:latin typeface="Cambria Math" panose="02040503050406030204" pitchFamily="18" charset="0"/>
                            </a:rPr>
                            <m:t> </m:t>
                          </m:r>
                          <m:r>
                            <a:rPr lang="de-CH" b="0" i="1" smtClean="0">
                              <a:latin typeface="Cambria Math" panose="02040503050406030204" pitchFamily="18" charset="0"/>
                            </a:rPr>
                            <m:t>𝑑𝑡</m:t>
                          </m:r>
                        </m:e>
                      </m:nary>
                    </m:oMath>
                  </m:oMathPara>
                </a14:m>
                <a:endParaRPr lang="en-US" dirty="0"/>
              </a:p>
            </p:txBody>
          </p:sp>
        </mc:Choice>
        <mc:Fallback xmlns="">
          <p:sp>
            <p:nvSpPr>
              <p:cNvPr id="8" name="TextBox 7">
                <a:extLst>
                  <a:ext uri="{FF2B5EF4-FFF2-40B4-BE49-F238E27FC236}">
                    <a16:creationId xmlns:a16="http://schemas.microsoft.com/office/drawing/2014/main" id="{72EB702E-50B3-44DD-239E-F2F46F1B58D7}"/>
                  </a:ext>
                </a:extLst>
              </p:cNvPr>
              <p:cNvSpPr txBox="1">
                <a:spLocks noRot="1" noChangeAspect="1" noMove="1" noResize="1" noEditPoints="1" noAdjustHandles="1" noChangeArrowheads="1" noChangeShapeType="1" noTextEdit="1"/>
              </p:cNvSpPr>
              <p:nvPr/>
            </p:nvSpPr>
            <p:spPr>
              <a:xfrm>
                <a:off x="2169268" y="4957784"/>
                <a:ext cx="6254885" cy="74584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56366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sym typeface="Wingdings" panose="05000000000000000000" pitchFamily="2" charset="2"/>
              </a:rPr>
              <a:t>Coulomb counting Exercise</a:t>
            </a:r>
          </a:p>
          <a:p>
            <a:r>
              <a:rPr lang="en-US" dirty="0"/>
              <a:t>Calculate the State of Charge after the following Current data during discharging</a:t>
            </a:r>
          </a:p>
          <a:p>
            <a:r>
              <a:rPr lang="en-US" dirty="0"/>
              <a:t>The initial SOC is 90 % and the batteries capacity is 3500 </a:t>
            </a:r>
            <a:r>
              <a:rPr lang="en-US" dirty="0" err="1"/>
              <a:t>mAh</a:t>
            </a:r>
            <a:endParaRPr lang="en-US" dirty="0"/>
          </a:p>
          <a:p>
            <a:pPr marL="0"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36</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6146" name="Picture 2">
            <a:extLst>
              <a:ext uri="{FF2B5EF4-FFF2-40B4-BE49-F238E27FC236}">
                <a16:creationId xmlns:a16="http://schemas.microsoft.com/office/drawing/2014/main" id="{754DC116-1273-7835-2A7E-1577B2912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461" y="3159262"/>
            <a:ext cx="6105994" cy="301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46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sym typeface="Wingdings" panose="05000000000000000000" pitchFamily="2" charset="2"/>
                  </a:rPr>
                  <a:t>Coulomb counting Exercise (Solution)</a:t>
                </a:r>
                <a:endParaRPr lang="en-US" dirty="0"/>
              </a:p>
              <a:p>
                <a:pPr marL="457200" indent="-457200">
                  <a:buAutoNum type="arabicPeriod"/>
                </a:pPr>
                <a:r>
                  <a:rPr lang="en-US" dirty="0"/>
                  <a:t>Calculate the initial SOC in </a:t>
                </a:r>
                <a:r>
                  <a:rPr lang="en-US" dirty="0" err="1"/>
                  <a:t>mAh</a:t>
                </a:r>
                <a:br>
                  <a:rPr lang="en-US" dirty="0"/>
                </a:br>
                <a14:m>
                  <m:oMath xmlns:m="http://schemas.openxmlformats.org/officeDocument/2006/math">
                    <m:r>
                      <m:rPr>
                        <m:sty m:val="p"/>
                      </m:rPr>
                      <a:rPr lang="de-CH" b="0" i="0" smtClean="0">
                        <a:solidFill>
                          <a:schemeClr val="accent6"/>
                        </a:solidFill>
                        <a:latin typeface="Cambria Math" panose="02040503050406030204" pitchFamily="18" charset="0"/>
                      </a:rPr>
                      <m:t>SOC</m:t>
                    </m:r>
                    <m:d>
                      <m:dPr>
                        <m:begChr m:val="["/>
                        <m:endChr m:val="]"/>
                        <m:ctrlPr>
                          <a:rPr lang="de-CH" b="0" i="1" smtClean="0">
                            <a:solidFill>
                              <a:schemeClr val="accent6"/>
                            </a:solidFill>
                            <a:latin typeface="Cambria Math" panose="02040503050406030204" pitchFamily="18" charset="0"/>
                          </a:rPr>
                        </m:ctrlPr>
                      </m:dPr>
                      <m:e>
                        <m:r>
                          <m:rPr>
                            <m:sty m:val="p"/>
                          </m:rPr>
                          <a:rPr lang="de-CH" b="0" i="0" smtClean="0">
                            <a:solidFill>
                              <a:schemeClr val="accent6"/>
                            </a:solidFill>
                            <a:latin typeface="Cambria Math" panose="02040503050406030204" pitchFamily="18" charset="0"/>
                          </a:rPr>
                          <m:t>mAh</m:t>
                        </m:r>
                      </m:e>
                    </m:d>
                    <m:r>
                      <a:rPr lang="en-US" i="1" smtClean="0">
                        <a:solidFill>
                          <a:schemeClr val="accent6"/>
                        </a:solidFill>
                        <a:latin typeface="Cambria Math" panose="02040503050406030204" pitchFamily="18" charset="0"/>
                      </a:rPr>
                      <m:t>=</m:t>
                    </m:r>
                    <m:r>
                      <a:rPr lang="de-CH" b="0" i="1" smtClean="0">
                        <a:solidFill>
                          <a:schemeClr val="accent6"/>
                        </a:solidFill>
                        <a:latin typeface="Cambria Math" panose="02040503050406030204" pitchFamily="18" charset="0"/>
                      </a:rPr>
                      <m:t>𝑄</m:t>
                    </m:r>
                    <m:r>
                      <a:rPr lang="de-CH" b="0" i="1" smtClean="0">
                        <a:solidFill>
                          <a:schemeClr val="accent6"/>
                        </a:solidFill>
                        <a:latin typeface="Cambria Math" panose="02040503050406030204" pitchFamily="18" charset="0"/>
                        <a:ea typeface="Cambria Math" panose="02040503050406030204" pitchFamily="18" charset="0"/>
                      </a:rPr>
                      <m:t>∙</m:t>
                    </m:r>
                    <m:r>
                      <a:rPr lang="de-CH" b="0" i="1" smtClean="0">
                        <a:solidFill>
                          <a:schemeClr val="accent6"/>
                        </a:solidFill>
                        <a:latin typeface="Cambria Math" panose="02040503050406030204" pitchFamily="18" charset="0"/>
                        <a:ea typeface="Cambria Math" panose="02040503050406030204" pitchFamily="18" charset="0"/>
                      </a:rPr>
                      <m:t>𝑆𝑂</m:t>
                    </m:r>
                    <m:r>
                      <a:rPr lang="de-CH" b="0" i="1" smtClean="0">
                        <a:solidFill>
                          <a:schemeClr val="accent6"/>
                        </a:solidFill>
                        <a:latin typeface="Cambria Math" panose="02040503050406030204" pitchFamily="18" charset="0"/>
                        <a:ea typeface="Cambria Math" panose="02040503050406030204" pitchFamily="18" charset="0"/>
                      </a:rPr>
                      <m:t>=3500</m:t>
                    </m:r>
                    <m:r>
                      <a:rPr lang="de-CH" b="0" i="1" smtClean="0">
                        <a:solidFill>
                          <a:schemeClr val="accent6"/>
                        </a:solidFill>
                        <a:latin typeface="Cambria Math" panose="02040503050406030204" pitchFamily="18" charset="0"/>
                        <a:ea typeface="Cambria Math" panose="02040503050406030204" pitchFamily="18" charset="0"/>
                      </a:rPr>
                      <m:t>𝑚𝐴h</m:t>
                    </m:r>
                    <m:r>
                      <a:rPr lang="de-CH" b="0" i="1" smtClean="0">
                        <a:solidFill>
                          <a:schemeClr val="accent6"/>
                        </a:solidFill>
                        <a:latin typeface="Cambria Math" panose="02040503050406030204" pitchFamily="18" charset="0"/>
                        <a:ea typeface="Cambria Math" panose="02040503050406030204" pitchFamily="18" charset="0"/>
                      </a:rPr>
                      <m:t> ∙0.9=3150</m:t>
                    </m:r>
                    <m:r>
                      <a:rPr lang="de-CH" b="0" i="1" smtClean="0">
                        <a:solidFill>
                          <a:schemeClr val="accent6"/>
                        </a:solidFill>
                        <a:latin typeface="Cambria Math" panose="02040503050406030204" pitchFamily="18" charset="0"/>
                        <a:ea typeface="Cambria Math" panose="02040503050406030204" pitchFamily="18" charset="0"/>
                      </a:rPr>
                      <m:t>𝑚𝐴h</m:t>
                    </m:r>
                  </m:oMath>
                </a14:m>
                <a:endParaRPr lang="en-US" dirty="0">
                  <a:solidFill>
                    <a:schemeClr val="accent6"/>
                  </a:solidFill>
                </a:endParaRPr>
              </a:p>
              <a:p>
                <a:pPr marL="0" indent="0">
                  <a:buNone/>
                </a:pPr>
                <a:r>
                  <a:rPr lang="en-US" dirty="0"/>
                  <a:t>2. Calculate the difference in capacity after discharging</a:t>
                </a:r>
                <a:br>
                  <a:rPr lang="en-US" dirty="0"/>
                </a:br>
                <a:r>
                  <a:rPr lang="en-US" dirty="0"/>
                  <a:t>         </a:t>
                </a:r>
                <a14:m>
                  <m:oMath xmlns:m="http://schemas.openxmlformats.org/officeDocument/2006/math">
                    <m:r>
                      <a:rPr lang="en-US" i="1" smtClean="0">
                        <a:solidFill>
                          <a:schemeClr val="accent6"/>
                        </a:solidFill>
                        <a:latin typeface="Cambria Math" panose="02040503050406030204" pitchFamily="18" charset="0"/>
                        <a:ea typeface="Cambria Math" panose="02040503050406030204" pitchFamily="18" charset="0"/>
                      </a:rPr>
                      <m:t>∆</m:t>
                    </m:r>
                    <m:r>
                      <a:rPr lang="de-CH" b="0" i="1" smtClean="0">
                        <a:solidFill>
                          <a:schemeClr val="accent6"/>
                        </a:solidFill>
                        <a:latin typeface="Cambria Math" panose="02040503050406030204" pitchFamily="18" charset="0"/>
                        <a:ea typeface="Cambria Math" panose="02040503050406030204" pitchFamily="18" charset="0"/>
                      </a:rPr>
                      <m:t>𝑄</m:t>
                    </m:r>
                    <m:r>
                      <a:rPr lang="de-CH" b="0" i="1" smtClean="0">
                        <a:solidFill>
                          <a:schemeClr val="accent6"/>
                        </a:solidFill>
                        <a:latin typeface="Cambria Math" panose="02040503050406030204" pitchFamily="18" charset="0"/>
                        <a:ea typeface="Cambria Math" panose="02040503050406030204" pitchFamily="18" charset="0"/>
                      </a:rPr>
                      <m:t>=1000</m:t>
                    </m:r>
                    <m:r>
                      <a:rPr lang="de-CH" b="0" i="1" smtClean="0">
                        <a:solidFill>
                          <a:schemeClr val="accent6"/>
                        </a:solidFill>
                        <a:latin typeface="Cambria Math" panose="02040503050406030204" pitchFamily="18" charset="0"/>
                        <a:ea typeface="Cambria Math" panose="02040503050406030204" pitchFamily="18" charset="0"/>
                      </a:rPr>
                      <m:t>𝑚𝐴h</m:t>
                    </m:r>
                  </m:oMath>
                </a14:m>
                <a:endParaRPr lang="en-US" dirty="0">
                  <a:solidFill>
                    <a:schemeClr val="accent6"/>
                  </a:solidFill>
                </a:endParaRPr>
              </a:p>
              <a:p>
                <a:pPr marL="0" indent="0">
                  <a:buNone/>
                </a:pPr>
                <a:r>
                  <a:rPr lang="en-US" dirty="0"/>
                  <a:t>3. Calculate the SOC</a:t>
                </a:r>
              </a:p>
              <a:p>
                <a:pPr marL="0" indent="0">
                  <a:buNone/>
                </a:pPr>
                <a:r>
                  <a:rPr lang="en-US" dirty="0">
                    <a:solidFill>
                      <a:schemeClr val="accent6"/>
                    </a:solidFill>
                  </a:rPr>
                  <a:t>         </a:t>
                </a:r>
                <a14:m>
                  <m:oMath xmlns:m="http://schemas.openxmlformats.org/officeDocument/2006/math">
                    <m:r>
                      <a:rPr lang="de-CH" b="0" i="1" smtClean="0">
                        <a:solidFill>
                          <a:schemeClr val="accent6"/>
                        </a:solidFill>
                        <a:latin typeface="Cambria Math" panose="02040503050406030204" pitchFamily="18" charset="0"/>
                      </a:rPr>
                      <m:t>𝑆𝑂𝐶</m:t>
                    </m:r>
                    <m:d>
                      <m:dPr>
                        <m:begChr m:val="["/>
                        <m:endChr m:val="]"/>
                        <m:ctrlPr>
                          <a:rPr lang="de-CH" b="0" i="1" smtClean="0">
                            <a:solidFill>
                              <a:schemeClr val="accent6"/>
                            </a:solidFill>
                            <a:latin typeface="Cambria Math" panose="02040503050406030204" pitchFamily="18" charset="0"/>
                          </a:rPr>
                        </m:ctrlPr>
                      </m:dPr>
                      <m:e>
                        <m:r>
                          <a:rPr lang="de-CH" b="0" i="1" smtClean="0">
                            <a:solidFill>
                              <a:schemeClr val="accent6"/>
                            </a:solidFill>
                            <a:latin typeface="Cambria Math" panose="02040503050406030204" pitchFamily="18" charset="0"/>
                          </a:rPr>
                          <m:t>%</m:t>
                        </m:r>
                      </m:e>
                    </m:d>
                    <m:r>
                      <a:rPr lang="de-CH" b="0" i="1" smtClean="0">
                        <a:solidFill>
                          <a:schemeClr val="accent6"/>
                        </a:solidFill>
                        <a:latin typeface="Cambria Math" panose="02040503050406030204" pitchFamily="18" charset="0"/>
                      </a:rPr>
                      <m:t>=</m:t>
                    </m:r>
                    <m:d>
                      <m:dPr>
                        <m:ctrlPr>
                          <a:rPr lang="de-CH" i="1">
                            <a:solidFill>
                              <a:schemeClr val="accent6"/>
                            </a:solidFill>
                            <a:latin typeface="Cambria Math" panose="02040503050406030204" pitchFamily="18" charset="0"/>
                          </a:rPr>
                        </m:ctrlPr>
                      </m:dPr>
                      <m:e>
                        <m:f>
                          <m:fPr>
                            <m:ctrlPr>
                              <a:rPr lang="de-CH" i="1">
                                <a:solidFill>
                                  <a:schemeClr val="accent6"/>
                                </a:solidFill>
                                <a:latin typeface="Cambria Math" panose="02040503050406030204" pitchFamily="18" charset="0"/>
                              </a:rPr>
                            </m:ctrlPr>
                          </m:fPr>
                          <m:num>
                            <m:r>
                              <a:rPr lang="de-CH" b="0" i="1" smtClean="0">
                                <a:solidFill>
                                  <a:schemeClr val="accent6"/>
                                </a:solidFill>
                                <a:latin typeface="Cambria Math" panose="02040503050406030204" pitchFamily="18" charset="0"/>
                              </a:rPr>
                              <m:t>3150</m:t>
                            </m:r>
                            <m:r>
                              <a:rPr lang="de-CH" b="0" i="1" smtClean="0">
                                <a:solidFill>
                                  <a:schemeClr val="accent6"/>
                                </a:solidFill>
                                <a:latin typeface="Cambria Math" panose="02040503050406030204" pitchFamily="18" charset="0"/>
                              </a:rPr>
                              <m:t>𝑚𝐴h</m:t>
                            </m:r>
                            <m:r>
                              <a:rPr lang="de-CH" b="0" i="1" smtClean="0">
                                <a:solidFill>
                                  <a:schemeClr val="accent6"/>
                                </a:solidFill>
                                <a:latin typeface="Cambria Math" panose="02040503050406030204" pitchFamily="18" charset="0"/>
                              </a:rPr>
                              <m:t> −1000</m:t>
                            </m:r>
                            <m:r>
                              <a:rPr lang="de-CH" b="0" i="1" smtClean="0">
                                <a:solidFill>
                                  <a:schemeClr val="accent6"/>
                                </a:solidFill>
                                <a:latin typeface="Cambria Math" panose="02040503050406030204" pitchFamily="18" charset="0"/>
                              </a:rPr>
                              <m:t>𝑚𝐴h</m:t>
                            </m:r>
                          </m:num>
                          <m:den>
                            <m:r>
                              <a:rPr lang="de-CH" b="0" i="1" smtClean="0">
                                <a:solidFill>
                                  <a:schemeClr val="accent6"/>
                                </a:solidFill>
                                <a:latin typeface="Cambria Math" panose="02040503050406030204" pitchFamily="18" charset="0"/>
                              </a:rPr>
                              <m:t>3500</m:t>
                            </m:r>
                            <m:r>
                              <a:rPr lang="de-CH" b="0" i="1" smtClean="0">
                                <a:solidFill>
                                  <a:schemeClr val="accent6"/>
                                </a:solidFill>
                                <a:latin typeface="Cambria Math" panose="02040503050406030204" pitchFamily="18" charset="0"/>
                              </a:rPr>
                              <m:t>𝑚𝐴h</m:t>
                            </m:r>
                          </m:den>
                        </m:f>
                      </m:e>
                    </m:d>
                    <m:r>
                      <a:rPr lang="de-CH" i="1">
                        <a:solidFill>
                          <a:schemeClr val="accent6"/>
                        </a:solidFill>
                        <a:latin typeface="Cambria Math" panose="02040503050406030204" pitchFamily="18" charset="0"/>
                        <a:ea typeface="Cambria Math" panose="02040503050406030204" pitchFamily="18" charset="0"/>
                      </a:rPr>
                      <m:t>∙100</m:t>
                    </m:r>
                    <m:r>
                      <a:rPr lang="de-CH" b="0" i="1" smtClean="0">
                        <a:solidFill>
                          <a:schemeClr val="accent6"/>
                        </a:solidFill>
                        <a:latin typeface="Cambria Math" panose="02040503050406030204" pitchFamily="18" charset="0"/>
                        <a:ea typeface="Cambria Math" panose="02040503050406030204" pitchFamily="18" charset="0"/>
                      </a:rPr>
                      <m:t>=61.4%</m:t>
                    </m:r>
                  </m:oMath>
                </a14:m>
                <a:endParaRPr lang="en-US" dirty="0">
                  <a:solidFill>
                    <a:schemeClr val="accent6"/>
                  </a:solidFill>
                </a:endParaRPr>
              </a:p>
              <a:p>
                <a:pPr marL="457202" lvl="1" indent="0">
                  <a:buNone/>
                </a:pPr>
                <a:endParaRPr lang="en-US" dirty="0"/>
              </a:p>
              <a:p>
                <a:pPr marL="457202" lvl="1" indent="0">
                  <a:buNone/>
                </a:pPr>
                <a:endParaRPr lang="en-US" dirty="0"/>
              </a:p>
            </p:txBody>
          </p:sp>
        </mc:Choice>
        <mc:Fallback xmlns="">
          <p:sp>
            <p:nvSpPr>
              <p:cNvPr id="2" name="Content Placeholder 1">
                <a:extLst>
                  <a:ext uri="{FF2B5EF4-FFF2-40B4-BE49-F238E27FC236}">
                    <a16:creationId xmlns:a16="http://schemas.microsoft.com/office/drawing/2014/main" id="{57E55B8F-051F-8196-7178-350E7A6BFE99}"/>
                  </a:ext>
                </a:extLst>
              </p:cNvPr>
              <p:cNvSpPr>
                <a:spLocks noGrp="1" noRot="1" noChangeAspect="1" noMove="1" noResize="1" noEditPoints="1" noAdjustHandles="1" noChangeArrowheads="1" noChangeShapeType="1" noTextEdit="1"/>
              </p:cNvSpPr>
              <p:nvPr>
                <p:ph idx="1"/>
              </p:nvPr>
            </p:nvSpPr>
            <p:spPr>
              <a:blipFill>
                <a:blip r:embed="rId2"/>
                <a:stretch>
                  <a:fillRect l="-1142" t="-153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37</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6146" name="Picture 2">
            <a:extLst>
              <a:ext uri="{FF2B5EF4-FFF2-40B4-BE49-F238E27FC236}">
                <a16:creationId xmlns:a16="http://schemas.microsoft.com/office/drawing/2014/main" id="{754DC116-1273-7835-2A7E-1577B2912D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905" y="4121016"/>
            <a:ext cx="5175553" cy="255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05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sym typeface="Wingdings" panose="05000000000000000000" pitchFamily="2" charset="2"/>
              </a:rPr>
              <a:t>Voltage Method</a:t>
            </a:r>
          </a:p>
          <a:p>
            <a:pPr lvl="1"/>
            <a:r>
              <a:rPr lang="en-US" dirty="0">
                <a:sym typeface="Wingdings" panose="05000000000000000000" pitchFamily="2" charset="2"/>
              </a:rPr>
              <a:t>Known discharge curve</a:t>
            </a:r>
          </a:p>
          <a:p>
            <a:pPr lvl="1"/>
            <a:r>
              <a:rPr lang="en-US" dirty="0"/>
              <a:t>Inaccurate for flat curves</a:t>
            </a:r>
            <a:endParaRPr lang="en-US" dirty="0">
              <a:sym typeface="Wingdings" panose="05000000000000000000" pitchFamily="2" charset="2"/>
            </a:endParaRPr>
          </a:p>
          <a:p>
            <a:pPr lvl="1"/>
            <a:r>
              <a:rPr lang="en-US" dirty="0"/>
              <a:t>Measurement heavily disturbed by charging and discharging</a:t>
            </a:r>
            <a:endParaRPr lang="en-US" dirty="0">
              <a:sym typeface="Wingdings" panose="05000000000000000000" pitchFamily="2" charset="2"/>
            </a:endParaRPr>
          </a:p>
          <a:p>
            <a:pPr lvl="1"/>
            <a:r>
              <a:rPr lang="en-US" dirty="0">
                <a:sym typeface="Wingdings" panose="05000000000000000000" pitchFamily="2" charset="2"/>
              </a:rPr>
              <a:t>Battery must be floating</a:t>
            </a:r>
            <a:endParaRPr lang="en-US" dirty="0"/>
          </a:p>
          <a:p>
            <a:pPr lvl="1"/>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38</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3074" name="Picture 2" descr="Li-ion battery discharge voltage curve.">
            <a:extLst>
              <a:ext uri="{FF2B5EF4-FFF2-40B4-BE49-F238E27FC236}">
                <a16:creationId xmlns:a16="http://schemas.microsoft.com/office/drawing/2014/main" id="{9A89D613-C5B8-7CBC-80CE-36BE4F8C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767" y="3429000"/>
            <a:ext cx="4692043" cy="28152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8A28735-0B1F-403F-159B-7BEB239B39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271" y="3273357"/>
            <a:ext cx="4323729" cy="267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40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normAutofit/>
              </a:bodyPr>
              <a:lstStyle/>
              <a:p>
                <a:pPr marL="0" indent="0">
                  <a:buNone/>
                </a:pPr>
                <a:r>
                  <a:rPr lang="en-US" b="1" dirty="0">
                    <a:solidFill>
                      <a:srgbClr val="8D1962"/>
                    </a:solidFill>
                  </a:rPr>
                  <a:t>Depth of Discharge (DoD)</a:t>
                </a:r>
              </a:p>
              <a:p>
                <a:pPr lvl="1"/>
                <a:r>
                  <a:rPr lang="en-US" dirty="0"/>
                  <a:t>Ratio between the discharged capacity and the total capacity</a:t>
                </a:r>
              </a:p>
              <a:p>
                <a:pPr lvl="1"/>
                <a14:m>
                  <m:oMath xmlns:m="http://schemas.openxmlformats.org/officeDocument/2006/math">
                    <m:r>
                      <a:rPr lang="de-CH" b="0" i="1" smtClean="0">
                        <a:latin typeface="Cambria Math" panose="02040503050406030204" pitchFamily="18" charset="0"/>
                      </a:rPr>
                      <m:t>𝐷𝑜𝐷</m:t>
                    </m:r>
                    <m:r>
                      <a:rPr lang="de-CH" b="0" i="1" smtClean="0">
                        <a:latin typeface="Cambria Math" panose="02040503050406030204" pitchFamily="18" charset="0"/>
                      </a:rPr>
                      <m:t>[%]=</m:t>
                    </m:r>
                    <m:d>
                      <m:dPr>
                        <m:ctrlPr>
                          <a:rPr lang="de-CH" b="0" i="1" smtClean="0">
                            <a:latin typeface="Cambria Math" panose="02040503050406030204" pitchFamily="18" charset="0"/>
                          </a:rPr>
                        </m:ctrlPr>
                      </m:dPr>
                      <m:e>
                        <m:f>
                          <m:fPr>
                            <m:ctrlPr>
                              <a:rPr lang="de-CH" b="0" i="1" smtClean="0">
                                <a:latin typeface="Cambria Math" panose="02040503050406030204" pitchFamily="18" charset="0"/>
                              </a:rPr>
                            </m:ctrlPr>
                          </m:fPr>
                          <m:num>
                            <m:sSub>
                              <m:sSubPr>
                                <m:ctrlPr>
                                  <a:rPr lang="de-CH" b="0" i="1" smtClean="0">
                                    <a:latin typeface="Cambria Math" panose="02040503050406030204" pitchFamily="18" charset="0"/>
                                  </a:rPr>
                                </m:ctrlPr>
                              </m:sSubPr>
                              <m:e>
                                <m:r>
                                  <a:rPr lang="de-CH" b="0" i="1" smtClean="0">
                                    <a:latin typeface="Cambria Math" panose="02040503050406030204" pitchFamily="18" charset="0"/>
                                  </a:rPr>
                                  <m:t>𝑄</m:t>
                                </m:r>
                              </m:e>
                              <m:sub>
                                <m:r>
                                  <a:rPr lang="de-CH" b="0" i="1" smtClean="0">
                                    <a:latin typeface="Cambria Math" panose="02040503050406030204" pitchFamily="18" charset="0"/>
                                  </a:rPr>
                                  <m:t>𝑜𝑓𝑓</m:t>
                                </m:r>
                              </m:sub>
                            </m:sSub>
                          </m:num>
                          <m:den>
                            <m:sSub>
                              <m:sSubPr>
                                <m:ctrlPr>
                                  <a:rPr lang="de-CH" b="0" i="1" smtClean="0">
                                    <a:latin typeface="Cambria Math" panose="02040503050406030204" pitchFamily="18" charset="0"/>
                                  </a:rPr>
                                </m:ctrlPr>
                              </m:sSubPr>
                              <m:e>
                                <m:r>
                                  <a:rPr lang="de-CH" b="0" i="1" smtClean="0">
                                    <a:latin typeface="Cambria Math" panose="02040503050406030204" pitchFamily="18" charset="0"/>
                                  </a:rPr>
                                  <m:t>𝑄</m:t>
                                </m:r>
                              </m:e>
                              <m:sub>
                                <m:r>
                                  <a:rPr lang="de-CH" b="0" i="1" smtClean="0">
                                    <a:latin typeface="Cambria Math" panose="02040503050406030204" pitchFamily="18" charset="0"/>
                                  </a:rPr>
                                  <m:t>𝑡𝑜𝑡𝑎𝑙</m:t>
                                </m:r>
                              </m:sub>
                            </m:sSub>
                          </m:den>
                        </m:f>
                      </m:e>
                    </m:d>
                    <m:r>
                      <a:rPr lang="de-CH" i="1">
                        <a:latin typeface="Cambria Math" panose="02040503050406030204" pitchFamily="18" charset="0"/>
                        <a:ea typeface="Cambria Math" panose="02040503050406030204" pitchFamily="18" charset="0"/>
                      </a:rPr>
                      <m:t>∙</m:t>
                    </m:r>
                    <m:r>
                      <a:rPr lang="de-CH" b="0" i="1" smtClean="0">
                        <a:latin typeface="Cambria Math" panose="02040503050406030204" pitchFamily="18" charset="0"/>
                        <a:ea typeface="Cambria Math" panose="02040503050406030204" pitchFamily="18" charset="0"/>
                      </a:rPr>
                      <m:t>100</m:t>
                    </m:r>
                  </m:oMath>
                </a14:m>
                <a:endParaRPr lang="en-US" dirty="0"/>
              </a:p>
              <a:p>
                <a:pPr lvl="1"/>
                <a:r>
                  <a:rPr lang="en-US" dirty="0"/>
                  <a:t>100% </a:t>
                </a:r>
                <a:r>
                  <a:rPr lang="en-US" dirty="0">
                    <a:sym typeface="Wingdings" panose="05000000000000000000" pitchFamily="2" charset="2"/>
                  </a:rPr>
                  <a:t> fully discharged</a:t>
                </a:r>
              </a:p>
              <a:p>
                <a:pPr lvl="1"/>
                <a:r>
                  <a:rPr lang="en-US" dirty="0">
                    <a:sym typeface="Wingdings" panose="05000000000000000000" pitchFamily="2" charset="2"/>
                  </a:rPr>
                  <a:t>0%  fully charged</a:t>
                </a:r>
              </a:p>
              <a:p>
                <a:pPr lvl="1"/>
                <a:r>
                  <a:rPr lang="en-US" dirty="0">
                    <a:sym typeface="Wingdings" panose="05000000000000000000" pitchFamily="2" charset="2"/>
                  </a:rPr>
                  <a:t>The DoD represents the opposite of the SOC, therefore the same estimation techniques can be used.</a:t>
                </a:r>
                <a:endParaRPr lang="en-US" dirty="0"/>
              </a:p>
              <a:p>
                <a:pPr lvl="1"/>
                <a:endParaRPr lang="en-US" dirty="0"/>
              </a:p>
              <a:p>
                <a:pPr lvl="1"/>
                <a:endParaRPr lang="en-US" dirty="0"/>
              </a:p>
              <a:p>
                <a:pPr marL="457202" lvl="1" indent="0">
                  <a:buNone/>
                </a:pPr>
                <a:endParaRPr lang="en-US" dirty="0"/>
              </a:p>
              <a:p>
                <a:pPr marL="457202" lvl="1" indent="0">
                  <a:buNone/>
                </a:pPr>
                <a:endParaRPr lang="en-US" dirty="0"/>
              </a:p>
            </p:txBody>
          </p:sp>
        </mc:Choice>
        <mc:Fallback xmlns="">
          <p:sp>
            <p:nvSpPr>
              <p:cNvPr id="2" name="Content Placeholder 1">
                <a:extLst>
                  <a:ext uri="{FF2B5EF4-FFF2-40B4-BE49-F238E27FC236}">
                    <a16:creationId xmlns:a16="http://schemas.microsoft.com/office/drawing/2014/main" id="{57E55B8F-051F-8196-7178-350E7A6BFE99}"/>
                  </a:ext>
                </a:extLst>
              </p:cNvPr>
              <p:cNvSpPr>
                <a:spLocks noGrp="1" noRot="1" noChangeAspect="1" noMove="1" noResize="1" noEditPoints="1" noAdjustHandles="1" noChangeArrowheads="1" noChangeShapeType="1" noTextEdit="1"/>
              </p:cNvSpPr>
              <p:nvPr>
                <p:ph idx="1"/>
              </p:nvPr>
            </p:nvSpPr>
            <p:spPr>
              <a:blipFill>
                <a:blip r:embed="rId3"/>
                <a:stretch>
                  <a:fillRect l="-1071" t="-153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39</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spTree>
    <p:extLst>
      <p:ext uri="{BB962C8B-B14F-4D97-AF65-F5344CB8AC3E}">
        <p14:creationId xmlns:p14="http://schemas.microsoft.com/office/powerpoint/2010/main" val="4146199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F3D704-AA14-011C-876F-203300A762B2}"/>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D629F69B-2F25-0A4D-8F91-1DBE905A3FAC}"/>
              </a:ext>
            </a:extLst>
          </p:cNvPr>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5" name="Slide Number Placeholder 4">
            <a:extLst>
              <a:ext uri="{FF2B5EF4-FFF2-40B4-BE49-F238E27FC236}">
                <a16:creationId xmlns:a16="http://schemas.microsoft.com/office/drawing/2014/main" id="{A3D6BD73-CB6F-9D02-5A00-94D298C5AA81}"/>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a:t>
            </a:fld>
            <a:endParaRPr lang="de-CH" dirty="0">
              <a:solidFill>
                <a:prstClr val="white"/>
              </a:solidFill>
            </a:endParaRPr>
          </a:p>
        </p:txBody>
      </p:sp>
      <p:sp>
        <p:nvSpPr>
          <p:cNvPr id="6" name="Title 5">
            <a:extLst>
              <a:ext uri="{FF2B5EF4-FFF2-40B4-BE49-F238E27FC236}">
                <a16:creationId xmlns:a16="http://schemas.microsoft.com/office/drawing/2014/main" id="{5FDB5DED-2DD8-4726-F7FA-D1076D2D8D1A}"/>
              </a:ext>
            </a:extLst>
          </p:cNvPr>
          <p:cNvSpPr>
            <a:spLocks noGrp="1"/>
          </p:cNvSpPr>
          <p:nvPr>
            <p:ph type="title"/>
          </p:nvPr>
        </p:nvSpPr>
        <p:spPr/>
        <p:txBody>
          <a:bodyPr/>
          <a:lstStyle/>
          <a:p>
            <a:r>
              <a:rPr lang="en-US" dirty="0"/>
              <a:t>Recap Cell</a:t>
            </a:r>
          </a:p>
        </p:txBody>
      </p:sp>
      <p:sp>
        <p:nvSpPr>
          <p:cNvPr id="16" name="Content Placeholder 1">
            <a:extLst>
              <a:ext uri="{FF2B5EF4-FFF2-40B4-BE49-F238E27FC236}">
                <a16:creationId xmlns:a16="http://schemas.microsoft.com/office/drawing/2014/main" id="{80126986-587F-4298-E0D1-2294A0E0B16C}"/>
              </a:ext>
            </a:extLst>
          </p:cNvPr>
          <p:cNvSpPr txBox="1">
            <a:spLocks/>
          </p:cNvSpPr>
          <p:nvPr/>
        </p:nvSpPr>
        <p:spPr>
          <a:xfrm>
            <a:off x="681039" y="1002346"/>
            <a:ext cx="9116610" cy="2749258"/>
          </a:xfrm>
          <a:prstGeom prst="rect">
            <a:avLst/>
          </a:prstGeom>
        </p:spPr>
        <p:txBody>
          <a:bodyPr vert="horz" lIns="91440" tIns="45720" rIns="91440" bIns="45720" rtlCol="0">
            <a:normAutofit fontScale="55000" lnSpcReduction="20000"/>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b="1" dirty="0">
                <a:solidFill>
                  <a:srgbClr val="8D1962"/>
                </a:solidFill>
              </a:rPr>
              <a:t>Cell Characteristic</a:t>
            </a:r>
          </a:p>
          <a:p>
            <a:pPr marL="0" indent="0">
              <a:buNone/>
            </a:pPr>
            <a:r>
              <a:rPr lang="en-US" sz="2900" dirty="0"/>
              <a:t>A Lithium-Ion Cell has the following  main electrical characteristics</a:t>
            </a:r>
          </a:p>
          <a:p>
            <a:pPr marL="0" indent="0">
              <a:buNone/>
            </a:pPr>
            <a:endParaRPr lang="en-US" sz="2900" dirty="0"/>
          </a:p>
          <a:p>
            <a:pPr marL="0" indent="0">
              <a:buNone/>
            </a:pPr>
            <a:r>
              <a:rPr lang="en-US" sz="2900" b="1" dirty="0"/>
              <a:t>Capacity [mA]</a:t>
            </a:r>
            <a:r>
              <a:rPr lang="en-US" sz="2900" dirty="0"/>
              <a:t>:  The Energy that a battery can deliver in one discharge process</a:t>
            </a:r>
          </a:p>
          <a:p>
            <a:pPr marL="0" indent="0">
              <a:buNone/>
            </a:pPr>
            <a:r>
              <a:rPr lang="en-US" sz="2900" b="1" dirty="0"/>
              <a:t>Nominal Voltage [V]</a:t>
            </a:r>
            <a:r>
              <a:rPr lang="en-US" sz="2900" dirty="0"/>
              <a:t>: Average Voltage which the battery operates</a:t>
            </a:r>
          </a:p>
          <a:p>
            <a:pPr marL="0" indent="0">
              <a:buNone/>
            </a:pPr>
            <a:r>
              <a:rPr lang="en-US" sz="2900" b="1" dirty="0"/>
              <a:t>Peak Voltage [V]: </a:t>
            </a:r>
            <a:r>
              <a:rPr lang="en-US" sz="2900" dirty="0"/>
              <a:t>Maximum Voltage a battery can reach when fully charged</a:t>
            </a:r>
          </a:p>
          <a:p>
            <a:pPr marL="0" indent="0">
              <a:buNone/>
            </a:pPr>
            <a:r>
              <a:rPr lang="en-US" sz="2900" b="1" dirty="0"/>
              <a:t>Discharge cut-off voltage [V]: </a:t>
            </a:r>
            <a:r>
              <a:rPr lang="en-US" sz="2900" dirty="0"/>
              <a:t>Minimum Voltage when fully discharged.</a:t>
            </a:r>
          </a:p>
          <a:p>
            <a:pPr marL="0" indent="0">
              <a:buNone/>
            </a:pPr>
            <a:r>
              <a:rPr lang="en-US" sz="2900" b="1" dirty="0"/>
              <a:t>Internal Resistor[</a:t>
            </a:r>
            <a:r>
              <a:rPr lang="el-GR" sz="2900" b="1" dirty="0"/>
              <a:t>Ω</a:t>
            </a:r>
            <a:r>
              <a:rPr lang="en-US" sz="2900" b="1" dirty="0"/>
              <a:t>]: </a:t>
            </a:r>
            <a:r>
              <a:rPr lang="en-US" sz="2900" dirty="0"/>
              <a:t>Resistance in parallel to the output </a:t>
            </a:r>
          </a:p>
          <a:p>
            <a:pPr marL="0" indent="0">
              <a:buNone/>
            </a:pPr>
            <a:r>
              <a:rPr lang="en-US" dirty="0"/>
              <a:t> </a:t>
            </a:r>
          </a:p>
        </p:txBody>
      </p:sp>
      <p:pic>
        <p:nvPicPr>
          <p:cNvPr id="8" name="Picture 7">
            <a:extLst>
              <a:ext uri="{FF2B5EF4-FFF2-40B4-BE49-F238E27FC236}">
                <a16:creationId xmlns:a16="http://schemas.microsoft.com/office/drawing/2014/main" id="{3F1AAA6F-F816-1CC2-40C8-030CE19394A8}"/>
              </a:ext>
            </a:extLst>
          </p:cNvPr>
          <p:cNvPicPr>
            <a:picLocks noChangeAspect="1"/>
          </p:cNvPicPr>
          <p:nvPr/>
        </p:nvPicPr>
        <p:blipFill>
          <a:blip r:embed="rId3"/>
          <a:stretch>
            <a:fillRect/>
          </a:stretch>
        </p:blipFill>
        <p:spPr>
          <a:xfrm>
            <a:off x="5373231" y="3524516"/>
            <a:ext cx="4346464" cy="2820392"/>
          </a:xfrm>
          <a:prstGeom prst="rect">
            <a:avLst/>
          </a:prstGeom>
        </p:spPr>
      </p:pic>
      <p:pic>
        <p:nvPicPr>
          <p:cNvPr id="11" name="Picture 10">
            <a:extLst>
              <a:ext uri="{FF2B5EF4-FFF2-40B4-BE49-F238E27FC236}">
                <a16:creationId xmlns:a16="http://schemas.microsoft.com/office/drawing/2014/main" id="{B7C5DA91-8747-6D4E-9B94-34AC3D19A6BC}"/>
              </a:ext>
            </a:extLst>
          </p:cNvPr>
          <p:cNvPicPr>
            <a:picLocks noChangeAspect="1"/>
          </p:cNvPicPr>
          <p:nvPr/>
        </p:nvPicPr>
        <p:blipFill>
          <a:blip r:embed="rId4"/>
          <a:stretch>
            <a:fillRect/>
          </a:stretch>
        </p:blipFill>
        <p:spPr>
          <a:xfrm>
            <a:off x="307811" y="3619797"/>
            <a:ext cx="4468771" cy="2629831"/>
          </a:xfrm>
          <a:prstGeom prst="rect">
            <a:avLst/>
          </a:prstGeom>
        </p:spPr>
      </p:pic>
    </p:spTree>
    <p:extLst>
      <p:ext uri="{BB962C8B-B14F-4D97-AF65-F5344CB8AC3E}">
        <p14:creationId xmlns:p14="http://schemas.microsoft.com/office/powerpoint/2010/main" val="2917149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sym typeface="Wingdings" panose="05000000000000000000" pitchFamily="2" charset="2"/>
                  </a:rPr>
                  <a:t>State of Health (SOH)</a:t>
                </a:r>
              </a:p>
              <a:p>
                <a:pPr lvl="1"/>
                <a:r>
                  <a:rPr lang="en-US" dirty="0">
                    <a:sym typeface="Wingdings" panose="05000000000000000000" pitchFamily="2" charset="2"/>
                  </a:rPr>
                  <a:t>Charged capacity as percentage compared to the nominal capacity </a:t>
                </a:r>
              </a:p>
              <a:p>
                <a:pPr lvl="1"/>
                <a14:m>
                  <m:oMath xmlns:m="http://schemas.openxmlformats.org/officeDocument/2006/math">
                    <m:r>
                      <a:rPr lang="de-CH" b="0" i="1" smtClean="0">
                        <a:latin typeface="Cambria Math" panose="02040503050406030204" pitchFamily="18" charset="0"/>
                      </a:rPr>
                      <m:t>𝑆𝑂𝐻</m:t>
                    </m:r>
                    <m:r>
                      <a:rPr lang="de-CH" b="0" i="1" smtClean="0">
                        <a:latin typeface="Cambria Math" panose="02040503050406030204" pitchFamily="18" charset="0"/>
                      </a:rPr>
                      <m:t>[%]=</m:t>
                    </m:r>
                    <m:d>
                      <m:dPr>
                        <m:ctrlPr>
                          <a:rPr lang="de-CH" b="0" i="1" smtClean="0">
                            <a:latin typeface="Cambria Math" panose="02040503050406030204" pitchFamily="18" charset="0"/>
                          </a:rPr>
                        </m:ctrlPr>
                      </m:dPr>
                      <m:e>
                        <m:f>
                          <m:fPr>
                            <m:ctrlPr>
                              <a:rPr lang="de-CH" b="0" i="1" smtClean="0">
                                <a:latin typeface="Cambria Math" panose="02040503050406030204" pitchFamily="18" charset="0"/>
                              </a:rPr>
                            </m:ctrlPr>
                          </m:fPr>
                          <m:num>
                            <m:r>
                              <a:rPr lang="de-CH" b="0" i="1" smtClean="0">
                                <a:latin typeface="Cambria Math" panose="02040503050406030204" pitchFamily="18" charset="0"/>
                              </a:rPr>
                              <m:t>𝑄</m:t>
                            </m:r>
                          </m:num>
                          <m:den>
                            <m:sSub>
                              <m:sSubPr>
                                <m:ctrlPr>
                                  <a:rPr lang="de-CH" b="0" i="1" smtClean="0">
                                    <a:latin typeface="Cambria Math" panose="02040503050406030204" pitchFamily="18" charset="0"/>
                                  </a:rPr>
                                </m:ctrlPr>
                              </m:sSubPr>
                              <m:e>
                                <m:r>
                                  <a:rPr lang="de-CH" b="0" i="1" smtClean="0">
                                    <a:latin typeface="Cambria Math" panose="02040503050406030204" pitchFamily="18" charset="0"/>
                                  </a:rPr>
                                  <m:t>𝑄</m:t>
                                </m:r>
                              </m:e>
                              <m:sub>
                                <m:r>
                                  <a:rPr lang="de-CH" b="0" i="1" smtClean="0">
                                    <a:latin typeface="Cambria Math" panose="02040503050406030204" pitchFamily="18" charset="0"/>
                                  </a:rPr>
                                  <m:t>𝑁𝑜𝑚</m:t>
                                </m:r>
                              </m:sub>
                            </m:sSub>
                          </m:den>
                        </m:f>
                      </m:e>
                    </m:d>
                    <m:r>
                      <a:rPr lang="de-CH" i="1">
                        <a:latin typeface="Cambria Math" panose="02040503050406030204" pitchFamily="18" charset="0"/>
                        <a:ea typeface="Cambria Math" panose="02040503050406030204" pitchFamily="18" charset="0"/>
                      </a:rPr>
                      <m:t>∙</m:t>
                    </m:r>
                    <m:r>
                      <a:rPr lang="de-CH" b="0" i="1" smtClean="0">
                        <a:latin typeface="Cambria Math" panose="02040503050406030204" pitchFamily="18" charset="0"/>
                        <a:ea typeface="Cambria Math" panose="02040503050406030204" pitchFamily="18" charset="0"/>
                      </a:rPr>
                      <m:t>100</m:t>
                    </m:r>
                  </m:oMath>
                </a14:m>
                <a:endParaRPr lang="en-US" dirty="0"/>
              </a:p>
              <a:p>
                <a:pPr lvl="1"/>
                <a:r>
                  <a:rPr lang="en-US" dirty="0"/>
                  <a:t>SOC needed to estimate SOH</a:t>
                </a:r>
              </a:p>
              <a:p>
                <a:pPr lvl="1"/>
                <a:endParaRPr lang="en-US" dirty="0">
                  <a:sym typeface="Wingdings" panose="05000000000000000000" pitchFamily="2" charset="2"/>
                </a:endParaRPr>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a:p>
                <a:pPr marL="457202" lvl="1" indent="0">
                  <a:buNone/>
                </a:pPr>
                <a:endParaRPr lang="en-US" dirty="0"/>
              </a:p>
            </p:txBody>
          </p:sp>
        </mc:Choice>
        <mc:Fallback xmlns="">
          <p:sp>
            <p:nvSpPr>
              <p:cNvPr id="2" name="Content Placeholder 1">
                <a:extLst>
                  <a:ext uri="{FF2B5EF4-FFF2-40B4-BE49-F238E27FC236}">
                    <a16:creationId xmlns:a16="http://schemas.microsoft.com/office/drawing/2014/main" id="{57E55B8F-051F-8196-7178-350E7A6BFE99}"/>
                  </a:ext>
                </a:extLst>
              </p:cNvPr>
              <p:cNvSpPr>
                <a:spLocks noGrp="1" noRot="1" noChangeAspect="1" noMove="1" noResize="1" noEditPoints="1" noAdjustHandles="1" noChangeArrowheads="1" noChangeShapeType="1" noTextEdit="1"/>
              </p:cNvSpPr>
              <p:nvPr>
                <p:ph idx="1"/>
              </p:nvPr>
            </p:nvSpPr>
            <p:spPr>
              <a:blipFill>
                <a:blip r:embed="rId3"/>
                <a:stretch>
                  <a:fillRect l="-1071" t="-153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40</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4098" name="Picture 2" descr="Applsci 14 09569 g002">
            <a:extLst>
              <a:ext uri="{FF2B5EF4-FFF2-40B4-BE49-F238E27FC236}">
                <a16:creationId xmlns:a16="http://schemas.microsoft.com/office/drawing/2014/main" id="{84DBE233-0B8E-FFE1-AC46-4951FEE5D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267" y="2875816"/>
            <a:ext cx="5262699" cy="330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006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41</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err="1">
                <a:solidFill>
                  <a:srgbClr val="8D1962"/>
                </a:solidFill>
              </a:rPr>
              <a:t>Protection</a:t>
            </a:r>
            <a:endParaRPr lang="de-CH" b="1" dirty="0">
              <a:solidFill>
                <a:srgbClr val="8D1962"/>
              </a:solidFill>
            </a:endParaRPr>
          </a:p>
          <a:p>
            <a:r>
              <a:rPr lang="en-US" sz="2177" dirty="0"/>
              <a:t>Simply measuring parameters is not enough if no actions are taken. A BMS actively intervenes in the system to prevent critical conditions. For instance, it disconnects the charging source in case of overcharging, limits current flow during overcurrent, or shuts down the system when overheating is detected, ensuring safety and preventing damage.</a:t>
            </a:r>
          </a:p>
          <a:p>
            <a:r>
              <a:rPr lang="en-US" sz="2177" dirty="0"/>
              <a:t>The design and level of protection is the system designer's responsibility, depending on the specific application and requirements. There are </a:t>
            </a:r>
          </a:p>
          <a:p>
            <a:pPr marL="457202" lvl="1" indent="0">
              <a:buNone/>
            </a:pPr>
            <a:endParaRPr lang="en-US" sz="1818" dirty="0"/>
          </a:p>
          <a:p>
            <a:pPr marL="0" indent="0">
              <a:buNone/>
            </a:pPr>
            <a:endParaRPr lang="de-CH" sz="2000" b="1" dirty="0">
              <a:solidFill>
                <a:srgbClr val="8D1962"/>
              </a:solidFill>
            </a:endParaRPr>
          </a:p>
          <a:p>
            <a:endParaRPr lang="de-CH" dirty="0"/>
          </a:p>
        </p:txBody>
      </p:sp>
    </p:spTree>
    <p:extLst>
      <p:ext uri="{BB962C8B-B14F-4D97-AF65-F5344CB8AC3E}">
        <p14:creationId xmlns:p14="http://schemas.microsoft.com/office/powerpoint/2010/main" val="2100319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42</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a:solidFill>
                  <a:srgbClr val="8D1962"/>
                </a:solidFill>
              </a:rPr>
              <a:t>High-</a:t>
            </a:r>
            <a:r>
              <a:rPr lang="de-CH" b="1" dirty="0" err="1">
                <a:solidFill>
                  <a:srgbClr val="8D1962"/>
                </a:solidFill>
              </a:rPr>
              <a:t>Voltage</a:t>
            </a:r>
            <a:r>
              <a:rPr lang="de-CH" b="1" dirty="0">
                <a:solidFill>
                  <a:srgbClr val="8D1962"/>
                </a:solidFill>
              </a:rPr>
              <a:t> </a:t>
            </a:r>
            <a:r>
              <a:rPr lang="de-CH" b="1" dirty="0" err="1">
                <a:solidFill>
                  <a:srgbClr val="8D1962"/>
                </a:solidFill>
              </a:rPr>
              <a:t>Contactors</a:t>
            </a:r>
            <a:r>
              <a:rPr lang="de-CH" b="1" dirty="0">
                <a:solidFill>
                  <a:srgbClr val="8D1962"/>
                </a:solidFill>
              </a:rPr>
              <a:t> (I)</a:t>
            </a:r>
          </a:p>
          <a:p>
            <a:r>
              <a:rPr lang="en-US" sz="2000" dirty="0"/>
              <a:t>Some BMS can disconnect the load from the battery. If the load is Capacitive, which is mostly the case, the inrush current can easily peak to a few 100 A.</a:t>
            </a:r>
          </a:p>
          <a:p>
            <a:pPr lvl="1"/>
            <a:r>
              <a:rPr lang="en-US" sz="1818" dirty="0"/>
              <a:t>At high frequencies, capacitors form a short circuit!  </a:t>
            </a:r>
          </a:p>
          <a:p>
            <a:pPr lvl="1"/>
            <a:endParaRPr lang="en-US" sz="1818" dirty="0"/>
          </a:p>
          <a:p>
            <a:pPr lvl="1"/>
            <a:endParaRPr lang="en-US" sz="1818" dirty="0"/>
          </a:p>
          <a:p>
            <a:pPr marL="457202" lvl="1" indent="0">
              <a:buNone/>
            </a:pPr>
            <a:endParaRPr lang="en-US" sz="1818" dirty="0"/>
          </a:p>
          <a:p>
            <a:pPr marL="457202" lvl="1" indent="0">
              <a:buNone/>
            </a:pPr>
            <a:endParaRPr lang="en-US" sz="1818" dirty="0"/>
          </a:p>
          <a:p>
            <a:pPr marL="457202" lvl="1" indent="0">
              <a:buNone/>
            </a:pPr>
            <a:endParaRPr lang="en-US" sz="1818" dirty="0"/>
          </a:p>
          <a:p>
            <a:pPr marL="457202" lvl="1" indent="0">
              <a:buNone/>
            </a:pPr>
            <a:endParaRPr lang="en-US" sz="1818" dirty="0"/>
          </a:p>
          <a:p>
            <a:endParaRPr lang="en-US" sz="2000" dirty="0"/>
          </a:p>
          <a:p>
            <a:endParaRPr lang="en-US" sz="2000" dirty="0"/>
          </a:p>
          <a:p>
            <a:r>
              <a:rPr lang="en-US" sz="2000" dirty="0"/>
              <a:t>To prevent this, high voltage systems have a pre-charge function where first the capacitor gets pre-charged and then the main switch close.</a:t>
            </a:r>
            <a:endParaRPr lang="en-US" sz="1818" dirty="0"/>
          </a:p>
          <a:p>
            <a:pPr marL="0" indent="0">
              <a:buNone/>
            </a:pPr>
            <a:endParaRPr lang="de-CH" sz="2000" b="1" dirty="0">
              <a:solidFill>
                <a:srgbClr val="8D1962"/>
              </a:solidFill>
            </a:endParaRPr>
          </a:p>
          <a:p>
            <a:endParaRPr lang="de-CH" dirty="0"/>
          </a:p>
        </p:txBody>
      </p:sp>
      <p:pic>
        <p:nvPicPr>
          <p:cNvPr id="5122" name="Picture 2">
            <a:extLst>
              <a:ext uri="{FF2B5EF4-FFF2-40B4-BE49-F238E27FC236}">
                <a16:creationId xmlns:a16="http://schemas.microsoft.com/office/drawing/2014/main" id="{61C7F23B-3B23-BFAB-9468-4664F1C835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4589" y="2441068"/>
            <a:ext cx="4820493" cy="229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11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43</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mc:AlternateContent xmlns:mc="http://schemas.openxmlformats.org/markup-compatibility/2006" xmlns:a14="http://schemas.microsoft.com/office/drawing/2010/main">
        <mc:Choice Requires="a14">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a:solidFill>
                      <a:srgbClr val="8D1962"/>
                    </a:solidFill>
                  </a:rPr>
                  <a:t>High-</a:t>
                </a:r>
                <a:r>
                  <a:rPr lang="de-CH" b="1" dirty="0" err="1">
                    <a:solidFill>
                      <a:srgbClr val="8D1962"/>
                    </a:solidFill>
                  </a:rPr>
                  <a:t>Voltage</a:t>
                </a:r>
                <a:r>
                  <a:rPr lang="de-CH" b="1" dirty="0">
                    <a:solidFill>
                      <a:srgbClr val="8D1962"/>
                    </a:solidFill>
                  </a:rPr>
                  <a:t> </a:t>
                </a:r>
                <a:r>
                  <a:rPr lang="de-CH" b="1" dirty="0" err="1">
                    <a:solidFill>
                      <a:srgbClr val="8D1962"/>
                    </a:solidFill>
                  </a:rPr>
                  <a:t>Contactors</a:t>
                </a:r>
                <a:r>
                  <a:rPr lang="de-CH" b="1" dirty="0">
                    <a:solidFill>
                      <a:srgbClr val="8D1962"/>
                    </a:solidFill>
                  </a:rPr>
                  <a:t> (II)</a:t>
                </a:r>
              </a:p>
              <a:p>
                <a:r>
                  <a:rPr lang="en-US" sz="2000" dirty="0"/>
                  <a:t>To prevent this, high voltage systems have a pre-charge function where first the capacitor gets pre-charged and then the main switch close.</a:t>
                </a:r>
              </a:p>
              <a:p>
                <a14:m>
                  <m:oMath xmlns:m="http://schemas.openxmlformats.org/officeDocument/2006/math">
                    <m:sSub>
                      <m:sSubPr>
                        <m:ctrlPr>
                          <a:rPr lang="de-CH" sz="1818" b="0" i="1" smtClean="0">
                            <a:latin typeface="Cambria Math" panose="02040503050406030204" pitchFamily="18" charset="0"/>
                          </a:rPr>
                        </m:ctrlPr>
                      </m:sSubPr>
                      <m:e>
                        <m:r>
                          <a:rPr lang="de-CH" sz="1818" b="0" i="1" smtClean="0">
                            <a:latin typeface="Cambria Math" panose="02040503050406030204" pitchFamily="18" charset="0"/>
                          </a:rPr>
                          <m:t>𝐼</m:t>
                        </m:r>
                      </m:e>
                      <m:sub>
                        <m:r>
                          <a:rPr lang="de-CH" sz="1818" b="0" i="1" smtClean="0">
                            <a:latin typeface="Cambria Math" panose="02040503050406030204" pitchFamily="18" charset="0"/>
                          </a:rPr>
                          <m:t>𝑚𝑎𝑥</m:t>
                        </m:r>
                      </m:sub>
                    </m:sSub>
                    <m:r>
                      <a:rPr lang="de-CH" sz="1818" b="0" i="1" smtClean="0">
                        <a:latin typeface="Cambria Math" panose="02040503050406030204" pitchFamily="18" charset="0"/>
                      </a:rPr>
                      <m:t>= </m:t>
                    </m:r>
                    <m:f>
                      <m:fPr>
                        <m:ctrlPr>
                          <a:rPr lang="de-CH" sz="1818" b="0" i="1" smtClean="0">
                            <a:latin typeface="Cambria Math" panose="02040503050406030204" pitchFamily="18" charset="0"/>
                          </a:rPr>
                        </m:ctrlPr>
                      </m:fPr>
                      <m:num>
                        <m:sSub>
                          <m:sSubPr>
                            <m:ctrlPr>
                              <a:rPr lang="de-CH" sz="1818" b="0" i="1" smtClean="0">
                                <a:latin typeface="Cambria Math" panose="02040503050406030204" pitchFamily="18" charset="0"/>
                              </a:rPr>
                            </m:ctrlPr>
                          </m:sSubPr>
                          <m:e>
                            <m:r>
                              <a:rPr lang="de-CH" sz="1818" b="0" i="1" smtClean="0">
                                <a:latin typeface="Cambria Math" panose="02040503050406030204" pitchFamily="18" charset="0"/>
                              </a:rPr>
                              <m:t>𝑈</m:t>
                            </m:r>
                          </m:e>
                          <m:sub>
                            <m:r>
                              <a:rPr lang="de-CH" sz="1818" b="0" i="1" smtClean="0">
                                <a:latin typeface="Cambria Math" panose="02040503050406030204" pitchFamily="18" charset="0"/>
                              </a:rPr>
                              <m:t>𝐵𝐴𝑇</m:t>
                            </m:r>
                          </m:sub>
                        </m:sSub>
                      </m:num>
                      <m:den>
                        <m:sSub>
                          <m:sSubPr>
                            <m:ctrlPr>
                              <a:rPr lang="de-CH" sz="1818" i="1">
                                <a:latin typeface="Cambria Math" panose="02040503050406030204" pitchFamily="18" charset="0"/>
                              </a:rPr>
                            </m:ctrlPr>
                          </m:sSubPr>
                          <m:e>
                            <m:r>
                              <a:rPr lang="de-CH" sz="1818" i="1">
                                <a:latin typeface="Cambria Math" panose="02040503050406030204" pitchFamily="18" charset="0"/>
                              </a:rPr>
                              <m:t>𝑅</m:t>
                            </m:r>
                          </m:e>
                          <m:sub>
                            <m:r>
                              <a:rPr lang="de-CH" sz="1818" i="1">
                                <a:latin typeface="Cambria Math" panose="02040503050406030204" pitchFamily="18" charset="0"/>
                              </a:rPr>
                              <m:t>𝑝𝑟𝑒</m:t>
                            </m:r>
                          </m:sub>
                        </m:sSub>
                      </m:den>
                    </m:f>
                  </m:oMath>
                </a14:m>
                <a:endParaRPr lang="en-US" sz="1818" dirty="0"/>
              </a:p>
              <a:p>
                <a:pPr marL="0" indent="0">
                  <a:buNone/>
                </a:pPr>
                <a:endParaRPr lang="de-CH" sz="2000" b="1" dirty="0">
                  <a:solidFill>
                    <a:srgbClr val="8D1962"/>
                  </a:solidFill>
                </a:endParaRPr>
              </a:p>
              <a:p>
                <a:endParaRPr lang="de-CH" dirty="0"/>
              </a:p>
            </p:txBody>
          </p:sp>
        </mc:Choice>
        <mc:Fallback xmlns="">
          <p:sp>
            <p:nvSpPr>
              <p:cNvPr id="17" name="Content Placeholder 1">
                <a:extLst>
                  <a:ext uri="{FF2B5EF4-FFF2-40B4-BE49-F238E27FC236}">
                    <a16:creationId xmlns:a16="http://schemas.microsoft.com/office/drawing/2014/main" id="{FE223130-03A6-A561-B825-9A2A63444DB9}"/>
                  </a:ext>
                </a:extLst>
              </p:cNvPr>
              <p:cNvSpPr>
                <a:spLocks noGrp="1" noRot="1" noChangeAspect="1" noMove="1" noResize="1" noEditPoints="1" noAdjustHandles="1" noChangeArrowheads="1" noChangeShapeType="1" noTextEdit="1"/>
              </p:cNvSpPr>
              <p:nvPr>
                <p:ph idx="1"/>
              </p:nvPr>
            </p:nvSpPr>
            <p:spPr>
              <a:xfrm>
                <a:off x="681038" y="1002346"/>
                <a:ext cx="8543925" cy="5174618"/>
              </a:xfrm>
              <a:blipFill>
                <a:blip r:embed="rId3"/>
                <a:stretch>
                  <a:fillRect l="-1071" t="-1531"/>
                </a:stretch>
              </a:blipFill>
            </p:spPr>
            <p:txBody>
              <a:bodyPr/>
              <a:lstStyle/>
              <a:p>
                <a:r>
                  <a:rPr lang="en-US">
                    <a:noFill/>
                  </a:rPr>
                  <a:t> </a:t>
                </a:r>
              </a:p>
            </p:txBody>
          </p:sp>
        </mc:Fallback>
      </mc:AlternateContent>
      <p:pic>
        <p:nvPicPr>
          <p:cNvPr id="7170" name="Picture 2">
            <a:extLst>
              <a:ext uri="{FF2B5EF4-FFF2-40B4-BE49-F238E27FC236}">
                <a16:creationId xmlns:a16="http://schemas.microsoft.com/office/drawing/2014/main" id="{0B1B4713-34F6-7FB0-A1CF-66426604C9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6325" y="2498088"/>
            <a:ext cx="5118060" cy="274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712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44</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mc:AlternateContent xmlns:mc="http://schemas.openxmlformats.org/markup-compatibility/2006" xmlns:a14="http://schemas.microsoft.com/office/drawing/2010/main">
        <mc:Choice Requires="a14">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a:solidFill>
                      <a:srgbClr val="8D1962"/>
                    </a:solidFill>
                  </a:rPr>
                  <a:t>High-</a:t>
                </a:r>
                <a:r>
                  <a:rPr lang="de-CH" b="1" dirty="0" err="1">
                    <a:solidFill>
                      <a:srgbClr val="8D1962"/>
                    </a:solidFill>
                  </a:rPr>
                  <a:t>Voltage</a:t>
                </a:r>
                <a:r>
                  <a:rPr lang="de-CH" b="1" dirty="0">
                    <a:solidFill>
                      <a:srgbClr val="8D1962"/>
                    </a:solidFill>
                  </a:rPr>
                  <a:t> </a:t>
                </a:r>
                <a:r>
                  <a:rPr lang="de-CH" b="1" dirty="0" err="1">
                    <a:solidFill>
                      <a:srgbClr val="8D1962"/>
                    </a:solidFill>
                  </a:rPr>
                  <a:t>Contactors</a:t>
                </a:r>
                <a:r>
                  <a:rPr lang="de-CH" b="1" dirty="0">
                    <a:solidFill>
                      <a:srgbClr val="8D1962"/>
                    </a:solidFill>
                  </a:rPr>
                  <a:t> (III)</a:t>
                </a:r>
              </a:p>
              <a:p>
                <a:r>
                  <a:rPr lang="en-US" sz="2000" dirty="0"/>
                  <a:t>To prevent this, high voltage systems have a pre-charge function where first the capacitor gets pre-charged and then the main switch close.</a:t>
                </a:r>
              </a:p>
              <a:p>
                <a14:m>
                  <m:oMath xmlns:m="http://schemas.openxmlformats.org/officeDocument/2006/math">
                    <m:sSub>
                      <m:sSubPr>
                        <m:ctrlPr>
                          <a:rPr lang="de-CH" sz="1818" b="0" i="1" smtClean="0">
                            <a:latin typeface="Cambria Math" panose="02040503050406030204" pitchFamily="18" charset="0"/>
                          </a:rPr>
                        </m:ctrlPr>
                      </m:sSubPr>
                      <m:e>
                        <m:r>
                          <a:rPr lang="de-CH" sz="1818" b="0" i="1" smtClean="0">
                            <a:latin typeface="Cambria Math" panose="02040503050406030204" pitchFamily="18" charset="0"/>
                          </a:rPr>
                          <m:t>𝐼</m:t>
                        </m:r>
                      </m:e>
                      <m:sub>
                        <m:r>
                          <a:rPr lang="de-CH" sz="1818" b="0" i="1" smtClean="0">
                            <a:latin typeface="Cambria Math" panose="02040503050406030204" pitchFamily="18" charset="0"/>
                          </a:rPr>
                          <m:t>𝑚𝑎𝑥</m:t>
                        </m:r>
                      </m:sub>
                    </m:sSub>
                    <m:r>
                      <a:rPr lang="de-CH" sz="1818" b="0" i="1" smtClean="0">
                        <a:latin typeface="Cambria Math" panose="02040503050406030204" pitchFamily="18" charset="0"/>
                      </a:rPr>
                      <m:t>= </m:t>
                    </m:r>
                    <m:f>
                      <m:fPr>
                        <m:ctrlPr>
                          <a:rPr lang="de-CH" sz="1818" b="0" i="1" smtClean="0">
                            <a:latin typeface="Cambria Math" panose="02040503050406030204" pitchFamily="18" charset="0"/>
                          </a:rPr>
                        </m:ctrlPr>
                      </m:fPr>
                      <m:num>
                        <m:sSub>
                          <m:sSubPr>
                            <m:ctrlPr>
                              <a:rPr lang="de-CH" sz="1818" b="0" i="1" smtClean="0">
                                <a:latin typeface="Cambria Math" panose="02040503050406030204" pitchFamily="18" charset="0"/>
                              </a:rPr>
                            </m:ctrlPr>
                          </m:sSubPr>
                          <m:e>
                            <m:r>
                              <a:rPr lang="de-CH" sz="1818" b="0" i="1" smtClean="0">
                                <a:latin typeface="Cambria Math" panose="02040503050406030204" pitchFamily="18" charset="0"/>
                              </a:rPr>
                              <m:t>𝑈</m:t>
                            </m:r>
                          </m:e>
                          <m:sub>
                            <m:r>
                              <a:rPr lang="de-CH" sz="1818" b="0" i="1" smtClean="0">
                                <a:latin typeface="Cambria Math" panose="02040503050406030204" pitchFamily="18" charset="0"/>
                              </a:rPr>
                              <m:t>𝐵𝐴𝑇</m:t>
                            </m:r>
                          </m:sub>
                        </m:sSub>
                      </m:num>
                      <m:den>
                        <m:sSub>
                          <m:sSubPr>
                            <m:ctrlPr>
                              <a:rPr lang="de-CH" sz="1818" i="1">
                                <a:latin typeface="Cambria Math" panose="02040503050406030204" pitchFamily="18" charset="0"/>
                              </a:rPr>
                            </m:ctrlPr>
                          </m:sSubPr>
                          <m:e>
                            <m:r>
                              <a:rPr lang="de-CH" sz="1818" i="1">
                                <a:latin typeface="Cambria Math" panose="02040503050406030204" pitchFamily="18" charset="0"/>
                              </a:rPr>
                              <m:t>𝑅</m:t>
                            </m:r>
                          </m:e>
                          <m:sub>
                            <m:r>
                              <a:rPr lang="de-CH" sz="1818" i="1">
                                <a:latin typeface="Cambria Math" panose="02040503050406030204" pitchFamily="18" charset="0"/>
                              </a:rPr>
                              <m:t>𝑝𝑟𝑒</m:t>
                            </m:r>
                          </m:sub>
                        </m:sSub>
                      </m:den>
                    </m:f>
                  </m:oMath>
                </a14:m>
                <a:endParaRPr lang="en-US" sz="1818" dirty="0"/>
              </a:p>
              <a:p>
                <a:pPr marL="0" indent="0">
                  <a:buNone/>
                </a:pPr>
                <a:endParaRPr lang="de-CH" sz="2000" b="1" dirty="0">
                  <a:solidFill>
                    <a:srgbClr val="8D1962"/>
                  </a:solidFill>
                </a:endParaRPr>
              </a:p>
              <a:p>
                <a:endParaRPr lang="de-CH" dirty="0"/>
              </a:p>
            </p:txBody>
          </p:sp>
        </mc:Choice>
        <mc:Fallback xmlns="">
          <p:sp>
            <p:nvSpPr>
              <p:cNvPr id="17" name="Content Placeholder 1">
                <a:extLst>
                  <a:ext uri="{FF2B5EF4-FFF2-40B4-BE49-F238E27FC236}">
                    <a16:creationId xmlns:a16="http://schemas.microsoft.com/office/drawing/2014/main" id="{FE223130-03A6-A561-B825-9A2A63444DB9}"/>
                  </a:ext>
                </a:extLst>
              </p:cNvPr>
              <p:cNvSpPr>
                <a:spLocks noGrp="1" noRot="1" noChangeAspect="1" noMove="1" noResize="1" noEditPoints="1" noAdjustHandles="1" noChangeArrowheads="1" noChangeShapeType="1" noTextEdit="1"/>
              </p:cNvSpPr>
              <p:nvPr>
                <p:ph idx="1"/>
              </p:nvPr>
            </p:nvSpPr>
            <p:spPr>
              <a:xfrm>
                <a:off x="681038" y="1002346"/>
                <a:ext cx="8543925" cy="5174618"/>
              </a:xfrm>
              <a:blipFill>
                <a:blip r:embed="rId3"/>
                <a:stretch>
                  <a:fillRect l="-1071" t="-1531"/>
                </a:stretch>
              </a:blipFill>
            </p:spPr>
            <p:txBody>
              <a:bodyPr/>
              <a:lstStyle/>
              <a:p>
                <a:r>
                  <a:rPr lang="en-US">
                    <a:noFill/>
                  </a:rPr>
                  <a:t> </a:t>
                </a:r>
              </a:p>
            </p:txBody>
          </p:sp>
        </mc:Fallback>
      </mc:AlternateContent>
      <p:pic>
        <p:nvPicPr>
          <p:cNvPr id="8196" name="Picture 4">
            <a:extLst>
              <a:ext uri="{FF2B5EF4-FFF2-40B4-BE49-F238E27FC236}">
                <a16:creationId xmlns:a16="http://schemas.microsoft.com/office/drawing/2014/main" id="{A36C9047-49C7-E123-577A-453A773E5F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909" y="2257738"/>
            <a:ext cx="6640011" cy="39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273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45</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6599979" cy="5174618"/>
          </a:xfrm>
        </p:spPr>
        <p:txBody>
          <a:bodyPr>
            <a:normAutofit/>
          </a:bodyPr>
          <a:lstStyle/>
          <a:p>
            <a:pPr marL="0" indent="0">
              <a:buNone/>
            </a:pPr>
            <a:r>
              <a:rPr lang="de-CH" b="1" dirty="0">
                <a:solidFill>
                  <a:srgbClr val="8D1962"/>
                </a:solidFill>
              </a:rPr>
              <a:t> </a:t>
            </a:r>
            <a:r>
              <a:rPr lang="de-CH" b="1" dirty="0" err="1">
                <a:solidFill>
                  <a:srgbClr val="8D1962"/>
                </a:solidFill>
              </a:rPr>
              <a:t>Cell</a:t>
            </a:r>
            <a:r>
              <a:rPr lang="de-CH" b="1" dirty="0">
                <a:solidFill>
                  <a:srgbClr val="8D1962"/>
                </a:solidFill>
              </a:rPr>
              <a:t> </a:t>
            </a:r>
            <a:r>
              <a:rPr lang="de-CH" b="1" dirty="0" err="1">
                <a:solidFill>
                  <a:srgbClr val="8D1962"/>
                </a:solidFill>
              </a:rPr>
              <a:t>Balancing</a:t>
            </a:r>
            <a:endParaRPr lang="de-CH" b="1" dirty="0">
              <a:solidFill>
                <a:srgbClr val="8D1962"/>
              </a:solidFill>
            </a:endParaRPr>
          </a:p>
          <a:p>
            <a:r>
              <a:rPr lang="en-US" dirty="0"/>
              <a:t>Not every cell has the same behavior due to manufacturing tolerances and different ageing. Therefore, all cells connected in </a:t>
            </a:r>
            <a:r>
              <a:rPr lang="en-US" dirty="0">
                <a:solidFill>
                  <a:srgbClr val="C00000"/>
                </a:solidFill>
              </a:rPr>
              <a:t>series</a:t>
            </a:r>
            <a:r>
              <a:rPr lang="en-US" dirty="0"/>
              <a:t> must be monitored. </a:t>
            </a:r>
          </a:p>
          <a:p>
            <a:r>
              <a:rPr lang="en-US" dirty="0"/>
              <a:t>Parallel blocks balance themselves</a:t>
            </a:r>
          </a:p>
          <a:p>
            <a:r>
              <a:rPr lang="en-US" dirty="0"/>
              <a:t>To Charge each cell to the maximum without overcharging some cells, a balancing is needed.</a:t>
            </a:r>
          </a:p>
          <a:p>
            <a:r>
              <a:rPr lang="en-US" dirty="0"/>
              <a:t>There are three main cell balancing approaches</a:t>
            </a:r>
          </a:p>
          <a:p>
            <a:pPr lvl="1"/>
            <a:r>
              <a:rPr lang="en-US" dirty="0"/>
              <a:t>Resistive</a:t>
            </a:r>
          </a:p>
          <a:p>
            <a:pPr lvl="1"/>
            <a:r>
              <a:rPr lang="en-US" dirty="0"/>
              <a:t>Capacitive</a:t>
            </a:r>
          </a:p>
          <a:p>
            <a:pPr lvl="1"/>
            <a:r>
              <a:rPr lang="en-US" dirty="0"/>
              <a:t>Inductive</a:t>
            </a:r>
          </a:p>
          <a:p>
            <a:endParaRPr lang="de-CH" dirty="0"/>
          </a:p>
        </p:txBody>
      </p:sp>
      <p:sp>
        <p:nvSpPr>
          <p:cNvPr id="8" name="Content Placeholder 1">
            <a:extLst>
              <a:ext uri="{FF2B5EF4-FFF2-40B4-BE49-F238E27FC236}">
                <a16:creationId xmlns:a16="http://schemas.microsoft.com/office/drawing/2014/main" id="{D799B974-E30F-1521-2284-17C23A83F4BD}"/>
              </a:ext>
            </a:extLst>
          </p:cNvPr>
          <p:cNvSpPr txBox="1">
            <a:spLocks/>
          </p:cNvSpPr>
          <p:nvPr/>
        </p:nvSpPr>
        <p:spPr>
          <a:xfrm>
            <a:off x="681039" y="1002346"/>
            <a:ext cx="5856922"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2" lvl="1" indent="0">
              <a:buFont typeface="Arial" panose="020B0604020202020204" pitchFamily="34" charset="0"/>
              <a:buNone/>
            </a:pPr>
            <a:endParaRPr lang="en-US" dirty="0"/>
          </a:p>
        </p:txBody>
      </p:sp>
      <p:pic>
        <p:nvPicPr>
          <p:cNvPr id="9" name="Picture 2">
            <a:extLst>
              <a:ext uri="{FF2B5EF4-FFF2-40B4-BE49-F238E27FC236}">
                <a16:creationId xmlns:a16="http://schemas.microsoft.com/office/drawing/2014/main" id="{748F407D-57ED-B129-8FFD-9EF65432F7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0919" y="1037387"/>
            <a:ext cx="1519238" cy="478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293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rPr>
              <a:t>Resistive Cell Balancing</a:t>
            </a:r>
          </a:p>
          <a:p>
            <a:pPr lvl="1"/>
            <a:r>
              <a:rPr lang="en-US" dirty="0"/>
              <a:t>Discharge cell via a resistor.</a:t>
            </a:r>
          </a:p>
          <a:p>
            <a:pPr lvl="1"/>
            <a:r>
              <a:rPr lang="en-US" dirty="0"/>
              <a:t>Internal or External FETs to control the balancing</a:t>
            </a:r>
          </a:p>
          <a:p>
            <a:pPr lvl="1"/>
            <a:r>
              <a:rPr lang="en-US" dirty="0"/>
              <a:t>Energy is </a:t>
            </a:r>
            <a:r>
              <a:rPr lang="en-US" dirty="0">
                <a:solidFill>
                  <a:srgbClr val="C00000"/>
                </a:solidFill>
              </a:rPr>
              <a:t>wasted</a:t>
            </a:r>
          </a:p>
          <a:p>
            <a:pPr marL="457202" lvl="1" indent="0">
              <a:buNone/>
            </a:pPr>
            <a:endParaRPr lang="en-US" dirty="0"/>
          </a:p>
          <a:p>
            <a:pPr lvl="1"/>
            <a:endParaRPr lang="en-US" dirty="0"/>
          </a:p>
          <a:p>
            <a:pPr marL="457202" lvl="1"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46</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8" name="Picture 7">
            <a:extLst>
              <a:ext uri="{FF2B5EF4-FFF2-40B4-BE49-F238E27FC236}">
                <a16:creationId xmlns:a16="http://schemas.microsoft.com/office/drawing/2014/main" id="{B4C94C6C-4AE5-5E28-158A-CD1A8F6738D0}"/>
              </a:ext>
            </a:extLst>
          </p:cNvPr>
          <p:cNvPicPr>
            <a:picLocks noChangeAspect="1"/>
          </p:cNvPicPr>
          <p:nvPr/>
        </p:nvPicPr>
        <p:blipFill>
          <a:blip r:embed="rId3"/>
          <a:stretch>
            <a:fillRect/>
          </a:stretch>
        </p:blipFill>
        <p:spPr>
          <a:xfrm>
            <a:off x="4695151" y="2570797"/>
            <a:ext cx="4489043" cy="3479498"/>
          </a:xfrm>
          <a:prstGeom prst="rect">
            <a:avLst/>
          </a:prstGeom>
        </p:spPr>
      </p:pic>
    </p:spTree>
    <p:extLst>
      <p:ext uri="{BB962C8B-B14F-4D97-AF65-F5344CB8AC3E}">
        <p14:creationId xmlns:p14="http://schemas.microsoft.com/office/powerpoint/2010/main" val="2822112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rPr>
              <a:t>Capacitive cell balancing</a:t>
            </a:r>
          </a:p>
          <a:p>
            <a:pPr lvl="1"/>
            <a:r>
              <a:rPr lang="en-US" dirty="0"/>
              <a:t>Capacitor as Energy storage</a:t>
            </a:r>
          </a:p>
          <a:p>
            <a:pPr lvl="1"/>
            <a:r>
              <a:rPr lang="en-US" dirty="0"/>
              <a:t>Load the Capacitor with a higher Voltage Cell</a:t>
            </a:r>
          </a:p>
          <a:p>
            <a:pPr lvl="1"/>
            <a:r>
              <a:rPr lang="en-US" dirty="0"/>
              <a:t>Discharge the Capacitor with a lower Voltage Cell</a:t>
            </a:r>
          </a:p>
          <a:p>
            <a:pPr lvl="1"/>
            <a:r>
              <a:rPr lang="en-US" dirty="0"/>
              <a:t>Energy is being redistributed</a:t>
            </a:r>
          </a:p>
          <a:p>
            <a:pPr lvl="1"/>
            <a:r>
              <a:rPr lang="en-US" dirty="0"/>
              <a:t>Charging a Capacitor is </a:t>
            </a:r>
            <a:r>
              <a:rPr lang="en-US" dirty="0">
                <a:solidFill>
                  <a:srgbClr val="C00000"/>
                </a:solidFill>
              </a:rPr>
              <a:t>inefficient</a:t>
            </a:r>
            <a:r>
              <a:rPr lang="en-US" dirty="0"/>
              <a:t> (50%)</a:t>
            </a:r>
          </a:p>
          <a:p>
            <a:pPr lvl="1"/>
            <a:r>
              <a:rPr lang="en-US" dirty="0"/>
              <a:t>Transfer rate is proportional to the voltage differences </a:t>
            </a:r>
          </a:p>
          <a:p>
            <a:pPr marL="457202" lvl="1" indent="0">
              <a:buNone/>
            </a:pPr>
            <a:endParaRPr lang="en-US" dirty="0"/>
          </a:p>
          <a:p>
            <a:pPr marL="457202" lvl="1"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47</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10" name="Picture 9">
            <a:extLst>
              <a:ext uri="{FF2B5EF4-FFF2-40B4-BE49-F238E27FC236}">
                <a16:creationId xmlns:a16="http://schemas.microsoft.com/office/drawing/2014/main" id="{0ACE2F02-6629-60E6-94DD-5524C09940AB}"/>
              </a:ext>
            </a:extLst>
          </p:cNvPr>
          <p:cNvPicPr>
            <a:picLocks noChangeAspect="1"/>
          </p:cNvPicPr>
          <p:nvPr/>
        </p:nvPicPr>
        <p:blipFill>
          <a:blip r:embed="rId3"/>
          <a:stretch>
            <a:fillRect/>
          </a:stretch>
        </p:blipFill>
        <p:spPr>
          <a:xfrm>
            <a:off x="4800600" y="3704510"/>
            <a:ext cx="4151628" cy="2246710"/>
          </a:xfrm>
          <a:prstGeom prst="rect">
            <a:avLst/>
          </a:prstGeom>
        </p:spPr>
      </p:pic>
    </p:spTree>
    <p:extLst>
      <p:ext uri="{BB962C8B-B14F-4D97-AF65-F5344CB8AC3E}">
        <p14:creationId xmlns:p14="http://schemas.microsoft.com/office/powerpoint/2010/main" val="287871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6BDFF0-CBF7-6227-BFE4-C9B50AB2AC0E}"/>
              </a:ext>
            </a:extLst>
          </p:cNvPr>
          <p:cNvPicPr>
            <a:picLocks noChangeAspect="1"/>
          </p:cNvPicPr>
          <p:nvPr/>
        </p:nvPicPr>
        <p:blipFill>
          <a:blip r:embed="rId3"/>
          <a:stretch>
            <a:fillRect/>
          </a:stretch>
        </p:blipFill>
        <p:spPr>
          <a:xfrm>
            <a:off x="4172390" y="1649414"/>
            <a:ext cx="5647445" cy="4000500"/>
          </a:xfrm>
          <a:prstGeom prst="rect">
            <a:avLst/>
          </a:prstGeom>
        </p:spPr>
      </p:pic>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p:txBody>
          <a:bodyPr/>
          <a:lstStyle/>
          <a:p>
            <a:pPr marL="0" indent="0">
              <a:buNone/>
            </a:pPr>
            <a:r>
              <a:rPr lang="en-US" b="1" dirty="0">
                <a:solidFill>
                  <a:srgbClr val="8D1962"/>
                </a:solidFill>
              </a:rPr>
              <a:t>Inductive cell balancing</a:t>
            </a:r>
          </a:p>
          <a:p>
            <a:pPr lvl="1"/>
            <a:r>
              <a:rPr lang="en-US" dirty="0"/>
              <a:t>Transfer Pack Energy into one cell</a:t>
            </a:r>
          </a:p>
          <a:p>
            <a:pPr lvl="1"/>
            <a:r>
              <a:rPr lang="en-US" dirty="0">
                <a:solidFill>
                  <a:srgbClr val="C00000"/>
                </a:solidFill>
              </a:rPr>
              <a:t>Expensive</a:t>
            </a:r>
          </a:p>
          <a:p>
            <a:pPr lvl="1"/>
            <a:r>
              <a:rPr lang="en-US" dirty="0"/>
              <a:t>Transformer needed </a:t>
            </a:r>
          </a:p>
          <a:p>
            <a:pPr lvl="1"/>
            <a:r>
              <a:rPr lang="en-US" dirty="0"/>
              <a:t>Efficiency not optimal</a:t>
            </a:r>
          </a:p>
          <a:p>
            <a:pPr lvl="1"/>
            <a:endParaRPr lang="en-US" dirty="0"/>
          </a:p>
          <a:p>
            <a:pPr marL="457202" lvl="1" indent="0">
              <a:buNone/>
            </a:pPr>
            <a:endParaRPr lang="en-US" dirty="0"/>
          </a:p>
          <a:p>
            <a:pPr marL="457202" lvl="1"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48</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spTree>
    <p:extLst>
      <p:ext uri="{BB962C8B-B14F-4D97-AF65-F5344CB8AC3E}">
        <p14:creationId xmlns:p14="http://schemas.microsoft.com/office/powerpoint/2010/main" val="346824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a:xfrm>
            <a:off x="681039" y="1002346"/>
            <a:ext cx="3720045" cy="5174618"/>
          </a:xfrm>
        </p:spPr>
        <p:txBody>
          <a:bodyPr/>
          <a:lstStyle/>
          <a:p>
            <a:pPr marL="0" indent="0">
              <a:buNone/>
            </a:pPr>
            <a:r>
              <a:rPr lang="en-US" b="1" dirty="0">
                <a:solidFill>
                  <a:srgbClr val="8D1962"/>
                </a:solidFill>
              </a:rPr>
              <a:t>Cell balancing Algorithms (I)</a:t>
            </a:r>
          </a:p>
          <a:p>
            <a:r>
              <a:rPr lang="en-US" dirty="0"/>
              <a:t>A simple approach to cell balancing</a:t>
            </a:r>
          </a:p>
          <a:p>
            <a:r>
              <a:rPr lang="en-US" dirty="0"/>
              <a:t>There are some problems with this algorithm</a:t>
            </a:r>
          </a:p>
          <a:p>
            <a:pPr lvl="1"/>
            <a:r>
              <a:rPr lang="en-US" dirty="0"/>
              <a:t>To which cell should be corrected</a:t>
            </a:r>
          </a:p>
          <a:p>
            <a:pPr lvl="1"/>
            <a:r>
              <a:rPr lang="en-US" dirty="0"/>
              <a:t>How accurate are the measurements</a:t>
            </a:r>
          </a:p>
          <a:p>
            <a:pPr lvl="1"/>
            <a:r>
              <a:rPr lang="en-US" dirty="0"/>
              <a:t>Are external influences are considered</a:t>
            </a:r>
          </a:p>
          <a:p>
            <a:pPr lvl="1"/>
            <a:r>
              <a:rPr lang="en-US" dirty="0"/>
              <a:t>Only for resistive cell balancing</a:t>
            </a:r>
          </a:p>
          <a:p>
            <a:pPr marL="457202" lvl="1" indent="0">
              <a:buNone/>
            </a:pPr>
            <a:endParaRPr lang="en-US" dirty="0"/>
          </a:p>
          <a:p>
            <a:pPr marL="457202" lvl="1" indent="0">
              <a:buNone/>
            </a:pPr>
            <a:endParaRPr lang="en-US" dirty="0"/>
          </a:p>
          <a:p>
            <a:pPr marL="0"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49</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7170" name="Picture 2">
            <a:extLst>
              <a:ext uri="{FF2B5EF4-FFF2-40B4-BE49-F238E27FC236}">
                <a16:creationId xmlns:a16="http://schemas.microsoft.com/office/drawing/2014/main" id="{0E111513-7D9C-427C-987D-75997C862B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793" y="967350"/>
            <a:ext cx="5446640" cy="513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87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722B1493-7C34-65FC-465A-A5DC7B431CD0}"/>
                  </a:ext>
                </a:extLst>
              </p:cNvPr>
              <p:cNvSpPr>
                <a:spLocks noGrp="1"/>
              </p:cNvSpPr>
              <p:nvPr>
                <p:ph idx="1"/>
              </p:nvPr>
            </p:nvSpPr>
            <p:spPr/>
            <p:txBody>
              <a:bodyPr>
                <a:normAutofit/>
              </a:bodyPr>
              <a:lstStyle/>
              <a:p>
                <a:pPr marL="0" indent="0">
                  <a:buNone/>
                </a:pPr>
                <a:r>
                  <a:rPr lang="en-US" b="1" dirty="0">
                    <a:solidFill>
                      <a:srgbClr val="8D1962"/>
                    </a:solidFill>
                  </a:rPr>
                  <a:t>C-Rate (I)</a:t>
                </a:r>
                <a:endParaRPr lang="de-CH" b="1" dirty="0">
                  <a:solidFill>
                    <a:srgbClr val="8D1962"/>
                  </a:solidFill>
                </a:endParaRPr>
              </a:p>
              <a:p>
                <a:r>
                  <a:rPr lang="de-CH" dirty="0" err="1"/>
                  <a:t>Beside</a:t>
                </a:r>
                <a:r>
                  <a:rPr lang="de-CH" dirty="0"/>
                  <a:t> </a:t>
                </a:r>
                <a:r>
                  <a:rPr lang="en-US" dirty="0"/>
                  <a:t>the</a:t>
                </a:r>
                <a:r>
                  <a:rPr lang="de-CH" dirty="0"/>
                  <a:t> </a:t>
                </a:r>
                <a:r>
                  <a:rPr lang="de-CH" dirty="0" err="1"/>
                  <a:t>voltage</a:t>
                </a:r>
                <a:r>
                  <a:rPr lang="de-CH" dirty="0"/>
                  <a:t> and </a:t>
                </a:r>
                <a:r>
                  <a:rPr lang="de-CH" dirty="0" err="1"/>
                  <a:t>capacity</a:t>
                </a:r>
                <a:r>
                  <a:rPr lang="de-CH" dirty="0"/>
                  <a:t> </a:t>
                </a:r>
                <a:r>
                  <a:rPr lang="de-CH" dirty="0" err="1"/>
                  <a:t>of</a:t>
                </a:r>
                <a:r>
                  <a:rPr lang="de-CH" dirty="0"/>
                  <a:t> a </a:t>
                </a:r>
                <a:r>
                  <a:rPr lang="de-CH" dirty="0" err="1"/>
                  <a:t>battery</a:t>
                </a:r>
                <a:r>
                  <a:rPr lang="de-CH" dirty="0"/>
                  <a:t> </a:t>
                </a:r>
                <a:r>
                  <a:rPr lang="de-CH" dirty="0" err="1"/>
                  <a:t>it’s</a:t>
                </a:r>
                <a:r>
                  <a:rPr lang="de-CH" dirty="0"/>
                  <a:t> </a:t>
                </a:r>
                <a:r>
                  <a:rPr lang="de-CH" dirty="0" err="1"/>
                  <a:t>important</a:t>
                </a:r>
                <a:r>
                  <a:rPr lang="de-CH" dirty="0"/>
                  <a:t> </a:t>
                </a:r>
                <a:r>
                  <a:rPr lang="de-CH" dirty="0" err="1"/>
                  <a:t>to</a:t>
                </a:r>
                <a:r>
                  <a:rPr lang="de-CH" dirty="0"/>
                  <a:t> </a:t>
                </a:r>
                <a:r>
                  <a:rPr lang="de-CH" dirty="0" err="1"/>
                  <a:t>know</a:t>
                </a:r>
                <a:r>
                  <a:rPr lang="de-CH" dirty="0"/>
                  <a:t> </a:t>
                </a:r>
                <a:r>
                  <a:rPr lang="de-CH" dirty="0" err="1"/>
                  <a:t>how</a:t>
                </a:r>
                <a:r>
                  <a:rPr lang="de-CH" dirty="0"/>
                  <a:t> </a:t>
                </a:r>
                <a:r>
                  <a:rPr lang="de-CH" dirty="0" err="1"/>
                  <a:t>much</a:t>
                </a:r>
                <a:r>
                  <a:rPr lang="de-CH" dirty="0"/>
                  <a:t> </a:t>
                </a:r>
                <a:r>
                  <a:rPr lang="de-CH" dirty="0" err="1"/>
                  <a:t>current</a:t>
                </a:r>
                <a:r>
                  <a:rPr lang="de-CH" dirty="0"/>
                  <a:t> </a:t>
                </a:r>
                <a:r>
                  <a:rPr lang="de-CH" dirty="0" err="1"/>
                  <a:t>can</a:t>
                </a:r>
                <a:r>
                  <a:rPr lang="de-CH" dirty="0"/>
                  <a:t> </a:t>
                </a:r>
                <a:r>
                  <a:rPr lang="de-CH" dirty="0" err="1"/>
                  <a:t>be</a:t>
                </a:r>
                <a:r>
                  <a:rPr lang="de-CH" dirty="0"/>
                  <a:t> </a:t>
                </a:r>
                <a:r>
                  <a:rPr lang="de-CH" dirty="0" err="1"/>
                  <a:t>drawn</a:t>
                </a:r>
                <a:r>
                  <a:rPr lang="de-CH" dirty="0"/>
                  <a:t> and at </a:t>
                </a:r>
                <a:r>
                  <a:rPr lang="de-CH" dirty="0" err="1"/>
                  <a:t>which</a:t>
                </a:r>
                <a:r>
                  <a:rPr lang="de-CH" dirty="0"/>
                  <a:t> </a:t>
                </a:r>
                <a:r>
                  <a:rPr lang="de-CH" dirty="0" err="1"/>
                  <a:t>current</a:t>
                </a:r>
                <a:r>
                  <a:rPr lang="de-CH" dirty="0"/>
                  <a:t> i </a:t>
                </a:r>
                <a:r>
                  <a:rPr lang="de-CH" dirty="0" err="1"/>
                  <a:t>can</a:t>
                </a:r>
                <a:r>
                  <a:rPr lang="de-CH" dirty="0"/>
                  <a:t> </a:t>
                </a:r>
                <a:r>
                  <a:rPr lang="de-CH" dirty="0" err="1"/>
                  <a:t>charge</a:t>
                </a:r>
                <a:r>
                  <a:rPr lang="de-CH" dirty="0"/>
                  <a:t> </a:t>
                </a:r>
                <a:r>
                  <a:rPr lang="de-CH" dirty="0" err="1"/>
                  <a:t>the</a:t>
                </a:r>
                <a:r>
                  <a:rPr lang="de-CH" dirty="0"/>
                  <a:t> </a:t>
                </a:r>
                <a:r>
                  <a:rPr lang="de-CH" dirty="0" err="1"/>
                  <a:t>battery</a:t>
                </a:r>
                <a:r>
                  <a:rPr lang="de-CH" dirty="0"/>
                  <a:t>.</a:t>
                </a:r>
              </a:p>
              <a:p>
                <a:r>
                  <a:rPr lang="de-CH" dirty="0"/>
                  <a:t>In </a:t>
                </a:r>
                <a:r>
                  <a:rPr lang="de-CH" dirty="0" err="1"/>
                  <a:t>most</a:t>
                </a:r>
                <a:r>
                  <a:rPr lang="de-CH" dirty="0"/>
                  <a:t> </a:t>
                </a:r>
                <a:r>
                  <a:rPr lang="de-CH" dirty="0" err="1"/>
                  <a:t>datasheets</a:t>
                </a:r>
                <a:r>
                  <a:rPr lang="de-CH" dirty="0"/>
                  <a:t> </a:t>
                </a:r>
                <a:r>
                  <a:rPr lang="de-CH" dirty="0" err="1"/>
                  <a:t>this</a:t>
                </a:r>
                <a:r>
                  <a:rPr lang="de-CH" dirty="0"/>
                  <a:t> </a:t>
                </a:r>
                <a:r>
                  <a:rPr lang="de-CH" dirty="0" err="1"/>
                  <a:t>is</a:t>
                </a:r>
                <a:r>
                  <a:rPr lang="de-CH" dirty="0"/>
                  <a:t> </a:t>
                </a:r>
                <a:r>
                  <a:rPr lang="de-CH" dirty="0" err="1"/>
                  <a:t>specified</a:t>
                </a:r>
                <a:r>
                  <a:rPr lang="de-CH" dirty="0"/>
                  <a:t> </a:t>
                </a:r>
                <a:r>
                  <a:rPr lang="de-CH" dirty="0" err="1"/>
                  <a:t>with</a:t>
                </a:r>
                <a:r>
                  <a:rPr lang="de-CH" dirty="0"/>
                  <a:t> </a:t>
                </a:r>
                <a:r>
                  <a:rPr lang="de-CH" dirty="0" err="1"/>
                  <a:t>the</a:t>
                </a:r>
                <a:r>
                  <a:rPr lang="de-CH" dirty="0"/>
                  <a:t> C-Rate</a:t>
                </a:r>
              </a:p>
              <a:p>
                <a:r>
                  <a:rPr lang="de-CH" dirty="0"/>
                  <a:t>C </a:t>
                </a:r>
                <a:r>
                  <a:rPr lang="de-CH" dirty="0" err="1"/>
                  <a:t>is</a:t>
                </a:r>
                <a:r>
                  <a:rPr lang="de-CH" dirty="0"/>
                  <a:t> </a:t>
                </a:r>
                <a:r>
                  <a:rPr lang="de-CH" dirty="0" err="1"/>
                  <a:t>the</a:t>
                </a:r>
                <a:r>
                  <a:rPr lang="de-CH" dirty="0"/>
                  <a:t> </a:t>
                </a:r>
                <a:r>
                  <a:rPr lang="de-CH" dirty="0" err="1"/>
                  <a:t>current</a:t>
                </a:r>
                <a:r>
                  <a:rPr lang="de-CH" dirty="0"/>
                  <a:t> </a:t>
                </a:r>
                <a:r>
                  <a:rPr lang="de-CH" dirty="0" err="1"/>
                  <a:t>normalized</a:t>
                </a:r>
                <a:r>
                  <a:rPr lang="de-CH" dirty="0"/>
                  <a:t> </a:t>
                </a:r>
                <a:r>
                  <a:rPr lang="de-CH" dirty="0" err="1"/>
                  <a:t>by</a:t>
                </a:r>
                <a:r>
                  <a:rPr lang="de-CH" dirty="0"/>
                  <a:t> </a:t>
                </a:r>
                <a:r>
                  <a:rPr lang="de-CH" dirty="0" err="1"/>
                  <a:t>the</a:t>
                </a:r>
                <a:r>
                  <a:rPr lang="de-CH" dirty="0"/>
                  <a:t> </a:t>
                </a:r>
                <a:r>
                  <a:rPr lang="de-CH" dirty="0" err="1"/>
                  <a:t>cell</a:t>
                </a:r>
                <a:r>
                  <a:rPr lang="de-CH" dirty="0"/>
                  <a:t> </a:t>
                </a:r>
                <a:r>
                  <a:rPr lang="de-CH" dirty="0" err="1"/>
                  <a:t>capacity</a:t>
                </a:r>
                <a:r>
                  <a:rPr lang="de-CH" dirty="0"/>
                  <a:t> </a:t>
                </a:r>
              </a:p>
              <a:p>
                <a:pPr marL="0" indent="0">
                  <a:buNone/>
                </a:pPr>
                <a:endParaRPr lang="de-CH" dirty="0"/>
              </a:p>
              <a:p>
                <a:pPr marL="0" indent="0">
                  <a:buNone/>
                </a:pPr>
                <a14:m>
                  <m:oMathPara xmlns:m="http://schemas.openxmlformats.org/officeDocument/2006/math">
                    <m:oMathParaPr>
                      <m:jc m:val="centerGroup"/>
                    </m:oMathParaPr>
                    <m:oMath xmlns:m="http://schemas.openxmlformats.org/officeDocument/2006/math">
                      <m:r>
                        <a:rPr lang="de-CH" b="0" i="1" smtClean="0">
                          <a:latin typeface="Cambria Math" panose="02040503050406030204" pitchFamily="18" charset="0"/>
                        </a:rPr>
                        <m:t>𝐶</m:t>
                      </m:r>
                      <m:r>
                        <a:rPr lang="de-CH" b="0" i="1" smtClean="0">
                          <a:latin typeface="Cambria Math" panose="02040503050406030204" pitchFamily="18" charset="0"/>
                        </a:rPr>
                        <m:t>= </m:t>
                      </m:r>
                      <m:f>
                        <m:fPr>
                          <m:ctrlPr>
                            <a:rPr lang="de-CH" b="0" i="1" smtClean="0">
                              <a:latin typeface="Cambria Math" panose="02040503050406030204" pitchFamily="18" charset="0"/>
                            </a:rPr>
                          </m:ctrlPr>
                        </m:fPr>
                        <m:num>
                          <m:r>
                            <a:rPr lang="de-CH" b="0" i="1" smtClean="0">
                              <a:latin typeface="Cambria Math" panose="02040503050406030204" pitchFamily="18" charset="0"/>
                            </a:rPr>
                            <m:t>𝐼</m:t>
                          </m:r>
                        </m:num>
                        <m:den>
                          <m:r>
                            <a:rPr lang="de-CH" b="0" i="1" smtClean="0">
                              <a:latin typeface="Cambria Math" panose="02040503050406030204" pitchFamily="18" charset="0"/>
                            </a:rPr>
                            <m:t>𝑄</m:t>
                          </m:r>
                        </m:den>
                      </m:f>
                    </m:oMath>
                  </m:oMathPara>
                </a14:m>
                <a:endParaRPr lang="de-CH" b="0" dirty="0"/>
              </a:p>
              <a:p>
                <a:pPr marL="0" indent="0">
                  <a:buNone/>
                </a:pPr>
                <a14:m>
                  <m:oMathPara xmlns:m="http://schemas.openxmlformats.org/officeDocument/2006/math">
                    <m:oMathParaPr>
                      <m:jc m:val="centerGroup"/>
                    </m:oMathParaPr>
                    <m:oMath xmlns:m="http://schemas.openxmlformats.org/officeDocument/2006/math">
                      <m:r>
                        <a:rPr lang="de-CH" b="0" i="1" smtClean="0">
                          <a:latin typeface="Cambria Math" panose="02040503050406030204" pitchFamily="18" charset="0"/>
                        </a:rPr>
                        <m:t>𝐶</m:t>
                      </m:r>
                      <m:d>
                        <m:dPr>
                          <m:begChr m:val="["/>
                          <m:endChr m:val="]"/>
                          <m:ctrlPr>
                            <a:rPr lang="de-CH" b="0" i="1" smtClean="0">
                              <a:latin typeface="Cambria Math" panose="02040503050406030204" pitchFamily="18" charset="0"/>
                            </a:rPr>
                          </m:ctrlPr>
                        </m:dPr>
                        <m:e>
                          <m:r>
                            <a:rPr lang="de-CH" b="0" i="1" smtClean="0">
                              <a:latin typeface="Cambria Math" panose="02040503050406030204" pitchFamily="18" charset="0"/>
                            </a:rPr>
                            <m:t>1/</m:t>
                          </m:r>
                          <m:r>
                            <a:rPr lang="de-CH" b="0" i="1" smtClean="0">
                              <a:latin typeface="Cambria Math" panose="02040503050406030204" pitchFamily="18" charset="0"/>
                            </a:rPr>
                            <m:t>h</m:t>
                          </m:r>
                        </m:e>
                      </m:d>
                      <m:r>
                        <a:rPr lang="de-CH" b="0" i="1" smtClean="0">
                          <a:latin typeface="Cambria Math" panose="02040503050406030204" pitchFamily="18" charset="0"/>
                        </a:rPr>
                        <m:t>:</m:t>
                      </m:r>
                      <m:r>
                        <a:rPr lang="de-CH" b="0" i="1" smtClean="0">
                          <a:latin typeface="Cambria Math" panose="02040503050406030204" pitchFamily="18" charset="0"/>
                        </a:rPr>
                        <m:t>𝐶</m:t>
                      </m:r>
                      <m:r>
                        <a:rPr lang="de-CH" b="0" i="1" smtClean="0">
                          <a:latin typeface="Cambria Math" panose="02040503050406030204" pitchFamily="18" charset="0"/>
                        </a:rPr>
                        <m:t>−</m:t>
                      </m:r>
                      <m:r>
                        <a:rPr lang="de-CH" b="0" i="1" smtClean="0">
                          <a:latin typeface="Cambria Math" panose="02040503050406030204" pitchFamily="18" charset="0"/>
                        </a:rPr>
                        <m:t>𝑅𝑎𝑡𝑒</m:t>
                      </m:r>
                    </m:oMath>
                  </m:oMathPara>
                </a14:m>
                <a:endParaRPr lang="de-CH"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CH" b="0" i="1" smtClean="0">
                          <a:latin typeface="Cambria Math" panose="02040503050406030204" pitchFamily="18" charset="0"/>
                        </a:rPr>
                        <m:t>𝐼</m:t>
                      </m:r>
                      <m:d>
                        <m:dPr>
                          <m:begChr m:val="["/>
                          <m:endChr m:val="]"/>
                          <m:ctrlPr>
                            <a:rPr lang="de-CH" b="0" i="1" smtClean="0">
                              <a:latin typeface="Cambria Math" panose="02040503050406030204" pitchFamily="18" charset="0"/>
                            </a:rPr>
                          </m:ctrlPr>
                        </m:dPr>
                        <m:e>
                          <m:r>
                            <a:rPr lang="de-CH" b="0" i="1" smtClean="0">
                              <a:latin typeface="Cambria Math" panose="02040503050406030204" pitchFamily="18" charset="0"/>
                            </a:rPr>
                            <m:t>𝐴</m:t>
                          </m:r>
                        </m:e>
                      </m:d>
                      <m:r>
                        <a:rPr lang="de-CH" b="0" i="1" smtClean="0">
                          <a:latin typeface="Cambria Math" panose="02040503050406030204" pitchFamily="18" charset="0"/>
                        </a:rPr>
                        <m:t>    :</m:t>
                      </m:r>
                      <m:r>
                        <a:rPr lang="de-CH" b="0" i="1" smtClean="0">
                          <a:latin typeface="Cambria Math" panose="02040503050406030204" pitchFamily="18" charset="0"/>
                        </a:rPr>
                        <m:t>𝐶𝑢𝑟𝑟𝑒𝑛𝑡</m:t>
                      </m:r>
                    </m:oMath>
                    <m:oMath xmlns:m="http://schemas.openxmlformats.org/officeDocument/2006/math">
                      <m:r>
                        <a:rPr lang="de-CH" b="0" i="1" smtClean="0">
                          <a:latin typeface="Cambria Math" panose="02040503050406030204" pitchFamily="18" charset="0"/>
                        </a:rPr>
                        <m:t>𝑄</m:t>
                      </m:r>
                      <m:d>
                        <m:dPr>
                          <m:begChr m:val="["/>
                          <m:endChr m:val="]"/>
                          <m:ctrlPr>
                            <a:rPr lang="de-CH" b="0" i="1" smtClean="0">
                              <a:latin typeface="Cambria Math" panose="02040503050406030204" pitchFamily="18" charset="0"/>
                            </a:rPr>
                          </m:ctrlPr>
                        </m:dPr>
                        <m:e>
                          <m:r>
                            <a:rPr lang="de-CH" b="0" i="1" smtClean="0">
                              <a:latin typeface="Cambria Math" panose="02040503050406030204" pitchFamily="18" charset="0"/>
                            </a:rPr>
                            <m:t>𝐴h</m:t>
                          </m:r>
                        </m:e>
                      </m:d>
                      <m:r>
                        <a:rPr lang="de-CH" b="0" i="1" smtClean="0">
                          <a:latin typeface="Cambria Math" panose="02040503050406030204" pitchFamily="18" charset="0"/>
                        </a:rPr>
                        <m:t>:</m:t>
                      </m:r>
                      <m:r>
                        <a:rPr lang="de-CH" b="0" i="1" smtClean="0">
                          <a:latin typeface="Cambria Math" panose="02040503050406030204" pitchFamily="18" charset="0"/>
                        </a:rPr>
                        <m:t>𝐶𝑎𝑝𝑎𝑐𝑖𝑡𝑦</m:t>
                      </m:r>
                    </m:oMath>
                  </m:oMathPara>
                </a14:m>
                <a:endParaRPr lang="de-CH" b="0" dirty="0"/>
              </a:p>
              <a:p>
                <a:pPr marL="0" indent="0">
                  <a:buNone/>
                </a:pPr>
                <a:endParaRPr lang="de-CH" dirty="0"/>
              </a:p>
              <a:p>
                <a:pPr marL="0" indent="0">
                  <a:buNone/>
                </a:pPr>
                <a:endParaRPr lang="de-CH" dirty="0"/>
              </a:p>
            </p:txBody>
          </p:sp>
        </mc:Choice>
        <mc:Fallback xmlns="">
          <p:sp>
            <p:nvSpPr>
              <p:cNvPr id="2" name="Content Placeholder 1">
                <a:extLst>
                  <a:ext uri="{FF2B5EF4-FFF2-40B4-BE49-F238E27FC236}">
                    <a16:creationId xmlns:a16="http://schemas.microsoft.com/office/drawing/2014/main" id="{722B1493-7C34-65FC-465A-A5DC7B431CD0}"/>
                  </a:ext>
                </a:extLst>
              </p:cNvPr>
              <p:cNvSpPr>
                <a:spLocks noGrp="1" noRot="1" noChangeAspect="1" noMove="1" noResize="1" noEditPoints="1" noAdjustHandles="1" noChangeArrowheads="1" noChangeShapeType="1" noTextEdit="1"/>
              </p:cNvSpPr>
              <p:nvPr>
                <p:ph idx="1"/>
              </p:nvPr>
            </p:nvSpPr>
            <p:spPr>
              <a:blipFill>
                <a:blip r:embed="rId3"/>
                <a:stretch>
                  <a:fillRect l="-1071" t="-1531" r="-428"/>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777C7DD4-AA81-2897-3589-82EC6D2BEC2B}"/>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0315AAAB-91AA-B8A0-ED3E-E616A16C3F0E}"/>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377359BF-A6A3-997F-25A3-5BC8129855C6}"/>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a:t>
            </a:fld>
            <a:endParaRPr lang="de-CH" dirty="0">
              <a:solidFill>
                <a:prstClr val="white"/>
              </a:solidFill>
            </a:endParaRPr>
          </a:p>
        </p:txBody>
      </p:sp>
      <p:sp>
        <p:nvSpPr>
          <p:cNvPr id="6" name="Title 5">
            <a:extLst>
              <a:ext uri="{FF2B5EF4-FFF2-40B4-BE49-F238E27FC236}">
                <a16:creationId xmlns:a16="http://schemas.microsoft.com/office/drawing/2014/main" id="{21430A01-DFAE-7600-919A-267CBB4F42CC}"/>
              </a:ext>
            </a:extLst>
          </p:cNvPr>
          <p:cNvSpPr>
            <a:spLocks noGrp="1"/>
          </p:cNvSpPr>
          <p:nvPr>
            <p:ph type="title"/>
          </p:nvPr>
        </p:nvSpPr>
        <p:spPr/>
        <p:txBody>
          <a:bodyPr/>
          <a:lstStyle/>
          <a:p>
            <a:r>
              <a:rPr lang="en-US" dirty="0"/>
              <a:t>Recap Cell</a:t>
            </a:r>
            <a:endParaRPr lang="de-CH" dirty="0"/>
          </a:p>
        </p:txBody>
      </p:sp>
    </p:spTree>
    <p:extLst>
      <p:ext uri="{BB962C8B-B14F-4D97-AF65-F5344CB8AC3E}">
        <p14:creationId xmlns:p14="http://schemas.microsoft.com/office/powerpoint/2010/main" val="2028823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a:xfrm>
            <a:off x="681039" y="1002346"/>
            <a:ext cx="4429346" cy="5174618"/>
          </a:xfrm>
        </p:spPr>
        <p:txBody>
          <a:bodyPr/>
          <a:lstStyle/>
          <a:p>
            <a:pPr marL="0" indent="0">
              <a:buNone/>
            </a:pPr>
            <a:r>
              <a:rPr lang="en-US" b="1" dirty="0">
                <a:solidFill>
                  <a:srgbClr val="8D1962"/>
                </a:solidFill>
              </a:rPr>
              <a:t>Cell balancing Algorithms (II)</a:t>
            </a:r>
          </a:p>
          <a:p>
            <a:r>
              <a:rPr lang="en-US" dirty="0"/>
              <a:t>A voltage-based algorithm</a:t>
            </a:r>
          </a:p>
          <a:p>
            <a:pPr lvl="1"/>
            <a:r>
              <a:rPr lang="el-GR" dirty="0"/>
              <a:t>Δ</a:t>
            </a:r>
            <a:r>
              <a:rPr lang="de-CH" dirty="0"/>
              <a:t>60% SOC ≈ </a:t>
            </a:r>
            <a:r>
              <a:rPr lang="el-GR" dirty="0"/>
              <a:t>Δ</a:t>
            </a:r>
            <a:r>
              <a:rPr lang="de-CH" dirty="0"/>
              <a:t> 100mV !</a:t>
            </a:r>
          </a:p>
          <a:p>
            <a:pPr lvl="1"/>
            <a:r>
              <a:rPr lang="en-US" dirty="0"/>
              <a:t>Complex analogue front-end is required to measure this voltage differences</a:t>
            </a:r>
            <a:endParaRPr lang="de-CH" dirty="0"/>
          </a:p>
          <a:p>
            <a:pPr lvl="1"/>
            <a:endParaRPr lang="de-CH" dirty="0"/>
          </a:p>
          <a:p>
            <a:pPr lvl="1"/>
            <a:endParaRPr lang="en-US" dirty="0"/>
          </a:p>
          <a:p>
            <a:pPr marL="0"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50</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grpSp>
        <p:nvGrpSpPr>
          <p:cNvPr id="32" name="Group 31">
            <a:extLst>
              <a:ext uri="{FF2B5EF4-FFF2-40B4-BE49-F238E27FC236}">
                <a16:creationId xmlns:a16="http://schemas.microsoft.com/office/drawing/2014/main" id="{C1949B16-BF71-7749-57C8-9750DF9CFD7F}"/>
              </a:ext>
            </a:extLst>
          </p:cNvPr>
          <p:cNvGrpSpPr/>
          <p:nvPr/>
        </p:nvGrpSpPr>
        <p:grpSpPr>
          <a:xfrm>
            <a:off x="4023360" y="3031383"/>
            <a:ext cx="5508759" cy="3305256"/>
            <a:chOff x="4076700" y="2550398"/>
            <a:chExt cx="5508759" cy="3305256"/>
          </a:xfrm>
        </p:grpSpPr>
        <p:pic>
          <p:nvPicPr>
            <p:cNvPr id="7" name="Picture 2" descr="Li-ion battery discharge voltage curve.">
              <a:extLst>
                <a:ext uri="{FF2B5EF4-FFF2-40B4-BE49-F238E27FC236}">
                  <a16:creationId xmlns:a16="http://schemas.microsoft.com/office/drawing/2014/main" id="{344D7972-D8B7-C969-AE96-85CEA6066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2550398"/>
              <a:ext cx="5508759" cy="330525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351E5DC-0A62-69F7-3664-2FDD0BE83F20}"/>
                </a:ext>
              </a:extLst>
            </p:cNvPr>
            <p:cNvCxnSpPr>
              <a:cxnSpLocks/>
            </p:cNvCxnSpPr>
            <p:nvPr/>
          </p:nvCxnSpPr>
          <p:spPr>
            <a:xfrm>
              <a:off x="5729956" y="3471594"/>
              <a:ext cx="0" cy="181478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AFC8E1-FE42-A0FA-081C-71F82CC100E5}"/>
                </a:ext>
              </a:extLst>
            </p:cNvPr>
            <p:cNvCxnSpPr>
              <a:cxnSpLocks/>
            </p:cNvCxnSpPr>
            <p:nvPr/>
          </p:nvCxnSpPr>
          <p:spPr>
            <a:xfrm>
              <a:off x="8483706" y="3523981"/>
              <a:ext cx="0" cy="17623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13103DA-3622-F38F-39FD-7A4FE1E28E23}"/>
                </a:ext>
              </a:extLst>
            </p:cNvPr>
            <p:cNvCxnSpPr>
              <a:cxnSpLocks/>
            </p:cNvCxnSpPr>
            <p:nvPr/>
          </p:nvCxnSpPr>
          <p:spPr>
            <a:xfrm flipH="1">
              <a:off x="5729956" y="5286375"/>
              <a:ext cx="2753750"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33A9A3D-0447-7AE6-D4E5-7691F52FCDB5}"/>
                </a:ext>
              </a:extLst>
            </p:cNvPr>
            <p:cNvCxnSpPr>
              <a:cxnSpLocks/>
            </p:cNvCxnSpPr>
            <p:nvPr/>
          </p:nvCxnSpPr>
          <p:spPr>
            <a:xfrm>
              <a:off x="4810793" y="3471594"/>
              <a:ext cx="91916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316BAD-C820-E033-F193-54A1E83EF6E6}"/>
                </a:ext>
              </a:extLst>
            </p:cNvPr>
            <p:cNvCxnSpPr>
              <a:cxnSpLocks/>
            </p:cNvCxnSpPr>
            <p:nvPr/>
          </p:nvCxnSpPr>
          <p:spPr>
            <a:xfrm flipV="1">
              <a:off x="4810793" y="3518950"/>
              <a:ext cx="3672913" cy="503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6EDF12B-4FFA-3667-BCA6-9DC656992869}"/>
                </a:ext>
              </a:extLst>
            </p:cNvPr>
            <p:cNvCxnSpPr>
              <a:cxnSpLocks/>
            </p:cNvCxnSpPr>
            <p:nvPr/>
          </p:nvCxnSpPr>
          <p:spPr>
            <a:xfrm flipV="1">
              <a:off x="4753643" y="3354509"/>
              <a:ext cx="0" cy="328881"/>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7D8F7DD-F0B3-A72E-0D09-94E3D02F6053}"/>
                </a:ext>
              </a:extLst>
            </p:cNvPr>
            <p:cNvCxnSpPr>
              <a:cxnSpLocks/>
            </p:cNvCxnSpPr>
            <p:nvPr/>
          </p:nvCxnSpPr>
          <p:spPr>
            <a:xfrm>
              <a:off x="4753643" y="3359003"/>
              <a:ext cx="57150" cy="1125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BE3BED-E4ED-1AF3-FA14-13504ED9611F}"/>
                </a:ext>
              </a:extLst>
            </p:cNvPr>
            <p:cNvCxnSpPr>
              <a:cxnSpLocks/>
            </p:cNvCxnSpPr>
            <p:nvPr/>
          </p:nvCxnSpPr>
          <p:spPr>
            <a:xfrm flipH="1">
              <a:off x="4753642" y="3527080"/>
              <a:ext cx="57150" cy="15631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1032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a:xfrm>
            <a:off x="681039" y="1002346"/>
            <a:ext cx="4899366" cy="5174618"/>
          </a:xfrm>
        </p:spPr>
        <p:txBody>
          <a:bodyPr/>
          <a:lstStyle/>
          <a:p>
            <a:pPr marL="0" indent="0">
              <a:buNone/>
            </a:pPr>
            <a:r>
              <a:rPr lang="en-US" b="1" dirty="0">
                <a:solidFill>
                  <a:srgbClr val="8D1962"/>
                </a:solidFill>
              </a:rPr>
              <a:t>Cell balancing Algorithms (III)</a:t>
            </a:r>
          </a:p>
          <a:p>
            <a:r>
              <a:rPr lang="en-US" dirty="0"/>
              <a:t>When do we start cell balancing</a:t>
            </a:r>
          </a:p>
          <a:p>
            <a:pPr lvl="1"/>
            <a:r>
              <a:rPr lang="en-US" dirty="0"/>
              <a:t>During charging?</a:t>
            </a:r>
          </a:p>
          <a:p>
            <a:pPr lvl="1"/>
            <a:r>
              <a:rPr lang="en-US" dirty="0"/>
              <a:t>Near the end of charging?</a:t>
            </a:r>
          </a:p>
          <a:p>
            <a:pPr lvl="1"/>
            <a:r>
              <a:rPr lang="en-US" dirty="0"/>
              <a:t>During discharging?</a:t>
            </a:r>
          </a:p>
          <a:p>
            <a:pPr marL="0" indent="0">
              <a:buNone/>
            </a:pPr>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51</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4098" name="Picture 2" descr="figure 8">
            <a:extLst>
              <a:ext uri="{FF2B5EF4-FFF2-40B4-BE49-F238E27FC236}">
                <a16:creationId xmlns:a16="http://schemas.microsoft.com/office/drawing/2014/main" id="{CF4199BC-3057-8148-6877-7B8836FB3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43100"/>
            <a:ext cx="4242501" cy="405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32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55B8F-051F-8196-7178-350E7A6BFE99}"/>
              </a:ext>
            </a:extLst>
          </p:cNvPr>
          <p:cNvSpPr>
            <a:spLocks noGrp="1"/>
          </p:cNvSpPr>
          <p:nvPr>
            <p:ph idx="1"/>
          </p:nvPr>
        </p:nvSpPr>
        <p:spPr>
          <a:xfrm>
            <a:off x="681039" y="1002346"/>
            <a:ext cx="4899366" cy="5174618"/>
          </a:xfrm>
        </p:spPr>
        <p:txBody>
          <a:bodyPr/>
          <a:lstStyle/>
          <a:p>
            <a:pPr marL="0" indent="0">
              <a:buNone/>
            </a:pPr>
            <a:r>
              <a:rPr lang="en-US" b="1" dirty="0">
                <a:solidFill>
                  <a:srgbClr val="8D1962"/>
                </a:solidFill>
              </a:rPr>
              <a:t>Cell balancing Algorithms (II)</a:t>
            </a:r>
          </a:p>
          <a:p>
            <a:r>
              <a:rPr lang="en-US" dirty="0"/>
              <a:t>A SOC approach to cell balancing </a:t>
            </a:r>
          </a:p>
          <a:p>
            <a:endParaRPr lang="en-US" dirty="0"/>
          </a:p>
        </p:txBody>
      </p:sp>
      <p:sp>
        <p:nvSpPr>
          <p:cNvPr id="3" name="Date Placeholder 2">
            <a:extLst>
              <a:ext uri="{FF2B5EF4-FFF2-40B4-BE49-F238E27FC236}">
                <a16:creationId xmlns:a16="http://schemas.microsoft.com/office/drawing/2014/main" id="{E37A8010-2DD9-553E-D6C0-47030B25ACF1}"/>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1B22C6FF-AE78-15C7-9EF6-52DF8B033961}"/>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2E905A0F-C029-F342-359A-DF2C6424DBD2}"/>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52</a:t>
            </a:fld>
            <a:endParaRPr lang="de-CH" dirty="0">
              <a:solidFill>
                <a:prstClr val="white"/>
              </a:solidFill>
            </a:endParaRPr>
          </a:p>
        </p:txBody>
      </p:sp>
      <p:sp>
        <p:nvSpPr>
          <p:cNvPr id="6" name="Title 5">
            <a:extLst>
              <a:ext uri="{FF2B5EF4-FFF2-40B4-BE49-F238E27FC236}">
                <a16:creationId xmlns:a16="http://schemas.microsoft.com/office/drawing/2014/main" id="{A78B7062-F2E0-8539-DABF-03C2DA42737E}"/>
              </a:ext>
            </a:extLst>
          </p:cNvPr>
          <p:cNvSpPr>
            <a:spLocks noGrp="1"/>
          </p:cNvSpPr>
          <p:nvPr>
            <p:ph type="title"/>
          </p:nvPr>
        </p:nvSpPr>
        <p:spPr/>
        <p:txBody>
          <a:bodyPr/>
          <a:lstStyle/>
          <a:p>
            <a:r>
              <a:rPr lang="en-US" dirty="0"/>
              <a:t>BMS</a:t>
            </a:r>
          </a:p>
        </p:txBody>
      </p:sp>
      <p:pic>
        <p:nvPicPr>
          <p:cNvPr id="3074" name="Picture 2" descr="Energies 06 02726 g005">
            <a:extLst>
              <a:ext uri="{FF2B5EF4-FFF2-40B4-BE49-F238E27FC236}">
                <a16:creationId xmlns:a16="http://schemas.microsoft.com/office/drawing/2014/main" id="{B74F0E7D-4FF6-9EFC-F048-9F99063153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2453" y="1148997"/>
            <a:ext cx="3982508" cy="484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905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53</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a:solidFill>
                  <a:srgbClr val="8D1962"/>
                </a:solidFill>
              </a:rPr>
              <a:t>Communication (I)</a:t>
            </a:r>
          </a:p>
          <a:p>
            <a:r>
              <a:rPr lang="en-US" dirty="0"/>
              <a:t>Sometimes a BMS need to interface with other systems</a:t>
            </a:r>
          </a:p>
          <a:p>
            <a:pPr lvl="1"/>
            <a:r>
              <a:rPr lang="en-US" dirty="0"/>
              <a:t>Electric Vehicle</a:t>
            </a:r>
          </a:p>
          <a:p>
            <a:pPr lvl="1"/>
            <a:r>
              <a:rPr lang="en-US" dirty="0"/>
              <a:t>Home Automation</a:t>
            </a:r>
          </a:p>
          <a:p>
            <a:pPr lvl="1"/>
            <a:r>
              <a:rPr lang="en-US" dirty="0"/>
              <a:t>Robotics</a:t>
            </a:r>
          </a:p>
          <a:p>
            <a:pPr lvl="1"/>
            <a:r>
              <a:rPr lang="en-US" dirty="0"/>
              <a:t>Data Analytics</a:t>
            </a:r>
          </a:p>
          <a:p>
            <a:pPr lvl="1"/>
            <a:r>
              <a:rPr lang="en-US" dirty="0"/>
              <a:t>Host Controllers</a:t>
            </a:r>
          </a:p>
          <a:p>
            <a:pPr lvl="1"/>
            <a:r>
              <a:rPr lang="en-US" dirty="0"/>
              <a:t>Etc..</a:t>
            </a:r>
          </a:p>
          <a:p>
            <a:r>
              <a:rPr lang="en-US" dirty="0"/>
              <a:t>There are common protocols </a:t>
            </a:r>
          </a:p>
          <a:p>
            <a:pPr lvl="1"/>
            <a:r>
              <a:rPr lang="en-US" dirty="0"/>
              <a:t>CAN (std. Automotive)</a:t>
            </a:r>
          </a:p>
          <a:p>
            <a:pPr lvl="1"/>
            <a:r>
              <a:rPr lang="en-US" dirty="0"/>
              <a:t>I2C (slow serial bus)</a:t>
            </a:r>
          </a:p>
          <a:p>
            <a:pPr lvl="1"/>
            <a:r>
              <a:rPr lang="en-US" dirty="0"/>
              <a:t>UART (serial communication protocol)</a:t>
            </a:r>
          </a:p>
          <a:p>
            <a:pPr lvl="1"/>
            <a:r>
              <a:rPr lang="en-US" dirty="0"/>
              <a:t>SPI (fast serial bus)</a:t>
            </a:r>
          </a:p>
          <a:p>
            <a:pPr lvl="1"/>
            <a:endParaRPr lang="en-US" dirty="0"/>
          </a:p>
          <a:p>
            <a:pPr marL="0" indent="0">
              <a:buNone/>
            </a:pPr>
            <a:endParaRPr lang="de-CH" b="1" dirty="0">
              <a:solidFill>
                <a:srgbClr val="8D1962"/>
              </a:solidFill>
            </a:endParaRPr>
          </a:p>
          <a:p>
            <a:endParaRPr lang="de-CH" dirty="0"/>
          </a:p>
        </p:txBody>
      </p:sp>
      <p:pic>
        <p:nvPicPr>
          <p:cNvPr id="5122" name="Picture 2">
            <a:extLst>
              <a:ext uri="{FF2B5EF4-FFF2-40B4-BE49-F238E27FC236}">
                <a16:creationId xmlns:a16="http://schemas.microsoft.com/office/drawing/2014/main" id="{F99FEBA7-CEFC-5FA0-A8D6-5B883C7832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949"/>
          <a:stretch/>
        </p:blipFill>
        <p:spPr bwMode="auto">
          <a:xfrm>
            <a:off x="7340918" y="2280443"/>
            <a:ext cx="2099401" cy="304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992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lnSpcReduction="10000"/>
          </a:bodyPr>
          <a:lstStyle/>
          <a:p>
            <a:r>
              <a:rPr lang="en-US" dirty="0"/>
              <a:t>Recap Battery Cell</a:t>
            </a:r>
          </a:p>
          <a:p>
            <a:pPr lvl="1"/>
            <a:r>
              <a:rPr lang="en-US" dirty="0"/>
              <a:t>Cell Characteristic</a:t>
            </a:r>
          </a:p>
          <a:p>
            <a:pPr lvl="1"/>
            <a:r>
              <a:rPr lang="en-US" dirty="0"/>
              <a:t>C-Rate</a:t>
            </a:r>
          </a:p>
          <a:p>
            <a:r>
              <a:rPr lang="en-US" dirty="0"/>
              <a:t>Battery Systems</a:t>
            </a:r>
          </a:p>
          <a:p>
            <a:pPr lvl="1"/>
            <a:r>
              <a:rPr lang="en-US" dirty="0"/>
              <a:t>Definitions</a:t>
            </a:r>
          </a:p>
          <a:p>
            <a:pPr lvl="1"/>
            <a:r>
              <a:rPr lang="en-US" dirty="0"/>
              <a:t>Challenges</a:t>
            </a:r>
          </a:p>
          <a:p>
            <a:r>
              <a:rPr lang="en-US" dirty="0"/>
              <a:t>Introduction to BMS</a:t>
            </a:r>
          </a:p>
          <a:p>
            <a:r>
              <a:rPr lang="en-US" dirty="0"/>
              <a:t>Core Functions BMS</a:t>
            </a:r>
          </a:p>
          <a:p>
            <a:pPr lvl="1"/>
            <a:r>
              <a:rPr lang="en-US" dirty="0"/>
              <a:t>Monitoring</a:t>
            </a:r>
          </a:p>
          <a:p>
            <a:pPr lvl="1"/>
            <a:r>
              <a:rPr lang="en-US" dirty="0"/>
              <a:t>Estimation</a:t>
            </a:r>
          </a:p>
          <a:p>
            <a:pPr lvl="1"/>
            <a:r>
              <a:rPr lang="en-US" dirty="0"/>
              <a:t>High-Voltage Contactors</a:t>
            </a:r>
          </a:p>
          <a:p>
            <a:pPr lvl="1"/>
            <a:r>
              <a:rPr lang="en-US" dirty="0"/>
              <a:t>Cell Balancing</a:t>
            </a:r>
          </a:p>
          <a:p>
            <a:pPr lvl="1"/>
            <a:r>
              <a:rPr lang="en-US" dirty="0"/>
              <a:t>Communication</a:t>
            </a:r>
          </a:p>
          <a:p>
            <a:r>
              <a:rPr lang="en-US" dirty="0"/>
              <a:t>Battery Management IC’s</a:t>
            </a:r>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54</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a:off x="936700" y="5609599"/>
            <a:ext cx="6546079" cy="327309"/>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13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55</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904875" y="1145502"/>
            <a:ext cx="8543925" cy="5174618"/>
          </a:xfrm>
        </p:spPr>
        <p:txBody>
          <a:bodyPr>
            <a:normAutofit/>
          </a:bodyPr>
          <a:lstStyle/>
          <a:p>
            <a:pPr marL="0" indent="0">
              <a:buNone/>
            </a:pPr>
            <a:r>
              <a:rPr lang="de-CH" b="1" dirty="0" err="1">
                <a:solidFill>
                  <a:srgbClr val="8D1962"/>
                </a:solidFill>
              </a:rPr>
              <a:t>Battery</a:t>
            </a:r>
            <a:r>
              <a:rPr lang="de-CH" b="1" dirty="0">
                <a:solidFill>
                  <a:srgbClr val="8D1962"/>
                </a:solidFill>
              </a:rPr>
              <a:t> Management </a:t>
            </a:r>
            <a:r>
              <a:rPr lang="de-CH" b="1" dirty="0" err="1">
                <a:solidFill>
                  <a:srgbClr val="8D1962"/>
                </a:solidFill>
              </a:rPr>
              <a:t>IC’s</a:t>
            </a:r>
            <a:r>
              <a:rPr lang="de-CH" b="1" dirty="0">
                <a:solidFill>
                  <a:srgbClr val="8D1962"/>
                </a:solidFill>
              </a:rPr>
              <a:t> (I)</a:t>
            </a:r>
          </a:p>
          <a:p>
            <a:r>
              <a:rPr lang="en-US" dirty="0"/>
              <a:t>The central component of a BMS is an IC which processes data, calculates critical values, and controls key peripherals.</a:t>
            </a:r>
          </a:p>
          <a:p>
            <a:pPr marL="0" indent="0">
              <a:buNone/>
            </a:pPr>
            <a:endParaRPr lang="de-CH" dirty="0"/>
          </a:p>
        </p:txBody>
      </p:sp>
      <p:pic>
        <p:nvPicPr>
          <p:cNvPr id="2050" name="Picture 2" descr="Proposed battery management system block diagram. | Download Scientific  Diagram">
            <a:extLst>
              <a:ext uri="{FF2B5EF4-FFF2-40B4-BE49-F238E27FC236}">
                <a16:creationId xmlns:a16="http://schemas.microsoft.com/office/drawing/2014/main" id="{E692574F-8C56-A2C5-46A0-4C4017788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630" y="2452558"/>
            <a:ext cx="5556739" cy="3772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E92751A-491D-6C21-2BFC-D1CAE7449FC3}"/>
              </a:ext>
            </a:extLst>
          </p:cNvPr>
          <p:cNvSpPr/>
          <p:nvPr/>
        </p:nvSpPr>
        <p:spPr>
          <a:xfrm>
            <a:off x="3845719" y="3567113"/>
            <a:ext cx="978694" cy="17430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039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56</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err="1">
                <a:solidFill>
                  <a:srgbClr val="8D1962"/>
                </a:solidFill>
              </a:rPr>
              <a:t>Battery</a:t>
            </a:r>
            <a:r>
              <a:rPr lang="de-CH" b="1" dirty="0">
                <a:solidFill>
                  <a:srgbClr val="8D1962"/>
                </a:solidFill>
              </a:rPr>
              <a:t> Management </a:t>
            </a:r>
            <a:r>
              <a:rPr lang="de-CH" b="1" dirty="0" err="1">
                <a:solidFill>
                  <a:srgbClr val="8D1962"/>
                </a:solidFill>
              </a:rPr>
              <a:t>IC’s</a:t>
            </a:r>
            <a:r>
              <a:rPr lang="de-CH" b="1" dirty="0">
                <a:solidFill>
                  <a:srgbClr val="8D1962"/>
                </a:solidFill>
              </a:rPr>
              <a:t> (II)</a:t>
            </a:r>
          </a:p>
          <a:p>
            <a:r>
              <a:rPr lang="en-US" dirty="0"/>
              <a:t>Microcontroller-Based</a:t>
            </a:r>
          </a:p>
          <a:p>
            <a:pPr lvl="1"/>
            <a:r>
              <a:rPr lang="en-US" dirty="0"/>
              <a:t>Programmable for custom algorithms</a:t>
            </a:r>
          </a:p>
          <a:p>
            <a:pPr lvl="1"/>
            <a:r>
              <a:rPr lang="en-US" dirty="0"/>
              <a:t>Suitable for complex BMS designs with communication protocols (e.g., CAN, I2C, UART)</a:t>
            </a:r>
          </a:p>
          <a:p>
            <a:pPr lvl="1"/>
            <a:r>
              <a:rPr lang="en-US" dirty="0"/>
              <a:t>Higher flexibility for integrating advanced features like SoC estimation</a:t>
            </a:r>
          </a:p>
          <a:p>
            <a:r>
              <a:rPr lang="en-US" dirty="0"/>
              <a:t>Dedicated BMS IC’s</a:t>
            </a:r>
          </a:p>
          <a:p>
            <a:pPr lvl="1"/>
            <a:r>
              <a:rPr lang="en-US" dirty="0"/>
              <a:t>Special designed for battery management.</a:t>
            </a:r>
          </a:p>
          <a:p>
            <a:pPr lvl="1"/>
            <a:r>
              <a:rPr lang="en-US" dirty="0"/>
              <a:t>Integrated functions like cell monitoring, balancing, and thermal management. </a:t>
            </a:r>
          </a:p>
          <a:p>
            <a:pPr lvl="1"/>
            <a:r>
              <a:rPr lang="en-US" dirty="0"/>
              <a:t>Simplifies hardware design, reducing development time.</a:t>
            </a:r>
          </a:p>
          <a:p>
            <a:endParaRPr lang="de-CH" dirty="0"/>
          </a:p>
        </p:txBody>
      </p:sp>
    </p:spTree>
    <p:extLst>
      <p:ext uri="{BB962C8B-B14F-4D97-AF65-F5344CB8AC3E}">
        <p14:creationId xmlns:p14="http://schemas.microsoft.com/office/powerpoint/2010/main" val="815966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57</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fontScale="92500" lnSpcReduction="10000"/>
          </a:bodyPr>
          <a:lstStyle/>
          <a:p>
            <a:pPr marL="0" indent="0">
              <a:buNone/>
            </a:pPr>
            <a:r>
              <a:rPr lang="de-CH" b="1" dirty="0" err="1">
                <a:solidFill>
                  <a:srgbClr val="8D1962"/>
                </a:solidFill>
              </a:rPr>
              <a:t>Battery</a:t>
            </a:r>
            <a:r>
              <a:rPr lang="de-CH" b="1" dirty="0">
                <a:solidFill>
                  <a:srgbClr val="8D1962"/>
                </a:solidFill>
              </a:rPr>
              <a:t> Management </a:t>
            </a:r>
            <a:r>
              <a:rPr lang="de-CH" b="1" dirty="0" err="1">
                <a:solidFill>
                  <a:srgbClr val="8D1962"/>
                </a:solidFill>
              </a:rPr>
              <a:t>IC’s</a:t>
            </a:r>
            <a:r>
              <a:rPr lang="de-CH" b="1" dirty="0">
                <a:solidFill>
                  <a:srgbClr val="8D1962"/>
                </a:solidFill>
              </a:rPr>
              <a:t> </a:t>
            </a:r>
            <a:r>
              <a:rPr lang="de-CH" b="1" dirty="0" err="1">
                <a:solidFill>
                  <a:srgbClr val="8D1962"/>
                </a:solidFill>
              </a:rPr>
              <a:t>Exercise</a:t>
            </a:r>
            <a:r>
              <a:rPr lang="de-CH" b="1" dirty="0">
                <a:solidFill>
                  <a:srgbClr val="8D1962"/>
                </a:solidFill>
              </a:rPr>
              <a:t> (I)</a:t>
            </a:r>
          </a:p>
          <a:p>
            <a:pPr marL="0" indent="0">
              <a:buNone/>
            </a:pPr>
            <a:r>
              <a:rPr lang="en-US" dirty="0"/>
              <a:t>This exercise helps you to understand how a BMS IC, such as the BQ76905, works by exploring its datasheet. You will practice reading datasheets to extract important information needed to design a BMS. </a:t>
            </a:r>
          </a:p>
          <a:p>
            <a:pPr marL="0" indent="0">
              <a:buNone/>
            </a:pPr>
            <a:r>
              <a:rPr lang="en-US" b="1" dirty="0"/>
              <a:t>1. General Specification</a:t>
            </a:r>
          </a:p>
          <a:p>
            <a:r>
              <a:rPr lang="en-US" dirty="0"/>
              <a:t>What is the maximum number of cells the BQ76905 can monitor?</a:t>
            </a:r>
          </a:p>
          <a:p>
            <a:r>
              <a:rPr lang="en-US" dirty="0"/>
              <a:t>What type of batteries is this IC designed for (chemistry)?</a:t>
            </a:r>
          </a:p>
          <a:p>
            <a:pPr marL="0" indent="0">
              <a:buNone/>
            </a:pPr>
            <a:r>
              <a:rPr lang="en-US" b="1" dirty="0"/>
              <a:t>2. Electrical Characteristics</a:t>
            </a:r>
          </a:p>
          <a:p>
            <a:r>
              <a:rPr lang="en-US" dirty="0"/>
              <a:t>What is the input voltage range for the battery cells?</a:t>
            </a:r>
          </a:p>
          <a:p>
            <a:r>
              <a:rPr lang="en-US" dirty="0"/>
              <a:t>What is the accuracy of the voltage measurements?</a:t>
            </a:r>
          </a:p>
          <a:p>
            <a:pPr marL="0" indent="0">
              <a:buNone/>
            </a:pPr>
            <a:r>
              <a:rPr lang="en-US" b="1" dirty="0"/>
              <a:t>3. Cell Balancing</a:t>
            </a:r>
          </a:p>
          <a:p>
            <a:r>
              <a:rPr lang="en-US" dirty="0"/>
              <a:t>What type of cell balancing does the BQ76905 support?</a:t>
            </a:r>
          </a:p>
          <a:p>
            <a:r>
              <a:rPr lang="en-US" dirty="0"/>
              <a:t>What is the typical internal balancing current, and how is it configured?</a:t>
            </a:r>
          </a:p>
          <a:p>
            <a:pPr marL="0" indent="0">
              <a:buNone/>
            </a:pPr>
            <a:endParaRPr lang="en-US" dirty="0"/>
          </a:p>
          <a:p>
            <a:pPr marL="457202" lvl="1" indent="0">
              <a:buNone/>
            </a:pPr>
            <a:endParaRPr lang="en-US" dirty="0"/>
          </a:p>
          <a:p>
            <a:pPr lvl="1"/>
            <a:endParaRPr lang="de-CH" dirty="0"/>
          </a:p>
        </p:txBody>
      </p:sp>
    </p:spTree>
    <p:extLst>
      <p:ext uri="{BB962C8B-B14F-4D97-AF65-F5344CB8AC3E}">
        <p14:creationId xmlns:p14="http://schemas.microsoft.com/office/powerpoint/2010/main" val="3687570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58</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fontScale="92500"/>
          </a:bodyPr>
          <a:lstStyle/>
          <a:p>
            <a:pPr marL="0" indent="0">
              <a:buNone/>
            </a:pPr>
            <a:r>
              <a:rPr lang="de-CH" b="1" dirty="0" err="1">
                <a:solidFill>
                  <a:srgbClr val="8D1962"/>
                </a:solidFill>
              </a:rPr>
              <a:t>Battery</a:t>
            </a:r>
            <a:r>
              <a:rPr lang="de-CH" b="1" dirty="0">
                <a:solidFill>
                  <a:srgbClr val="8D1962"/>
                </a:solidFill>
              </a:rPr>
              <a:t> Management </a:t>
            </a:r>
            <a:r>
              <a:rPr lang="de-CH" b="1" dirty="0" err="1">
                <a:solidFill>
                  <a:srgbClr val="8D1962"/>
                </a:solidFill>
              </a:rPr>
              <a:t>IC’s</a:t>
            </a:r>
            <a:r>
              <a:rPr lang="de-CH" b="1" dirty="0">
                <a:solidFill>
                  <a:srgbClr val="8D1962"/>
                </a:solidFill>
              </a:rPr>
              <a:t> </a:t>
            </a:r>
            <a:r>
              <a:rPr lang="de-CH" b="1" dirty="0" err="1">
                <a:solidFill>
                  <a:srgbClr val="8D1962"/>
                </a:solidFill>
              </a:rPr>
              <a:t>Exercise</a:t>
            </a:r>
            <a:r>
              <a:rPr lang="de-CH" b="1" dirty="0">
                <a:solidFill>
                  <a:srgbClr val="8D1962"/>
                </a:solidFill>
              </a:rPr>
              <a:t> (II)</a:t>
            </a:r>
          </a:p>
          <a:p>
            <a:pPr marL="0" indent="0">
              <a:buNone/>
            </a:pPr>
            <a:r>
              <a:rPr lang="en-US" dirty="0"/>
              <a:t>This exercise helps you to understand how a BMS IC, such as the BQ76905, works by exploring its datasheet. You will practice reading datasheets to extract important information needed to design a BMS. </a:t>
            </a:r>
          </a:p>
          <a:p>
            <a:pPr marL="0" indent="0">
              <a:buNone/>
            </a:pPr>
            <a:r>
              <a:rPr lang="en-US" b="1" dirty="0"/>
              <a:t>4. Protection</a:t>
            </a:r>
          </a:p>
          <a:p>
            <a:r>
              <a:rPr lang="en-US" dirty="0"/>
              <a:t>How does the IC detect overcurrent conditions?</a:t>
            </a:r>
          </a:p>
          <a:p>
            <a:r>
              <a:rPr lang="en-US" dirty="0"/>
              <a:t>What overvoltage and undervoltage thresholds can be programmed?</a:t>
            </a:r>
          </a:p>
          <a:p>
            <a:pPr marL="0" indent="0">
              <a:buNone/>
            </a:pPr>
            <a:r>
              <a:rPr lang="en-US" b="1" dirty="0"/>
              <a:t>5. Temperature Monitoring</a:t>
            </a:r>
          </a:p>
          <a:p>
            <a:r>
              <a:rPr lang="en-US" dirty="0"/>
              <a:t>How the Temperature is measured and what is the recommended type of the sensor.</a:t>
            </a:r>
          </a:p>
          <a:p>
            <a:pPr marL="0" indent="0">
              <a:buNone/>
            </a:pPr>
            <a:r>
              <a:rPr lang="en-US" b="1" dirty="0"/>
              <a:t>6. Communication</a:t>
            </a:r>
          </a:p>
          <a:p>
            <a:r>
              <a:rPr lang="en-US" dirty="0"/>
              <a:t>What communication protocol does the IC use?</a:t>
            </a:r>
          </a:p>
          <a:p>
            <a:r>
              <a:rPr lang="en-US" dirty="0"/>
              <a:t>What are the data rates supported by this interface?</a:t>
            </a:r>
          </a:p>
          <a:p>
            <a:pPr lvl="1"/>
            <a:endParaRPr lang="en-US" dirty="0"/>
          </a:p>
          <a:p>
            <a:pPr lvl="1"/>
            <a:endParaRPr lang="de-CH" dirty="0"/>
          </a:p>
        </p:txBody>
      </p:sp>
    </p:spTree>
    <p:extLst>
      <p:ext uri="{BB962C8B-B14F-4D97-AF65-F5344CB8AC3E}">
        <p14:creationId xmlns:p14="http://schemas.microsoft.com/office/powerpoint/2010/main" val="4262472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59</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err="1">
                <a:solidFill>
                  <a:srgbClr val="8D1962"/>
                </a:solidFill>
              </a:rPr>
              <a:t>Battery</a:t>
            </a:r>
            <a:r>
              <a:rPr lang="de-CH" b="1" dirty="0">
                <a:solidFill>
                  <a:srgbClr val="8D1962"/>
                </a:solidFill>
              </a:rPr>
              <a:t> Management </a:t>
            </a:r>
            <a:r>
              <a:rPr lang="de-CH" b="1" dirty="0" err="1">
                <a:solidFill>
                  <a:srgbClr val="8D1962"/>
                </a:solidFill>
              </a:rPr>
              <a:t>IC’s</a:t>
            </a:r>
            <a:r>
              <a:rPr lang="de-CH" b="1" dirty="0">
                <a:solidFill>
                  <a:srgbClr val="8D1962"/>
                </a:solidFill>
              </a:rPr>
              <a:t> </a:t>
            </a:r>
            <a:r>
              <a:rPr lang="de-CH" b="1" dirty="0" err="1">
                <a:solidFill>
                  <a:srgbClr val="8D1962"/>
                </a:solidFill>
              </a:rPr>
              <a:t>Exercise</a:t>
            </a:r>
            <a:r>
              <a:rPr lang="de-CH" b="1" dirty="0">
                <a:solidFill>
                  <a:srgbClr val="8D1962"/>
                </a:solidFill>
              </a:rPr>
              <a:t> (III)</a:t>
            </a:r>
          </a:p>
          <a:p>
            <a:pPr marL="0" indent="0">
              <a:buNone/>
            </a:pPr>
            <a:r>
              <a:rPr lang="en-US" dirty="0"/>
              <a:t>This exercise helps you to understand how a BMS IC, such as the BQ76905, works by exploring its datasheet. You will practice reading datasheets to extract important information needed to design a BMS. </a:t>
            </a:r>
          </a:p>
          <a:p>
            <a:pPr marL="0" indent="0">
              <a:buNone/>
            </a:pPr>
            <a:r>
              <a:rPr lang="en-US" b="1" dirty="0"/>
              <a:t>7. Application Design</a:t>
            </a:r>
          </a:p>
          <a:p>
            <a:r>
              <a:rPr lang="en-US" dirty="0"/>
              <a:t>Look at the typical application diagram. Which external components are required for proper operation?</a:t>
            </a:r>
          </a:p>
          <a:p>
            <a:r>
              <a:rPr lang="en-US" dirty="0"/>
              <a:t>What is the purpose of the sense resistor in the circuit?</a:t>
            </a:r>
          </a:p>
          <a:p>
            <a:pPr marL="0" indent="0">
              <a:buNone/>
            </a:pPr>
            <a:endParaRPr lang="de-CH" dirty="0"/>
          </a:p>
        </p:txBody>
      </p:sp>
    </p:spTree>
    <p:extLst>
      <p:ext uri="{BB962C8B-B14F-4D97-AF65-F5344CB8AC3E}">
        <p14:creationId xmlns:p14="http://schemas.microsoft.com/office/powerpoint/2010/main" val="2366203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B1493-7C34-65FC-465A-A5DC7B431CD0}"/>
              </a:ext>
            </a:extLst>
          </p:cNvPr>
          <p:cNvSpPr>
            <a:spLocks noGrp="1"/>
          </p:cNvSpPr>
          <p:nvPr>
            <p:ph idx="1"/>
          </p:nvPr>
        </p:nvSpPr>
        <p:spPr/>
        <p:txBody>
          <a:bodyPr/>
          <a:lstStyle/>
          <a:p>
            <a:pPr marL="0" indent="0">
              <a:buNone/>
            </a:pPr>
            <a:endParaRPr lang="de-CH" dirty="0"/>
          </a:p>
          <a:p>
            <a:pPr marL="0" indent="0">
              <a:buNone/>
            </a:pPr>
            <a:endParaRPr lang="de-CH" dirty="0"/>
          </a:p>
          <a:p>
            <a:pPr marL="0" indent="0">
              <a:buNone/>
            </a:pPr>
            <a:endParaRPr lang="de-CH" dirty="0"/>
          </a:p>
        </p:txBody>
      </p:sp>
      <p:sp>
        <p:nvSpPr>
          <p:cNvPr id="3" name="Date Placeholder 2">
            <a:extLst>
              <a:ext uri="{FF2B5EF4-FFF2-40B4-BE49-F238E27FC236}">
                <a16:creationId xmlns:a16="http://schemas.microsoft.com/office/drawing/2014/main" id="{777C7DD4-AA81-2897-3589-82EC6D2BEC2B}"/>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0315AAAB-91AA-B8A0-ED3E-E616A16C3F0E}"/>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377359BF-A6A3-997F-25A3-5BC8129855C6}"/>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6</a:t>
            </a:fld>
            <a:endParaRPr lang="de-CH" dirty="0">
              <a:solidFill>
                <a:prstClr val="white"/>
              </a:solidFill>
            </a:endParaRPr>
          </a:p>
        </p:txBody>
      </p:sp>
      <p:sp>
        <p:nvSpPr>
          <p:cNvPr id="6" name="Title 5">
            <a:extLst>
              <a:ext uri="{FF2B5EF4-FFF2-40B4-BE49-F238E27FC236}">
                <a16:creationId xmlns:a16="http://schemas.microsoft.com/office/drawing/2014/main" id="{21430A01-DFAE-7600-919A-267CBB4F42CC}"/>
              </a:ext>
            </a:extLst>
          </p:cNvPr>
          <p:cNvSpPr>
            <a:spLocks noGrp="1"/>
          </p:cNvSpPr>
          <p:nvPr>
            <p:ph type="title"/>
          </p:nvPr>
        </p:nvSpPr>
        <p:spPr/>
        <p:txBody>
          <a:bodyPr/>
          <a:lstStyle/>
          <a:p>
            <a:r>
              <a:rPr lang="en-US" dirty="0"/>
              <a:t>Recap Cell</a:t>
            </a:r>
            <a:endParaRPr lang="de-CH" dirty="0"/>
          </a:p>
        </p:txBody>
      </p:sp>
      <p:graphicFrame>
        <p:nvGraphicFramePr>
          <p:cNvPr id="7" name="Table 6">
            <a:extLst>
              <a:ext uri="{FF2B5EF4-FFF2-40B4-BE49-F238E27FC236}">
                <a16:creationId xmlns:a16="http://schemas.microsoft.com/office/drawing/2014/main" id="{A079A02A-80D1-E97C-B77C-A872EDD3606B}"/>
              </a:ext>
            </a:extLst>
          </p:cNvPr>
          <p:cNvGraphicFramePr>
            <a:graphicFrameLocks noGrp="1"/>
          </p:cNvGraphicFramePr>
          <p:nvPr>
            <p:extLst>
              <p:ext uri="{D42A27DB-BD31-4B8C-83A1-F6EECF244321}">
                <p14:modId xmlns:p14="http://schemas.microsoft.com/office/powerpoint/2010/main" val="4266809702"/>
              </p:ext>
            </p:extLst>
          </p:nvPr>
        </p:nvGraphicFramePr>
        <p:xfrm>
          <a:off x="1651000" y="2388258"/>
          <a:ext cx="6604000" cy="1483360"/>
        </p:xfrm>
        <a:graphic>
          <a:graphicData uri="http://schemas.openxmlformats.org/drawingml/2006/table">
            <a:tbl>
              <a:tblPr firstRow="1" bandRow="1">
                <a:tableStyleId>{C083E6E3-FA7D-4D7B-A595-EF9225AFEA82}</a:tableStyleId>
              </a:tblPr>
              <a:tblGrid>
                <a:gridCol w="3302000">
                  <a:extLst>
                    <a:ext uri="{9D8B030D-6E8A-4147-A177-3AD203B41FA5}">
                      <a16:colId xmlns:a16="http://schemas.microsoft.com/office/drawing/2014/main" val="3379024017"/>
                    </a:ext>
                  </a:extLst>
                </a:gridCol>
                <a:gridCol w="3302000">
                  <a:extLst>
                    <a:ext uri="{9D8B030D-6E8A-4147-A177-3AD203B41FA5}">
                      <a16:colId xmlns:a16="http://schemas.microsoft.com/office/drawing/2014/main" val="3612370913"/>
                    </a:ext>
                  </a:extLst>
                </a:gridCol>
              </a:tblGrid>
              <a:tr h="370840">
                <a:tc>
                  <a:txBody>
                    <a:bodyPr/>
                    <a:lstStyle/>
                    <a:p>
                      <a:r>
                        <a:rPr lang="de-CH" dirty="0"/>
                        <a:t>C-Rate</a:t>
                      </a:r>
                    </a:p>
                  </a:txBody>
                  <a:tcPr/>
                </a:tc>
                <a:tc>
                  <a:txBody>
                    <a:bodyPr/>
                    <a:lstStyle/>
                    <a:p>
                      <a:r>
                        <a:rPr lang="de-CH" dirty="0"/>
                        <a:t>Time </a:t>
                      </a:r>
                      <a:r>
                        <a:rPr lang="de-CH" dirty="0" err="1"/>
                        <a:t>to</a:t>
                      </a:r>
                      <a:r>
                        <a:rPr lang="de-CH" dirty="0"/>
                        <a:t> </a:t>
                      </a:r>
                      <a:r>
                        <a:rPr lang="de-CH" dirty="0" err="1"/>
                        <a:t>charge</a:t>
                      </a:r>
                      <a:r>
                        <a:rPr lang="de-CH" dirty="0"/>
                        <a:t>/</a:t>
                      </a:r>
                      <a:r>
                        <a:rPr lang="de-CH" dirty="0" err="1"/>
                        <a:t>discharge</a:t>
                      </a:r>
                      <a:endParaRPr lang="de-CH" dirty="0"/>
                    </a:p>
                  </a:txBody>
                  <a:tcPr/>
                </a:tc>
                <a:extLst>
                  <a:ext uri="{0D108BD9-81ED-4DB2-BD59-A6C34878D82A}">
                    <a16:rowId xmlns:a16="http://schemas.microsoft.com/office/drawing/2014/main" val="4147329235"/>
                  </a:ext>
                </a:extLst>
              </a:tr>
              <a:tr h="370840">
                <a:tc>
                  <a:txBody>
                    <a:bodyPr/>
                    <a:lstStyle/>
                    <a:p>
                      <a:r>
                        <a:rPr lang="de-CH" dirty="0"/>
                        <a:t>2C</a:t>
                      </a:r>
                    </a:p>
                  </a:txBody>
                  <a:tcPr/>
                </a:tc>
                <a:tc>
                  <a:txBody>
                    <a:bodyPr/>
                    <a:lstStyle/>
                    <a:p>
                      <a:r>
                        <a:rPr lang="de-CH" dirty="0"/>
                        <a:t>30min</a:t>
                      </a:r>
                    </a:p>
                  </a:txBody>
                  <a:tcPr/>
                </a:tc>
                <a:extLst>
                  <a:ext uri="{0D108BD9-81ED-4DB2-BD59-A6C34878D82A}">
                    <a16:rowId xmlns:a16="http://schemas.microsoft.com/office/drawing/2014/main" val="1746926646"/>
                  </a:ext>
                </a:extLst>
              </a:tr>
              <a:tr h="370840">
                <a:tc>
                  <a:txBody>
                    <a:bodyPr/>
                    <a:lstStyle/>
                    <a:p>
                      <a:r>
                        <a:rPr lang="de-CH" dirty="0"/>
                        <a:t>1C</a:t>
                      </a:r>
                    </a:p>
                  </a:txBody>
                  <a:tcPr/>
                </a:tc>
                <a:tc>
                  <a:txBody>
                    <a:bodyPr/>
                    <a:lstStyle/>
                    <a:p>
                      <a:r>
                        <a:rPr lang="de-CH" dirty="0"/>
                        <a:t>1</a:t>
                      </a:r>
                    </a:p>
                  </a:txBody>
                  <a:tcPr/>
                </a:tc>
                <a:extLst>
                  <a:ext uri="{0D108BD9-81ED-4DB2-BD59-A6C34878D82A}">
                    <a16:rowId xmlns:a16="http://schemas.microsoft.com/office/drawing/2014/main" val="1228752017"/>
                  </a:ext>
                </a:extLst>
              </a:tr>
              <a:tr h="370840">
                <a:tc>
                  <a:txBody>
                    <a:bodyPr/>
                    <a:lstStyle/>
                    <a:p>
                      <a:r>
                        <a:rPr lang="de-CH" dirty="0"/>
                        <a:t>0.5C</a:t>
                      </a:r>
                    </a:p>
                  </a:txBody>
                  <a:tcPr/>
                </a:tc>
                <a:tc>
                  <a:txBody>
                    <a:bodyPr/>
                    <a:lstStyle/>
                    <a:p>
                      <a:r>
                        <a:rPr lang="de-CH" dirty="0"/>
                        <a:t>2h</a:t>
                      </a:r>
                    </a:p>
                  </a:txBody>
                  <a:tcPr/>
                </a:tc>
                <a:extLst>
                  <a:ext uri="{0D108BD9-81ED-4DB2-BD59-A6C34878D82A}">
                    <a16:rowId xmlns:a16="http://schemas.microsoft.com/office/drawing/2014/main" val="1069295194"/>
                  </a:ext>
                </a:extLst>
              </a:tr>
            </a:tbl>
          </a:graphicData>
        </a:graphic>
      </p:graphicFrame>
      <p:sp>
        <p:nvSpPr>
          <p:cNvPr id="8" name="Content Placeholder 1">
            <a:extLst>
              <a:ext uri="{FF2B5EF4-FFF2-40B4-BE49-F238E27FC236}">
                <a16:creationId xmlns:a16="http://schemas.microsoft.com/office/drawing/2014/main" id="{2AE3887F-4F48-D7D5-3D2A-3D8F97F8DC66}"/>
              </a:ext>
            </a:extLst>
          </p:cNvPr>
          <p:cNvSpPr txBox="1">
            <a:spLocks/>
          </p:cNvSpPr>
          <p:nvPr/>
        </p:nvSpPr>
        <p:spPr>
          <a:xfrm>
            <a:off x="691244" y="1002346"/>
            <a:ext cx="8543925" cy="5174618"/>
          </a:xfrm>
          <a:prstGeom prst="rect">
            <a:avLst/>
          </a:prstGeom>
        </p:spPr>
        <p:txBody>
          <a:bodyPr vert="horz" lIns="91440" tIns="45720" rIns="91440" bIns="45720" rtlCol="0">
            <a:normAutofit/>
          </a:bodyPr>
          <a:lstStyle>
            <a:lvl1pPr marL="228602" indent="-228602" algn="l" defTabSz="914406" rtl="0" eaLnBrk="1" latinLnBrk="0" hangingPunct="1">
              <a:lnSpc>
                <a:spcPct val="90000"/>
              </a:lnSpc>
              <a:spcBef>
                <a:spcPts val="1000"/>
              </a:spcBef>
              <a:buFont typeface="Arial" panose="020B0604020202020204" pitchFamily="34" charset="0"/>
              <a:buChar char="•"/>
              <a:defRPr sz="2359"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177"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1814"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633"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452"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D1962"/>
                </a:solidFill>
              </a:rPr>
              <a:t>C-Rate (II)</a:t>
            </a:r>
            <a:endParaRPr lang="de-CH" dirty="0"/>
          </a:p>
          <a:p>
            <a:r>
              <a:rPr lang="de-CH" dirty="0"/>
              <a:t>The </a:t>
            </a:r>
            <a:r>
              <a:rPr lang="de-CH" dirty="0" err="1"/>
              <a:t>higher</a:t>
            </a:r>
            <a:r>
              <a:rPr lang="de-CH" dirty="0"/>
              <a:t> </a:t>
            </a:r>
            <a:r>
              <a:rPr lang="de-CH" dirty="0" err="1"/>
              <a:t>the</a:t>
            </a:r>
            <a:r>
              <a:rPr lang="de-CH" dirty="0"/>
              <a:t> C-rate, </a:t>
            </a:r>
            <a:r>
              <a:rPr lang="de-CH" dirty="0" err="1"/>
              <a:t>the</a:t>
            </a:r>
            <a:r>
              <a:rPr lang="de-CH" dirty="0"/>
              <a:t> </a:t>
            </a:r>
            <a:r>
              <a:rPr lang="de-CH" dirty="0" err="1"/>
              <a:t>faster</a:t>
            </a:r>
            <a:r>
              <a:rPr lang="de-CH" dirty="0"/>
              <a:t> </a:t>
            </a:r>
            <a:r>
              <a:rPr lang="de-CH" dirty="0" err="1"/>
              <a:t>the</a:t>
            </a:r>
            <a:r>
              <a:rPr lang="de-CH" dirty="0"/>
              <a:t> </a:t>
            </a:r>
            <a:r>
              <a:rPr lang="de-CH" dirty="0" err="1"/>
              <a:t>battery</a:t>
            </a:r>
            <a:r>
              <a:rPr lang="de-CH" dirty="0"/>
              <a:t> </a:t>
            </a:r>
            <a:r>
              <a:rPr lang="de-CH" dirty="0" err="1"/>
              <a:t>can</a:t>
            </a:r>
            <a:r>
              <a:rPr lang="de-CH" dirty="0"/>
              <a:t> </a:t>
            </a:r>
            <a:r>
              <a:rPr lang="de-CH" dirty="0" err="1"/>
              <a:t>be</a:t>
            </a:r>
            <a:r>
              <a:rPr lang="de-CH" dirty="0"/>
              <a:t> </a:t>
            </a:r>
            <a:r>
              <a:rPr lang="de-CH" dirty="0" err="1"/>
              <a:t>charged</a:t>
            </a:r>
            <a:r>
              <a:rPr lang="de-CH" dirty="0"/>
              <a:t> </a:t>
            </a:r>
            <a:r>
              <a:rPr lang="de-CH" dirty="0" err="1"/>
              <a:t>or</a:t>
            </a:r>
            <a:r>
              <a:rPr lang="de-CH" dirty="0"/>
              <a:t> </a:t>
            </a:r>
            <a:r>
              <a:rPr lang="de-CH" dirty="0" err="1"/>
              <a:t>discharged</a:t>
            </a:r>
            <a:endParaRPr lang="de-CH" dirty="0"/>
          </a:p>
          <a:p>
            <a:endParaRPr lang="de-CH" dirty="0"/>
          </a:p>
          <a:p>
            <a:endParaRPr lang="de-CH" dirty="0"/>
          </a:p>
          <a:p>
            <a:endParaRPr lang="de-CH" dirty="0"/>
          </a:p>
          <a:p>
            <a:endParaRPr lang="de-CH" dirty="0"/>
          </a:p>
          <a:p>
            <a:endParaRPr lang="de-CH" dirty="0"/>
          </a:p>
          <a:p>
            <a:r>
              <a:rPr lang="en-US" dirty="0"/>
              <a:t>The battery heats up at higher C rates. This also influences the ageing of the battery. (The specified lifespan usually refer to a C-rate of 1 for charge/discharge cycles)</a:t>
            </a:r>
            <a:endParaRPr lang="de-CH" dirty="0"/>
          </a:p>
          <a:p>
            <a:pPr marL="0" indent="0">
              <a:buFont typeface="Arial" panose="020B0604020202020204" pitchFamily="34" charset="0"/>
              <a:buNone/>
            </a:pPr>
            <a:endParaRPr lang="de-CH" dirty="0"/>
          </a:p>
        </p:txBody>
      </p:sp>
    </p:spTree>
    <p:extLst>
      <p:ext uri="{BB962C8B-B14F-4D97-AF65-F5344CB8AC3E}">
        <p14:creationId xmlns:p14="http://schemas.microsoft.com/office/powerpoint/2010/main" val="490412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60</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fontScale="77500" lnSpcReduction="20000"/>
          </a:bodyPr>
          <a:lstStyle/>
          <a:p>
            <a:pPr marL="0" indent="0">
              <a:buNone/>
            </a:pPr>
            <a:r>
              <a:rPr lang="de-CH" b="1" dirty="0" err="1">
                <a:solidFill>
                  <a:srgbClr val="8D1962"/>
                </a:solidFill>
              </a:rPr>
              <a:t>Battery</a:t>
            </a:r>
            <a:r>
              <a:rPr lang="de-CH" b="1" dirty="0">
                <a:solidFill>
                  <a:srgbClr val="8D1962"/>
                </a:solidFill>
              </a:rPr>
              <a:t> Management </a:t>
            </a:r>
            <a:r>
              <a:rPr lang="de-CH" b="1" dirty="0" err="1">
                <a:solidFill>
                  <a:srgbClr val="8D1962"/>
                </a:solidFill>
              </a:rPr>
              <a:t>IC’s</a:t>
            </a:r>
            <a:r>
              <a:rPr lang="de-CH" b="1" dirty="0">
                <a:solidFill>
                  <a:srgbClr val="8D1962"/>
                </a:solidFill>
              </a:rPr>
              <a:t> </a:t>
            </a:r>
            <a:r>
              <a:rPr lang="de-CH" b="1" dirty="0" err="1">
                <a:solidFill>
                  <a:srgbClr val="8D1962"/>
                </a:solidFill>
              </a:rPr>
              <a:t>Exercise</a:t>
            </a:r>
            <a:r>
              <a:rPr lang="de-CH" b="1" dirty="0">
                <a:solidFill>
                  <a:srgbClr val="8D1962"/>
                </a:solidFill>
              </a:rPr>
              <a:t> (I)</a:t>
            </a:r>
          </a:p>
          <a:p>
            <a:pPr marL="0" indent="0">
              <a:buNone/>
            </a:pPr>
            <a:r>
              <a:rPr lang="en-US" dirty="0"/>
              <a:t>This exercise helps you to understand how a BMS IC, such as the BQ76905, works by exploring its datasheet. You will practice reading datasheets to extract important information needed to design a BMS. </a:t>
            </a:r>
          </a:p>
          <a:p>
            <a:pPr marL="0" indent="0">
              <a:buNone/>
            </a:pPr>
            <a:r>
              <a:rPr lang="en-US" b="1" dirty="0"/>
              <a:t>1. General Specification</a:t>
            </a:r>
          </a:p>
          <a:p>
            <a:r>
              <a:rPr lang="en-US" dirty="0"/>
              <a:t>What is the maximum number of cells the BQ76905 can monitor?</a:t>
            </a:r>
            <a:br>
              <a:rPr lang="en-US" dirty="0"/>
            </a:br>
            <a:r>
              <a:rPr lang="en-US" dirty="0">
                <a:solidFill>
                  <a:schemeClr val="accent6"/>
                </a:solidFill>
              </a:rPr>
              <a:t>5 Cells</a:t>
            </a:r>
            <a:endParaRPr lang="en-US" dirty="0"/>
          </a:p>
          <a:p>
            <a:r>
              <a:rPr lang="en-US" dirty="0"/>
              <a:t>What type of batteries is this IC designed for (chemistry)?</a:t>
            </a:r>
            <a:br>
              <a:rPr lang="en-US" dirty="0"/>
            </a:br>
            <a:r>
              <a:rPr lang="en-US" dirty="0">
                <a:solidFill>
                  <a:schemeClr val="accent6"/>
                </a:solidFill>
              </a:rPr>
              <a:t>Li-ion, Li-polymer, LiFePO4, LTO</a:t>
            </a:r>
            <a:endParaRPr lang="en-US" dirty="0"/>
          </a:p>
          <a:p>
            <a:pPr marL="0" indent="0">
              <a:buNone/>
            </a:pPr>
            <a:r>
              <a:rPr lang="en-US" b="1" dirty="0"/>
              <a:t>2. Electrical Characteristics</a:t>
            </a:r>
          </a:p>
          <a:p>
            <a:r>
              <a:rPr lang="en-US" dirty="0"/>
              <a:t>What is the input voltage range for the battery cells?</a:t>
            </a:r>
            <a:br>
              <a:rPr lang="en-US" dirty="0"/>
            </a:br>
            <a:r>
              <a:rPr lang="en-US" dirty="0">
                <a:solidFill>
                  <a:schemeClr val="accent6"/>
                </a:solidFill>
              </a:rPr>
              <a:t>-0.3V to 40V in relation to ground (absolute maximum ratings)</a:t>
            </a:r>
          </a:p>
          <a:p>
            <a:r>
              <a:rPr lang="en-US" dirty="0"/>
              <a:t>What is the accuracy of the voltage measurements?</a:t>
            </a:r>
            <a:br>
              <a:rPr lang="en-US" dirty="0"/>
            </a:br>
            <a:r>
              <a:rPr lang="en-US" dirty="0">
                <a:solidFill>
                  <a:schemeClr val="accent6"/>
                </a:solidFill>
              </a:rPr>
              <a:t>16 Bit (typ. 4mV on cell Voltage)</a:t>
            </a:r>
            <a:endParaRPr lang="en-US" dirty="0"/>
          </a:p>
          <a:p>
            <a:pPr marL="0" indent="0">
              <a:buNone/>
            </a:pPr>
            <a:r>
              <a:rPr lang="en-US" b="1" dirty="0"/>
              <a:t>3. Cell Balancing</a:t>
            </a:r>
          </a:p>
          <a:p>
            <a:r>
              <a:rPr lang="en-US" dirty="0"/>
              <a:t>What type of cell balancing does the BQ76905 support?</a:t>
            </a:r>
            <a:br>
              <a:rPr lang="en-US" dirty="0"/>
            </a:br>
            <a:r>
              <a:rPr lang="en-US" dirty="0">
                <a:solidFill>
                  <a:schemeClr val="accent6"/>
                </a:solidFill>
              </a:rPr>
              <a:t>Passive cell balancing -&gt; resistive</a:t>
            </a:r>
          </a:p>
          <a:p>
            <a:r>
              <a:rPr lang="en-US" dirty="0"/>
              <a:t>What is the typical internal balancing current, and how is it configured?</a:t>
            </a:r>
            <a:br>
              <a:rPr lang="en-US" dirty="0"/>
            </a:br>
            <a:r>
              <a:rPr lang="en-US" dirty="0">
                <a:solidFill>
                  <a:schemeClr val="accent6"/>
                </a:solidFill>
              </a:rPr>
              <a:t>50mA, host controller is needed to use cell balancing</a:t>
            </a:r>
            <a:endParaRPr lang="en-US" dirty="0"/>
          </a:p>
          <a:p>
            <a:pPr marL="0" indent="0">
              <a:buNone/>
            </a:pPr>
            <a:endParaRPr lang="en-US" dirty="0"/>
          </a:p>
          <a:p>
            <a:pPr marL="457202" lvl="1" indent="0">
              <a:buNone/>
            </a:pPr>
            <a:endParaRPr lang="en-US" dirty="0"/>
          </a:p>
          <a:p>
            <a:pPr lvl="1"/>
            <a:endParaRPr lang="de-CH" dirty="0"/>
          </a:p>
        </p:txBody>
      </p:sp>
    </p:spTree>
    <p:extLst>
      <p:ext uri="{BB962C8B-B14F-4D97-AF65-F5344CB8AC3E}">
        <p14:creationId xmlns:p14="http://schemas.microsoft.com/office/powerpoint/2010/main" val="26367788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61</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fontScale="77500" lnSpcReduction="20000"/>
          </a:bodyPr>
          <a:lstStyle/>
          <a:p>
            <a:pPr marL="0" indent="0">
              <a:buNone/>
            </a:pPr>
            <a:r>
              <a:rPr lang="de-CH" b="1" dirty="0" err="1">
                <a:solidFill>
                  <a:srgbClr val="8D1962"/>
                </a:solidFill>
              </a:rPr>
              <a:t>Battery</a:t>
            </a:r>
            <a:r>
              <a:rPr lang="de-CH" b="1" dirty="0">
                <a:solidFill>
                  <a:srgbClr val="8D1962"/>
                </a:solidFill>
              </a:rPr>
              <a:t> Management </a:t>
            </a:r>
            <a:r>
              <a:rPr lang="de-CH" b="1" dirty="0" err="1">
                <a:solidFill>
                  <a:srgbClr val="8D1962"/>
                </a:solidFill>
              </a:rPr>
              <a:t>IC’s</a:t>
            </a:r>
            <a:r>
              <a:rPr lang="de-CH" b="1" dirty="0">
                <a:solidFill>
                  <a:srgbClr val="8D1962"/>
                </a:solidFill>
              </a:rPr>
              <a:t> </a:t>
            </a:r>
            <a:r>
              <a:rPr lang="de-CH" b="1" dirty="0" err="1">
                <a:solidFill>
                  <a:srgbClr val="8D1962"/>
                </a:solidFill>
              </a:rPr>
              <a:t>Exercise</a:t>
            </a:r>
            <a:r>
              <a:rPr lang="de-CH" b="1" dirty="0">
                <a:solidFill>
                  <a:srgbClr val="8D1962"/>
                </a:solidFill>
              </a:rPr>
              <a:t> (II)</a:t>
            </a:r>
          </a:p>
          <a:p>
            <a:pPr marL="0" indent="0">
              <a:buNone/>
            </a:pPr>
            <a:r>
              <a:rPr lang="en-US" dirty="0"/>
              <a:t>This exercise helps you to understand how a BMS IC, such as the BQ76905, works by exploring its datasheet. You will practice reading datasheets to extract important information needed to design a BMS. </a:t>
            </a:r>
          </a:p>
          <a:p>
            <a:pPr marL="0" indent="0">
              <a:buNone/>
            </a:pPr>
            <a:r>
              <a:rPr lang="en-US" b="1" dirty="0"/>
              <a:t>4. Protection</a:t>
            </a:r>
          </a:p>
          <a:p>
            <a:r>
              <a:rPr lang="en-US" dirty="0"/>
              <a:t>How does the IC detect overcurrent conditions?</a:t>
            </a:r>
            <a:br>
              <a:rPr lang="en-US" dirty="0"/>
            </a:br>
            <a:r>
              <a:rPr lang="en-US" dirty="0">
                <a:solidFill>
                  <a:schemeClr val="accent6"/>
                </a:solidFill>
              </a:rPr>
              <a:t>The current gets measured over a shunt. If the voltage of the resistor is higher than the threshold, overcurrent is detected.</a:t>
            </a:r>
          </a:p>
          <a:p>
            <a:r>
              <a:rPr lang="en-US" dirty="0"/>
              <a:t>What overvoltage and undervoltage thresholds can be programmed?</a:t>
            </a:r>
            <a:br>
              <a:rPr lang="en-US" dirty="0"/>
            </a:br>
            <a:r>
              <a:rPr lang="en-US" dirty="0">
                <a:solidFill>
                  <a:schemeClr val="accent6"/>
                </a:solidFill>
              </a:rPr>
              <a:t>3mV to 123mV in 2mV steps</a:t>
            </a:r>
            <a:endParaRPr lang="en-US" dirty="0"/>
          </a:p>
          <a:p>
            <a:pPr marL="0" indent="0">
              <a:buNone/>
            </a:pPr>
            <a:r>
              <a:rPr lang="en-US" b="1" dirty="0"/>
              <a:t>5. Temperature Monitoring</a:t>
            </a:r>
          </a:p>
          <a:p>
            <a:r>
              <a:rPr lang="en-US" dirty="0"/>
              <a:t>What types of temperature measurements can be used</a:t>
            </a:r>
            <a:br>
              <a:rPr lang="en-US" dirty="0"/>
            </a:br>
            <a:r>
              <a:rPr lang="en-US" dirty="0">
                <a:solidFill>
                  <a:schemeClr val="accent6"/>
                </a:solidFill>
              </a:rPr>
              <a:t>Internal temperature measurement</a:t>
            </a:r>
            <a:br>
              <a:rPr lang="en-US" dirty="0">
                <a:solidFill>
                  <a:schemeClr val="accent6"/>
                </a:solidFill>
              </a:rPr>
            </a:br>
            <a:r>
              <a:rPr lang="en-US" dirty="0">
                <a:solidFill>
                  <a:schemeClr val="accent6"/>
                </a:solidFill>
              </a:rPr>
              <a:t>External thermistor temperature measurement. </a:t>
            </a:r>
            <a:endParaRPr lang="en-US" dirty="0"/>
          </a:p>
          <a:p>
            <a:pPr marL="0" indent="0">
              <a:buNone/>
            </a:pPr>
            <a:r>
              <a:rPr lang="en-US" b="1" dirty="0"/>
              <a:t>6. Communication</a:t>
            </a:r>
          </a:p>
          <a:p>
            <a:r>
              <a:rPr lang="en-US" dirty="0"/>
              <a:t>What communication protocol does the IC use?</a:t>
            </a:r>
            <a:br>
              <a:rPr lang="en-US" dirty="0"/>
            </a:br>
            <a:r>
              <a:rPr lang="en-US" dirty="0">
                <a:solidFill>
                  <a:schemeClr val="accent6"/>
                </a:solidFill>
              </a:rPr>
              <a:t>I2C </a:t>
            </a:r>
            <a:endParaRPr lang="en-US" dirty="0"/>
          </a:p>
          <a:p>
            <a:r>
              <a:rPr lang="en-US" dirty="0"/>
              <a:t>What communication speeds are supported by this interface?</a:t>
            </a:r>
            <a:br>
              <a:rPr lang="en-US" dirty="0"/>
            </a:br>
            <a:r>
              <a:rPr lang="en-US" dirty="0">
                <a:solidFill>
                  <a:schemeClr val="accent6"/>
                </a:solidFill>
              </a:rPr>
              <a:t>100-kHz and 400-kHz</a:t>
            </a:r>
            <a:br>
              <a:rPr lang="en-US" dirty="0"/>
            </a:br>
            <a:endParaRPr lang="en-US" dirty="0"/>
          </a:p>
          <a:p>
            <a:pPr lvl="1"/>
            <a:endParaRPr lang="en-US" dirty="0"/>
          </a:p>
          <a:p>
            <a:pPr lvl="1"/>
            <a:endParaRPr lang="de-CH" dirty="0"/>
          </a:p>
        </p:txBody>
      </p:sp>
    </p:spTree>
    <p:extLst>
      <p:ext uri="{BB962C8B-B14F-4D97-AF65-F5344CB8AC3E}">
        <p14:creationId xmlns:p14="http://schemas.microsoft.com/office/powerpoint/2010/main" val="3686480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62</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fontScale="92500" lnSpcReduction="20000"/>
          </a:bodyPr>
          <a:lstStyle/>
          <a:p>
            <a:pPr marL="0" indent="0">
              <a:buNone/>
            </a:pPr>
            <a:r>
              <a:rPr lang="de-CH" b="1" dirty="0" err="1">
                <a:solidFill>
                  <a:srgbClr val="8D1962"/>
                </a:solidFill>
              </a:rPr>
              <a:t>Battery</a:t>
            </a:r>
            <a:r>
              <a:rPr lang="de-CH" b="1" dirty="0">
                <a:solidFill>
                  <a:srgbClr val="8D1962"/>
                </a:solidFill>
              </a:rPr>
              <a:t> Management </a:t>
            </a:r>
            <a:r>
              <a:rPr lang="de-CH" b="1" dirty="0" err="1">
                <a:solidFill>
                  <a:srgbClr val="8D1962"/>
                </a:solidFill>
              </a:rPr>
              <a:t>IC’s</a:t>
            </a:r>
            <a:r>
              <a:rPr lang="de-CH" b="1" dirty="0">
                <a:solidFill>
                  <a:srgbClr val="8D1962"/>
                </a:solidFill>
              </a:rPr>
              <a:t> </a:t>
            </a:r>
            <a:r>
              <a:rPr lang="de-CH" b="1" dirty="0" err="1">
                <a:solidFill>
                  <a:srgbClr val="8D1962"/>
                </a:solidFill>
              </a:rPr>
              <a:t>Exercise</a:t>
            </a:r>
            <a:r>
              <a:rPr lang="de-CH" b="1" dirty="0">
                <a:solidFill>
                  <a:srgbClr val="8D1962"/>
                </a:solidFill>
              </a:rPr>
              <a:t> (III)</a:t>
            </a:r>
          </a:p>
          <a:p>
            <a:pPr marL="0" indent="0">
              <a:buNone/>
            </a:pPr>
            <a:r>
              <a:rPr lang="en-US" dirty="0"/>
              <a:t>This exercise helps you to understand how a BMS IC, such as the BQ76905, works by exploring its datasheet. You will practice reading datasheets to extract important information needed to design a BMS. </a:t>
            </a:r>
          </a:p>
          <a:p>
            <a:pPr marL="0" indent="0">
              <a:buNone/>
            </a:pPr>
            <a:r>
              <a:rPr lang="en-US" b="1" dirty="0"/>
              <a:t>7. Application Design</a:t>
            </a:r>
          </a:p>
          <a:p>
            <a:r>
              <a:rPr lang="en-US" dirty="0"/>
              <a:t>Look at the typical application diagram. Which external components are required for proper operation?</a:t>
            </a:r>
            <a:br>
              <a:rPr lang="en-US" dirty="0"/>
            </a:br>
            <a:r>
              <a:rPr lang="en-US" dirty="0">
                <a:solidFill>
                  <a:schemeClr val="accent6"/>
                </a:solidFill>
              </a:rPr>
              <a:t>- Host-controller e.g. microcontroller or soc with I2C </a:t>
            </a:r>
            <a:br>
              <a:rPr lang="en-US" dirty="0">
                <a:solidFill>
                  <a:schemeClr val="accent6"/>
                </a:solidFill>
              </a:rPr>
            </a:br>
            <a:r>
              <a:rPr lang="en-US" dirty="0">
                <a:solidFill>
                  <a:schemeClr val="accent6"/>
                </a:solidFill>
              </a:rPr>
              <a:t>- Bypassing resistor</a:t>
            </a:r>
            <a:br>
              <a:rPr lang="en-US" dirty="0">
                <a:solidFill>
                  <a:schemeClr val="accent6"/>
                </a:solidFill>
              </a:rPr>
            </a:br>
            <a:r>
              <a:rPr lang="en-US" dirty="0">
                <a:solidFill>
                  <a:schemeClr val="accent6"/>
                </a:solidFill>
              </a:rPr>
              <a:t>- FETs</a:t>
            </a:r>
            <a:br>
              <a:rPr lang="en-US" dirty="0">
                <a:solidFill>
                  <a:schemeClr val="accent6"/>
                </a:solidFill>
              </a:rPr>
            </a:br>
            <a:r>
              <a:rPr lang="en-US" dirty="0">
                <a:solidFill>
                  <a:schemeClr val="accent6"/>
                </a:solidFill>
              </a:rPr>
              <a:t>- Shunt resistor</a:t>
            </a:r>
            <a:br>
              <a:rPr lang="en-US" dirty="0">
                <a:solidFill>
                  <a:schemeClr val="accent6"/>
                </a:solidFill>
              </a:rPr>
            </a:br>
            <a:r>
              <a:rPr lang="en-US" dirty="0">
                <a:solidFill>
                  <a:schemeClr val="accent6"/>
                </a:solidFill>
              </a:rPr>
              <a:t>- General capacitors, diodes and resistors  </a:t>
            </a:r>
            <a:endParaRPr lang="en-US" dirty="0"/>
          </a:p>
          <a:p>
            <a:r>
              <a:rPr lang="en-US" dirty="0"/>
              <a:t>What is the purpose of the R21 resistor in the typical Application circuit?</a:t>
            </a:r>
            <a:br>
              <a:rPr lang="en-US" dirty="0"/>
            </a:br>
            <a:r>
              <a:rPr lang="en-US" dirty="0">
                <a:solidFill>
                  <a:schemeClr val="accent6"/>
                </a:solidFill>
              </a:rPr>
              <a:t>- The resistor is connected with the internal coulomb-counter, which measures   the voltage drop and calculates the current.</a:t>
            </a:r>
            <a:endParaRPr lang="en-US" dirty="0"/>
          </a:p>
          <a:p>
            <a:pPr marL="0" indent="0">
              <a:buNone/>
            </a:pPr>
            <a:br>
              <a:rPr lang="en-US" dirty="0"/>
            </a:br>
            <a:endParaRPr lang="en-US" dirty="0"/>
          </a:p>
          <a:p>
            <a:pPr lvl="1"/>
            <a:endParaRPr lang="de-CH" dirty="0"/>
          </a:p>
        </p:txBody>
      </p:sp>
    </p:spTree>
    <p:extLst>
      <p:ext uri="{BB962C8B-B14F-4D97-AF65-F5344CB8AC3E}">
        <p14:creationId xmlns:p14="http://schemas.microsoft.com/office/powerpoint/2010/main" val="2620996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63</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lnSpcReduction="10000"/>
          </a:bodyPr>
          <a:lstStyle/>
          <a:p>
            <a:pPr marL="0" indent="0">
              <a:buNone/>
            </a:pPr>
            <a:r>
              <a:rPr lang="de-CH" b="1" dirty="0">
                <a:solidFill>
                  <a:srgbClr val="8D1962"/>
                </a:solidFill>
              </a:rPr>
              <a:t>Summary (I)</a:t>
            </a:r>
          </a:p>
          <a:p>
            <a:r>
              <a:rPr lang="en-US" dirty="0"/>
              <a:t>Battery systems face several challenges due to the characteristics of individual cells:</a:t>
            </a:r>
          </a:p>
          <a:p>
            <a:r>
              <a:rPr lang="en-US" b="1" dirty="0"/>
              <a:t>Fault Scenarios</a:t>
            </a:r>
            <a:r>
              <a:rPr lang="en-US" dirty="0"/>
              <a:t>: Overcharging, overcurrent, or overheating can lead to catastrophic failures like thermal runaway.</a:t>
            </a:r>
            <a:endParaRPr lang="en-US" b="1" dirty="0"/>
          </a:p>
          <a:p>
            <a:pPr>
              <a:buFont typeface="Arial" panose="020B0604020202020204" pitchFamily="34" charset="0"/>
              <a:buChar char="•"/>
            </a:pPr>
            <a:r>
              <a:rPr lang="en-US" b="1" dirty="0"/>
              <a:t>Cell Imbalances</a:t>
            </a:r>
            <a:r>
              <a:rPr lang="en-US" dirty="0"/>
              <a:t>: Cells age differently and can develop voltage or capacity mismatches. This affects the overall performance of the pack.</a:t>
            </a:r>
          </a:p>
          <a:p>
            <a:pPr>
              <a:buFont typeface="Arial" panose="020B0604020202020204" pitchFamily="34" charset="0"/>
              <a:buChar char="•"/>
            </a:pPr>
            <a:r>
              <a:rPr lang="en-US" b="1" dirty="0"/>
              <a:t>Temperature Sensitivity</a:t>
            </a:r>
            <a:r>
              <a:rPr lang="en-US" dirty="0"/>
              <a:t>: High temperatures accelerate degradation, while low temperatures reduce capacity.</a:t>
            </a:r>
          </a:p>
          <a:p>
            <a:r>
              <a:rPr lang="en-US" dirty="0"/>
              <a:t>The BMS addresses these issues by monitoring and actively controlling the system, ensuring all cells remain within safe operating limits.</a:t>
            </a:r>
          </a:p>
          <a:p>
            <a:pPr marL="0" indent="0">
              <a:buNone/>
            </a:pPr>
            <a:br>
              <a:rPr lang="en-US" dirty="0"/>
            </a:br>
            <a:endParaRPr lang="en-US" dirty="0"/>
          </a:p>
          <a:p>
            <a:pPr lvl="1"/>
            <a:endParaRPr lang="de-CH" dirty="0"/>
          </a:p>
        </p:txBody>
      </p:sp>
    </p:spTree>
    <p:extLst>
      <p:ext uri="{BB962C8B-B14F-4D97-AF65-F5344CB8AC3E}">
        <p14:creationId xmlns:p14="http://schemas.microsoft.com/office/powerpoint/2010/main" val="702642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64</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a:bodyPr>
          <a:lstStyle/>
          <a:p>
            <a:pPr marL="0" indent="0">
              <a:buNone/>
            </a:pPr>
            <a:r>
              <a:rPr lang="de-CH" b="1" dirty="0">
                <a:solidFill>
                  <a:srgbClr val="8D1962"/>
                </a:solidFill>
              </a:rPr>
              <a:t>Summary (II)</a:t>
            </a:r>
          </a:p>
          <a:p>
            <a:r>
              <a:rPr lang="en-US" dirty="0"/>
              <a:t>A </a:t>
            </a:r>
            <a:r>
              <a:rPr lang="en-US" b="1" dirty="0"/>
              <a:t>Battery Management System (BMS)</a:t>
            </a:r>
            <a:r>
              <a:rPr lang="en-US" dirty="0"/>
              <a:t> is an essential component of modern battery packs, ensuring safety, performance, and longevity. It performs three critical roles:</a:t>
            </a:r>
          </a:p>
          <a:p>
            <a:pPr>
              <a:buFont typeface="Arial" panose="020B0604020202020204" pitchFamily="34" charset="0"/>
              <a:buChar char="•"/>
            </a:pPr>
            <a:r>
              <a:rPr lang="en-US" b="1" dirty="0"/>
              <a:t>Monitoring</a:t>
            </a:r>
            <a:r>
              <a:rPr lang="en-US" dirty="0"/>
              <a:t>: Tracks parameters such as voltage, current, and temperature to maintain stable operation.</a:t>
            </a:r>
          </a:p>
          <a:p>
            <a:pPr>
              <a:buFont typeface="Arial" panose="020B0604020202020204" pitchFamily="34" charset="0"/>
              <a:buChar char="•"/>
            </a:pPr>
            <a:r>
              <a:rPr lang="en-US" b="1" dirty="0"/>
              <a:t>Protection</a:t>
            </a:r>
            <a:r>
              <a:rPr lang="en-US" dirty="0"/>
              <a:t>: Actively intervenes to prevent unsafe conditions like overcharging, over-discharging or overheating.</a:t>
            </a:r>
          </a:p>
          <a:p>
            <a:pPr>
              <a:buFont typeface="Arial" panose="020B0604020202020204" pitchFamily="34" charset="0"/>
              <a:buChar char="•"/>
            </a:pPr>
            <a:r>
              <a:rPr lang="en-US" b="1" dirty="0"/>
              <a:t>Control</a:t>
            </a:r>
            <a:r>
              <a:rPr lang="en-US" dirty="0"/>
              <a:t>: Manages the charging and discharging process, balancing cells to maximize efficiency and extend battery life.</a:t>
            </a:r>
          </a:p>
          <a:p>
            <a:r>
              <a:rPr lang="en-US" dirty="0"/>
              <a:t>Without a BMS, operating complex battery packs, such as those used in electric vehicles, would be unsafe and inefficient.</a:t>
            </a:r>
            <a:br>
              <a:rPr lang="en-US" dirty="0"/>
            </a:br>
            <a:endParaRPr lang="en-US" dirty="0"/>
          </a:p>
          <a:p>
            <a:pPr lvl="1"/>
            <a:endParaRPr lang="de-CH" dirty="0"/>
          </a:p>
        </p:txBody>
      </p:sp>
    </p:spTree>
    <p:extLst>
      <p:ext uri="{BB962C8B-B14F-4D97-AF65-F5344CB8AC3E}">
        <p14:creationId xmlns:p14="http://schemas.microsoft.com/office/powerpoint/2010/main" val="2805244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06C16-9E0D-0E0B-3F74-C034F3E0A109}"/>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1E7C4B0-F979-E719-6743-FA53DA3F8A40}"/>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43679107-4EFD-B39D-40A9-60BDA378E6C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65</a:t>
            </a:fld>
            <a:endParaRPr lang="de-CH" dirty="0">
              <a:solidFill>
                <a:prstClr val="white"/>
              </a:solidFill>
            </a:endParaRPr>
          </a:p>
        </p:txBody>
      </p:sp>
      <p:sp>
        <p:nvSpPr>
          <p:cNvPr id="6" name="Title 5">
            <a:extLst>
              <a:ext uri="{FF2B5EF4-FFF2-40B4-BE49-F238E27FC236}">
                <a16:creationId xmlns:a16="http://schemas.microsoft.com/office/drawing/2014/main" id="{DE34B93F-7649-99E8-03B2-A1F5BA564A82}"/>
              </a:ext>
            </a:extLst>
          </p:cNvPr>
          <p:cNvSpPr>
            <a:spLocks noGrp="1"/>
          </p:cNvSpPr>
          <p:nvPr>
            <p:ph type="title"/>
          </p:nvPr>
        </p:nvSpPr>
        <p:spPr/>
        <p:txBody>
          <a:bodyPr/>
          <a:lstStyle/>
          <a:p>
            <a:r>
              <a:rPr lang="de-CH" dirty="0"/>
              <a:t>BMS</a:t>
            </a:r>
          </a:p>
        </p:txBody>
      </p:sp>
      <p:sp>
        <p:nvSpPr>
          <p:cNvPr id="17" name="Content Placeholder 1">
            <a:extLst>
              <a:ext uri="{FF2B5EF4-FFF2-40B4-BE49-F238E27FC236}">
                <a16:creationId xmlns:a16="http://schemas.microsoft.com/office/drawing/2014/main" id="{FE223130-03A6-A561-B825-9A2A63444DB9}"/>
              </a:ext>
            </a:extLst>
          </p:cNvPr>
          <p:cNvSpPr>
            <a:spLocks noGrp="1"/>
          </p:cNvSpPr>
          <p:nvPr>
            <p:ph idx="1"/>
          </p:nvPr>
        </p:nvSpPr>
        <p:spPr>
          <a:xfrm>
            <a:off x="681038" y="1002346"/>
            <a:ext cx="8543925" cy="5174618"/>
          </a:xfrm>
        </p:spPr>
        <p:txBody>
          <a:bodyPr>
            <a:normAutofit fontScale="85000" lnSpcReduction="20000"/>
          </a:bodyPr>
          <a:lstStyle/>
          <a:p>
            <a:pPr marL="0" indent="0">
              <a:buNone/>
            </a:pPr>
            <a:r>
              <a:rPr lang="de-CH" b="1" dirty="0">
                <a:solidFill>
                  <a:srgbClr val="8D1962"/>
                </a:solidFill>
              </a:rPr>
              <a:t>Summary (III)</a:t>
            </a:r>
          </a:p>
          <a:p>
            <a:pPr>
              <a:buFont typeface="Arial" panose="020B0604020202020204" pitchFamily="34" charset="0"/>
              <a:buChar char="•"/>
            </a:pPr>
            <a:r>
              <a:rPr lang="en-US" dirty="0"/>
              <a:t>The choice between a microcontroller-based or dedicated IC BMS depends on the application’s complexity, budget, and performance requirements.</a:t>
            </a:r>
          </a:p>
          <a:p>
            <a:r>
              <a:rPr lang="en-US" b="1" dirty="0"/>
              <a:t>Microcontroller-Based BMS</a:t>
            </a:r>
            <a:endParaRPr lang="en-US" dirty="0"/>
          </a:p>
          <a:p>
            <a:pPr lvl="1"/>
            <a:r>
              <a:rPr lang="en-US" b="1" dirty="0"/>
              <a:t>Advantages</a:t>
            </a:r>
            <a:r>
              <a:rPr lang="en-US" dirty="0"/>
              <a:t>: Highly customizable and programmable, allowing implementation of advanced algorithms such as Kalman filters for SoC estimation or custom fault detection.</a:t>
            </a:r>
          </a:p>
          <a:p>
            <a:pPr lvl="1"/>
            <a:r>
              <a:rPr lang="en-US" b="1" dirty="0"/>
              <a:t>Use Case</a:t>
            </a:r>
            <a:r>
              <a:rPr lang="en-US" dirty="0"/>
              <a:t>: Ideal for complex systems like electric vehicles or renewable energy storage, where flexibility and communication protocols (e.g., CAN, I2C) are critical.</a:t>
            </a:r>
          </a:p>
          <a:p>
            <a:pPr lvl="1"/>
            <a:r>
              <a:rPr lang="en-US" b="1" dirty="0"/>
              <a:t>Trade-Off</a:t>
            </a:r>
            <a:r>
              <a:rPr lang="en-US" dirty="0"/>
              <a:t>: Requires more design effort, higher development costs, and additional components.</a:t>
            </a:r>
          </a:p>
          <a:p>
            <a:r>
              <a:rPr lang="en-US" b="1" dirty="0"/>
              <a:t>Dedicated IC BMS</a:t>
            </a:r>
            <a:endParaRPr lang="en-US" dirty="0"/>
          </a:p>
          <a:p>
            <a:pPr lvl="1"/>
            <a:r>
              <a:rPr lang="en-US" b="1" dirty="0"/>
              <a:t>Advantages</a:t>
            </a:r>
            <a:r>
              <a:rPr lang="en-US" dirty="0"/>
              <a:t>: Simplifies hardware design with integrated features like cell monitoring, balancing, and thermal management.</a:t>
            </a:r>
          </a:p>
          <a:p>
            <a:pPr lvl="1"/>
            <a:r>
              <a:rPr lang="en-US" b="1" dirty="0"/>
              <a:t>Use Case</a:t>
            </a:r>
            <a:r>
              <a:rPr lang="en-US" dirty="0"/>
              <a:t>: Suitable for simpler systems, such as consumer electronics, where cost and compactness are priorities.</a:t>
            </a:r>
          </a:p>
          <a:p>
            <a:pPr lvl="1"/>
            <a:r>
              <a:rPr lang="en-US" b="1" dirty="0"/>
              <a:t>Trade-Off</a:t>
            </a:r>
            <a:r>
              <a:rPr lang="en-US" dirty="0"/>
              <a:t>: Limited customization and scalability compared to microcontroller-based solutions.</a:t>
            </a:r>
          </a:p>
        </p:txBody>
      </p:sp>
    </p:spTree>
    <p:extLst>
      <p:ext uri="{BB962C8B-B14F-4D97-AF65-F5344CB8AC3E}">
        <p14:creationId xmlns:p14="http://schemas.microsoft.com/office/powerpoint/2010/main" val="279075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ECA6D71-7173-8CA9-C990-99C0D006FD30}"/>
                  </a:ext>
                </a:extLst>
              </p:cNvPr>
              <p:cNvSpPr>
                <a:spLocks noGrp="1"/>
              </p:cNvSpPr>
              <p:nvPr>
                <p:ph idx="1"/>
              </p:nvPr>
            </p:nvSpPr>
            <p:spPr/>
            <p:txBody>
              <a:bodyPr/>
              <a:lstStyle/>
              <a:p>
                <a:pPr marL="0" indent="0">
                  <a:buNone/>
                </a:pPr>
                <a:r>
                  <a:rPr lang="en-US" b="1" dirty="0">
                    <a:solidFill>
                      <a:srgbClr val="8D1962"/>
                    </a:solidFill>
                  </a:rPr>
                  <a:t>C-Rate </a:t>
                </a:r>
                <a:r>
                  <a:rPr lang="en-US" b="1" dirty="0" err="1">
                    <a:solidFill>
                      <a:srgbClr val="8D1962"/>
                    </a:solidFill>
                  </a:rPr>
                  <a:t>Excercise</a:t>
                </a:r>
                <a:endParaRPr lang="de-CH" dirty="0"/>
              </a:p>
              <a:p>
                <a:r>
                  <a:rPr lang="de-CH" dirty="0" err="1"/>
                  <a:t>Example</a:t>
                </a:r>
                <a:r>
                  <a:rPr lang="de-CH" dirty="0"/>
                  <a:t> </a:t>
                </a:r>
                <a:r>
                  <a:rPr lang="de-CH" dirty="0" err="1"/>
                  <a:t>of</a:t>
                </a:r>
                <a:r>
                  <a:rPr lang="de-CH" dirty="0"/>
                  <a:t> </a:t>
                </a:r>
                <a:r>
                  <a:rPr lang="de-CH" dirty="0" err="1"/>
                  <a:t>calculating</a:t>
                </a:r>
                <a:r>
                  <a:rPr lang="de-CH" dirty="0"/>
                  <a:t> </a:t>
                </a:r>
                <a:r>
                  <a:rPr lang="de-CH" dirty="0" err="1"/>
                  <a:t>the</a:t>
                </a:r>
                <a:r>
                  <a:rPr lang="de-CH" dirty="0"/>
                  <a:t> </a:t>
                </a:r>
                <a:r>
                  <a:rPr lang="de-CH" dirty="0" err="1"/>
                  <a:t>charging</a:t>
                </a:r>
                <a:r>
                  <a:rPr lang="de-CH" dirty="0"/>
                  <a:t> </a:t>
                </a:r>
                <a:r>
                  <a:rPr lang="de-CH" dirty="0" err="1"/>
                  <a:t>Current</a:t>
                </a:r>
                <a:r>
                  <a:rPr lang="de-CH" dirty="0"/>
                  <a:t> </a:t>
                </a:r>
              </a:p>
              <a:p>
                <a:endParaRPr lang="de-CH" dirty="0"/>
              </a:p>
              <a:p>
                <a:r>
                  <a:rPr lang="de-CH" dirty="0"/>
                  <a:t>Given </a:t>
                </a:r>
                <a:r>
                  <a:rPr lang="de-CH" dirty="0" err="1"/>
                  <a:t>is</a:t>
                </a:r>
                <a:r>
                  <a:rPr lang="de-CH" dirty="0"/>
                  <a:t> a Li-</a:t>
                </a:r>
                <a:r>
                  <a:rPr lang="de-CH" dirty="0" err="1"/>
                  <a:t>ion</a:t>
                </a:r>
                <a:r>
                  <a:rPr lang="de-CH" dirty="0"/>
                  <a:t> </a:t>
                </a:r>
                <a:r>
                  <a:rPr lang="de-CH" dirty="0" err="1"/>
                  <a:t>Cell</a:t>
                </a:r>
                <a:r>
                  <a:rPr lang="de-CH" dirty="0"/>
                  <a:t> </a:t>
                </a:r>
                <a:r>
                  <a:rPr lang="de-CH" dirty="0" err="1"/>
                  <a:t>with</a:t>
                </a:r>
                <a:r>
                  <a:rPr lang="de-CH" dirty="0"/>
                  <a:t> a </a:t>
                </a:r>
                <a:r>
                  <a:rPr lang="de-CH" dirty="0" err="1"/>
                  <a:t>capacity</a:t>
                </a:r>
                <a:r>
                  <a:rPr lang="de-CH" dirty="0"/>
                  <a:t> </a:t>
                </a:r>
                <a:r>
                  <a:rPr lang="de-CH" dirty="0" err="1"/>
                  <a:t>of</a:t>
                </a:r>
                <a:r>
                  <a:rPr lang="de-CH" dirty="0"/>
                  <a:t> </a:t>
                </a:r>
                <a14:m>
                  <m:oMath xmlns:m="http://schemas.openxmlformats.org/officeDocument/2006/math">
                    <m:r>
                      <a:rPr lang="de-CH" b="0" i="1" smtClean="0">
                        <a:latin typeface="Cambria Math" panose="02040503050406030204" pitchFamily="18" charset="0"/>
                      </a:rPr>
                      <m:t>𝑄</m:t>
                    </m:r>
                    <m:r>
                      <a:rPr lang="de-CH" b="0" i="1" smtClean="0">
                        <a:latin typeface="Cambria Math" panose="02040503050406030204" pitchFamily="18" charset="0"/>
                      </a:rPr>
                      <m:t>=3500</m:t>
                    </m:r>
                    <m:r>
                      <a:rPr lang="de-CH" b="0" i="1" smtClean="0">
                        <a:latin typeface="Cambria Math" panose="02040503050406030204" pitchFamily="18" charset="0"/>
                      </a:rPr>
                      <m:t>𝑚𝐴h</m:t>
                    </m:r>
                  </m:oMath>
                </a14:m>
                <a:r>
                  <a:rPr lang="de-CH" b="0" dirty="0"/>
                  <a:t> </a:t>
                </a:r>
                <a:r>
                  <a:rPr lang="de-CH" b="0" dirty="0" err="1"/>
                  <a:t>with</a:t>
                </a:r>
                <a:r>
                  <a:rPr lang="de-CH" b="0" dirty="0"/>
                  <a:t> a </a:t>
                </a:r>
                <a:r>
                  <a:rPr lang="de-CH" b="0" dirty="0" err="1"/>
                  <a:t>charging</a:t>
                </a:r>
                <a:r>
                  <a:rPr lang="de-CH" b="0" dirty="0"/>
                  <a:t> </a:t>
                </a:r>
                <a:r>
                  <a:rPr lang="de-CH" dirty="0" err="1"/>
                  <a:t>c</a:t>
                </a:r>
                <a:r>
                  <a:rPr lang="de-CH" b="0" dirty="0" err="1"/>
                  <a:t>urrent</a:t>
                </a:r>
                <a:r>
                  <a:rPr lang="de-CH" b="0" dirty="0"/>
                  <a:t> </a:t>
                </a:r>
                <a:r>
                  <a:rPr lang="de-CH" b="0" dirty="0" err="1"/>
                  <a:t>of</a:t>
                </a:r>
                <a:r>
                  <a:rPr lang="de-CH" b="0" dirty="0"/>
                  <a:t> 0.5 C </a:t>
                </a:r>
                <a:r>
                  <a:rPr lang="de-CH" b="0" dirty="0" err="1"/>
                  <a:t>continous</a:t>
                </a:r>
                <a:r>
                  <a:rPr lang="de-CH" b="0" dirty="0"/>
                  <a:t> and 1C </a:t>
                </a:r>
                <a:r>
                  <a:rPr lang="de-CH" b="0" dirty="0" err="1"/>
                  <a:t>peak</a:t>
                </a:r>
                <a:endParaRPr lang="de-CH" b="0" dirty="0"/>
              </a:p>
              <a:p>
                <a:pPr marL="0" indent="0">
                  <a:buNone/>
                </a:pPr>
                <a:endParaRPr lang="de-CH" dirty="0"/>
              </a:p>
              <a:p>
                <a:pPr marL="0" indent="0">
                  <a:buNone/>
                </a:pPr>
                <a:r>
                  <a:rPr lang="de-CH" b="0" dirty="0" err="1"/>
                  <a:t>Continous</a:t>
                </a:r>
                <a:r>
                  <a:rPr lang="de-CH" b="0" dirty="0"/>
                  <a:t> </a:t>
                </a:r>
                <a:r>
                  <a:rPr lang="de-CH" b="0" dirty="0" err="1"/>
                  <a:t>charging</a:t>
                </a:r>
                <a:r>
                  <a:rPr lang="de-CH" b="0" dirty="0"/>
                  <a:t> </a:t>
                </a:r>
                <a:r>
                  <a:rPr lang="de-CH" b="0" dirty="0" err="1"/>
                  <a:t>current</a:t>
                </a:r>
                <a:r>
                  <a:rPr lang="de-CH" b="0" dirty="0"/>
                  <a:t>:</a:t>
                </a:r>
              </a:p>
              <a:p>
                <a:pPr marL="0" indent="0">
                  <a:buNone/>
                </a:pPr>
                <a14:m>
                  <m:oMathPara xmlns:m="http://schemas.openxmlformats.org/officeDocument/2006/math">
                    <m:oMathParaPr>
                      <m:jc m:val="centerGroup"/>
                    </m:oMathParaPr>
                    <m:oMath xmlns:m="http://schemas.openxmlformats.org/officeDocument/2006/math">
                      <m:r>
                        <a:rPr lang="de-CH" b="0" i="1" smtClean="0">
                          <a:latin typeface="Cambria Math" panose="02040503050406030204" pitchFamily="18" charset="0"/>
                        </a:rPr>
                        <m:t>𝐼</m:t>
                      </m:r>
                      <m:r>
                        <a:rPr lang="de-CH" b="0" i="1" smtClean="0">
                          <a:latin typeface="Cambria Math" panose="02040503050406030204" pitchFamily="18" charset="0"/>
                        </a:rPr>
                        <m:t>=0.5</m:t>
                      </m:r>
                      <m:r>
                        <a:rPr lang="de-CH" b="0" i="1" smtClean="0">
                          <a:latin typeface="Cambria Math" panose="02040503050406030204" pitchFamily="18" charset="0"/>
                        </a:rPr>
                        <m:t>𝐶</m:t>
                      </m:r>
                      <m:r>
                        <a:rPr lang="de-CH" b="0" i="1" smtClean="0">
                          <a:latin typeface="Cambria Math" panose="02040503050406030204" pitchFamily="18" charset="0"/>
                        </a:rPr>
                        <m:t> ⋅3500</m:t>
                      </m:r>
                      <m:r>
                        <a:rPr lang="de-CH" b="0" i="1" smtClean="0">
                          <a:latin typeface="Cambria Math" panose="02040503050406030204" pitchFamily="18" charset="0"/>
                        </a:rPr>
                        <m:t>𝑚𝐴h</m:t>
                      </m:r>
                      <m:r>
                        <a:rPr lang="de-CH" b="0" i="1" smtClean="0">
                          <a:latin typeface="Cambria Math" panose="02040503050406030204" pitchFamily="18" charset="0"/>
                        </a:rPr>
                        <m:t>=1750</m:t>
                      </m:r>
                      <m:r>
                        <a:rPr lang="de-CH" b="0" i="1" smtClean="0">
                          <a:latin typeface="Cambria Math" panose="02040503050406030204" pitchFamily="18" charset="0"/>
                        </a:rPr>
                        <m:t>𝑚𝐴</m:t>
                      </m:r>
                    </m:oMath>
                  </m:oMathPara>
                </a14:m>
                <a:br>
                  <a:rPr lang="de-CH" b="0" dirty="0"/>
                </a:br>
                <a:endParaRPr lang="de-CH" b="0" dirty="0"/>
              </a:p>
              <a:p>
                <a:pPr marL="0" indent="0">
                  <a:buNone/>
                </a:pPr>
                <a:r>
                  <a:rPr lang="de-CH" b="0" dirty="0"/>
                  <a:t>Peak </a:t>
                </a:r>
                <a:r>
                  <a:rPr lang="de-CH" b="0" dirty="0" err="1"/>
                  <a:t>charging</a:t>
                </a:r>
                <a:r>
                  <a:rPr lang="de-CH" b="0" dirty="0"/>
                  <a:t> </a:t>
                </a:r>
                <a:r>
                  <a:rPr lang="de-CH" b="0" dirty="0" err="1"/>
                  <a:t>current</a:t>
                </a:r>
                <a:r>
                  <a:rPr lang="de-CH" b="0" dirty="0"/>
                  <a:t>:</a:t>
                </a:r>
              </a:p>
              <a:p>
                <a:pPr marL="0" indent="0">
                  <a:buNone/>
                </a:pPr>
                <a14:m>
                  <m:oMathPara xmlns:m="http://schemas.openxmlformats.org/officeDocument/2006/math">
                    <m:oMathParaPr>
                      <m:jc m:val="centerGroup"/>
                    </m:oMathParaPr>
                    <m:oMath xmlns:m="http://schemas.openxmlformats.org/officeDocument/2006/math">
                      <m:r>
                        <a:rPr lang="de-CH" b="0" i="1" smtClean="0">
                          <a:latin typeface="Cambria Math" panose="02040503050406030204" pitchFamily="18" charset="0"/>
                        </a:rPr>
                        <m:t>𝐼</m:t>
                      </m:r>
                      <m:r>
                        <a:rPr lang="de-CH" b="0" i="1" smtClean="0">
                          <a:latin typeface="Cambria Math" panose="02040503050406030204" pitchFamily="18" charset="0"/>
                        </a:rPr>
                        <m:t>=1</m:t>
                      </m:r>
                      <m:r>
                        <a:rPr lang="de-CH" b="0" i="1" smtClean="0">
                          <a:latin typeface="Cambria Math" panose="02040503050406030204" pitchFamily="18" charset="0"/>
                        </a:rPr>
                        <m:t>𝐶</m:t>
                      </m:r>
                      <m:r>
                        <a:rPr lang="de-CH" b="0" i="1" smtClean="0">
                          <a:latin typeface="Cambria Math" panose="02040503050406030204" pitchFamily="18" charset="0"/>
                        </a:rPr>
                        <m:t>⋅3500</m:t>
                      </m:r>
                      <m:r>
                        <a:rPr lang="de-CH" b="0" i="1" smtClean="0">
                          <a:latin typeface="Cambria Math" panose="02040503050406030204" pitchFamily="18" charset="0"/>
                        </a:rPr>
                        <m:t>𝑚𝐴h</m:t>
                      </m:r>
                      <m:r>
                        <a:rPr lang="de-CH" b="0" i="1" smtClean="0">
                          <a:latin typeface="Cambria Math" panose="02040503050406030204" pitchFamily="18" charset="0"/>
                        </a:rPr>
                        <m:t>=3500</m:t>
                      </m:r>
                      <m:r>
                        <a:rPr lang="de-CH" b="0" i="1" smtClean="0">
                          <a:latin typeface="Cambria Math" panose="02040503050406030204" pitchFamily="18" charset="0"/>
                        </a:rPr>
                        <m:t>𝑚𝐴</m:t>
                      </m:r>
                    </m:oMath>
                  </m:oMathPara>
                </a14:m>
                <a:endParaRPr lang="de-CH" b="0" dirty="0"/>
              </a:p>
              <a:p>
                <a:pPr marL="0" indent="0">
                  <a:buNone/>
                </a:pPr>
                <a:endParaRPr lang="de-CH" dirty="0"/>
              </a:p>
            </p:txBody>
          </p:sp>
        </mc:Choice>
        <mc:Fallback xmlns="">
          <p:sp>
            <p:nvSpPr>
              <p:cNvPr id="2" name="Content Placeholder 1">
                <a:extLst>
                  <a:ext uri="{FF2B5EF4-FFF2-40B4-BE49-F238E27FC236}">
                    <a16:creationId xmlns:a16="http://schemas.microsoft.com/office/drawing/2014/main" id="{6ECA6D71-7173-8CA9-C990-99C0D006FD30}"/>
                  </a:ext>
                </a:extLst>
              </p:cNvPr>
              <p:cNvSpPr>
                <a:spLocks noGrp="1" noRot="1" noChangeAspect="1" noMove="1" noResize="1" noEditPoints="1" noAdjustHandles="1" noChangeArrowheads="1" noChangeShapeType="1" noTextEdit="1"/>
              </p:cNvSpPr>
              <p:nvPr>
                <p:ph idx="1"/>
              </p:nvPr>
            </p:nvSpPr>
            <p:spPr>
              <a:blipFill>
                <a:blip r:embed="rId3"/>
                <a:stretch>
                  <a:fillRect l="-1071" t="-1531"/>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66DF8096-66FA-1F07-3E67-73486593B3CA}"/>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2A774836-7102-34FF-5733-58B28CA36402}"/>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A9D69172-F47E-0ECA-BAB0-0CA772E45341}"/>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7</a:t>
            </a:fld>
            <a:endParaRPr lang="de-CH" dirty="0">
              <a:solidFill>
                <a:prstClr val="white"/>
              </a:solidFill>
            </a:endParaRPr>
          </a:p>
        </p:txBody>
      </p:sp>
      <p:sp>
        <p:nvSpPr>
          <p:cNvPr id="6" name="Title 5">
            <a:extLst>
              <a:ext uri="{FF2B5EF4-FFF2-40B4-BE49-F238E27FC236}">
                <a16:creationId xmlns:a16="http://schemas.microsoft.com/office/drawing/2014/main" id="{46063965-EE47-4C05-01DE-578851F555F4}"/>
              </a:ext>
            </a:extLst>
          </p:cNvPr>
          <p:cNvSpPr>
            <a:spLocks noGrp="1"/>
          </p:cNvSpPr>
          <p:nvPr>
            <p:ph type="title"/>
          </p:nvPr>
        </p:nvSpPr>
        <p:spPr/>
        <p:txBody>
          <a:bodyPr/>
          <a:lstStyle/>
          <a:p>
            <a:r>
              <a:rPr lang="en-US" dirty="0"/>
              <a:t>Recap Cell</a:t>
            </a:r>
            <a:endParaRPr lang="de-CH" dirty="0"/>
          </a:p>
        </p:txBody>
      </p:sp>
    </p:spTree>
    <p:extLst>
      <p:ext uri="{BB962C8B-B14F-4D97-AF65-F5344CB8AC3E}">
        <p14:creationId xmlns:p14="http://schemas.microsoft.com/office/powerpoint/2010/main" val="3472167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6B24-FC7F-9A16-E128-6BF04C3171D3}"/>
              </a:ext>
            </a:extLst>
          </p:cNvPr>
          <p:cNvSpPr>
            <a:spLocks noGrp="1"/>
          </p:cNvSpPr>
          <p:nvPr>
            <p:ph idx="1"/>
          </p:nvPr>
        </p:nvSpPr>
        <p:spPr/>
        <p:txBody>
          <a:bodyPr>
            <a:normAutofit lnSpcReduction="10000"/>
          </a:bodyPr>
          <a:lstStyle/>
          <a:p>
            <a:r>
              <a:rPr lang="en-US" dirty="0"/>
              <a:t>Recap Battery Cell</a:t>
            </a:r>
          </a:p>
          <a:p>
            <a:pPr lvl="1"/>
            <a:r>
              <a:rPr lang="en-US" dirty="0"/>
              <a:t>Cell Characteristic</a:t>
            </a:r>
          </a:p>
          <a:p>
            <a:pPr lvl="1"/>
            <a:r>
              <a:rPr lang="en-US" dirty="0"/>
              <a:t>C-Rate</a:t>
            </a:r>
          </a:p>
          <a:p>
            <a:r>
              <a:rPr lang="en-US" dirty="0"/>
              <a:t>Battery Systems</a:t>
            </a:r>
          </a:p>
          <a:p>
            <a:pPr lvl="1"/>
            <a:r>
              <a:rPr lang="en-US" dirty="0"/>
              <a:t>Definitions</a:t>
            </a:r>
          </a:p>
          <a:p>
            <a:pPr lvl="1"/>
            <a:r>
              <a:rPr lang="en-US" dirty="0"/>
              <a:t>Challenges</a:t>
            </a:r>
          </a:p>
          <a:p>
            <a:r>
              <a:rPr lang="en-US" dirty="0"/>
              <a:t>Introduction to BMS</a:t>
            </a:r>
          </a:p>
          <a:p>
            <a:r>
              <a:rPr lang="en-US" dirty="0"/>
              <a:t>Core Functions BMS</a:t>
            </a:r>
          </a:p>
          <a:p>
            <a:pPr lvl="1"/>
            <a:r>
              <a:rPr lang="en-US" dirty="0"/>
              <a:t>Monitoring</a:t>
            </a:r>
          </a:p>
          <a:p>
            <a:pPr lvl="1"/>
            <a:r>
              <a:rPr lang="en-US" dirty="0"/>
              <a:t>Estimation</a:t>
            </a:r>
          </a:p>
          <a:p>
            <a:pPr lvl="1"/>
            <a:r>
              <a:rPr lang="en-US" dirty="0"/>
              <a:t>High-Voltage Contactors</a:t>
            </a:r>
          </a:p>
          <a:p>
            <a:pPr lvl="1"/>
            <a:r>
              <a:rPr lang="en-US" dirty="0"/>
              <a:t>Cell Balancing</a:t>
            </a:r>
          </a:p>
          <a:p>
            <a:pPr lvl="1"/>
            <a:r>
              <a:rPr lang="en-US" dirty="0"/>
              <a:t>Communication</a:t>
            </a:r>
          </a:p>
          <a:p>
            <a:r>
              <a:rPr lang="en-US" dirty="0"/>
              <a:t>Battery Management IC’s</a:t>
            </a:r>
          </a:p>
          <a:p>
            <a:pPr lvl="1"/>
            <a:endParaRPr lang="en-US" dirty="0"/>
          </a:p>
          <a:p>
            <a:endParaRPr lang="en-US" dirty="0"/>
          </a:p>
        </p:txBody>
      </p:sp>
      <p:sp>
        <p:nvSpPr>
          <p:cNvPr id="3" name="Date Placeholder 2">
            <a:extLst>
              <a:ext uri="{FF2B5EF4-FFF2-40B4-BE49-F238E27FC236}">
                <a16:creationId xmlns:a16="http://schemas.microsoft.com/office/drawing/2014/main" id="{246A6D12-A865-EBD6-3944-39D674178DC4}"/>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CA3677C9-84CB-7F44-067F-C7F1401A0038}"/>
              </a:ext>
            </a:extLst>
          </p:cNvPr>
          <p:cNvSpPr>
            <a:spLocks noGrp="1"/>
          </p:cNvSpPr>
          <p:nvPr>
            <p:ph type="ftr" sz="quarter" idx="11"/>
          </p:nvPr>
        </p:nvSpPr>
        <p:spPr/>
        <p:txBody>
          <a:bodyPr/>
          <a:lstStyle/>
          <a:p>
            <a:pPr defTabSz="414772"/>
            <a:r>
              <a:rPr lang="de-CH" dirty="0">
                <a:solidFill>
                  <a:prstClr val="white"/>
                </a:solidFill>
              </a:rPr>
              <a:t>05 – </a:t>
            </a:r>
            <a:r>
              <a:rPr lang="de-CH" dirty="0" err="1">
                <a:solidFill>
                  <a:prstClr val="white"/>
                </a:solidFill>
              </a:rPr>
              <a:t>Battery</a:t>
            </a:r>
            <a:r>
              <a:rPr lang="de-CH" dirty="0">
                <a:solidFill>
                  <a:prstClr val="white"/>
                </a:solidFill>
              </a:rPr>
              <a:t> Management Systems</a:t>
            </a:r>
          </a:p>
        </p:txBody>
      </p:sp>
      <p:sp>
        <p:nvSpPr>
          <p:cNvPr id="5" name="Slide Number Placeholder 4">
            <a:extLst>
              <a:ext uri="{FF2B5EF4-FFF2-40B4-BE49-F238E27FC236}">
                <a16:creationId xmlns:a16="http://schemas.microsoft.com/office/drawing/2014/main" id="{CBBFF221-6E62-7D82-29BD-B35EC90B321D}"/>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8</a:t>
            </a:fld>
            <a:endParaRPr lang="de-CH" dirty="0">
              <a:solidFill>
                <a:prstClr val="white"/>
              </a:solidFill>
            </a:endParaRPr>
          </a:p>
        </p:txBody>
      </p:sp>
      <p:sp>
        <p:nvSpPr>
          <p:cNvPr id="6" name="Title 5">
            <a:extLst>
              <a:ext uri="{FF2B5EF4-FFF2-40B4-BE49-F238E27FC236}">
                <a16:creationId xmlns:a16="http://schemas.microsoft.com/office/drawing/2014/main" id="{BEE3940A-8995-913E-F5D0-A4EEBB7F01CD}"/>
              </a:ext>
            </a:extLst>
          </p:cNvPr>
          <p:cNvSpPr>
            <a:spLocks noGrp="1"/>
          </p:cNvSpPr>
          <p:nvPr>
            <p:ph type="title"/>
          </p:nvPr>
        </p:nvSpPr>
        <p:spPr/>
        <p:txBody>
          <a:bodyPr/>
          <a:lstStyle/>
          <a:p>
            <a:r>
              <a:rPr lang="en-US" dirty="0"/>
              <a:t>Agenda</a:t>
            </a:r>
          </a:p>
        </p:txBody>
      </p:sp>
      <p:sp>
        <p:nvSpPr>
          <p:cNvPr id="7" name="Rectangle 6">
            <a:extLst>
              <a:ext uri="{FF2B5EF4-FFF2-40B4-BE49-F238E27FC236}">
                <a16:creationId xmlns:a16="http://schemas.microsoft.com/office/drawing/2014/main" id="{583D63DE-6F93-0E46-AE8F-D62889F83EE7}"/>
              </a:ext>
            </a:extLst>
          </p:cNvPr>
          <p:cNvSpPr/>
          <p:nvPr/>
        </p:nvSpPr>
        <p:spPr>
          <a:xfrm>
            <a:off x="903792" y="2077520"/>
            <a:ext cx="6546079" cy="327309"/>
          </a:xfrm>
          <a:prstGeom prst="rect">
            <a:avLst/>
          </a:prstGeom>
          <a:solidFill>
            <a:srgbClr val="DDDDDD">
              <a:alpha val="3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313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0BEDB3-5DB5-56B4-3948-0499143E4855}"/>
              </a:ext>
            </a:extLst>
          </p:cNvPr>
          <p:cNvSpPr>
            <a:spLocks noGrp="1"/>
          </p:cNvSpPr>
          <p:nvPr>
            <p:ph idx="1"/>
          </p:nvPr>
        </p:nvSpPr>
        <p:spPr/>
        <p:txBody>
          <a:bodyPr/>
          <a:lstStyle/>
          <a:p>
            <a:pPr marL="0" indent="0">
              <a:buNone/>
            </a:pPr>
            <a:r>
              <a:rPr lang="de-CH" b="1" dirty="0" err="1">
                <a:solidFill>
                  <a:srgbClr val="8D1962"/>
                </a:solidFill>
              </a:rPr>
              <a:t>Definitions</a:t>
            </a:r>
            <a:r>
              <a:rPr lang="de-CH" b="1" dirty="0">
                <a:solidFill>
                  <a:srgbClr val="8D1962"/>
                </a:solidFill>
              </a:rPr>
              <a:t> </a:t>
            </a:r>
            <a:endParaRPr lang="de-CH" dirty="0"/>
          </a:p>
          <a:p>
            <a:r>
              <a:rPr lang="de-CH" dirty="0" err="1"/>
              <a:t>To</a:t>
            </a:r>
            <a:r>
              <a:rPr lang="de-CH" dirty="0"/>
              <a:t> </a:t>
            </a:r>
            <a:r>
              <a:rPr lang="de-CH" dirty="0" err="1"/>
              <a:t>get</a:t>
            </a:r>
            <a:r>
              <a:rPr lang="de-CH" dirty="0"/>
              <a:t> </a:t>
            </a:r>
            <a:r>
              <a:rPr lang="de-CH" dirty="0" err="1"/>
              <a:t>into</a:t>
            </a:r>
            <a:r>
              <a:rPr lang="de-CH" dirty="0"/>
              <a:t> </a:t>
            </a:r>
            <a:r>
              <a:rPr lang="de-CH" dirty="0" err="1"/>
              <a:t>the</a:t>
            </a:r>
            <a:r>
              <a:rPr lang="de-CH" dirty="0"/>
              <a:t> Theory </a:t>
            </a:r>
            <a:r>
              <a:rPr lang="de-CH" dirty="0" err="1"/>
              <a:t>of</a:t>
            </a:r>
            <a:r>
              <a:rPr lang="de-CH" dirty="0"/>
              <a:t> </a:t>
            </a:r>
            <a:r>
              <a:rPr lang="de-CH" dirty="0" err="1"/>
              <a:t>Battery</a:t>
            </a:r>
            <a:r>
              <a:rPr lang="de-CH" dirty="0"/>
              <a:t> Systems </a:t>
            </a:r>
            <a:r>
              <a:rPr lang="de-CH" dirty="0" err="1"/>
              <a:t>some</a:t>
            </a:r>
            <a:r>
              <a:rPr lang="de-CH" dirty="0"/>
              <a:t> </a:t>
            </a:r>
            <a:r>
              <a:rPr lang="de-CH" dirty="0" err="1"/>
              <a:t>Definitions</a:t>
            </a:r>
            <a:r>
              <a:rPr lang="de-CH" dirty="0"/>
              <a:t> </a:t>
            </a:r>
            <a:r>
              <a:rPr lang="de-CH" dirty="0" err="1"/>
              <a:t>are</a:t>
            </a:r>
            <a:r>
              <a:rPr lang="de-CH" dirty="0"/>
              <a:t> </a:t>
            </a:r>
            <a:r>
              <a:rPr lang="de-CH" dirty="0" err="1"/>
              <a:t>needed</a:t>
            </a:r>
            <a:r>
              <a:rPr lang="de-CH" dirty="0"/>
              <a:t>. </a:t>
            </a:r>
            <a:r>
              <a:rPr lang="en-US" dirty="0"/>
              <a:t>These definitions are not standardized and must therefore be e.g. in a project beginning first clarified </a:t>
            </a:r>
            <a:endParaRPr lang="de-CH" dirty="0"/>
          </a:p>
          <a:p>
            <a:pPr marL="0" indent="0">
              <a:buNone/>
            </a:pPr>
            <a:endParaRPr lang="de-CH" dirty="0"/>
          </a:p>
          <a:p>
            <a:r>
              <a:rPr lang="de-CH" b="1" dirty="0" err="1"/>
              <a:t>Cell</a:t>
            </a:r>
            <a:r>
              <a:rPr lang="de-CH" b="1" dirty="0"/>
              <a:t>:</a:t>
            </a:r>
            <a:r>
              <a:rPr lang="de-CH" dirty="0"/>
              <a:t> </a:t>
            </a:r>
            <a:r>
              <a:rPr lang="de-CH" dirty="0" err="1"/>
              <a:t>Electrochemical</a:t>
            </a:r>
            <a:r>
              <a:rPr lang="de-CH" dirty="0"/>
              <a:t> </a:t>
            </a:r>
            <a:r>
              <a:rPr lang="de-CH" dirty="0" err="1"/>
              <a:t>Cell</a:t>
            </a:r>
            <a:r>
              <a:rPr lang="de-CH" dirty="0"/>
              <a:t> (</a:t>
            </a:r>
            <a:r>
              <a:rPr lang="de-CH" dirty="0" err="1"/>
              <a:t>smalles</a:t>
            </a:r>
            <a:r>
              <a:rPr lang="de-CH" dirty="0"/>
              <a:t> </a:t>
            </a:r>
            <a:r>
              <a:rPr lang="de-CH" dirty="0" err="1"/>
              <a:t>component</a:t>
            </a:r>
            <a:r>
              <a:rPr lang="de-CH" dirty="0"/>
              <a:t> </a:t>
            </a:r>
            <a:r>
              <a:rPr lang="de-CH" dirty="0" err="1"/>
              <a:t>of</a:t>
            </a:r>
            <a:r>
              <a:rPr lang="de-CH" dirty="0"/>
              <a:t> a </a:t>
            </a:r>
            <a:r>
              <a:rPr lang="de-CH" dirty="0" err="1"/>
              <a:t>battery</a:t>
            </a:r>
            <a:r>
              <a:rPr lang="de-CH" dirty="0"/>
              <a:t>)</a:t>
            </a:r>
          </a:p>
          <a:p>
            <a:r>
              <a:rPr lang="de-CH" b="1" dirty="0"/>
              <a:t>Block:</a:t>
            </a:r>
            <a:r>
              <a:rPr lang="de-CH" dirty="0"/>
              <a:t> parallel </a:t>
            </a:r>
            <a:r>
              <a:rPr lang="de-CH" dirty="0" err="1"/>
              <a:t>circuit</a:t>
            </a:r>
            <a:r>
              <a:rPr lang="de-CH" dirty="0"/>
              <a:t> </a:t>
            </a:r>
            <a:r>
              <a:rPr lang="de-CH" dirty="0" err="1"/>
              <a:t>of</a:t>
            </a:r>
            <a:r>
              <a:rPr lang="de-CH" dirty="0"/>
              <a:t> </a:t>
            </a:r>
            <a:r>
              <a:rPr lang="de-CH" dirty="0" err="1"/>
              <a:t>cells</a:t>
            </a:r>
            <a:endParaRPr lang="de-CH" dirty="0"/>
          </a:p>
          <a:p>
            <a:r>
              <a:rPr lang="de-CH" b="1" dirty="0"/>
              <a:t>String:</a:t>
            </a:r>
            <a:r>
              <a:rPr lang="de-CH" dirty="0"/>
              <a:t> </a:t>
            </a:r>
            <a:r>
              <a:rPr lang="de-CH" dirty="0" err="1"/>
              <a:t>series</a:t>
            </a:r>
            <a:r>
              <a:rPr lang="de-CH" dirty="0"/>
              <a:t> </a:t>
            </a:r>
            <a:r>
              <a:rPr lang="de-CH" dirty="0" err="1"/>
              <a:t>circuit</a:t>
            </a:r>
            <a:r>
              <a:rPr lang="de-CH" dirty="0"/>
              <a:t> </a:t>
            </a:r>
            <a:r>
              <a:rPr lang="de-CH" dirty="0" err="1"/>
              <a:t>of</a:t>
            </a:r>
            <a:r>
              <a:rPr lang="de-CH" dirty="0"/>
              <a:t> </a:t>
            </a:r>
            <a:r>
              <a:rPr lang="de-CH" dirty="0" err="1"/>
              <a:t>cells</a:t>
            </a:r>
            <a:endParaRPr lang="de-CH" dirty="0"/>
          </a:p>
          <a:p>
            <a:r>
              <a:rPr lang="de-CH" b="1" dirty="0"/>
              <a:t>Module: </a:t>
            </a:r>
            <a:r>
              <a:rPr lang="de-CH" dirty="0"/>
              <a:t>Unit </a:t>
            </a:r>
            <a:r>
              <a:rPr lang="de-CH" dirty="0" err="1"/>
              <a:t>of</a:t>
            </a:r>
            <a:r>
              <a:rPr lang="de-CH" dirty="0"/>
              <a:t> </a:t>
            </a:r>
            <a:r>
              <a:rPr lang="de-CH" dirty="0" err="1"/>
              <a:t>blocks</a:t>
            </a:r>
            <a:r>
              <a:rPr lang="de-CH" dirty="0"/>
              <a:t> and </a:t>
            </a:r>
            <a:r>
              <a:rPr lang="de-CH" dirty="0" err="1"/>
              <a:t>strings</a:t>
            </a:r>
            <a:r>
              <a:rPr lang="de-CH" dirty="0"/>
              <a:t> </a:t>
            </a:r>
            <a:r>
              <a:rPr lang="de-CH" dirty="0" err="1"/>
              <a:t>which</a:t>
            </a:r>
            <a:r>
              <a:rPr lang="de-CH" dirty="0"/>
              <a:t> </a:t>
            </a:r>
            <a:r>
              <a:rPr lang="de-CH" dirty="0" err="1"/>
              <a:t>represents</a:t>
            </a:r>
            <a:r>
              <a:rPr lang="de-CH" dirty="0"/>
              <a:t> a </a:t>
            </a:r>
            <a:r>
              <a:rPr lang="de-CH" dirty="0" err="1"/>
              <a:t>usefull</a:t>
            </a:r>
            <a:r>
              <a:rPr lang="de-CH" dirty="0"/>
              <a:t> </a:t>
            </a:r>
            <a:r>
              <a:rPr lang="de-CH" dirty="0" err="1"/>
              <a:t>subunit</a:t>
            </a:r>
            <a:endParaRPr lang="de-CH" dirty="0"/>
          </a:p>
          <a:p>
            <a:r>
              <a:rPr lang="de-CH" b="1" dirty="0" err="1"/>
              <a:t>Battery</a:t>
            </a:r>
            <a:r>
              <a:rPr lang="de-CH" b="1" dirty="0"/>
              <a:t>/</a:t>
            </a:r>
            <a:r>
              <a:rPr lang="de-CH" b="1" dirty="0" err="1"/>
              <a:t>Battery</a:t>
            </a:r>
            <a:r>
              <a:rPr lang="de-CH" b="1" dirty="0"/>
              <a:t> pack: </a:t>
            </a:r>
            <a:r>
              <a:rPr lang="de-CH" dirty="0"/>
              <a:t>Energy </a:t>
            </a:r>
            <a:r>
              <a:rPr lang="de-CH" dirty="0" err="1"/>
              <a:t>storage</a:t>
            </a:r>
            <a:r>
              <a:rPr lang="de-CH" dirty="0"/>
              <a:t> </a:t>
            </a:r>
            <a:r>
              <a:rPr lang="de-CH" dirty="0" err="1"/>
              <a:t>build</a:t>
            </a:r>
            <a:r>
              <a:rPr lang="de-CH" dirty="0"/>
              <a:t> out </a:t>
            </a:r>
            <a:r>
              <a:rPr lang="de-CH" dirty="0" err="1"/>
              <a:t>of</a:t>
            </a:r>
            <a:r>
              <a:rPr lang="de-CH" dirty="0"/>
              <a:t> Modules</a:t>
            </a:r>
          </a:p>
        </p:txBody>
      </p:sp>
      <p:sp>
        <p:nvSpPr>
          <p:cNvPr id="3" name="Date Placeholder 2">
            <a:extLst>
              <a:ext uri="{FF2B5EF4-FFF2-40B4-BE49-F238E27FC236}">
                <a16:creationId xmlns:a16="http://schemas.microsoft.com/office/drawing/2014/main" id="{5501D2CF-3714-3294-4EBF-F7292EF9EC26}"/>
              </a:ext>
            </a:extLst>
          </p:cNvPr>
          <p:cNvSpPr>
            <a:spLocks noGrp="1"/>
          </p:cNvSpPr>
          <p:nvPr>
            <p:ph type="dt" sz="half" idx="10"/>
          </p:nvPr>
        </p:nvSpPr>
        <p:spPr/>
        <p:txBody>
          <a:bodyPr/>
          <a:lstStyle/>
          <a:p>
            <a:pPr defTabSz="414772"/>
            <a:r>
              <a:rPr lang="de-DE">
                <a:solidFill>
                  <a:prstClr val="white"/>
                </a:solidFill>
              </a:rPr>
              <a:t>Battery Course</a:t>
            </a:r>
            <a:endParaRPr lang="de-CH" dirty="0">
              <a:solidFill>
                <a:prstClr val="white"/>
              </a:solidFill>
            </a:endParaRPr>
          </a:p>
        </p:txBody>
      </p:sp>
      <p:sp>
        <p:nvSpPr>
          <p:cNvPr id="4" name="Footer Placeholder 3">
            <a:extLst>
              <a:ext uri="{FF2B5EF4-FFF2-40B4-BE49-F238E27FC236}">
                <a16:creationId xmlns:a16="http://schemas.microsoft.com/office/drawing/2014/main" id="{5B8F5111-DD5A-4077-CBDA-E8AC5DB6601F}"/>
              </a:ext>
            </a:extLst>
          </p:cNvPr>
          <p:cNvSpPr>
            <a:spLocks noGrp="1"/>
          </p:cNvSpPr>
          <p:nvPr>
            <p:ph type="ftr" sz="quarter" idx="11"/>
          </p:nvPr>
        </p:nvSpPr>
        <p:spPr/>
        <p:txBody>
          <a:bodyPr/>
          <a:lstStyle/>
          <a:p>
            <a:pPr defTabSz="414772"/>
            <a:r>
              <a:rPr lang="de-CH">
                <a:solidFill>
                  <a:prstClr val="white"/>
                </a:solidFill>
              </a:rPr>
              <a:t>05 – Battery Management Systems</a:t>
            </a:r>
            <a:endParaRPr lang="de-CH" dirty="0">
              <a:solidFill>
                <a:prstClr val="white"/>
              </a:solidFill>
            </a:endParaRPr>
          </a:p>
        </p:txBody>
      </p:sp>
      <p:sp>
        <p:nvSpPr>
          <p:cNvPr id="5" name="Slide Number Placeholder 4">
            <a:extLst>
              <a:ext uri="{FF2B5EF4-FFF2-40B4-BE49-F238E27FC236}">
                <a16:creationId xmlns:a16="http://schemas.microsoft.com/office/drawing/2014/main" id="{D70AFF2C-33E0-0FC7-4DBB-F4B9B8E97BFB}"/>
              </a:ext>
            </a:extLst>
          </p:cNvPr>
          <p:cNvSpPr>
            <a:spLocks noGrp="1"/>
          </p:cNvSpPr>
          <p:nvPr>
            <p:ph type="sldNum" sz="quarter" idx="12"/>
          </p:nvPr>
        </p:nvSpPr>
        <p:spPr/>
        <p:txBody>
          <a:bodyPr/>
          <a:lstStyle/>
          <a:p>
            <a:pPr defTabSz="414772"/>
            <a:fld id="{4E3A50CD-A9EF-43DC-AE9C-C4361F522DED}" type="slidenum">
              <a:rPr lang="de-CH" smtClean="0">
                <a:solidFill>
                  <a:prstClr val="white"/>
                </a:solidFill>
              </a:rPr>
              <a:pPr defTabSz="414772"/>
              <a:t>9</a:t>
            </a:fld>
            <a:endParaRPr lang="de-CH" dirty="0">
              <a:solidFill>
                <a:prstClr val="white"/>
              </a:solidFill>
            </a:endParaRPr>
          </a:p>
        </p:txBody>
      </p:sp>
      <p:sp>
        <p:nvSpPr>
          <p:cNvPr id="6" name="Title 5">
            <a:extLst>
              <a:ext uri="{FF2B5EF4-FFF2-40B4-BE49-F238E27FC236}">
                <a16:creationId xmlns:a16="http://schemas.microsoft.com/office/drawing/2014/main" id="{9416CC5F-7A4F-0957-4582-1EDBC3083355}"/>
              </a:ext>
            </a:extLst>
          </p:cNvPr>
          <p:cNvSpPr>
            <a:spLocks noGrp="1"/>
          </p:cNvSpPr>
          <p:nvPr>
            <p:ph type="title"/>
          </p:nvPr>
        </p:nvSpPr>
        <p:spPr/>
        <p:txBody>
          <a:bodyPr/>
          <a:lstStyle/>
          <a:p>
            <a:r>
              <a:rPr lang="de-CH" dirty="0" err="1"/>
              <a:t>Battery</a:t>
            </a:r>
            <a:r>
              <a:rPr lang="de-CH" dirty="0"/>
              <a:t> System</a:t>
            </a:r>
          </a:p>
        </p:txBody>
      </p:sp>
    </p:spTree>
    <p:extLst>
      <p:ext uri="{BB962C8B-B14F-4D97-AF65-F5344CB8AC3E}">
        <p14:creationId xmlns:p14="http://schemas.microsoft.com/office/powerpoint/2010/main" val="378073315"/>
      </p:ext>
    </p:extLst>
  </p:cSld>
  <p:clrMapOvr>
    <a:masterClrMapping/>
  </p:clrMapOvr>
</p:sld>
</file>

<file path=ppt/theme/theme1.xml><?xml version="1.0" encoding="utf-8"?>
<a:theme xmlns:a="http://schemas.openxmlformats.org/drawingml/2006/main" name="1_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96CC92CE74C764BB08714EFF166AE15" ma:contentTypeVersion="18" ma:contentTypeDescription="Ein neues Dokument erstellen." ma:contentTypeScope="" ma:versionID="9240e3bda334f265389b58ade0f07b15">
  <xsd:schema xmlns:xsd="http://www.w3.org/2001/XMLSchema" xmlns:xs="http://www.w3.org/2001/XMLSchema" xmlns:p="http://schemas.microsoft.com/office/2006/metadata/properties" xmlns:ns3="4ec31d23-0c97-44ee-8d81-46eecb7f063f" xmlns:ns4="3ffae5a7-bbdb-4456-9df2-94e60f19dcb8" targetNamespace="http://schemas.microsoft.com/office/2006/metadata/properties" ma:root="true" ma:fieldsID="e3e3a90858c0838480601a4405b268f1" ns3:_="" ns4:_="">
    <xsd:import namespace="4ec31d23-0c97-44ee-8d81-46eecb7f063f"/>
    <xsd:import namespace="3ffae5a7-bbdb-4456-9df2-94e60f19dcb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c31d23-0c97-44ee-8d81-46eecb7f063f"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fae5a7-bbdb-4456-9df2-94e60f19dcb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ffae5a7-bbdb-4456-9df2-94e60f19dcb8" xsi:nil="true"/>
  </documentManagement>
</p:properties>
</file>

<file path=customXml/itemProps1.xml><?xml version="1.0" encoding="utf-8"?>
<ds:datastoreItem xmlns:ds="http://schemas.openxmlformats.org/officeDocument/2006/customXml" ds:itemID="{8D80D6DC-8E47-414F-B85B-465A240FF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c31d23-0c97-44ee-8d81-46eecb7f063f"/>
    <ds:schemaRef ds:uri="3ffae5a7-bbdb-4456-9df2-94e60f19dc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B74BB1-E68F-48D8-9D6C-B63366EDE57D}">
  <ds:schemaRefs>
    <ds:schemaRef ds:uri="http://schemas.microsoft.com/sharepoint/v3/contenttype/forms"/>
  </ds:schemaRefs>
</ds:datastoreItem>
</file>

<file path=customXml/itemProps3.xml><?xml version="1.0" encoding="utf-8"?>
<ds:datastoreItem xmlns:ds="http://schemas.openxmlformats.org/officeDocument/2006/customXml" ds:itemID="{69F96934-1C04-4827-971C-84E9F645AC36}">
  <ds:schemaRefs>
    <ds:schemaRef ds:uri="http://www.w3.org/XML/1998/namespace"/>
    <ds:schemaRef ds:uri="4ec31d23-0c97-44ee-8d81-46eecb7f063f"/>
    <ds:schemaRef ds:uri="http://purl.org/dc/elements/1.1/"/>
    <ds:schemaRef ds:uri="http://schemas.openxmlformats.org/package/2006/metadata/core-properties"/>
    <ds:schemaRef ds:uri="http://purl.org/dc/dcmitype/"/>
    <ds:schemaRef ds:uri="http://purl.org/dc/terms/"/>
    <ds:schemaRef ds:uri="http://schemas.microsoft.com/office/2006/metadata/properties"/>
    <ds:schemaRef ds:uri="3ffae5a7-bbdb-4456-9df2-94e60f19dcb8"/>
    <ds:schemaRef ds:uri="http://schemas.microsoft.com/office/2006/documentManagement/typ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5298</Words>
  <Application>Microsoft Office PowerPoint</Application>
  <PresentationFormat>A4-Papier (210 x 297 mm)</PresentationFormat>
  <Paragraphs>868</Paragraphs>
  <Slides>65</Slides>
  <Notes>55</Notes>
  <HiddenSlides>0</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65</vt:i4>
      </vt:variant>
    </vt:vector>
  </HeadingPairs>
  <TitlesOfParts>
    <vt:vector size="75" baseType="lpstr">
      <vt:lpstr>Arial</vt:lpstr>
      <vt:lpstr>Calibri</vt:lpstr>
      <vt:lpstr>Calibri Light</vt:lpstr>
      <vt:lpstr>Cambria Math</vt:lpstr>
      <vt:lpstr>Elsevier Sans</vt:lpstr>
      <vt:lpstr>ElsevierSans</vt:lpstr>
      <vt:lpstr>Merriweather Sans</vt:lpstr>
      <vt:lpstr>Roboto</vt:lpstr>
      <vt:lpstr>Wingdings</vt:lpstr>
      <vt:lpstr>1_Office</vt:lpstr>
      <vt:lpstr>Li-Ion Battery Course</vt:lpstr>
      <vt:lpstr>Battery Management System</vt:lpstr>
      <vt:lpstr>Agenda</vt:lpstr>
      <vt:lpstr>Recap Cell</vt:lpstr>
      <vt:lpstr>Recap Cell</vt:lpstr>
      <vt:lpstr>Recap Cell</vt:lpstr>
      <vt:lpstr>Recap Cell</vt:lpstr>
      <vt:lpstr>Agenda</vt:lpstr>
      <vt:lpstr>Battery System</vt:lpstr>
      <vt:lpstr>Battery System</vt:lpstr>
      <vt:lpstr>Battery System</vt:lpstr>
      <vt:lpstr>Battery System</vt:lpstr>
      <vt:lpstr>Battery System</vt:lpstr>
      <vt:lpstr>Battery System</vt:lpstr>
      <vt:lpstr>Battery System</vt:lpstr>
      <vt:lpstr>Battery System</vt:lpstr>
      <vt:lpstr>Battery System</vt:lpstr>
      <vt:lpstr>Battery System</vt:lpstr>
      <vt:lpstr>Agenda</vt:lpstr>
      <vt:lpstr>BMS</vt:lpstr>
      <vt:lpstr>BMS</vt:lpstr>
      <vt:lpstr>BMS</vt:lpstr>
      <vt:lpstr>Agenda</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BMS</vt:lpstr>
      <vt:lpstr>Agenda</vt:lpstr>
      <vt:lpstr>BMS</vt:lpstr>
      <vt:lpstr>BMS</vt:lpstr>
      <vt:lpstr>BMS</vt:lpstr>
      <vt:lpstr>BMS</vt:lpstr>
      <vt:lpstr>BMS</vt:lpstr>
      <vt:lpstr>BMS</vt:lpstr>
      <vt:lpstr>BMS</vt:lpstr>
      <vt:lpstr>BMS</vt:lpstr>
      <vt:lpstr>BMS</vt:lpstr>
      <vt:lpstr>BMS</vt:lpstr>
      <vt:lpstr>BMS</vt:lpstr>
    </vt:vector>
  </TitlesOfParts>
  <Company>NTB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Mechatronik 1 &amp; 2</dc:title>
  <dc:creator>Pfister Cornel</dc:creator>
  <cp:lastModifiedBy>Rouven Christen</cp:lastModifiedBy>
  <cp:revision>530</cp:revision>
  <cp:lastPrinted>2020-09-22T10:50:51Z</cp:lastPrinted>
  <dcterms:created xsi:type="dcterms:W3CDTF">2018-08-31T13:55:43Z</dcterms:created>
  <dcterms:modified xsi:type="dcterms:W3CDTF">2025-02-25T09:41:49Z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0x010100B96CC92CE74C764BB08714EFF166AE15</vt:lpwstr>
  </property>
</Properties>
</file>