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41"/>
  </p:notesMasterIdLst>
  <p:sldIdLst>
    <p:sldId id="292" r:id="rId2"/>
    <p:sldId id="285" r:id="rId3"/>
    <p:sldId id="417" r:id="rId4"/>
    <p:sldId id="437" r:id="rId5"/>
    <p:sldId id="618" r:id="rId6"/>
    <p:sldId id="621" r:id="rId7"/>
    <p:sldId id="650" r:id="rId8"/>
    <p:sldId id="620" r:id="rId9"/>
    <p:sldId id="622" r:id="rId10"/>
    <p:sldId id="624" r:id="rId11"/>
    <p:sldId id="625" r:id="rId12"/>
    <p:sldId id="626" r:id="rId13"/>
    <p:sldId id="627" r:id="rId14"/>
    <p:sldId id="628" r:id="rId15"/>
    <p:sldId id="629" r:id="rId16"/>
    <p:sldId id="651" r:id="rId17"/>
    <p:sldId id="630" r:id="rId18"/>
    <p:sldId id="654" r:id="rId19"/>
    <p:sldId id="652" r:id="rId20"/>
    <p:sldId id="631" r:id="rId21"/>
    <p:sldId id="632" r:id="rId22"/>
    <p:sldId id="633" r:id="rId23"/>
    <p:sldId id="634" r:id="rId24"/>
    <p:sldId id="635" r:id="rId25"/>
    <p:sldId id="636" r:id="rId26"/>
    <p:sldId id="637" r:id="rId27"/>
    <p:sldId id="638" r:id="rId28"/>
    <p:sldId id="639" r:id="rId29"/>
    <p:sldId id="640" r:id="rId30"/>
    <p:sldId id="641" r:id="rId31"/>
    <p:sldId id="642" r:id="rId32"/>
    <p:sldId id="643" r:id="rId33"/>
    <p:sldId id="644" r:id="rId34"/>
    <p:sldId id="645" r:id="rId35"/>
    <p:sldId id="646" r:id="rId36"/>
    <p:sldId id="647" r:id="rId37"/>
    <p:sldId id="648" r:id="rId38"/>
    <p:sldId id="653" r:id="rId39"/>
    <p:sldId id="649" r:id="rId40"/>
  </p:sldIdLst>
  <p:sldSz cx="9906000" cy="6858000" type="A4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EC8444"/>
    <a:srgbClr val="D9D9D9"/>
    <a:srgbClr val="FB2323"/>
    <a:srgbClr val="0062A0"/>
    <a:srgbClr val="016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F02A05-A37E-4168-8D38-9C2FC34A4381}" v="93" dt="2023-09-01T09:03:19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8" autoAdjust="0"/>
    <p:restoredTop sz="86656" autoAdjust="0"/>
  </p:normalViewPr>
  <p:slideViewPr>
    <p:cSldViewPr snapToGrid="0">
      <p:cViewPr varScale="1">
        <p:scale>
          <a:sx n="88" d="100"/>
          <a:sy n="88" d="100"/>
        </p:scale>
        <p:origin x="84" y="13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ven Christen" userId="337c0d64-45d0-4604-b617-7dec6b9792d0" providerId="ADAL" clId="{9EF02A05-A37E-4168-8D38-9C2FC34A4381}"/>
    <pc:docChg chg="custSel modSld">
      <pc:chgData name="Rouven Christen" userId="337c0d64-45d0-4604-b617-7dec6b9792d0" providerId="ADAL" clId="{9EF02A05-A37E-4168-8D38-9C2FC34A4381}" dt="2023-09-01T09:03:19.218" v="94" actId="20577"/>
      <pc:docMkLst>
        <pc:docMk/>
      </pc:docMkLst>
      <pc:sldChg chg="modSp mod">
        <pc:chgData name="Rouven Christen" userId="337c0d64-45d0-4604-b617-7dec6b9792d0" providerId="ADAL" clId="{9EF02A05-A37E-4168-8D38-9C2FC34A4381}" dt="2023-09-01T09:00:29.552" v="88" actId="113"/>
        <pc:sldMkLst>
          <pc:docMk/>
          <pc:sldMk cId="2138598745" sldId="348"/>
        </pc:sldMkLst>
        <pc:spChg chg="mod">
          <ac:chgData name="Rouven Christen" userId="337c0d64-45d0-4604-b617-7dec6b9792d0" providerId="ADAL" clId="{9EF02A05-A37E-4168-8D38-9C2FC34A4381}" dt="2023-09-01T09:00:29.552" v="88" actId="113"/>
          <ac:spMkLst>
            <pc:docMk/>
            <pc:sldMk cId="2138598745" sldId="348"/>
            <ac:spMk id="79" creationId="{7FF50536-99D0-4273-BC38-789412527A50}"/>
          </ac:spMkLst>
        </pc:spChg>
      </pc:sldChg>
      <pc:sldChg chg="modSp">
        <pc:chgData name="Rouven Christen" userId="337c0d64-45d0-4604-b617-7dec6b9792d0" providerId="ADAL" clId="{9EF02A05-A37E-4168-8D38-9C2FC34A4381}" dt="2023-09-01T08:05:24.854" v="8" actId="16959"/>
        <pc:sldMkLst>
          <pc:docMk/>
          <pc:sldMk cId="3257229174" sldId="354"/>
        </pc:sldMkLst>
        <pc:spChg chg="mod">
          <ac:chgData name="Rouven Christen" userId="337c0d64-45d0-4604-b617-7dec6b9792d0" providerId="ADAL" clId="{9EF02A05-A37E-4168-8D38-9C2FC34A4381}" dt="2023-09-01T08:05:24.854" v="8" actId="16959"/>
          <ac:spMkLst>
            <pc:docMk/>
            <pc:sldMk cId="3257229174" sldId="354"/>
            <ac:spMk id="3" creationId="{5B2B06D1-C586-4756-B372-2B174C5B06BF}"/>
          </ac:spMkLst>
        </pc:spChg>
      </pc:sldChg>
      <pc:sldChg chg="modSp">
        <pc:chgData name="Rouven Christen" userId="337c0d64-45d0-4604-b617-7dec6b9792d0" providerId="ADAL" clId="{9EF02A05-A37E-4168-8D38-9C2FC34A4381}" dt="2023-09-01T09:03:19.218" v="94" actId="20577"/>
        <pc:sldMkLst>
          <pc:docMk/>
          <pc:sldMk cId="1917117613" sldId="365"/>
        </pc:sldMkLst>
        <pc:graphicFrameChg chg="mod">
          <ac:chgData name="Rouven Christen" userId="337c0d64-45d0-4604-b617-7dec6b9792d0" providerId="ADAL" clId="{9EF02A05-A37E-4168-8D38-9C2FC34A4381}" dt="2023-09-01T09:03:19.218" v="94" actId="20577"/>
          <ac:graphicFrameMkLst>
            <pc:docMk/>
            <pc:sldMk cId="1917117613" sldId="365"/>
            <ac:graphicFrameMk id="12" creationId="{41843B3A-1D51-4204-83E1-5B168EDA0636}"/>
          </ac:graphicFrameMkLst>
        </pc:graphicFrameChg>
      </pc:sldChg>
      <pc:sldChg chg="modSp">
        <pc:chgData name="Rouven Christen" userId="337c0d64-45d0-4604-b617-7dec6b9792d0" providerId="ADAL" clId="{9EF02A05-A37E-4168-8D38-9C2FC34A4381}" dt="2023-09-01T08:05:04.492" v="3" actId="20577"/>
        <pc:sldMkLst>
          <pc:docMk/>
          <pc:sldMk cId="2526816277" sldId="367"/>
        </pc:sldMkLst>
        <pc:spChg chg="mod">
          <ac:chgData name="Rouven Christen" userId="337c0d64-45d0-4604-b617-7dec6b9792d0" providerId="ADAL" clId="{9EF02A05-A37E-4168-8D38-9C2FC34A4381}" dt="2023-09-01T08:05:04.492" v="3" actId="20577"/>
          <ac:spMkLst>
            <pc:docMk/>
            <pc:sldMk cId="2526816277" sldId="367"/>
            <ac:spMk id="93" creationId="{DB0C7C65-AB70-4AE1-8456-A1405B5F379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r">
              <a:defRPr sz="1200"/>
            </a:lvl1pPr>
          </a:lstStyle>
          <a:p>
            <a:fld id="{CD103423-AA92-4463-B546-25051055BE5B}" type="datetimeFigureOut">
              <a:rPr lang="de-CH" smtClean="0"/>
              <a:t>25.02.2025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1241425"/>
            <a:ext cx="48371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1" rIns="91420" bIns="45711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20" tIns="45711" rIns="91420" bIns="45711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889938" cy="498055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6"/>
            <a:ext cx="2889938" cy="498055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r">
              <a:defRPr sz="1200"/>
            </a:lvl1pPr>
          </a:lstStyle>
          <a:p>
            <a:fld id="{0AC0FE12-1407-4B9A-BADD-FA5707FF6D2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33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 dirty="0">
                <a:solidFill>
                  <a:prstClr val="white"/>
                </a:solidFill>
              </a:rPr>
              <a:t>06 – </a:t>
            </a:r>
            <a:r>
              <a:rPr lang="de-CH" dirty="0" err="1"/>
              <a:t>Charging</a:t>
            </a:r>
            <a:r>
              <a:rPr lang="de-CH" dirty="0"/>
              <a:t> </a:t>
            </a:r>
            <a:r>
              <a:rPr lang="de-CH" dirty="0" err="1"/>
              <a:t>Strategies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Li-Ion </a:t>
            </a:r>
            <a:r>
              <a:rPr lang="de-CH" dirty="0" err="1"/>
              <a:t>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32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 dirty="0">
                <a:solidFill>
                  <a:prstClr val="white"/>
                </a:solidFill>
              </a:rPr>
              <a:t>06 – </a:t>
            </a:r>
            <a:r>
              <a:rPr lang="de-CH" dirty="0" err="1">
                <a:solidFill>
                  <a:prstClr val="white"/>
                </a:solidFill>
              </a:rPr>
              <a:t>Charging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Strategies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for</a:t>
            </a:r>
            <a:r>
              <a:rPr lang="de-CH" dirty="0">
                <a:solidFill>
                  <a:prstClr val="white"/>
                </a:solidFill>
              </a:rPr>
              <a:t> Li-Ion </a:t>
            </a:r>
            <a:r>
              <a:rPr lang="de-CH" dirty="0" err="1">
                <a:solidFill>
                  <a:prstClr val="white"/>
                </a:solidFill>
              </a:rPr>
              <a:t>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EDB58EA-FEBF-1702-47DD-220B63A6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8681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194" y="1175163"/>
            <a:ext cx="4502806" cy="5001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3865" y="1175163"/>
            <a:ext cx="4502806" cy="5001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 dirty="0">
                <a:solidFill>
                  <a:prstClr val="white"/>
                </a:solidFill>
              </a:rPr>
              <a:t>06 – </a:t>
            </a:r>
            <a:r>
              <a:rPr lang="de-CH" dirty="0" err="1">
                <a:solidFill>
                  <a:prstClr val="white"/>
                </a:solidFill>
              </a:rPr>
              <a:t>Charging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Strategies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for</a:t>
            </a:r>
            <a:r>
              <a:rPr lang="de-CH" dirty="0">
                <a:solidFill>
                  <a:prstClr val="white"/>
                </a:solidFill>
              </a:rPr>
              <a:t> Li-Ion </a:t>
            </a:r>
            <a:r>
              <a:rPr lang="de-CH" dirty="0" err="1">
                <a:solidFill>
                  <a:prstClr val="white"/>
                </a:solidFill>
              </a:rPr>
              <a:t>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9479808-0A93-7E4D-0ED4-B2D05A19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9849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194" y="855813"/>
            <a:ext cx="4502806" cy="639064"/>
          </a:xfrm>
        </p:spPr>
        <p:txBody>
          <a:bodyPr anchor="ctr"/>
          <a:lstStyle>
            <a:lvl1pPr marL="0" indent="0">
              <a:buNone/>
              <a:defRPr sz="2359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865" y="842995"/>
            <a:ext cx="4502806" cy="651882"/>
          </a:xfrm>
        </p:spPr>
        <p:txBody>
          <a:bodyPr anchor="ctr">
            <a:normAutofit/>
          </a:bodyPr>
          <a:lstStyle>
            <a:lvl1pPr marL="0" indent="0">
              <a:buNone/>
              <a:defRPr sz="2359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 dirty="0">
                <a:solidFill>
                  <a:prstClr val="white"/>
                </a:solidFill>
              </a:rPr>
              <a:t>06 – </a:t>
            </a:r>
            <a:r>
              <a:rPr lang="de-CH" dirty="0" err="1">
                <a:solidFill>
                  <a:prstClr val="white"/>
                </a:solidFill>
              </a:rPr>
              <a:t>Charging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Strategies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for</a:t>
            </a:r>
            <a:r>
              <a:rPr lang="de-CH" dirty="0">
                <a:solidFill>
                  <a:prstClr val="white"/>
                </a:solidFill>
              </a:rPr>
              <a:t> Li-Ion </a:t>
            </a:r>
            <a:r>
              <a:rPr lang="de-CH" dirty="0" err="1">
                <a:solidFill>
                  <a:prstClr val="white"/>
                </a:solidFill>
              </a:rPr>
              <a:t>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194" y="1494878"/>
            <a:ext cx="4502806" cy="468208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093865" y="1494877"/>
            <a:ext cx="4502806" cy="46820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A41F6A-C6A5-C0B6-6945-1D442C717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869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 dirty="0">
                <a:solidFill>
                  <a:prstClr val="white"/>
                </a:solidFill>
              </a:rPr>
              <a:t>06 – </a:t>
            </a:r>
            <a:r>
              <a:rPr lang="de-CH" dirty="0" err="1">
                <a:solidFill>
                  <a:prstClr val="white"/>
                </a:solidFill>
              </a:rPr>
              <a:t>Charging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Strategies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for</a:t>
            </a:r>
            <a:r>
              <a:rPr lang="de-CH" dirty="0">
                <a:solidFill>
                  <a:prstClr val="white"/>
                </a:solidFill>
              </a:rPr>
              <a:t> Li-Ion </a:t>
            </a:r>
            <a:r>
              <a:rPr lang="de-CH" dirty="0" err="1">
                <a:solidFill>
                  <a:prstClr val="white"/>
                </a:solidFill>
              </a:rPr>
              <a:t>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20957FE-70AE-628B-6749-5305DBB6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335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987426"/>
            <a:ext cx="3194943" cy="106997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90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2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09" indent="0">
              <a:buNone/>
              <a:defRPr sz="2000"/>
            </a:lvl4pPr>
            <a:lvl5pPr marL="1828812" indent="0">
              <a:buNone/>
              <a:defRPr sz="2000"/>
            </a:lvl5pPr>
            <a:lvl6pPr marL="2286015" indent="0">
              <a:buNone/>
              <a:defRPr sz="2000"/>
            </a:lvl6pPr>
            <a:lvl7pPr marL="2743218" indent="0">
              <a:buNone/>
              <a:defRPr sz="2000"/>
            </a:lvl7pPr>
            <a:lvl8pPr marL="3200421" indent="0">
              <a:buNone/>
              <a:defRPr sz="2000"/>
            </a:lvl8pPr>
            <a:lvl9pPr marL="3657624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 dirty="0">
                <a:solidFill>
                  <a:prstClr val="white"/>
                </a:solidFill>
              </a:rPr>
              <a:t>06 – </a:t>
            </a:r>
            <a:r>
              <a:rPr lang="de-CH" dirty="0" err="1">
                <a:solidFill>
                  <a:prstClr val="white"/>
                </a:solidFill>
              </a:rPr>
              <a:t>Charging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Strategies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for</a:t>
            </a:r>
            <a:r>
              <a:rPr lang="de-CH" dirty="0">
                <a:solidFill>
                  <a:prstClr val="white"/>
                </a:solidFill>
              </a:rPr>
              <a:t> Li-Ion </a:t>
            </a:r>
            <a:r>
              <a:rPr lang="de-CH" dirty="0" err="1">
                <a:solidFill>
                  <a:prstClr val="white"/>
                </a:solidFill>
              </a:rPr>
              <a:t>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4B52A96-39FB-C409-6C55-1B572236048C}"/>
              </a:ext>
            </a:extLst>
          </p:cNvPr>
          <p:cNvSpPr txBox="1">
            <a:spLocks/>
          </p:cNvSpPr>
          <p:nvPr userDrawn="1"/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5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 dirty="0">
                <a:solidFill>
                  <a:prstClr val="white"/>
                </a:solidFill>
              </a:rPr>
              <a:t>06 – </a:t>
            </a:r>
            <a:r>
              <a:rPr lang="de-CH" dirty="0" err="1">
                <a:solidFill>
                  <a:prstClr val="white"/>
                </a:solidFill>
              </a:rPr>
              <a:t>Charging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Strategies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for</a:t>
            </a:r>
            <a:r>
              <a:rPr lang="de-CH" dirty="0">
                <a:solidFill>
                  <a:prstClr val="white"/>
                </a:solidFill>
              </a:rPr>
              <a:t> Li-Ion </a:t>
            </a:r>
            <a:r>
              <a:rPr lang="de-CH" dirty="0" err="1">
                <a:solidFill>
                  <a:prstClr val="white"/>
                </a:solidFill>
              </a:rPr>
              <a:t>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B284757-D67E-2270-BD42-203737D0C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80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2328" y="906248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2328" y="1730159"/>
            <a:ext cx="4190702" cy="453115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14913" y="906248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14913" y="1730160"/>
            <a:ext cx="4211340" cy="453115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>
              <a:solidFill>
                <a:prstClr val="white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 dirty="0">
                <a:solidFill>
                  <a:prstClr val="white"/>
                </a:solidFill>
              </a:rPr>
              <a:t>06 – </a:t>
            </a:r>
            <a:r>
              <a:rPr lang="de-CH" dirty="0" err="1">
                <a:solidFill>
                  <a:prstClr val="white"/>
                </a:solidFill>
              </a:rPr>
              <a:t>Charging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Strategies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for</a:t>
            </a:r>
            <a:r>
              <a:rPr lang="de-CH" dirty="0">
                <a:solidFill>
                  <a:prstClr val="white"/>
                </a:solidFill>
              </a:rPr>
              <a:t> Li-Ion </a:t>
            </a:r>
            <a:r>
              <a:rPr lang="de-CH" dirty="0" err="1">
                <a:solidFill>
                  <a:prstClr val="white"/>
                </a:solidFill>
              </a:rPr>
              <a:t>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6602EE-57D6-25C7-F266-5007962F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208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9"/>
            <a:ext cx="7429500" cy="1655762"/>
          </a:xfrm>
        </p:spPr>
        <p:txBody>
          <a:bodyPr/>
          <a:lstStyle>
            <a:lvl1pPr marL="0" indent="0" algn="ctr">
              <a:buNone/>
              <a:defRPr sz="2540"/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 dirty="0">
                <a:solidFill>
                  <a:prstClr val="white"/>
                </a:solidFill>
              </a:rPr>
              <a:t>06 – </a:t>
            </a:r>
            <a:r>
              <a:rPr lang="de-CH" dirty="0" err="1">
                <a:solidFill>
                  <a:prstClr val="white"/>
                </a:solidFill>
              </a:rPr>
              <a:t>Charging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Strategies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for</a:t>
            </a:r>
            <a:r>
              <a:rPr lang="de-CH" dirty="0">
                <a:solidFill>
                  <a:prstClr val="white"/>
                </a:solidFill>
              </a:rPr>
              <a:t> Li-Ion </a:t>
            </a:r>
            <a:r>
              <a:rPr lang="de-CH" dirty="0" err="1">
                <a:solidFill>
                  <a:prstClr val="white"/>
                </a:solidFill>
              </a:rPr>
              <a:t>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0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002346"/>
            <a:ext cx="8543925" cy="5174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6496314"/>
            <a:ext cx="9906000" cy="3616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7" y="649631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49631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defTabSz="414772"/>
            <a:r>
              <a:rPr lang="de-CH" dirty="0">
                <a:solidFill>
                  <a:prstClr val="white"/>
                </a:solidFill>
              </a:rPr>
              <a:t>06 – </a:t>
            </a:r>
            <a:r>
              <a:rPr lang="de-CH" dirty="0" err="1">
                <a:solidFill>
                  <a:prstClr val="white"/>
                </a:solidFill>
              </a:rPr>
              <a:t>Charging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Strategies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for</a:t>
            </a:r>
            <a:r>
              <a:rPr lang="de-CH" dirty="0">
                <a:solidFill>
                  <a:prstClr val="white"/>
                </a:solidFill>
              </a:rPr>
              <a:t> Li-Ion </a:t>
            </a:r>
            <a:r>
              <a:rPr lang="de-CH" dirty="0" err="1">
                <a:solidFill>
                  <a:prstClr val="white"/>
                </a:solidFill>
              </a:rPr>
              <a:t>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49631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BFBA9F7-AE48-4274-A397-EE9B3E0A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9">
            <a:extLst>
              <a:ext uri="{FF2B5EF4-FFF2-40B4-BE49-F238E27FC236}">
                <a16:creationId xmlns:a16="http://schemas.microsoft.com/office/drawing/2014/main" id="{228178E0-DD63-4421-92C0-D1CDD9739566}"/>
              </a:ext>
            </a:extLst>
          </p:cNvPr>
          <p:cNvCxnSpPr/>
          <p:nvPr userDrawn="1"/>
        </p:nvCxnSpPr>
        <p:spPr>
          <a:xfrm>
            <a:off x="0" y="646331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0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76" y="23405"/>
            <a:ext cx="1276349" cy="59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4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3" r:id="rId3"/>
    <p:sldLayoutId id="2147483704" r:id="rId4"/>
    <p:sldLayoutId id="2147483705" r:id="rId5"/>
    <p:sldLayoutId id="2147483708" r:id="rId6"/>
    <p:sldLayoutId id="2147483709" r:id="rId7"/>
    <p:sldLayoutId id="2147483711" r:id="rId8"/>
    <p:sldLayoutId id="2147483712" r:id="rId9"/>
  </p:sldLayoutIdLst>
  <p:hf hdr="0"/>
  <p:txStyles>
    <p:titleStyle>
      <a:lvl1pPr algn="ctr" defTabSz="914406" rtl="0" eaLnBrk="1" latinLnBrk="0" hangingPunct="1">
        <a:lnSpc>
          <a:spcPct val="90000"/>
        </a:lnSpc>
        <a:spcBef>
          <a:spcPct val="0"/>
        </a:spcBef>
        <a:buNone/>
        <a:defRPr sz="32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59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52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hyperlink" Target="https://he.wikipedia.org/wiki/%D7%9E%D7%99%D7%97%D7%96%D7%95%D7%A8" TargetMode="External"/><Relationship Id="rId21" Type="http://schemas.openxmlformats.org/officeDocument/2006/relationships/hyperlink" Target="https://freepngimg.com/png/9794-battery-charging-picture" TargetMode="External"/><Relationship Id="rId7" Type="http://schemas.openxmlformats.org/officeDocument/2006/relationships/hyperlink" Target="https://journals.sagepub.com/doi/abs/10.1177/01445987231176308" TargetMode="External"/><Relationship Id="rId12" Type="http://schemas.openxmlformats.org/officeDocument/2006/relationships/hyperlink" Target="https://openclipart.org/detail/189594/battery-levels.-niveles-de-carga-de-bater%C3%ADa-by-ehecatl1138-189594" TargetMode="External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hyperlink" Target="https://pixabay.com/en/battery-cell-electricity-energy-159196/" TargetMode="Externa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hyperlink" Target="https://www.pngall.com/rule-png/" TargetMode="External"/><Relationship Id="rId15" Type="http://schemas.openxmlformats.org/officeDocument/2006/relationships/image" Target="../media/image9.png"/><Relationship Id="rId10" Type="http://schemas.openxmlformats.org/officeDocument/2006/relationships/hyperlink" Target="https://pixabay.com/de/starke-hitze-hei%C3%9F-gefahr-warnung-98817/" TargetMode="External"/><Relationship Id="rId19" Type="http://schemas.openxmlformats.org/officeDocument/2006/relationships/hyperlink" Target="https://freepngimg.com/png/90037-battery-charger-black-iphone-text-white" TargetMode="External"/><Relationship Id="rId4" Type="http://schemas.openxmlformats.org/officeDocument/2006/relationships/image" Target="../media/image3.gif"/><Relationship Id="rId9" Type="http://schemas.openxmlformats.org/officeDocument/2006/relationships/image" Target="../media/image6.png"/><Relationship Id="rId14" Type="http://schemas.openxmlformats.org/officeDocument/2006/relationships/hyperlink" Target="https://fabacademy.org/archives/2015/as/students/shoval.or/week17.html" TargetMode="External"/><Relationship Id="rId22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androidauthority.com/google-pixel-9-pro-fold-ncc-346126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sct.com.tw/articles/usb-a-vs-usb-b-vs-usb-c-whats-the-difference-usb-types-compariso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sct.com.tw/articles/usb-a-vs-usb-b-vs-usb-c-whats-the-difference-usb-types-compariso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ti.com/lit/wp/slyy109b/slyy109b.pdf?ts=1731913617238&amp;ref_url=https%253A%252F%252Fwww.google.com%252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ti.com/lit/ta/ssztd49a/ssztd49a.pdf?ts=1731942123014&amp;ref_url=https%253A%252F%252Fwww.ti.com%252Fproduct%252Fde-de%252FTPS2675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androidauthority.com/google-pixel-9-pro-fold-ncc-346126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droidauthority.com/google-pixel-9-pro-fold-ncc-3461263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ti.com/lit/ds/symlink/bq25883.pdf?ts=1733928935845&amp;ref_url=https%253A%252F%252Fwww.ti.com%252Fproduct%252Fde-de%252FBQ2588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s://powerelectronicsworld.net/article/104789/UK_Needs_Plan_To_Power_36_Million_Electric_Cars_By_2040" TargetMode="External"/><Relationship Id="rId7" Type="http://schemas.openxmlformats.org/officeDocument/2006/relationships/hyperlink" Target="http://engineering.electrical-equipment.org/electrical-distribution/wireless-power-transfer-wpt.html" TargetMode="External"/><Relationship Id="rId2" Type="http://schemas.openxmlformats.org/officeDocument/2006/relationships/hyperlink" Target="https://engineering.electrical-equipment.org/electrical-distribution/wireless-power-transfer-wp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hyperlink" Target="https://www.flickr.com/photos/fallsavenuevintagefashion/8460397014" TargetMode="External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clepro.2022.13438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j.jclepro.2022.13438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hyperlink" Target="https://fcc.report/FCC-ID/IPH-A04523/651063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hyperlink" Target="http://dx.doi.org/10.13140/RG.2.2.35999.71841" TargetMode="External"/><Relationship Id="rId4" Type="http://schemas.openxmlformats.org/officeDocument/2006/relationships/hyperlink" Target="https://www.youtube.com/watch?app=desktop&amp;v=6PI6B_3Ei4U" TargetMode="Externa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myea.uky.edu/packing/plugging-abroa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androidauthority.com/google-pixel-9-pro-fold-ncc-346126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60692F-58F9-2805-0F59-C8F189EBB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B49697-D5BB-0A4C-EE6C-34257264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86F891-73BA-0A0F-B1F2-80036CCB1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409A6B-04C6-D60D-6C75-8C129D9D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Li-Ion Battery Course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0BC034B-DBF9-5634-0F3E-F563968A6AEA}"/>
              </a:ext>
            </a:extLst>
          </p:cNvPr>
          <p:cNvGrpSpPr/>
          <p:nvPr/>
        </p:nvGrpSpPr>
        <p:grpSpPr>
          <a:xfrm>
            <a:off x="222389" y="849121"/>
            <a:ext cx="9461223" cy="5691158"/>
            <a:chOff x="322526" y="849121"/>
            <a:chExt cx="9461223" cy="5691158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3F2DD8D5-51D3-6B8F-3786-A7B13F8ABE68}"/>
                </a:ext>
              </a:extLst>
            </p:cNvPr>
            <p:cNvGrpSpPr/>
            <p:nvPr/>
          </p:nvGrpSpPr>
          <p:grpSpPr>
            <a:xfrm>
              <a:off x="7163682" y="2062698"/>
              <a:ext cx="2504020" cy="806334"/>
              <a:chOff x="6995990" y="1953573"/>
              <a:chExt cx="2397950" cy="806334"/>
            </a:xfrm>
            <a:solidFill>
              <a:schemeClr val="bg2"/>
            </a:solidFill>
          </p:grpSpPr>
          <p:sp>
            <p:nvSpPr>
              <p:cNvPr id="10" name="Rechteck: abgerundete Ecken 9">
                <a:extLst>
                  <a:ext uri="{FF2B5EF4-FFF2-40B4-BE49-F238E27FC236}">
                    <a16:creationId xmlns:a16="http://schemas.microsoft.com/office/drawing/2014/main" id="{A3FBB422-14E7-D96C-8110-E0F6F1142855}"/>
                  </a:ext>
                </a:extLst>
              </p:cNvPr>
              <p:cNvSpPr/>
              <p:nvPr/>
            </p:nvSpPr>
            <p:spPr>
              <a:xfrm>
                <a:off x="6995990" y="1953573"/>
                <a:ext cx="2397950" cy="806334"/>
              </a:xfrm>
              <a:prstGeom prst="roundRect">
                <a:avLst/>
              </a:prstGeom>
              <a:grp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Circular Economy</a:t>
                </a:r>
              </a:p>
            </p:txBody>
          </p:sp>
          <p:pic>
            <p:nvPicPr>
              <p:cNvPr id="23" name="Grafik 22">
                <a:extLst>
                  <a:ext uri="{FF2B5EF4-FFF2-40B4-BE49-F238E27FC236}">
                    <a16:creationId xmlns:a16="http://schemas.microsoft.com/office/drawing/2014/main" id="{82AE3F99-8BC0-8632-54EB-7945F47CB3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7051716" y="2078735"/>
                <a:ext cx="598854" cy="565417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AA7EB16A-A9E5-E298-07D3-6A13E58DD49A}"/>
                </a:ext>
              </a:extLst>
            </p:cNvPr>
            <p:cNvGrpSpPr/>
            <p:nvPr/>
          </p:nvGrpSpPr>
          <p:grpSpPr>
            <a:xfrm>
              <a:off x="7385799" y="3550725"/>
              <a:ext cx="2397950" cy="806334"/>
              <a:chOff x="7293305" y="2873652"/>
              <a:chExt cx="2397950" cy="806334"/>
            </a:xfrm>
            <a:solidFill>
              <a:schemeClr val="bg2"/>
            </a:solidFill>
          </p:grpSpPr>
          <p:sp>
            <p:nvSpPr>
              <p:cNvPr id="12" name="Rechteck: abgerundete Ecken 11">
                <a:extLst>
                  <a:ext uri="{FF2B5EF4-FFF2-40B4-BE49-F238E27FC236}">
                    <a16:creationId xmlns:a16="http://schemas.microsoft.com/office/drawing/2014/main" id="{C79B045D-A41C-DEDB-4B6D-C31E303682BD}"/>
                  </a:ext>
                </a:extLst>
              </p:cNvPr>
              <p:cNvSpPr/>
              <p:nvPr/>
            </p:nvSpPr>
            <p:spPr>
              <a:xfrm>
                <a:off x="7293305" y="2873652"/>
                <a:ext cx="2397950" cy="806334"/>
              </a:xfrm>
              <a:prstGeom prst="roundRect">
                <a:avLst/>
              </a:prstGeom>
              <a:grp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Standard and Regulations</a:t>
                </a:r>
              </a:p>
            </p:txBody>
          </p:sp>
          <p:pic>
            <p:nvPicPr>
              <p:cNvPr id="27" name="Grafik 26">
                <a:extLst>
                  <a:ext uri="{FF2B5EF4-FFF2-40B4-BE49-F238E27FC236}">
                    <a16:creationId xmlns:a16="http://schemas.microsoft.com/office/drawing/2014/main" id="{6EDCFF4E-03C7-766A-372E-AA40F28CBC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7331521" y="2967597"/>
                <a:ext cx="919140" cy="618445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3D1D3B65-64C9-E808-F9BA-9E7A57AD793B}"/>
                </a:ext>
              </a:extLst>
            </p:cNvPr>
            <p:cNvGrpSpPr/>
            <p:nvPr/>
          </p:nvGrpSpPr>
          <p:grpSpPr>
            <a:xfrm>
              <a:off x="2230025" y="849121"/>
              <a:ext cx="2397950" cy="806334"/>
              <a:chOff x="641389" y="977745"/>
              <a:chExt cx="2397950" cy="806334"/>
            </a:xfrm>
            <a:solidFill>
              <a:schemeClr val="bg2"/>
            </a:solidFill>
          </p:grpSpPr>
          <p:sp>
            <p:nvSpPr>
              <p:cNvPr id="7" name="Rechteck: abgerundete Ecken 6">
                <a:extLst>
                  <a:ext uri="{FF2B5EF4-FFF2-40B4-BE49-F238E27FC236}">
                    <a16:creationId xmlns:a16="http://schemas.microsoft.com/office/drawing/2014/main" id="{EB9926AE-F13A-4DC4-5694-1252B3320B9B}"/>
                  </a:ext>
                </a:extLst>
              </p:cNvPr>
              <p:cNvSpPr/>
              <p:nvPr/>
            </p:nvSpPr>
            <p:spPr>
              <a:xfrm>
                <a:off x="641389" y="977745"/>
                <a:ext cx="2397950" cy="806334"/>
              </a:xfrm>
              <a:prstGeom prst="roundRect">
                <a:avLst/>
              </a:prstGeom>
              <a:grp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Modelling and Validation</a:t>
                </a:r>
              </a:p>
            </p:txBody>
          </p:sp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08E9E5B3-543C-2468-348E-A29C470BA0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rcRect l="9682" r="15309" b="32710"/>
              <a:stretch/>
            </p:blipFill>
            <p:spPr>
              <a:xfrm>
                <a:off x="681037" y="1030684"/>
                <a:ext cx="880111" cy="700457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CB605B3D-9E50-BA11-D9E2-FDA9C95447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67544" y="3207729"/>
              <a:ext cx="2984087" cy="169698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0C4704FD-31CC-79E8-C24B-B1E0D6CBB91B}"/>
                </a:ext>
              </a:extLst>
            </p:cNvPr>
            <p:cNvCxnSpPr>
              <a:cxnSpLocks/>
              <a:endCxn id="20" idx="3"/>
            </p:cNvCxnSpPr>
            <p:nvPr/>
          </p:nvCxnSpPr>
          <p:spPr>
            <a:xfrm flipH="1">
              <a:off x="2720476" y="3182577"/>
              <a:ext cx="2415140" cy="725204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BA3DD8C2-E56C-4B82-4CD2-CEC358C8EBEA}"/>
                </a:ext>
              </a:extLst>
            </p:cNvPr>
            <p:cNvCxnSpPr>
              <a:cxnSpLocks/>
              <a:endCxn id="7" idx="2"/>
            </p:cNvCxnSpPr>
            <p:nvPr/>
          </p:nvCxnSpPr>
          <p:spPr>
            <a:xfrm flipH="1" flipV="1">
              <a:off x="3429000" y="1655455"/>
              <a:ext cx="1670597" cy="138000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C8CE8E8E-3CCF-F94F-131F-F2349DE8262F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V="1">
              <a:off x="5209575" y="1655965"/>
              <a:ext cx="1298290" cy="134710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C6E728D9-1FE1-6367-CBD5-6853534259CE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 flipV="1">
              <a:off x="2968311" y="2465865"/>
              <a:ext cx="2084005" cy="625195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40C7E397-8B00-F468-5D43-2D182C9199F9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5209575" y="2465865"/>
              <a:ext cx="1954107" cy="625195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C8955CB6-0F7B-05DB-4814-80FDA867474A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5174600" y="3174067"/>
              <a:ext cx="2211199" cy="779825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r Verbinder 56">
              <a:extLst>
                <a:ext uri="{FF2B5EF4-FFF2-40B4-BE49-F238E27FC236}">
                  <a16:creationId xmlns:a16="http://schemas.microsoft.com/office/drawing/2014/main" id="{DE5294DA-901D-5B75-1D69-1D9FD6417B2C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>
              <a:off x="5153275" y="3174067"/>
              <a:ext cx="3041813" cy="173065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6AAA3D94-4281-DFA5-DC6C-73DC4527F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65"/>
            <a:stretch/>
          </p:blipFill>
          <p:spPr>
            <a:xfrm>
              <a:off x="3078289" y="2014854"/>
              <a:ext cx="3990109" cy="205140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7103480D-E707-FBAD-5694-DD6AB2AE50AC}"/>
                </a:ext>
              </a:extLst>
            </p:cNvPr>
            <p:cNvGrpSpPr/>
            <p:nvPr/>
          </p:nvGrpSpPr>
          <p:grpSpPr>
            <a:xfrm>
              <a:off x="570361" y="2062698"/>
              <a:ext cx="2397950" cy="806334"/>
              <a:chOff x="570361" y="2162454"/>
              <a:chExt cx="2397950" cy="806334"/>
            </a:xfrm>
            <a:solidFill>
              <a:schemeClr val="bg2"/>
            </a:solidFill>
          </p:grpSpPr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0DE72F27-18A3-8EBA-737B-47C9AC2EBA39}"/>
                  </a:ext>
                </a:extLst>
              </p:cNvPr>
              <p:cNvSpPr/>
              <p:nvPr/>
            </p:nvSpPr>
            <p:spPr>
              <a:xfrm>
                <a:off x="570361" y="2162454"/>
                <a:ext cx="2397950" cy="806334"/>
              </a:xfrm>
              <a:prstGeom prst="roundRect">
                <a:avLst/>
              </a:prstGeom>
              <a:grp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Thermal Design</a:t>
                </a:r>
              </a:p>
            </p:txBody>
          </p:sp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D8C6045D-D8C7-4505-7C7A-DC4ABAF14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tretch>
                <a:fillRect/>
              </a:stretch>
            </p:blipFill>
            <p:spPr>
              <a:xfrm>
                <a:off x="662266" y="2287616"/>
                <a:ext cx="595537" cy="524831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C0301A40-FC3E-7DCA-BEBA-C6D49A003A69}"/>
                </a:ext>
              </a:extLst>
            </p:cNvPr>
            <p:cNvGrpSpPr/>
            <p:nvPr/>
          </p:nvGrpSpPr>
          <p:grpSpPr>
            <a:xfrm>
              <a:off x="6996113" y="4904718"/>
              <a:ext cx="2397950" cy="806334"/>
              <a:chOff x="6996113" y="5004474"/>
              <a:chExt cx="2397950" cy="806334"/>
            </a:xfrm>
            <a:solidFill>
              <a:schemeClr val="bg2"/>
            </a:solidFill>
          </p:grpSpPr>
          <p:sp>
            <p:nvSpPr>
              <p:cNvPr id="17" name="Rechteck: abgerundete Ecken 16">
                <a:extLst>
                  <a:ext uri="{FF2B5EF4-FFF2-40B4-BE49-F238E27FC236}">
                    <a16:creationId xmlns:a16="http://schemas.microsoft.com/office/drawing/2014/main" id="{45DA8EC9-A9CE-C67A-50D1-404C98F539E8}"/>
                  </a:ext>
                </a:extLst>
              </p:cNvPr>
              <p:cNvSpPr/>
              <p:nvPr/>
            </p:nvSpPr>
            <p:spPr>
              <a:xfrm>
                <a:off x="6996113" y="5004474"/>
                <a:ext cx="2397950" cy="806334"/>
              </a:xfrm>
              <a:prstGeom prst="roundRect">
                <a:avLst/>
              </a:prstGeom>
              <a:grp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Battery Ageing</a:t>
                </a:r>
              </a:p>
            </p:txBody>
          </p:sp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759A81B1-4264-6D1A-90BD-52A0AC819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rcRect l="24715"/>
              <a:stretch/>
            </p:blipFill>
            <p:spPr>
              <a:xfrm>
                <a:off x="7066881" y="5136175"/>
                <a:ext cx="754653" cy="557997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CCFD9B56-1C3B-C1FE-97F2-48E724A92804}"/>
                </a:ext>
              </a:extLst>
            </p:cNvPr>
            <p:cNvGrpSpPr/>
            <p:nvPr/>
          </p:nvGrpSpPr>
          <p:grpSpPr>
            <a:xfrm>
              <a:off x="322526" y="3504614"/>
              <a:ext cx="2397950" cy="806334"/>
              <a:chOff x="322526" y="3604370"/>
              <a:chExt cx="2397950" cy="806334"/>
            </a:xfrm>
            <a:solidFill>
              <a:schemeClr val="bg2"/>
            </a:solidFill>
          </p:grpSpPr>
          <p:sp>
            <p:nvSpPr>
              <p:cNvPr id="20" name="Rechteck: abgerundete Ecken 19">
                <a:extLst>
                  <a:ext uri="{FF2B5EF4-FFF2-40B4-BE49-F238E27FC236}">
                    <a16:creationId xmlns:a16="http://schemas.microsoft.com/office/drawing/2014/main" id="{1F4BDD83-4949-E960-92ED-C5D6C5446CFA}"/>
                  </a:ext>
                </a:extLst>
              </p:cNvPr>
              <p:cNvSpPr/>
              <p:nvPr/>
            </p:nvSpPr>
            <p:spPr>
              <a:xfrm>
                <a:off x="322526" y="3604370"/>
                <a:ext cx="2397950" cy="806334"/>
              </a:xfrm>
              <a:prstGeom prst="roundRect">
                <a:avLst/>
              </a:prstGeom>
              <a:grp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Battery Manage-</a:t>
                </a:r>
                <a:b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en-US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ment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System</a:t>
                </a:r>
              </a:p>
            </p:txBody>
          </p:sp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9122E4CA-EED2-308B-8AFD-81F53E5FCC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rcRect l="20959" t="17015" r="16884" b="14652"/>
              <a:stretch/>
            </p:blipFill>
            <p:spPr>
              <a:xfrm>
                <a:off x="364829" y="3670348"/>
                <a:ext cx="676025" cy="695253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AF4249E3-C5D1-CFA8-21F3-71B70E9D5DE3}"/>
                </a:ext>
              </a:extLst>
            </p:cNvPr>
            <p:cNvGrpSpPr/>
            <p:nvPr/>
          </p:nvGrpSpPr>
          <p:grpSpPr>
            <a:xfrm>
              <a:off x="5308890" y="849631"/>
              <a:ext cx="2397950" cy="806334"/>
              <a:chOff x="5308890" y="949387"/>
              <a:chExt cx="2397950" cy="806334"/>
            </a:xfrm>
          </p:grpSpPr>
          <p:sp>
            <p:nvSpPr>
              <p:cNvPr id="8" name="Rechteck: abgerundete Ecken 7">
                <a:extLst>
                  <a:ext uri="{FF2B5EF4-FFF2-40B4-BE49-F238E27FC236}">
                    <a16:creationId xmlns:a16="http://schemas.microsoft.com/office/drawing/2014/main" id="{7EC316AD-DA3C-3938-5919-7C5FBC8E3144}"/>
                  </a:ext>
                </a:extLst>
              </p:cNvPr>
              <p:cNvSpPr/>
              <p:nvPr/>
            </p:nvSpPr>
            <p:spPr>
              <a:xfrm>
                <a:off x="5308890" y="949387"/>
                <a:ext cx="2397950" cy="806334"/>
              </a:xfrm>
              <a:prstGeom prst="roundRect">
                <a:avLst/>
              </a:prstGeom>
              <a:solidFill>
                <a:schemeClr val="bg2">
                  <a:lumMod val="90000"/>
                  <a:alpha val="50196"/>
                </a:schemeClr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Li-Ion Battery Cells</a:t>
                </a:r>
              </a:p>
            </p:txBody>
          </p:sp>
          <p:pic>
            <p:nvPicPr>
              <p:cNvPr id="32" name="Grafik 31" descr="Ein Bild, das Kreis, Zylinder, Kunst, Design enthält.&#10;&#10;Automatisch generierte Beschreibung">
                <a:extLst>
                  <a:ext uri="{FF2B5EF4-FFF2-40B4-BE49-F238E27FC236}">
                    <a16:creationId xmlns:a16="http://schemas.microsoft.com/office/drawing/2014/main" id="{6EBC44A5-C30E-C02F-29AC-DB815BB891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6"/>
                  </a:ext>
                </a:extLst>
              </a:blip>
              <a:stretch>
                <a:fillRect/>
              </a:stretch>
            </p:blipFill>
            <p:spPr>
              <a:xfrm>
                <a:off x="5402152" y="980432"/>
                <a:ext cx="378000" cy="756000"/>
              </a:xfrm>
              <a:prstGeom prst="rect">
                <a:avLst/>
              </a:prstGeom>
            </p:spPr>
          </p:pic>
        </p:grpSp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B3BD0ACC-F3BB-2DDA-AAF4-C943166A6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9036" r="2945"/>
            <a:stretch/>
          </p:blipFill>
          <p:spPr>
            <a:xfrm>
              <a:off x="3710211" y="4552552"/>
              <a:ext cx="2693012" cy="1987727"/>
            </a:xfrm>
            <a:prstGeom prst="rect">
              <a:avLst/>
            </a:prstGeom>
          </p:spPr>
        </p:pic>
        <p:pic>
          <p:nvPicPr>
            <p:cNvPr id="45" name="Grafik 44" descr="Ein Bild, das Schwarz, Dunkelheit enthält.&#10;&#10;Automatisch generierte Beschreibung">
              <a:extLst>
                <a:ext uri="{FF2B5EF4-FFF2-40B4-BE49-F238E27FC236}">
                  <a16:creationId xmlns:a16="http://schemas.microsoft.com/office/drawing/2014/main" id="{449EF68A-16AA-76A0-BC4E-01A4BF97C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rcRect t="14222" b="18124"/>
            <a:stretch/>
          </p:blipFill>
          <p:spPr>
            <a:xfrm rot="5400000">
              <a:off x="4755542" y="4004492"/>
              <a:ext cx="688109" cy="465527"/>
            </a:xfrm>
            <a:prstGeom prst="rect">
              <a:avLst/>
            </a:prstGeom>
          </p:spPr>
        </p:pic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68393B35-5FA8-29A4-F9D7-530223208A09}"/>
                </a:ext>
              </a:extLst>
            </p:cNvPr>
            <p:cNvGrpSpPr/>
            <p:nvPr/>
          </p:nvGrpSpPr>
          <p:grpSpPr>
            <a:xfrm>
              <a:off x="873103" y="4904718"/>
              <a:ext cx="2555897" cy="806334"/>
              <a:chOff x="873103" y="5004474"/>
              <a:chExt cx="2555897" cy="806334"/>
            </a:xfrm>
          </p:grpSpPr>
          <p:sp>
            <p:nvSpPr>
              <p:cNvPr id="13" name="Rechteck: abgerundete Ecken 12">
                <a:extLst>
                  <a:ext uri="{FF2B5EF4-FFF2-40B4-BE49-F238E27FC236}">
                    <a16:creationId xmlns:a16="http://schemas.microsoft.com/office/drawing/2014/main" id="{C66960A6-DD69-64F2-D1CB-FD45742C8AA7}"/>
                  </a:ext>
                </a:extLst>
              </p:cNvPr>
              <p:cNvSpPr/>
              <p:nvPr/>
            </p:nvSpPr>
            <p:spPr>
              <a:xfrm>
                <a:off x="906087" y="5004474"/>
                <a:ext cx="2522913" cy="806334"/>
              </a:xfrm>
              <a:prstGeom prst="roundRect">
                <a:avLst/>
              </a:prstGeom>
              <a:solidFill>
                <a:srgbClr val="AA6EC2">
                  <a:alpha val="50196"/>
                </a:srgbClr>
              </a:solidFill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chemeClr val="tx1"/>
                    </a:solidFill>
                  </a:rPr>
                  <a:t>Charging Strategies</a:t>
                </a:r>
              </a:p>
            </p:txBody>
          </p:sp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B0ECBB91-D08A-8391-8711-4BB553A471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21"/>
                  </a:ext>
                </a:extLst>
              </a:blip>
              <a:stretch>
                <a:fillRect/>
              </a:stretch>
            </p:blipFill>
            <p:spPr>
              <a:xfrm>
                <a:off x="873103" y="5045561"/>
                <a:ext cx="717733" cy="717733"/>
              </a:xfrm>
              <a:prstGeom prst="rect">
                <a:avLst/>
              </a:prstGeom>
            </p:spPr>
          </p:pic>
        </p:grp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F3BD6F26-9E50-3930-0ABF-1284A6EB5A3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335" y="19374"/>
            <a:ext cx="1961106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46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8AD906-C2D0-6CCE-2592-FDF56F1E1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to charge a smartphone or a smart watch!</a:t>
            </a:r>
          </a:p>
          <a:p>
            <a:r>
              <a:rPr lang="en-US" dirty="0"/>
              <a:t>What kind of energy does the environment provide?</a:t>
            </a:r>
          </a:p>
          <a:p>
            <a:r>
              <a:rPr lang="en-US" dirty="0"/>
              <a:t>How fast should it be charged?</a:t>
            </a:r>
          </a:p>
          <a:p>
            <a:r>
              <a:rPr lang="en-US" dirty="0"/>
              <a:t>Which temperature should not be passed?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10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Charging a consumer electronics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6DEF6E-DFAB-C959-C04D-D93B0786179C}"/>
              </a:ext>
            </a:extLst>
          </p:cNvPr>
          <p:cNvSpPr/>
          <p:nvPr/>
        </p:nvSpPr>
        <p:spPr>
          <a:xfrm>
            <a:off x="277627" y="2972921"/>
            <a:ext cx="1017775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External Power Source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BD071C3-157C-EBD9-0FF2-41916F0FEC3B}"/>
              </a:ext>
            </a:extLst>
          </p:cNvPr>
          <p:cNvSpPr/>
          <p:nvPr/>
        </p:nvSpPr>
        <p:spPr>
          <a:xfrm>
            <a:off x="1365228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D2909A-20F2-086C-1718-18CECFB9AF69}"/>
              </a:ext>
            </a:extLst>
          </p:cNvPr>
          <p:cNvSpPr/>
          <p:nvPr/>
        </p:nvSpPr>
        <p:spPr>
          <a:xfrm>
            <a:off x="1939319" y="2972921"/>
            <a:ext cx="820551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Plug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B70179B-87C7-824F-2CB7-7595BDD44EE5}"/>
              </a:ext>
            </a:extLst>
          </p:cNvPr>
          <p:cNvSpPr/>
          <p:nvPr/>
        </p:nvSpPr>
        <p:spPr>
          <a:xfrm>
            <a:off x="2829696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AB0518-928D-0E64-9FAA-95F320F2BB97}"/>
              </a:ext>
            </a:extLst>
          </p:cNvPr>
          <p:cNvSpPr/>
          <p:nvPr/>
        </p:nvSpPr>
        <p:spPr>
          <a:xfrm>
            <a:off x="3403787" y="2972921"/>
            <a:ext cx="1154766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Converter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1B7DD66-6324-475E-57B2-84F5118DD424}"/>
              </a:ext>
            </a:extLst>
          </p:cNvPr>
          <p:cNvSpPr/>
          <p:nvPr/>
        </p:nvSpPr>
        <p:spPr>
          <a:xfrm>
            <a:off x="4628379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7CB3DA-EDBE-F150-798E-2E2B383395D1}"/>
              </a:ext>
            </a:extLst>
          </p:cNvPr>
          <p:cNvSpPr/>
          <p:nvPr/>
        </p:nvSpPr>
        <p:spPr>
          <a:xfrm>
            <a:off x="5202470" y="2972921"/>
            <a:ext cx="1320613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Device Connection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28CBB62-80DC-EA7D-C8F3-6C6FC4680394}"/>
              </a:ext>
            </a:extLst>
          </p:cNvPr>
          <p:cNvSpPr/>
          <p:nvPr/>
        </p:nvSpPr>
        <p:spPr>
          <a:xfrm>
            <a:off x="6592909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CC0399-646E-D2E0-5D50-8A234CDE3795}"/>
              </a:ext>
            </a:extLst>
          </p:cNvPr>
          <p:cNvSpPr/>
          <p:nvPr/>
        </p:nvSpPr>
        <p:spPr>
          <a:xfrm>
            <a:off x="7167000" y="2972921"/>
            <a:ext cx="820551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Device BMS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558313-C47E-CADE-E3C3-476679820BDB}"/>
              </a:ext>
            </a:extLst>
          </p:cNvPr>
          <p:cNvSpPr/>
          <p:nvPr/>
        </p:nvSpPr>
        <p:spPr>
          <a:xfrm>
            <a:off x="8631470" y="2972921"/>
            <a:ext cx="897344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Battery 1 Cell Pouch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531DEA9-F0E4-67C3-B628-C82B5F7EC660}"/>
              </a:ext>
            </a:extLst>
          </p:cNvPr>
          <p:cNvSpPr/>
          <p:nvPr/>
        </p:nvSpPr>
        <p:spPr>
          <a:xfrm>
            <a:off x="8057377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1E3C7C-8280-97D1-622A-527028EC2349}"/>
              </a:ext>
            </a:extLst>
          </p:cNvPr>
          <p:cNvSpPr txBox="1"/>
          <p:nvPr/>
        </p:nvSpPr>
        <p:spPr>
          <a:xfrm>
            <a:off x="57159" y="6122725"/>
            <a:ext cx="9741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0" i="0" u="none" strike="noStrike" dirty="0">
                <a:effectLst/>
                <a:latin typeface="ElsevierSans"/>
                <a:hlinkClick r:id="rId2"/>
              </a:rPr>
              <a:t>https://www.androidauthority.com/google-pixel-9-pro-fold-ncc-3461263/</a:t>
            </a:r>
            <a:r>
              <a:rPr lang="en-US" b="0" i="0" u="none" strike="noStrike" dirty="0">
                <a:effectLst/>
                <a:latin typeface="ElsevierSans"/>
              </a:rPr>
              <a:t> </a:t>
            </a:r>
            <a:endParaRPr lang="en-US" dirty="0"/>
          </a:p>
        </p:txBody>
      </p:sp>
      <p:pic>
        <p:nvPicPr>
          <p:cNvPr id="1026" name="Picture 2" descr="Pixel 9 Pro NCC Photo 7">
            <a:extLst>
              <a:ext uri="{FF2B5EF4-FFF2-40B4-BE49-F238E27FC236}">
                <a16:creationId xmlns:a16="http://schemas.microsoft.com/office/drawing/2014/main" id="{680122CA-F9DA-3E98-27D3-69D839BF7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t="11448" r="13084" b="14198"/>
          <a:stretch/>
        </p:blipFill>
        <p:spPr bwMode="auto">
          <a:xfrm>
            <a:off x="5202470" y="3979449"/>
            <a:ext cx="3002438" cy="21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xel 9 Pro NCC Photo 5">
            <a:extLst>
              <a:ext uri="{FF2B5EF4-FFF2-40B4-BE49-F238E27FC236}">
                <a16:creationId xmlns:a16="http://schemas.microsoft.com/office/drawing/2014/main" id="{2C6F2C17-E6B3-C336-1708-6434A9790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t="31726" r="37939" b="1705"/>
          <a:stretch/>
        </p:blipFill>
        <p:spPr bwMode="auto">
          <a:xfrm>
            <a:off x="8514217" y="4605329"/>
            <a:ext cx="1131850" cy="134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F05183E-B44B-8E60-BE23-23CF6A052C7D}"/>
              </a:ext>
            </a:extLst>
          </p:cNvPr>
          <p:cNvSpPr txBox="1"/>
          <p:nvPr/>
        </p:nvSpPr>
        <p:spPr>
          <a:xfrm>
            <a:off x="7421828" y="958603"/>
            <a:ext cx="210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Google Pixel 9 Pro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FEEC3-B48D-AD32-C390-4C1C95780161}"/>
              </a:ext>
            </a:extLst>
          </p:cNvPr>
          <p:cNvSpPr txBox="1"/>
          <p:nvPr/>
        </p:nvSpPr>
        <p:spPr>
          <a:xfrm>
            <a:off x="7421828" y="1441129"/>
            <a:ext cx="210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230V 50Hz AC </a:t>
            </a:r>
            <a:r>
              <a:rPr lang="en-US" b="1" dirty="0" err="1">
                <a:solidFill>
                  <a:srgbClr val="C00000"/>
                </a:solidFill>
              </a:rPr>
              <a:t>Typ</a:t>
            </a:r>
            <a:r>
              <a:rPr lang="en-US" b="1" dirty="0">
                <a:solidFill>
                  <a:srgbClr val="C00000"/>
                </a:solidFill>
              </a:rPr>
              <a:t> J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E2E408-EA75-4D4E-6ED5-14674D02033F}"/>
              </a:ext>
            </a:extLst>
          </p:cNvPr>
          <p:cNvSpPr txBox="1"/>
          <p:nvPr/>
        </p:nvSpPr>
        <p:spPr>
          <a:xfrm>
            <a:off x="277626" y="4420663"/>
            <a:ext cx="4756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Google Pixel 9 Pro Datasheet:</a:t>
            </a:r>
          </a:p>
          <a:p>
            <a:r>
              <a:rPr lang="en-US" dirty="0">
                <a:solidFill>
                  <a:srgbClr val="C00000"/>
                </a:solidFill>
              </a:rPr>
              <a:t>Battery capacity: 4700mAhn (min. 4558mAh)</a:t>
            </a:r>
          </a:p>
          <a:p>
            <a:r>
              <a:rPr lang="en-US" dirty="0">
                <a:solidFill>
                  <a:srgbClr val="C00000"/>
                </a:solidFill>
              </a:rPr>
              <a:t>Charging over:     USB-C or Qi Wireless Charging</a:t>
            </a:r>
          </a:p>
          <a:p>
            <a:r>
              <a:rPr lang="en-US" dirty="0">
                <a:solidFill>
                  <a:srgbClr val="C00000"/>
                </a:solidFill>
              </a:rPr>
              <a:t>Fast Charge:         55% in 30 minutes with 27W</a:t>
            </a:r>
          </a:p>
          <a:p>
            <a:r>
              <a:rPr lang="en-US" b="1" dirty="0">
                <a:solidFill>
                  <a:srgbClr val="C00000"/>
                </a:solidFill>
              </a:rPr>
              <a:t>Google Pixel 9 Pro Pictures:</a:t>
            </a:r>
          </a:p>
          <a:p>
            <a:r>
              <a:rPr lang="en-US" dirty="0">
                <a:solidFill>
                  <a:srgbClr val="C00000"/>
                </a:solidFill>
              </a:rPr>
              <a:t>Battery Voltage:  3.90V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047D9E-E21F-B171-A0AB-A88894941C43}"/>
              </a:ext>
            </a:extLst>
          </p:cNvPr>
          <p:cNvSpPr txBox="1"/>
          <p:nvPr/>
        </p:nvSpPr>
        <p:spPr>
          <a:xfrm>
            <a:off x="7421827" y="2335892"/>
            <a:ext cx="231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&lt; 45°C (usage: &lt; 35°C)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7D38F8-21C4-77E3-4732-CC508218A295}"/>
              </a:ext>
            </a:extLst>
          </p:cNvPr>
          <p:cNvSpPr txBox="1"/>
          <p:nvPr/>
        </p:nvSpPr>
        <p:spPr>
          <a:xfrm>
            <a:off x="7428898" y="1893492"/>
            <a:ext cx="231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55% in 30 minutes</a:t>
            </a:r>
          </a:p>
        </p:txBody>
      </p:sp>
    </p:spTree>
    <p:extLst>
      <p:ext uri="{BB962C8B-B14F-4D97-AF65-F5344CB8AC3E}">
        <p14:creationId xmlns:p14="http://schemas.microsoft.com/office/powerpoint/2010/main" val="165752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8AD906-C2D0-6CCE-2592-FDF56F1E1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to charge a smartphone or a smart watch!</a:t>
            </a:r>
          </a:p>
          <a:p>
            <a:r>
              <a:rPr lang="en-US" dirty="0"/>
              <a:t>What kind of energy does the environment provide?</a:t>
            </a:r>
          </a:p>
          <a:p>
            <a:r>
              <a:rPr lang="en-US" dirty="0"/>
              <a:t>How fast should it be charged?</a:t>
            </a:r>
          </a:p>
          <a:p>
            <a:r>
              <a:rPr lang="en-US" dirty="0"/>
              <a:t>Which temperature should not be passed?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11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Charging a consumer electronics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6DEF6E-DFAB-C959-C04D-D93B0786179C}"/>
              </a:ext>
            </a:extLst>
          </p:cNvPr>
          <p:cNvSpPr/>
          <p:nvPr/>
        </p:nvSpPr>
        <p:spPr>
          <a:xfrm>
            <a:off x="277627" y="2972921"/>
            <a:ext cx="1017775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External Power Source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BD071C3-157C-EBD9-0FF2-41916F0FEC3B}"/>
              </a:ext>
            </a:extLst>
          </p:cNvPr>
          <p:cNvSpPr/>
          <p:nvPr/>
        </p:nvSpPr>
        <p:spPr>
          <a:xfrm>
            <a:off x="1365228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D2909A-20F2-086C-1718-18CECFB9AF69}"/>
              </a:ext>
            </a:extLst>
          </p:cNvPr>
          <p:cNvSpPr/>
          <p:nvPr/>
        </p:nvSpPr>
        <p:spPr>
          <a:xfrm>
            <a:off x="1939319" y="2972921"/>
            <a:ext cx="820551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Plug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B70179B-87C7-824F-2CB7-7595BDD44EE5}"/>
              </a:ext>
            </a:extLst>
          </p:cNvPr>
          <p:cNvSpPr/>
          <p:nvPr/>
        </p:nvSpPr>
        <p:spPr>
          <a:xfrm>
            <a:off x="2829696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AB0518-928D-0E64-9FAA-95F320F2BB97}"/>
              </a:ext>
            </a:extLst>
          </p:cNvPr>
          <p:cNvSpPr/>
          <p:nvPr/>
        </p:nvSpPr>
        <p:spPr>
          <a:xfrm>
            <a:off x="3403787" y="2972921"/>
            <a:ext cx="1154766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Converter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1B7DD66-6324-475E-57B2-84F5118DD424}"/>
              </a:ext>
            </a:extLst>
          </p:cNvPr>
          <p:cNvSpPr/>
          <p:nvPr/>
        </p:nvSpPr>
        <p:spPr>
          <a:xfrm>
            <a:off x="4628379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7CB3DA-EDBE-F150-798E-2E2B383395D1}"/>
              </a:ext>
            </a:extLst>
          </p:cNvPr>
          <p:cNvSpPr/>
          <p:nvPr/>
        </p:nvSpPr>
        <p:spPr>
          <a:xfrm>
            <a:off x="5202470" y="2972921"/>
            <a:ext cx="1320613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Device Connection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28CBB62-80DC-EA7D-C8F3-6C6FC4680394}"/>
              </a:ext>
            </a:extLst>
          </p:cNvPr>
          <p:cNvSpPr/>
          <p:nvPr/>
        </p:nvSpPr>
        <p:spPr>
          <a:xfrm>
            <a:off x="6592909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CC0399-646E-D2E0-5D50-8A234CDE3795}"/>
              </a:ext>
            </a:extLst>
          </p:cNvPr>
          <p:cNvSpPr/>
          <p:nvPr/>
        </p:nvSpPr>
        <p:spPr>
          <a:xfrm>
            <a:off x="7167000" y="2972921"/>
            <a:ext cx="820551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Device BMS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558313-C47E-CADE-E3C3-476679820BDB}"/>
              </a:ext>
            </a:extLst>
          </p:cNvPr>
          <p:cNvSpPr/>
          <p:nvPr/>
        </p:nvSpPr>
        <p:spPr>
          <a:xfrm>
            <a:off x="8631470" y="2972921"/>
            <a:ext cx="897344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Battery 1 Cell Pouch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531DEA9-F0E4-67C3-B628-C82B5F7EC660}"/>
              </a:ext>
            </a:extLst>
          </p:cNvPr>
          <p:cNvSpPr/>
          <p:nvPr/>
        </p:nvSpPr>
        <p:spPr>
          <a:xfrm>
            <a:off x="8057377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1E3C7C-8280-97D1-622A-527028EC2349}"/>
              </a:ext>
            </a:extLst>
          </p:cNvPr>
          <p:cNvSpPr txBox="1"/>
          <p:nvPr/>
        </p:nvSpPr>
        <p:spPr>
          <a:xfrm>
            <a:off x="57159" y="6122725"/>
            <a:ext cx="9741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0" i="0" u="none" strike="noStrike" dirty="0">
                <a:effectLst/>
                <a:latin typeface="ElsevierSans"/>
                <a:hlinkClick r:id="rId2"/>
              </a:rPr>
              <a:t>https://www.sct.com.tw/articles/usb-a-vs-usb-b-vs-usb-c-whats-the-difference-usb-types-comparison</a:t>
            </a:r>
            <a:r>
              <a:rPr lang="en-US" b="0" i="0" u="none" strike="noStrike" dirty="0">
                <a:effectLst/>
                <a:latin typeface="ElsevierSans"/>
              </a:rPr>
              <a:t> 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05183E-B44B-8E60-BE23-23CF6A052C7D}"/>
              </a:ext>
            </a:extLst>
          </p:cNvPr>
          <p:cNvSpPr txBox="1"/>
          <p:nvPr/>
        </p:nvSpPr>
        <p:spPr>
          <a:xfrm>
            <a:off x="7421828" y="958603"/>
            <a:ext cx="210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Google Pixel 9 Pro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FEEC3-B48D-AD32-C390-4C1C95780161}"/>
              </a:ext>
            </a:extLst>
          </p:cNvPr>
          <p:cNvSpPr txBox="1"/>
          <p:nvPr/>
        </p:nvSpPr>
        <p:spPr>
          <a:xfrm>
            <a:off x="7421828" y="1441129"/>
            <a:ext cx="210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230V 50Hz AC </a:t>
            </a:r>
            <a:r>
              <a:rPr lang="en-US" b="1" dirty="0" err="1">
                <a:solidFill>
                  <a:srgbClr val="C00000"/>
                </a:solidFill>
              </a:rPr>
              <a:t>Typ</a:t>
            </a:r>
            <a:r>
              <a:rPr lang="en-US" b="1" dirty="0">
                <a:solidFill>
                  <a:srgbClr val="C00000"/>
                </a:solidFill>
              </a:rPr>
              <a:t> J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E2E408-EA75-4D4E-6ED5-14674D02033F}"/>
              </a:ext>
            </a:extLst>
          </p:cNvPr>
          <p:cNvSpPr txBox="1"/>
          <p:nvPr/>
        </p:nvSpPr>
        <p:spPr>
          <a:xfrm>
            <a:off x="277626" y="4420663"/>
            <a:ext cx="5043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Voltage of USB:  5.0V (for USB-A)</a:t>
            </a:r>
          </a:p>
          <a:p>
            <a:r>
              <a:rPr lang="en-US" dirty="0">
                <a:solidFill>
                  <a:srgbClr val="C00000"/>
                </a:solidFill>
              </a:rPr>
              <a:t>Current needed: 55% in 1/2h of 4.7Ah </a:t>
            </a:r>
          </a:p>
          <a:p>
            <a:r>
              <a:rPr lang="en-US" dirty="0">
                <a:solidFill>
                  <a:srgbClr val="C00000"/>
                </a:solidFill>
              </a:rPr>
              <a:t>                              0.55 / 0.5h * 4.7Ah = 5.17A</a:t>
            </a:r>
          </a:p>
          <a:p>
            <a:r>
              <a:rPr lang="en-US" dirty="0">
                <a:solidFill>
                  <a:srgbClr val="C00000"/>
                </a:solidFill>
              </a:rPr>
              <a:t>Power needed:   5.17A * 3.9V  = 20.16W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Problem? Maximal current of USB-A is 3A (18.5W)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047D9E-E21F-B171-A0AB-A88894941C43}"/>
              </a:ext>
            </a:extLst>
          </p:cNvPr>
          <p:cNvSpPr txBox="1"/>
          <p:nvPr/>
        </p:nvSpPr>
        <p:spPr>
          <a:xfrm>
            <a:off x="7421827" y="2335892"/>
            <a:ext cx="231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&lt; 45°C (usage: &lt; 35°C)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7D38F8-21C4-77E3-4732-CC508218A295}"/>
              </a:ext>
            </a:extLst>
          </p:cNvPr>
          <p:cNvSpPr txBox="1"/>
          <p:nvPr/>
        </p:nvSpPr>
        <p:spPr>
          <a:xfrm>
            <a:off x="7428898" y="1893492"/>
            <a:ext cx="231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55% in 30 minutes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85FF59-70ED-0C7A-EC44-2332A239E241}"/>
              </a:ext>
            </a:extLst>
          </p:cNvPr>
          <p:cNvSpPr txBox="1"/>
          <p:nvPr/>
        </p:nvSpPr>
        <p:spPr>
          <a:xfrm>
            <a:off x="210671" y="3832509"/>
            <a:ext cx="1305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230V 50Hz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76DCBE-32AC-D869-8FA6-6279043D899B}"/>
              </a:ext>
            </a:extLst>
          </p:cNvPr>
          <p:cNvSpPr txBox="1"/>
          <p:nvPr/>
        </p:nvSpPr>
        <p:spPr>
          <a:xfrm>
            <a:off x="1869490" y="3838217"/>
            <a:ext cx="89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Typ</a:t>
            </a:r>
            <a:r>
              <a:rPr lang="en-US" b="1" dirty="0">
                <a:solidFill>
                  <a:srgbClr val="C00000"/>
                </a:solidFill>
              </a:rPr>
              <a:t> J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08D068-BC4F-5CC7-7FBA-B1FC3C7B0EDC}"/>
              </a:ext>
            </a:extLst>
          </p:cNvPr>
          <p:cNvSpPr txBox="1"/>
          <p:nvPr/>
        </p:nvSpPr>
        <p:spPr>
          <a:xfrm>
            <a:off x="5132322" y="3875345"/>
            <a:ext cx="149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USB-C      (</a:t>
            </a:r>
            <a:r>
              <a:rPr lang="en-US" b="1" strike="sngStrike" dirty="0">
                <a:solidFill>
                  <a:srgbClr val="C00000"/>
                </a:solidFill>
              </a:rPr>
              <a:t>Qi)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984817-F170-F4DF-63E4-8C83F8414645}"/>
              </a:ext>
            </a:extLst>
          </p:cNvPr>
          <p:cNvSpPr txBox="1"/>
          <p:nvPr/>
        </p:nvSpPr>
        <p:spPr>
          <a:xfrm>
            <a:off x="8561643" y="3882962"/>
            <a:ext cx="118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4700mAh</a:t>
            </a:r>
          </a:p>
          <a:p>
            <a:r>
              <a:rPr lang="en-US" b="1" dirty="0">
                <a:solidFill>
                  <a:srgbClr val="C00000"/>
                </a:solidFill>
              </a:rPr>
              <a:t>3.90V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D3E4B9-2214-3401-2D10-5E3555043381}"/>
              </a:ext>
            </a:extLst>
          </p:cNvPr>
          <p:cNvSpPr txBox="1"/>
          <p:nvPr/>
        </p:nvSpPr>
        <p:spPr>
          <a:xfrm>
            <a:off x="3333957" y="3873924"/>
            <a:ext cx="172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To be defined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CCEEDF-935E-435A-C6D8-C4974DB144BF}"/>
              </a:ext>
            </a:extLst>
          </p:cNvPr>
          <p:cNvSpPr txBox="1"/>
          <p:nvPr/>
        </p:nvSpPr>
        <p:spPr>
          <a:xfrm>
            <a:off x="7097174" y="3868267"/>
            <a:ext cx="110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internal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0CCA55-4AE5-E612-F249-CAA27456B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475" y="4249717"/>
            <a:ext cx="3143250" cy="187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97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8AD906-C2D0-6CCE-2592-FDF56F1E1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Design Power Converter </a:t>
            </a:r>
          </a:p>
          <a:p>
            <a:r>
              <a:rPr lang="en-US" dirty="0"/>
              <a:t>USB-A with max. 18.5W and max. 3A</a:t>
            </a:r>
          </a:p>
          <a:p>
            <a:r>
              <a:rPr lang="en-US" dirty="0"/>
              <a:t>USB-C with max. 100W and max. 3A</a:t>
            </a:r>
          </a:p>
          <a:p>
            <a:pPr lvl="1"/>
            <a:r>
              <a:rPr lang="en-US" dirty="0"/>
              <a:t>Cable diameters limits maximal current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12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Charging a consumer electronics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1E3C7C-8280-97D1-622A-527028EC2349}"/>
              </a:ext>
            </a:extLst>
          </p:cNvPr>
          <p:cNvSpPr txBox="1"/>
          <p:nvPr/>
        </p:nvSpPr>
        <p:spPr>
          <a:xfrm>
            <a:off x="57159" y="6122725"/>
            <a:ext cx="9741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0" i="0" u="none" strike="noStrike" dirty="0">
                <a:effectLst/>
                <a:latin typeface="ElsevierSans"/>
                <a:hlinkClick r:id="rId2"/>
              </a:rPr>
              <a:t>https://www.sct.com.tw/articles/usb-a-vs-usb-b-vs-usb-c-whats-the-difference-usb-types-comparison</a:t>
            </a:r>
            <a:r>
              <a:rPr lang="en-US" b="0" i="0" u="none" strike="noStrike" dirty="0">
                <a:effectLst/>
                <a:latin typeface="ElsevierSans"/>
              </a:rPr>
              <a:t> 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38DC36-A41D-B140-EACB-559D03639C18}"/>
              </a:ext>
            </a:extLst>
          </p:cNvPr>
          <p:cNvSpPr txBox="1"/>
          <p:nvPr/>
        </p:nvSpPr>
        <p:spPr>
          <a:xfrm>
            <a:off x="6167718" y="1531801"/>
            <a:ext cx="210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same current, different power?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1461AB49-49E4-43A9-7729-2EE3E4EAB357}"/>
              </a:ext>
            </a:extLst>
          </p:cNvPr>
          <p:cNvSpPr/>
          <p:nvPr/>
        </p:nvSpPr>
        <p:spPr>
          <a:xfrm>
            <a:off x="5768788" y="1477723"/>
            <a:ext cx="201706" cy="754489"/>
          </a:xfrm>
          <a:prstGeom prst="righ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D64D10-C904-9A61-FCAA-A83AAFADF81A}"/>
              </a:ext>
            </a:extLst>
          </p:cNvPr>
          <p:cNvSpPr/>
          <p:nvPr/>
        </p:nvSpPr>
        <p:spPr>
          <a:xfrm>
            <a:off x="277627" y="2972921"/>
            <a:ext cx="1017775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External Power Source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E2AA1777-5A45-1E3B-E6D4-E3D45A64F32F}"/>
              </a:ext>
            </a:extLst>
          </p:cNvPr>
          <p:cNvSpPr/>
          <p:nvPr/>
        </p:nvSpPr>
        <p:spPr>
          <a:xfrm>
            <a:off x="1365228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E61301-050C-5E5E-DB23-27293A1422CA}"/>
              </a:ext>
            </a:extLst>
          </p:cNvPr>
          <p:cNvSpPr/>
          <p:nvPr/>
        </p:nvSpPr>
        <p:spPr>
          <a:xfrm>
            <a:off x="1939319" y="2972921"/>
            <a:ext cx="820551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Plug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C06A732D-04C4-0F86-DD80-10AB80A09E0B}"/>
              </a:ext>
            </a:extLst>
          </p:cNvPr>
          <p:cNvSpPr/>
          <p:nvPr/>
        </p:nvSpPr>
        <p:spPr>
          <a:xfrm>
            <a:off x="2829696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268A36B-729F-AA19-766C-BB9D493ED3B7}"/>
              </a:ext>
            </a:extLst>
          </p:cNvPr>
          <p:cNvSpPr/>
          <p:nvPr/>
        </p:nvSpPr>
        <p:spPr>
          <a:xfrm>
            <a:off x="3403787" y="2972921"/>
            <a:ext cx="1154766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Converter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E4281B95-EB44-752D-27FA-5CF2BD13CA56}"/>
              </a:ext>
            </a:extLst>
          </p:cNvPr>
          <p:cNvSpPr/>
          <p:nvPr/>
        </p:nvSpPr>
        <p:spPr>
          <a:xfrm>
            <a:off x="4628379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5354EDD-CFF5-635C-5B76-6EC8F50EE891}"/>
              </a:ext>
            </a:extLst>
          </p:cNvPr>
          <p:cNvSpPr/>
          <p:nvPr/>
        </p:nvSpPr>
        <p:spPr>
          <a:xfrm>
            <a:off x="5202470" y="2972921"/>
            <a:ext cx="1320613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Device Connection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169FAB9D-D1A6-0218-3E09-2C9012AD2661}"/>
              </a:ext>
            </a:extLst>
          </p:cNvPr>
          <p:cNvSpPr/>
          <p:nvPr/>
        </p:nvSpPr>
        <p:spPr>
          <a:xfrm>
            <a:off x="6592909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A584552-CBEB-F650-2269-A26761FE22AE}"/>
              </a:ext>
            </a:extLst>
          </p:cNvPr>
          <p:cNvSpPr/>
          <p:nvPr/>
        </p:nvSpPr>
        <p:spPr>
          <a:xfrm>
            <a:off x="7167000" y="2972921"/>
            <a:ext cx="820551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Device BMS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98A800F-40E5-6EBA-8F6A-DFEC1E88446C}"/>
              </a:ext>
            </a:extLst>
          </p:cNvPr>
          <p:cNvSpPr/>
          <p:nvPr/>
        </p:nvSpPr>
        <p:spPr>
          <a:xfrm>
            <a:off x="8631470" y="2972921"/>
            <a:ext cx="897344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Battery 1 Cell Pouch</a:t>
            </a: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E37B9BB5-7A56-74B4-CF96-CA88C85F8CC4}"/>
              </a:ext>
            </a:extLst>
          </p:cNvPr>
          <p:cNvSpPr/>
          <p:nvPr/>
        </p:nvSpPr>
        <p:spPr>
          <a:xfrm>
            <a:off x="8057377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F332874-C397-2D62-8B63-A4BC069216E1}"/>
              </a:ext>
            </a:extLst>
          </p:cNvPr>
          <p:cNvSpPr txBox="1"/>
          <p:nvPr/>
        </p:nvSpPr>
        <p:spPr>
          <a:xfrm>
            <a:off x="277626" y="4420663"/>
            <a:ext cx="5043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Voltage of USB:  5.0V (for USB-A)</a:t>
            </a:r>
          </a:p>
          <a:p>
            <a:r>
              <a:rPr lang="en-US" dirty="0">
                <a:solidFill>
                  <a:srgbClr val="C00000"/>
                </a:solidFill>
              </a:rPr>
              <a:t>Current needed: 55% in 1/2h of 4.7Ah </a:t>
            </a:r>
          </a:p>
          <a:p>
            <a:r>
              <a:rPr lang="en-US" dirty="0">
                <a:solidFill>
                  <a:srgbClr val="C00000"/>
                </a:solidFill>
              </a:rPr>
              <a:t>                              0.55 / 0.5h * 4.7Ah = 5.17A</a:t>
            </a:r>
          </a:p>
          <a:p>
            <a:r>
              <a:rPr lang="en-US" dirty="0">
                <a:solidFill>
                  <a:srgbClr val="C00000"/>
                </a:solidFill>
              </a:rPr>
              <a:t>Power needed:   5.17A * 3.9V  = 20.16W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Problem? Maximal current of USB-A is 3A (18.5W)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9E49B5-7DB5-0CE9-F475-1E14D73F6A98}"/>
              </a:ext>
            </a:extLst>
          </p:cNvPr>
          <p:cNvSpPr txBox="1"/>
          <p:nvPr/>
        </p:nvSpPr>
        <p:spPr>
          <a:xfrm>
            <a:off x="210671" y="3832509"/>
            <a:ext cx="1305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230V 50Hz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4D2D8A7-C49D-6FA1-3768-05206F863350}"/>
              </a:ext>
            </a:extLst>
          </p:cNvPr>
          <p:cNvSpPr txBox="1"/>
          <p:nvPr/>
        </p:nvSpPr>
        <p:spPr>
          <a:xfrm>
            <a:off x="1869490" y="3838217"/>
            <a:ext cx="89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Typ</a:t>
            </a:r>
            <a:r>
              <a:rPr lang="en-US" b="1" dirty="0">
                <a:solidFill>
                  <a:srgbClr val="C00000"/>
                </a:solidFill>
              </a:rPr>
              <a:t> J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71ADB5D-8509-0FE4-46DB-A9A8CD047D8A}"/>
              </a:ext>
            </a:extLst>
          </p:cNvPr>
          <p:cNvSpPr txBox="1"/>
          <p:nvPr/>
        </p:nvSpPr>
        <p:spPr>
          <a:xfrm>
            <a:off x="5132322" y="3875345"/>
            <a:ext cx="149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USB-C      (</a:t>
            </a:r>
            <a:r>
              <a:rPr lang="en-US" b="1" strike="sngStrike" dirty="0">
                <a:solidFill>
                  <a:srgbClr val="C00000"/>
                </a:solidFill>
              </a:rPr>
              <a:t>Qi)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4F6B847-5736-5F55-B322-91C43301236C}"/>
              </a:ext>
            </a:extLst>
          </p:cNvPr>
          <p:cNvSpPr txBox="1"/>
          <p:nvPr/>
        </p:nvSpPr>
        <p:spPr>
          <a:xfrm>
            <a:off x="8561643" y="3882962"/>
            <a:ext cx="118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4700mAh</a:t>
            </a:r>
          </a:p>
          <a:p>
            <a:r>
              <a:rPr lang="en-US" b="1" dirty="0">
                <a:solidFill>
                  <a:srgbClr val="C00000"/>
                </a:solidFill>
              </a:rPr>
              <a:t>3.90V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007FDB-E556-6D66-6AE7-A2F3B00A384F}"/>
              </a:ext>
            </a:extLst>
          </p:cNvPr>
          <p:cNvSpPr txBox="1"/>
          <p:nvPr/>
        </p:nvSpPr>
        <p:spPr>
          <a:xfrm>
            <a:off x="3333957" y="3873924"/>
            <a:ext cx="172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To be defined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220720E-CD1F-4017-CAEF-649C7AE7298F}"/>
              </a:ext>
            </a:extLst>
          </p:cNvPr>
          <p:cNvSpPr txBox="1"/>
          <p:nvPr/>
        </p:nvSpPr>
        <p:spPr>
          <a:xfrm>
            <a:off x="7097174" y="3868267"/>
            <a:ext cx="110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internal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8F1D499-6938-50F5-C846-55C94A1F5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475" y="4249717"/>
            <a:ext cx="3143250" cy="187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66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8AD906-C2D0-6CCE-2592-FDF56F1E1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Design Power Converter </a:t>
            </a:r>
          </a:p>
          <a:p>
            <a:pPr marL="0" indent="0">
              <a:buNone/>
            </a:pPr>
            <a:r>
              <a:rPr lang="en-US" dirty="0"/>
              <a:t>USB PD (power delivery) specification v3.0</a:t>
            </a:r>
          </a:p>
          <a:p>
            <a:r>
              <a:rPr lang="en-US" dirty="0"/>
              <a:t>USB-C with max. 100W and max. 3A</a:t>
            </a:r>
          </a:p>
          <a:p>
            <a:pPr lvl="1"/>
            <a:r>
              <a:rPr lang="en-US" dirty="0"/>
              <a:t>Changing Voltage from 5 to 9, 15 or 20V</a:t>
            </a:r>
          </a:p>
          <a:p>
            <a:pPr lvl="1"/>
            <a:r>
              <a:rPr lang="en-US" dirty="0"/>
              <a:t>(Maximal: 100W with 5A at 20V)</a:t>
            </a:r>
          </a:p>
          <a:p>
            <a:pPr lvl="1"/>
            <a:r>
              <a:rPr lang="en-US" dirty="0"/>
              <a:t>5A is a special cable and mode </a:t>
            </a:r>
            <a:r>
              <a:rPr lang="en-US" dirty="0">
                <a:sym typeface="Wingdings" panose="05000000000000000000" pitchFamily="2" charset="2"/>
              </a:rPr>
              <a:t> regularly only max. 3A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Maximal: 60W with 3A at 20V</a:t>
            </a:r>
          </a:p>
          <a:p>
            <a:r>
              <a:rPr lang="en-US" dirty="0">
                <a:sym typeface="Wingdings" panose="05000000000000000000" pitchFamily="2" charset="2"/>
              </a:rPr>
              <a:t>Charging mode must be communicated over CC-Lines of USB-C.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13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Charging a consumer electronics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1E3C7C-8280-97D1-622A-527028EC2349}"/>
              </a:ext>
            </a:extLst>
          </p:cNvPr>
          <p:cNvSpPr txBox="1"/>
          <p:nvPr/>
        </p:nvSpPr>
        <p:spPr>
          <a:xfrm>
            <a:off x="57159" y="6122725"/>
            <a:ext cx="97412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0" i="0" u="none" strike="noStrike" dirty="0">
                <a:effectLst/>
                <a:latin typeface="ElsevierSans"/>
                <a:hlinkClick r:id="rId2"/>
              </a:rPr>
              <a:t>https://www.ti.com/lit/wp/slyy109b/slyy109b.pdf?ts=1731913617238&amp;ref_url=https%253A%252F%252Fwww.google.com%252F</a:t>
            </a:r>
            <a:r>
              <a:rPr lang="en-US" sz="1400" b="0" i="0" u="none" strike="noStrike" dirty="0">
                <a:effectLst/>
                <a:latin typeface="ElsevierSans"/>
              </a:rPr>
              <a:t> </a:t>
            </a:r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629115-196D-0B32-E467-746C26736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423" y="1044388"/>
            <a:ext cx="3863998" cy="2067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0810B6-8D24-49E7-F602-5A4DD15BF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906" y="4257417"/>
            <a:ext cx="4782831" cy="191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16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8AD906-C2D0-6CCE-2592-FDF56F1E1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New Generation: USB PD with </a:t>
            </a:r>
            <a:r>
              <a:rPr lang="en-US" b="1" dirty="0"/>
              <a:t>Extended Power Range</a:t>
            </a:r>
          </a:p>
          <a:p>
            <a:r>
              <a:rPr lang="en-US" dirty="0"/>
              <a:t>SPR = Standard Power Range (USB PD 3.0)</a:t>
            </a:r>
          </a:p>
          <a:p>
            <a:r>
              <a:rPr lang="en-US" dirty="0"/>
              <a:t>EPR = Extended Power Range (USB PD 3.1)</a:t>
            </a:r>
          </a:p>
          <a:p>
            <a:pPr marL="0" indent="0">
              <a:buNone/>
            </a:pPr>
            <a:r>
              <a:rPr lang="en-US" dirty="0"/>
              <a:t>Reference Design for Battery Charging</a:t>
            </a:r>
          </a:p>
          <a:p>
            <a:r>
              <a:rPr lang="en-US" dirty="0"/>
              <a:t>USB-C with 240W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14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Charging a consumer electronics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1E3C7C-8280-97D1-622A-527028EC2349}"/>
              </a:ext>
            </a:extLst>
          </p:cNvPr>
          <p:cNvSpPr txBox="1"/>
          <p:nvPr/>
        </p:nvSpPr>
        <p:spPr>
          <a:xfrm>
            <a:off x="57159" y="6243745"/>
            <a:ext cx="97412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b="0" i="0" u="none" strike="noStrike" dirty="0">
                <a:effectLst/>
                <a:latin typeface="ElsevierSans"/>
                <a:hlinkClick r:id="rId2"/>
              </a:rPr>
              <a:t>https://www.ti.com/lit/ta/ssztd49a/ssztd49a.pdf?ts=1731942123014&amp;ref_url=https%253A%252F%252Fwww.ti.com%252Fproduct%252Fde-de%252FTPS26750</a:t>
            </a:r>
            <a:r>
              <a:rPr lang="en-US" sz="1100" b="0" i="0" u="none" strike="noStrike" dirty="0">
                <a:effectLst/>
                <a:latin typeface="ElsevierSans"/>
              </a:rPr>
              <a:t> </a:t>
            </a:r>
            <a:endParaRPr lang="en-US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09041B-1D7A-F82E-69E6-2A2B9F7C0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865" y="2438402"/>
            <a:ext cx="4352560" cy="10378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A826A5-AE7C-A02D-5BFD-9D39DFA1C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528" y="3533318"/>
            <a:ext cx="4268313" cy="26436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07D584-F880-AF1F-F2F1-DCB5D7CE1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74" y="3237406"/>
            <a:ext cx="4298826" cy="293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38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8AD906-C2D0-6CCE-2592-FDF56F1E1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Back to design of power converter:</a:t>
            </a:r>
          </a:p>
          <a:p>
            <a:r>
              <a:rPr lang="en-US" dirty="0"/>
              <a:t>USB PD 3.0 or higher</a:t>
            </a:r>
          </a:p>
          <a:p>
            <a:r>
              <a:rPr lang="en-US" dirty="0"/>
              <a:t>230V AC to USB converter</a:t>
            </a:r>
          </a:p>
          <a:p>
            <a:r>
              <a:rPr lang="en-US" dirty="0"/>
              <a:t>USB-C connector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15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Charging a consumer electronics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1E3C7C-8280-97D1-622A-527028EC2349}"/>
              </a:ext>
            </a:extLst>
          </p:cNvPr>
          <p:cNvSpPr txBox="1"/>
          <p:nvPr/>
        </p:nvSpPr>
        <p:spPr>
          <a:xfrm>
            <a:off x="30263" y="6198924"/>
            <a:ext cx="97412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0" i="0" u="none" strike="noStrike" dirty="0">
                <a:effectLst/>
                <a:latin typeface="ElsevierSans"/>
                <a:hlinkClick r:id="rId2"/>
              </a:rPr>
              <a:t>https://www.androidauthority.com/google-pixel-9-pro-fold-ncc-3461263/</a:t>
            </a:r>
            <a:r>
              <a:rPr lang="en-US" sz="1400" b="0" i="0" u="none" strike="noStrike" dirty="0">
                <a:effectLst/>
                <a:latin typeface="ElsevierSans"/>
              </a:rPr>
              <a:t> </a:t>
            </a:r>
            <a:endParaRPr lang="en-US" sz="1400" dirty="0"/>
          </a:p>
        </p:txBody>
      </p:sp>
      <p:pic>
        <p:nvPicPr>
          <p:cNvPr id="1026" name="Picture 2" descr="Pixel 9 Pro NCC Photo 7">
            <a:extLst>
              <a:ext uri="{FF2B5EF4-FFF2-40B4-BE49-F238E27FC236}">
                <a16:creationId xmlns:a16="http://schemas.microsoft.com/office/drawing/2014/main" id="{680122CA-F9DA-3E98-27D3-69D839BF7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t="11448" r="13084" b="14198"/>
          <a:stretch/>
        </p:blipFill>
        <p:spPr bwMode="auto">
          <a:xfrm>
            <a:off x="5201755" y="4196321"/>
            <a:ext cx="2739001" cy="197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xel 9 Pro NCC Photo 5">
            <a:extLst>
              <a:ext uri="{FF2B5EF4-FFF2-40B4-BE49-F238E27FC236}">
                <a16:creationId xmlns:a16="http://schemas.microsoft.com/office/drawing/2014/main" id="{2C6F2C17-E6B3-C336-1708-6434A9790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t="31726" r="37939" b="1705"/>
          <a:stretch/>
        </p:blipFill>
        <p:spPr bwMode="auto">
          <a:xfrm>
            <a:off x="8514217" y="4632221"/>
            <a:ext cx="1131850" cy="134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F05183E-B44B-8E60-BE23-23CF6A052C7D}"/>
              </a:ext>
            </a:extLst>
          </p:cNvPr>
          <p:cNvSpPr txBox="1"/>
          <p:nvPr/>
        </p:nvSpPr>
        <p:spPr>
          <a:xfrm>
            <a:off x="7421828" y="958603"/>
            <a:ext cx="210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Google Pixel 9 Pro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FEEC3-B48D-AD32-C390-4C1C95780161}"/>
              </a:ext>
            </a:extLst>
          </p:cNvPr>
          <p:cNvSpPr txBox="1"/>
          <p:nvPr/>
        </p:nvSpPr>
        <p:spPr>
          <a:xfrm>
            <a:off x="7421828" y="1441129"/>
            <a:ext cx="210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230V 50Hz AC </a:t>
            </a:r>
            <a:r>
              <a:rPr lang="en-US" b="1" dirty="0" err="1">
                <a:solidFill>
                  <a:srgbClr val="C00000"/>
                </a:solidFill>
              </a:rPr>
              <a:t>Typ</a:t>
            </a:r>
            <a:r>
              <a:rPr lang="en-US" b="1" dirty="0">
                <a:solidFill>
                  <a:srgbClr val="C00000"/>
                </a:solidFill>
              </a:rPr>
              <a:t> J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047D9E-E21F-B171-A0AB-A88894941C43}"/>
              </a:ext>
            </a:extLst>
          </p:cNvPr>
          <p:cNvSpPr txBox="1"/>
          <p:nvPr/>
        </p:nvSpPr>
        <p:spPr>
          <a:xfrm>
            <a:off x="7421827" y="2335892"/>
            <a:ext cx="231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&lt; 45°C (usage: &lt; 35°C)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7D38F8-21C4-77E3-4732-CC508218A295}"/>
              </a:ext>
            </a:extLst>
          </p:cNvPr>
          <p:cNvSpPr txBox="1"/>
          <p:nvPr/>
        </p:nvSpPr>
        <p:spPr>
          <a:xfrm>
            <a:off x="7428898" y="1893492"/>
            <a:ext cx="231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55% in 30 minutes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746687-A298-45B9-4D72-5515F37140F6}"/>
              </a:ext>
            </a:extLst>
          </p:cNvPr>
          <p:cNvSpPr/>
          <p:nvPr/>
        </p:nvSpPr>
        <p:spPr>
          <a:xfrm>
            <a:off x="277627" y="2972921"/>
            <a:ext cx="1017775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External Power Source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3349790F-38A1-CE2F-462C-4BC5D37E6BAE}"/>
              </a:ext>
            </a:extLst>
          </p:cNvPr>
          <p:cNvSpPr/>
          <p:nvPr/>
        </p:nvSpPr>
        <p:spPr>
          <a:xfrm>
            <a:off x="1365228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12B13B-B529-06D4-2DE4-45A01AA942BC}"/>
              </a:ext>
            </a:extLst>
          </p:cNvPr>
          <p:cNvSpPr/>
          <p:nvPr/>
        </p:nvSpPr>
        <p:spPr>
          <a:xfrm>
            <a:off x="1939319" y="2972921"/>
            <a:ext cx="820551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Plug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4F01DA74-4065-CC4E-9B26-DAA05F2445EC}"/>
              </a:ext>
            </a:extLst>
          </p:cNvPr>
          <p:cNvSpPr/>
          <p:nvPr/>
        </p:nvSpPr>
        <p:spPr>
          <a:xfrm>
            <a:off x="2829696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E4354B-6B90-06C4-B7DB-934D89F42776}"/>
              </a:ext>
            </a:extLst>
          </p:cNvPr>
          <p:cNvSpPr/>
          <p:nvPr/>
        </p:nvSpPr>
        <p:spPr>
          <a:xfrm>
            <a:off x="3403787" y="2972921"/>
            <a:ext cx="1154766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Converter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151A309E-07CD-C2A0-92D9-A25479F498B1}"/>
              </a:ext>
            </a:extLst>
          </p:cNvPr>
          <p:cNvSpPr/>
          <p:nvPr/>
        </p:nvSpPr>
        <p:spPr>
          <a:xfrm>
            <a:off x="4628379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71A952-C649-421A-25A8-C42D7170A1A0}"/>
              </a:ext>
            </a:extLst>
          </p:cNvPr>
          <p:cNvSpPr/>
          <p:nvPr/>
        </p:nvSpPr>
        <p:spPr>
          <a:xfrm>
            <a:off x="5202470" y="2972921"/>
            <a:ext cx="1320613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Device Connection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BD2678A-B2D9-AD25-2B98-849A656C3353}"/>
              </a:ext>
            </a:extLst>
          </p:cNvPr>
          <p:cNvSpPr/>
          <p:nvPr/>
        </p:nvSpPr>
        <p:spPr>
          <a:xfrm>
            <a:off x="6592909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059C50-4B1D-7C1D-EE77-A092A0DEAEBA}"/>
              </a:ext>
            </a:extLst>
          </p:cNvPr>
          <p:cNvSpPr/>
          <p:nvPr/>
        </p:nvSpPr>
        <p:spPr>
          <a:xfrm>
            <a:off x="7167000" y="2972921"/>
            <a:ext cx="820551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Device BMS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018C08-88A4-0F54-28CD-33CCC31A083F}"/>
              </a:ext>
            </a:extLst>
          </p:cNvPr>
          <p:cNvSpPr/>
          <p:nvPr/>
        </p:nvSpPr>
        <p:spPr>
          <a:xfrm>
            <a:off x="8631470" y="2972921"/>
            <a:ext cx="897344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Battery 1 Cell Pouch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31AD2E19-B305-1006-7C21-2F1DAD9E10D4}"/>
              </a:ext>
            </a:extLst>
          </p:cNvPr>
          <p:cNvSpPr/>
          <p:nvPr/>
        </p:nvSpPr>
        <p:spPr>
          <a:xfrm>
            <a:off x="8057377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E2790F-CC4C-89E8-8E91-B11B3F2198ED}"/>
              </a:ext>
            </a:extLst>
          </p:cNvPr>
          <p:cNvSpPr txBox="1"/>
          <p:nvPr/>
        </p:nvSpPr>
        <p:spPr>
          <a:xfrm>
            <a:off x="210671" y="3832509"/>
            <a:ext cx="1305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230V 50Hz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456801-8286-8FC9-40C3-7E09FDCD497E}"/>
              </a:ext>
            </a:extLst>
          </p:cNvPr>
          <p:cNvSpPr txBox="1"/>
          <p:nvPr/>
        </p:nvSpPr>
        <p:spPr>
          <a:xfrm>
            <a:off x="1869490" y="3838217"/>
            <a:ext cx="89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Typ</a:t>
            </a:r>
            <a:r>
              <a:rPr lang="en-US" b="1" dirty="0">
                <a:solidFill>
                  <a:srgbClr val="C00000"/>
                </a:solidFill>
              </a:rPr>
              <a:t> J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87AEF8-3B11-19BC-9FEE-CB3E058B14C0}"/>
              </a:ext>
            </a:extLst>
          </p:cNvPr>
          <p:cNvSpPr txBox="1"/>
          <p:nvPr/>
        </p:nvSpPr>
        <p:spPr>
          <a:xfrm>
            <a:off x="5132322" y="3875345"/>
            <a:ext cx="149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USB-C      </a:t>
            </a:r>
            <a:endParaRPr lang="en-US" b="1" strike="sngStrike" dirty="0">
              <a:solidFill>
                <a:srgbClr val="C0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CF4E65-AB57-4017-DE50-3BC691520616}"/>
              </a:ext>
            </a:extLst>
          </p:cNvPr>
          <p:cNvSpPr txBox="1"/>
          <p:nvPr/>
        </p:nvSpPr>
        <p:spPr>
          <a:xfrm>
            <a:off x="8561643" y="3882962"/>
            <a:ext cx="118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4700mAh</a:t>
            </a:r>
          </a:p>
          <a:p>
            <a:r>
              <a:rPr lang="en-US" b="1" dirty="0">
                <a:solidFill>
                  <a:srgbClr val="C00000"/>
                </a:solidFill>
              </a:rPr>
              <a:t>3.90V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186AEE-C52D-E2EC-51A6-1D47DA0F6A01}"/>
              </a:ext>
            </a:extLst>
          </p:cNvPr>
          <p:cNvSpPr txBox="1"/>
          <p:nvPr/>
        </p:nvSpPr>
        <p:spPr>
          <a:xfrm>
            <a:off x="3333957" y="3873924"/>
            <a:ext cx="172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USB PD charger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625444-2B9E-B1EF-E8E9-13470916BFBB}"/>
              </a:ext>
            </a:extLst>
          </p:cNvPr>
          <p:cNvSpPr txBox="1"/>
          <p:nvPr/>
        </p:nvSpPr>
        <p:spPr>
          <a:xfrm>
            <a:off x="7097174" y="3868267"/>
            <a:ext cx="110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internal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26FE34-9AA7-4AA6-8B26-49A5AC1AF1D0}"/>
              </a:ext>
            </a:extLst>
          </p:cNvPr>
          <p:cNvSpPr txBox="1"/>
          <p:nvPr/>
        </p:nvSpPr>
        <p:spPr>
          <a:xfrm>
            <a:off x="277626" y="4420663"/>
            <a:ext cx="5043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Voltage of USB:  9.0V (for USB-C PD)</a:t>
            </a:r>
          </a:p>
          <a:p>
            <a:r>
              <a:rPr lang="en-US" dirty="0">
                <a:solidFill>
                  <a:srgbClr val="C00000"/>
                </a:solidFill>
              </a:rPr>
              <a:t>Current needed: 55% in 1/2h of 4.7Ah </a:t>
            </a:r>
          </a:p>
          <a:p>
            <a:r>
              <a:rPr lang="en-US" dirty="0">
                <a:solidFill>
                  <a:srgbClr val="C00000"/>
                </a:solidFill>
              </a:rPr>
              <a:t>                              0.55 / 0.5h * 4.7Ah = 5.17A</a:t>
            </a:r>
          </a:p>
          <a:p>
            <a:r>
              <a:rPr lang="en-US" dirty="0">
                <a:solidFill>
                  <a:srgbClr val="C00000"/>
                </a:solidFill>
              </a:rPr>
              <a:t>Power needed:   5.17A * 3.9V  = 20.16W</a:t>
            </a:r>
          </a:p>
          <a:p>
            <a:r>
              <a:rPr lang="en-US" dirty="0">
                <a:solidFill>
                  <a:srgbClr val="C00000"/>
                </a:solidFill>
              </a:rPr>
              <a:t>Current over USB cable: 20.16W / 9.0V =  2.24A</a:t>
            </a:r>
          </a:p>
          <a:p>
            <a:r>
              <a:rPr lang="en-US" b="1" dirty="0">
                <a:solidFill>
                  <a:srgbClr val="C00000"/>
                </a:solidFill>
              </a:rPr>
              <a:t>Maximal current is &lt; 3A (2.24A)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00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096B24-FC7F-9A16-E128-6BF04C317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cell designs</a:t>
            </a:r>
          </a:p>
          <a:p>
            <a:pPr lvl="1"/>
            <a:r>
              <a:rPr lang="en-US" dirty="0"/>
              <a:t>Battery Packs and Cell design </a:t>
            </a:r>
          </a:p>
          <a:p>
            <a:pPr lvl="1"/>
            <a:r>
              <a:rPr lang="en-US" dirty="0"/>
              <a:t>Devices using Batteries</a:t>
            </a:r>
          </a:p>
          <a:p>
            <a:r>
              <a:rPr lang="en-US" dirty="0"/>
              <a:t>Charing a consumer electronics </a:t>
            </a:r>
          </a:p>
          <a:p>
            <a:r>
              <a:rPr lang="en-US" dirty="0"/>
              <a:t>Build a consumer electronics</a:t>
            </a:r>
          </a:p>
          <a:p>
            <a:r>
              <a:rPr lang="en-US" dirty="0"/>
              <a:t>Charging an electric vehicle (EV)</a:t>
            </a:r>
          </a:p>
          <a:p>
            <a:pPr lvl="1"/>
            <a:r>
              <a:rPr lang="en-US" dirty="0"/>
              <a:t>Electric power – recap</a:t>
            </a:r>
          </a:p>
          <a:p>
            <a:pPr lvl="1"/>
            <a:r>
              <a:rPr lang="en-US" dirty="0"/>
              <a:t>Charging Stations</a:t>
            </a:r>
          </a:p>
          <a:p>
            <a:pPr lvl="1"/>
            <a:r>
              <a:rPr lang="en-US" dirty="0"/>
              <a:t>Charging Profiles</a:t>
            </a:r>
          </a:p>
          <a:p>
            <a:pPr lvl="1"/>
            <a:r>
              <a:rPr lang="de-CH" dirty="0" err="1"/>
              <a:t>Charging</a:t>
            </a:r>
            <a:r>
              <a:rPr lang="de-CH" dirty="0"/>
              <a:t> Efficiency</a:t>
            </a:r>
            <a:endParaRPr lang="en-US" dirty="0"/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A6D12-A865-EBD6-3944-39D674178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677C9-84CB-7F44-067F-C7F1401A0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 dirty="0">
                <a:solidFill>
                  <a:prstClr val="white"/>
                </a:solidFill>
              </a:rPr>
              <a:t>06 – </a:t>
            </a:r>
            <a:r>
              <a:rPr lang="de-CH" dirty="0" err="1">
                <a:solidFill>
                  <a:prstClr val="white"/>
                </a:solidFill>
              </a:rPr>
              <a:t>Charging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Strategies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for</a:t>
            </a:r>
            <a:r>
              <a:rPr lang="de-CH" dirty="0">
                <a:solidFill>
                  <a:prstClr val="white"/>
                </a:solidFill>
              </a:rPr>
              <a:t> Li-Ion </a:t>
            </a:r>
            <a:r>
              <a:rPr lang="de-CH" dirty="0" err="1">
                <a:solidFill>
                  <a:prstClr val="white"/>
                </a:solidFill>
              </a:rPr>
              <a:t>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FF221-6E62-7D82-29BD-B35EC90B3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16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E3940A-8995-913E-F5D0-A4EEBB7F0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3D63DE-6F93-0E46-AE8F-D62889F83EE7}"/>
              </a:ext>
            </a:extLst>
          </p:cNvPr>
          <p:cNvSpPr/>
          <p:nvPr/>
        </p:nvSpPr>
        <p:spPr>
          <a:xfrm>
            <a:off x="681037" y="2604245"/>
            <a:ext cx="6546079" cy="452719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D99D17F-268B-4DD5-80CB-F0D8D3DB6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6" b="16666"/>
          <a:stretch/>
        </p:blipFill>
        <p:spPr bwMode="auto">
          <a:xfrm>
            <a:off x="4953000" y="3616942"/>
            <a:ext cx="4572677" cy="271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376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8AD906-C2D0-6CCE-2592-FDF56F1E1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Design a device with a battery</a:t>
            </a:r>
          </a:p>
          <a:p>
            <a:r>
              <a:rPr lang="en-US" dirty="0"/>
              <a:t>USB-C Connector</a:t>
            </a:r>
          </a:p>
          <a:p>
            <a:r>
              <a:rPr lang="en-US" dirty="0"/>
              <a:t>230V AC to USB converter</a:t>
            </a:r>
          </a:p>
          <a:p>
            <a:r>
              <a:rPr lang="en-US" dirty="0"/>
              <a:t>Lithium battery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17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consumer electronics</a:t>
            </a:r>
          </a:p>
        </p:txBody>
      </p:sp>
      <p:pic>
        <p:nvPicPr>
          <p:cNvPr id="1026" name="Picture 2" descr="Pixel 9 Pro NCC Photo 7">
            <a:extLst>
              <a:ext uri="{FF2B5EF4-FFF2-40B4-BE49-F238E27FC236}">
                <a16:creationId xmlns:a16="http://schemas.microsoft.com/office/drawing/2014/main" id="{680122CA-F9DA-3E98-27D3-69D839BF7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t="11448" r="13084" b="14198"/>
          <a:stretch/>
        </p:blipFill>
        <p:spPr bwMode="auto">
          <a:xfrm>
            <a:off x="5201755" y="4196321"/>
            <a:ext cx="2739001" cy="197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xel 9 Pro NCC Photo 5">
            <a:extLst>
              <a:ext uri="{FF2B5EF4-FFF2-40B4-BE49-F238E27FC236}">
                <a16:creationId xmlns:a16="http://schemas.microsoft.com/office/drawing/2014/main" id="{2C6F2C17-E6B3-C336-1708-6434A9790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t="31726" r="37939" b="1705"/>
          <a:stretch/>
        </p:blipFill>
        <p:spPr bwMode="auto">
          <a:xfrm>
            <a:off x="8514217" y="4632221"/>
            <a:ext cx="1131850" cy="134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1746687-A298-45B9-4D72-5515F37140F6}"/>
              </a:ext>
            </a:extLst>
          </p:cNvPr>
          <p:cNvSpPr/>
          <p:nvPr/>
        </p:nvSpPr>
        <p:spPr>
          <a:xfrm>
            <a:off x="277627" y="2972921"/>
            <a:ext cx="1017775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External Power Source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3349790F-38A1-CE2F-462C-4BC5D37E6BAE}"/>
              </a:ext>
            </a:extLst>
          </p:cNvPr>
          <p:cNvSpPr/>
          <p:nvPr/>
        </p:nvSpPr>
        <p:spPr>
          <a:xfrm>
            <a:off x="1365228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12B13B-B529-06D4-2DE4-45A01AA942BC}"/>
              </a:ext>
            </a:extLst>
          </p:cNvPr>
          <p:cNvSpPr/>
          <p:nvPr/>
        </p:nvSpPr>
        <p:spPr>
          <a:xfrm>
            <a:off x="1939319" y="2972921"/>
            <a:ext cx="820551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Plug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4F01DA74-4065-CC4E-9B26-DAA05F2445EC}"/>
              </a:ext>
            </a:extLst>
          </p:cNvPr>
          <p:cNvSpPr/>
          <p:nvPr/>
        </p:nvSpPr>
        <p:spPr>
          <a:xfrm>
            <a:off x="2829696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E4354B-6B90-06C4-B7DB-934D89F42776}"/>
              </a:ext>
            </a:extLst>
          </p:cNvPr>
          <p:cNvSpPr/>
          <p:nvPr/>
        </p:nvSpPr>
        <p:spPr>
          <a:xfrm>
            <a:off x="3403787" y="2972921"/>
            <a:ext cx="1154766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Converter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151A309E-07CD-C2A0-92D9-A25479F498B1}"/>
              </a:ext>
            </a:extLst>
          </p:cNvPr>
          <p:cNvSpPr/>
          <p:nvPr/>
        </p:nvSpPr>
        <p:spPr>
          <a:xfrm>
            <a:off x="4628379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71A952-C649-421A-25A8-C42D7170A1A0}"/>
              </a:ext>
            </a:extLst>
          </p:cNvPr>
          <p:cNvSpPr/>
          <p:nvPr/>
        </p:nvSpPr>
        <p:spPr>
          <a:xfrm>
            <a:off x="5202470" y="2972921"/>
            <a:ext cx="1320613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Device Connection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BD2678A-B2D9-AD25-2B98-849A656C3353}"/>
              </a:ext>
            </a:extLst>
          </p:cNvPr>
          <p:cNvSpPr/>
          <p:nvPr/>
        </p:nvSpPr>
        <p:spPr>
          <a:xfrm>
            <a:off x="6592909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059C50-4B1D-7C1D-EE77-A092A0DEAEBA}"/>
              </a:ext>
            </a:extLst>
          </p:cNvPr>
          <p:cNvSpPr/>
          <p:nvPr/>
        </p:nvSpPr>
        <p:spPr>
          <a:xfrm>
            <a:off x="7167000" y="2972921"/>
            <a:ext cx="820551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Device BMS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018C08-88A4-0F54-28CD-33CCC31A083F}"/>
              </a:ext>
            </a:extLst>
          </p:cNvPr>
          <p:cNvSpPr/>
          <p:nvPr/>
        </p:nvSpPr>
        <p:spPr>
          <a:xfrm>
            <a:off x="8631470" y="2972921"/>
            <a:ext cx="897344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Battery 1 Cell Pouch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31AD2E19-B305-1006-7C21-2F1DAD9E10D4}"/>
              </a:ext>
            </a:extLst>
          </p:cNvPr>
          <p:cNvSpPr/>
          <p:nvPr/>
        </p:nvSpPr>
        <p:spPr>
          <a:xfrm>
            <a:off x="8057377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E2790F-CC4C-89E8-8E91-B11B3F2198ED}"/>
              </a:ext>
            </a:extLst>
          </p:cNvPr>
          <p:cNvSpPr txBox="1"/>
          <p:nvPr/>
        </p:nvSpPr>
        <p:spPr>
          <a:xfrm>
            <a:off x="210671" y="3832509"/>
            <a:ext cx="1305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230V 50Hz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456801-8286-8FC9-40C3-7E09FDCD497E}"/>
              </a:ext>
            </a:extLst>
          </p:cNvPr>
          <p:cNvSpPr txBox="1"/>
          <p:nvPr/>
        </p:nvSpPr>
        <p:spPr>
          <a:xfrm>
            <a:off x="1869490" y="3838217"/>
            <a:ext cx="89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Typ</a:t>
            </a:r>
            <a:r>
              <a:rPr lang="en-US" b="1" dirty="0">
                <a:solidFill>
                  <a:srgbClr val="C00000"/>
                </a:solidFill>
              </a:rPr>
              <a:t> J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87AEF8-3B11-19BC-9FEE-CB3E058B14C0}"/>
              </a:ext>
            </a:extLst>
          </p:cNvPr>
          <p:cNvSpPr txBox="1"/>
          <p:nvPr/>
        </p:nvSpPr>
        <p:spPr>
          <a:xfrm>
            <a:off x="5132322" y="3875345"/>
            <a:ext cx="149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USB-C      </a:t>
            </a:r>
            <a:endParaRPr lang="en-US" b="1" strike="sngStrike" dirty="0">
              <a:solidFill>
                <a:srgbClr val="C0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CF4E65-AB57-4017-DE50-3BC691520616}"/>
              </a:ext>
            </a:extLst>
          </p:cNvPr>
          <p:cNvSpPr txBox="1"/>
          <p:nvPr/>
        </p:nvSpPr>
        <p:spPr>
          <a:xfrm>
            <a:off x="8561643" y="3882962"/>
            <a:ext cx="118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4700mAh</a:t>
            </a:r>
          </a:p>
          <a:p>
            <a:r>
              <a:rPr lang="en-US" b="1" dirty="0">
                <a:solidFill>
                  <a:srgbClr val="C00000"/>
                </a:solidFill>
              </a:rPr>
              <a:t>3.90V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186AEE-C52D-E2EC-51A6-1D47DA0F6A01}"/>
              </a:ext>
            </a:extLst>
          </p:cNvPr>
          <p:cNvSpPr txBox="1"/>
          <p:nvPr/>
        </p:nvSpPr>
        <p:spPr>
          <a:xfrm>
            <a:off x="3333957" y="3873924"/>
            <a:ext cx="172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USB PD charger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625444-2B9E-B1EF-E8E9-13470916BFBB}"/>
              </a:ext>
            </a:extLst>
          </p:cNvPr>
          <p:cNvSpPr txBox="1"/>
          <p:nvPr/>
        </p:nvSpPr>
        <p:spPr>
          <a:xfrm>
            <a:off x="7097174" y="3868267"/>
            <a:ext cx="110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internal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26FE34-9AA7-4AA6-8B26-49A5AC1AF1D0}"/>
              </a:ext>
            </a:extLst>
          </p:cNvPr>
          <p:cNvSpPr txBox="1"/>
          <p:nvPr/>
        </p:nvSpPr>
        <p:spPr>
          <a:xfrm>
            <a:off x="277626" y="4420663"/>
            <a:ext cx="5043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Voltage of USB:  9.0V (for USB-C PD)</a:t>
            </a:r>
          </a:p>
          <a:p>
            <a:r>
              <a:rPr lang="en-US" dirty="0">
                <a:solidFill>
                  <a:srgbClr val="C00000"/>
                </a:solidFill>
              </a:rPr>
              <a:t>Current needed: 55% in 1/2h of 4.7Ah </a:t>
            </a:r>
          </a:p>
          <a:p>
            <a:r>
              <a:rPr lang="en-US" dirty="0">
                <a:solidFill>
                  <a:srgbClr val="C00000"/>
                </a:solidFill>
              </a:rPr>
              <a:t>                              0.55 / 0.5h * 4.7Ah = 5.17A</a:t>
            </a:r>
          </a:p>
          <a:p>
            <a:r>
              <a:rPr lang="en-US" dirty="0">
                <a:solidFill>
                  <a:srgbClr val="C00000"/>
                </a:solidFill>
              </a:rPr>
              <a:t>Power needed:   5.17A * 3.9V  = 20.16W</a:t>
            </a:r>
          </a:p>
          <a:p>
            <a:r>
              <a:rPr lang="en-US" dirty="0">
                <a:solidFill>
                  <a:srgbClr val="C00000"/>
                </a:solidFill>
              </a:rPr>
              <a:t>Current over USB cable: 20.16W / 9.0V =  2.24A</a:t>
            </a:r>
          </a:p>
          <a:p>
            <a:r>
              <a:rPr lang="en-US" b="1" dirty="0">
                <a:solidFill>
                  <a:srgbClr val="C00000"/>
                </a:solidFill>
              </a:rPr>
              <a:t>Maximal current is &lt; 3A (2.24A)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D5A006-3E06-76DB-09AF-AEF2AA7D0F10}"/>
              </a:ext>
            </a:extLst>
          </p:cNvPr>
          <p:cNvSpPr txBox="1"/>
          <p:nvPr/>
        </p:nvSpPr>
        <p:spPr>
          <a:xfrm>
            <a:off x="30263" y="6198924"/>
            <a:ext cx="97412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0" i="0" u="none" strike="noStrike" dirty="0">
                <a:effectLst/>
                <a:latin typeface="ElsevierSans"/>
                <a:hlinkClick r:id="rId4"/>
              </a:rPr>
              <a:t>https://www.androidauthority.com/google-pixel-9-pro-fold-ncc-3461263/</a:t>
            </a:r>
            <a:r>
              <a:rPr lang="en-US" sz="1400" b="0" i="0" u="none" strike="noStrike" dirty="0">
                <a:effectLst/>
                <a:latin typeface="ElsevierSans"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1104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8AD906-C2D0-6CCE-2592-FDF56F1E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02346"/>
            <a:ext cx="8906715" cy="51746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Charing Chips can be used to make a charging of a consumer electronics easy.</a:t>
            </a:r>
          </a:p>
          <a:p>
            <a:pPr marL="0" indent="0">
              <a:buNone/>
            </a:pPr>
            <a:r>
              <a:rPr lang="en-US" dirty="0"/>
              <a:t>These kind of chips control the charging and discharging of a battery. Some of these chips have integrated a temperature monitoring. </a:t>
            </a:r>
          </a:p>
          <a:p>
            <a:pPr marL="0" indent="0">
              <a:buNone/>
            </a:pPr>
            <a:r>
              <a:rPr lang="en-US" dirty="0"/>
              <a:t>It provides 2 voltages for the battery and for they system. And It changes automatically between charging, discharging or </a:t>
            </a:r>
            <a:r>
              <a:rPr lang="en-US"/>
              <a:t>direct power.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18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consumer electronics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1E3C7C-8280-97D1-622A-527028EC2349}"/>
              </a:ext>
            </a:extLst>
          </p:cNvPr>
          <p:cNvSpPr txBox="1"/>
          <p:nvPr/>
        </p:nvSpPr>
        <p:spPr>
          <a:xfrm>
            <a:off x="57159" y="6122725"/>
            <a:ext cx="97412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b="0" i="0" u="none" strike="noStrike" dirty="0">
                <a:effectLst/>
                <a:latin typeface="ElsevierSans"/>
                <a:hlinkClick r:id="rId2"/>
              </a:rPr>
              <a:t>https://www.ti.com/lit/ds/symlink/bq25883.pdf?ts=1733928935845&amp;ref_url=https%253A%252F%252Fwww.ti.com%252Fproduct%252Fde-de%252FBQ25883</a:t>
            </a:r>
            <a:r>
              <a:rPr lang="en-US" sz="1100" b="0" i="0" u="none" strike="noStrike" dirty="0">
                <a:effectLst/>
                <a:latin typeface="ElsevierSans"/>
              </a:rPr>
              <a:t> </a:t>
            </a:r>
            <a:endParaRPr lang="en-US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BD2093-7C3E-527A-6292-37242D6B1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479" y="3536157"/>
            <a:ext cx="2799295" cy="25865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70C0A22-DEB5-657A-9310-109F85D7BF82}"/>
              </a:ext>
            </a:extLst>
          </p:cNvPr>
          <p:cNvSpPr/>
          <p:nvPr/>
        </p:nvSpPr>
        <p:spPr>
          <a:xfrm>
            <a:off x="733216" y="3622859"/>
            <a:ext cx="1154766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Converter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ECD1C23-76C2-8BA2-F82E-24B55506E5A0}"/>
              </a:ext>
            </a:extLst>
          </p:cNvPr>
          <p:cNvSpPr/>
          <p:nvPr/>
        </p:nvSpPr>
        <p:spPr>
          <a:xfrm>
            <a:off x="1957808" y="3880594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60F111-F15C-5CF1-5E00-2607D42C8BCB}"/>
              </a:ext>
            </a:extLst>
          </p:cNvPr>
          <p:cNvSpPr/>
          <p:nvPr/>
        </p:nvSpPr>
        <p:spPr>
          <a:xfrm>
            <a:off x="2531899" y="3622859"/>
            <a:ext cx="1320613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Device Connection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D0EF17-67E4-905B-3F19-4DEB2A6215A9}"/>
              </a:ext>
            </a:extLst>
          </p:cNvPr>
          <p:cNvSpPr/>
          <p:nvPr/>
        </p:nvSpPr>
        <p:spPr>
          <a:xfrm>
            <a:off x="6872107" y="3622859"/>
            <a:ext cx="820551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Device BMS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6AE74D-61ED-FF17-340D-C8220FA67AEF}"/>
              </a:ext>
            </a:extLst>
          </p:cNvPr>
          <p:cNvSpPr/>
          <p:nvPr/>
        </p:nvSpPr>
        <p:spPr>
          <a:xfrm>
            <a:off x="8336577" y="3622859"/>
            <a:ext cx="897344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Battery 1 Cell Pouch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6D7AAC1-FC4C-4840-EE7D-AD026A0D55DC}"/>
              </a:ext>
            </a:extLst>
          </p:cNvPr>
          <p:cNvSpPr/>
          <p:nvPr/>
        </p:nvSpPr>
        <p:spPr>
          <a:xfrm>
            <a:off x="7762484" y="3880594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DAEB2D-BF37-1FA4-7E81-E4C9786B601A}"/>
              </a:ext>
            </a:extLst>
          </p:cNvPr>
          <p:cNvSpPr txBox="1"/>
          <p:nvPr/>
        </p:nvSpPr>
        <p:spPr>
          <a:xfrm>
            <a:off x="2461751" y="4525283"/>
            <a:ext cx="149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USB-C      </a:t>
            </a:r>
            <a:endParaRPr lang="en-US" b="1" strike="sngStrike" dirty="0">
              <a:solidFill>
                <a:srgbClr val="C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40B14E-D292-5016-2983-3A0AF13D0C46}"/>
              </a:ext>
            </a:extLst>
          </p:cNvPr>
          <p:cNvSpPr txBox="1"/>
          <p:nvPr/>
        </p:nvSpPr>
        <p:spPr>
          <a:xfrm>
            <a:off x="8266750" y="4532900"/>
            <a:ext cx="118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4700mAh</a:t>
            </a:r>
          </a:p>
          <a:p>
            <a:r>
              <a:rPr lang="en-US" b="1" dirty="0">
                <a:solidFill>
                  <a:srgbClr val="C00000"/>
                </a:solidFill>
              </a:rPr>
              <a:t>3.90V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F8F9F9-14CB-6A4F-3EB4-36451D8A30E0}"/>
              </a:ext>
            </a:extLst>
          </p:cNvPr>
          <p:cNvSpPr txBox="1"/>
          <p:nvPr/>
        </p:nvSpPr>
        <p:spPr>
          <a:xfrm>
            <a:off x="663386" y="4523862"/>
            <a:ext cx="172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USB PD charger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68DE29-2757-8C78-0D07-E408FE521E14}"/>
              </a:ext>
            </a:extLst>
          </p:cNvPr>
          <p:cNvSpPr txBox="1"/>
          <p:nvPr/>
        </p:nvSpPr>
        <p:spPr>
          <a:xfrm>
            <a:off x="6802281" y="4518205"/>
            <a:ext cx="110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077323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D7D7A6E-F164-DD3B-6A0E-45F900109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6" b="16666"/>
          <a:stretch/>
        </p:blipFill>
        <p:spPr bwMode="auto">
          <a:xfrm>
            <a:off x="4953000" y="3616942"/>
            <a:ext cx="4572677" cy="271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096B24-FC7F-9A16-E128-6BF04C317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cell designs</a:t>
            </a:r>
          </a:p>
          <a:p>
            <a:pPr lvl="1"/>
            <a:r>
              <a:rPr lang="en-US" dirty="0"/>
              <a:t>Battery Packs and Cell design </a:t>
            </a:r>
          </a:p>
          <a:p>
            <a:pPr lvl="1"/>
            <a:r>
              <a:rPr lang="en-US" dirty="0"/>
              <a:t>Devices using Batteries</a:t>
            </a:r>
          </a:p>
          <a:p>
            <a:r>
              <a:rPr lang="en-US" dirty="0"/>
              <a:t>Charing a consumer electronics </a:t>
            </a:r>
          </a:p>
          <a:p>
            <a:r>
              <a:rPr lang="en-US" dirty="0"/>
              <a:t>Build a consumer electronics</a:t>
            </a:r>
          </a:p>
          <a:p>
            <a:r>
              <a:rPr lang="en-US" dirty="0"/>
              <a:t>Charging an electric vehicle (EV)</a:t>
            </a:r>
          </a:p>
          <a:p>
            <a:pPr lvl="1"/>
            <a:r>
              <a:rPr lang="en-US" dirty="0"/>
              <a:t>Electric power – recap</a:t>
            </a:r>
          </a:p>
          <a:p>
            <a:pPr lvl="1"/>
            <a:r>
              <a:rPr lang="en-US" dirty="0"/>
              <a:t>Charging Stations</a:t>
            </a:r>
          </a:p>
          <a:p>
            <a:pPr lvl="1"/>
            <a:r>
              <a:rPr lang="en-US" dirty="0"/>
              <a:t>Charging Profiles</a:t>
            </a:r>
          </a:p>
          <a:p>
            <a:pPr lvl="1"/>
            <a:r>
              <a:rPr lang="de-CH" dirty="0" err="1"/>
              <a:t>Charging</a:t>
            </a:r>
            <a:r>
              <a:rPr lang="de-CH" dirty="0"/>
              <a:t> Efficiency</a:t>
            </a:r>
            <a:endParaRPr lang="en-US" dirty="0"/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A6D12-A865-EBD6-3944-39D674178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677C9-84CB-7F44-067F-C7F1401A0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 dirty="0">
                <a:solidFill>
                  <a:prstClr val="white"/>
                </a:solidFill>
              </a:rPr>
              <a:t>06 – </a:t>
            </a:r>
            <a:r>
              <a:rPr lang="de-CH" dirty="0" err="1">
                <a:solidFill>
                  <a:prstClr val="white"/>
                </a:solidFill>
              </a:rPr>
              <a:t>Charging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Strategies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for</a:t>
            </a:r>
            <a:r>
              <a:rPr lang="de-CH" dirty="0">
                <a:solidFill>
                  <a:prstClr val="white"/>
                </a:solidFill>
              </a:rPr>
              <a:t> Li-Ion </a:t>
            </a:r>
            <a:r>
              <a:rPr lang="de-CH" dirty="0" err="1">
                <a:solidFill>
                  <a:prstClr val="white"/>
                </a:solidFill>
              </a:rPr>
              <a:t>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FF221-6E62-7D82-29BD-B35EC90B3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19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E3940A-8995-913E-F5D0-A4EEBB7F0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3D63DE-6F93-0E46-AE8F-D62889F83EE7}"/>
              </a:ext>
            </a:extLst>
          </p:cNvPr>
          <p:cNvSpPr/>
          <p:nvPr/>
        </p:nvSpPr>
        <p:spPr>
          <a:xfrm flipV="1">
            <a:off x="681037" y="3056964"/>
            <a:ext cx="6546079" cy="1887071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8F0CD1-4E60-97E3-810A-A9EF91573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Learning objectives</a:t>
            </a:r>
          </a:p>
          <a:p>
            <a:r>
              <a:rPr lang="en-US" dirty="0"/>
              <a:t>Students will be able to</a:t>
            </a:r>
          </a:p>
          <a:p>
            <a:pPr lvl="1"/>
            <a:r>
              <a:rPr lang="en-US" dirty="0"/>
              <a:t>name the different charging strategies for charging secondary electrochemical storage systems and know how they work in principle</a:t>
            </a:r>
          </a:p>
          <a:p>
            <a:pPr lvl="1"/>
            <a:r>
              <a:rPr lang="en-US" dirty="0"/>
              <a:t>differentiate between the advantages and disadvantages of each charging strategy and select the most practical one for the respective application</a:t>
            </a:r>
          </a:p>
          <a:p>
            <a:pPr lvl="1"/>
            <a:r>
              <a:rPr lang="en-US" dirty="0"/>
              <a:t>differentiate between the corresponding chargers and formulate a requirement profile for a charger for a corresponding application</a:t>
            </a:r>
          </a:p>
          <a:p>
            <a:pPr lvl="1"/>
            <a:r>
              <a:rPr lang="en-US" dirty="0"/>
              <a:t>explain the problems that arise when charging two or more battery cells connected in parallel and discuss the resulting effects on the final application</a:t>
            </a:r>
          </a:p>
          <a:p>
            <a:pPr lvl="1"/>
            <a:r>
              <a:rPr lang="en-US" dirty="0"/>
              <a:t>name possible solutions to the problem of charging batteries in parallel and compare their advantages and disadvantages in terms of technical feasibility and economic viability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32C364-E43B-6D4E-E817-DD586EA3E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2621A-8732-8ADC-8C1A-E49BE9412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 dirty="0">
                <a:solidFill>
                  <a:prstClr val="white"/>
                </a:solidFill>
              </a:rPr>
              <a:t>06 – </a:t>
            </a:r>
            <a:r>
              <a:rPr lang="de-CH" dirty="0" err="1">
                <a:solidFill>
                  <a:prstClr val="white"/>
                </a:solidFill>
              </a:rPr>
              <a:t>Charging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Strategies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for</a:t>
            </a:r>
            <a:r>
              <a:rPr lang="de-CH" dirty="0">
                <a:solidFill>
                  <a:prstClr val="white"/>
                </a:solidFill>
              </a:rPr>
              <a:t> Li-Ion </a:t>
            </a:r>
            <a:r>
              <a:rPr lang="de-CH" dirty="0" err="1">
                <a:solidFill>
                  <a:prstClr val="white"/>
                </a:solidFill>
              </a:rPr>
              <a:t>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8AC27-F6C7-7238-4013-C4BE8A0DB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03A0CE-5D63-447D-8CAD-AD48AFAA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Charging Strategies</a:t>
            </a:r>
          </a:p>
        </p:txBody>
      </p:sp>
    </p:spTree>
    <p:extLst>
      <p:ext uri="{BB962C8B-B14F-4D97-AF65-F5344CB8AC3E}">
        <p14:creationId xmlns:p14="http://schemas.microsoft.com/office/powerpoint/2010/main" val="1020174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20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Wired vs. Inductive Charging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1E3C7C-8280-97D1-622A-527028EC2349}"/>
              </a:ext>
            </a:extLst>
          </p:cNvPr>
          <p:cNvSpPr txBox="1"/>
          <p:nvPr/>
        </p:nvSpPr>
        <p:spPr>
          <a:xfrm>
            <a:off x="243026" y="6034649"/>
            <a:ext cx="4917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u="none" strike="noStrike" dirty="0">
                <a:effectLst/>
                <a:hlinkClick r:id="rId2"/>
              </a:rPr>
              <a:t>https://www.iisb.fraunhofer.de/de.html</a:t>
            </a:r>
          </a:p>
          <a:p>
            <a:r>
              <a:rPr lang="en-US" sz="800" b="0" i="0" u="none" strike="noStrike" dirty="0">
                <a:effectLst/>
                <a:hlinkClick r:id="rId2"/>
              </a:rPr>
              <a:t>https://engineering.electrical-equipment.org/electrical-distribution/wireless-power-transfer-wpt.html</a:t>
            </a:r>
            <a:endParaRPr lang="en-US" sz="800" b="0" i="0" u="none" strike="noStrike" dirty="0">
              <a:effectLst/>
            </a:endParaRPr>
          </a:p>
          <a:p>
            <a:r>
              <a:rPr lang="en-US" sz="800" b="0" i="0" u="none" strike="noStrike" dirty="0">
                <a:effectLst/>
                <a:hlinkClick r:id="rId3"/>
              </a:rPr>
              <a:t>https://powerelectronicsworld.net/article/104789/UK_Needs_Plan_To_Power_36_Million_Electric_Cars_By_2040</a:t>
            </a:r>
            <a:r>
              <a:rPr lang="en-US" sz="800" b="0" i="0" u="none" strike="noStrike" dirty="0">
                <a:effectLst/>
              </a:rPr>
              <a:t>  </a:t>
            </a:r>
            <a:endParaRPr lang="en-US" sz="800" dirty="0"/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9AA067FB-1B26-A9A5-DA4B-D55233D69620}"/>
              </a:ext>
            </a:extLst>
          </p:cNvPr>
          <p:cNvSpPr txBox="1">
            <a:spLocks/>
          </p:cNvSpPr>
          <p:nvPr/>
        </p:nvSpPr>
        <p:spPr>
          <a:xfrm>
            <a:off x="450194" y="855813"/>
            <a:ext cx="4502806" cy="63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b="1" dirty="0"/>
              <a:t>Wired </a:t>
            </a:r>
            <a:r>
              <a:rPr lang="de-CH" b="1" dirty="0" err="1"/>
              <a:t>Charging</a:t>
            </a:r>
            <a:endParaRPr lang="de-CH" b="1" dirty="0"/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9A867C8E-2E29-8C89-DCCC-F36BE36E4594}"/>
              </a:ext>
            </a:extLst>
          </p:cNvPr>
          <p:cNvSpPr txBox="1">
            <a:spLocks/>
          </p:cNvSpPr>
          <p:nvPr/>
        </p:nvSpPr>
        <p:spPr>
          <a:xfrm>
            <a:off x="5093865" y="842995"/>
            <a:ext cx="4502806" cy="651882"/>
          </a:xfrm>
          <a:prstGeom prst="rect">
            <a:avLst/>
          </a:prstGeom>
        </p:spPr>
        <p:txBody>
          <a:bodyPr/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b="1" dirty="0" err="1"/>
              <a:t>Inductive</a:t>
            </a:r>
            <a:r>
              <a:rPr lang="de-CH" b="1" dirty="0"/>
              <a:t> </a:t>
            </a:r>
            <a:r>
              <a:rPr lang="de-CH" b="1" dirty="0" err="1"/>
              <a:t>Charging</a:t>
            </a:r>
            <a:endParaRPr lang="de-CH" b="1" dirty="0"/>
          </a:p>
        </p:txBody>
      </p:sp>
      <p:pic>
        <p:nvPicPr>
          <p:cNvPr id="23" name="Inhaltsplatzhalter 8" descr="Ein Bild, das Monitor, Boot, verschieden, weiß enthält.&#10;&#10;Automatisch generierte Beschreibung">
            <a:extLst>
              <a:ext uri="{FF2B5EF4-FFF2-40B4-BE49-F238E27FC236}">
                <a16:creationId xmlns:a16="http://schemas.microsoft.com/office/drawing/2014/main" id="{8FD77AF8-5F66-6EAA-DF08-BCDCCD94A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0194" y="1807372"/>
            <a:ext cx="4361286" cy="4090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Inhaltsplatzhalter 1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1F5EF51-7BDD-F220-A215-225F5DD0E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094521" y="1807372"/>
            <a:ext cx="4502150" cy="2200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Inhaltsplatzhalter 6">
            <a:extLst>
              <a:ext uri="{FF2B5EF4-FFF2-40B4-BE49-F238E27FC236}">
                <a16:creationId xmlns:a16="http://schemas.microsoft.com/office/drawing/2014/main" id="{6EE45DBC-D0BE-1F19-7174-F4C14D5475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3863" y="4212589"/>
            <a:ext cx="4502151" cy="1684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1483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7637B9BB-D7A1-747D-5CB9-CF0B419E0CCD}"/>
              </a:ext>
            </a:extLst>
          </p:cNvPr>
          <p:cNvSpPr txBox="1">
            <a:spLocks/>
          </p:cNvSpPr>
          <p:nvPr/>
        </p:nvSpPr>
        <p:spPr>
          <a:xfrm>
            <a:off x="5093865" y="842995"/>
            <a:ext cx="4502806" cy="651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b="1" dirty="0" err="1"/>
              <a:t>Inductive</a:t>
            </a:r>
            <a:r>
              <a:rPr lang="de-CH" b="1" dirty="0"/>
              <a:t> </a:t>
            </a:r>
            <a:r>
              <a:rPr lang="de-CH" b="1" dirty="0" err="1"/>
              <a:t>Charging</a:t>
            </a:r>
            <a:endParaRPr lang="de-CH" b="1" dirty="0"/>
          </a:p>
        </p:txBody>
      </p:sp>
      <p:sp>
        <p:nvSpPr>
          <p:cNvPr id="2" name="Textplatzhalter 11">
            <a:extLst>
              <a:ext uri="{FF2B5EF4-FFF2-40B4-BE49-F238E27FC236}">
                <a16:creationId xmlns:a16="http://schemas.microsoft.com/office/drawing/2014/main" id="{59095C51-EFBD-707E-DE16-F694E8E84024}"/>
              </a:ext>
            </a:extLst>
          </p:cNvPr>
          <p:cNvSpPr txBox="1">
            <a:spLocks/>
          </p:cNvSpPr>
          <p:nvPr/>
        </p:nvSpPr>
        <p:spPr>
          <a:xfrm>
            <a:off x="450194" y="855813"/>
            <a:ext cx="4502806" cy="6390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b="1" dirty="0"/>
              <a:t>Wired </a:t>
            </a:r>
            <a:r>
              <a:rPr lang="de-CH" b="1" dirty="0" err="1"/>
              <a:t>Charging</a:t>
            </a:r>
            <a:endParaRPr lang="de-CH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21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Wired vs. Inductive Charging</a:t>
            </a:r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9AA067FB-1B26-A9A5-DA4B-D55233D69620}"/>
              </a:ext>
            </a:extLst>
          </p:cNvPr>
          <p:cNvSpPr txBox="1">
            <a:spLocks/>
          </p:cNvSpPr>
          <p:nvPr/>
        </p:nvSpPr>
        <p:spPr>
          <a:xfrm>
            <a:off x="486588" y="216749"/>
            <a:ext cx="4502806" cy="63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dirty="0"/>
          </a:p>
        </p:txBody>
      </p:sp>
      <p:sp>
        <p:nvSpPr>
          <p:cNvPr id="8" name="Inhaltsplatzhalter 14">
            <a:extLst>
              <a:ext uri="{FF2B5EF4-FFF2-40B4-BE49-F238E27FC236}">
                <a16:creationId xmlns:a16="http://schemas.microsoft.com/office/drawing/2014/main" id="{0ED9372E-5DEA-50BA-2F41-87748D1BA36C}"/>
              </a:ext>
            </a:extLst>
          </p:cNvPr>
          <p:cNvSpPr txBox="1">
            <a:spLocks/>
          </p:cNvSpPr>
          <p:nvPr/>
        </p:nvSpPr>
        <p:spPr>
          <a:xfrm>
            <a:off x="450194" y="1494878"/>
            <a:ext cx="4502806" cy="46820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/>
              <a:t>Most common method for </a:t>
            </a:r>
            <a:r>
              <a:rPr lang="en-US" sz="2300" dirty="0" err="1"/>
              <a:t>Evs</a:t>
            </a:r>
            <a:endParaRPr lang="en-US" sz="2300" dirty="0"/>
          </a:p>
          <a:p>
            <a:r>
              <a:rPr lang="en-US" sz="2300" dirty="0"/>
              <a:t>Remains standard for home charging</a:t>
            </a:r>
          </a:p>
          <a:p>
            <a:endParaRPr lang="de-CH" sz="23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CH" sz="2300" dirty="0"/>
              <a:t>Efficiency</a:t>
            </a:r>
          </a:p>
          <a:p>
            <a:r>
              <a:rPr lang="en-US" sz="2300" dirty="0"/>
              <a:t>90 - 98% depending on power</a:t>
            </a:r>
          </a:p>
          <a:p>
            <a:pPr marL="0" indent="0">
              <a:buNone/>
            </a:pPr>
            <a:endParaRPr lang="de-CH" sz="23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300" dirty="0"/>
              <a:t>Charging </a:t>
            </a:r>
          </a:p>
          <a:p>
            <a:r>
              <a:rPr lang="en-US" sz="2300" dirty="0"/>
              <a:t>Rapid Charge 	11kW/22kW</a:t>
            </a:r>
          </a:p>
          <a:p>
            <a:r>
              <a:rPr lang="en-US" sz="2300" dirty="0"/>
              <a:t>Fast Charge 		50kW</a:t>
            </a:r>
          </a:p>
          <a:p>
            <a:r>
              <a:rPr lang="en-US" sz="2300" dirty="0" err="1"/>
              <a:t>Ulta</a:t>
            </a:r>
            <a:r>
              <a:rPr lang="en-US" sz="2300" dirty="0"/>
              <a:t> Fast Charge 	&gt;150kW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sz="2300" dirty="0"/>
          </a:p>
        </p:txBody>
      </p:sp>
      <p:sp>
        <p:nvSpPr>
          <p:cNvPr id="9" name="Inhaltsplatzhalter 12">
            <a:extLst>
              <a:ext uri="{FF2B5EF4-FFF2-40B4-BE49-F238E27FC236}">
                <a16:creationId xmlns:a16="http://schemas.microsoft.com/office/drawing/2014/main" id="{B7F68C9C-BB8E-98D8-069E-770AD1BF6D9E}"/>
              </a:ext>
            </a:extLst>
          </p:cNvPr>
          <p:cNvSpPr txBox="1">
            <a:spLocks/>
          </p:cNvSpPr>
          <p:nvPr/>
        </p:nvSpPr>
        <p:spPr>
          <a:xfrm>
            <a:off x="5093865" y="1494877"/>
            <a:ext cx="4502806" cy="46820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/>
              <a:t>‘Future technology’</a:t>
            </a:r>
          </a:p>
          <a:p>
            <a:r>
              <a:rPr lang="en-US" sz="2300" dirty="0"/>
              <a:t>Very common in consumer electronics</a:t>
            </a:r>
          </a:p>
          <a:p>
            <a:endParaRPr lang="de-CH" sz="23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300" dirty="0"/>
              <a:t>Efficiency</a:t>
            </a:r>
            <a:endParaRPr lang="de-CH" sz="2300" dirty="0"/>
          </a:p>
          <a:p>
            <a:r>
              <a:rPr lang="en-US" sz="2300" dirty="0"/>
              <a:t>Mains to battery up to 90 - 93%</a:t>
            </a:r>
            <a:endParaRPr lang="de-CH" sz="2300" dirty="0"/>
          </a:p>
          <a:p>
            <a:endParaRPr lang="de-CH" sz="23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300" dirty="0"/>
              <a:t>Charging power</a:t>
            </a:r>
          </a:p>
          <a:p>
            <a:r>
              <a:rPr lang="en-US" sz="2300" dirty="0"/>
              <a:t>3.6kW to 11kW</a:t>
            </a:r>
            <a:endParaRPr lang="de-CH" sz="2300" dirty="0"/>
          </a:p>
          <a:p>
            <a:pPr marL="0" indent="0">
              <a:buFont typeface="Arial" panose="020B0604020202020204" pitchFamily="34" charset="0"/>
              <a:buNone/>
            </a:pPr>
            <a:endParaRPr lang="de-CH" sz="23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300" dirty="0"/>
          </a:p>
          <a:p>
            <a:pPr marL="0" indent="0">
              <a:buFont typeface="Arial" panose="020B0604020202020204" pitchFamily="34" charset="0"/>
              <a:buNone/>
            </a:pPr>
            <a:endParaRPr lang="de-CH" sz="23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CH" sz="2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3837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22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Grid - House Connection</a:t>
            </a:r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9AA067FB-1B26-A9A5-DA4B-D55233D69620}"/>
              </a:ext>
            </a:extLst>
          </p:cNvPr>
          <p:cNvSpPr txBox="1">
            <a:spLocks/>
          </p:cNvSpPr>
          <p:nvPr/>
        </p:nvSpPr>
        <p:spPr>
          <a:xfrm>
            <a:off x="486588" y="216749"/>
            <a:ext cx="4502806" cy="63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le 8">
                <a:extLst>
                  <a:ext uri="{FF2B5EF4-FFF2-40B4-BE49-F238E27FC236}">
                    <a16:creationId xmlns:a16="http://schemas.microsoft.com/office/drawing/2014/main" id="{B1F18C56-289F-A7A4-C42B-BB304F7BBF4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92618193"/>
                  </p:ext>
                </p:extLst>
              </p:nvPr>
            </p:nvGraphicFramePr>
            <p:xfrm>
              <a:off x="681038" y="1001714"/>
              <a:ext cx="8543924" cy="267296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71962">
                      <a:extLst>
                        <a:ext uri="{9D8B030D-6E8A-4147-A177-3AD203B41FA5}">
                          <a16:colId xmlns:a16="http://schemas.microsoft.com/office/drawing/2014/main" val="1982646297"/>
                        </a:ext>
                      </a:extLst>
                    </a:gridCol>
                    <a:gridCol w="4271962">
                      <a:extLst>
                        <a:ext uri="{9D8B030D-6E8A-4147-A177-3AD203B41FA5}">
                          <a16:colId xmlns:a16="http://schemas.microsoft.com/office/drawing/2014/main" val="1756039910"/>
                        </a:ext>
                      </a:extLst>
                    </a:gridCol>
                  </a:tblGrid>
                  <a:tr h="355412">
                    <a:tc>
                      <a:txBody>
                        <a:bodyPr/>
                        <a:lstStyle/>
                        <a:p>
                          <a:r>
                            <a:rPr lang="de-CH" b="1" dirty="0" err="1"/>
                            <a:t>Alternating</a:t>
                          </a:r>
                          <a:r>
                            <a:rPr lang="de-CH" b="1" dirty="0"/>
                            <a:t> </a:t>
                          </a:r>
                          <a:r>
                            <a:rPr lang="de-CH" b="1" dirty="0" err="1"/>
                            <a:t>current</a:t>
                          </a:r>
                          <a:r>
                            <a:rPr lang="de-CH" b="1" dirty="0"/>
                            <a:t> (1-phase)</a:t>
                          </a: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Three-phase current (3-phase AC)</a:t>
                          </a:r>
                          <a:endParaRPr lang="de-CH" b="1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5148199"/>
                      </a:ext>
                    </a:extLst>
                  </a:tr>
                  <a:tr h="113926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 poles: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One of the three phases (L1, L2, L3)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Neutral conductor (N)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Protective earth (PE)</a:t>
                          </a:r>
                          <a:endParaRPr lang="de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 poles: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All three phases (L1, L2, L3)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Neutral conductor (N)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Protective earth (PE)</a:t>
                          </a:r>
                          <a:endParaRPr lang="de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7132687"/>
                      </a:ext>
                    </a:extLst>
                  </a:tr>
                  <a:tr h="37087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de-CH" dirty="0" err="1"/>
                            <a:t>Effective</a:t>
                          </a:r>
                          <a:r>
                            <a:rPr lang="de-CH" dirty="0"/>
                            <a:t> </a:t>
                          </a:r>
                          <a:r>
                            <a:rPr lang="de-CH" dirty="0" err="1"/>
                            <a:t>voltage</a:t>
                          </a:r>
                          <a:r>
                            <a:rPr lang="de-CH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800" b="0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CH" sz="1800" b="0" smtClean="0">
                                      <a:latin typeface="Cambria Math" panose="02040503050406030204" pitchFamily="18" charset="0"/>
                                    </a:rPr>
                                    <m:t>𝑝𝑛</m:t>
                                  </m:r>
                                </m:sub>
                              </m:sSub>
                              <m:r>
                                <a:rPr lang="de-CH" sz="1800" b="0" smtClean="0">
                                  <a:latin typeface="Cambria Math" panose="02040503050406030204" pitchFamily="18" charset="0"/>
                                </a:rPr>
                                <m:t>=230 </m:t>
                              </m:r>
                              <m:r>
                                <a:rPr lang="de-CH" sz="1800" b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oMath>
                          </a14:m>
                          <a:endParaRPr lang="de-CH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de-CH" dirty="0" err="1"/>
                            <a:t>Effective</a:t>
                          </a:r>
                          <a:r>
                            <a:rPr lang="de-CH" dirty="0"/>
                            <a:t> </a:t>
                          </a:r>
                          <a:r>
                            <a:rPr lang="de-CH" dirty="0" err="1"/>
                            <a:t>voltage</a:t>
                          </a:r>
                          <a:r>
                            <a:rPr lang="de-CH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800" b="0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CH" sz="1800" b="0" smtClean="0">
                                      <a:latin typeface="Cambria Math" panose="02040503050406030204" pitchFamily="18" charset="0"/>
                                    </a:rPr>
                                    <m:t>𝑝𝑝</m:t>
                                  </m:r>
                                </m:sub>
                              </m:sSub>
                              <m:r>
                                <a:rPr lang="de-CH" sz="1800" b="0" smtClean="0">
                                  <a:latin typeface="Cambria Math" panose="02040503050406030204" pitchFamily="18" charset="0"/>
                                </a:rPr>
                                <m:t>=400 </m:t>
                              </m:r>
                              <m:r>
                                <a:rPr lang="de-CH" sz="1800" b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oMath>
                          </a14:m>
                          <a:endParaRPr lang="de-CH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5144382"/>
                      </a:ext>
                    </a:extLst>
                  </a:tr>
                  <a:tr h="355412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de-CH" dirty="0" err="1"/>
                            <a:t>Grid</a:t>
                          </a:r>
                          <a:r>
                            <a:rPr lang="de-CH" dirty="0"/>
                            <a:t> </a:t>
                          </a:r>
                          <a:r>
                            <a:rPr lang="de-CH" dirty="0" err="1"/>
                            <a:t>frequency</a:t>
                          </a:r>
                          <a:r>
                            <a:rPr lang="de-CH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800" b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CH" sz="1800" b="0" smtClean="0">
                                      <a:latin typeface="Cambria Math" panose="02040503050406030204" pitchFamily="18" charset="0"/>
                                    </a:rPr>
                                    <m:t>𝑁𝑒𝑡𝑧</m:t>
                                  </m:r>
                                </m:sub>
                              </m:sSub>
                              <m:r>
                                <a:rPr lang="de-CH" sz="1800" b="0" smtClean="0">
                                  <a:latin typeface="Cambria Math" panose="02040503050406030204" pitchFamily="18" charset="0"/>
                                </a:rPr>
                                <m:t>=50 </m:t>
                              </m:r>
                              <m:r>
                                <a:rPr lang="de-CH" sz="1800" b="0" smtClean="0">
                                  <a:latin typeface="Cambria Math" panose="02040503050406030204" pitchFamily="18" charset="0"/>
                                </a:rPr>
                                <m:t>𝐻𝑧</m:t>
                              </m:r>
                            </m:oMath>
                          </a14:m>
                          <a:endParaRPr lang="de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de-CH" dirty="0" err="1"/>
                            <a:t>Grid</a:t>
                          </a:r>
                          <a:r>
                            <a:rPr lang="de-CH" dirty="0"/>
                            <a:t> </a:t>
                          </a:r>
                          <a:r>
                            <a:rPr lang="de-CH" dirty="0" err="1"/>
                            <a:t>frequency</a:t>
                          </a:r>
                          <a:r>
                            <a:rPr lang="de-CH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800" b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CH" sz="1800" b="0" smtClean="0">
                                      <a:latin typeface="Cambria Math" panose="02040503050406030204" pitchFamily="18" charset="0"/>
                                    </a:rPr>
                                    <m:t>𝑁𝑒𝑡𝑧</m:t>
                                  </m:r>
                                </m:sub>
                              </m:sSub>
                              <m:r>
                                <a:rPr lang="de-CH" sz="1800" b="0" smtClean="0">
                                  <a:latin typeface="Cambria Math" panose="02040503050406030204" pitchFamily="18" charset="0"/>
                                </a:rPr>
                                <m:t>=50 </m:t>
                              </m:r>
                              <m:r>
                                <a:rPr lang="de-CH" sz="1800" b="0" smtClean="0">
                                  <a:latin typeface="Cambria Math" panose="02040503050406030204" pitchFamily="18" charset="0"/>
                                </a:rPr>
                                <m:t>𝐻𝑧</m:t>
                              </m:r>
                            </m:oMath>
                          </a14:m>
                          <a:endParaRPr lang="de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8799498"/>
                      </a:ext>
                    </a:extLst>
                  </a:tr>
                  <a:tr h="355412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de-CH" dirty="0"/>
                            <a:t>Max. </a:t>
                          </a:r>
                          <a:r>
                            <a:rPr lang="de-CH" dirty="0" err="1"/>
                            <a:t>Current</a:t>
                          </a:r>
                          <a:r>
                            <a:rPr lang="de-CH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800" b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CH" sz="1800" b="0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de-CH" sz="1800" b="0" smtClean="0">
                                  <a:latin typeface="Cambria Math" panose="02040503050406030204" pitchFamily="18" charset="0"/>
                                </a:rPr>
                                <m:t>=10…20 </m:t>
                              </m:r>
                              <m:sSub>
                                <m:sSubPr>
                                  <m:ctrlPr>
                                    <a:rPr lang="de-CH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800" b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CH" sz="1800" b="0" smtClean="0">
                                      <a:latin typeface="Cambria Math" panose="02040503050406030204" pitchFamily="18" charset="0"/>
                                    </a:rPr>
                                    <m:t>𝑅𝑀𝑆</m:t>
                                  </m:r>
                                </m:sub>
                              </m:sSub>
                            </m:oMath>
                          </a14:m>
                          <a:endParaRPr lang="de-CH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de-CH" dirty="0"/>
                            <a:t>Max. </a:t>
                          </a:r>
                          <a:r>
                            <a:rPr lang="de-CH" dirty="0" err="1"/>
                            <a:t>Current</a:t>
                          </a:r>
                          <a:r>
                            <a:rPr lang="de-CH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800" b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CH" sz="1800" b="0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de-CH" sz="1800" b="0" smtClean="0">
                                  <a:latin typeface="Cambria Math" panose="02040503050406030204" pitchFamily="18" charset="0"/>
                                </a:rPr>
                                <m:t>=10…32 </m:t>
                              </m:r>
                              <m:sSub>
                                <m:sSubPr>
                                  <m:ctrlPr>
                                    <a:rPr lang="de-CH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800" b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CH" sz="1800" b="0" smtClean="0">
                                      <a:latin typeface="Cambria Math" panose="02040503050406030204" pitchFamily="18" charset="0"/>
                                    </a:rPr>
                                    <m:t>𝑅𝑀𝑆</m:t>
                                  </m:r>
                                </m:sub>
                              </m:sSub>
                            </m:oMath>
                          </a14:m>
                          <a:endParaRPr lang="de-CH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2730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le 8">
                <a:extLst>
                  <a:ext uri="{FF2B5EF4-FFF2-40B4-BE49-F238E27FC236}">
                    <a16:creationId xmlns:a16="http://schemas.microsoft.com/office/drawing/2014/main" id="{B1F18C56-289F-A7A4-C42B-BB304F7BBF4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92618193"/>
                  </p:ext>
                </p:extLst>
              </p:nvPr>
            </p:nvGraphicFramePr>
            <p:xfrm>
              <a:off x="681038" y="1001714"/>
              <a:ext cx="8543924" cy="267296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71962">
                      <a:extLst>
                        <a:ext uri="{9D8B030D-6E8A-4147-A177-3AD203B41FA5}">
                          <a16:colId xmlns:a16="http://schemas.microsoft.com/office/drawing/2014/main" val="1982646297"/>
                        </a:ext>
                      </a:extLst>
                    </a:gridCol>
                    <a:gridCol w="4271962">
                      <a:extLst>
                        <a:ext uri="{9D8B030D-6E8A-4147-A177-3AD203B41FA5}">
                          <a16:colId xmlns:a16="http://schemas.microsoft.com/office/drawing/2014/main" val="175603991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de-CH" b="1" dirty="0" err="1"/>
                            <a:t>Alternating</a:t>
                          </a:r>
                          <a:r>
                            <a:rPr lang="de-CH" b="1" dirty="0"/>
                            <a:t> </a:t>
                          </a:r>
                          <a:r>
                            <a:rPr lang="de-CH" b="1" dirty="0" err="1"/>
                            <a:t>current</a:t>
                          </a:r>
                          <a:r>
                            <a:rPr lang="de-CH" b="1" dirty="0"/>
                            <a:t> (1-phase)</a:t>
                          </a: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Three-phase current (3-phase AC)</a:t>
                          </a:r>
                          <a:endParaRPr lang="de-CH" b="1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5148199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 poles: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One of the three phases (L1, L2, L3)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Neutral conductor (N)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Protective earth (PE)</a:t>
                          </a:r>
                          <a:endParaRPr lang="de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 poles: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All three phases (L1, L2, L3)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Neutral conductor (N)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Protective earth (PE)</a:t>
                          </a:r>
                          <a:endParaRPr lang="de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7132687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2" t="-406250" r="-100142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85" t="-406250" r="-285" b="-2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514438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2" t="-540000" r="-100142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85" t="-540000" r="-285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879949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2" t="-640000" r="-100142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85" t="-640000" r="-285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27308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Grafik 6">
            <a:extLst>
              <a:ext uri="{FF2B5EF4-FFF2-40B4-BE49-F238E27FC236}">
                <a16:creationId xmlns:a16="http://schemas.microsoft.com/office/drawing/2014/main" id="{4A740861-6C94-EE44-B395-3E4E3F77AE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2169" y="3689922"/>
            <a:ext cx="4981661" cy="283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42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23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value</a:t>
            </a:r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9AA067FB-1B26-A9A5-DA4B-D55233D69620}"/>
              </a:ext>
            </a:extLst>
          </p:cNvPr>
          <p:cNvSpPr txBox="1">
            <a:spLocks/>
          </p:cNvSpPr>
          <p:nvPr/>
        </p:nvSpPr>
        <p:spPr>
          <a:xfrm>
            <a:off x="486588" y="216749"/>
            <a:ext cx="4502806" cy="63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CFB20A8-80B4-84CC-5A7A-D93C1E62F3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31" y="755831"/>
            <a:ext cx="3782089" cy="37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le 7">
                <a:extLst>
                  <a:ext uri="{FF2B5EF4-FFF2-40B4-BE49-F238E27FC236}">
                    <a16:creationId xmlns:a16="http://schemas.microsoft.com/office/drawing/2014/main" id="{7B902CCB-A36E-FD01-FF74-7CFFF7E663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0882404"/>
                  </p:ext>
                </p:extLst>
              </p:nvPr>
            </p:nvGraphicFramePr>
            <p:xfrm>
              <a:off x="5775731" y="4659269"/>
              <a:ext cx="3782089" cy="15266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2878">
                      <a:extLst>
                        <a:ext uri="{9D8B030D-6E8A-4147-A177-3AD203B41FA5}">
                          <a16:colId xmlns:a16="http://schemas.microsoft.com/office/drawing/2014/main" val="4114863871"/>
                        </a:ext>
                      </a:extLst>
                    </a:gridCol>
                    <a:gridCol w="3379211">
                      <a:extLst>
                        <a:ext uri="{9D8B030D-6E8A-4147-A177-3AD203B41FA5}">
                          <a16:colId xmlns:a16="http://schemas.microsoft.com/office/drawing/2014/main" val="28607270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CH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dirty="0"/>
                            <a:t>Peak Value / Amplitude</a:t>
                          </a:r>
                          <a14:m>
                            <m:oMath xmlns:m="http://schemas.openxmlformats.org/officeDocument/2006/math">
                              <m:r>
                                <a:rPr lang="de-CH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lang="de-CH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oMath>
                          </a14:m>
                          <a:endParaRPr lang="de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174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CH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Peak-Valley-Value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6839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CH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dirty="0" err="1"/>
                            <a:t>Effective</a:t>
                          </a:r>
                          <a:r>
                            <a:rPr lang="de-CH" baseline="0" dirty="0"/>
                            <a:t> Value</a:t>
                          </a:r>
                          <a:r>
                            <a:rPr lang="de-CH" dirty="0"/>
                            <a:t> / RMS-Value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sz="1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CH" sz="1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𝑒𝑓𝑓</m:t>
                                  </m:r>
                                </m:sub>
                              </m:sSub>
                            </m:oMath>
                          </a14:m>
                          <a:endParaRPr lang="de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1996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CH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dirty="0" err="1"/>
                            <a:t>Period</a:t>
                          </a:r>
                          <a:r>
                            <a:rPr lang="de-CH" dirty="0"/>
                            <a:t> </a:t>
                          </a:r>
                          <a:r>
                            <a:rPr lang="de-CH" dirty="0" err="1"/>
                            <a:t>duration</a:t>
                          </a:r>
                          <a:r>
                            <a:rPr lang="de-CH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de-CH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kumimoji="0" lang="de-CH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type m:val="skw"/>
                                  <m:ctrlPr>
                                    <a:rPr kumimoji="0" lang="de-CH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de-CH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de-CH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den>
                              </m:f>
                            </m:oMath>
                          </a14:m>
                          <a:endParaRPr lang="de-CH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772434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le 7">
                <a:extLst>
                  <a:ext uri="{FF2B5EF4-FFF2-40B4-BE49-F238E27FC236}">
                    <a16:creationId xmlns:a16="http://schemas.microsoft.com/office/drawing/2014/main" id="{7B902CCB-A36E-FD01-FF74-7CFFF7E663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0882404"/>
                  </p:ext>
                </p:extLst>
              </p:nvPr>
            </p:nvGraphicFramePr>
            <p:xfrm>
              <a:off x="5775731" y="4659269"/>
              <a:ext cx="3782089" cy="15266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2878">
                      <a:extLst>
                        <a:ext uri="{9D8B030D-6E8A-4147-A177-3AD203B41FA5}">
                          <a16:colId xmlns:a16="http://schemas.microsoft.com/office/drawing/2014/main" val="4114863871"/>
                        </a:ext>
                      </a:extLst>
                    </a:gridCol>
                    <a:gridCol w="3379211">
                      <a:extLst>
                        <a:ext uri="{9D8B030D-6E8A-4147-A177-3AD203B41FA5}">
                          <a16:colId xmlns:a16="http://schemas.microsoft.com/office/drawing/2014/main" val="28607270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CH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92" t="-8197" r="-360" b="-5459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174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CH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Peak-Valley-Value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6839047"/>
                      </a:ext>
                    </a:extLst>
                  </a:tr>
                  <a:tr h="387795">
                    <a:tc>
                      <a:txBody>
                        <a:bodyPr/>
                        <a:lstStyle/>
                        <a:p>
                          <a:r>
                            <a:rPr lang="de-CH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92" t="-198438" r="-360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1996110"/>
                      </a:ext>
                    </a:extLst>
                  </a:tr>
                  <a:tr h="397193">
                    <a:tc>
                      <a:txBody>
                        <a:bodyPr/>
                        <a:lstStyle/>
                        <a:p>
                          <a:r>
                            <a:rPr lang="de-CH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892" t="-293846" r="-360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72434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1B68AB6-CA70-442C-2FD8-3E57B9E122EF}"/>
              </a:ext>
            </a:extLst>
          </p:cNvPr>
          <p:cNvSpPr txBox="1">
            <a:spLocks/>
          </p:cNvSpPr>
          <p:nvPr/>
        </p:nvSpPr>
        <p:spPr>
          <a:xfrm>
            <a:off x="681038" y="1002346"/>
            <a:ext cx="4832255" cy="5073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RMS value is the </a:t>
            </a:r>
            <a:r>
              <a:rPr lang="de-CH" dirty="0"/>
              <a:t>r</a:t>
            </a:r>
            <a:r>
              <a:rPr lang="de-CH" b="1" dirty="0"/>
              <a:t> </a:t>
            </a:r>
            <a:r>
              <a:rPr lang="de-CH" b="1" u="sng" dirty="0"/>
              <a:t>R</a:t>
            </a:r>
            <a:r>
              <a:rPr lang="de-CH" b="1" dirty="0"/>
              <a:t>oot </a:t>
            </a:r>
            <a:r>
              <a:rPr lang="de-CH" b="1" u="sng" dirty="0"/>
              <a:t>M</a:t>
            </a:r>
            <a:r>
              <a:rPr lang="de-CH" b="1" dirty="0"/>
              <a:t>ean </a:t>
            </a:r>
            <a:r>
              <a:rPr lang="de-CH" b="1" u="sng" dirty="0"/>
              <a:t>S</a:t>
            </a:r>
            <a:r>
              <a:rPr lang="de-CH" b="1" dirty="0"/>
              <a:t>quare </a:t>
            </a:r>
            <a:r>
              <a:rPr lang="en-US" b="1" dirty="0"/>
              <a:t>(RMS value) </a:t>
            </a:r>
            <a:r>
              <a:rPr lang="en-US" dirty="0"/>
              <a:t>of a time-varying physical quantity (voltage, current).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RMS value depends on the course over time, i.e. the shape of the curve.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2">
                <a:extLst>
                  <a:ext uri="{FF2B5EF4-FFF2-40B4-BE49-F238E27FC236}">
                    <a16:creationId xmlns:a16="http://schemas.microsoft.com/office/drawing/2014/main" id="{BEF86107-9EEE-08A0-04D6-2D499802707F}"/>
                  </a:ext>
                </a:extLst>
              </p:cNvPr>
              <p:cNvSpPr txBox="1"/>
              <p:nvPr/>
            </p:nvSpPr>
            <p:spPr>
              <a:xfrm>
                <a:off x="681037" y="4125486"/>
                <a:ext cx="4600647" cy="9277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defTabSz="41477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kumimoji="0" lang="de-CH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0" lang="de-CH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0" lang="de-CH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CH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CH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CH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kumimoji="0" lang="de-CH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de-CH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  <m:r>
                                        <m:rPr>
                                          <m:brk m:alnAt="24"/>
                                        </m:rPr>
                                        <a:rPr kumimoji="0" lang="de-CH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m:rPr>
                                          <m:sty m:val="p"/>
                                          <m:brk m:alnAt="24"/>
                                        </m:rPr>
                                        <a:rPr kumimoji="0" lang="de-CH" sz="2000" b="0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kumimoji="0" lang="de-CH" sz="2000" b="0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in</m:t>
                                      </m:r>
                                      <m:d>
                                        <m:dPr>
                                          <m:ctrlPr>
                                            <a:rPr kumimoji="0" lang="de-CH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24"/>
                                            </m:rPr>
                                            <a:rPr lang="de-CH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de-CH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de-CH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r>
                                            <a:rPr lang="de-CH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r>
                                            <a:rPr lang="de-CH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r>
                                            <a:rPr lang="de-CH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de-CH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CH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nary>
                      <m:r>
                        <a:rPr kumimoji="0" lang="de-CH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ⅆ</m:t>
                      </m:r>
                      <m:r>
                        <a:rPr kumimoji="0" lang="de-CH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0" lang="de-CH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de-CH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de-CH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de-CH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CH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de-CH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𝑒𝑓𝑓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de-CH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de-CH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kumimoji="0" lang="de-CH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0" lang="de-CH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kumimoji="0" lang="de-CH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" name="Textfeld 2">
                <a:extLst>
                  <a:ext uri="{FF2B5EF4-FFF2-40B4-BE49-F238E27FC236}">
                    <a16:creationId xmlns:a16="http://schemas.microsoft.com/office/drawing/2014/main" id="{BEF86107-9EEE-08A0-04D6-2D4998027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37" y="4125486"/>
                <a:ext cx="4600647" cy="9277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0">
                <a:extLst>
                  <a:ext uri="{FF2B5EF4-FFF2-40B4-BE49-F238E27FC236}">
                    <a16:creationId xmlns:a16="http://schemas.microsoft.com/office/drawing/2014/main" id="{92BAF345-710B-2CA2-3A0E-BCE29C76F099}"/>
                  </a:ext>
                </a:extLst>
              </p:cNvPr>
              <p:cNvSpPr txBox="1"/>
              <p:nvPr/>
            </p:nvSpPr>
            <p:spPr>
              <a:xfrm>
                <a:off x="6910655" y="1002346"/>
                <a:ext cx="28030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de-CH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CH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de-CH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CH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de-CH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  <m:brk m:alnAt="24"/>
                        </m:rPr>
                        <a:rPr kumimoji="0" lang="de-CH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kumimoji="0" lang="de-CH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</m:t>
                      </m:r>
                      <m:d>
                        <m:dPr>
                          <m:ctrlPr>
                            <a:rPr kumimoji="0" lang="de-CH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de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de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de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brk m:alnAt="24"/>
                        </m:rPr>
                        <a:rPr kumimoji="0" lang="de-CH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</m:oMath>
                  </m:oMathPara>
                </a14:m>
                <a:endParaRPr lang="de-CH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feld 10">
                <a:extLst>
                  <a:ext uri="{FF2B5EF4-FFF2-40B4-BE49-F238E27FC236}">
                    <a16:creationId xmlns:a16="http://schemas.microsoft.com/office/drawing/2014/main" id="{92BAF345-710B-2CA2-3A0E-BCE29C76F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55" y="1002346"/>
                <a:ext cx="2803020" cy="369332"/>
              </a:xfrm>
              <a:prstGeom prst="rect">
                <a:avLst/>
              </a:prstGeom>
              <a:blipFill>
                <a:blip r:embed="rId5"/>
                <a:stretch>
                  <a:fillRect t="-655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555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24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power</a:t>
            </a:r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9AA067FB-1B26-A9A5-DA4B-D55233D69620}"/>
              </a:ext>
            </a:extLst>
          </p:cNvPr>
          <p:cNvSpPr txBox="1">
            <a:spLocks/>
          </p:cNvSpPr>
          <p:nvPr/>
        </p:nvSpPr>
        <p:spPr>
          <a:xfrm>
            <a:off x="486588" y="216749"/>
            <a:ext cx="4502806" cy="63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e 7">
                <a:extLst>
                  <a:ext uri="{FF2B5EF4-FFF2-40B4-BE49-F238E27FC236}">
                    <a16:creationId xmlns:a16="http://schemas.microsoft.com/office/drawing/2014/main" id="{DE29A3F7-0C54-7C26-C308-42C7E055AF9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61486004"/>
                  </p:ext>
                </p:extLst>
              </p:nvPr>
            </p:nvGraphicFramePr>
            <p:xfrm>
              <a:off x="681038" y="1001712"/>
              <a:ext cx="8543925" cy="36311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20115">
                      <a:extLst>
                        <a:ext uri="{9D8B030D-6E8A-4147-A177-3AD203B41FA5}">
                          <a16:colId xmlns:a16="http://schemas.microsoft.com/office/drawing/2014/main" val="729053050"/>
                        </a:ext>
                      </a:extLst>
                    </a:gridCol>
                    <a:gridCol w="2510118">
                      <a:extLst>
                        <a:ext uri="{9D8B030D-6E8A-4147-A177-3AD203B41FA5}">
                          <a16:colId xmlns:a16="http://schemas.microsoft.com/office/drawing/2014/main" val="1065279997"/>
                        </a:ext>
                      </a:extLst>
                    </a:gridCol>
                    <a:gridCol w="4213692">
                      <a:extLst>
                        <a:ext uri="{9D8B030D-6E8A-4147-A177-3AD203B41FA5}">
                          <a16:colId xmlns:a16="http://schemas.microsoft.com/office/drawing/2014/main" val="2179540085"/>
                        </a:ext>
                      </a:extLst>
                    </a:gridCol>
                  </a:tblGrid>
                  <a:tr h="431006">
                    <a:tc>
                      <a:txBody>
                        <a:bodyPr/>
                        <a:lstStyle/>
                        <a:p>
                          <a:endParaRPr lang="de-CH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1400" b="1" i="0" dirty="0" err="1"/>
                            <a:t>Effective</a:t>
                          </a:r>
                          <a:r>
                            <a:rPr lang="de-CH" sz="1400" b="1" i="0" dirty="0"/>
                            <a:t> power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1400" b="1" i="0" dirty="0"/>
                            <a:t>Legend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05268667"/>
                      </a:ext>
                    </a:extLst>
                  </a:tr>
                  <a:tr h="602228">
                    <a:tc>
                      <a:txBody>
                        <a:bodyPr/>
                        <a:lstStyle/>
                        <a:p>
                          <a:r>
                            <a:rPr lang="de-CH" sz="1400" b="1" dirty="0"/>
                            <a:t>DC </a:t>
                          </a:r>
                          <a:r>
                            <a:rPr lang="de-CH" sz="1400" b="1" dirty="0" err="1"/>
                            <a:t>Current</a:t>
                          </a:r>
                          <a:endParaRPr lang="de-CH" sz="14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400" b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de-CH" sz="1400" b="0" smtClean="0">
                                      <a:latin typeface="Cambria Math" panose="02040503050406030204" pitchFamily="18" charset="0"/>
                                    </a:rPr>
                                    <m:t>𝐷𝐶</m:t>
                                  </m:r>
                                </m:sub>
                              </m:sSub>
                              <m:r>
                                <a:rPr lang="de-CH" sz="1400" b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CH" sz="1400" b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de-CH" sz="1400" b="0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CH" sz="1400" b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oMath>
                          </a14:m>
                          <a:r>
                            <a:rPr lang="de-CH" sz="1400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de-CH" sz="1400" b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oMath>
                          </a14:m>
                          <a:r>
                            <a:rPr lang="de-CH" sz="1400" dirty="0"/>
                            <a:t>	</a:t>
                          </a:r>
                          <a:r>
                            <a:rPr lang="de-CH" sz="1400" dirty="0" err="1"/>
                            <a:t>Voltage</a:t>
                          </a:r>
                          <a:r>
                            <a:rPr lang="de-CH" sz="1400" dirty="0"/>
                            <a:t> [V]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de-CH" sz="1400" b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oMath>
                          </a14:m>
                          <a:r>
                            <a:rPr lang="de-CH" sz="1400" dirty="0"/>
                            <a:t>	</a:t>
                          </a:r>
                          <a:r>
                            <a:rPr lang="de-CH" sz="1400" dirty="0" err="1"/>
                            <a:t>Current</a:t>
                          </a:r>
                          <a:r>
                            <a:rPr lang="de-CH" sz="1400" dirty="0"/>
                            <a:t> [A]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61482"/>
                      </a:ext>
                    </a:extLst>
                  </a:tr>
                  <a:tr h="1136410">
                    <a:tc>
                      <a:txBody>
                        <a:bodyPr/>
                        <a:lstStyle/>
                        <a:p>
                          <a:r>
                            <a:rPr lang="de-CH" sz="1400" b="1" dirty="0"/>
                            <a:t>Single-phase </a:t>
                          </a:r>
                          <a:r>
                            <a:rPr lang="de-CH" sz="1400" b="1" dirty="0" err="1"/>
                            <a:t>current</a:t>
                          </a:r>
                          <a:r>
                            <a:rPr lang="de-CH" sz="1400" b="1" dirty="0"/>
                            <a:t> (</a:t>
                          </a:r>
                          <a:r>
                            <a:rPr lang="de-CH" sz="1400" b="1" dirty="0" err="1"/>
                            <a:t>alternating</a:t>
                          </a:r>
                          <a:r>
                            <a:rPr lang="de-CH" sz="1400" b="1" dirty="0"/>
                            <a:t> </a:t>
                          </a:r>
                          <a:r>
                            <a:rPr lang="de-CH" sz="1400" b="1" dirty="0" err="1"/>
                            <a:t>current</a:t>
                          </a:r>
                          <a:r>
                            <a:rPr lang="de-CH" sz="1400" b="1" dirty="0"/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400" b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de-CH" sz="1400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de-CH" sz="1400" b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de-CH" sz="1400" b="0" i="0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sub>
                              </m:sSub>
                              <m:r>
                                <a:rPr lang="de-CH" sz="1400" b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𝑝𝑛</m:t>
                                  </m:r>
                                </m:sub>
                              </m:sSub>
                              <m:r>
                                <a:rPr lang="de-CH" sz="1400" b="0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de-CH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de-CH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CH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</m:oMath>
                          </a14:m>
                          <a:r>
                            <a:rPr lang="de-CH" sz="1400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𝑝𝑛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de-CH" sz="1400" dirty="0"/>
                            <a:t>	</a:t>
                          </a:r>
                          <a:r>
                            <a:rPr lang="de-CH" sz="1400" dirty="0" err="1"/>
                            <a:t>Effective</a:t>
                          </a:r>
                          <a:r>
                            <a:rPr lang="de-CH" sz="1400" dirty="0"/>
                            <a:t> </a:t>
                          </a:r>
                          <a:r>
                            <a:rPr lang="de-CH" sz="1400" dirty="0" err="1"/>
                            <a:t>voltage</a:t>
                          </a:r>
                          <a:r>
                            <a:rPr lang="de-CH" sz="1400" dirty="0"/>
                            <a:t> </a:t>
                          </a:r>
                          <a:r>
                            <a:rPr lang="de-CH" sz="1400" dirty="0" err="1"/>
                            <a:t>phase</a:t>
                          </a:r>
                          <a:r>
                            <a:rPr lang="de-CH" sz="1400" dirty="0"/>
                            <a:t>-neutral </a:t>
                          </a:r>
                          <a:r>
                            <a:rPr lang="de-CH" sz="1400" dirty="0" err="1"/>
                            <a:t>conductor</a:t>
                          </a:r>
                          <a:endParaRPr lang="de-CH" sz="1400" dirty="0"/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de-CH" sz="1400" dirty="0"/>
                            <a:t>	Phase </a:t>
                          </a:r>
                          <a:r>
                            <a:rPr lang="de-CH" sz="1400" dirty="0" err="1"/>
                            <a:t>current</a:t>
                          </a:r>
                          <a:endParaRPr lang="de-CH" sz="1400" dirty="0"/>
                        </a:p>
                        <a:p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de-CH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CH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</m:oMath>
                          </a14:m>
                          <a:r>
                            <a:rPr lang="de-CH" sz="1400" dirty="0"/>
                            <a:t> 	Performance </a:t>
                          </a:r>
                          <a:r>
                            <a:rPr lang="de-CH" sz="1400" dirty="0" err="1"/>
                            <a:t>factor</a:t>
                          </a:r>
                          <a:endParaRPr lang="de-CH" sz="1400" dirty="0"/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de-CH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de-CH" sz="1400" dirty="0"/>
                            <a:t>	</a:t>
                          </a:r>
                          <a:r>
                            <a:rPr lang="en-US" sz="1400" dirty="0"/>
                            <a:t>Phase angle between U and I</a:t>
                          </a:r>
                          <a:endParaRPr lang="de-CH" sz="14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14206530"/>
                      </a:ext>
                    </a:extLst>
                  </a:tr>
                  <a:tr h="1461510">
                    <a:tc>
                      <a:txBody>
                        <a:bodyPr/>
                        <a:lstStyle/>
                        <a:p>
                          <a:r>
                            <a:rPr lang="de-CH" sz="1400" b="1" dirty="0" err="1"/>
                            <a:t>Three</a:t>
                          </a:r>
                          <a:r>
                            <a:rPr lang="de-CH" sz="1400" b="1" dirty="0"/>
                            <a:t>-phase </a:t>
                          </a:r>
                          <a:r>
                            <a:rPr lang="de-CH" sz="1400" b="1" dirty="0" err="1"/>
                            <a:t>current</a:t>
                          </a:r>
                          <a:r>
                            <a:rPr lang="de-CH" sz="1400" b="1" dirty="0"/>
                            <a:t> (</a:t>
                          </a:r>
                          <a:r>
                            <a:rPr lang="de-CH" sz="1400" b="1" dirty="0" err="1"/>
                            <a:t>three</a:t>
                          </a:r>
                          <a:r>
                            <a:rPr lang="de-CH" sz="1400" b="1" dirty="0"/>
                            <a:t>-phase </a:t>
                          </a:r>
                          <a:r>
                            <a:rPr lang="de-CH" sz="1400" b="1" dirty="0" err="1"/>
                            <a:t>current</a:t>
                          </a:r>
                          <a:r>
                            <a:rPr lang="de-CH" sz="1400" b="1" dirty="0"/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400" b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de-CH" sz="1400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de-CH" sz="1400" b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de-CH" sz="1400" b="0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sub>
                              </m:sSub>
                              <m:r>
                                <a:rPr lang="de-CH" sz="1400" b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𝑝𝑛</m:t>
                                  </m:r>
                                </m:sub>
                              </m:sSub>
                              <m:r>
                                <a:rPr lang="de-CH" sz="1400" b="0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de-CH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de-CH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CH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</m:oMath>
                          </a14:m>
                          <a:r>
                            <a:rPr lang="de-CH" sz="1400" dirty="0"/>
                            <a:t> </a:t>
                          </a:r>
                        </a:p>
                        <a:p>
                          <a:endParaRPr lang="de-CH" sz="1400" dirty="0"/>
                        </a:p>
                        <a:p>
                          <a:r>
                            <a:rPr lang="de-CH" sz="1400" dirty="0" err="1"/>
                            <a:t>with</a:t>
                          </a:r>
                          <a:r>
                            <a:rPr lang="de-CH" sz="14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𝑝𝑝</m:t>
                                  </m:r>
                                </m:sub>
                              </m:sSub>
                              <m:r>
                                <a:rPr lang="de-CH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de-CH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CH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𝑝𝑛</m:t>
                                  </m:r>
                                </m:sub>
                              </m:sSub>
                            </m:oMath>
                          </a14:m>
                          <a:endParaRPr lang="de-CH" sz="1400" dirty="0"/>
                        </a:p>
                        <a:p>
                          <a:endParaRPr lang="de-CH" sz="1400" dirty="0"/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400" b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de-CH" sz="1400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de-CH" sz="1400" b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de-CH" sz="1400" b="0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sub>
                              </m:sSub>
                              <m:r>
                                <a:rPr lang="de-CH" sz="1400" b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de-CH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de-CH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𝑝𝑝</m:t>
                                  </m:r>
                                </m:sub>
                              </m:sSub>
                              <m:r>
                                <a:rPr lang="de-CH" sz="1400" b="0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de-CH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de-CH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CH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</m:oMath>
                          </a14:m>
                          <a:r>
                            <a:rPr lang="de-CH" sz="1400" dirty="0"/>
                            <a:t> 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𝑝𝑛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de-CH" sz="1400" dirty="0"/>
                            <a:t>	</a:t>
                          </a:r>
                          <a:r>
                            <a:rPr lang="de-CH" sz="1400" dirty="0" err="1"/>
                            <a:t>Effective</a:t>
                          </a:r>
                          <a:r>
                            <a:rPr lang="de-CH" sz="1400" dirty="0"/>
                            <a:t> </a:t>
                          </a:r>
                          <a:r>
                            <a:rPr lang="de-CH" sz="1400" dirty="0" err="1"/>
                            <a:t>voltage</a:t>
                          </a:r>
                          <a:r>
                            <a:rPr lang="de-CH" sz="1400" dirty="0"/>
                            <a:t> </a:t>
                          </a:r>
                          <a:r>
                            <a:rPr lang="de-CH" sz="1400" dirty="0" err="1"/>
                            <a:t>phase</a:t>
                          </a:r>
                          <a:r>
                            <a:rPr lang="de-CH" sz="1400" dirty="0"/>
                            <a:t>-neutral </a:t>
                          </a:r>
                          <a:r>
                            <a:rPr lang="de-CH" sz="1400" dirty="0" err="1"/>
                            <a:t>conductor</a:t>
                          </a:r>
                          <a:endParaRPr lang="de-CH" sz="1400" dirty="0"/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𝑝𝑝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de-CH" sz="1400" dirty="0"/>
                            <a:t>	</a:t>
                          </a:r>
                          <a:r>
                            <a:rPr lang="de-CH" sz="1400" dirty="0" err="1"/>
                            <a:t>Effective</a:t>
                          </a:r>
                          <a:r>
                            <a:rPr lang="de-CH" sz="1400" dirty="0"/>
                            <a:t> </a:t>
                          </a:r>
                          <a:r>
                            <a:rPr lang="de-CH" sz="1400" dirty="0" err="1"/>
                            <a:t>phase</a:t>
                          </a:r>
                          <a:r>
                            <a:rPr lang="de-CH" sz="1400" dirty="0"/>
                            <a:t>-</a:t>
                          </a:r>
                          <a:r>
                            <a:rPr lang="de-CH" sz="1400" dirty="0" err="1"/>
                            <a:t>to</a:t>
                          </a:r>
                          <a:r>
                            <a:rPr lang="de-CH" sz="1400" dirty="0"/>
                            <a:t>-phase </a:t>
                          </a:r>
                          <a:r>
                            <a:rPr lang="de-CH" sz="1400" dirty="0" err="1"/>
                            <a:t>voltage</a:t>
                          </a:r>
                          <a:endParaRPr lang="de-CH" sz="1400" dirty="0"/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de-CH" sz="1400" dirty="0"/>
                            <a:t>	Phase </a:t>
                          </a:r>
                          <a:r>
                            <a:rPr lang="de-CH" sz="1400" dirty="0" err="1"/>
                            <a:t>current</a:t>
                          </a:r>
                          <a:endParaRPr lang="de-CH" sz="1400" dirty="0"/>
                        </a:p>
                        <a:p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de-CH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CH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de-CH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</m:oMath>
                          </a14:m>
                          <a:r>
                            <a:rPr lang="de-CH" sz="1400" dirty="0"/>
                            <a:t> 	Performance </a:t>
                          </a:r>
                          <a:r>
                            <a:rPr lang="de-CH" sz="1400" dirty="0" err="1"/>
                            <a:t>factor</a:t>
                          </a:r>
                          <a:endParaRPr lang="de-CH" sz="1400" dirty="0"/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de-CH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de-CH" sz="1400" dirty="0"/>
                            <a:t>	</a:t>
                          </a:r>
                          <a:r>
                            <a:rPr lang="en-US" sz="1400" dirty="0"/>
                            <a:t>Phase angle between U and I</a:t>
                          </a:r>
                          <a:endParaRPr lang="de-CH" sz="14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411330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e 7">
                <a:extLst>
                  <a:ext uri="{FF2B5EF4-FFF2-40B4-BE49-F238E27FC236}">
                    <a16:creationId xmlns:a16="http://schemas.microsoft.com/office/drawing/2014/main" id="{DE29A3F7-0C54-7C26-C308-42C7E055AF9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61486004"/>
                  </p:ext>
                </p:extLst>
              </p:nvPr>
            </p:nvGraphicFramePr>
            <p:xfrm>
              <a:off x="681038" y="1001712"/>
              <a:ext cx="8543925" cy="36311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20115">
                      <a:extLst>
                        <a:ext uri="{9D8B030D-6E8A-4147-A177-3AD203B41FA5}">
                          <a16:colId xmlns:a16="http://schemas.microsoft.com/office/drawing/2014/main" val="729053050"/>
                        </a:ext>
                      </a:extLst>
                    </a:gridCol>
                    <a:gridCol w="2510118">
                      <a:extLst>
                        <a:ext uri="{9D8B030D-6E8A-4147-A177-3AD203B41FA5}">
                          <a16:colId xmlns:a16="http://schemas.microsoft.com/office/drawing/2014/main" val="1065279997"/>
                        </a:ext>
                      </a:extLst>
                    </a:gridCol>
                    <a:gridCol w="4213692">
                      <a:extLst>
                        <a:ext uri="{9D8B030D-6E8A-4147-A177-3AD203B41FA5}">
                          <a16:colId xmlns:a16="http://schemas.microsoft.com/office/drawing/2014/main" val="2179540085"/>
                        </a:ext>
                      </a:extLst>
                    </a:gridCol>
                  </a:tblGrid>
                  <a:tr h="431006">
                    <a:tc>
                      <a:txBody>
                        <a:bodyPr/>
                        <a:lstStyle/>
                        <a:p>
                          <a:endParaRPr lang="de-CH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1400" b="1" i="0" dirty="0" err="1"/>
                            <a:t>Effective</a:t>
                          </a:r>
                          <a:r>
                            <a:rPr lang="de-CH" sz="1400" b="1" i="0" dirty="0"/>
                            <a:t> power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1400" b="1" i="0" dirty="0"/>
                            <a:t>Legend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05268667"/>
                      </a:ext>
                    </a:extLst>
                  </a:tr>
                  <a:tr h="602228">
                    <a:tc>
                      <a:txBody>
                        <a:bodyPr/>
                        <a:lstStyle/>
                        <a:p>
                          <a:r>
                            <a:rPr lang="de-CH" sz="1400" b="1" dirty="0"/>
                            <a:t>DC </a:t>
                          </a:r>
                          <a:r>
                            <a:rPr lang="de-CH" sz="1400" b="1" dirty="0" err="1"/>
                            <a:t>Current</a:t>
                          </a:r>
                          <a:endParaRPr lang="de-CH" sz="14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2573" t="-71717" r="-168204" b="-432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02746" t="-71717" r="-145" b="-4323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361482"/>
                      </a:ext>
                    </a:extLst>
                  </a:tr>
                  <a:tr h="1136410">
                    <a:tc>
                      <a:txBody>
                        <a:bodyPr/>
                        <a:lstStyle/>
                        <a:p>
                          <a:r>
                            <a:rPr lang="de-CH" sz="1400" b="1" dirty="0"/>
                            <a:t>Single-phase </a:t>
                          </a:r>
                          <a:r>
                            <a:rPr lang="de-CH" sz="1400" b="1" dirty="0" err="1"/>
                            <a:t>current</a:t>
                          </a:r>
                          <a:r>
                            <a:rPr lang="de-CH" sz="1400" b="1" dirty="0"/>
                            <a:t> (</a:t>
                          </a:r>
                          <a:r>
                            <a:rPr lang="de-CH" sz="1400" b="1" dirty="0" err="1"/>
                            <a:t>alternating</a:t>
                          </a:r>
                          <a:r>
                            <a:rPr lang="de-CH" sz="1400" b="1" dirty="0"/>
                            <a:t> </a:t>
                          </a:r>
                          <a:r>
                            <a:rPr lang="de-CH" sz="1400" b="1" dirty="0" err="1"/>
                            <a:t>current</a:t>
                          </a:r>
                          <a:r>
                            <a:rPr lang="de-CH" sz="1400" b="1" dirty="0"/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2573" t="-91398" r="-168204" b="-130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02746" t="-91398" r="-145" b="-130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206530"/>
                      </a:ext>
                    </a:extLst>
                  </a:tr>
                  <a:tr h="1461510">
                    <a:tc>
                      <a:txBody>
                        <a:bodyPr/>
                        <a:lstStyle/>
                        <a:p>
                          <a:r>
                            <a:rPr lang="de-CH" sz="1400" b="1" dirty="0" err="1"/>
                            <a:t>Three</a:t>
                          </a:r>
                          <a:r>
                            <a:rPr lang="de-CH" sz="1400" b="1" dirty="0"/>
                            <a:t>-phase </a:t>
                          </a:r>
                          <a:r>
                            <a:rPr lang="de-CH" sz="1400" b="1" dirty="0" err="1"/>
                            <a:t>current</a:t>
                          </a:r>
                          <a:r>
                            <a:rPr lang="de-CH" sz="1400" b="1" dirty="0"/>
                            <a:t> (</a:t>
                          </a:r>
                          <a:r>
                            <a:rPr lang="de-CH" sz="1400" b="1" dirty="0" err="1"/>
                            <a:t>three</a:t>
                          </a:r>
                          <a:r>
                            <a:rPr lang="de-CH" sz="1400" b="1" dirty="0"/>
                            <a:t>-phase </a:t>
                          </a:r>
                          <a:r>
                            <a:rPr lang="de-CH" sz="1400" b="1" dirty="0" err="1"/>
                            <a:t>current</a:t>
                          </a:r>
                          <a:r>
                            <a:rPr lang="de-CH" sz="1400" b="1" dirty="0"/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2573" t="-148333" r="-168204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746" t="-148333" r="-145" b="-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11330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35002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25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outlet images Charging Stations</a:t>
            </a:r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9AA067FB-1B26-A9A5-DA4B-D55233D69620}"/>
              </a:ext>
            </a:extLst>
          </p:cNvPr>
          <p:cNvSpPr txBox="1">
            <a:spLocks/>
          </p:cNvSpPr>
          <p:nvPr/>
        </p:nvSpPr>
        <p:spPr>
          <a:xfrm>
            <a:off x="486588" y="216749"/>
            <a:ext cx="4502806" cy="63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elle 10">
                <a:extLst>
                  <a:ext uri="{FF2B5EF4-FFF2-40B4-BE49-F238E27FC236}">
                    <a16:creationId xmlns:a16="http://schemas.microsoft.com/office/drawing/2014/main" id="{6963F314-D1C0-057D-BC8E-8B7111AE1F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1339732"/>
                  </p:ext>
                </p:extLst>
              </p:nvPr>
            </p:nvGraphicFramePr>
            <p:xfrm>
              <a:off x="326156" y="1017787"/>
              <a:ext cx="9108000" cy="50866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68000">
                      <a:extLst>
                        <a:ext uri="{9D8B030D-6E8A-4147-A177-3AD203B41FA5}">
                          <a16:colId xmlns:a16="http://schemas.microsoft.com/office/drawing/2014/main" val="832288638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1515941643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307132263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1516452829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1432359688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2659328470"/>
                        </a:ext>
                      </a:extLst>
                    </a:gridCol>
                  </a:tblGrid>
                  <a:tr h="1260000">
                    <a:tc>
                      <a:txBody>
                        <a:bodyPr/>
                        <a:lstStyle/>
                        <a:p>
                          <a:r>
                            <a:rPr lang="de-CH" dirty="0"/>
                            <a:t>Socket </a:t>
                          </a:r>
                          <a:r>
                            <a:rPr lang="de-CH" dirty="0" err="1"/>
                            <a:t>outlet</a:t>
                          </a:r>
                          <a:endParaRPr lang="de-C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4315471"/>
                      </a:ext>
                    </a:extLst>
                  </a:tr>
                  <a:tr h="388810">
                    <a:tc>
                      <a:txBody>
                        <a:bodyPr/>
                        <a:lstStyle/>
                        <a:p>
                          <a:r>
                            <a:rPr lang="de-CH" dirty="0"/>
                            <a:t>Name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Typ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Typ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CCS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 err="1"/>
                            <a:t>CHAdeMO</a:t>
                          </a:r>
                          <a:endParaRPr lang="de-C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Tesla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4298751"/>
                      </a:ext>
                    </a:extLst>
                  </a:tr>
                  <a:tr h="388810"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CH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de-CH" b="0" i="0" smtClean="0">
                                        <a:latin typeface="Cambria Math" panose="02040503050406030204" pitchFamily="18" charset="0"/>
                                      </a:rPr>
                                      <m:t>AC</m:t>
                                    </m:r>
                                  </m:e>
                                  <m:sub>
                                    <m:r>
                                      <a:rPr lang="de-CH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de-CH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~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C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CH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de-CH" b="0" i="0" smtClean="0">
                                        <a:latin typeface="Cambria Math" panose="02040503050406030204" pitchFamily="18" charset="0"/>
                                      </a:rPr>
                                      <m:t>AC</m:t>
                                    </m:r>
                                  </m:e>
                                  <m:sub>
                                    <m:r>
                                      <a:rPr lang="de-CH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CH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~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C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de-CH" b="0" i="0" smtClean="0">
                                      <a:latin typeface="Cambria Math" panose="02040503050406030204" pitchFamily="18" charset="0"/>
                                    </a:rPr>
                                    <m:t>AC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sub>
                              </m:sSub>
                            </m:oMath>
                          </a14:m>
                          <a:r>
                            <a:rPr lang="de-CH" dirty="0"/>
                            <a:t> / DC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>
                              <a:solidFill>
                                <a:schemeClr val="tx1"/>
                              </a:solidFill>
                            </a:rPr>
                            <a:t>DC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de-CH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AC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de-CH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sub>
                              </m:sSub>
                            </m:oMath>
                          </a14:m>
                          <a:r>
                            <a:rPr lang="de-CH" b="0" dirty="0">
                              <a:solidFill>
                                <a:schemeClr val="tx1"/>
                              </a:solidFill>
                            </a:rPr>
                            <a:t> / DC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83236587"/>
                      </a:ext>
                    </a:extLst>
                  </a:tr>
                  <a:tr h="388810">
                    <a:tc>
                      <a:txBody>
                        <a:bodyPr/>
                        <a:lstStyle/>
                        <a:p>
                          <a:r>
                            <a:rPr lang="de-CH" dirty="0" err="1"/>
                            <a:t>Voltage</a:t>
                          </a:r>
                          <a:endParaRPr lang="de-C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230V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3x400V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3x400V / 500Vdc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>
                              <a:solidFill>
                                <a:schemeClr val="tx1"/>
                              </a:solidFill>
                            </a:rPr>
                            <a:t>500Vdc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>
                              <a:solidFill>
                                <a:schemeClr val="tx1"/>
                              </a:solidFill>
                            </a:rPr>
                            <a:t>480V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3316432"/>
                      </a:ext>
                    </a:extLst>
                  </a:tr>
                  <a:tr h="671097">
                    <a:tc>
                      <a:txBody>
                        <a:bodyPr/>
                        <a:lstStyle/>
                        <a:p>
                          <a:r>
                            <a:rPr lang="de-CH" dirty="0" err="1"/>
                            <a:t>Current</a:t>
                          </a:r>
                          <a:endParaRPr lang="de-C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32A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16A / 32A</a:t>
                          </a:r>
                        </a:p>
                        <a:p>
                          <a:pPr algn="ctr"/>
                          <a:r>
                            <a:rPr lang="de-CH" dirty="0"/>
                            <a:t>(63A)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300Adc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>
                              <a:solidFill>
                                <a:schemeClr val="tx1"/>
                              </a:solidFill>
                            </a:rPr>
                            <a:t>200Adc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>
                              <a:solidFill>
                                <a:schemeClr val="tx1"/>
                              </a:solidFill>
                            </a:rPr>
                            <a:t>300A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51424101"/>
                      </a:ext>
                    </a:extLst>
                  </a:tr>
                  <a:tr h="671097">
                    <a:tc>
                      <a:txBody>
                        <a:bodyPr/>
                        <a:lstStyle/>
                        <a:p>
                          <a:r>
                            <a:rPr lang="de-CH" dirty="0"/>
                            <a:t>Power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7.4kW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11kW / 22kW</a:t>
                          </a:r>
                        </a:p>
                        <a:p>
                          <a:pPr algn="ctr"/>
                          <a:r>
                            <a:rPr lang="de-CH" dirty="0"/>
                            <a:t>(44kW)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bis 150kW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100kW </a:t>
                          </a:r>
                          <a:r>
                            <a:rPr lang="de-CH" dirty="0" err="1"/>
                            <a:t>cont</a:t>
                          </a:r>
                          <a:r>
                            <a:rPr lang="de-CH" dirty="0"/>
                            <a:t>.</a:t>
                          </a:r>
                        </a:p>
                        <a:p>
                          <a:pPr algn="ctr"/>
                          <a:r>
                            <a:rPr lang="de-CH" dirty="0"/>
                            <a:t>200kW </a:t>
                          </a:r>
                          <a:r>
                            <a:rPr lang="de-CH" dirty="0" err="1"/>
                            <a:t>peak</a:t>
                          </a:r>
                          <a:endParaRPr lang="de-C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>
                              <a:solidFill>
                                <a:schemeClr val="tx1"/>
                              </a:solidFill>
                            </a:rPr>
                            <a:t>135kW</a:t>
                          </a:r>
                        </a:p>
                        <a:p>
                          <a:pPr algn="ctr"/>
                          <a:r>
                            <a:rPr lang="de-CH" dirty="0">
                              <a:solidFill>
                                <a:schemeClr val="tx1"/>
                              </a:solidFill>
                            </a:rPr>
                            <a:t>250kW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6485567"/>
                      </a:ext>
                    </a:extLst>
                  </a:tr>
                  <a:tr h="671097">
                    <a:tc>
                      <a:txBody>
                        <a:bodyPr/>
                        <a:lstStyle/>
                        <a:p>
                          <a:r>
                            <a:rPr lang="de-CH" sz="1600" dirty="0"/>
                            <a:t>Comment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Very common in Asia </a:t>
                          </a:r>
                          <a:r>
                            <a:rPr lang="en-US" sz="1600" dirty="0"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lang="en-US" sz="1600" dirty="0"/>
                            <a:t>Uncommon in Europe </a:t>
                          </a:r>
                          <a:endParaRPr lang="de-CH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European standard 44kW at public charging points</a:t>
                          </a:r>
                          <a:endParaRPr lang="de-CH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sz="1600" u="none" dirty="0"/>
                            <a:t>Typ 2 + DC =</a:t>
                          </a:r>
                          <a:r>
                            <a:rPr lang="de-CH" sz="1600" u="sng" dirty="0"/>
                            <a:t> </a:t>
                          </a:r>
                          <a:r>
                            <a:rPr lang="de-CH" sz="1600" u="sng" dirty="0" err="1"/>
                            <a:t>C</a:t>
                          </a:r>
                          <a:r>
                            <a:rPr lang="de-CH" sz="1600" dirty="0" err="1"/>
                            <a:t>ombined</a:t>
                          </a:r>
                          <a:r>
                            <a:rPr lang="de-CH" sz="1600" dirty="0"/>
                            <a:t> </a:t>
                          </a:r>
                          <a:r>
                            <a:rPr lang="de-CH" sz="1600" u="sng" dirty="0" err="1"/>
                            <a:t>C</a:t>
                          </a:r>
                          <a:r>
                            <a:rPr lang="de-CH" sz="1600" dirty="0" err="1"/>
                            <a:t>harging</a:t>
                          </a:r>
                          <a:r>
                            <a:rPr lang="de-CH" sz="1600" dirty="0"/>
                            <a:t> </a:t>
                          </a:r>
                          <a:r>
                            <a:rPr lang="de-CH" sz="1600" u="sng" dirty="0"/>
                            <a:t>S</a:t>
                          </a:r>
                          <a:r>
                            <a:rPr lang="de-CH" sz="1600" dirty="0"/>
                            <a:t>ystem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sz="1600" dirty="0"/>
                            <a:t>Fast-</a:t>
                          </a:r>
                          <a:r>
                            <a:rPr lang="de-CH" sz="1600" dirty="0" err="1"/>
                            <a:t>charging</a:t>
                          </a:r>
                          <a:r>
                            <a:rPr lang="de-CH" sz="1600" dirty="0"/>
                            <a:t> </a:t>
                          </a:r>
                          <a:r>
                            <a:rPr lang="de-CH" sz="1600" dirty="0" err="1"/>
                            <a:t>system</a:t>
                          </a:r>
                          <a:r>
                            <a:rPr lang="de-CH" sz="1600" dirty="0"/>
                            <a:t> </a:t>
                          </a:r>
                          <a:r>
                            <a:rPr lang="de-CH" sz="1600" dirty="0" err="1"/>
                            <a:t>from</a:t>
                          </a:r>
                          <a:r>
                            <a:rPr lang="de-CH" sz="1600" dirty="0"/>
                            <a:t> Japan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sz="1600" dirty="0" err="1"/>
                            <a:t>Modified</a:t>
                          </a:r>
                          <a:r>
                            <a:rPr lang="de-CH" sz="1600" dirty="0"/>
                            <a:t> type 2 </a:t>
                          </a:r>
                          <a:r>
                            <a:rPr lang="de-CH" sz="1600" dirty="0" err="1"/>
                            <a:t>plug</a:t>
                          </a:r>
                          <a:endParaRPr lang="de-CH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876243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elle 10">
                <a:extLst>
                  <a:ext uri="{FF2B5EF4-FFF2-40B4-BE49-F238E27FC236}">
                    <a16:creationId xmlns:a16="http://schemas.microsoft.com/office/drawing/2014/main" id="{6963F314-D1C0-057D-BC8E-8B7111AE1F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1339732"/>
                  </p:ext>
                </p:extLst>
              </p:nvPr>
            </p:nvGraphicFramePr>
            <p:xfrm>
              <a:off x="326156" y="1017787"/>
              <a:ext cx="9108000" cy="50866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68000">
                      <a:extLst>
                        <a:ext uri="{9D8B030D-6E8A-4147-A177-3AD203B41FA5}">
                          <a16:colId xmlns:a16="http://schemas.microsoft.com/office/drawing/2014/main" val="832288638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1515941643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307132263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1516452829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1432359688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2659328470"/>
                        </a:ext>
                      </a:extLst>
                    </a:gridCol>
                  </a:tblGrid>
                  <a:tr h="1260000">
                    <a:tc>
                      <a:txBody>
                        <a:bodyPr/>
                        <a:lstStyle/>
                        <a:p>
                          <a:r>
                            <a:rPr lang="de-CH" dirty="0"/>
                            <a:t>Socket </a:t>
                          </a:r>
                          <a:r>
                            <a:rPr lang="de-CH" dirty="0" err="1"/>
                            <a:t>outlet</a:t>
                          </a:r>
                          <a:endParaRPr lang="de-C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4315471"/>
                      </a:ext>
                    </a:extLst>
                  </a:tr>
                  <a:tr h="388810">
                    <a:tc>
                      <a:txBody>
                        <a:bodyPr/>
                        <a:lstStyle/>
                        <a:p>
                          <a:r>
                            <a:rPr lang="de-CH" dirty="0"/>
                            <a:t>Name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Typ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Typ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CCS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 err="1"/>
                            <a:t>CHAdeMO</a:t>
                          </a:r>
                          <a:endParaRPr lang="de-C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Tesla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4298751"/>
                      </a:ext>
                    </a:extLst>
                  </a:tr>
                  <a:tr h="388810"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976" t="-425000" r="-400787" b="-8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8976" t="-425000" r="-300787" b="-8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88976" t="-425000" r="-200787" b="-8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>
                              <a:solidFill>
                                <a:schemeClr val="tx1"/>
                              </a:solidFill>
                            </a:rPr>
                            <a:t>DC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88976" t="-425000" r="-787" b="-80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323658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CH" dirty="0" err="1"/>
                            <a:t>Voltage</a:t>
                          </a:r>
                          <a:endParaRPr lang="de-C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230V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3x400V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3x400V / 500Vdc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>
                              <a:solidFill>
                                <a:schemeClr val="tx1"/>
                              </a:solidFill>
                            </a:rPr>
                            <a:t>500Vdc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>
                              <a:solidFill>
                                <a:schemeClr val="tx1"/>
                              </a:solidFill>
                            </a:rPr>
                            <a:t>480V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3316432"/>
                      </a:ext>
                    </a:extLst>
                  </a:tr>
                  <a:tr h="671097">
                    <a:tc>
                      <a:txBody>
                        <a:bodyPr/>
                        <a:lstStyle/>
                        <a:p>
                          <a:r>
                            <a:rPr lang="de-CH" dirty="0" err="1"/>
                            <a:t>Current</a:t>
                          </a:r>
                          <a:endParaRPr lang="de-C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32A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16A / 32A</a:t>
                          </a:r>
                        </a:p>
                        <a:p>
                          <a:pPr algn="ctr"/>
                          <a:r>
                            <a:rPr lang="de-CH" dirty="0"/>
                            <a:t>(63A)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300Adc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>
                              <a:solidFill>
                                <a:schemeClr val="tx1"/>
                              </a:solidFill>
                            </a:rPr>
                            <a:t>200Adc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>
                              <a:solidFill>
                                <a:schemeClr val="tx1"/>
                              </a:solidFill>
                            </a:rPr>
                            <a:t>300A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51424101"/>
                      </a:ext>
                    </a:extLst>
                  </a:tr>
                  <a:tr h="671097">
                    <a:tc>
                      <a:txBody>
                        <a:bodyPr/>
                        <a:lstStyle/>
                        <a:p>
                          <a:r>
                            <a:rPr lang="de-CH" dirty="0"/>
                            <a:t>Power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7.4kW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11kW / 22kW</a:t>
                          </a:r>
                        </a:p>
                        <a:p>
                          <a:pPr algn="ctr"/>
                          <a:r>
                            <a:rPr lang="de-CH" dirty="0"/>
                            <a:t>(44kW)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bis 150kW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/>
                            <a:t>100kW </a:t>
                          </a:r>
                          <a:r>
                            <a:rPr lang="de-CH" dirty="0" err="1"/>
                            <a:t>cont</a:t>
                          </a:r>
                          <a:r>
                            <a:rPr lang="de-CH" dirty="0"/>
                            <a:t>.</a:t>
                          </a:r>
                        </a:p>
                        <a:p>
                          <a:pPr algn="ctr"/>
                          <a:r>
                            <a:rPr lang="de-CH" dirty="0"/>
                            <a:t>200kW </a:t>
                          </a:r>
                          <a:r>
                            <a:rPr lang="de-CH" dirty="0" err="1"/>
                            <a:t>peak</a:t>
                          </a:r>
                          <a:endParaRPr lang="de-C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dirty="0">
                              <a:solidFill>
                                <a:schemeClr val="tx1"/>
                              </a:solidFill>
                            </a:rPr>
                            <a:t>135kW</a:t>
                          </a:r>
                        </a:p>
                        <a:p>
                          <a:pPr algn="ctr"/>
                          <a:r>
                            <a:rPr lang="de-CH" dirty="0">
                              <a:solidFill>
                                <a:schemeClr val="tx1"/>
                              </a:solidFill>
                            </a:rPr>
                            <a:t>250kW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6485567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de-CH" sz="1600" dirty="0"/>
                            <a:t>Comment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Very common in Asia </a:t>
                          </a:r>
                          <a:r>
                            <a:rPr lang="en-US" sz="1600" dirty="0"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lang="en-US" sz="1600" dirty="0"/>
                            <a:t>Uncommon in Europe </a:t>
                          </a:r>
                          <a:endParaRPr lang="de-CH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European standard 44kW at public charging points</a:t>
                          </a:r>
                          <a:endParaRPr lang="de-CH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sz="1600" u="none" dirty="0"/>
                            <a:t>Typ 2 + DC =</a:t>
                          </a:r>
                          <a:r>
                            <a:rPr lang="de-CH" sz="1600" u="sng" dirty="0"/>
                            <a:t> </a:t>
                          </a:r>
                          <a:r>
                            <a:rPr lang="de-CH" sz="1600" u="sng" dirty="0" err="1"/>
                            <a:t>C</a:t>
                          </a:r>
                          <a:r>
                            <a:rPr lang="de-CH" sz="1600" dirty="0" err="1"/>
                            <a:t>ombined</a:t>
                          </a:r>
                          <a:r>
                            <a:rPr lang="de-CH" sz="1600" dirty="0"/>
                            <a:t> </a:t>
                          </a:r>
                          <a:r>
                            <a:rPr lang="de-CH" sz="1600" u="sng" dirty="0" err="1"/>
                            <a:t>C</a:t>
                          </a:r>
                          <a:r>
                            <a:rPr lang="de-CH" sz="1600" dirty="0" err="1"/>
                            <a:t>harging</a:t>
                          </a:r>
                          <a:r>
                            <a:rPr lang="de-CH" sz="1600" dirty="0"/>
                            <a:t> </a:t>
                          </a:r>
                          <a:r>
                            <a:rPr lang="de-CH" sz="1600" u="sng" dirty="0"/>
                            <a:t>S</a:t>
                          </a:r>
                          <a:r>
                            <a:rPr lang="de-CH" sz="1600" dirty="0"/>
                            <a:t>ystem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sz="1600" dirty="0"/>
                            <a:t>Fast-</a:t>
                          </a:r>
                          <a:r>
                            <a:rPr lang="de-CH" sz="1600" dirty="0" err="1"/>
                            <a:t>charging</a:t>
                          </a:r>
                          <a:r>
                            <a:rPr lang="de-CH" sz="1600" dirty="0"/>
                            <a:t> </a:t>
                          </a:r>
                          <a:r>
                            <a:rPr lang="de-CH" sz="1600" dirty="0" err="1"/>
                            <a:t>system</a:t>
                          </a:r>
                          <a:r>
                            <a:rPr lang="de-CH" sz="1600" dirty="0"/>
                            <a:t> </a:t>
                          </a:r>
                          <a:r>
                            <a:rPr lang="de-CH" sz="1600" dirty="0" err="1"/>
                            <a:t>from</a:t>
                          </a:r>
                          <a:r>
                            <a:rPr lang="de-CH" sz="1600" dirty="0"/>
                            <a:t> Japan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sz="1600" dirty="0" err="1"/>
                            <a:t>Modified</a:t>
                          </a:r>
                          <a:r>
                            <a:rPr lang="de-CH" sz="1600" dirty="0"/>
                            <a:t> type 2 </a:t>
                          </a:r>
                          <a:r>
                            <a:rPr lang="de-CH" sz="1600" dirty="0" err="1"/>
                            <a:t>plug</a:t>
                          </a:r>
                          <a:endParaRPr lang="de-CH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8762434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2">
            <a:extLst>
              <a:ext uri="{FF2B5EF4-FFF2-40B4-BE49-F238E27FC236}">
                <a16:creationId xmlns:a16="http://schemas.microsoft.com/office/drawing/2014/main" id="{C23163D4-622D-63E1-8C83-5CF8C6DB4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3" t="39531" r="79658" b="29378"/>
          <a:stretch/>
        </p:blipFill>
        <p:spPr bwMode="auto">
          <a:xfrm>
            <a:off x="1998568" y="1149467"/>
            <a:ext cx="1008000" cy="101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526160D-9DF4-AABC-E0E3-9AF7883C6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70" t="46286" r="61242" b="29864"/>
          <a:stretch/>
        </p:blipFill>
        <p:spPr bwMode="auto">
          <a:xfrm>
            <a:off x="3518669" y="1218622"/>
            <a:ext cx="1008000" cy="87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4BB23168-D4CA-AA22-8227-05EA7BFCE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17" t="36816" r="41973" b="29770"/>
          <a:stretch/>
        </p:blipFill>
        <p:spPr bwMode="auto">
          <a:xfrm>
            <a:off x="5118072" y="1117829"/>
            <a:ext cx="864000" cy="107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20">
            <a:extLst>
              <a:ext uri="{FF2B5EF4-FFF2-40B4-BE49-F238E27FC236}">
                <a16:creationId xmlns:a16="http://schemas.microsoft.com/office/drawing/2014/main" id="{4838FBD8-7C3F-F63C-84DA-2CDA093015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90"/>
          <a:stretch/>
        </p:blipFill>
        <p:spPr>
          <a:xfrm>
            <a:off x="8070207" y="1183301"/>
            <a:ext cx="1080000" cy="943789"/>
          </a:xfrm>
          <a:prstGeom prst="rect">
            <a:avLst/>
          </a:prstGeom>
        </p:spPr>
      </p:pic>
      <p:pic>
        <p:nvPicPr>
          <p:cNvPr id="18" name="Grafik 30">
            <a:extLst>
              <a:ext uri="{FF2B5EF4-FFF2-40B4-BE49-F238E27FC236}">
                <a16:creationId xmlns:a16="http://schemas.microsoft.com/office/drawing/2014/main" id="{5D79647E-D5DA-B58D-3346-C72144CE8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804" y="1115195"/>
            <a:ext cx="96491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29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20563A0-088F-D654-34EF-E395FD9EF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r="15842"/>
          <a:stretch/>
        </p:blipFill>
        <p:spPr bwMode="auto">
          <a:xfrm>
            <a:off x="5472953" y="1032291"/>
            <a:ext cx="4350318" cy="520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26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Charging Modes</a:t>
            </a:r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9AA067FB-1B26-A9A5-DA4B-D55233D69620}"/>
              </a:ext>
            </a:extLst>
          </p:cNvPr>
          <p:cNvSpPr txBox="1">
            <a:spLocks/>
          </p:cNvSpPr>
          <p:nvPr/>
        </p:nvSpPr>
        <p:spPr>
          <a:xfrm>
            <a:off x="486588" y="216749"/>
            <a:ext cx="4502806" cy="63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12180A1-3BBF-174D-E3F1-A84E5B7C4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901443"/>
            <a:ext cx="5207597" cy="539182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b="1" dirty="0"/>
              <a:t>Mode 1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Direct charging at a conventional socket with alternating current (AC). No communication between socket and vehicle. Only for short-term emergency charging.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b="1" dirty="0"/>
              <a:t>Mode 2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Connection to a conventional socket via a charging cable with an in-cable control box (ICCB). Communication between ICCB and vehicle enables basic safety-relevant functionality.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b="1" dirty="0"/>
              <a:t>Mode 3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Charging with alternating current (AC) can only be carried out at a dedicated type 1, type 2 socket or a mode 3 charging cable permanently connected to the installation. Communication between charging station and vehicle.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b="1" dirty="0"/>
              <a:t>Mode 4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Fast charging with direct current (DC). Communication between charging station and vehicle required.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2506138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27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System equivalent Circuit Diagram</a:t>
            </a:r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9AA067FB-1B26-A9A5-DA4B-D55233D69620}"/>
              </a:ext>
            </a:extLst>
          </p:cNvPr>
          <p:cNvSpPr txBox="1">
            <a:spLocks/>
          </p:cNvSpPr>
          <p:nvPr/>
        </p:nvSpPr>
        <p:spPr>
          <a:xfrm>
            <a:off x="486588" y="216749"/>
            <a:ext cx="4502806" cy="63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dirty="0"/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42E40F41-1D5B-F03F-7A1B-F208A00B30FE}"/>
              </a:ext>
            </a:extLst>
          </p:cNvPr>
          <p:cNvSpPr txBox="1">
            <a:spLocks/>
          </p:cNvSpPr>
          <p:nvPr/>
        </p:nvSpPr>
        <p:spPr>
          <a:xfrm>
            <a:off x="855455" y="792949"/>
            <a:ext cx="3563407" cy="229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Battery system equivalent circuit diagram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nhaltsplatzhalter 7">
                <a:extLst>
                  <a:ext uri="{FF2B5EF4-FFF2-40B4-BE49-F238E27FC236}">
                    <a16:creationId xmlns:a16="http://schemas.microsoft.com/office/drawing/2014/main" id="{FA68F256-B0A1-E66E-2DCE-4FC6AB4E49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38153" y="1175163"/>
                <a:ext cx="5180550" cy="5001800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>
                <a:lvl1pPr marL="228602" indent="-228602" algn="l" defTabSz="914406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35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4" indent="-228602" algn="l" defTabSz="91440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1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8" indent="-228602" algn="l" defTabSz="91440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10" indent="-228602" algn="l" defTabSz="91440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13" indent="-228602" algn="l" defTabSz="91440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17" indent="-228602" algn="l" defTabSz="91440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19" indent="-228602" algn="l" defTabSz="91440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23" indent="-228602" algn="l" defTabSz="91440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25" indent="-228602" algn="l" defTabSz="91440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CH" b="1" dirty="0" err="1"/>
                  <a:t>Example</a:t>
                </a:r>
                <a:r>
                  <a:rPr lang="de-CH" b="1" dirty="0"/>
                  <a:t> </a:t>
                </a:r>
                <a:r>
                  <a:rPr lang="de-CH" b="1" dirty="0" err="1"/>
                  <a:t>Battery</a:t>
                </a:r>
                <a:endParaRPr lang="de-CH" b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CH" dirty="0" err="1"/>
                  <a:t>Configuration</a:t>
                </a:r>
                <a:r>
                  <a:rPr lang="de-CH" dirty="0"/>
                  <a:t>	108s4p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CH" dirty="0" err="1"/>
                  <a:t>Cell</a:t>
                </a:r>
                <a:r>
                  <a:rPr lang="de-CH" dirty="0"/>
                  <a:t> type		NMC Pouch-</a:t>
                </a:r>
                <a:r>
                  <a:rPr lang="de-CH" dirty="0" err="1"/>
                  <a:t>Cell</a:t>
                </a:r>
                <a:r>
                  <a:rPr lang="de-CH" dirty="0"/>
                  <a:t> </a:t>
                </a:r>
                <a:r>
                  <a:rPr lang="de-CH" dirty="0" err="1"/>
                  <a:t>with</a:t>
                </a:r>
                <a:r>
                  <a:rPr lang="de-CH" dirty="0"/>
                  <a:t> 60 Ah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CH" dirty="0"/>
                  <a:t>Energy </a:t>
                </a:r>
                <a:r>
                  <a:rPr lang="de-CH" dirty="0" err="1"/>
                  <a:t>content</a:t>
                </a:r>
                <a:r>
                  <a:rPr lang="de-CH" dirty="0"/>
                  <a:t> 	96 kWh (gross)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CH" dirty="0" err="1"/>
                  <a:t>Capacity</a:t>
                </a:r>
                <a:r>
                  <a:rPr lang="de-CH" dirty="0"/>
                  <a:t>		240 Ah</a:t>
                </a:r>
              </a:p>
              <a:p>
                <a:pPr marL="0" indent="0">
                  <a:buNone/>
                </a:pPr>
                <a:r>
                  <a:rPr lang="de-CH" dirty="0" err="1"/>
                  <a:t>Voltage</a:t>
                </a:r>
                <a:r>
                  <a:rPr lang="de-CH" dirty="0"/>
                  <a:t> </a:t>
                </a:r>
                <a:r>
                  <a:rPr lang="de-CH" dirty="0" err="1"/>
                  <a:t>level</a:t>
                </a:r>
                <a:r>
                  <a:rPr lang="de-CH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CH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de-CH" i="1" smtClean="0">
                        <a:latin typeface="Cambria Math" panose="02040503050406030204" pitchFamily="18" charset="0"/>
                      </a:rPr>
                      <m:t>=108</m:t>
                    </m:r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∙3.0 </m:t>
                    </m:r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=324 </m:t>
                    </m:r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de-CH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CH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CH" i="1" smtClean="0">
                            <a:latin typeface="Cambria Math" panose="02040503050406030204" pitchFamily="18" charset="0"/>
                          </a:rPr>
                          <m:t>𝑛𝑜𝑚</m:t>
                        </m:r>
                      </m:sub>
                    </m:sSub>
                    <m:r>
                      <a:rPr lang="de-CH" i="1" smtClean="0">
                        <a:latin typeface="Cambria Math" panose="02040503050406030204" pitchFamily="18" charset="0"/>
                      </a:rPr>
                      <m:t>=108</m:t>
                    </m:r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∙3.7 </m:t>
                    </m:r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=400 </m:t>
                    </m:r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de-CH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CH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CH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de-CH" i="1" smtClean="0">
                        <a:latin typeface="Cambria Math" panose="02040503050406030204" pitchFamily="18" charset="0"/>
                      </a:rPr>
                      <m:t>=108</m:t>
                    </m:r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∙4.2 </m:t>
                    </m:r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=453 </m:t>
                    </m:r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de-CH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CH" dirty="0"/>
              </a:p>
              <a:p>
                <a:pPr marL="0" indent="0">
                  <a:buNone/>
                </a:pPr>
                <a:r>
                  <a:rPr lang="en-US" dirty="0"/>
                  <a:t>Internal resistance </a:t>
                </a:r>
                <a:r>
                  <a:rPr lang="de-DE" dirty="0"/>
                  <a:t>5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de-DE" dirty="0"/>
                  <a:t> (per </a:t>
                </a:r>
                <a:r>
                  <a:rPr lang="de-DE" dirty="0" err="1"/>
                  <a:t>cell</a:t>
                </a:r>
                <a:r>
                  <a:rPr lang="de-DE" dirty="0"/>
                  <a:t> / </a:t>
                </a:r>
                <a:r>
                  <a:rPr lang="de-DE" dirty="0" err="1"/>
                  <a:t>fastener</a:t>
                </a:r>
                <a:r>
                  <a:rPr lang="de-DE" dirty="0"/>
                  <a:t>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DE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Internal resistance of the battery system:</a:t>
                </a:r>
                <a:endParaRPr lang="de-DE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DE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DE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CH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CH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CH" dirty="0"/>
              </a:p>
            </p:txBody>
          </p:sp>
        </mc:Choice>
        <mc:Fallback xmlns="">
          <p:sp>
            <p:nvSpPr>
              <p:cNvPr id="10" name="Inhaltsplatzhalter 7">
                <a:extLst>
                  <a:ext uri="{FF2B5EF4-FFF2-40B4-BE49-F238E27FC236}">
                    <a16:creationId xmlns:a16="http://schemas.microsoft.com/office/drawing/2014/main" id="{FA68F256-B0A1-E66E-2DCE-4FC6AB4E4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153" y="1175163"/>
                <a:ext cx="5180550" cy="5001800"/>
              </a:xfrm>
              <a:prstGeom prst="rect">
                <a:avLst/>
              </a:prstGeom>
              <a:blipFill>
                <a:blip r:embed="rId2"/>
                <a:stretch>
                  <a:fillRect l="-1294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5FDBCC4-10E0-661E-B85E-4FC6A651FE04}"/>
              </a:ext>
            </a:extLst>
          </p:cNvPr>
          <p:cNvGrpSpPr/>
          <p:nvPr/>
        </p:nvGrpSpPr>
        <p:grpSpPr>
          <a:xfrm>
            <a:off x="874492" y="1645758"/>
            <a:ext cx="2332114" cy="1337420"/>
            <a:chOff x="8215132" y="2039691"/>
            <a:chExt cx="3101436" cy="1647328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620CF46-E7BF-178E-B62C-E40AC3D99536}"/>
                </a:ext>
              </a:extLst>
            </p:cNvPr>
            <p:cNvSpPr/>
            <p:nvPr/>
          </p:nvSpPr>
          <p:spPr>
            <a:xfrm>
              <a:off x="9408368" y="2060848"/>
              <a:ext cx="861274" cy="36004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04CA4466-AC48-3CF9-6E8C-7E06783A9C60}"/>
                </a:ext>
              </a:extLst>
            </p:cNvPr>
            <p:cNvGrpSpPr/>
            <p:nvPr/>
          </p:nvGrpSpPr>
          <p:grpSpPr>
            <a:xfrm>
              <a:off x="8215132" y="2701093"/>
              <a:ext cx="720080" cy="720080"/>
              <a:chOff x="6888088" y="4653136"/>
              <a:chExt cx="720080" cy="720080"/>
            </a:xfrm>
          </p:grpSpPr>
          <p:sp>
            <p:nvSpPr>
              <p:cNvPr id="22" name="Oval 8">
                <a:extLst>
                  <a:ext uri="{FF2B5EF4-FFF2-40B4-BE49-F238E27FC236}">
                    <a16:creationId xmlns:a16="http://schemas.microsoft.com/office/drawing/2014/main" id="{C433EF1C-3806-7A18-3E4F-947D716D3201}"/>
                  </a:ext>
                </a:extLst>
              </p:cNvPr>
              <p:cNvSpPr/>
              <p:nvPr/>
            </p:nvSpPr>
            <p:spPr>
              <a:xfrm>
                <a:off x="6888088" y="4653136"/>
                <a:ext cx="720080" cy="720080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cxnSp>
            <p:nvCxnSpPr>
              <p:cNvPr id="23" name="Gerade Verbindung 12">
                <a:extLst>
                  <a:ext uri="{FF2B5EF4-FFF2-40B4-BE49-F238E27FC236}">
                    <a16:creationId xmlns:a16="http://schemas.microsoft.com/office/drawing/2014/main" id="{D67CAAC9-100A-FFB5-D763-4B535DB1E538}"/>
                  </a:ext>
                </a:extLst>
              </p:cNvPr>
              <p:cNvCxnSpPr>
                <a:cxnSpLocks/>
                <a:stCxn id="22" idx="4"/>
                <a:endCxn id="22" idx="0"/>
              </p:cNvCxnSpPr>
              <p:nvPr/>
            </p:nvCxnSpPr>
            <p:spPr>
              <a:xfrm flipV="1">
                <a:off x="7248128" y="4653136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DA11A10B-D85D-6D7B-42BB-75C2346D6C78}"/>
                </a:ext>
              </a:extLst>
            </p:cNvPr>
            <p:cNvSpPr/>
            <p:nvPr/>
          </p:nvSpPr>
          <p:spPr>
            <a:xfrm>
              <a:off x="11208568" y="2186486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15" name="Oval 19">
              <a:extLst>
                <a:ext uri="{FF2B5EF4-FFF2-40B4-BE49-F238E27FC236}">
                  <a16:creationId xmlns:a16="http://schemas.microsoft.com/office/drawing/2014/main" id="{ED0E2BA5-99A6-45DB-4281-BA0DD7E28036}"/>
                </a:ext>
              </a:extLst>
            </p:cNvPr>
            <p:cNvSpPr/>
            <p:nvPr/>
          </p:nvSpPr>
          <p:spPr>
            <a:xfrm>
              <a:off x="11208568" y="3579019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cxnSp>
          <p:nvCxnSpPr>
            <p:cNvPr id="16" name="Gewinkelte Verbindung 21">
              <a:extLst>
                <a:ext uri="{FF2B5EF4-FFF2-40B4-BE49-F238E27FC236}">
                  <a16:creationId xmlns:a16="http://schemas.microsoft.com/office/drawing/2014/main" id="{2EF67726-6F44-BC04-AAD7-86F0AC927734}"/>
                </a:ext>
              </a:extLst>
            </p:cNvPr>
            <p:cNvCxnSpPr>
              <a:cxnSpLocks/>
              <a:stCxn id="14" idx="2"/>
              <a:endCxn id="12" idx="3"/>
            </p:cNvCxnSpPr>
            <p:nvPr/>
          </p:nvCxnSpPr>
          <p:spPr>
            <a:xfrm rot="10800000" flipV="1">
              <a:off x="10269642" y="2240486"/>
              <a:ext cx="938926" cy="382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Gewinkelte Verbindung 23">
              <a:extLst>
                <a:ext uri="{FF2B5EF4-FFF2-40B4-BE49-F238E27FC236}">
                  <a16:creationId xmlns:a16="http://schemas.microsoft.com/office/drawing/2014/main" id="{F84E4A89-6879-FDF5-4110-5B80763D7E29}"/>
                </a:ext>
              </a:extLst>
            </p:cNvPr>
            <p:cNvCxnSpPr>
              <a:cxnSpLocks/>
              <a:stCxn id="12" idx="1"/>
              <a:endCxn id="22" idx="0"/>
            </p:cNvCxnSpPr>
            <p:nvPr/>
          </p:nvCxnSpPr>
          <p:spPr>
            <a:xfrm rot="10800000" flipV="1">
              <a:off x="8575172" y="2240867"/>
              <a:ext cx="833196" cy="460225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Gewinkelte Verbindung 25">
              <a:extLst>
                <a:ext uri="{FF2B5EF4-FFF2-40B4-BE49-F238E27FC236}">
                  <a16:creationId xmlns:a16="http://schemas.microsoft.com/office/drawing/2014/main" id="{357632D9-2592-DA0E-64CA-4B1BE9B5C1F9}"/>
                </a:ext>
              </a:extLst>
            </p:cNvPr>
            <p:cNvCxnSpPr>
              <a:cxnSpLocks/>
              <a:stCxn id="22" idx="4"/>
              <a:endCxn id="15" idx="2"/>
            </p:cNvCxnSpPr>
            <p:nvPr/>
          </p:nvCxnSpPr>
          <p:spPr>
            <a:xfrm rot="16200000" flipH="1">
              <a:off x="9785947" y="2210398"/>
              <a:ext cx="211846" cy="2633396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0B4E528-F15A-69D0-C03E-A33F168B1A18}"/>
                </a:ext>
              </a:extLst>
            </p:cNvPr>
            <p:cNvSpPr txBox="1"/>
            <p:nvPr/>
          </p:nvSpPr>
          <p:spPr>
            <a:xfrm>
              <a:off x="9653514" y="2039691"/>
              <a:ext cx="437446" cy="417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tx2"/>
                </a:buClr>
                <a:buSzPct val="90000"/>
              </a:pPr>
              <a:r>
                <a:rPr lang="de-DE" sz="1600" dirty="0" err="1"/>
                <a:t>R</a:t>
              </a:r>
              <a:r>
                <a:rPr lang="de-DE" sz="1600" baseline="-25000" dirty="0" err="1"/>
                <a:t>i</a:t>
              </a:r>
              <a:endParaRPr lang="de-DE" sz="1100" baseline="-25000" dirty="0"/>
            </a:p>
          </p:txBody>
        </p:sp>
        <p:sp>
          <p:nvSpPr>
            <p:cNvPr id="21" name="Textfeld 19">
              <a:extLst>
                <a:ext uri="{FF2B5EF4-FFF2-40B4-BE49-F238E27FC236}">
                  <a16:creationId xmlns:a16="http://schemas.microsoft.com/office/drawing/2014/main" id="{CD441BF3-34F2-DAB6-9C2D-A0FB63A43FE8}"/>
                </a:ext>
              </a:extLst>
            </p:cNvPr>
            <p:cNvSpPr txBox="1"/>
            <p:nvPr/>
          </p:nvSpPr>
          <p:spPr>
            <a:xfrm>
              <a:off x="8960528" y="3021062"/>
              <a:ext cx="868071" cy="492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tx2"/>
                </a:buClr>
                <a:buSzPct val="90000"/>
              </a:pPr>
              <a:r>
                <a:rPr lang="de-DE" sz="2000" dirty="0"/>
                <a:t>U</a:t>
              </a:r>
              <a:r>
                <a:rPr lang="de-DE" sz="2000" baseline="-25000" dirty="0"/>
                <a:t>OCV</a:t>
              </a:r>
              <a:endParaRPr lang="de-DE" sz="1400" baseline="-25000" dirty="0"/>
            </a:p>
          </p:txBody>
        </p:sp>
      </p:grpSp>
      <p:pic>
        <p:nvPicPr>
          <p:cNvPr id="24" name="Bildplatzhalter 8">
            <a:extLst>
              <a:ext uri="{FF2B5EF4-FFF2-40B4-BE49-F238E27FC236}">
                <a16:creationId xmlns:a16="http://schemas.microsoft.com/office/drawing/2014/main" id="{2FC57D7A-C228-546F-FCDA-B480C68B8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9" b="1536"/>
          <a:stretch/>
        </p:blipFill>
        <p:spPr>
          <a:xfrm>
            <a:off x="304243" y="3084286"/>
            <a:ext cx="4114620" cy="33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19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28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Charging Duration</a:t>
            </a:r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9AA067FB-1B26-A9A5-DA4B-D55233D69620}"/>
              </a:ext>
            </a:extLst>
          </p:cNvPr>
          <p:cNvSpPr txBox="1">
            <a:spLocks/>
          </p:cNvSpPr>
          <p:nvPr/>
        </p:nvSpPr>
        <p:spPr>
          <a:xfrm>
            <a:off x="486588" y="216749"/>
            <a:ext cx="4502806" cy="63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2">
                <a:extLst>
                  <a:ext uri="{FF2B5EF4-FFF2-40B4-BE49-F238E27FC236}">
                    <a16:creationId xmlns:a16="http://schemas.microsoft.com/office/drawing/2014/main" id="{25FA8FBD-105E-431D-7BD5-FB70AF087F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1038" y="1002346"/>
                <a:ext cx="8543925" cy="517461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CH" dirty="0" err="1"/>
                  <a:t>Charging</a:t>
                </a:r>
                <a:r>
                  <a:rPr lang="de-CH" dirty="0"/>
                  <a:t> </a:t>
                </a:r>
                <a:r>
                  <a:rPr lang="de-CH" dirty="0" err="1"/>
                  <a:t>duration</a:t>
                </a:r>
                <a:r>
                  <a:rPr lang="de-CH" dirty="0"/>
                  <a:t> (</a:t>
                </a:r>
                <a:r>
                  <a:rPr lang="de-CH" dirty="0" err="1"/>
                  <a:t>theoretically</a:t>
                </a:r>
                <a:r>
                  <a:rPr lang="de-CH" dirty="0"/>
                  <a:t>):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𝐶h𝑎𝑟𝑔𝑒</m:t>
                        </m:r>
                      </m:sub>
                    </m:sSub>
                    <m:r>
                      <a:rPr lang="de-CH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de-CH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de-CH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]=</m:t>
                    </m:r>
                    <m:f>
                      <m:f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𝐵𝑎𝑡</m:t>
                            </m:r>
                          </m:sub>
                        </m:sSub>
                        <m:r>
                          <a:rPr lang="de-CH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de-CH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𝑘𝑊h</m:t>
                        </m:r>
                        <m:r>
                          <a:rPr lang="de-CH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sSub>
                          <m:sSubPr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𝐶h𝑎𝑟𝑔𝑒</m:t>
                            </m:r>
                          </m:sub>
                        </m:sSub>
                        <m:r>
                          <a:rPr lang="de-CH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de-CH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𝑘𝑊</m:t>
                        </m:r>
                        <m:r>
                          <a:rPr lang="de-CH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de-CH" dirty="0"/>
                  <a:t> </a:t>
                </a:r>
              </a:p>
              <a:p>
                <a:pPr marL="0" indent="0">
                  <a:buNone/>
                </a:pPr>
                <a:endParaRPr lang="de-CH" dirty="0"/>
              </a:p>
              <a:p>
                <a:pPr marL="0" indent="0">
                  <a:buNone/>
                </a:pPr>
                <a:r>
                  <a:rPr lang="en-US" dirty="0"/>
                  <a:t>The charging power is NOT constant when charging </a:t>
                </a:r>
                <a:r>
                  <a:rPr lang="de-CH" dirty="0"/>
                  <a:t>:</a:t>
                </a:r>
              </a:p>
              <a:p>
                <a:endParaRPr lang="de-CH" dirty="0"/>
              </a:p>
            </p:txBody>
          </p:sp>
        </mc:Choice>
        <mc:Fallback xmlns="">
          <p:sp>
            <p:nvSpPr>
              <p:cNvPr id="2" name="Inhaltsplatzhalter 2">
                <a:extLst>
                  <a:ext uri="{FF2B5EF4-FFF2-40B4-BE49-F238E27FC236}">
                    <a16:creationId xmlns:a16="http://schemas.microsoft.com/office/drawing/2014/main" id="{25FA8FBD-105E-431D-7BD5-FB70AF087F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1038" y="1002346"/>
                <a:ext cx="8543925" cy="5174618"/>
              </a:xfrm>
              <a:blipFill>
                <a:blip r:embed="rId2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e 8">
                <a:extLst>
                  <a:ext uri="{FF2B5EF4-FFF2-40B4-BE49-F238E27FC236}">
                    <a16:creationId xmlns:a16="http://schemas.microsoft.com/office/drawing/2014/main" id="{3AD99702-4946-9109-9B05-3A2952097A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7994858"/>
                  </p:ext>
                </p:extLst>
              </p:nvPr>
            </p:nvGraphicFramePr>
            <p:xfrm>
              <a:off x="681038" y="2543410"/>
              <a:ext cx="8543924" cy="3566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3581">
                      <a:extLst>
                        <a:ext uri="{9D8B030D-6E8A-4147-A177-3AD203B41FA5}">
                          <a16:colId xmlns:a16="http://schemas.microsoft.com/office/drawing/2014/main" val="1553383845"/>
                        </a:ext>
                      </a:extLst>
                    </a:gridCol>
                    <a:gridCol w="6920343">
                      <a:extLst>
                        <a:ext uri="{9D8B030D-6E8A-4147-A177-3AD203B41FA5}">
                          <a16:colId xmlns:a16="http://schemas.microsoft.com/office/drawing/2014/main" val="35746336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CH" dirty="0"/>
                            <a:t>Constant </a:t>
                          </a:r>
                          <a:r>
                            <a:rPr lang="de-CH" dirty="0" err="1"/>
                            <a:t>Current</a:t>
                          </a:r>
                          <a:r>
                            <a:rPr lang="de-CH" dirty="0"/>
                            <a:t> (CC)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Wingdings" panose="05000000000000000000" pitchFamily="2" charset="2"/>
                            <a:buNone/>
                          </a:pPr>
                          <a:r>
                            <a:rPr lang="en-US" dirty="0"/>
                            <a:t>The maximum permissible current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𝐿𝑖𝑚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de-CH" dirty="0"/>
                            <a:t> </a:t>
                          </a:r>
                          <a:r>
                            <a:rPr lang="en-US" dirty="0"/>
                            <a:t>is specified by the battery system or the charging station (minimum is decisive). </a:t>
                          </a:r>
                          <a:endParaRPr lang="de-CH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indent="0">
                            <a:buFont typeface="Wingdings" panose="05000000000000000000" pitchFamily="2" charset="2"/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𝐿𝑖𝑚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de-CH" dirty="0"/>
                            <a:t> </a:t>
                          </a:r>
                          <a:r>
                            <a:rPr lang="en-US" dirty="0"/>
                            <a:t>can vary with the SoC and the temperature, e.g. lower current limit at cold temperatures. </a:t>
                          </a:r>
                        </a:p>
                        <a:p>
                          <a:pPr marL="0" indent="0">
                            <a:buFont typeface="Wingdings" panose="05000000000000000000" pitchFamily="2" charset="2"/>
                            <a:buNone/>
                          </a:pPr>
                          <a:r>
                            <a:rPr lang="en-US" dirty="0">
                              <a:sym typeface="Wingdings" panose="05000000000000000000" pitchFamily="2" charset="2"/>
                            </a:rPr>
                            <a:t>     </a:t>
                          </a:r>
                          <a:r>
                            <a:rPr lang="en-US" dirty="0"/>
                            <a:t>Voltage is regulated so that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𝐿𝑖𝑚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de-CH" dirty="0"/>
                            <a:t> </a:t>
                          </a:r>
                          <a:r>
                            <a:rPr lang="en-US" dirty="0"/>
                            <a:t>is not exceeded.</a:t>
                          </a:r>
                          <a:endParaRPr lang="de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5756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CH" dirty="0"/>
                            <a:t>Constant </a:t>
                          </a:r>
                          <a:r>
                            <a:rPr lang="de-CH" dirty="0" err="1"/>
                            <a:t>Voltage</a:t>
                          </a:r>
                          <a:r>
                            <a:rPr lang="de-CH" dirty="0"/>
                            <a:t> (CV)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 maximum permissible end-of-charge voltage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de-CH" dirty="0"/>
                            <a:t> </a:t>
                          </a:r>
                          <a:r>
                            <a:rPr lang="en-US" dirty="0"/>
                            <a:t>is specified by the battery system. </a:t>
                          </a:r>
                        </a:p>
                        <a:p>
                          <a:r>
                            <a:rPr lang="en-US" dirty="0"/>
                            <a:t>The terminal voltage must not exceed this value, i.e. the current is reduced accordingly. </a:t>
                          </a:r>
                          <a:endParaRPr lang="de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80808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CH" dirty="0"/>
                            <a:t>Constant Power (CP)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If neither the current limit nor the end-of-charge voltage are limiting, the maximum power provided by the charging station can be drawn.</a:t>
                          </a:r>
                        </a:p>
                        <a:p>
                          <a:endParaRPr lang="de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9446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e 8">
                <a:extLst>
                  <a:ext uri="{FF2B5EF4-FFF2-40B4-BE49-F238E27FC236}">
                    <a16:creationId xmlns:a16="http://schemas.microsoft.com/office/drawing/2014/main" id="{3AD99702-4946-9109-9B05-3A2952097A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7994858"/>
                  </p:ext>
                </p:extLst>
              </p:nvPr>
            </p:nvGraphicFramePr>
            <p:xfrm>
              <a:off x="681038" y="2543410"/>
              <a:ext cx="8543924" cy="3566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3581">
                      <a:extLst>
                        <a:ext uri="{9D8B030D-6E8A-4147-A177-3AD203B41FA5}">
                          <a16:colId xmlns:a16="http://schemas.microsoft.com/office/drawing/2014/main" val="1553383845"/>
                        </a:ext>
                      </a:extLst>
                    </a:gridCol>
                    <a:gridCol w="6920343">
                      <a:extLst>
                        <a:ext uri="{9D8B030D-6E8A-4147-A177-3AD203B41FA5}">
                          <a16:colId xmlns:a16="http://schemas.microsoft.com/office/drawing/2014/main" val="3574633620"/>
                        </a:ext>
                      </a:extLst>
                    </a:gridCol>
                  </a:tblGrid>
                  <a:tr h="1463040">
                    <a:tc>
                      <a:txBody>
                        <a:bodyPr/>
                        <a:lstStyle/>
                        <a:p>
                          <a:r>
                            <a:rPr lang="de-CH" dirty="0"/>
                            <a:t>Constant </a:t>
                          </a:r>
                          <a:r>
                            <a:rPr lang="de-CH" dirty="0" err="1"/>
                            <a:t>Current</a:t>
                          </a:r>
                          <a:r>
                            <a:rPr lang="de-CH" dirty="0"/>
                            <a:t> (CC)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592" t="-2083" r="-176" b="-14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56029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de-CH" dirty="0"/>
                            <a:t>Constant </a:t>
                          </a:r>
                          <a:r>
                            <a:rPr lang="de-CH" dirty="0" err="1"/>
                            <a:t>Voltage</a:t>
                          </a:r>
                          <a:r>
                            <a:rPr lang="de-CH" dirty="0"/>
                            <a:t> (CV)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592" t="-125000" r="-176" b="-775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808080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de-CH" dirty="0"/>
                            <a:t>Constant Power (CP)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If neither the current limit nor the end-of-charge voltage are limiting, the maximum power provided by the charging station can be drawn.</a:t>
                          </a:r>
                        </a:p>
                        <a:p>
                          <a:endParaRPr lang="de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94462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78118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29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Charging Profiles</a:t>
            </a:r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9AA067FB-1B26-A9A5-DA4B-D55233D69620}"/>
              </a:ext>
            </a:extLst>
          </p:cNvPr>
          <p:cNvSpPr txBox="1">
            <a:spLocks/>
          </p:cNvSpPr>
          <p:nvPr/>
        </p:nvSpPr>
        <p:spPr>
          <a:xfrm>
            <a:off x="486588" y="216749"/>
            <a:ext cx="4502806" cy="63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dirty="0"/>
          </a:p>
        </p:txBody>
      </p:sp>
      <p:cxnSp>
        <p:nvCxnSpPr>
          <p:cNvPr id="10" name="Gerader Verbinder 14">
            <a:extLst>
              <a:ext uri="{FF2B5EF4-FFF2-40B4-BE49-F238E27FC236}">
                <a16:creationId xmlns:a16="http://schemas.microsoft.com/office/drawing/2014/main" id="{E9452738-82D0-BDA4-A6F0-EE23C286600E}"/>
              </a:ext>
            </a:extLst>
          </p:cNvPr>
          <p:cNvCxnSpPr>
            <a:cxnSpLocks/>
            <a:stCxn id="15" idx="2"/>
            <a:endCxn id="15" idx="2"/>
          </p:cNvCxnSpPr>
          <p:nvPr/>
        </p:nvCxnSpPr>
        <p:spPr>
          <a:xfrm>
            <a:off x="5971472" y="5847855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uppieren 20">
            <a:extLst>
              <a:ext uri="{FF2B5EF4-FFF2-40B4-BE49-F238E27FC236}">
                <a16:creationId xmlns:a16="http://schemas.microsoft.com/office/drawing/2014/main" id="{CA46C756-52F2-85CE-6E5C-EDB71E13C9AE}"/>
              </a:ext>
            </a:extLst>
          </p:cNvPr>
          <p:cNvGrpSpPr/>
          <p:nvPr/>
        </p:nvGrpSpPr>
        <p:grpSpPr>
          <a:xfrm>
            <a:off x="5465712" y="3146031"/>
            <a:ext cx="3814827" cy="2908700"/>
            <a:chOff x="5465712" y="2602523"/>
            <a:chExt cx="3814827" cy="2908700"/>
          </a:xfrm>
        </p:grpSpPr>
        <p:cxnSp>
          <p:nvCxnSpPr>
            <p:cNvPr id="12" name="Gerade Verbindung mit Pfeil 6">
              <a:extLst>
                <a:ext uri="{FF2B5EF4-FFF2-40B4-BE49-F238E27FC236}">
                  <a16:creationId xmlns:a16="http://schemas.microsoft.com/office/drawing/2014/main" id="{6109A5A5-54EC-4D01-32FB-E0A08900EBD5}"/>
                </a:ext>
              </a:extLst>
            </p:cNvPr>
            <p:cNvCxnSpPr/>
            <p:nvPr/>
          </p:nvCxnSpPr>
          <p:spPr>
            <a:xfrm>
              <a:off x="5465712" y="5304347"/>
              <a:ext cx="3814827" cy="0"/>
            </a:xfrm>
            <a:prstGeom prst="straightConnector1">
              <a:avLst/>
            </a:prstGeom>
            <a:ln w="12700"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Gerade Verbindung mit Pfeil 8">
              <a:extLst>
                <a:ext uri="{FF2B5EF4-FFF2-40B4-BE49-F238E27FC236}">
                  <a16:creationId xmlns:a16="http://schemas.microsoft.com/office/drawing/2014/main" id="{49B9B8DE-3E6A-4280-6CE6-17131A659F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65712" y="2602523"/>
              <a:ext cx="0" cy="2701825"/>
            </a:xfrm>
            <a:prstGeom prst="straightConnector1">
              <a:avLst/>
            </a:prstGeom>
            <a:ln w="12700"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Gruppieren 19">
              <a:extLst>
                <a:ext uri="{FF2B5EF4-FFF2-40B4-BE49-F238E27FC236}">
                  <a16:creationId xmlns:a16="http://schemas.microsoft.com/office/drawing/2014/main" id="{CD88B056-E63C-0ED9-7457-D05A7E163476}"/>
                </a:ext>
              </a:extLst>
            </p:cNvPr>
            <p:cNvGrpSpPr/>
            <p:nvPr/>
          </p:nvGrpSpPr>
          <p:grpSpPr>
            <a:xfrm>
              <a:off x="5926760" y="5097471"/>
              <a:ext cx="143218" cy="413752"/>
              <a:chOff x="5669585" y="5097471"/>
              <a:chExt cx="143218" cy="413752"/>
            </a:xfrm>
          </p:grpSpPr>
          <p:sp>
            <p:nvSpPr>
              <p:cNvPr id="15" name="Flussdiagramm: Daten 12">
                <a:extLst>
                  <a:ext uri="{FF2B5EF4-FFF2-40B4-BE49-F238E27FC236}">
                    <a16:creationId xmlns:a16="http://schemas.microsoft.com/office/drawing/2014/main" id="{34C8F84D-8F5A-A656-EF37-3481A12FD5AB}"/>
                  </a:ext>
                </a:extLst>
              </p:cNvPr>
              <p:cNvSpPr/>
              <p:nvPr/>
            </p:nvSpPr>
            <p:spPr>
              <a:xfrm>
                <a:off x="5707869" y="5097471"/>
                <a:ext cx="64277" cy="413752"/>
              </a:xfrm>
              <a:prstGeom prst="flowChartInputOutpu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16" name="Gerader Verbinder 16">
                <a:extLst>
                  <a:ext uri="{FF2B5EF4-FFF2-40B4-BE49-F238E27FC236}">
                    <a16:creationId xmlns:a16="http://schemas.microsoft.com/office/drawing/2014/main" id="{AC1A641F-19B8-2337-FC82-BC1CE8EDEA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69585" y="5218876"/>
                <a:ext cx="89269" cy="17094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17">
                <a:extLst>
                  <a:ext uri="{FF2B5EF4-FFF2-40B4-BE49-F238E27FC236}">
                    <a16:creationId xmlns:a16="http://schemas.microsoft.com/office/drawing/2014/main" id="{3D355037-134C-9B43-0720-CF38742D87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23534" y="5218875"/>
                <a:ext cx="89269" cy="17094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8" name="Table 15">
            <a:extLst>
              <a:ext uri="{FF2B5EF4-FFF2-40B4-BE49-F238E27FC236}">
                <a16:creationId xmlns:a16="http://schemas.microsoft.com/office/drawing/2014/main" id="{23535754-F2A7-263B-D75C-70EA1EABD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627233"/>
              </p:ext>
            </p:extLst>
          </p:nvPr>
        </p:nvGraphicFramePr>
        <p:xfrm>
          <a:off x="517655" y="927014"/>
          <a:ext cx="876288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1333">
                  <a:extLst>
                    <a:ext uri="{9D8B030D-6E8A-4147-A177-3AD203B41FA5}">
                      <a16:colId xmlns:a16="http://schemas.microsoft.com/office/drawing/2014/main" val="3014403283"/>
                    </a:ext>
                  </a:extLst>
                </a:gridCol>
                <a:gridCol w="5411551">
                  <a:extLst>
                    <a:ext uri="{9D8B030D-6E8A-4147-A177-3AD203B41FA5}">
                      <a16:colId xmlns:a16="http://schemas.microsoft.com/office/drawing/2014/main" val="2943581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 err="1"/>
                        <a:t>Limiting</a:t>
                      </a:r>
                      <a:r>
                        <a:rPr lang="de-CH" sz="1600" dirty="0"/>
                        <a:t> </a:t>
                      </a:r>
                      <a:r>
                        <a:rPr lang="de-CH" sz="1600" dirty="0" err="1"/>
                        <a:t>factors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65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 err="1"/>
                        <a:t>Charging</a:t>
                      </a:r>
                      <a:r>
                        <a:rPr lang="de-CH" sz="1600" dirty="0"/>
                        <a:t> </a:t>
                      </a:r>
                      <a:r>
                        <a:rPr lang="de-CH" sz="1600" dirty="0" err="1"/>
                        <a:t>station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i="1" dirty="0"/>
                        <a:t>max. Power, max. </a:t>
                      </a:r>
                      <a:r>
                        <a:rPr lang="de-CH" i="1" dirty="0" err="1"/>
                        <a:t>Current</a:t>
                      </a:r>
                      <a:r>
                        <a:rPr lang="de-CH" i="1" dirty="0"/>
                        <a:t>, max. </a:t>
                      </a:r>
                      <a:r>
                        <a:rPr lang="de-CH" i="1" dirty="0" err="1"/>
                        <a:t>Voltage</a:t>
                      </a:r>
                      <a:endParaRPr lang="de-CH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929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 err="1"/>
                        <a:t>Battery</a:t>
                      </a:r>
                      <a:r>
                        <a:rPr lang="de-CH" sz="1600" dirty="0"/>
                        <a:t> </a:t>
                      </a:r>
                      <a:r>
                        <a:rPr lang="de-CH" sz="1600" dirty="0" err="1"/>
                        <a:t>system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i="1" dirty="0"/>
                        <a:t>max. </a:t>
                      </a:r>
                      <a:r>
                        <a:rPr lang="de-CH" i="1" dirty="0" err="1"/>
                        <a:t>Current</a:t>
                      </a:r>
                      <a:r>
                        <a:rPr lang="de-CH" i="1" dirty="0"/>
                        <a:t>,. </a:t>
                      </a:r>
                      <a:r>
                        <a:rPr lang="de-CH" i="1" dirty="0" err="1"/>
                        <a:t>permitted</a:t>
                      </a:r>
                      <a:r>
                        <a:rPr lang="de-CH" i="1" dirty="0"/>
                        <a:t> </a:t>
                      </a:r>
                      <a:r>
                        <a:rPr lang="de-CH" i="1" dirty="0" err="1"/>
                        <a:t>Voltage</a:t>
                      </a:r>
                      <a:r>
                        <a:rPr lang="de-CH" i="1" dirty="0"/>
                        <a:t> </a:t>
                      </a:r>
                      <a:r>
                        <a:rPr lang="de-CH" i="1" dirty="0" err="1"/>
                        <a:t>range</a:t>
                      </a:r>
                      <a:r>
                        <a:rPr lang="de-CH" i="1" dirty="0"/>
                        <a:t> (min. &amp; max.)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798373"/>
                  </a:ext>
                </a:extLst>
              </a:tr>
            </a:tbl>
          </a:graphicData>
        </a:graphic>
      </p:graphicFrame>
      <p:grpSp>
        <p:nvGrpSpPr>
          <p:cNvPr id="19" name="Gruppieren 20">
            <a:extLst>
              <a:ext uri="{FF2B5EF4-FFF2-40B4-BE49-F238E27FC236}">
                <a16:creationId xmlns:a16="http://schemas.microsoft.com/office/drawing/2014/main" id="{E4F129C5-3D5E-26DC-283C-4CA5A483574E}"/>
              </a:ext>
            </a:extLst>
          </p:cNvPr>
          <p:cNvGrpSpPr/>
          <p:nvPr/>
        </p:nvGrpSpPr>
        <p:grpSpPr>
          <a:xfrm>
            <a:off x="517655" y="3146031"/>
            <a:ext cx="3814827" cy="2908700"/>
            <a:chOff x="5465712" y="2602523"/>
            <a:chExt cx="3814827" cy="2908700"/>
          </a:xfrm>
        </p:grpSpPr>
        <p:cxnSp>
          <p:nvCxnSpPr>
            <p:cNvPr id="21" name="Gerade Verbindung mit Pfeil 6">
              <a:extLst>
                <a:ext uri="{FF2B5EF4-FFF2-40B4-BE49-F238E27FC236}">
                  <a16:creationId xmlns:a16="http://schemas.microsoft.com/office/drawing/2014/main" id="{1D85CBA8-2F30-EDC2-DFB1-D87A17749BAD}"/>
                </a:ext>
              </a:extLst>
            </p:cNvPr>
            <p:cNvCxnSpPr/>
            <p:nvPr/>
          </p:nvCxnSpPr>
          <p:spPr>
            <a:xfrm>
              <a:off x="5465712" y="5304347"/>
              <a:ext cx="3814827" cy="0"/>
            </a:xfrm>
            <a:prstGeom prst="straightConnector1">
              <a:avLst/>
            </a:prstGeom>
            <a:ln w="12700"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Gerade Verbindung mit Pfeil 8">
              <a:extLst>
                <a:ext uri="{FF2B5EF4-FFF2-40B4-BE49-F238E27FC236}">
                  <a16:creationId xmlns:a16="http://schemas.microsoft.com/office/drawing/2014/main" id="{3416906C-85C2-466C-9042-CA7D2FCFAF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65712" y="2602523"/>
              <a:ext cx="0" cy="2701825"/>
            </a:xfrm>
            <a:prstGeom prst="straightConnector1">
              <a:avLst/>
            </a:prstGeom>
            <a:ln w="12700"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uppieren 19">
              <a:extLst>
                <a:ext uri="{FF2B5EF4-FFF2-40B4-BE49-F238E27FC236}">
                  <a16:creationId xmlns:a16="http://schemas.microsoft.com/office/drawing/2014/main" id="{C0D4A468-B2DC-201E-A671-7E7BE46A0A5B}"/>
                </a:ext>
              </a:extLst>
            </p:cNvPr>
            <p:cNvGrpSpPr/>
            <p:nvPr/>
          </p:nvGrpSpPr>
          <p:grpSpPr>
            <a:xfrm>
              <a:off x="5926760" y="5097471"/>
              <a:ext cx="143218" cy="413752"/>
              <a:chOff x="5669585" y="5097471"/>
              <a:chExt cx="143218" cy="413752"/>
            </a:xfrm>
          </p:grpSpPr>
          <p:sp>
            <p:nvSpPr>
              <p:cNvPr id="24" name="Flussdiagramm: Daten 12">
                <a:extLst>
                  <a:ext uri="{FF2B5EF4-FFF2-40B4-BE49-F238E27FC236}">
                    <a16:creationId xmlns:a16="http://schemas.microsoft.com/office/drawing/2014/main" id="{ED70EDBE-01CF-A670-D3F7-EC2100E61368}"/>
                  </a:ext>
                </a:extLst>
              </p:cNvPr>
              <p:cNvSpPr/>
              <p:nvPr/>
            </p:nvSpPr>
            <p:spPr>
              <a:xfrm>
                <a:off x="5707869" y="5097471"/>
                <a:ext cx="64277" cy="413752"/>
              </a:xfrm>
              <a:prstGeom prst="flowChartInputOutpu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25" name="Gerader Verbinder 16">
                <a:extLst>
                  <a:ext uri="{FF2B5EF4-FFF2-40B4-BE49-F238E27FC236}">
                    <a16:creationId xmlns:a16="http://schemas.microsoft.com/office/drawing/2014/main" id="{D7E6A29C-9891-B8A3-3A2D-1C647F03C9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69585" y="5218876"/>
                <a:ext cx="89269" cy="17094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Gerader Verbinder 17">
                <a:extLst>
                  <a:ext uri="{FF2B5EF4-FFF2-40B4-BE49-F238E27FC236}">
                    <a16:creationId xmlns:a16="http://schemas.microsoft.com/office/drawing/2014/main" id="{1AAA5005-1DE0-9103-3695-4C6419F7EF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23534" y="5218875"/>
                <a:ext cx="89269" cy="17094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8D9B2ED-88C9-DD5D-E8DE-831E2A05BD6F}"/>
              </a:ext>
            </a:extLst>
          </p:cNvPr>
          <p:cNvSpPr txBox="1"/>
          <p:nvPr/>
        </p:nvSpPr>
        <p:spPr>
          <a:xfrm>
            <a:off x="517655" y="2350093"/>
            <a:ext cx="381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CC-CV Mode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674715-D765-D590-6B7B-FF32CBA40D8D}"/>
              </a:ext>
            </a:extLst>
          </p:cNvPr>
          <p:cNvSpPr txBox="1"/>
          <p:nvPr/>
        </p:nvSpPr>
        <p:spPr>
          <a:xfrm>
            <a:off x="5465749" y="2350093"/>
            <a:ext cx="381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CP-CV Mode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6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096B24-FC7F-9A16-E128-6BF04C317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cell designs</a:t>
            </a:r>
          </a:p>
          <a:p>
            <a:pPr lvl="1"/>
            <a:r>
              <a:rPr lang="en-US" dirty="0"/>
              <a:t>Battery Packs and Cell design </a:t>
            </a:r>
          </a:p>
          <a:p>
            <a:pPr lvl="1"/>
            <a:r>
              <a:rPr lang="en-US" dirty="0"/>
              <a:t>Devices using Batteries</a:t>
            </a:r>
          </a:p>
          <a:p>
            <a:r>
              <a:rPr lang="en-US" dirty="0"/>
              <a:t>Charing a consumer electronics </a:t>
            </a:r>
          </a:p>
          <a:p>
            <a:r>
              <a:rPr lang="en-US" dirty="0"/>
              <a:t>Build a consumer electronics</a:t>
            </a:r>
          </a:p>
          <a:p>
            <a:r>
              <a:rPr lang="en-US" dirty="0"/>
              <a:t>Charging an electric vehicle (EV)</a:t>
            </a:r>
          </a:p>
          <a:p>
            <a:pPr lvl="1"/>
            <a:r>
              <a:rPr lang="en-US" dirty="0"/>
              <a:t>Electric power – recap</a:t>
            </a:r>
          </a:p>
          <a:p>
            <a:pPr lvl="1"/>
            <a:r>
              <a:rPr lang="en-US" dirty="0"/>
              <a:t>Charging Stations</a:t>
            </a:r>
          </a:p>
          <a:p>
            <a:pPr lvl="1"/>
            <a:r>
              <a:rPr lang="en-US" dirty="0"/>
              <a:t>Charging Profiles</a:t>
            </a:r>
          </a:p>
          <a:p>
            <a:pPr lvl="1"/>
            <a:r>
              <a:rPr lang="de-CH" dirty="0" err="1"/>
              <a:t>Charging</a:t>
            </a:r>
            <a:r>
              <a:rPr lang="de-CH" dirty="0"/>
              <a:t> Efficiency</a:t>
            </a:r>
            <a:endParaRPr lang="en-US" dirty="0"/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A6D12-A865-EBD6-3944-39D674178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677C9-84CB-7F44-067F-C7F1401A0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 dirty="0">
                <a:solidFill>
                  <a:prstClr val="white"/>
                </a:solidFill>
              </a:rPr>
              <a:t>06 – </a:t>
            </a:r>
            <a:r>
              <a:rPr lang="de-CH" dirty="0" err="1">
                <a:solidFill>
                  <a:prstClr val="white"/>
                </a:solidFill>
              </a:rPr>
              <a:t>Charging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Strategies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for</a:t>
            </a:r>
            <a:r>
              <a:rPr lang="de-CH" dirty="0">
                <a:solidFill>
                  <a:prstClr val="white"/>
                </a:solidFill>
              </a:rPr>
              <a:t> Li-Ion </a:t>
            </a:r>
            <a:r>
              <a:rPr lang="de-CH" dirty="0" err="1">
                <a:solidFill>
                  <a:prstClr val="white"/>
                </a:solidFill>
              </a:rPr>
              <a:t>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FF221-6E62-7D82-29BD-B35EC90B3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3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E3940A-8995-913E-F5D0-A4EEBB7F0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3D63DE-6F93-0E46-AE8F-D62889F83EE7}"/>
              </a:ext>
            </a:extLst>
          </p:cNvPr>
          <p:cNvSpPr/>
          <p:nvPr/>
        </p:nvSpPr>
        <p:spPr>
          <a:xfrm>
            <a:off x="681037" y="993958"/>
            <a:ext cx="6546079" cy="1171018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53015E2-4D8C-CBEE-B4EC-8A7D50607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6" b="16666"/>
          <a:stretch/>
        </p:blipFill>
        <p:spPr bwMode="auto">
          <a:xfrm>
            <a:off x="4953000" y="3616942"/>
            <a:ext cx="4572677" cy="271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309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30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Charging Profiles</a:t>
            </a:r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9AA067FB-1B26-A9A5-DA4B-D55233D69620}"/>
              </a:ext>
            </a:extLst>
          </p:cNvPr>
          <p:cNvSpPr txBox="1">
            <a:spLocks/>
          </p:cNvSpPr>
          <p:nvPr/>
        </p:nvSpPr>
        <p:spPr>
          <a:xfrm>
            <a:off x="486588" y="216749"/>
            <a:ext cx="4502806" cy="63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dirty="0"/>
          </a:p>
        </p:txBody>
      </p:sp>
      <p:cxnSp>
        <p:nvCxnSpPr>
          <p:cNvPr id="2" name="Gerader Verbinder 14">
            <a:extLst>
              <a:ext uri="{FF2B5EF4-FFF2-40B4-BE49-F238E27FC236}">
                <a16:creationId xmlns:a16="http://schemas.microsoft.com/office/drawing/2014/main" id="{A8689AE9-31C2-C7FD-0FE4-980C804D99C5}"/>
              </a:ext>
            </a:extLst>
          </p:cNvPr>
          <p:cNvCxnSpPr>
            <a:cxnSpLocks/>
            <a:stCxn id="30" idx="2"/>
            <a:endCxn id="30" idx="2"/>
          </p:cNvCxnSpPr>
          <p:nvPr/>
        </p:nvCxnSpPr>
        <p:spPr>
          <a:xfrm>
            <a:off x="5971473" y="5304347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uppieren 20">
            <a:extLst>
              <a:ext uri="{FF2B5EF4-FFF2-40B4-BE49-F238E27FC236}">
                <a16:creationId xmlns:a16="http://schemas.microsoft.com/office/drawing/2014/main" id="{8E47CE92-3276-1FF2-E53C-A719A88860CA}"/>
              </a:ext>
            </a:extLst>
          </p:cNvPr>
          <p:cNvGrpSpPr/>
          <p:nvPr/>
        </p:nvGrpSpPr>
        <p:grpSpPr>
          <a:xfrm>
            <a:off x="5465713" y="2602523"/>
            <a:ext cx="3814827" cy="2908700"/>
            <a:chOff x="5465712" y="2602523"/>
            <a:chExt cx="3814827" cy="2908700"/>
          </a:xfrm>
        </p:grpSpPr>
        <p:cxnSp>
          <p:nvCxnSpPr>
            <p:cNvPr id="8" name="Gerade Verbindung mit Pfeil 6">
              <a:extLst>
                <a:ext uri="{FF2B5EF4-FFF2-40B4-BE49-F238E27FC236}">
                  <a16:creationId xmlns:a16="http://schemas.microsoft.com/office/drawing/2014/main" id="{87D7B770-3AA0-D5CE-4032-FC899FEBDF0A}"/>
                </a:ext>
              </a:extLst>
            </p:cNvPr>
            <p:cNvCxnSpPr/>
            <p:nvPr/>
          </p:nvCxnSpPr>
          <p:spPr>
            <a:xfrm>
              <a:off x="5465712" y="5304347"/>
              <a:ext cx="3814827" cy="0"/>
            </a:xfrm>
            <a:prstGeom prst="straightConnector1">
              <a:avLst/>
            </a:prstGeom>
            <a:ln w="12700"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A5099F49-576F-B229-F27F-EE7AD5629C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65712" y="2602523"/>
              <a:ext cx="0" cy="2701825"/>
            </a:xfrm>
            <a:prstGeom prst="straightConnector1">
              <a:avLst/>
            </a:prstGeom>
            <a:ln w="12700"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uppieren 19">
              <a:extLst>
                <a:ext uri="{FF2B5EF4-FFF2-40B4-BE49-F238E27FC236}">
                  <a16:creationId xmlns:a16="http://schemas.microsoft.com/office/drawing/2014/main" id="{F52F2F54-6966-4CB3-104E-DCADFC2C8F37}"/>
                </a:ext>
              </a:extLst>
            </p:cNvPr>
            <p:cNvGrpSpPr/>
            <p:nvPr/>
          </p:nvGrpSpPr>
          <p:grpSpPr>
            <a:xfrm>
              <a:off x="5926760" y="5097471"/>
              <a:ext cx="143218" cy="413752"/>
              <a:chOff x="5669585" y="5097471"/>
              <a:chExt cx="143218" cy="413752"/>
            </a:xfrm>
          </p:grpSpPr>
          <p:sp>
            <p:nvSpPr>
              <p:cNvPr id="30" name="Flussdiagramm: Daten 12">
                <a:extLst>
                  <a:ext uri="{FF2B5EF4-FFF2-40B4-BE49-F238E27FC236}">
                    <a16:creationId xmlns:a16="http://schemas.microsoft.com/office/drawing/2014/main" id="{1FEC0178-453E-560A-978A-73ADB15AD21E}"/>
                  </a:ext>
                </a:extLst>
              </p:cNvPr>
              <p:cNvSpPr/>
              <p:nvPr/>
            </p:nvSpPr>
            <p:spPr>
              <a:xfrm>
                <a:off x="5707869" y="5097471"/>
                <a:ext cx="64277" cy="413752"/>
              </a:xfrm>
              <a:prstGeom prst="flowChartInputOutpu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31" name="Gerader Verbinder 16">
                <a:extLst>
                  <a:ext uri="{FF2B5EF4-FFF2-40B4-BE49-F238E27FC236}">
                    <a16:creationId xmlns:a16="http://schemas.microsoft.com/office/drawing/2014/main" id="{4FBAB94D-34B6-9BD0-33AB-7BB3173CA7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69585" y="5218876"/>
                <a:ext cx="89269" cy="17094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17">
                <a:extLst>
                  <a:ext uri="{FF2B5EF4-FFF2-40B4-BE49-F238E27FC236}">
                    <a16:creationId xmlns:a16="http://schemas.microsoft.com/office/drawing/2014/main" id="{B2278B08-2C7A-0EB3-D8BD-DAD62E742D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23534" y="5218875"/>
                <a:ext cx="89269" cy="17094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763110A6-7F0C-D3F6-30C3-6F5654C31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53" r="37060" b="34769"/>
          <a:stretch/>
        </p:blipFill>
        <p:spPr>
          <a:xfrm>
            <a:off x="286382" y="2304219"/>
            <a:ext cx="4680000" cy="3836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15">
                <a:extLst>
                  <a:ext uri="{FF2B5EF4-FFF2-40B4-BE49-F238E27FC236}">
                    <a16:creationId xmlns:a16="http://schemas.microsoft.com/office/drawing/2014/main" id="{93B8F2EA-92B9-21B7-8D0A-B3CFDB7A65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1344636"/>
                  </p:ext>
                </p:extLst>
              </p:nvPr>
            </p:nvGraphicFramePr>
            <p:xfrm>
              <a:off x="681037" y="891007"/>
              <a:ext cx="889745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53451">
                      <a:extLst>
                        <a:ext uri="{9D8B030D-6E8A-4147-A177-3AD203B41FA5}">
                          <a16:colId xmlns:a16="http://schemas.microsoft.com/office/drawing/2014/main" val="3014403283"/>
                        </a:ext>
                      </a:extLst>
                    </a:gridCol>
                    <a:gridCol w="1836000">
                      <a:extLst>
                        <a:ext uri="{9D8B030D-6E8A-4147-A177-3AD203B41FA5}">
                          <a16:colId xmlns:a16="http://schemas.microsoft.com/office/drawing/2014/main" val="2943581084"/>
                        </a:ext>
                      </a:extLst>
                    </a:gridCol>
                    <a:gridCol w="1836000">
                      <a:extLst>
                        <a:ext uri="{9D8B030D-6E8A-4147-A177-3AD203B41FA5}">
                          <a16:colId xmlns:a16="http://schemas.microsoft.com/office/drawing/2014/main" val="3458821190"/>
                        </a:ext>
                      </a:extLst>
                    </a:gridCol>
                    <a:gridCol w="1836000">
                      <a:extLst>
                        <a:ext uri="{9D8B030D-6E8A-4147-A177-3AD203B41FA5}">
                          <a16:colId xmlns:a16="http://schemas.microsoft.com/office/drawing/2014/main" val="3579591667"/>
                        </a:ext>
                      </a:extLst>
                    </a:gridCol>
                    <a:gridCol w="1836000">
                      <a:extLst>
                        <a:ext uri="{9D8B030D-6E8A-4147-A177-3AD203B41FA5}">
                          <a16:colId xmlns:a16="http://schemas.microsoft.com/office/drawing/2014/main" val="7525261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CH" sz="1600" dirty="0"/>
                            <a:t>Power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60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de-CH" sz="1600" b="0" i="1" dirty="0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oMath>
                          </a14:m>
                          <a:endParaRPr lang="de-CH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CH" sz="1600" dirty="0" err="1"/>
                            <a:t>Current</a:t>
                          </a:r>
                          <a:r>
                            <a:rPr lang="de-CH" sz="16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600" b="0" i="1" dirty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CH" sz="1600" b="0" i="1" dirty="0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oMath>
                          </a14:m>
                          <a:endParaRPr lang="de-CH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CH" sz="1600" dirty="0"/>
                            <a:t>Min. </a:t>
                          </a:r>
                          <a:r>
                            <a:rPr lang="de-CH" sz="1600" dirty="0" err="1"/>
                            <a:t>Voltage</a:t>
                          </a:r>
                          <a:r>
                            <a:rPr lang="de-CH" sz="1600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600" b="0" i="1" dirty="0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CH" sz="1600" b="0" i="1" dirty="0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oMath>
                          </a14:m>
                          <a:endParaRPr lang="de-CH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CH" sz="1600" dirty="0"/>
                            <a:t>Max. </a:t>
                          </a:r>
                          <a:r>
                            <a:rPr lang="de-CH" sz="1600" dirty="0" err="1"/>
                            <a:t>Voltage</a:t>
                          </a:r>
                          <a:r>
                            <a:rPr lang="de-CH" sz="1600" dirty="0"/>
                            <a:t>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600" b="0" i="1" dirty="0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CH" sz="1600" b="0" i="1" dirty="0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oMath>
                          </a14:m>
                          <a:endParaRPr lang="de-CH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4656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CH" sz="1600" dirty="0" err="1"/>
                            <a:t>Charging</a:t>
                          </a:r>
                          <a:r>
                            <a:rPr lang="de-CH" sz="1600" dirty="0"/>
                            <a:t> </a:t>
                          </a:r>
                          <a:r>
                            <a:rPr lang="de-CH" sz="1600" dirty="0" err="1"/>
                            <a:t>station</a:t>
                          </a:r>
                          <a:endParaRPr lang="de-CH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6929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CH" sz="1600" dirty="0" err="1"/>
                            <a:t>Battery</a:t>
                          </a:r>
                          <a:r>
                            <a:rPr lang="de-CH" sz="1600" dirty="0"/>
                            <a:t> </a:t>
                          </a:r>
                          <a:r>
                            <a:rPr lang="de-CH" sz="1600" dirty="0" err="1"/>
                            <a:t>system</a:t>
                          </a:r>
                          <a:endParaRPr lang="de-CH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3798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15">
                <a:extLst>
                  <a:ext uri="{FF2B5EF4-FFF2-40B4-BE49-F238E27FC236}">
                    <a16:creationId xmlns:a16="http://schemas.microsoft.com/office/drawing/2014/main" id="{93B8F2EA-92B9-21B7-8D0A-B3CFDB7A65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1344636"/>
                  </p:ext>
                </p:extLst>
              </p:nvPr>
            </p:nvGraphicFramePr>
            <p:xfrm>
              <a:off x="681037" y="891007"/>
              <a:ext cx="889745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53451">
                      <a:extLst>
                        <a:ext uri="{9D8B030D-6E8A-4147-A177-3AD203B41FA5}">
                          <a16:colId xmlns:a16="http://schemas.microsoft.com/office/drawing/2014/main" val="3014403283"/>
                        </a:ext>
                      </a:extLst>
                    </a:gridCol>
                    <a:gridCol w="1836000">
                      <a:extLst>
                        <a:ext uri="{9D8B030D-6E8A-4147-A177-3AD203B41FA5}">
                          <a16:colId xmlns:a16="http://schemas.microsoft.com/office/drawing/2014/main" val="2943581084"/>
                        </a:ext>
                      </a:extLst>
                    </a:gridCol>
                    <a:gridCol w="1836000">
                      <a:extLst>
                        <a:ext uri="{9D8B030D-6E8A-4147-A177-3AD203B41FA5}">
                          <a16:colId xmlns:a16="http://schemas.microsoft.com/office/drawing/2014/main" val="3458821190"/>
                        </a:ext>
                      </a:extLst>
                    </a:gridCol>
                    <a:gridCol w="1836000">
                      <a:extLst>
                        <a:ext uri="{9D8B030D-6E8A-4147-A177-3AD203B41FA5}">
                          <a16:colId xmlns:a16="http://schemas.microsoft.com/office/drawing/2014/main" val="3579591667"/>
                        </a:ext>
                      </a:extLst>
                    </a:gridCol>
                    <a:gridCol w="1836000">
                      <a:extLst>
                        <a:ext uri="{9D8B030D-6E8A-4147-A177-3AD203B41FA5}">
                          <a16:colId xmlns:a16="http://schemas.microsoft.com/office/drawing/2014/main" val="7525261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4768" t="-4918" r="-300000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382" t="-4918" r="-200997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4437" t="-4918" r="-100331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5714" t="-4918" r="-664" b="-2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4656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CH" sz="1600" dirty="0" err="1"/>
                            <a:t>Charging</a:t>
                          </a:r>
                          <a:r>
                            <a:rPr lang="de-CH" sz="1600" dirty="0"/>
                            <a:t> </a:t>
                          </a:r>
                          <a:r>
                            <a:rPr lang="de-CH" sz="1600" dirty="0" err="1"/>
                            <a:t>station</a:t>
                          </a:r>
                          <a:endParaRPr lang="de-CH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6929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CH" sz="1600" dirty="0" err="1"/>
                            <a:t>Battery</a:t>
                          </a:r>
                          <a:r>
                            <a:rPr lang="de-CH" sz="1600" dirty="0"/>
                            <a:t> </a:t>
                          </a:r>
                          <a:r>
                            <a:rPr lang="de-CH" sz="1600" dirty="0" err="1"/>
                            <a:t>system</a:t>
                          </a:r>
                          <a:endParaRPr lang="de-CH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C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37983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13648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31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Example</a:t>
            </a:r>
            <a:r>
              <a:rPr lang="de-CH" dirty="0"/>
              <a:t> CC-CV </a:t>
            </a:r>
            <a:r>
              <a:rPr lang="de-CH" dirty="0" err="1"/>
              <a:t>with</a:t>
            </a:r>
            <a:r>
              <a:rPr lang="de-CH" dirty="0"/>
              <a:t> 22kW</a:t>
            </a:r>
            <a:endParaRPr lang="en-US" dirty="0"/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9AA067FB-1B26-A9A5-DA4B-D55233D69620}"/>
              </a:ext>
            </a:extLst>
          </p:cNvPr>
          <p:cNvSpPr txBox="1">
            <a:spLocks/>
          </p:cNvSpPr>
          <p:nvPr/>
        </p:nvSpPr>
        <p:spPr>
          <a:xfrm>
            <a:off x="486588" y="216749"/>
            <a:ext cx="4502806" cy="63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dirty="0"/>
          </a:p>
        </p:txBody>
      </p:sp>
      <p:cxnSp>
        <p:nvCxnSpPr>
          <p:cNvPr id="2" name="Gerader Verbinder 14">
            <a:extLst>
              <a:ext uri="{FF2B5EF4-FFF2-40B4-BE49-F238E27FC236}">
                <a16:creationId xmlns:a16="http://schemas.microsoft.com/office/drawing/2014/main" id="{A8689AE9-31C2-C7FD-0FE4-980C804D99C5}"/>
              </a:ext>
            </a:extLst>
          </p:cNvPr>
          <p:cNvCxnSpPr>
            <a:cxnSpLocks/>
            <a:stCxn id="30" idx="2"/>
            <a:endCxn id="30" idx="2"/>
          </p:cNvCxnSpPr>
          <p:nvPr/>
        </p:nvCxnSpPr>
        <p:spPr>
          <a:xfrm>
            <a:off x="5971473" y="5304347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uppieren 20">
            <a:extLst>
              <a:ext uri="{FF2B5EF4-FFF2-40B4-BE49-F238E27FC236}">
                <a16:creationId xmlns:a16="http://schemas.microsoft.com/office/drawing/2014/main" id="{8E47CE92-3276-1FF2-E53C-A719A88860CA}"/>
              </a:ext>
            </a:extLst>
          </p:cNvPr>
          <p:cNvGrpSpPr/>
          <p:nvPr/>
        </p:nvGrpSpPr>
        <p:grpSpPr>
          <a:xfrm>
            <a:off x="5465713" y="2602523"/>
            <a:ext cx="3814827" cy="2908700"/>
            <a:chOff x="5465712" y="2602523"/>
            <a:chExt cx="3814827" cy="2908700"/>
          </a:xfrm>
        </p:grpSpPr>
        <p:cxnSp>
          <p:nvCxnSpPr>
            <p:cNvPr id="8" name="Gerade Verbindung mit Pfeil 6">
              <a:extLst>
                <a:ext uri="{FF2B5EF4-FFF2-40B4-BE49-F238E27FC236}">
                  <a16:creationId xmlns:a16="http://schemas.microsoft.com/office/drawing/2014/main" id="{87D7B770-3AA0-D5CE-4032-FC899FEBDF0A}"/>
                </a:ext>
              </a:extLst>
            </p:cNvPr>
            <p:cNvCxnSpPr/>
            <p:nvPr/>
          </p:nvCxnSpPr>
          <p:spPr>
            <a:xfrm>
              <a:off x="5465712" y="5304347"/>
              <a:ext cx="3814827" cy="0"/>
            </a:xfrm>
            <a:prstGeom prst="straightConnector1">
              <a:avLst/>
            </a:prstGeom>
            <a:ln w="12700"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A5099F49-576F-B229-F27F-EE7AD5629C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65712" y="2602523"/>
              <a:ext cx="0" cy="2701825"/>
            </a:xfrm>
            <a:prstGeom prst="straightConnector1">
              <a:avLst/>
            </a:prstGeom>
            <a:ln w="12700"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uppieren 19">
              <a:extLst>
                <a:ext uri="{FF2B5EF4-FFF2-40B4-BE49-F238E27FC236}">
                  <a16:creationId xmlns:a16="http://schemas.microsoft.com/office/drawing/2014/main" id="{F52F2F54-6966-4CB3-104E-DCADFC2C8F37}"/>
                </a:ext>
              </a:extLst>
            </p:cNvPr>
            <p:cNvGrpSpPr/>
            <p:nvPr/>
          </p:nvGrpSpPr>
          <p:grpSpPr>
            <a:xfrm>
              <a:off x="5926760" y="5097471"/>
              <a:ext cx="143218" cy="413752"/>
              <a:chOff x="5669585" y="5097471"/>
              <a:chExt cx="143218" cy="413752"/>
            </a:xfrm>
          </p:grpSpPr>
          <p:sp>
            <p:nvSpPr>
              <p:cNvPr id="30" name="Flussdiagramm: Daten 12">
                <a:extLst>
                  <a:ext uri="{FF2B5EF4-FFF2-40B4-BE49-F238E27FC236}">
                    <a16:creationId xmlns:a16="http://schemas.microsoft.com/office/drawing/2014/main" id="{1FEC0178-453E-560A-978A-73ADB15AD21E}"/>
                  </a:ext>
                </a:extLst>
              </p:cNvPr>
              <p:cNvSpPr/>
              <p:nvPr/>
            </p:nvSpPr>
            <p:spPr>
              <a:xfrm>
                <a:off x="5707869" y="5097471"/>
                <a:ext cx="64277" cy="413752"/>
              </a:xfrm>
              <a:prstGeom prst="flowChartInputOutpu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31" name="Gerader Verbinder 16">
                <a:extLst>
                  <a:ext uri="{FF2B5EF4-FFF2-40B4-BE49-F238E27FC236}">
                    <a16:creationId xmlns:a16="http://schemas.microsoft.com/office/drawing/2014/main" id="{4FBAB94D-34B6-9BD0-33AB-7BB3173CA7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69585" y="5218876"/>
                <a:ext cx="89269" cy="17094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17">
                <a:extLst>
                  <a:ext uri="{FF2B5EF4-FFF2-40B4-BE49-F238E27FC236}">
                    <a16:creationId xmlns:a16="http://schemas.microsoft.com/office/drawing/2014/main" id="{B2278B08-2C7A-0EB3-D8BD-DAD62E742D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23534" y="5218875"/>
                <a:ext cx="89269" cy="17094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763110A6-7F0C-D3F6-30C3-6F5654C31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53" r="37060" b="34769"/>
          <a:stretch/>
        </p:blipFill>
        <p:spPr>
          <a:xfrm>
            <a:off x="286382" y="2304219"/>
            <a:ext cx="4680000" cy="3836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8">
                <a:extLst>
                  <a:ext uri="{FF2B5EF4-FFF2-40B4-BE49-F238E27FC236}">
                    <a16:creationId xmlns:a16="http://schemas.microsoft.com/office/drawing/2014/main" id="{DA39DEE4-E89C-1297-5A04-84F840112A08}"/>
                  </a:ext>
                </a:extLst>
              </p:cNvPr>
              <p:cNvSpPr txBox="1"/>
              <p:nvPr/>
            </p:nvSpPr>
            <p:spPr>
              <a:xfrm>
                <a:off x="637184" y="740037"/>
                <a:ext cx="862680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constant charging current (CC phase) is calculated from the maximum charging power and the final charging voltage.</a:t>
                </a:r>
              </a:p>
              <a:p>
                <a:pPr marL="0" indent="0">
                  <a:buNone/>
                </a:pPr>
                <a:endParaRPr lang="de-CH" dirty="0"/>
              </a:p>
              <a:p>
                <a:pPr algn="ctr"/>
                <a:r>
                  <a:rPr lang="de-CH" dirty="0"/>
                  <a:t>Maximum </a:t>
                </a:r>
                <a:r>
                  <a:rPr lang="de-CH" dirty="0" err="1"/>
                  <a:t>charging</a:t>
                </a:r>
                <a:r>
                  <a:rPr lang="de-CH" dirty="0"/>
                  <a:t> power: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𝐶𝐶</m:t>
                        </m:r>
                      </m:sub>
                    </m:sSub>
                  </m:oMath>
                </a14:m>
                <a:endParaRPr lang="de-CH" dirty="0"/>
              </a:p>
            </p:txBody>
          </p:sp>
        </mc:Choice>
        <mc:Fallback xmlns="">
          <p:sp>
            <p:nvSpPr>
              <p:cNvPr id="10" name="Textfeld 8">
                <a:extLst>
                  <a:ext uri="{FF2B5EF4-FFF2-40B4-BE49-F238E27FC236}">
                    <a16:creationId xmlns:a16="http://schemas.microsoft.com/office/drawing/2014/main" id="{DA39DEE4-E89C-1297-5A04-84F840112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84" y="740037"/>
                <a:ext cx="8626805" cy="1200329"/>
              </a:xfrm>
              <a:prstGeom prst="rect">
                <a:avLst/>
              </a:prstGeom>
              <a:blipFill>
                <a:blip r:embed="rId3"/>
                <a:stretch>
                  <a:fillRect l="-636" t="-2538" r="-71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702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32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Charging</a:t>
            </a:r>
            <a:r>
              <a:rPr lang="de-CH" dirty="0"/>
              <a:t> </a:t>
            </a:r>
            <a:r>
              <a:rPr lang="de-CH" dirty="0" err="1"/>
              <a:t>duration</a:t>
            </a:r>
            <a:r>
              <a:rPr lang="de-CH" dirty="0"/>
              <a:t> in CC-Phase</a:t>
            </a:r>
            <a:endParaRPr lang="en-US" dirty="0"/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9AA067FB-1B26-A9A5-DA4B-D55233D69620}"/>
              </a:ext>
            </a:extLst>
          </p:cNvPr>
          <p:cNvSpPr txBox="1">
            <a:spLocks/>
          </p:cNvSpPr>
          <p:nvPr/>
        </p:nvSpPr>
        <p:spPr>
          <a:xfrm>
            <a:off x="486588" y="216749"/>
            <a:ext cx="4502806" cy="63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nhaltsplatzhalter 2">
                <a:extLst>
                  <a:ext uri="{FF2B5EF4-FFF2-40B4-BE49-F238E27FC236}">
                    <a16:creationId xmlns:a16="http://schemas.microsoft.com/office/drawing/2014/main" id="{40BA0EFB-9F5D-7216-51A5-7AFEFE6085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0442" y="1002346"/>
                <a:ext cx="5406286" cy="517461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/>
                  <a:t>Mesh set in equivalent circuit diagram: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CH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𝐵𝑎𝑡</m:t>
                        </m:r>
                      </m:sub>
                    </m:sSub>
                    <m:r>
                      <a:rPr lang="de-CH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CH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CH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𝑂𝐶𝑉</m:t>
                        </m:r>
                      </m:sub>
                    </m:sSub>
                    <m:r>
                      <a:rPr lang="de-CH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CH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CH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CH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CH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CH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𝐶𝐶</m:t>
                        </m:r>
                      </m:sub>
                    </m:sSub>
                  </m:oMath>
                </a14:m>
                <a:endParaRPr lang="de-CH" sz="1800" dirty="0"/>
              </a:p>
              <a:p>
                <a:pPr marL="457200" indent="-4572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de-CH" sz="1800" dirty="0" err="1"/>
                  <a:t>Calculating</a:t>
                </a:r>
                <a:r>
                  <a:rPr lang="de-CH" sz="1800" dirty="0"/>
                  <a:t> </a:t>
                </a:r>
                <a:r>
                  <a:rPr lang="de-CH" sz="1800" dirty="0" err="1"/>
                  <a:t>the</a:t>
                </a:r>
                <a:r>
                  <a:rPr lang="de-CH" sz="1800" dirty="0"/>
                  <a:t> open-</a:t>
                </a:r>
                <a:r>
                  <a:rPr lang="de-CH" sz="1800" dirty="0" err="1"/>
                  <a:t>circuit</a:t>
                </a:r>
                <a:r>
                  <a:rPr lang="de-CH" sz="1800" dirty="0"/>
                  <a:t> </a:t>
                </a:r>
                <a:r>
                  <a:rPr lang="de-CH" sz="1800" dirty="0" err="1"/>
                  <a:t>voltage</a:t>
                </a:r>
                <a:r>
                  <a:rPr lang="de-CH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CH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𝑂𝐶𝑉</m:t>
                        </m:r>
                      </m:sub>
                    </m:sSub>
                  </m:oMath>
                </a14:m>
                <a:r>
                  <a:rPr lang="de-CH" sz="1800" dirty="0"/>
                  <a:t>, s</a:t>
                </a:r>
                <a:r>
                  <a:rPr lang="en-US" sz="1800" dirty="0"/>
                  <a:t>o that the terminal voltage</a:t>
                </a:r>
                <a:r>
                  <a:rPr lang="de-CH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CH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𝐵𝑎𝑡</m:t>
                        </m:r>
                      </m:sub>
                    </m:sSub>
                    <m:r>
                      <a:rPr lang="de-CH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CH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CH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de-CH" sz="1800" dirty="0"/>
                  <a:t>.</a:t>
                </a:r>
              </a:p>
              <a:p>
                <a:pPr marL="457200" indent="-457200">
                  <a:lnSpc>
                    <a:spcPct val="120000"/>
                  </a:lnSpc>
                  <a:buFont typeface="+mj-lt"/>
                  <a:buAutoNum type="arabicPeriod"/>
                </a:pPr>
                <a:endParaRPr lang="de-CH" sz="1800" dirty="0"/>
              </a:p>
              <a:p>
                <a:pPr marL="457200" indent="-457200">
                  <a:lnSpc>
                    <a:spcPct val="120000"/>
                  </a:lnSpc>
                  <a:buFont typeface="+mj-lt"/>
                  <a:buAutoNum type="arabicPeriod"/>
                </a:pPr>
                <a:endParaRPr lang="de-CH" sz="1800" dirty="0"/>
              </a:p>
              <a:p>
                <a:pPr marL="457200" indent="-4572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sz="1800" dirty="0"/>
                  <a:t>Determine the corresponding state of charge (SoC) from the diagram.</a:t>
                </a:r>
                <a:endParaRPr lang="de-CH" sz="1800" dirty="0"/>
              </a:p>
              <a:p>
                <a:pPr marL="457200" indent="-457200">
                  <a:lnSpc>
                    <a:spcPct val="120000"/>
                  </a:lnSpc>
                  <a:buFont typeface="+mj-lt"/>
                  <a:buAutoNum type="arabicPeriod"/>
                </a:pPr>
                <a:endParaRPr lang="de-CH" sz="1800" dirty="0"/>
              </a:p>
              <a:p>
                <a:pPr marL="457200" indent="-4572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sz="1800" dirty="0"/>
                  <a:t>Calculate charging time from state of charge, total capacity and constant current.</a:t>
                </a:r>
                <a:r>
                  <a:rPr lang="de-CH" sz="1800" dirty="0"/>
                  <a:t>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de-CH" sz="18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de-CH" sz="1800" dirty="0"/>
              </a:p>
            </p:txBody>
          </p:sp>
        </mc:Choice>
        <mc:Fallback xmlns="">
          <p:sp>
            <p:nvSpPr>
              <p:cNvPr id="11" name="Inhaltsplatzhalter 2">
                <a:extLst>
                  <a:ext uri="{FF2B5EF4-FFF2-40B4-BE49-F238E27FC236}">
                    <a16:creationId xmlns:a16="http://schemas.microsoft.com/office/drawing/2014/main" id="{40BA0EFB-9F5D-7216-51A5-7AFEFE6085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442" y="1002346"/>
                <a:ext cx="5406286" cy="5174618"/>
              </a:xfrm>
              <a:blipFill>
                <a:blip r:embed="rId2"/>
                <a:stretch>
                  <a:fillRect l="-902" r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pieren 8">
            <a:extLst>
              <a:ext uri="{FF2B5EF4-FFF2-40B4-BE49-F238E27FC236}">
                <a16:creationId xmlns:a16="http://schemas.microsoft.com/office/drawing/2014/main" id="{2413A26D-96DE-EA7D-9522-139516588888}"/>
              </a:ext>
            </a:extLst>
          </p:cNvPr>
          <p:cNvGrpSpPr/>
          <p:nvPr/>
        </p:nvGrpSpPr>
        <p:grpSpPr>
          <a:xfrm>
            <a:off x="6197745" y="969093"/>
            <a:ext cx="3101436" cy="1647328"/>
            <a:chOff x="8215132" y="2039691"/>
            <a:chExt cx="3101436" cy="1647328"/>
          </a:xfrm>
        </p:grpSpPr>
        <p:sp>
          <p:nvSpPr>
            <p:cNvPr id="13" name="Rechteck 10">
              <a:extLst>
                <a:ext uri="{FF2B5EF4-FFF2-40B4-BE49-F238E27FC236}">
                  <a16:creationId xmlns:a16="http://schemas.microsoft.com/office/drawing/2014/main" id="{5D90D6BF-AE38-DBF4-C5CB-42F220DAF354}"/>
                </a:ext>
              </a:extLst>
            </p:cNvPr>
            <p:cNvSpPr/>
            <p:nvPr/>
          </p:nvSpPr>
          <p:spPr>
            <a:xfrm>
              <a:off x="9408368" y="2060848"/>
              <a:ext cx="861274" cy="36004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4" name="Gruppieren 11">
              <a:extLst>
                <a:ext uri="{FF2B5EF4-FFF2-40B4-BE49-F238E27FC236}">
                  <a16:creationId xmlns:a16="http://schemas.microsoft.com/office/drawing/2014/main" id="{66E281AE-73C5-1FCC-9D8C-21AD059BC6B9}"/>
                </a:ext>
              </a:extLst>
            </p:cNvPr>
            <p:cNvGrpSpPr/>
            <p:nvPr/>
          </p:nvGrpSpPr>
          <p:grpSpPr>
            <a:xfrm>
              <a:off x="8215132" y="2701093"/>
              <a:ext cx="720080" cy="720080"/>
              <a:chOff x="6888088" y="4653136"/>
              <a:chExt cx="720080" cy="720080"/>
            </a:xfrm>
          </p:grpSpPr>
          <p:sp>
            <p:nvSpPr>
              <p:cNvPr id="23" name="Oval 8">
                <a:extLst>
                  <a:ext uri="{FF2B5EF4-FFF2-40B4-BE49-F238E27FC236}">
                    <a16:creationId xmlns:a16="http://schemas.microsoft.com/office/drawing/2014/main" id="{77B0CF50-B753-59ED-11B9-37C07A4D91B4}"/>
                  </a:ext>
                </a:extLst>
              </p:cNvPr>
              <p:cNvSpPr/>
              <p:nvPr/>
            </p:nvSpPr>
            <p:spPr>
              <a:xfrm>
                <a:off x="6888088" y="4653136"/>
                <a:ext cx="720080" cy="720080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4" name="Gerade Verbindung 12">
                <a:extLst>
                  <a:ext uri="{FF2B5EF4-FFF2-40B4-BE49-F238E27FC236}">
                    <a16:creationId xmlns:a16="http://schemas.microsoft.com/office/drawing/2014/main" id="{1A2FA593-A29D-C773-8970-F8068481B743}"/>
                  </a:ext>
                </a:extLst>
              </p:cNvPr>
              <p:cNvCxnSpPr>
                <a:cxnSpLocks/>
                <a:stCxn id="23" idx="4"/>
                <a:endCxn id="23" idx="0"/>
              </p:cNvCxnSpPr>
              <p:nvPr/>
            </p:nvCxnSpPr>
            <p:spPr>
              <a:xfrm flipV="1">
                <a:off x="7248128" y="4653136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0FE98810-D4BE-08CA-2DC9-96592A565611}"/>
                </a:ext>
              </a:extLst>
            </p:cNvPr>
            <p:cNvSpPr/>
            <p:nvPr/>
          </p:nvSpPr>
          <p:spPr>
            <a:xfrm>
              <a:off x="11208568" y="2186486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04816C6B-59E2-9819-8474-80A055F6F67A}"/>
                </a:ext>
              </a:extLst>
            </p:cNvPr>
            <p:cNvSpPr/>
            <p:nvPr/>
          </p:nvSpPr>
          <p:spPr>
            <a:xfrm>
              <a:off x="11208568" y="3579019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7" name="Gewinkelte Verbindung 21">
              <a:extLst>
                <a:ext uri="{FF2B5EF4-FFF2-40B4-BE49-F238E27FC236}">
                  <a16:creationId xmlns:a16="http://schemas.microsoft.com/office/drawing/2014/main" id="{92ED56EA-8179-196B-56E5-1436A24F2816}"/>
                </a:ext>
              </a:extLst>
            </p:cNvPr>
            <p:cNvCxnSpPr>
              <a:stCxn id="15" idx="2"/>
              <a:endCxn id="13" idx="3"/>
            </p:cNvCxnSpPr>
            <p:nvPr/>
          </p:nvCxnSpPr>
          <p:spPr>
            <a:xfrm rot="10800000" flipV="1">
              <a:off x="10269642" y="2240486"/>
              <a:ext cx="938926" cy="382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Gewinkelte Verbindung 23">
              <a:extLst>
                <a:ext uri="{FF2B5EF4-FFF2-40B4-BE49-F238E27FC236}">
                  <a16:creationId xmlns:a16="http://schemas.microsoft.com/office/drawing/2014/main" id="{D789A4D8-3996-8677-F070-5D78DA31662B}"/>
                </a:ext>
              </a:extLst>
            </p:cNvPr>
            <p:cNvCxnSpPr>
              <a:cxnSpLocks/>
              <a:stCxn id="13" idx="1"/>
              <a:endCxn id="23" idx="0"/>
            </p:cNvCxnSpPr>
            <p:nvPr/>
          </p:nvCxnSpPr>
          <p:spPr>
            <a:xfrm rot="10800000" flipV="1">
              <a:off x="8575172" y="2240867"/>
              <a:ext cx="833196" cy="460225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Gewinkelte Verbindung 25">
              <a:extLst>
                <a:ext uri="{FF2B5EF4-FFF2-40B4-BE49-F238E27FC236}">
                  <a16:creationId xmlns:a16="http://schemas.microsoft.com/office/drawing/2014/main" id="{34A79AF8-AC3C-D20B-063B-B09080422469}"/>
                </a:ext>
              </a:extLst>
            </p:cNvPr>
            <p:cNvCxnSpPr>
              <a:cxnSpLocks/>
              <a:stCxn id="23" idx="4"/>
              <a:endCxn id="16" idx="2"/>
            </p:cNvCxnSpPr>
            <p:nvPr/>
          </p:nvCxnSpPr>
          <p:spPr>
            <a:xfrm rot="16200000" flipH="1">
              <a:off x="9785947" y="2210398"/>
              <a:ext cx="211846" cy="2633396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feld 17">
              <a:extLst>
                <a:ext uri="{FF2B5EF4-FFF2-40B4-BE49-F238E27FC236}">
                  <a16:creationId xmlns:a16="http://schemas.microsoft.com/office/drawing/2014/main" id="{DEA1D280-4511-3CF0-02D7-5F9D579CE200}"/>
                </a:ext>
              </a:extLst>
            </p:cNvPr>
            <p:cNvSpPr txBox="1"/>
            <p:nvPr/>
          </p:nvSpPr>
          <p:spPr>
            <a:xfrm>
              <a:off x="9653514" y="2039691"/>
              <a:ext cx="409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tx2"/>
                </a:buClr>
                <a:buSzPct val="90000"/>
              </a:pPr>
              <a:r>
                <a:rPr lang="de-DE" sz="2000" dirty="0" err="1"/>
                <a:t>R</a:t>
              </a:r>
              <a:r>
                <a:rPr lang="de-DE" sz="2000" baseline="-25000" dirty="0" err="1"/>
                <a:t>i</a:t>
              </a:r>
              <a:endParaRPr lang="de-DE" sz="1400" baseline="-25000" dirty="0"/>
            </a:p>
          </p:txBody>
        </p:sp>
        <p:sp>
          <p:nvSpPr>
            <p:cNvPr id="22" name="Textfeld 18">
              <a:extLst>
                <a:ext uri="{FF2B5EF4-FFF2-40B4-BE49-F238E27FC236}">
                  <a16:creationId xmlns:a16="http://schemas.microsoft.com/office/drawing/2014/main" id="{463A2BC6-0920-68A7-7F37-0ABF17B026EA}"/>
                </a:ext>
              </a:extLst>
            </p:cNvPr>
            <p:cNvSpPr txBox="1"/>
            <p:nvPr/>
          </p:nvSpPr>
          <p:spPr>
            <a:xfrm>
              <a:off x="8960528" y="3021062"/>
              <a:ext cx="740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tx2"/>
                </a:buClr>
                <a:buSzPct val="90000"/>
              </a:pPr>
              <a:r>
                <a:rPr lang="de-DE" sz="2000" dirty="0"/>
                <a:t>U</a:t>
              </a:r>
              <a:r>
                <a:rPr lang="de-DE" sz="2000" baseline="-25000" dirty="0"/>
                <a:t>OCV</a:t>
              </a:r>
              <a:endParaRPr lang="de-DE" sz="1400" baseline="-25000" dirty="0"/>
            </a:p>
          </p:txBody>
        </p:sp>
      </p:grpSp>
      <p:pic>
        <p:nvPicPr>
          <p:cNvPr id="25" name="Bildplatzhalter 8">
            <a:extLst>
              <a:ext uri="{FF2B5EF4-FFF2-40B4-BE49-F238E27FC236}">
                <a16:creationId xmlns:a16="http://schemas.microsoft.com/office/drawing/2014/main" id="{38BFA6EF-960C-F7DB-9422-EDB339509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9" b="1536"/>
          <a:stretch/>
        </p:blipFill>
        <p:spPr>
          <a:xfrm>
            <a:off x="5540938" y="2951655"/>
            <a:ext cx="4114620" cy="33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88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33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Charging</a:t>
            </a:r>
            <a:r>
              <a:rPr lang="de-CH" dirty="0"/>
              <a:t> Efficiency</a:t>
            </a:r>
            <a:endParaRPr lang="en-US" dirty="0"/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9AA067FB-1B26-A9A5-DA4B-D55233D69620}"/>
              </a:ext>
            </a:extLst>
          </p:cNvPr>
          <p:cNvSpPr txBox="1">
            <a:spLocks/>
          </p:cNvSpPr>
          <p:nvPr/>
        </p:nvSpPr>
        <p:spPr>
          <a:xfrm>
            <a:off x="486588" y="216749"/>
            <a:ext cx="4502806" cy="63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Inhaltsplatzhalter 2">
                <a:extLst>
                  <a:ext uri="{FF2B5EF4-FFF2-40B4-BE49-F238E27FC236}">
                    <a16:creationId xmlns:a16="http://schemas.microsoft.com/office/drawing/2014/main" id="{FA59EBB4-1E0C-9274-D909-91B8B56AC8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0441" y="1002346"/>
                <a:ext cx="6418576" cy="494332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de-CH" sz="2000" dirty="0"/>
                  <a:t>Energy </a:t>
                </a:r>
                <a:r>
                  <a:rPr lang="de-CH" sz="2000" dirty="0" err="1"/>
                  <a:t>supplied</a:t>
                </a:r>
                <a:r>
                  <a:rPr lang="de-CH" sz="20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𝐵𝑎𝑡</m:t>
                            </m:r>
                          </m:sub>
                        </m:sSub>
                        <m:d>
                          <m:dPr>
                            <m:ctrlP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de-CH" sz="20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de-CH" sz="20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de-CH" sz="2000" dirty="0" err="1"/>
                  <a:t>Stored</a:t>
                </a:r>
                <a:r>
                  <a:rPr lang="de-CH" sz="2000" dirty="0"/>
                  <a:t> </a:t>
                </a:r>
                <a:r>
                  <a:rPr lang="de-CH" sz="2000" dirty="0" err="1"/>
                  <a:t>energy</a:t>
                </a:r>
                <a:r>
                  <a:rPr lang="de-CH" sz="20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𝑂𝐶𝑉</m:t>
                            </m:r>
                          </m:sub>
                        </m:sSub>
                        <m:d>
                          <m:dPr>
                            <m:ctrlP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de-CH" sz="2000" dirty="0"/>
              </a:p>
              <a:p>
                <a:pPr marL="457200" indent="-457200">
                  <a:lnSpc>
                    <a:spcPct val="120000"/>
                  </a:lnSpc>
                  <a:buFont typeface="+mj-lt"/>
                  <a:buAutoNum type="arabicPeriod"/>
                </a:pPr>
                <a:endParaRPr lang="de-CH" sz="20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de-CH" sz="2000" dirty="0" err="1"/>
                  <a:t>Ohmic</a:t>
                </a:r>
                <a:r>
                  <a:rPr lang="de-CH" sz="2000" dirty="0"/>
                  <a:t> </a:t>
                </a:r>
                <a:r>
                  <a:rPr lang="de-CH" sz="2000" dirty="0" err="1"/>
                  <a:t>losses</a:t>
                </a:r>
                <a:r>
                  <a:rPr lang="de-CH" sz="2000" dirty="0"/>
                  <a:t>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de-CH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CH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de-CH" sz="2000" dirty="0"/>
              </a:p>
              <a:p>
                <a:pPr marL="457200" indent="-457200">
                  <a:lnSpc>
                    <a:spcPct val="120000"/>
                  </a:lnSpc>
                  <a:buFont typeface="+mj-lt"/>
                  <a:buAutoNum type="arabicPeriod"/>
                </a:pPr>
                <a:endParaRPr lang="de-CH" sz="20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de-CH" sz="2000" dirty="0"/>
                  <a:t>Efficiency		</a:t>
                </a:r>
                <a14:m>
                  <m:oMath xmlns:m="http://schemas.openxmlformats.org/officeDocument/2006/math">
                    <m:r>
                      <a:rPr lang="de-CH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de-CH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=100%∙</m:t>
                    </m:r>
                    <m:f>
                      <m:fPr>
                        <m:ctrlP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  <m:r>
                      <a:rPr lang="de-CH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CH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100%∙</m:t>
                    </m:r>
                    <m:f>
                      <m:fPr>
                        <m:ctrlPr>
                          <a:rPr lang="de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CH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CH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𝑠𝑡</m:t>
                            </m:r>
                          </m:sub>
                        </m:sSub>
                        <m: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CH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CH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de-CH" sz="20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de-CH" sz="2000" dirty="0"/>
              </a:p>
            </p:txBody>
          </p:sp>
        </mc:Choice>
        <mc:Fallback xmlns="">
          <p:sp>
            <p:nvSpPr>
              <p:cNvPr id="36" name="Inhaltsplatzhalter 2">
                <a:extLst>
                  <a:ext uri="{FF2B5EF4-FFF2-40B4-BE49-F238E27FC236}">
                    <a16:creationId xmlns:a16="http://schemas.microsoft.com/office/drawing/2014/main" id="{FA59EBB4-1E0C-9274-D909-91B8B56AC8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441" y="1002346"/>
                <a:ext cx="6418576" cy="4943323"/>
              </a:xfrm>
              <a:blipFill>
                <a:blip r:embed="rId2"/>
                <a:stretch>
                  <a:fillRect l="-950" t="-1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uppieren 8">
            <a:extLst>
              <a:ext uri="{FF2B5EF4-FFF2-40B4-BE49-F238E27FC236}">
                <a16:creationId xmlns:a16="http://schemas.microsoft.com/office/drawing/2014/main" id="{2233F475-9B5B-6493-5B46-F28F636EC402}"/>
              </a:ext>
            </a:extLst>
          </p:cNvPr>
          <p:cNvGrpSpPr/>
          <p:nvPr/>
        </p:nvGrpSpPr>
        <p:grpSpPr>
          <a:xfrm>
            <a:off x="6554123" y="953832"/>
            <a:ext cx="3101436" cy="1647328"/>
            <a:chOff x="8215132" y="2039691"/>
            <a:chExt cx="3101436" cy="1647328"/>
          </a:xfrm>
        </p:grpSpPr>
        <p:sp>
          <p:nvSpPr>
            <p:cNvPr id="38" name="Rechteck 10">
              <a:extLst>
                <a:ext uri="{FF2B5EF4-FFF2-40B4-BE49-F238E27FC236}">
                  <a16:creationId xmlns:a16="http://schemas.microsoft.com/office/drawing/2014/main" id="{A503AB73-8CAF-3D77-F189-598C01DE29AA}"/>
                </a:ext>
              </a:extLst>
            </p:cNvPr>
            <p:cNvSpPr/>
            <p:nvPr/>
          </p:nvSpPr>
          <p:spPr>
            <a:xfrm>
              <a:off x="9408368" y="2060848"/>
              <a:ext cx="861274" cy="36004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9" name="Gruppieren 11">
              <a:extLst>
                <a:ext uri="{FF2B5EF4-FFF2-40B4-BE49-F238E27FC236}">
                  <a16:creationId xmlns:a16="http://schemas.microsoft.com/office/drawing/2014/main" id="{717739AC-7F15-055E-0EF3-BEF02BE1D47E}"/>
                </a:ext>
              </a:extLst>
            </p:cNvPr>
            <p:cNvGrpSpPr/>
            <p:nvPr/>
          </p:nvGrpSpPr>
          <p:grpSpPr>
            <a:xfrm>
              <a:off x="8215132" y="2701093"/>
              <a:ext cx="720080" cy="720080"/>
              <a:chOff x="6888088" y="4653136"/>
              <a:chExt cx="720080" cy="720080"/>
            </a:xfrm>
          </p:grpSpPr>
          <p:sp>
            <p:nvSpPr>
              <p:cNvPr id="47" name="Oval 8">
                <a:extLst>
                  <a:ext uri="{FF2B5EF4-FFF2-40B4-BE49-F238E27FC236}">
                    <a16:creationId xmlns:a16="http://schemas.microsoft.com/office/drawing/2014/main" id="{69DA1EF8-97FA-B5E7-C1F1-FA04F86F55E5}"/>
                  </a:ext>
                </a:extLst>
              </p:cNvPr>
              <p:cNvSpPr/>
              <p:nvPr/>
            </p:nvSpPr>
            <p:spPr>
              <a:xfrm>
                <a:off x="6888088" y="4653136"/>
                <a:ext cx="720080" cy="720080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8" name="Gerade Verbindung 12">
                <a:extLst>
                  <a:ext uri="{FF2B5EF4-FFF2-40B4-BE49-F238E27FC236}">
                    <a16:creationId xmlns:a16="http://schemas.microsoft.com/office/drawing/2014/main" id="{EECC2B53-A26C-9D1B-610B-A037ADC26589}"/>
                  </a:ext>
                </a:extLst>
              </p:cNvPr>
              <p:cNvCxnSpPr>
                <a:cxnSpLocks/>
                <a:stCxn id="47" idx="4"/>
                <a:endCxn id="47" idx="0"/>
              </p:cNvCxnSpPr>
              <p:nvPr/>
            </p:nvCxnSpPr>
            <p:spPr>
              <a:xfrm flipV="1">
                <a:off x="7248128" y="4653136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Oval 17">
              <a:extLst>
                <a:ext uri="{FF2B5EF4-FFF2-40B4-BE49-F238E27FC236}">
                  <a16:creationId xmlns:a16="http://schemas.microsoft.com/office/drawing/2014/main" id="{626A7B3D-1402-3AF2-A19F-ACB334D79FA7}"/>
                </a:ext>
              </a:extLst>
            </p:cNvPr>
            <p:cNvSpPr/>
            <p:nvPr/>
          </p:nvSpPr>
          <p:spPr>
            <a:xfrm>
              <a:off x="11208568" y="2186486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Oval 19">
              <a:extLst>
                <a:ext uri="{FF2B5EF4-FFF2-40B4-BE49-F238E27FC236}">
                  <a16:creationId xmlns:a16="http://schemas.microsoft.com/office/drawing/2014/main" id="{9F4F1D55-2CF5-4694-91CF-2690C7F97760}"/>
                </a:ext>
              </a:extLst>
            </p:cNvPr>
            <p:cNvSpPr/>
            <p:nvPr/>
          </p:nvSpPr>
          <p:spPr>
            <a:xfrm>
              <a:off x="11208568" y="3579019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2" name="Gewinkelte Verbindung 21">
              <a:extLst>
                <a:ext uri="{FF2B5EF4-FFF2-40B4-BE49-F238E27FC236}">
                  <a16:creationId xmlns:a16="http://schemas.microsoft.com/office/drawing/2014/main" id="{6842D803-9158-62F3-ABCE-CD74D95F0DB9}"/>
                </a:ext>
              </a:extLst>
            </p:cNvPr>
            <p:cNvCxnSpPr>
              <a:stCxn id="40" idx="2"/>
              <a:endCxn id="38" idx="3"/>
            </p:cNvCxnSpPr>
            <p:nvPr/>
          </p:nvCxnSpPr>
          <p:spPr>
            <a:xfrm rot="10800000" flipV="1">
              <a:off x="10269642" y="2240486"/>
              <a:ext cx="938926" cy="382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Gewinkelte Verbindung 23">
              <a:extLst>
                <a:ext uri="{FF2B5EF4-FFF2-40B4-BE49-F238E27FC236}">
                  <a16:creationId xmlns:a16="http://schemas.microsoft.com/office/drawing/2014/main" id="{F7872594-0D11-5666-B2E4-722BC99260BA}"/>
                </a:ext>
              </a:extLst>
            </p:cNvPr>
            <p:cNvCxnSpPr>
              <a:cxnSpLocks/>
              <a:stCxn id="38" idx="1"/>
              <a:endCxn id="47" idx="0"/>
            </p:cNvCxnSpPr>
            <p:nvPr/>
          </p:nvCxnSpPr>
          <p:spPr>
            <a:xfrm rot="10800000" flipV="1">
              <a:off x="8575172" y="2240867"/>
              <a:ext cx="833196" cy="460225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Gewinkelte Verbindung 25">
              <a:extLst>
                <a:ext uri="{FF2B5EF4-FFF2-40B4-BE49-F238E27FC236}">
                  <a16:creationId xmlns:a16="http://schemas.microsoft.com/office/drawing/2014/main" id="{95438D7B-EB9D-EB57-0529-3ABE3BA0DBA6}"/>
                </a:ext>
              </a:extLst>
            </p:cNvPr>
            <p:cNvCxnSpPr>
              <a:cxnSpLocks/>
              <a:stCxn id="47" idx="4"/>
              <a:endCxn id="41" idx="2"/>
            </p:cNvCxnSpPr>
            <p:nvPr/>
          </p:nvCxnSpPr>
          <p:spPr>
            <a:xfrm rot="16200000" flipH="1">
              <a:off x="9785947" y="2210398"/>
              <a:ext cx="211846" cy="2633396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feld 17">
              <a:extLst>
                <a:ext uri="{FF2B5EF4-FFF2-40B4-BE49-F238E27FC236}">
                  <a16:creationId xmlns:a16="http://schemas.microsoft.com/office/drawing/2014/main" id="{430869F4-B108-40A6-5844-F667A18B57B7}"/>
                </a:ext>
              </a:extLst>
            </p:cNvPr>
            <p:cNvSpPr txBox="1"/>
            <p:nvPr/>
          </p:nvSpPr>
          <p:spPr>
            <a:xfrm>
              <a:off x="9653514" y="2039691"/>
              <a:ext cx="409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tx2"/>
                </a:buClr>
                <a:buSzPct val="90000"/>
              </a:pPr>
              <a:r>
                <a:rPr lang="de-DE" sz="2000" dirty="0" err="1"/>
                <a:t>R</a:t>
              </a:r>
              <a:r>
                <a:rPr lang="de-DE" sz="2000" baseline="-25000" dirty="0" err="1"/>
                <a:t>i</a:t>
              </a:r>
              <a:endParaRPr lang="de-DE" sz="1400" baseline="-25000" dirty="0"/>
            </a:p>
          </p:txBody>
        </p:sp>
        <p:sp>
          <p:nvSpPr>
            <p:cNvPr id="46" name="Textfeld 18">
              <a:extLst>
                <a:ext uri="{FF2B5EF4-FFF2-40B4-BE49-F238E27FC236}">
                  <a16:creationId xmlns:a16="http://schemas.microsoft.com/office/drawing/2014/main" id="{0EC743D9-B1A5-D102-0DF4-E6C9EDD30C57}"/>
                </a:ext>
              </a:extLst>
            </p:cNvPr>
            <p:cNvSpPr txBox="1"/>
            <p:nvPr/>
          </p:nvSpPr>
          <p:spPr>
            <a:xfrm>
              <a:off x="8960528" y="3021062"/>
              <a:ext cx="740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tx2"/>
                </a:buClr>
                <a:buSzPct val="90000"/>
              </a:pPr>
              <a:r>
                <a:rPr lang="de-DE" sz="2000" dirty="0"/>
                <a:t>U</a:t>
              </a:r>
              <a:r>
                <a:rPr lang="de-DE" sz="2000" baseline="-25000" dirty="0"/>
                <a:t>OCV</a:t>
              </a:r>
              <a:endParaRPr lang="de-DE" sz="1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9121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34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Charging</a:t>
            </a:r>
            <a:r>
              <a:rPr lang="de-CH" dirty="0"/>
              <a:t> Efficiency</a:t>
            </a:r>
            <a:endParaRPr lang="en-US" dirty="0"/>
          </a:p>
        </p:txBody>
      </p:sp>
      <p:grpSp>
        <p:nvGrpSpPr>
          <p:cNvPr id="37" name="Gruppieren 8">
            <a:extLst>
              <a:ext uri="{FF2B5EF4-FFF2-40B4-BE49-F238E27FC236}">
                <a16:creationId xmlns:a16="http://schemas.microsoft.com/office/drawing/2014/main" id="{2233F475-9B5B-6493-5B46-F28F636EC402}"/>
              </a:ext>
            </a:extLst>
          </p:cNvPr>
          <p:cNvGrpSpPr/>
          <p:nvPr/>
        </p:nvGrpSpPr>
        <p:grpSpPr>
          <a:xfrm>
            <a:off x="6554123" y="953832"/>
            <a:ext cx="3101436" cy="1647328"/>
            <a:chOff x="8215132" y="2039691"/>
            <a:chExt cx="3101436" cy="1647328"/>
          </a:xfrm>
        </p:grpSpPr>
        <p:sp>
          <p:nvSpPr>
            <p:cNvPr id="38" name="Rechteck 10">
              <a:extLst>
                <a:ext uri="{FF2B5EF4-FFF2-40B4-BE49-F238E27FC236}">
                  <a16:creationId xmlns:a16="http://schemas.microsoft.com/office/drawing/2014/main" id="{A503AB73-8CAF-3D77-F189-598C01DE29AA}"/>
                </a:ext>
              </a:extLst>
            </p:cNvPr>
            <p:cNvSpPr/>
            <p:nvPr/>
          </p:nvSpPr>
          <p:spPr>
            <a:xfrm>
              <a:off x="9408368" y="2060848"/>
              <a:ext cx="861274" cy="36004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9" name="Gruppieren 11">
              <a:extLst>
                <a:ext uri="{FF2B5EF4-FFF2-40B4-BE49-F238E27FC236}">
                  <a16:creationId xmlns:a16="http://schemas.microsoft.com/office/drawing/2014/main" id="{717739AC-7F15-055E-0EF3-BEF02BE1D47E}"/>
                </a:ext>
              </a:extLst>
            </p:cNvPr>
            <p:cNvGrpSpPr/>
            <p:nvPr/>
          </p:nvGrpSpPr>
          <p:grpSpPr>
            <a:xfrm>
              <a:off x="8215132" y="2701093"/>
              <a:ext cx="720080" cy="720080"/>
              <a:chOff x="6888088" y="4653136"/>
              <a:chExt cx="720080" cy="720080"/>
            </a:xfrm>
          </p:grpSpPr>
          <p:sp>
            <p:nvSpPr>
              <p:cNvPr id="47" name="Oval 8">
                <a:extLst>
                  <a:ext uri="{FF2B5EF4-FFF2-40B4-BE49-F238E27FC236}">
                    <a16:creationId xmlns:a16="http://schemas.microsoft.com/office/drawing/2014/main" id="{69DA1EF8-97FA-B5E7-C1F1-FA04F86F55E5}"/>
                  </a:ext>
                </a:extLst>
              </p:cNvPr>
              <p:cNvSpPr/>
              <p:nvPr/>
            </p:nvSpPr>
            <p:spPr>
              <a:xfrm>
                <a:off x="6888088" y="4653136"/>
                <a:ext cx="720080" cy="720080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8" name="Gerade Verbindung 12">
                <a:extLst>
                  <a:ext uri="{FF2B5EF4-FFF2-40B4-BE49-F238E27FC236}">
                    <a16:creationId xmlns:a16="http://schemas.microsoft.com/office/drawing/2014/main" id="{EECC2B53-A26C-9D1B-610B-A037ADC26589}"/>
                  </a:ext>
                </a:extLst>
              </p:cNvPr>
              <p:cNvCxnSpPr>
                <a:cxnSpLocks/>
                <a:stCxn id="47" idx="4"/>
                <a:endCxn id="47" idx="0"/>
              </p:cNvCxnSpPr>
              <p:nvPr/>
            </p:nvCxnSpPr>
            <p:spPr>
              <a:xfrm flipV="1">
                <a:off x="7248128" y="4653136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Oval 17">
              <a:extLst>
                <a:ext uri="{FF2B5EF4-FFF2-40B4-BE49-F238E27FC236}">
                  <a16:creationId xmlns:a16="http://schemas.microsoft.com/office/drawing/2014/main" id="{626A7B3D-1402-3AF2-A19F-ACB334D79FA7}"/>
                </a:ext>
              </a:extLst>
            </p:cNvPr>
            <p:cNvSpPr/>
            <p:nvPr/>
          </p:nvSpPr>
          <p:spPr>
            <a:xfrm>
              <a:off x="11208568" y="2186486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Oval 19">
              <a:extLst>
                <a:ext uri="{FF2B5EF4-FFF2-40B4-BE49-F238E27FC236}">
                  <a16:creationId xmlns:a16="http://schemas.microsoft.com/office/drawing/2014/main" id="{9F4F1D55-2CF5-4694-91CF-2690C7F97760}"/>
                </a:ext>
              </a:extLst>
            </p:cNvPr>
            <p:cNvSpPr/>
            <p:nvPr/>
          </p:nvSpPr>
          <p:spPr>
            <a:xfrm>
              <a:off x="11208568" y="3579019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2" name="Gewinkelte Verbindung 21">
              <a:extLst>
                <a:ext uri="{FF2B5EF4-FFF2-40B4-BE49-F238E27FC236}">
                  <a16:creationId xmlns:a16="http://schemas.microsoft.com/office/drawing/2014/main" id="{6842D803-9158-62F3-ABCE-CD74D95F0DB9}"/>
                </a:ext>
              </a:extLst>
            </p:cNvPr>
            <p:cNvCxnSpPr>
              <a:stCxn id="40" idx="2"/>
              <a:endCxn id="38" idx="3"/>
            </p:cNvCxnSpPr>
            <p:nvPr/>
          </p:nvCxnSpPr>
          <p:spPr>
            <a:xfrm rot="10800000" flipV="1">
              <a:off x="10269642" y="2240486"/>
              <a:ext cx="938926" cy="382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Gewinkelte Verbindung 23">
              <a:extLst>
                <a:ext uri="{FF2B5EF4-FFF2-40B4-BE49-F238E27FC236}">
                  <a16:creationId xmlns:a16="http://schemas.microsoft.com/office/drawing/2014/main" id="{F7872594-0D11-5666-B2E4-722BC99260BA}"/>
                </a:ext>
              </a:extLst>
            </p:cNvPr>
            <p:cNvCxnSpPr>
              <a:cxnSpLocks/>
              <a:stCxn id="38" idx="1"/>
              <a:endCxn id="47" idx="0"/>
            </p:cNvCxnSpPr>
            <p:nvPr/>
          </p:nvCxnSpPr>
          <p:spPr>
            <a:xfrm rot="10800000" flipV="1">
              <a:off x="8575172" y="2240867"/>
              <a:ext cx="833196" cy="460225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Gewinkelte Verbindung 25">
              <a:extLst>
                <a:ext uri="{FF2B5EF4-FFF2-40B4-BE49-F238E27FC236}">
                  <a16:creationId xmlns:a16="http://schemas.microsoft.com/office/drawing/2014/main" id="{95438D7B-EB9D-EB57-0529-3ABE3BA0DBA6}"/>
                </a:ext>
              </a:extLst>
            </p:cNvPr>
            <p:cNvCxnSpPr>
              <a:cxnSpLocks/>
              <a:stCxn id="47" idx="4"/>
              <a:endCxn id="41" idx="2"/>
            </p:cNvCxnSpPr>
            <p:nvPr/>
          </p:nvCxnSpPr>
          <p:spPr>
            <a:xfrm rot="16200000" flipH="1">
              <a:off x="9785947" y="2210398"/>
              <a:ext cx="211846" cy="2633396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feld 17">
              <a:extLst>
                <a:ext uri="{FF2B5EF4-FFF2-40B4-BE49-F238E27FC236}">
                  <a16:creationId xmlns:a16="http://schemas.microsoft.com/office/drawing/2014/main" id="{430869F4-B108-40A6-5844-F667A18B57B7}"/>
                </a:ext>
              </a:extLst>
            </p:cNvPr>
            <p:cNvSpPr txBox="1"/>
            <p:nvPr/>
          </p:nvSpPr>
          <p:spPr>
            <a:xfrm>
              <a:off x="9653514" y="2039691"/>
              <a:ext cx="409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tx2"/>
                </a:buClr>
                <a:buSzPct val="90000"/>
              </a:pPr>
              <a:r>
                <a:rPr lang="de-DE" sz="2000" dirty="0" err="1"/>
                <a:t>R</a:t>
              </a:r>
              <a:r>
                <a:rPr lang="de-DE" sz="2000" baseline="-25000" dirty="0" err="1"/>
                <a:t>i</a:t>
              </a:r>
              <a:endParaRPr lang="de-DE" sz="1400" baseline="-25000" dirty="0"/>
            </a:p>
          </p:txBody>
        </p:sp>
        <p:sp>
          <p:nvSpPr>
            <p:cNvPr id="46" name="Textfeld 18">
              <a:extLst>
                <a:ext uri="{FF2B5EF4-FFF2-40B4-BE49-F238E27FC236}">
                  <a16:creationId xmlns:a16="http://schemas.microsoft.com/office/drawing/2014/main" id="{0EC743D9-B1A5-D102-0DF4-E6C9EDD30C57}"/>
                </a:ext>
              </a:extLst>
            </p:cNvPr>
            <p:cNvSpPr txBox="1"/>
            <p:nvPr/>
          </p:nvSpPr>
          <p:spPr>
            <a:xfrm>
              <a:off x="8960528" y="3021062"/>
              <a:ext cx="740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tx2"/>
                </a:buClr>
                <a:buSzPct val="90000"/>
              </a:pPr>
              <a:r>
                <a:rPr lang="de-DE" sz="2000" dirty="0"/>
                <a:t>U</a:t>
              </a:r>
              <a:r>
                <a:rPr lang="de-DE" sz="2000" baseline="-25000" dirty="0"/>
                <a:t>OCV</a:t>
              </a:r>
              <a:endParaRPr lang="de-DE" sz="1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2">
                <a:extLst>
                  <a:ext uri="{FF2B5EF4-FFF2-40B4-BE49-F238E27FC236}">
                    <a16:creationId xmlns:a16="http://schemas.microsoft.com/office/drawing/2014/main" id="{B48FB4E4-7364-D1AF-6ED5-9EAB042761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0441" y="1002346"/>
                <a:ext cx="6584700" cy="517461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dirty="0"/>
                  <a:t>The following applies for every point in time </a:t>
                </a:r>
                <a14:m>
                  <m:oMath xmlns:m="http://schemas.openxmlformats.org/officeDocument/2006/math">
                    <m:r>
                      <a:rPr lang="de-CH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CH" sz="2000" dirty="0"/>
                  <a:t>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de-CH" sz="2000" dirty="0"/>
              </a:p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CH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de-CH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CH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CH" sz="2000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d>
                        <m:dPr>
                          <m:ctrlPr>
                            <a:rPr lang="de-CH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CH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CH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CH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de-CH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de-CH" sz="2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de-CH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𝐵𝑎𝑡</m:t>
                          </m:r>
                        </m:sub>
                      </m:sSub>
                      <m:r>
                        <a:rPr lang="de-CH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CH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CH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)∙</m:t>
                      </m:r>
                      <m:r>
                        <a:rPr lang="de-CH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de-CH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CH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de-CH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de-CH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de-CH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𝑂𝐶𝑉</m:t>
                          </m:r>
                        </m:sub>
                      </m:sSub>
                      <m:r>
                        <a:rPr lang="de-CH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CH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de-CH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r>
                        <a:rPr lang="de-CH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de-CH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CH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de-CH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de-CH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CH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CH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CH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de-CH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CH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CH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CH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CH" sz="20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de-CH" sz="2000" b="1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de-CH" sz="2000" b="1" dirty="0" err="1"/>
                  <a:t>Estimation</a:t>
                </a:r>
                <a:r>
                  <a:rPr lang="de-CH" sz="2000" b="1" dirty="0"/>
                  <a:t> </a:t>
                </a:r>
                <a:r>
                  <a:rPr lang="de-CH" sz="2000" b="1" dirty="0" err="1"/>
                  <a:t>with</a:t>
                </a:r>
                <a:r>
                  <a:rPr lang="de-CH" sz="2000" b="1" dirty="0"/>
                  <a:t> </a:t>
                </a:r>
                <a:r>
                  <a:rPr lang="de-CH" sz="2000" b="1" dirty="0" err="1"/>
                  <a:t>manual</a:t>
                </a:r>
                <a:r>
                  <a:rPr lang="de-CH" sz="2000" b="1" dirty="0"/>
                  <a:t> </a:t>
                </a:r>
                <a:r>
                  <a:rPr lang="de-CH" sz="2000" b="1" dirty="0" err="1"/>
                  <a:t>calculation</a:t>
                </a:r>
                <a:endParaRPr lang="de-CH" sz="2000" b="1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de-CH" sz="2000" dirty="0"/>
                  <a:t>During the CC phase</a:t>
                </a:r>
                <a14:m>
                  <m:oMath xmlns:m="http://schemas.openxmlformats.org/officeDocument/2006/math">
                    <m:r>
                      <a:rPr lang="de-CH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𝐶𝐶</m:t>
                        </m:r>
                      </m:sub>
                    </m:sSub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𝑐𝑜𝑛𝑠𝑡</m:t>
                    </m:r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de-CH" sz="20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de-CH" sz="2000" dirty="0"/>
                  <a:t>Average </a:t>
                </a:r>
                <a:r>
                  <a:rPr lang="de-CH" sz="2000" dirty="0" err="1"/>
                  <a:t>performance</a:t>
                </a:r>
                <a:endParaRPr lang="de-CH" sz="20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de-CH" sz="2000" dirty="0"/>
                  <a:t> 	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de-CH" sz="20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de-CH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b>
                        </m:sSub>
                      </m:e>
                    </m:bar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de-CH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de-CH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𝑂𝐶𝑉</m:t>
                            </m:r>
                          </m:sub>
                        </m:sSub>
                        <m: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bar>
                    <m:r>
                      <a:rPr lang="de-CH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𝐶𝐶</m:t>
                        </m:r>
                      </m:sub>
                    </m:sSub>
                  </m:oMath>
                </a14:m>
                <a:endParaRPr lang="de-CH" sz="20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de-CH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de-CH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CH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CH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CH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CH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de-CH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CH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𝐶𝐶</m:t>
                            </m:r>
                          </m:sub>
                        </m:sSub>
                      </m:e>
                      <m:sup>
                        <m:r>
                          <a:rPr lang="de-CH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CH" sz="20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de-CH" sz="2000" dirty="0"/>
              </a:p>
            </p:txBody>
          </p:sp>
        </mc:Choice>
        <mc:Fallback xmlns="">
          <p:sp>
            <p:nvSpPr>
              <p:cNvPr id="8" name="Inhaltsplatzhalter 2">
                <a:extLst>
                  <a:ext uri="{FF2B5EF4-FFF2-40B4-BE49-F238E27FC236}">
                    <a16:creationId xmlns:a16="http://schemas.microsoft.com/office/drawing/2014/main" id="{B48FB4E4-7364-D1AF-6ED5-9EAB04276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441" y="1002346"/>
                <a:ext cx="6584700" cy="5174618"/>
              </a:xfrm>
              <a:blipFill>
                <a:blip r:embed="rId2"/>
                <a:stretch>
                  <a:fillRect l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nhaltsplatzhalter 10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E744716E-D7F7-D88B-4591-6BAA5A94021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47" y="2469412"/>
            <a:ext cx="3240000" cy="2588478"/>
          </a:xfrm>
          <a:prstGeom prst="rect">
            <a:avLst/>
          </a:prstGeom>
        </p:spPr>
      </p:pic>
      <p:pic>
        <p:nvPicPr>
          <p:cNvPr id="10" name="Inhaltsplatzhalter 8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F4B68468-E93B-6606-25F4-6ABEE6A55D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03" b="1885"/>
          <a:stretch/>
        </p:blipFill>
        <p:spPr>
          <a:xfrm>
            <a:off x="6057847" y="5029782"/>
            <a:ext cx="3240000" cy="125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47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35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Charging</a:t>
            </a:r>
            <a:r>
              <a:rPr lang="de-CH" dirty="0"/>
              <a:t> Efficiency</a:t>
            </a:r>
            <a:endParaRPr lang="en-US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DE3AA78-17F4-D81E-25C3-C15F16138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441" y="1002346"/>
            <a:ext cx="4702559" cy="51746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As the charging power increases, the losses increase and the efficiency decreases.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For low charging capacities, the manual calculation agrees well with the exact solution.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For higher charging capacities, the efficiency is estimated too low (conservative approach).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The actual efficiency tends towards a constant minimum. </a:t>
            </a:r>
            <a:endParaRPr lang="de-CH" sz="2000" dirty="0"/>
          </a:p>
          <a:p>
            <a:pPr marL="0" indent="0">
              <a:lnSpc>
                <a:spcPct val="120000"/>
              </a:lnSpc>
              <a:buNone/>
            </a:pPr>
            <a:endParaRPr lang="de-CH" sz="2000" dirty="0"/>
          </a:p>
        </p:txBody>
      </p:sp>
      <p:pic>
        <p:nvPicPr>
          <p:cNvPr id="12" name="Inhaltsplatzhalter 19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2F5F4FFD-D6ED-31B6-041F-316EA01B4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48" y="953832"/>
            <a:ext cx="4673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17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36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Comparison</a:t>
            </a:r>
            <a:r>
              <a:rPr lang="de-CH" dirty="0"/>
              <a:t> 22kW vs. 150kW</a:t>
            </a:r>
            <a:endParaRPr lang="en-US" dirty="0"/>
          </a:p>
        </p:txBody>
      </p:sp>
      <p:graphicFrame>
        <p:nvGraphicFramePr>
          <p:cNvPr id="8" name="Tabelle 11">
            <a:extLst>
              <a:ext uri="{FF2B5EF4-FFF2-40B4-BE49-F238E27FC236}">
                <a16:creationId xmlns:a16="http://schemas.microsoft.com/office/drawing/2014/main" id="{9DCC3ABB-4B22-8306-CDED-1848A7648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162623"/>
              </p:ext>
            </p:extLst>
          </p:nvPr>
        </p:nvGraphicFramePr>
        <p:xfrm>
          <a:off x="1026546" y="1028474"/>
          <a:ext cx="7463030" cy="505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1963">
                  <a:extLst>
                    <a:ext uri="{9D8B030D-6E8A-4147-A177-3AD203B41FA5}">
                      <a16:colId xmlns:a16="http://schemas.microsoft.com/office/drawing/2014/main" val="3542029674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770563403"/>
                    </a:ext>
                  </a:extLst>
                </a:gridCol>
                <a:gridCol w="2941067">
                  <a:extLst>
                    <a:ext uri="{9D8B030D-6E8A-4147-A177-3AD203B41FA5}">
                      <a16:colId xmlns:a16="http://schemas.microsoft.com/office/drawing/2014/main" val="3616276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max. </a:t>
                      </a:r>
                      <a:r>
                        <a:rPr lang="de-CH" dirty="0" err="1"/>
                        <a:t>Charging</a:t>
                      </a:r>
                      <a:r>
                        <a:rPr lang="de-CH" dirty="0"/>
                        <a:t> Power 22kW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max. </a:t>
                      </a:r>
                      <a:r>
                        <a:rPr lang="de-CH" dirty="0" err="1"/>
                        <a:t>Charging</a:t>
                      </a:r>
                      <a:r>
                        <a:rPr lang="de-CH" dirty="0"/>
                        <a:t> Power 150kW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813063"/>
                  </a:ext>
                </a:extLst>
              </a:tr>
              <a:tr h="234000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CC-CV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215393"/>
                  </a:ext>
                </a:extLst>
              </a:tr>
              <a:tr h="234000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CP-CV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183045"/>
                  </a:ext>
                </a:extLst>
              </a:tr>
            </a:tbl>
          </a:graphicData>
        </a:graphic>
      </p:graphicFrame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BE0AC045-6675-A21A-3A12-3B0DA1615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09" y="1421970"/>
            <a:ext cx="2880000" cy="2300869"/>
          </a:xfrm>
          <a:prstGeom prst="rect">
            <a:avLst/>
          </a:prstGeom>
        </p:spPr>
      </p:pic>
      <p:pic>
        <p:nvPicPr>
          <p:cNvPr id="10" name="Inhaltsplatzhalter 14">
            <a:extLst>
              <a:ext uri="{FF2B5EF4-FFF2-40B4-BE49-F238E27FC236}">
                <a16:creationId xmlns:a16="http://schemas.microsoft.com/office/drawing/2014/main" id="{36E54646-C5D8-B7EA-549C-8288931CC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09" y="3722839"/>
            <a:ext cx="2880000" cy="2300869"/>
          </a:xfrm>
          <a:prstGeom prst="rect">
            <a:avLst/>
          </a:prstGeom>
        </p:spPr>
      </p:pic>
      <p:pic>
        <p:nvPicPr>
          <p:cNvPr id="13" name="Grafik 8">
            <a:extLst>
              <a:ext uri="{FF2B5EF4-FFF2-40B4-BE49-F238E27FC236}">
                <a16:creationId xmlns:a16="http://schemas.microsoft.com/office/drawing/2014/main" id="{8D64297A-CB23-E105-8100-8EDBEB33D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113" y="1421970"/>
            <a:ext cx="2880000" cy="2300870"/>
          </a:xfrm>
          <a:prstGeom prst="rect">
            <a:avLst/>
          </a:prstGeom>
        </p:spPr>
      </p:pic>
      <p:pic>
        <p:nvPicPr>
          <p:cNvPr id="14" name="Grafik 9">
            <a:extLst>
              <a:ext uri="{FF2B5EF4-FFF2-40B4-BE49-F238E27FC236}">
                <a16:creationId xmlns:a16="http://schemas.microsoft.com/office/drawing/2014/main" id="{3E52CA44-D5C4-22CD-01AA-89FE35449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113" y="3722839"/>
            <a:ext cx="2880000" cy="230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95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37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Comparison</a:t>
            </a:r>
            <a:r>
              <a:rPr lang="de-CH" dirty="0"/>
              <a:t> 22kW vs. 150kW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le 2">
                <a:extLst>
                  <a:ext uri="{FF2B5EF4-FFF2-40B4-BE49-F238E27FC236}">
                    <a16:creationId xmlns:a16="http://schemas.microsoft.com/office/drawing/2014/main" id="{4ED258FC-574A-6B3F-87DF-F0D23169C3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1436612"/>
                  </p:ext>
                </p:extLst>
              </p:nvPr>
            </p:nvGraphicFramePr>
            <p:xfrm>
              <a:off x="278516" y="1022116"/>
              <a:ext cx="9348968" cy="2092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48968">
                      <a:extLst>
                        <a:ext uri="{9D8B030D-6E8A-4147-A177-3AD203B41FA5}">
                          <a16:colId xmlns:a16="http://schemas.microsoft.com/office/drawing/2014/main" val="3778994489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2439475967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89773314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3259535772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1517665006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19829792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700" b="0" dirty="0"/>
                            <a:t>Power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700" b="0" dirty="0" err="1"/>
                            <a:t>Charging</a:t>
                          </a:r>
                          <a:r>
                            <a:rPr lang="de-DE" sz="1700" b="0" dirty="0"/>
                            <a:t> </a:t>
                          </a:r>
                          <a:r>
                            <a:rPr lang="de-DE" sz="1700" b="0" dirty="0" err="1"/>
                            <a:t>profile</a:t>
                          </a:r>
                          <a:endParaRPr lang="de-DE" sz="1700" b="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700" b="0" dirty="0"/>
                            <a:t>% </a:t>
                          </a:r>
                          <a:r>
                            <a:rPr lang="de-DE" sz="1700" b="0" dirty="0" err="1"/>
                            <a:t>SoC</a:t>
                          </a:r>
                          <a:endParaRPr lang="de-DE" sz="1700" b="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700" b="0" dirty="0"/>
                            <a:t>after </a:t>
                          </a:r>
                          <a:r>
                            <a:rPr lang="de-DE" sz="1700" b="0" dirty="0" err="1"/>
                            <a:t>t</a:t>
                          </a:r>
                          <a:r>
                            <a:rPr lang="de-DE" sz="1700" b="0" baseline="-25000" dirty="0" err="1"/>
                            <a:t>cc</a:t>
                          </a:r>
                          <a:r>
                            <a:rPr lang="de-DE" sz="1700" b="0" dirty="0"/>
                            <a:t> </a:t>
                          </a:r>
                          <a:r>
                            <a:rPr lang="de-DE" sz="1700" b="0" dirty="0" err="1"/>
                            <a:t>hours</a:t>
                          </a:r>
                          <a:endParaRPr lang="de-DE" sz="1700" b="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700" b="0" dirty="0"/>
                            <a:t>t</a:t>
                          </a:r>
                          <a:r>
                            <a:rPr lang="de-DE" sz="1700" b="0" baseline="-25000" dirty="0"/>
                            <a:t>100%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700" b="0" dirty="0"/>
                            <a:t>Efficiency </a:t>
                          </a:r>
                          <a:r>
                            <a:rPr lang="de-DE" sz="1700" b="0" dirty="0" err="1"/>
                            <a:t>of</a:t>
                          </a:r>
                          <a:r>
                            <a:rPr lang="de-DE" sz="1700" b="0" dirty="0"/>
                            <a:t> </a:t>
                          </a:r>
                          <a:r>
                            <a:rPr lang="de-DE" sz="1700" b="0" dirty="0" err="1"/>
                            <a:t>loading</a:t>
                          </a:r>
                          <a:endParaRPr lang="de-DE" sz="1700" b="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1673163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CH" sz="1700" b="0" smtClean="0">
                                    <a:latin typeface="Cambria Math" panose="02040503050406030204" pitchFamily="18" charset="0"/>
                                  </a:rPr>
                                  <m:t>22 </m:t>
                                </m:r>
                                <m:r>
                                  <m:rPr>
                                    <m:nor/>
                                  </m:rPr>
                                  <a:rPr lang="de-CH" sz="1700" b="0" smtClean="0"/>
                                  <m:t>kW</m:t>
                                </m:r>
                              </m:oMath>
                            </m:oMathPara>
                          </a14:m>
                          <a:endParaRPr lang="de-DE" sz="17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700" b="0" dirty="0"/>
                            <a:t>CC-CV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CH" sz="1700" b="0" smtClean="0">
                                    <a:latin typeface="Cambria Math" panose="02040503050406030204" pitchFamily="18" charset="0"/>
                                  </a:rPr>
                                  <m:t>95 </m:t>
                                </m:r>
                                <m:r>
                                  <m:rPr>
                                    <m:nor/>
                                  </m:rPr>
                                  <a:rPr lang="de-CH" sz="1700" b="0" smtClean="0"/>
                                  <m:t>%</m:t>
                                </m:r>
                              </m:oMath>
                            </m:oMathPara>
                          </a14:m>
                          <a:endParaRPr lang="de-DE" sz="17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CH" sz="1700" b="0" smtClean="0">
                                    <a:latin typeface="Cambria Math" panose="02040503050406030204" pitchFamily="18" charset="0"/>
                                  </a:rPr>
                                  <m:t>4.7 </m:t>
                                </m:r>
                                <m:r>
                                  <m:rPr>
                                    <m:nor/>
                                  </m:rPr>
                                  <a:rPr lang="de-CH" sz="1700" b="0" smtClean="0"/>
                                  <m:t>h</m:t>
                                </m:r>
                              </m:oMath>
                            </m:oMathPara>
                          </a14:m>
                          <a:endParaRPr lang="de-DE" sz="17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700" b="0" dirty="0"/>
                            <a:t>ca. </a:t>
                          </a:r>
                          <a14:m>
                            <m:oMath xmlns:m="http://schemas.openxmlformats.org/officeDocument/2006/math">
                              <m:r>
                                <a:rPr lang="de-CH" sz="1700" b="0" smtClean="0">
                                  <a:latin typeface="Cambria Math" panose="02040503050406030204" pitchFamily="18" charset="0"/>
                                </a:rPr>
                                <m:t>5.5 </m:t>
                              </m:r>
                              <m:r>
                                <m:rPr>
                                  <m:nor/>
                                </m:rPr>
                                <a:rPr lang="de-CH" sz="1700" b="0" smtClean="0"/>
                                <m:t>h</m:t>
                              </m:r>
                            </m:oMath>
                          </a14:m>
                          <a:endParaRPr lang="de-DE" sz="17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CH" sz="1700" b="0" smtClean="0">
                                    <a:latin typeface="Cambria Math" panose="02040503050406030204" pitchFamily="18" charset="0"/>
                                  </a:rPr>
                                  <m:t>98.4 </m:t>
                                </m:r>
                                <m:r>
                                  <m:rPr>
                                    <m:nor/>
                                  </m:rPr>
                                  <a:rPr lang="de-CH" sz="1700" b="0" smtClean="0"/>
                                  <m:t>%</m:t>
                                </m:r>
                              </m:oMath>
                            </m:oMathPara>
                          </a14:m>
                          <a:endParaRPr lang="de-DE" sz="17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9042326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700" dirty="0"/>
                            <a:t>CP-CV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CH" sz="1700" b="0" smtClean="0">
                                    <a:latin typeface="Cambria Math" panose="02040503050406030204" pitchFamily="18" charset="0"/>
                                  </a:rPr>
                                  <m:t>95 </m:t>
                                </m:r>
                                <m:r>
                                  <m:rPr>
                                    <m:nor/>
                                  </m:rPr>
                                  <a:rPr lang="de-CH" sz="1700" b="0" smtClean="0"/>
                                  <m:t>%</m:t>
                                </m:r>
                              </m:oMath>
                            </m:oMathPara>
                          </a14:m>
                          <a:endParaRPr lang="de-DE" sz="17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CH" sz="1700" b="0" smtClean="0">
                                    <a:latin typeface="Cambria Math" panose="02040503050406030204" pitchFamily="18" charset="0"/>
                                  </a:rPr>
                                  <m:t>4.2 </m:t>
                                </m:r>
                                <m:r>
                                  <m:rPr>
                                    <m:nor/>
                                  </m:rPr>
                                  <a:rPr lang="de-CH" sz="1700" b="0" smtClean="0"/>
                                  <m:t>h</m:t>
                                </m:r>
                              </m:oMath>
                            </m:oMathPara>
                          </a14:m>
                          <a:endParaRPr lang="de-DE" sz="17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700" b="0" dirty="0"/>
                            <a:t>ca. </a:t>
                          </a:r>
                          <a14:m>
                            <m:oMath xmlns:m="http://schemas.openxmlformats.org/officeDocument/2006/math">
                              <m:r>
                                <a:rPr lang="de-CH" sz="1700" b="0" smtClean="0">
                                  <a:latin typeface="Cambria Math" panose="02040503050406030204" pitchFamily="18" charset="0"/>
                                </a:rPr>
                                <m:t>5 </m:t>
                              </m:r>
                              <m:r>
                                <m:rPr>
                                  <m:nor/>
                                </m:rPr>
                                <a:rPr lang="de-CH" sz="1700" b="0" smtClean="0"/>
                                <m:t>h</m:t>
                              </m:r>
                            </m:oMath>
                          </a14:m>
                          <a:endParaRPr lang="de-DE" sz="17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CH" sz="1700" b="0" smtClean="0">
                                    <a:latin typeface="Cambria Math" panose="02040503050406030204" pitchFamily="18" charset="0"/>
                                  </a:rPr>
                                  <m:t>98.2 </m:t>
                                </m:r>
                                <m:r>
                                  <m:rPr>
                                    <m:nor/>
                                  </m:rPr>
                                  <a:rPr lang="de-CH" sz="1700" b="0" smtClean="0"/>
                                  <m:t>%</m:t>
                                </m:r>
                              </m:oMath>
                            </m:oMathPara>
                          </a14:m>
                          <a:endParaRPr lang="de-DE" sz="17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31320080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CH" sz="1700" b="0" smtClean="0">
                                    <a:latin typeface="Cambria Math" panose="02040503050406030204" pitchFamily="18" charset="0"/>
                                  </a:rPr>
                                  <m:t>150 </m:t>
                                </m:r>
                                <m:r>
                                  <m:rPr>
                                    <m:nor/>
                                  </m:rPr>
                                  <a:rPr lang="de-CH" sz="1700" b="0" smtClean="0"/>
                                  <m:t>kW</m:t>
                                </m:r>
                              </m:oMath>
                            </m:oMathPara>
                          </a14:m>
                          <a:endParaRPr lang="de-DE" sz="17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700" dirty="0"/>
                            <a:t>CC-CV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CH" sz="1700" b="0" smtClean="0">
                                    <a:latin typeface="Cambria Math" panose="02040503050406030204" pitchFamily="18" charset="0"/>
                                  </a:rPr>
                                  <m:t>60 </m:t>
                                </m:r>
                                <m:r>
                                  <m:rPr>
                                    <m:nor/>
                                  </m:rPr>
                                  <a:rPr lang="de-CH" sz="1700" b="0" smtClean="0"/>
                                  <m:t>%</m:t>
                                </m:r>
                              </m:oMath>
                            </m:oMathPara>
                          </a14:m>
                          <a:endParaRPr lang="de-DE" sz="17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CH" sz="1700" b="0" smtClean="0">
                                    <a:latin typeface="Cambria Math" panose="02040503050406030204" pitchFamily="18" charset="0"/>
                                  </a:rPr>
                                  <m:t>0.44 </m:t>
                                </m:r>
                                <m:r>
                                  <m:rPr>
                                    <m:nor/>
                                  </m:rPr>
                                  <a:rPr lang="de-CH" sz="1700" b="0" smtClean="0"/>
                                  <m:t>h</m:t>
                                </m:r>
                              </m:oMath>
                            </m:oMathPara>
                          </a14:m>
                          <a:endParaRPr lang="de-DE" sz="17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700" b="0" dirty="0"/>
                            <a:t>ca. </a:t>
                          </a:r>
                          <a14:m>
                            <m:oMath xmlns:m="http://schemas.openxmlformats.org/officeDocument/2006/math">
                              <m:r>
                                <a:rPr lang="de-CH" sz="1700" b="0" smtClean="0">
                                  <a:latin typeface="Cambria Math" panose="02040503050406030204" pitchFamily="18" charset="0"/>
                                </a:rPr>
                                <m:t>1.32 </m:t>
                              </m:r>
                              <m:r>
                                <m:rPr>
                                  <m:nor/>
                                </m:rPr>
                                <a:rPr lang="de-CH" sz="1700" b="0" smtClean="0"/>
                                <m:t>h</m:t>
                              </m:r>
                            </m:oMath>
                          </a14:m>
                          <a:endParaRPr lang="de-DE" sz="17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CH" sz="1700" b="0" smtClean="0">
                                    <a:latin typeface="Cambria Math" panose="02040503050406030204" pitchFamily="18" charset="0"/>
                                  </a:rPr>
                                  <m:t>91.6 </m:t>
                                </m:r>
                                <m:r>
                                  <m:rPr>
                                    <m:nor/>
                                  </m:rPr>
                                  <a:rPr lang="de-CH" sz="1700" b="0" smtClean="0"/>
                                  <m:t>%</m:t>
                                </m:r>
                              </m:oMath>
                            </m:oMathPara>
                          </a14:m>
                          <a:endParaRPr lang="de-DE" sz="17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753848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700" dirty="0"/>
                            <a:t>CP-CV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CH" sz="1700" b="0" smtClean="0">
                                    <a:latin typeface="Cambria Math" panose="02040503050406030204" pitchFamily="18" charset="0"/>
                                  </a:rPr>
                                  <m:t>60 </m:t>
                                </m:r>
                                <m:r>
                                  <m:rPr>
                                    <m:nor/>
                                  </m:rPr>
                                  <a:rPr lang="de-CH" sz="1700" b="0" smtClean="0"/>
                                  <m:t>%</m:t>
                                </m:r>
                              </m:oMath>
                            </m:oMathPara>
                          </a14:m>
                          <a:endParaRPr lang="de-DE" sz="17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CH" sz="1700" b="0" smtClean="0">
                                    <a:latin typeface="Cambria Math" panose="02040503050406030204" pitchFamily="18" charset="0"/>
                                  </a:rPr>
                                  <m:t>0.41 </m:t>
                                </m:r>
                                <m:r>
                                  <m:rPr>
                                    <m:nor/>
                                  </m:rPr>
                                  <a:rPr lang="de-CH" sz="1700" b="0" smtClean="0"/>
                                  <m:t>h</m:t>
                                </m:r>
                              </m:oMath>
                            </m:oMathPara>
                          </a14:m>
                          <a:endParaRPr lang="de-DE" sz="17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700" b="0" dirty="0"/>
                            <a:t>ca. </a:t>
                          </a:r>
                          <a14:m>
                            <m:oMath xmlns:m="http://schemas.openxmlformats.org/officeDocument/2006/math">
                              <m:r>
                                <a:rPr lang="de-CH" sz="1700" b="0" smtClean="0">
                                  <a:latin typeface="Cambria Math" panose="02040503050406030204" pitchFamily="18" charset="0"/>
                                </a:rPr>
                                <m:t>1.29 </m:t>
                              </m:r>
                              <m:r>
                                <m:rPr>
                                  <m:nor/>
                                </m:rPr>
                                <a:rPr lang="de-CH" sz="1700" b="0" smtClean="0"/>
                                <m:t>h</m:t>
                              </m:r>
                            </m:oMath>
                          </a14:m>
                          <a:endParaRPr lang="de-DE" sz="17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CH" sz="1700" b="0" smtClean="0">
                                    <a:latin typeface="Cambria Math" panose="02040503050406030204" pitchFamily="18" charset="0"/>
                                  </a:rPr>
                                  <m:t>91.3 </m:t>
                                </m:r>
                                <m:r>
                                  <m:rPr>
                                    <m:nor/>
                                  </m:rPr>
                                  <a:rPr lang="de-CH" sz="1700" b="0" smtClean="0"/>
                                  <m:t>%</m:t>
                                </m:r>
                              </m:oMath>
                            </m:oMathPara>
                          </a14:m>
                          <a:endParaRPr lang="de-DE" sz="17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70992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le 2">
                <a:extLst>
                  <a:ext uri="{FF2B5EF4-FFF2-40B4-BE49-F238E27FC236}">
                    <a16:creationId xmlns:a16="http://schemas.microsoft.com/office/drawing/2014/main" id="{4ED258FC-574A-6B3F-87DF-F0D23169C3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1436612"/>
                  </p:ext>
                </p:extLst>
              </p:nvPr>
            </p:nvGraphicFramePr>
            <p:xfrm>
              <a:off x="278516" y="1022116"/>
              <a:ext cx="9348968" cy="2092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48968">
                      <a:extLst>
                        <a:ext uri="{9D8B030D-6E8A-4147-A177-3AD203B41FA5}">
                          <a16:colId xmlns:a16="http://schemas.microsoft.com/office/drawing/2014/main" val="3778994489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2439475967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89773314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3259535772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1517665006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1982979285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700" b="0" dirty="0"/>
                            <a:t>Power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700" b="0" dirty="0" err="1"/>
                            <a:t>Charging</a:t>
                          </a:r>
                          <a:r>
                            <a:rPr lang="de-DE" sz="1700" b="0" dirty="0"/>
                            <a:t> </a:t>
                          </a:r>
                          <a:r>
                            <a:rPr lang="de-DE" sz="1700" b="0" dirty="0" err="1"/>
                            <a:t>profile</a:t>
                          </a:r>
                          <a:endParaRPr lang="de-DE" sz="1700" b="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700" b="0" dirty="0"/>
                            <a:t>% </a:t>
                          </a:r>
                          <a:r>
                            <a:rPr lang="de-DE" sz="1700" b="0" dirty="0" err="1"/>
                            <a:t>SoC</a:t>
                          </a:r>
                          <a:endParaRPr lang="de-DE" sz="1700" b="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700" b="0" dirty="0"/>
                            <a:t>after </a:t>
                          </a:r>
                          <a:r>
                            <a:rPr lang="de-DE" sz="1700" b="0" dirty="0" err="1"/>
                            <a:t>t</a:t>
                          </a:r>
                          <a:r>
                            <a:rPr lang="de-DE" sz="1700" b="0" baseline="-25000" dirty="0" err="1"/>
                            <a:t>cc</a:t>
                          </a:r>
                          <a:r>
                            <a:rPr lang="de-DE" sz="1700" b="0" dirty="0"/>
                            <a:t> </a:t>
                          </a:r>
                          <a:r>
                            <a:rPr lang="de-DE" sz="1700" b="0" dirty="0" err="1"/>
                            <a:t>hours</a:t>
                          </a:r>
                          <a:endParaRPr lang="de-DE" sz="1700" b="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700" b="0" dirty="0"/>
                            <a:t>t</a:t>
                          </a:r>
                          <a:r>
                            <a:rPr lang="de-DE" sz="1700" b="0" baseline="-25000" dirty="0"/>
                            <a:t>100%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700" b="0" dirty="0"/>
                            <a:t>Efficiency </a:t>
                          </a:r>
                          <a:r>
                            <a:rPr lang="de-DE" sz="1700" b="0" dirty="0" err="1"/>
                            <a:t>of</a:t>
                          </a:r>
                          <a:r>
                            <a:rPr lang="de-DE" sz="1700" b="0" dirty="0"/>
                            <a:t> </a:t>
                          </a:r>
                          <a:r>
                            <a:rPr lang="de-DE" sz="1700" b="0" dirty="0" err="1"/>
                            <a:t>loading</a:t>
                          </a:r>
                          <a:endParaRPr lang="de-DE" sz="1700" b="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1673163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88" t="-83740" r="-649756" b="-108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700" b="0" dirty="0"/>
                            <a:t>CC-CV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7444" t="-166129" r="-300752" b="-3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7444" t="-166129" r="-200752" b="-3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7444" t="-166129" r="-100752" b="-3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7444" t="-166129" r="-752" b="-3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042326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700" dirty="0"/>
                            <a:t>CP-CV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7444" t="-270492" r="-300752" b="-2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7444" t="-270492" r="-200752" b="-2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7444" t="-270492" r="-100752" b="-2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7444" t="-270492" r="-752" b="-2180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320080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88" t="-185246" r="-649756" b="-9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700" dirty="0"/>
                            <a:t>CC-CV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7444" t="-370492" r="-300752" b="-1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7444" t="-370492" r="-200752" b="-1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7444" t="-370492" r="-100752" b="-1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7444" t="-370492" r="-752" b="-1180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753848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700" dirty="0"/>
                            <a:t>CP-CV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7444" t="-470492" r="-300752" b="-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7444" t="-470492" r="-200752" b="-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7444" t="-470492" r="-100752" b="-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7444" t="-470492" r="-752" b="-180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09928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9">
                <a:extLst>
                  <a:ext uri="{FF2B5EF4-FFF2-40B4-BE49-F238E27FC236}">
                    <a16:creationId xmlns:a16="http://schemas.microsoft.com/office/drawing/2014/main" id="{996085BB-C336-CF53-AF25-067486BA25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9403" y="3327630"/>
                <a:ext cx="7867194" cy="2645189"/>
              </a:xfrm>
              <a:prstGeom prst="rect">
                <a:avLst/>
              </a:prstGeom>
            </p:spPr>
            <p:txBody>
              <a:bodyPr/>
              <a:lstStyle>
                <a:lvl1pPr marL="228602" indent="-228602" algn="l" defTabSz="914406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35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4" indent="-228602" algn="l" defTabSz="91440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1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8" indent="-228602" algn="l" defTabSz="91440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10" indent="-228602" algn="l" defTabSz="91440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13" indent="-228602" algn="l" defTabSz="91440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17" indent="-228602" algn="l" defTabSz="91440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19" indent="-228602" algn="l" defTabSz="91440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23" indent="-228602" algn="l" defTabSz="91440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25" indent="-228602" algn="l" defTabSz="91440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The additional benefit of ‘Constant Power (CP)’ is not relevant (especially for high C rates).</a:t>
                </a:r>
              </a:p>
              <a:p>
                <a:r>
                  <a:rPr lang="en-US" sz="2000" dirty="0"/>
                  <a:t>In a first approximation, the losses are linear to the charging power.</a:t>
                </a:r>
              </a:p>
              <a:p>
                <a:pPr lvl="1"/>
                <a:r>
                  <a:rPr lang="en-US" sz="2000" dirty="0"/>
                  <a:t>Double the charging power </a:t>
                </a:r>
                <a:r>
                  <a:rPr lang="en-US" sz="2000" dirty="0">
                    <a:sym typeface="Wingdings" panose="05000000000000000000" pitchFamily="2" charset="2"/>
                  </a:rPr>
                  <a:t></a:t>
                </a:r>
                <a:r>
                  <a:rPr lang="en-US" sz="2000" dirty="0"/>
                  <a:t> 4 times the power loss </a:t>
                </a:r>
                <a:r>
                  <a:rPr lang="de-DE" sz="2000" dirty="0">
                    <a:sym typeface="Wingdings" pitchFamily="2" charset="2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𝐼</m:t>
                        </m:r>
                      </m:e>
                      <m:sup>
                        <m:r>
                          <a:rPr lang="de-CH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p>
                    </m:sSup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∙</m:t>
                    </m:r>
                    <m:r>
                      <a:rPr lang="de-CH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𝑅</m:t>
                    </m:r>
                  </m:oMath>
                </a14:m>
                <a:r>
                  <a:rPr lang="de-DE" sz="2000" dirty="0">
                    <a:sym typeface="Wingdings" pitchFamily="2" charset="2"/>
                  </a:rPr>
                  <a:t>), </a:t>
                </a:r>
                <a:r>
                  <a:rPr lang="en-US" sz="2000" dirty="0"/>
                  <a:t>but this only has an effect for about half the time</a:t>
                </a:r>
                <a:r>
                  <a:rPr lang="de-DE" sz="2000" dirty="0">
                    <a:sym typeface="Wingdings" pitchFamily="2" charset="2"/>
                  </a:rPr>
                  <a:t>.</a:t>
                </a:r>
              </a:p>
              <a:p>
                <a:r>
                  <a:rPr lang="en-US" sz="2000" dirty="0"/>
                  <a:t>The higher the charging power, the lower the SoC when the final charging voltage is reached </a:t>
                </a:r>
                <a:r>
                  <a:rPr lang="de-DE" sz="2000" dirty="0">
                    <a:sym typeface="Wingdings" pitchFamily="2" charset="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de-CH" sz="200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𝑈</m:t>
                        </m:r>
                      </m:e>
                      <m:sub>
                        <m:r>
                          <a:rPr lang="de-CH" sz="200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𝑚𝑎𝑥</m:t>
                        </m:r>
                      </m:sub>
                    </m:sSub>
                    <m:r>
                      <a:rPr lang="de-CH" sz="200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de-DE" sz="2000" dirty="0"/>
                  <a:t>, </a:t>
                </a:r>
                <a:r>
                  <a:rPr lang="en-US" sz="2000" dirty="0"/>
                  <a:t>i.e. the earlier the CV phase begins. </a:t>
                </a:r>
              </a:p>
            </p:txBody>
          </p:sp>
        </mc:Choice>
        <mc:Fallback xmlns="">
          <p:sp>
            <p:nvSpPr>
              <p:cNvPr id="7" name="Inhaltsplatzhalter 9">
                <a:extLst>
                  <a:ext uri="{FF2B5EF4-FFF2-40B4-BE49-F238E27FC236}">
                    <a16:creationId xmlns:a16="http://schemas.microsoft.com/office/drawing/2014/main" id="{996085BB-C336-CF53-AF25-067486BA2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403" y="3327630"/>
                <a:ext cx="7867194" cy="2645189"/>
              </a:xfrm>
              <a:prstGeom prst="rect">
                <a:avLst/>
              </a:prstGeom>
              <a:blipFill>
                <a:blip r:embed="rId3"/>
                <a:stretch>
                  <a:fillRect l="-697" t="-2535" r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937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86D03EB5-34DC-3D8A-5539-6E5664B59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6" b="16666"/>
          <a:stretch/>
        </p:blipFill>
        <p:spPr bwMode="auto">
          <a:xfrm>
            <a:off x="4953000" y="3616942"/>
            <a:ext cx="4572677" cy="271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096B24-FC7F-9A16-E128-6BF04C317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cell designs</a:t>
            </a:r>
          </a:p>
          <a:p>
            <a:pPr lvl="1"/>
            <a:r>
              <a:rPr lang="en-US" dirty="0"/>
              <a:t>Battery Packs and Cell design </a:t>
            </a:r>
          </a:p>
          <a:p>
            <a:pPr lvl="1"/>
            <a:r>
              <a:rPr lang="en-US" dirty="0"/>
              <a:t>Devices using Batteries</a:t>
            </a:r>
          </a:p>
          <a:p>
            <a:r>
              <a:rPr lang="en-US" dirty="0"/>
              <a:t>Charing a consumer electronics </a:t>
            </a:r>
          </a:p>
          <a:p>
            <a:r>
              <a:rPr lang="en-US" dirty="0"/>
              <a:t>Build a consumer electronics</a:t>
            </a:r>
          </a:p>
          <a:p>
            <a:r>
              <a:rPr lang="en-US" dirty="0"/>
              <a:t>Charging an electric vehicle (EV)</a:t>
            </a:r>
          </a:p>
          <a:p>
            <a:pPr lvl="1"/>
            <a:r>
              <a:rPr lang="en-US" dirty="0"/>
              <a:t>Electric power – recap</a:t>
            </a:r>
          </a:p>
          <a:p>
            <a:pPr lvl="1"/>
            <a:r>
              <a:rPr lang="en-US" dirty="0"/>
              <a:t>Charging Stations</a:t>
            </a:r>
          </a:p>
          <a:p>
            <a:pPr lvl="1"/>
            <a:r>
              <a:rPr lang="en-US" dirty="0"/>
              <a:t>Charging Profiles</a:t>
            </a:r>
          </a:p>
          <a:p>
            <a:pPr lvl="1"/>
            <a:r>
              <a:rPr lang="de-CH" dirty="0" err="1"/>
              <a:t>Charging</a:t>
            </a:r>
            <a:r>
              <a:rPr lang="de-CH" dirty="0"/>
              <a:t> Efficiency</a:t>
            </a:r>
            <a:endParaRPr lang="en-US" dirty="0"/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A6D12-A865-EBD6-3944-39D674178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677C9-84CB-7F44-067F-C7F1401A0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 dirty="0">
                <a:solidFill>
                  <a:prstClr val="white"/>
                </a:solidFill>
              </a:rPr>
              <a:t>06 – </a:t>
            </a:r>
            <a:r>
              <a:rPr lang="de-CH" dirty="0" err="1">
                <a:solidFill>
                  <a:prstClr val="white"/>
                </a:solidFill>
              </a:rPr>
              <a:t>Charging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Strategies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for</a:t>
            </a:r>
            <a:r>
              <a:rPr lang="de-CH" dirty="0">
                <a:solidFill>
                  <a:prstClr val="white"/>
                </a:solidFill>
              </a:rPr>
              <a:t> Li-Ion </a:t>
            </a:r>
            <a:r>
              <a:rPr lang="de-CH" dirty="0" err="1">
                <a:solidFill>
                  <a:prstClr val="white"/>
                </a:solidFill>
              </a:rPr>
              <a:t>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FF221-6E62-7D82-29BD-B35EC90B3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38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E3940A-8995-913E-F5D0-A4EEBB7F0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3D63DE-6F93-0E46-AE8F-D62889F83EE7}"/>
              </a:ext>
            </a:extLst>
          </p:cNvPr>
          <p:cNvSpPr/>
          <p:nvPr/>
        </p:nvSpPr>
        <p:spPr>
          <a:xfrm>
            <a:off x="681037" y="4944034"/>
            <a:ext cx="4661928" cy="448236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80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39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Conclusion</a:t>
            </a:r>
            <a:endParaRPr lang="en-US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D3A39C1-4596-73E9-0F49-212A81648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02346"/>
            <a:ext cx="8543925" cy="5174618"/>
          </a:xfrm>
        </p:spPr>
        <p:txBody>
          <a:bodyPr>
            <a:normAutofit/>
          </a:bodyPr>
          <a:lstStyle/>
          <a:p>
            <a:r>
              <a:rPr lang="en-US" dirty="0"/>
              <a:t>The efficiency is usually &gt;95%, but can drop to 90% for very high C rates.</a:t>
            </a:r>
          </a:p>
          <a:p>
            <a:r>
              <a:rPr lang="en-US" b="0" dirty="0"/>
              <a:t>Ultra-fast charging ...</a:t>
            </a:r>
          </a:p>
          <a:p>
            <a:pPr lvl="1">
              <a:buFont typeface="Calibri" panose="020F0502020204030204" pitchFamily="34" charset="0"/>
              <a:buChar char="…"/>
            </a:pPr>
            <a:r>
              <a:rPr lang="en-US" b="0" dirty="0"/>
              <a:t>is bad for the service life due to the high C-rate.</a:t>
            </a:r>
            <a:endParaRPr lang="de-DE" dirty="0"/>
          </a:p>
          <a:p>
            <a:pPr lvl="1">
              <a:buFont typeface="Calibri" panose="020F0502020204030204" pitchFamily="34" charset="0"/>
              <a:buChar char="…"/>
            </a:pPr>
            <a:r>
              <a:rPr lang="en-US" b="0" dirty="0"/>
              <a:t>is less efficient than slow charging</a:t>
            </a:r>
            <a:r>
              <a:rPr lang="de-DE" b="0" dirty="0"/>
              <a:t>.</a:t>
            </a:r>
          </a:p>
          <a:p>
            <a:pPr lvl="1">
              <a:buFont typeface="Calibri" panose="020F0502020204030204" pitchFamily="34" charset="0"/>
              <a:buChar char="…"/>
            </a:pPr>
            <a:r>
              <a:rPr lang="en-US" b="0" dirty="0"/>
              <a:t>requires active cooling to dissipate the heat generated</a:t>
            </a:r>
            <a:r>
              <a:rPr lang="de-DE" b="0" dirty="0"/>
              <a:t>.</a:t>
            </a:r>
          </a:p>
          <a:p>
            <a:pPr lvl="1">
              <a:buFont typeface="Calibri" panose="020F0502020204030204" pitchFamily="34" charset="0"/>
              <a:buChar char="…"/>
            </a:pPr>
            <a:r>
              <a:rPr lang="en-US" b="0" dirty="0"/>
              <a:t>is based on the assumption of driving empty, then refueling (analogous to the combustion engine).</a:t>
            </a:r>
            <a:r>
              <a:rPr lang="de-DE" b="0" dirty="0">
                <a:sym typeface="Wingdings" pitchFamily="2" charset="2"/>
              </a:rPr>
              <a:t> </a:t>
            </a:r>
          </a:p>
          <a:p>
            <a:pPr lvl="1">
              <a:buFont typeface="Calibri" panose="020F0502020204030204" pitchFamily="34" charset="0"/>
              <a:buChar char="…"/>
            </a:pPr>
            <a:r>
              <a:rPr lang="en-US" b="0" dirty="0"/>
              <a:t>is currently a clear user requirement despite all the disadvantages.</a:t>
            </a:r>
            <a:endParaRPr lang="de-DE" b="0" dirty="0"/>
          </a:p>
          <a:p>
            <a:r>
              <a:rPr lang="en-US" b="0" dirty="0"/>
              <a:t>Inductive charging methods are currently only available for low power levels. </a:t>
            </a:r>
          </a:p>
          <a:p>
            <a:pPr lvl="1"/>
            <a:r>
              <a:rPr lang="en-US" b="0" dirty="0"/>
              <a:t>Interesting concept for the future if there is a high level of area coverage.</a:t>
            </a:r>
          </a:p>
          <a:p>
            <a:pPr lvl="1"/>
            <a:r>
              <a:rPr lang="en-US" b="0" dirty="0"/>
              <a:t>Frequent recharging with low power is more gentle.</a:t>
            </a:r>
            <a:endParaRPr lang="de-DE" b="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774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F3D704-AA14-011C-876F-203300A76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9F69B-2F25-0A4D-8F91-1DBE905A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 dirty="0">
                <a:solidFill>
                  <a:prstClr val="white"/>
                </a:solidFill>
              </a:rPr>
              <a:t>06 – </a:t>
            </a:r>
            <a:r>
              <a:rPr lang="de-CH" dirty="0" err="1">
                <a:solidFill>
                  <a:prstClr val="white"/>
                </a:solidFill>
              </a:rPr>
              <a:t>Charging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Strategies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for</a:t>
            </a:r>
            <a:r>
              <a:rPr lang="de-CH" dirty="0">
                <a:solidFill>
                  <a:prstClr val="white"/>
                </a:solidFill>
              </a:rPr>
              <a:t> Li-Ion </a:t>
            </a:r>
            <a:r>
              <a:rPr lang="de-CH" dirty="0" err="1">
                <a:solidFill>
                  <a:prstClr val="white"/>
                </a:solidFill>
              </a:rPr>
              <a:t>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6BD73-CB6F-9D02-5A00-94D298C5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4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DB5DED-2DD8-4726-F7FA-D1076D2D8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cell designs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7DD8FC-D6F0-7C4E-C4F9-A58343501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140" y="3348027"/>
            <a:ext cx="7269962" cy="25641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D7F33E-FEEF-2EDC-AEBD-0CAA85EF5006}"/>
              </a:ext>
            </a:extLst>
          </p:cNvPr>
          <p:cNvSpPr txBox="1"/>
          <p:nvPr/>
        </p:nvSpPr>
        <p:spPr>
          <a:xfrm>
            <a:off x="1795462" y="5806350"/>
            <a:ext cx="63694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1F1F1F"/>
                </a:solidFill>
                <a:effectLst/>
                <a:latin typeface="ElsevierGulliver"/>
              </a:rPr>
              <a:t>Fig. 1. Types of cell construction. (a) Cylindrical cell; (b) Prismatic cell; (c) Pouch cell</a:t>
            </a:r>
            <a:endParaRPr lang="en-US" sz="1400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80126986-587F-4298-E0D1-2294A0E0B16C}"/>
              </a:ext>
            </a:extLst>
          </p:cNvPr>
          <p:cNvSpPr txBox="1">
            <a:spLocks/>
          </p:cNvSpPr>
          <p:nvPr/>
        </p:nvSpPr>
        <p:spPr>
          <a:xfrm>
            <a:off x="681039" y="1002346"/>
            <a:ext cx="9116610" cy="5174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/>
              <a:t>Cell design </a:t>
            </a:r>
            <a:r>
              <a:rPr lang="en-US" dirty="0"/>
              <a:t>is based on </a:t>
            </a:r>
            <a:r>
              <a:rPr lang="en-US" b="1" i="1" dirty="0"/>
              <a:t>product</a:t>
            </a:r>
            <a:r>
              <a:rPr lang="en-US" dirty="0"/>
              <a:t> </a:t>
            </a:r>
            <a:r>
              <a:rPr lang="en-US" b="1" i="1" dirty="0"/>
              <a:t>requirement</a:t>
            </a:r>
            <a:r>
              <a:rPr lang="en-US" dirty="0"/>
              <a:t>: </a:t>
            </a:r>
          </a:p>
          <a:p>
            <a:r>
              <a:rPr lang="en-US" dirty="0"/>
              <a:t>cost, safety, cycle life, energy density and power density. </a:t>
            </a:r>
          </a:p>
          <a:p>
            <a:pPr marL="0" indent="0">
              <a:buNone/>
            </a:pPr>
            <a:r>
              <a:rPr lang="en-US" dirty="0"/>
              <a:t>Cell design </a:t>
            </a:r>
            <a:r>
              <a:rPr lang="en-US" b="1" i="1" dirty="0"/>
              <a:t>changes</a:t>
            </a:r>
            <a:r>
              <a:rPr lang="en-US" dirty="0"/>
              <a:t> </a:t>
            </a:r>
            <a:r>
              <a:rPr lang="en-US" b="1" i="1" dirty="0"/>
              <a:t>requirement</a:t>
            </a:r>
            <a:r>
              <a:rPr lang="en-US" dirty="0"/>
              <a:t> of different material in implemented &amp; characteristics, management systems and controls.</a:t>
            </a:r>
          </a:p>
          <a:p>
            <a:pPr marL="0" indent="0">
              <a:buNone/>
            </a:pPr>
            <a:r>
              <a:rPr lang="en-US" dirty="0"/>
              <a:t>Cell design </a:t>
            </a:r>
            <a:r>
              <a:rPr lang="en-US" b="1" i="1" dirty="0"/>
              <a:t>influences</a:t>
            </a:r>
            <a:r>
              <a:rPr lang="en-US" dirty="0"/>
              <a:t> a second life scenario and a recycling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D9FD36-0F53-2454-537C-BB9A1A48DFA9}"/>
              </a:ext>
            </a:extLst>
          </p:cNvPr>
          <p:cNvSpPr txBox="1"/>
          <p:nvPr/>
        </p:nvSpPr>
        <p:spPr>
          <a:xfrm>
            <a:off x="1949578" y="3084112"/>
            <a:ext cx="210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Cylindrical</a:t>
            </a: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de-CH" sz="2000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de-CH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5EFC87-08FF-1D87-DB14-D3C1A73ED973}"/>
              </a:ext>
            </a:extLst>
          </p:cNvPr>
          <p:cNvSpPr txBox="1"/>
          <p:nvPr/>
        </p:nvSpPr>
        <p:spPr>
          <a:xfrm>
            <a:off x="6199086" y="3084111"/>
            <a:ext cx="1488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Pouch </a:t>
            </a:r>
            <a:r>
              <a:rPr lang="de-CH" sz="2000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de-CH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16DD8-446A-04C9-B1B2-1556718567E9}"/>
              </a:ext>
            </a:extLst>
          </p:cNvPr>
          <p:cNvSpPr txBox="1"/>
          <p:nvPr/>
        </p:nvSpPr>
        <p:spPr>
          <a:xfrm>
            <a:off x="4208358" y="3084112"/>
            <a:ext cx="185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Prismatic</a:t>
            </a: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de-CH" sz="2000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de-CH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716A7-57FA-823E-854C-0DD27D16862E}"/>
              </a:ext>
            </a:extLst>
          </p:cNvPr>
          <p:cNvSpPr txBox="1"/>
          <p:nvPr/>
        </p:nvSpPr>
        <p:spPr>
          <a:xfrm>
            <a:off x="714796" y="6069645"/>
            <a:ext cx="728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</a:rPr>
              <a:t>O. E. Rojas and M. A. Khan, “A review on electrical and mechanical performance parameters in lithium-ion battery packs,” </a:t>
            </a:r>
            <a:r>
              <a:rPr lang="en-US" sz="1200" i="1" dirty="0">
                <a:effectLst/>
              </a:rPr>
              <a:t>Journal of Cleaner Production</a:t>
            </a:r>
            <a:r>
              <a:rPr lang="en-US" sz="1200" dirty="0">
                <a:effectLst/>
              </a:rPr>
              <a:t>, vol. 378, p. 134381, Dec. 2022, </a:t>
            </a:r>
            <a:r>
              <a:rPr lang="en-US" sz="1200" dirty="0" err="1">
                <a:effectLst/>
              </a:rPr>
              <a:t>doi</a:t>
            </a:r>
            <a:r>
              <a:rPr lang="en-US" sz="1200" dirty="0">
                <a:effectLst/>
              </a:rPr>
              <a:t>: </a:t>
            </a:r>
            <a:r>
              <a:rPr lang="en-US" sz="1200" dirty="0">
                <a:effectLst/>
                <a:hlinkClick r:id="rId3"/>
              </a:rPr>
              <a:t>10.1016/j.jclepro.2022.134381</a:t>
            </a:r>
            <a:r>
              <a:rPr lang="en-US" sz="12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714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F3D704-AA14-011C-876F-203300A76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9F69B-2F25-0A4D-8F91-1DBE905A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 dirty="0">
                <a:solidFill>
                  <a:prstClr val="white"/>
                </a:solidFill>
              </a:rPr>
              <a:t>06 – </a:t>
            </a:r>
            <a:r>
              <a:rPr lang="de-CH" dirty="0" err="1">
                <a:solidFill>
                  <a:prstClr val="white"/>
                </a:solidFill>
              </a:rPr>
              <a:t>Charging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Strategies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for</a:t>
            </a:r>
            <a:r>
              <a:rPr lang="de-CH" dirty="0">
                <a:solidFill>
                  <a:prstClr val="white"/>
                </a:solidFill>
              </a:rPr>
              <a:t> Li-Ion </a:t>
            </a:r>
            <a:r>
              <a:rPr lang="de-CH" dirty="0" err="1">
                <a:solidFill>
                  <a:prstClr val="white"/>
                </a:solidFill>
              </a:rPr>
              <a:t>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6BD73-CB6F-9D02-5A00-94D298C5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5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DB5DED-2DD8-4726-F7FA-D1076D2D8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pack out of single cell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80126986-587F-4298-E0D1-2294A0E0B16C}"/>
              </a:ext>
            </a:extLst>
          </p:cNvPr>
          <p:cNvSpPr txBox="1">
            <a:spLocks/>
          </p:cNvSpPr>
          <p:nvPr/>
        </p:nvSpPr>
        <p:spPr>
          <a:xfrm>
            <a:off x="681039" y="1002346"/>
            <a:ext cx="9116610" cy="5174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Battery pack </a:t>
            </a:r>
            <a:r>
              <a:rPr lang="en-US" dirty="0"/>
              <a:t>is made out of single battery cells to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/>
              <a:t>Increase </a:t>
            </a:r>
            <a:r>
              <a:rPr lang="en-US" b="1" dirty="0"/>
              <a:t>voltage</a:t>
            </a:r>
            <a:r>
              <a:rPr lang="en-US" dirty="0"/>
              <a:t>, max. </a:t>
            </a:r>
            <a:r>
              <a:rPr lang="en-US" b="1" dirty="0"/>
              <a:t>current</a:t>
            </a:r>
            <a:r>
              <a:rPr lang="en-US" dirty="0"/>
              <a:t>, </a:t>
            </a:r>
            <a:r>
              <a:rPr lang="en-US" b="1" dirty="0"/>
              <a:t>capacity</a:t>
            </a:r>
          </a:p>
          <a:p>
            <a:r>
              <a:rPr lang="en-US" dirty="0"/>
              <a:t>Better</a:t>
            </a:r>
            <a:r>
              <a:rPr lang="en-US" b="1" dirty="0"/>
              <a:t> </a:t>
            </a:r>
            <a:r>
              <a:rPr lang="en-US" dirty="0"/>
              <a:t>customized design, but more </a:t>
            </a:r>
            <a:r>
              <a:rPr lang="en-US" b="1" dirty="0"/>
              <a:t>material</a:t>
            </a:r>
            <a:r>
              <a:rPr lang="en-US" dirty="0"/>
              <a:t> (housing) and </a:t>
            </a:r>
            <a:r>
              <a:rPr lang="en-US" b="1" dirty="0"/>
              <a:t>weight 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&gt; 50% of weight is not electrochemistry</a:t>
            </a:r>
            <a:endParaRPr lang="en-US" dirty="0"/>
          </a:p>
          <a:p>
            <a:r>
              <a:rPr lang="en-US" dirty="0"/>
              <a:t>Increase requirement on </a:t>
            </a:r>
            <a:r>
              <a:rPr lang="en-US" b="1" dirty="0"/>
              <a:t>safety</a:t>
            </a:r>
            <a:r>
              <a:rPr lang="en-US" dirty="0"/>
              <a:t>, </a:t>
            </a:r>
            <a:r>
              <a:rPr lang="en-US" b="1" dirty="0"/>
              <a:t>electronics</a:t>
            </a:r>
            <a:r>
              <a:rPr lang="en-US" dirty="0"/>
              <a:t> (BMS) </a:t>
            </a:r>
            <a:r>
              <a:rPr lang="en-US" dirty="0">
                <a:sym typeface="Wingdings" panose="05000000000000000000" pitchFamily="2" charset="2"/>
              </a:rPr>
              <a:t> less</a:t>
            </a:r>
            <a:r>
              <a:rPr lang="en-US" dirty="0"/>
              <a:t> </a:t>
            </a:r>
            <a:r>
              <a:rPr lang="en-US" b="1" dirty="0"/>
              <a:t>efficient</a:t>
            </a:r>
          </a:p>
        </p:txBody>
      </p:sp>
      <p:pic>
        <p:nvPicPr>
          <p:cNvPr id="8" name="Picture 2" descr="NEWS: Neue High Performance-Batterie-Technologie mit 18 min. Ladezeit und  aktiver Einzel-Zellen-Kühlung · Elektroautor.com">
            <a:extLst>
              <a:ext uri="{FF2B5EF4-FFF2-40B4-BE49-F238E27FC236}">
                <a16:creationId xmlns:a16="http://schemas.microsoft.com/office/drawing/2014/main" id="{646D9609-745D-3975-A335-A04469AA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3" r="17456"/>
          <a:stretch/>
        </p:blipFill>
        <p:spPr bwMode="auto">
          <a:xfrm>
            <a:off x="1087405" y="3046321"/>
            <a:ext cx="3054154" cy="31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562BA34F-4512-526D-6C55-5B3C5B5392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5" r="837" b="8947"/>
          <a:stretch/>
        </p:blipFill>
        <p:spPr bwMode="auto">
          <a:xfrm>
            <a:off x="6619747" y="3249871"/>
            <a:ext cx="2576578" cy="183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FC931D7D-3FC1-4E95-2961-3D40DA87E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45"/>
          <a:stretch/>
        </p:blipFill>
        <p:spPr bwMode="auto">
          <a:xfrm>
            <a:off x="4351674" y="3249871"/>
            <a:ext cx="2043113" cy="183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41D9D9-F411-036C-FB64-EA83F279C069}"/>
              </a:ext>
            </a:extLst>
          </p:cNvPr>
          <p:cNvSpPr txBox="1"/>
          <p:nvPr/>
        </p:nvSpPr>
        <p:spPr>
          <a:xfrm>
            <a:off x="714796" y="6069645"/>
            <a:ext cx="728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</a:rPr>
              <a:t>O. E. Rojas and M. A. Khan, “A review on electrical and mechanical performance parameters in lithium-ion battery packs,” </a:t>
            </a:r>
            <a:r>
              <a:rPr lang="en-US" sz="1200" i="1" dirty="0">
                <a:effectLst/>
              </a:rPr>
              <a:t>Journal of Cleaner Production</a:t>
            </a:r>
            <a:r>
              <a:rPr lang="en-US" sz="1200" dirty="0">
                <a:effectLst/>
              </a:rPr>
              <a:t>, vol. 378, p. 134381, Dec. 2022, </a:t>
            </a:r>
            <a:r>
              <a:rPr lang="en-US" sz="1200" dirty="0" err="1">
                <a:effectLst/>
              </a:rPr>
              <a:t>doi</a:t>
            </a:r>
            <a:r>
              <a:rPr lang="en-US" sz="1200" dirty="0">
                <a:effectLst/>
              </a:rPr>
              <a:t>: </a:t>
            </a:r>
            <a:r>
              <a:rPr lang="en-US" sz="1200" dirty="0">
                <a:effectLst/>
                <a:hlinkClick r:id="rId4"/>
              </a:rPr>
              <a:t>10.1016/j.jclepro.2022.134381</a:t>
            </a:r>
            <a:r>
              <a:rPr lang="en-US" sz="12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337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B2B9DA2-442A-57D1-8DE4-B21FF06064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53" t="2429" r="13601" b="7490"/>
          <a:stretch/>
        </p:blipFill>
        <p:spPr>
          <a:xfrm>
            <a:off x="7628467" y="716846"/>
            <a:ext cx="2166010" cy="211552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F3D704-AA14-011C-876F-203300A76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9F69B-2F25-0A4D-8F91-1DBE905A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 dirty="0">
                <a:solidFill>
                  <a:prstClr val="white"/>
                </a:solidFill>
              </a:rPr>
              <a:t>06 – </a:t>
            </a:r>
            <a:r>
              <a:rPr lang="de-CH" dirty="0" err="1">
                <a:solidFill>
                  <a:prstClr val="white"/>
                </a:solidFill>
              </a:rPr>
              <a:t>Charging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Strategies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for</a:t>
            </a:r>
            <a:r>
              <a:rPr lang="de-CH" dirty="0">
                <a:solidFill>
                  <a:prstClr val="white"/>
                </a:solidFill>
              </a:rPr>
              <a:t> Li-Ion </a:t>
            </a:r>
            <a:r>
              <a:rPr lang="de-CH" dirty="0" err="1">
                <a:solidFill>
                  <a:prstClr val="white"/>
                </a:solidFill>
              </a:rPr>
              <a:t>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6BD73-CB6F-9D02-5A00-94D298C5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6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DB5DED-2DD8-4726-F7FA-D1076D2D8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 using battery cells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80126986-587F-4298-E0D1-2294A0E0B16C}"/>
              </a:ext>
            </a:extLst>
          </p:cNvPr>
          <p:cNvSpPr txBox="1">
            <a:spLocks/>
          </p:cNvSpPr>
          <p:nvPr/>
        </p:nvSpPr>
        <p:spPr>
          <a:xfrm>
            <a:off x="681038" y="1002346"/>
            <a:ext cx="4271962" cy="5174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Every product has a standardized or customize battery cell / pack:</a:t>
            </a:r>
          </a:p>
          <a:p>
            <a:r>
              <a:rPr lang="en-US" b="1" dirty="0"/>
              <a:t>Pouch cell: </a:t>
            </a:r>
            <a:r>
              <a:rPr lang="en-US" dirty="0"/>
              <a:t>in smart watch Garmin Fenix 7 Pro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Cylindrical cell:</a:t>
            </a:r>
            <a:r>
              <a:rPr lang="en-US" dirty="0"/>
              <a:t> as battery pack in Hilti battery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Prismatic cell: </a:t>
            </a:r>
            <a:r>
              <a:rPr lang="en-US" dirty="0"/>
              <a:t>as battery pack in BMW i3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7D7D5C-1C19-05B8-57E9-747BC15CFF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4" r="10841"/>
          <a:stretch/>
        </p:blipFill>
        <p:spPr>
          <a:xfrm>
            <a:off x="4546842" y="4865584"/>
            <a:ext cx="2768698" cy="14176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1209A5-1F39-3AA9-ED47-62BA9A4D4516}"/>
              </a:ext>
            </a:extLst>
          </p:cNvPr>
          <p:cNvSpPr txBox="1"/>
          <p:nvPr/>
        </p:nvSpPr>
        <p:spPr>
          <a:xfrm>
            <a:off x="931345" y="3589655"/>
            <a:ext cx="33485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hlinkClick r:id="rId4"/>
              </a:rPr>
              <a:t>https://www.youtube.com/watch?app=desktop&amp;v=6PI6B_3Ei4U</a:t>
            </a:r>
            <a:r>
              <a:rPr lang="es-ES" sz="1200" dirty="0"/>
              <a:t>    </a:t>
            </a:r>
            <a:endParaRPr lang="en-US" sz="1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15DF61-10EB-71E0-134C-8591C523F2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63" r="3112"/>
          <a:stretch/>
        </p:blipFill>
        <p:spPr>
          <a:xfrm>
            <a:off x="4952431" y="3010597"/>
            <a:ext cx="2363677" cy="17685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E220A2-F08C-332B-8DBD-26F2757F41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13"/>
          <a:stretch/>
        </p:blipFill>
        <p:spPr>
          <a:xfrm>
            <a:off x="4952999" y="691443"/>
            <a:ext cx="2360584" cy="223273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A067AF4-39B3-C3CF-F2C8-1C6A3CABBE98}"/>
              </a:ext>
            </a:extLst>
          </p:cNvPr>
          <p:cNvSpPr txBox="1"/>
          <p:nvPr/>
        </p:nvSpPr>
        <p:spPr>
          <a:xfrm>
            <a:off x="931345" y="2369807"/>
            <a:ext cx="38791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https://fcc.report/FCC-ID/IPH-A04523/6510630</a:t>
            </a:r>
            <a:r>
              <a:rPr lang="en-US" sz="12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110CA-6892-9356-797E-E6248071A64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996" r="1714" b="1419"/>
          <a:stretch/>
        </p:blipFill>
        <p:spPr>
          <a:xfrm>
            <a:off x="7391139" y="4405314"/>
            <a:ext cx="2447125" cy="1888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760997-E599-AAD4-2580-38119F2EF0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837" t="2084" r="9089" b="9595"/>
          <a:stretch/>
        </p:blipFill>
        <p:spPr>
          <a:xfrm>
            <a:off x="7394492" y="2890490"/>
            <a:ext cx="2473403" cy="1523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DDD24A-2ECC-B42E-6515-D7B51442812C}"/>
              </a:ext>
            </a:extLst>
          </p:cNvPr>
          <p:cNvSpPr txBox="1"/>
          <p:nvPr/>
        </p:nvSpPr>
        <p:spPr>
          <a:xfrm>
            <a:off x="931345" y="4865584"/>
            <a:ext cx="37888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ElsevierSans"/>
                <a:hlinkClick r:id="rId10"/>
              </a:rPr>
              <a:t>http://dx.doi.org/10.13140/RG.2.2.35999.71841</a:t>
            </a:r>
            <a:r>
              <a:rPr lang="en-US" sz="1200" dirty="0">
                <a:latin typeface="ElsevierSans"/>
              </a:rPr>
              <a:t>  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71712D-BEF5-8942-80D1-0665285CB1A9}"/>
              </a:ext>
            </a:extLst>
          </p:cNvPr>
          <p:cNvSpPr/>
          <p:nvPr/>
        </p:nvSpPr>
        <p:spPr>
          <a:xfrm>
            <a:off x="7409657" y="694267"/>
            <a:ext cx="2428607" cy="5482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34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096B24-FC7F-9A16-E128-6BF04C317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cell designs</a:t>
            </a:r>
          </a:p>
          <a:p>
            <a:pPr lvl="1"/>
            <a:r>
              <a:rPr lang="en-US" dirty="0"/>
              <a:t>Battery Packs and Cell design </a:t>
            </a:r>
          </a:p>
          <a:p>
            <a:pPr lvl="1"/>
            <a:r>
              <a:rPr lang="en-US" dirty="0"/>
              <a:t>Devices using Batteries</a:t>
            </a:r>
          </a:p>
          <a:p>
            <a:r>
              <a:rPr lang="en-US" dirty="0"/>
              <a:t>Charing a consumer electronics </a:t>
            </a:r>
          </a:p>
          <a:p>
            <a:r>
              <a:rPr lang="en-US" dirty="0"/>
              <a:t>Build a consumer electronics</a:t>
            </a:r>
          </a:p>
          <a:p>
            <a:r>
              <a:rPr lang="en-US" dirty="0"/>
              <a:t>Charging an electric vehicle (EV)</a:t>
            </a:r>
          </a:p>
          <a:p>
            <a:pPr lvl="1"/>
            <a:r>
              <a:rPr lang="en-US" dirty="0"/>
              <a:t>Electric power – recap</a:t>
            </a:r>
          </a:p>
          <a:p>
            <a:pPr lvl="1"/>
            <a:r>
              <a:rPr lang="en-US" dirty="0"/>
              <a:t>Charging Stations</a:t>
            </a:r>
          </a:p>
          <a:p>
            <a:pPr lvl="1"/>
            <a:r>
              <a:rPr lang="en-US" dirty="0"/>
              <a:t>Charging Profiles</a:t>
            </a:r>
          </a:p>
          <a:p>
            <a:pPr lvl="1"/>
            <a:r>
              <a:rPr lang="de-CH" dirty="0" err="1"/>
              <a:t>Charging</a:t>
            </a:r>
            <a:r>
              <a:rPr lang="de-CH" dirty="0"/>
              <a:t> Efficiency</a:t>
            </a:r>
            <a:endParaRPr lang="en-US" dirty="0"/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A6D12-A865-EBD6-3944-39D674178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677C9-84CB-7F44-067F-C7F1401A0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 dirty="0">
                <a:solidFill>
                  <a:prstClr val="white"/>
                </a:solidFill>
              </a:rPr>
              <a:t>06 – </a:t>
            </a:r>
            <a:r>
              <a:rPr lang="de-CH" dirty="0" err="1">
                <a:solidFill>
                  <a:prstClr val="white"/>
                </a:solidFill>
              </a:rPr>
              <a:t>Charging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Strategies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for</a:t>
            </a:r>
            <a:r>
              <a:rPr lang="de-CH" dirty="0">
                <a:solidFill>
                  <a:prstClr val="white"/>
                </a:solidFill>
              </a:rPr>
              <a:t> Li-Ion </a:t>
            </a:r>
            <a:r>
              <a:rPr lang="de-CH" dirty="0" err="1">
                <a:solidFill>
                  <a:prstClr val="white"/>
                </a:solidFill>
              </a:rPr>
              <a:t>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FF221-6E62-7D82-29BD-B35EC90B3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7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E3940A-8995-913E-F5D0-A4EEBB7F0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3D63DE-6F93-0E46-AE8F-D62889F83EE7}"/>
              </a:ext>
            </a:extLst>
          </p:cNvPr>
          <p:cNvSpPr/>
          <p:nvPr/>
        </p:nvSpPr>
        <p:spPr>
          <a:xfrm flipV="1">
            <a:off x="681037" y="2164975"/>
            <a:ext cx="6546079" cy="439271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3E25DDE-A57F-322C-35B8-82F2DC43C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6" b="16666"/>
          <a:stretch/>
        </p:blipFill>
        <p:spPr bwMode="auto">
          <a:xfrm>
            <a:off x="4953000" y="3616942"/>
            <a:ext cx="4572677" cy="271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18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F3D704-AA14-011C-876F-203300A76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9F69B-2F25-0A4D-8F91-1DBE905A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 dirty="0">
                <a:solidFill>
                  <a:prstClr val="white"/>
                </a:solidFill>
              </a:rPr>
              <a:t>06 – </a:t>
            </a:r>
            <a:r>
              <a:rPr lang="de-CH" dirty="0" err="1">
                <a:solidFill>
                  <a:prstClr val="white"/>
                </a:solidFill>
              </a:rPr>
              <a:t>Charging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Strategies</a:t>
            </a:r>
            <a:r>
              <a:rPr lang="de-CH" dirty="0">
                <a:solidFill>
                  <a:prstClr val="white"/>
                </a:solidFill>
              </a:rPr>
              <a:t> </a:t>
            </a:r>
            <a:r>
              <a:rPr lang="de-CH" dirty="0" err="1">
                <a:solidFill>
                  <a:prstClr val="white"/>
                </a:solidFill>
              </a:rPr>
              <a:t>for</a:t>
            </a:r>
            <a:r>
              <a:rPr lang="de-CH" dirty="0">
                <a:solidFill>
                  <a:prstClr val="white"/>
                </a:solidFill>
              </a:rPr>
              <a:t> Li-Ion </a:t>
            </a:r>
            <a:r>
              <a:rPr lang="de-CH" dirty="0" err="1">
                <a:solidFill>
                  <a:prstClr val="white"/>
                </a:solidFill>
              </a:rPr>
              <a:t>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6BD73-CB6F-9D02-5A00-94D298C5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8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DB5DED-2DD8-4726-F7FA-D1076D2D8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Charging battery cells by its usage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80126986-587F-4298-E0D1-2294A0E0B16C}"/>
              </a:ext>
            </a:extLst>
          </p:cNvPr>
          <p:cNvSpPr txBox="1">
            <a:spLocks/>
          </p:cNvSpPr>
          <p:nvPr/>
        </p:nvSpPr>
        <p:spPr>
          <a:xfrm>
            <a:off x="681037" y="1002346"/>
            <a:ext cx="8754315" cy="51746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Every product with its requirements, usage and battery cell or pack has its unique charging strategies:</a:t>
            </a:r>
          </a:p>
          <a:p>
            <a:r>
              <a:rPr lang="en-US" b="1" dirty="0"/>
              <a:t>Where</a:t>
            </a:r>
            <a:r>
              <a:rPr lang="en-US" dirty="0"/>
              <a:t> to charge the battery?</a:t>
            </a:r>
          </a:p>
          <a:p>
            <a:pPr lvl="1"/>
            <a:r>
              <a:rPr lang="en-US" dirty="0"/>
              <a:t>Voltage 	– Limitation</a:t>
            </a:r>
          </a:p>
          <a:p>
            <a:pPr lvl="1"/>
            <a:r>
              <a:rPr lang="en-US" dirty="0"/>
              <a:t>Current 	– Limitation</a:t>
            </a:r>
          </a:p>
          <a:p>
            <a:pPr lvl="1"/>
            <a:r>
              <a:rPr lang="en-US" dirty="0"/>
              <a:t>Power	– Limitation  </a:t>
            </a:r>
          </a:p>
          <a:p>
            <a:pPr lvl="1"/>
            <a:r>
              <a:rPr lang="en-US" dirty="0"/>
              <a:t>Wired or Wireless</a:t>
            </a:r>
          </a:p>
          <a:p>
            <a:pPr lvl="1"/>
            <a:r>
              <a:rPr lang="en-US" dirty="0"/>
              <a:t>Connectors</a:t>
            </a:r>
          </a:p>
          <a:p>
            <a:r>
              <a:rPr lang="en-US" b="1" dirty="0"/>
              <a:t>What</a:t>
            </a:r>
            <a:r>
              <a:rPr lang="en-US" dirty="0"/>
              <a:t> are the </a:t>
            </a:r>
            <a:r>
              <a:rPr lang="en-US" b="1" dirty="0"/>
              <a:t>safety</a:t>
            </a:r>
            <a:r>
              <a:rPr lang="en-US" dirty="0"/>
              <a:t> conditions?</a:t>
            </a:r>
          </a:p>
          <a:p>
            <a:pPr lvl="1"/>
            <a:r>
              <a:rPr lang="en-US" dirty="0"/>
              <a:t>Maximal current</a:t>
            </a:r>
          </a:p>
          <a:p>
            <a:pPr lvl="1"/>
            <a:r>
              <a:rPr lang="en-US" dirty="0"/>
              <a:t>Maximal temperature</a:t>
            </a:r>
          </a:p>
          <a:p>
            <a:pPr lvl="1"/>
            <a:r>
              <a:rPr lang="en-US" dirty="0"/>
              <a:t>Regulation over BMS</a:t>
            </a:r>
          </a:p>
          <a:p>
            <a:pPr lvl="1"/>
            <a:r>
              <a:rPr lang="en-US" dirty="0"/>
              <a:t>Limitation over BMS</a:t>
            </a:r>
          </a:p>
          <a:p>
            <a:pPr lvl="1"/>
            <a:r>
              <a:rPr lang="en-US" dirty="0"/>
              <a:t>Undercharging</a:t>
            </a:r>
          </a:p>
          <a:p>
            <a:pPr lvl="1"/>
            <a:r>
              <a:rPr lang="en-US" dirty="0"/>
              <a:t>Overcharging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1D4F01-4581-024D-C554-39C5172EE1C4}"/>
              </a:ext>
            </a:extLst>
          </p:cNvPr>
          <p:cNvSpPr txBox="1"/>
          <p:nvPr/>
        </p:nvSpPr>
        <p:spPr>
          <a:xfrm>
            <a:off x="5283062" y="6106144"/>
            <a:ext cx="42982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https://myea.uky.edu/packing/plugging-abroad</a:t>
            </a:r>
            <a:r>
              <a:rPr lang="en-US" sz="1600" dirty="0"/>
              <a:t> </a:t>
            </a:r>
          </a:p>
        </p:txBody>
      </p:sp>
      <p:pic>
        <p:nvPicPr>
          <p:cNvPr id="1028" name="Picture 4" descr="plugtypes_around_the_world">
            <a:extLst>
              <a:ext uri="{FF2B5EF4-FFF2-40B4-BE49-F238E27FC236}">
                <a16:creationId xmlns:a16="http://schemas.microsoft.com/office/drawing/2014/main" id="{0AE36B28-49CE-85D2-7ED3-B50933AE1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062" y="2128710"/>
            <a:ext cx="4152290" cy="332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901811-DE87-3A96-4635-60E0B80E38F7}"/>
              </a:ext>
            </a:extLst>
          </p:cNvPr>
          <p:cNvSpPr txBox="1"/>
          <p:nvPr/>
        </p:nvSpPr>
        <p:spPr>
          <a:xfrm>
            <a:off x="5283062" y="1473108"/>
            <a:ext cx="4152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CH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«non-</a:t>
            </a:r>
            <a:r>
              <a:rPr kumimoji="0" lang="de-CH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standardized</a:t>
            </a: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CH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</a:t>
            </a: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85D459-5107-B63E-FA2E-E49161876DED}"/>
              </a:ext>
            </a:extLst>
          </p:cNvPr>
          <p:cNvSpPr txBox="1"/>
          <p:nvPr/>
        </p:nvSpPr>
        <p:spPr>
          <a:xfrm>
            <a:off x="5283062" y="5469078"/>
            <a:ext cx="4152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Variation in:</a:t>
            </a:r>
          </a:p>
          <a:p>
            <a:pPr marL="0" marR="0" indent="0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sz="2000" b="1" dirty="0" err="1">
                <a:solidFill>
                  <a:prstClr val="black"/>
                </a:solidFill>
                <a:latin typeface="Calibri" panose="020F0502020204030204"/>
              </a:rPr>
              <a:t>Voltage</a:t>
            </a:r>
            <a:r>
              <a:rPr lang="de-CH" sz="20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de-CH" sz="2000" b="1" dirty="0" err="1">
                <a:solidFill>
                  <a:prstClr val="black"/>
                </a:solidFill>
                <a:latin typeface="Calibri" panose="020F0502020204030204"/>
              </a:rPr>
              <a:t>Frequency</a:t>
            </a:r>
            <a:r>
              <a:rPr lang="de-CH" sz="2000" b="1" dirty="0">
                <a:solidFill>
                  <a:prstClr val="black"/>
                </a:solidFill>
                <a:latin typeface="Calibri" panose="020F0502020204030204"/>
              </a:rPr>
              <a:t> and </a:t>
            </a:r>
            <a:r>
              <a:rPr lang="de-CH" sz="2000" b="1" dirty="0" err="1">
                <a:solidFill>
                  <a:prstClr val="black"/>
                </a:solidFill>
                <a:latin typeface="Calibri" panose="020F0502020204030204"/>
              </a:rPr>
              <a:t>Connectors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C75D2706-22AA-1121-0D13-88C37A110BAA}"/>
              </a:ext>
            </a:extLst>
          </p:cNvPr>
          <p:cNvSpPr/>
          <p:nvPr/>
        </p:nvSpPr>
        <p:spPr>
          <a:xfrm>
            <a:off x="3984812" y="2048934"/>
            <a:ext cx="201706" cy="1590738"/>
          </a:xfrm>
          <a:prstGeom prst="righ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6F472928-C1A1-A2CA-30B3-B2EA67F254E2}"/>
              </a:ext>
            </a:extLst>
          </p:cNvPr>
          <p:cNvSpPr/>
          <p:nvPr/>
        </p:nvSpPr>
        <p:spPr>
          <a:xfrm>
            <a:off x="3984812" y="4152837"/>
            <a:ext cx="201706" cy="1953307"/>
          </a:xfrm>
          <a:prstGeom prst="righ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8B9F35-A4E0-6398-2F4B-4393E404C244}"/>
              </a:ext>
            </a:extLst>
          </p:cNvPr>
          <p:cNvSpPr txBox="1"/>
          <p:nvPr/>
        </p:nvSpPr>
        <p:spPr>
          <a:xfrm rot="16200000">
            <a:off x="3624177" y="2650597"/>
            <a:ext cx="1561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68916D-C52C-38D6-B47E-EFE4A5DBD451}"/>
              </a:ext>
            </a:extLst>
          </p:cNvPr>
          <p:cNvSpPr txBox="1"/>
          <p:nvPr/>
        </p:nvSpPr>
        <p:spPr>
          <a:xfrm rot="16200000">
            <a:off x="3428075" y="4934878"/>
            <a:ext cx="195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Battery</a:t>
            </a: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Design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54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8AD906-C2D0-6CCE-2592-FDF56F1E1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to charge a smartphone or a smart watch!</a:t>
            </a:r>
          </a:p>
          <a:p>
            <a:r>
              <a:rPr lang="en-US" dirty="0"/>
              <a:t>What kind of energy does the environment provide?</a:t>
            </a:r>
          </a:p>
          <a:p>
            <a:r>
              <a:rPr lang="en-US" dirty="0"/>
              <a:t>How fast should it be charged?</a:t>
            </a:r>
          </a:p>
          <a:p>
            <a:r>
              <a:rPr lang="en-US" dirty="0"/>
              <a:t>Which temperature should not be passed?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54A1-EFEE-790B-2C3C-45C9FE4C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E8EA-449A-4A78-E82B-88203AF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06 – Charging Strategies for Li-Ion Batteries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434E-5CD7-DBFF-2C80-D2D81EA4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9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928C1-C737-1C54-B378-BCE761E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Charging a consumer electronics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6DEF6E-DFAB-C959-C04D-D93B0786179C}"/>
              </a:ext>
            </a:extLst>
          </p:cNvPr>
          <p:cNvSpPr/>
          <p:nvPr/>
        </p:nvSpPr>
        <p:spPr>
          <a:xfrm>
            <a:off x="277627" y="2972921"/>
            <a:ext cx="1017775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External Power Source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BD071C3-157C-EBD9-0FF2-41916F0FEC3B}"/>
              </a:ext>
            </a:extLst>
          </p:cNvPr>
          <p:cNvSpPr/>
          <p:nvPr/>
        </p:nvSpPr>
        <p:spPr>
          <a:xfrm>
            <a:off x="1365228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D2909A-20F2-086C-1718-18CECFB9AF69}"/>
              </a:ext>
            </a:extLst>
          </p:cNvPr>
          <p:cNvSpPr/>
          <p:nvPr/>
        </p:nvSpPr>
        <p:spPr>
          <a:xfrm>
            <a:off x="1939319" y="2972921"/>
            <a:ext cx="820551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Plug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B70179B-87C7-824F-2CB7-7595BDD44EE5}"/>
              </a:ext>
            </a:extLst>
          </p:cNvPr>
          <p:cNvSpPr/>
          <p:nvPr/>
        </p:nvSpPr>
        <p:spPr>
          <a:xfrm>
            <a:off x="2829696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AB0518-928D-0E64-9FAA-95F320F2BB97}"/>
              </a:ext>
            </a:extLst>
          </p:cNvPr>
          <p:cNvSpPr/>
          <p:nvPr/>
        </p:nvSpPr>
        <p:spPr>
          <a:xfrm>
            <a:off x="3403787" y="2972921"/>
            <a:ext cx="1154766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 Converter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1B7DD66-6324-475E-57B2-84F5118DD424}"/>
              </a:ext>
            </a:extLst>
          </p:cNvPr>
          <p:cNvSpPr/>
          <p:nvPr/>
        </p:nvSpPr>
        <p:spPr>
          <a:xfrm>
            <a:off x="4628379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7CB3DA-EDBE-F150-798E-2E2B383395D1}"/>
              </a:ext>
            </a:extLst>
          </p:cNvPr>
          <p:cNvSpPr/>
          <p:nvPr/>
        </p:nvSpPr>
        <p:spPr>
          <a:xfrm>
            <a:off x="5202470" y="2972921"/>
            <a:ext cx="1320613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Device Connection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28CBB62-80DC-EA7D-C8F3-6C6FC4680394}"/>
              </a:ext>
            </a:extLst>
          </p:cNvPr>
          <p:cNvSpPr/>
          <p:nvPr/>
        </p:nvSpPr>
        <p:spPr>
          <a:xfrm>
            <a:off x="6592909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CC0399-646E-D2E0-5D50-8A234CDE3795}"/>
              </a:ext>
            </a:extLst>
          </p:cNvPr>
          <p:cNvSpPr/>
          <p:nvPr/>
        </p:nvSpPr>
        <p:spPr>
          <a:xfrm>
            <a:off x="7167000" y="2972921"/>
            <a:ext cx="820551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Device BMS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558313-C47E-CADE-E3C3-476679820BDB}"/>
              </a:ext>
            </a:extLst>
          </p:cNvPr>
          <p:cNvSpPr/>
          <p:nvPr/>
        </p:nvSpPr>
        <p:spPr>
          <a:xfrm>
            <a:off x="8631470" y="2972921"/>
            <a:ext cx="897344" cy="90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Battery 1 Cell Pouch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531DEA9-F0E4-67C3-B628-C82B5F7EC660}"/>
              </a:ext>
            </a:extLst>
          </p:cNvPr>
          <p:cNvSpPr/>
          <p:nvPr/>
        </p:nvSpPr>
        <p:spPr>
          <a:xfrm>
            <a:off x="8057377" y="3230656"/>
            <a:ext cx="504265" cy="39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1E3C7C-8280-97D1-622A-527028EC2349}"/>
              </a:ext>
            </a:extLst>
          </p:cNvPr>
          <p:cNvSpPr txBox="1"/>
          <p:nvPr/>
        </p:nvSpPr>
        <p:spPr>
          <a:xfrm>
            <a:off x="57159" y="6122725"/>
            <a:ext cx="9741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0" i="0" u="none" strike="noStrike" dirty="0">
                <a:effectLst/>
                <a:latin typeface="ElsevierSans"/>
                <a:hlinkClick r:id="rId2"/>
              </a:rPr>
              <a:t>https://www.androidauthority.com/google-pixel-9-pro-fold-ncc-3461263/</a:t>
            </a:r>
            <a:r>
              <a:rPr lang="en-US" b="0" i="0" u="none" strike="noStrike" dirty="0">
                <a:effectLst/>
                <a:latin typeface="ElsevierSans"/>
              </a:rPr>
              <a:t> </a:t>
            </a:r>
            <a:endParaRPr lang="en-US" dirty="0"/>
          </a:p>
        </p:txBody>
      </p:sp>
      <p:pic>
        <p:nvPicPr>
          <p:cNvPr id="1026" name="Picture 2" descr="Pixel 9 Pro NCC Photo 7">
            <a:extLst>
              <a:ext uri="{FF2B5EF4-FFF2-40B4-BE49-F238E27FC236}">
                <a16:creationId xmlns:a16="http://schemas.microsoft.com/office/drawing/2014/main" id="{680122CA-F9DA-3E98-27D3-69D839BF7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t="11448" r="13084" b="14198"/>
          <a:stretch/>
        </p:blipFill>
        <p:spPr bwMode="auto">
          <a:xfrm>
            <a:off x="5202470" y="3979449"/>
            <a:ext cx="3002438" cy="21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xel 9 Pro NCC Photo 5">
            <a:extLst>
              <a:ext uri="{FF2B5EF4-FFF2-40B4-BE49-F238E27FC236}">
                <a16:creationId xmlns:a16="http://schemas.microsoft.com/office/drawing/2014/main" id="{2C6F2C17-E6B3-C336-1708-6434A9790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t="31726" r="37939" b="1705"/>
          <a:stretch/>
        </p:blipFill>
        <p:spPr bwMode="auto">
          <a:xfrm>
            <a:off x="8514217" y="4605329"/>
            <a:ext cx="1131850" cy="134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F05183E-B44B-8E60-BE23-23CF6A052C7D}"/>
              </a:ext>
            </a:extLst>
          </p:cNvPr>
          <p:cNvSpPr txBox="1"/>
          <p:nvPr/>
        </p:nvSpPr>
        <p:spPr>
          <a:xfrm>
            <a:off x="7421828" y="958603"/>
            <a:ext cx="210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Google Pixel 9 Pro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771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3680</Words>
  <Application>Microsoft Office PowerPoint</Application>
  <PresentationFormat>A4-Papier (210 x 297 mm)</PresentationFormat>
  <Paragraphs>709</Paragraphs>
  <Slides>39</Slides>
  <Notes>0</Notes>
  <HiddenSlides>7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ElsevierGulliver</vt:lpstr>
      <vt:lpstr>ElsevierSans</vt:lpstr>
      <vt:lpstr>Wingdings</vt:lpstr>
      <vt:lpstr>1_Office</vt:lpstr>
      <vt:lpstr>Li-Ion Battery Course</vt:lpstr>
      <vt:lpstr>Charging Strategies</vt:lpstr>
      <vt:lpstr>Agenda</vt:lpstr>
      <vt:lpstr>Example of cell designs</vt:lpstr>
      <vt:lpstr>Battery pack out of single cell</vt:lpstr>
      <vt:lpstr>Products using battery cells</vt:lpstr>
      <vt:lpstr>Agenda</vt:lpstr>
      <vt:lpstr>Charging battery cells by its usage</vt:lpstr>
      <vt:lpstr>Charging a consumer electronics</vt:lpstr>
      <vt:lpstr>Charging a consumer electronics</vt:lpstr>
      <vt:lpstr>Charging a consumer electronics</vt:lpstr>
      <vt:lpstr>Charging a consumer electronics</vt:lpstr>
      <vt:lpstr>Charging a consumer electronics</vt:lpstr>
      <vt:lpstr>Charging a consumer electronics</vt:lpstr>
      <vt:lpstr>Charging a consumer electronics</vt:lpstr>
      <vt:lpstr>Agenda</vt:lpstr>
      <vt:lpstr>Build a consumer electronics</vt:lpstr>
      <vt:lpstr>Build a consumer electronics</vt:lpstr>
      <vt:lpstr>Agenda</vt:lpstr>
      <vt:lpstr>Wired vs. Inductive Charging</vt:lpstr>
      <vt:lpstr>Wired vs. Inductive Charging</vt:lpstr>
      <vt:lpstr>Power Grid - House Connection</vt:lpstr>
      <vt:lpstr>Effective value</vt:lpstr>
      <vt:lpstr>Electrical power</vt:lpstr>
      <vt:lpstr>Socket outlet images Charging Stations</vt:lpstr>
      <vt:lpstr>Charging Modes</vt:lpstr>
      <vt:lpstr>Battery System equivalent Circuit Diagram</vt:lpstr>
      <vt:lpstr>Charging Duration</vt:lpstr>
      <vt:lpstr>Charging Profiles</vt:lpstr>
      <vt:lpstr>Combined Charging Profiles</vt:lpstr>
      <vt:lpstr>Example CC-CV with 22kW</vt:lpstr>
      <vt:lpstr>Charging duration in CC-Phase</vt:lpstr>
      <vt:lpstr>Charging Efficiency</vt:lpstr>
      <vt:lpstr>Charging Efficiency</vt:lpstr>
      <vt:lpstr>Charging Efficiency</vt:lpstr>
      <vt:lpstr>Comparison 22kW vs. 150kW</vt:lpstr>
      <vt:lpstr>Comparison 22kW vs. 150kW</vt:lpstr>
      <vt:lpstr>Agenda</vt:lpstr>
      <vt:lpstr>Conclusion</vt:lpstr>
    </vt:vector>
  </TitlesOfParts>
  <Company>NTB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Mechatronik 1 &amp; 2</dc:title>
  <dc:creator>Pfister Cornel</dc:creator>
  <cp:lastModifiedBy>Rouven Christen</cp:lastModifiedBy>
  <cp:revision>554</cp:revision>
  <cp:lastPrinted>2020-09-22T10:50:51Z</cp:lastPrinted>
  <dcterms:created xsi:type="dcterms:W3CDTF">2018-08-31T13:55:43Z</dcterms:created>
  <dcterms:modified xsi:type="dcterms:W3CDTF">2025-02-25T11:29:50Z</dcterms:modified>
</cp:coreProperties>
</file>