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47"/>
  </p:notesMasterIdLst>
  <p:sldIdLst>
    <p:sldId id="293" r:id="rId2"/>
    <p:sldId id="439" r:id="rId3"/>
    <p:sldId id="257" r:id="rId4"/>
    <p:sldId id="638" r:id="rId5"/>
    <p:sldId id="637" r:id="rId6"/>
    <p:sldId id="643" r:id="rId7"/>
    <p:sldId id="644" r:id="rId8"/>
    <p:sldId id="646" r:id="rId9"/>
    <p:sldId id="648" r:id="rId10"/>
    <p:sldId id="650" r:id="rId11"/>
    <p:sldId id="651" r:id="rId12"/>
    <p:sldId id="652" r:id="rId13"/>
    <p:sldId id="658" r:id="rId14"/>
    <p:sldId id="653" r:id="rId15"/>
    <p:sldId id="654" r:id="rId16"/>
    <p:sldId id="642" r:id="rId17"/>
    <p:sldId id="655" r:id="rId18"/>
    <p:sldId id="657" r:id="rId19"/>
    <p:sldId id="660" r:id="rId20"/>
    <p:sldId id="659" r:id="rId21"/>
    <p:sldId id="661" r:id="rId22"/>
    <p:sldId id="662" r:id="rId23"/>
    <p:sldId id="674" r:id="rId24"/>
    <p:sldId id="675" r:id="rId25"/>
    <p:sldId id="677" r:id="rId26"/>
    <p:sldId id="678" r:id="rId27"/>
    <p:sldId id="687" r:id="rId28"/>
    <p:sldId id="679" r:id="rId29"/>
    <p:sldId id="680" r:id="rId30"/>
    <p:sldId id="688" r:id="rId31"/>
    <p:sldId id="681" r:id="rId32"/>
    <p:sldId id="689" r:id="rId33"/>
    <p:sldId id="690" r:id="rId34"/>
    <p:sldId id="684" r:id="rId35"/>
    <p:sldId id="685" r:id="rId36"/>
    <p:sldId id="664" r:id="rId37"/>
    <p:sldId id="666" r:id="rId38"/>
    <p:sldId id="667" r:id="rId39"/>
    <p:sldId id="673" r:id="rId40"/>
    <p:sldId id="663" r:id="rId41"/>
    <p:sldId id="671" r:id="rId42"/>
    <p:sldId id="672" r:id="rId43"/>
    <p:sldId id="668" r:id="rId44"/>
    <p:sldId id="669" r:id="rId45"/>
    <p:sldId id="286" r:id="rId46"/>
  </p:sldIdLst>
  <p:sldSz cx="9906000" cy="6858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B2323"/>
    <a:srgbClr val="EC8444"/>
    <a:srgbClr val="0062A0"/>
    <a:srgbClr val="0161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4EF6DD-4F9A-4E16-9ED5-75213E4BF348}" v="4" dt="2024-12-11T09:03:33.7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31" autoAdjust="0"/>
    <p:restoredTop sz="86435" autoAdjust="0"/>
  </p:normalViewPr>
  <p:slideViewPr>
    <p:cSldViewPr snapToGrid="0">
      <p:cViewPr varScale="1">
        <p:scale>
          <a:sx n="74" d="100"/>
          <a:sy n="74" d="100"/>
        </p:scale>
        <p:origin x="84" y="1596"/>
      </p:cViewPr>
      <p:guideLst/>
    </p:cSldViewPr>
  </p:slideViewPr>
  <p:outlineViewPr>
    <p:cViewPr>
      <p:scale>
        <a:sx n="33" d="100"/>
        <a:sy n="33" d="100"/>
      </p:scale>
      <p:origin x="0" y="-53712"/>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hard Rizzo" userId="0bf2ef20-34d9-40ec-b75d-55dcf400d1bb" providerId="ADAL" clId="{5F4EF6DD-4F9A-4E16-9ED5-75213E4BF348}"/>
    <pc:docChg chg="custSel addSld delSld modSld">
      <pc:chgData name="Gerhard Rizzo" userId="0bf2ef20-34d9-40ec-b75d-55dcf400d1bb" providerId="ADAL" clId="{5F4EF6DD-4F9A-4E16-9ED5-75213E4BF348}" dt="2024-12-11T09:30:50.278" v="161" actId="20577"/>
      <pc:docMkLst>
        <pc:docMk/>
      </pc:docMkLst>
      <pc:sldChg chg="delSp del mod">
        <pc:chgData name="Gerhard Rizzo" userId="0bf2ef20-34d9-40ec-b75d-55dcf400d1bb" providerId="ADAL" clId="{5F4EF6DD-4F9A-4E16-9ED5-75213E4BF348}" dt="2024-12-11T09:03:38.886" v="21" actId="47"/>
        <pc:sldMkLst>
          <pc:docMk/>
          <pc:sldMk cId="2858461247" sldId="273"/>
        </pc:sldMkLst>
        <pc:picChg chg="del">
          <ac:chgData name="Gerhard Rizzo" userId="0bf2ef20-34d9-40ec-b75d-55dcf400d1bb" providerId="ADAL" clId="{5F4EF6DD-4F9A-4E16-9ED5-75213E4BF348}" dt="2024-12-11T09:00:04.124" v="8" actId="21"/>
          <ac:picMkLst>
            <pc:docMk/>
            <pc:sldMk cId="2858461247" sldId="273"/>
            <ac:picMk id="4" creationId="{4EE13F53-49AD-C6F5-6895-F36445B1DD9B}"/>
          </ac:picMkLst>
        </pc:picChg>
      </pc:sldChg>
      <pc:sldChg chg="delSp del mod">
        <pc:chgData name="Gerhard Rizzo" userId="0bf2ef20-34d9-40ec-b75d-55dcf400d1bb" providerId="ADAL" clId="{5F4EF6DD-4F9A-4E16-9ED5-75213E4BF348}" dt="2024-12-11T09:06:33.146" v="65" actId="47"/>
        <pc:sldMkLst>
          <pc:docMk/>
          <pc:sldMk cId="3420291235" sldId="274"/>
        </pc:sldMkLst>
        <pc:picChg chg="del">
          <ac:chgData name="Gerhard Rizzo" userId="0bf2ef20-34d9-40ec-b75d-55dcf400d1bb" providerId="ADAL" clId="{5F4EF6DD-4F9A-4E16-9ED5-75213E4BF348}" dt="2024-12-11T09:03:43.492" v="22" actId="478"/>
          <ac:picMkLst>
            <pc:docMk/>
            <pc:sldMk cId="3420291235" sldId="274"/>
            <ac:picMk id="4" creationId="{432129C5-4BC6-540C-FDCE-723EAB940087}"/>
          </ac:picMkLst>
        </pc:picChg>
      </pc:sldChg>
      <pc:sldChg chg="modSp mod">
        <pc:chgData name="Gerhard Rizzo" userId="0bf2ef20-34d9-40ec-b75d-55dcf400d1bb" providerId="ADAL" clId="{5F4EF6DD-4F9A-4E16-9ED5-75213E4BF348}" dt="2024-12-11T09:27:46.318" v="145" actId="20577"/>
        <pc:sldMkLst>
          <pc:docMk/>
          <pc:sldMk cId="1493331347" sldId="276"/>
        </pc:sldMkLst>
        <pc:spChg chg="mod">
          <ac:chgData name="Gerhard Rizzo" userId="0bf2ef20-34d9-40ec-b75d-55dcf400d1bb" providerId="ADAL" clId="{5F4EF6DD-4F9A-4E16-9ED5-75213E4BF348}" dt="2024-12-11T09:27:29.485" v="142" actId="20577"/>
          <ac:spMkLst>
            <pc:docMk/>
            <pc:sldMk cId="1493331347" sldId="276"/>
            <ac:spMk id="2" creationId="{A368C86F-0400-F916-024F-A67B2E2AD64D}"/>
          </ac:spMkLst>
        </pc:spChg>
        <pc:spChg chg="mod">
          <ac:chgData name="Gerhard Rizzo" userId="0bf2ef20-34d9-40ec-b75d-55dcf400d1bb" providerId="ADAL" clId="{5F4EF6DD-4F9A-4E16-9ED5-75213E4BF348}" dt="2024-12-11T09:27:46.318" v="145" actId="20577"/>
          <ac:spMkLst>
            <pc:docMk/>
            <pc:sldMk cId="1493331347" sldId="276"/>
            <ac:spMk id="3" creationId="{1FCC8940-7E99-83B7-95B6-794C0DBF9DF8}"/>
          </ac:spMkLst>
        </pc:spChg>
      </pc:sldChg>
      <pc:sldChg chg="del">
        <pc:chgData name="Gerhard Rizzo" userId="0bf2ef20-34d9-40ec-b75d-55dcf400d1bb" providerId="ADAL" clId="{5F4EF6DD-4F9A-4E16-9ED5-75213E4BF348}" dt="2024-12-11T09:27:48.699" v="146" actId="47"/>
        <pc:sldMkLst>
          <pc:docMk/>
          <pc:sldMk cId="2589762533" sldId="277"/>
        </pc:sldMkLst>
      </pc:sldChg>
      <pc:sldChg chg="modSp mod">
        <pc:chgData name="Gerhard Rizzo" userId="0bf2ef20-34d9-40ec-b75d-55dcf400d1bb" providerId="ADAL" clId="{5F4EF6DD-4F9A-4E16-9ED5-75213E4BF348}" dt="2024-12-11T08:48:32.098" v="3" actId="20577"/>
        <pc:sldMkLst>
          <pc:docMk/>
          <pc:sldMk cId="435349683" sldId="425"/>
        </pc:sldMkLst>
        <pc:spChg chg="mod">
          <ac:chgData name="Gerhard Rizzo" userId="0bf2ef20-34d9-40ec-b75d-55dcf400d1bb" providerId="ADAL" clId="{5F4EF6DD-4F9A-4E16-9ED5-75213E4BF348}" dt="2024-12-11T08:48:32.098" v="3" actId="20577"/>
          <ac:spMkLst>
            <pc:docMk/>
            <pc:sldMk cId="435349683" sldId="425"/>
            <ac:spMk id="2" creationId="{818327C9-2600-205E-3708-3C91D7200571}"/>
          </ac:spMkLst>
        </pc:spChg>
      </pc:sldChg>
      <pc:sldChg chg="modSp mod">
        <pc:chgData name="Gerhard Rizzo" userId="0bf2ef20-34d9-40ec-b75d-55dcf400d1bb" providerId="ADAL" clId="{5F4EF6DD-4F9A-4E16-9ED5-75213E4BF348}" dt="2024-12-11T09:30:50.278" v="161" actId="20577"/>
        <pc:sldMkLst>
          <pc:docMk/>
          <pc:sldMk cId="4256872271" sldId="439"/>
        </pc:sldMkLst>
        <pc:spChg chg="mod">
          <ac:chgData name="Gerhard Rizzo" userId="0bf2ef20-34d9-40ec-b75d-55dcf400d1bb" providerId="ADAL" clId="{5F4EF6DD-4F9A-4E16-9ED5-75213E4BF348}" dt="2024-12-11T09:30:50.278" v="161" actId="20577"/>
          <ac:spMkLst>
            <pc:docMk/>
            <pc:sldMk cId="4256872271" sldId="439"/>
            <ac:spMk id="2" creationId="{818327C9-2600-205E-3708-3C91D7200571}"/>
          </ac:spMkLst>
        </pc:spChg>
      </pc:sldChg>
      <pc:sldChg chg="addSp delSp modSp add mod">
        <pc:chgData name="Gerhard Rizzo" userId="0bf2ef20-34d9-40ec-b75d-55dcf400d1bb" providerId="ADAL" clId="{5F4EF6DD-4F9A-4E16-9ED5-75213E4BF348}" dt="2024-12-11T09:04:23.410" v="56" actId="20577"/>
        <pc:sldMkLst>
          <pc:docMk/>
          <pc:sldMk cId="3983302872" sldId="671"/>
        </pc:sldMkLst>
        <pc:spChg chg="mod">
          <ac:chgData name="Gerhard Rizzo" userId="0bf2ef20-34d9-40ec-b75d-55dcf400d1bb" providerId="ADAL" clId="{5F4EF6DD-4F9A-4E16-9ED5-75213E4BF348}" dt="2024-12-11T09:04:23.410" v="56" actId="20577"/>
          <ac:spMkLst>
            <pc:docMk/>
            <pc:sldMk cId="3983302872" sldId="671"/>
            <ac:spMk id="3" creationId="{861F5B58-7D13-4C97-9ADF-56DC0118AC16}"/>
          </ac:spMkLst>
        </pc:spChg>
        <pc:picChg chg="add del mod">
          <ac:chgData name="Gerhard Rizzo" userId="0bf2ef20-34d9-40ec-b75d-55dcf400d1bb" providerId="ADAL" clId="{5F4EF6DD-4F9A-4E16-9ED5-75213E4BF348}" dt="2024-12-11T09:00:21.939" v="11" actId="21"/>
          <ac:picMkLst>
            <pc:docMk/>
            <pc:sldMk cId="3983302872" sldId="671"/>
            <ac:picMk id="5" creationId="{4EE13F53-49AD-C6F5-6895-F36445B1DD9B}"/>
          </ac:picMkLst>
        </pc:picChg>
        <pc:picChg chg="del">
          <ac:chgData name="Gerhard Rizzo" userId="0bf2ef20-34d9-40ec-b75d-55dcf400d1bb" providerId="ADAL" clId="{5F4EF6DD-4F9A-4E16-9ED5-75213E4BF348}" dt="2024-12-11T09:00:24.367" v="12" actId="478"/>
          <ac:picMkLst>
            <pc:docMk/>
            <pc:sldMk cId="3983302872" sldId="671"/>
            <ac:picMk id="7" creationId="{837D8105-105D-9B8F-059C-9FF0CF70F6DC}"/>
          </ac:picMkLst>
        </pc:picChg>
        <pc:picChg chg="add mod">
          <ac:chgData name="Gerhard Rizzo" userId="0bf2ef20-34d9-40ec-b75d-55dcf400d1bb" providerId="ADAL" clId="{5F4EF6DD-4F9A-4E16-9ED5-75213E4BF348}" dt="2024-12-11T09:00:24.891" v="13"/>
          <ac:picMkLst>
            <pc:docMk/>
            <pc:sldMk cId="3983302872" sldId="671"/>
            <ac:picMk id="8" creationId="{4EE13F53-49AD-C6F5-6895-F36445B1DD9B}"/>
          </ac:picMkLst>
        </pc:picChg>
      </pc:sldChg>
      <pc:sldChg chg="modSp add mod">
        <pc:chgData name="Gerhard Rizzo" userId="0bf2ef20-34d9-40ec-b75d-55dcf400d1bb" providerId="ADAL" clId="{5F4EF6DD-4F9A-4E16-9ED5-75213E4BF348}" dt="2024-12-11T09:26:47.565" v="137" actId="20577"/>
        <pc:sldMkLst>
          <pc:docMk/>
          <pc:sldMk cId="509162606" sldId="672"/>
        </pc:sldMkLst>
        <pc:spChg chg="mod">
          <ac:chgData name="Gerhard Rizzo" userId="0bf2ef20-34d9-40ec-b75d-55dcf400d1bb" providerId="ADAL" clId="{5F4EF6DD-4F9A-4E16-9ED5-75213E4BF348}" dt="2024-12-11T09:26:47.565" v="137" actId="20577"/>
          <ac:spMkLst>
            <pc:docMk/>
            <pc:sldMk cId="509162606" sldId="672"/>
            <ac:spMk id="3" creationId="{861F5B58-7D13-4C97-9ADF-56DC0118AC1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3508"/>
          </a:xfrm>
          <a:prstGeom prst="rect">
            <a:avLst/>
          </a:prstGeom>
        </p:spPr>
        <p:txBody>
          <a:bodyPr vert="horz" lIns="95506" tIns="47754" rIns="95506" bIns="47754" rtlCol="0"/>
          <a:lstStyle>
            <a:lvl1pPr algn="l">
              <a:defRPr sz="1300"/>
            </a:lvl1pPr>
          </a:lstStyle>
          <a:p>
            <a:endParaRPr lang="de-CH"/>
          </a:p>
        </p:txBody>
      </p:sp>
      <p:sp>
        <p:nvSpPr>
          <p:cNvPr id="3" name="Datumsplatzhalter 2"/>
          <p:cNvSpPr>
            <a:spLocks noGrp="1"/>
          </p:cNvSpPr>
          <p:nvPr>
            <p:ph type="dt" idx="1"/>
          </p:nvPr>
        </p:nvSpPr>
        <p:spPr>
          <a:xfrm>
            <a:off x="4023992" y="0"/>
            <a:ext cx="3078427" cy="513508"/>
          </a:xfrm>
          <a:prstGeom prst="rect">
            <a:avLst/>
          </a:prstGeom>
        </p:spPr>
        <p:txBody>
          <a:bodyPr vert="horz" lIns="95506" tIns="47754" rIns="95506" bIns="47754" rtlCol="0"/>
          <a:lstStyle>
            <a:lvl1pPr algn="r">
              <a:defRPr sz="1300"/>
            </a:lvl1pPr>
          </a:lstStyle>
          <a:p>
            <a:fld id="{CD103423-AA92-4463-B546-25051055BE5B}" type="datetimeFigureOut">
              <a:rPr lang="de-CH" smtClean="0"/>
              <a:t>25.02.2025</a:t>
            </a:fld>
            <a:endParaRPr lang="de-CH"/>
          </a:p>
        </p:txBody>
      </p:sp>
      <p:sp>
        <p:nvSpPr>
          <p:cNvPr id="4" name="Folienbildplatzhalter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5506" tIns="47754" rIns="95506" bIns="47754" rtlCol="0" anchor="ctr"/>
          <a:lstStyle/>
          <a:p>
            <a:endParaRPr lang="de-CH"/>
          </a:p>
        </p:txBody>
      </p:sp>
      <p:sp>
        <p:nvSpPr>
          <p:cNvPr id="5" name="Notizenplatzhalter 4"/>
          <p:cNvSpPr>
            <a:spLocks noGrp="1"/>
          </p:cNvSpPr>
          <p:nvPr>
            <p:ph type="body" sz="quarter" idx="3"/>
          </p:nvPr>
        </p:nvSpPr>
        <p:spPr>
          <a:xfrm>
            <a:off x="710407" y="4925408"/>
            <a:ext cx="5683250" cy="4029879"/>
          </a:xfrm>
          <a:prstGeom prst="rect">
            <a:avLst/>
          </a:prstGeom>
        </p:spPr>
        <p:txBody>
          <a:bodyPr vert="horz" lIns="95506" tIns="47754" rIns="95506" bIns="47754"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721110"/>
            <a:ext cx="3078427" cy="513507"/>
          </a:xfrm>
          <a:prstGeom prst="rect">
            <a:avLst/>
          </a:prstGeom>
        </p:spPr>
        <p:txBody>
          <a:bodyPr vert="horz" lIns="95506" tIns="47754" rIns="95506" bIns="47754" rtlCol="0" anchor="b"/>
          <a:lstStyle>
            <a:lvl1pPr algn="l">
              <a:defRPr sz="1300"/>
            </a:lvl1pPr>
          </a:lstStyle>
          <a:p>
            <a:endParaRPr lang="de-CH"/>
          </a:p>
        </p:txBody>
      </p:sp>
      <p:sp>
        <p:nvSpPr>
          <p:cNvPr id="7" name="Foliennummernplatzhalter 6"/>
          <p:cNvSpPr>
            <a:spLocks noGrp="1"/>
          </p:cNvSpPr>
          <p:nvPr>
            <p:ph type="sldNum" sz="quarter" idx="5"/>
          </p:nvPr>
        </p:nvSpPr>
        <p:spPr>
          <a:xfrm>
            <a:off x="4023992" y="9721110"/>
            <a:ext cx="3078427" cy="513507"/>
          </a:xfrm>
          <a:prstGeom prst="rect">
            <a:avLst/>
          </a:prstGeom>
        </p:spPr>
        <p:txBody>
          <a:bodyPr vert="horz" lIns="95506" tIns="47754" rIns="95506" bIns="47754" rtlCol="0" anchor="b"/>
          <a:lstStyle>
            <a:lvl1pPr algn="r">
              <a:defRPr sz="1300"/>
            </a:lvl1pPr>
          </a:lstStyle>
          <a:p>
            <a:fld id="{0AC0FE12-1407-4B9A-BADD-FA5707FF6D22}" type="slidenum">
              <a:rPr lang="de-CH" smtClean="0"/>
              <a:t>‹Nr.›</a:t>
            </a:fld>
            <a:endParaRPr lang="de-CH"/>
          </a:p>
        </p:txBody>
      </p:sp>
    </p:spTree>
    <p:extLst>
      <p:ext uri="{BB962C8B-B14F-4D97-AF65-F5344CB8AC3E}">
        <p14:creationId xmlns:p14="http://schemas.microsoft.com/office/powerpoint/2010/main" val="287330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39"/>
            <a:ext cx="8543925" cy="2852737"/>
          </a:xfrm>
          <a:prstGeom prst="rect">
            <a:avLst/>
          </a:prstGeom>
        </p:spPr>
        <p:txBody>
          <a:bodyPr anchor="t">
            <a:normAutofit/>
          </a:bodyPr>
          <a:lstStyle>
            <a:lvl1pPr algn="l">
              <a:defRPr sz="4899"/>
            </a:lvl1pPr>
          </a:lstStyle>
          <a:p>
            <a:r>
              <a:rPr lang="en-US" dirty="0"/>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3" indent="0">
              <a:buNone/>
              <a:defRPr sz="2000">
                <a:solidFill>
                  <a:schemeClr val="tx1">
                    <a:tint val="75000"/>
                  </a:schemeClr>
                </a:solidFill>
              </a:defRPr>
            </a:lvl2pPr>
            <a:lvl3pPr marL="914406" indent="0">
              <a:buNone/>
              <a:defRPr sz="1800">
                <a:solidFill>
                  <a:schemeClr val="tx1">
                    <a:tint val="75000"/>
                  </a:schemeClr>
                </a:solidFill>
              </a:defRPr>
            </a:lvl3pPr>
            <a:lvl4pPr marL="1371609" indent="0">
              <a:buNone/>
              <a:defRPr sz="1600">
                <a:solidFill>
                  <a:schemeClr val="tx1">
                    <a:tint val="75000"/>
                  </a:schemeClr>
                </a:solidFill>
              </a:defRPr>
            </a:lvl4pPr>
            <a:lvl5pPr marL="1828812" indent="0">
              <a:buNone/>
              <a:defRPr sz="1600">
                <a:solidFill>
                  <a:schemeClr val="tx1">
                    <a:tint val="75000"/>
                  </a:schemeClr>
                </a:solidFill>
              </a:defRPr>
            </a:lvl5pPr>
            <a:lvl6pPr marL="2286015" indent="0">
              <a:buNone/>
              <a:defRPr sz="1600">
                <a:solidFill>
                  <a:schemeClr val="tx1">
                    <a:tint val="75000"/>
                  </a:schemeClr>
                </a:solidFill>
              </a:defRPr>
            </a:lvl6pPr>
            <a:lvl7pPr marL="2743218" indent="0">
              <a:buNone/>
              <a:defRPr sz="1600">
                <a:solidFill>
                  <a:schemeClr val="tx1">
                    <a:tint val="75000"/>
                  </a:schemeClr>
                </a:solidFill>
              </a:defRPr>
            </a:lvl7pPr>
            <a:lvl8pPr marL="3200421" indent="0">
              <a:buNone/>
              <a:defRPr sz="1600">
                <a:solidFill>
                  <a:schemeClr val="tx1">
                    <a:tint val="75000"/>
                  </a:schemeClr>
                </a:solidFill>
              </a:defRPr>
            </a:lvl8pPr>
            <a:lvl9pPr marL="3657624"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414772"/>
            <a:r>
              <a:rPr lang="en-US">
                <a:solidFill>
                  <a:prstClr val="white"/>
                </a:solidFill>
              </a:rPr>
              <a:t>Battery Course</a:t>
            </a:r>
            <a:endParaRPr lang="de-CH" dirty="0">
              <a:solidFill>
                <a:prstClr val="white"/>
              </a:solidFill>
            </a:endParaRPr>
          </a:p>
        </p:txBody>
      </p:sp>
      <p:sp>
        <p:nvSpPr>
          <p:cNvPr id="5" name="Footer Placeholder 4"/>
          <p:cNvSpPr>
            <a:spLocks noGrp="1"/>
          </p:cNvSpPr>
          <p:nvPr>
            <p:ph type="ftr" sz="quarter" idx="11"/>
          </p:nvPr>
        </p:nvSpPr>
        <p:spPr/>
        <p:txBody>
          <a:bodyPr/>
          <a:lstStyle/>
          <a:p>
            <a:pPr defTabSz="414772"/>
            <a:r>
              <a:rPr lang="de-CH">
                <a:solidFill>
                  <a:prstClr val="white"/>
                </a:solidFill>
              </a:rPr>
              <a:t>07 - Battery Ageing</a:t>
            </a:r>
            <a:endParaRPr lang="de-CH" dirty="0">
              <a:solidFill>
                <a:prstClr val="white"/>
              </a:solidFill>
            </a:endParaRPr>
          </a:p>
        </p:txBody>
      </p:sp>
      <p:sp>
        <p:nvSpPr>
          <p:cNvPr id="6" name="Slide Number Placeholder 5"/>
          <p:cNvSpPr>
            <a:spLocks noGrp="1"/>
          </p:cNvSpPr>
          <p:nvPr>
            <p:ph type="sldNum" sz="quarter" idx="12"/>
          </p:nvPr>
        </p:nvSpPr>
        <p:spPr/>
        <p:txBody>
          <a:bodyPr/>
          <a:lstStyle/>
          <a:p>
            <a:pPr defTabSz="414772"/>
            <a:fld id="{4E3A50CD-A9EF-43DC-AE9C-C4361F522DED}" type="slidenum">
              <a:rPr lang="de-CH" smtClean="0">
                <a:solidFill>
                  <a:prstClr val="white"/>
                </a:solidFill>
              </a:rPr>
              <a:pPr defTabSz="414772"/>
              <a:t>‹Nr.›</a:t>
            </a:fld>
            <a:endParaRPr lang="de-CH" dirty="0">
              <a:solidFill>
                <a:prstClr val="white"/>
              </a:solidFill>
            </a:endParaRPr>
          </a:p>
        </p:txBody>
      </p:sp>
    </p:spTree>
    <p:extLst>
      <p:ext uri="{BB962C8B-B14F-4D97-AF65-F5344CB8AC3E}">
        <p14:creationId xmlns:p14="http://schemas.microsoft.com/office/powerpoint/2010/main" val="2589432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B20CD4-AA87-A977-A75F-1471B7302C04}"/>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5BB317E2-580B-0797-8118-540D6B6BBEF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5B0B4AD-8AE9-C290-17B2-0551FAAEF2F2}"/>
              </a:ext>
            </a:extLst>
          </p:cNvPr>
          <p:cNvSpPr>
            <a:spLocks noGrp="1"/>
          </p:cNvSpPr>
          <p:nvPr>
            <p:ph type="dt" sz="half" idx="10"/>
          </p:nvPr>
        </p:nvSpPr>
        <p:spPr/>
        <p:txBody>
          <a:bodyPr/>
          <a:lstStyle/>
          <a:p>
            <a:r>
              <a:rPr lang="en-US"/>
              <a:t>Battery Course</a:t>
            </a:r>
            <a:endParaRPr lang="de-CH"/>
          </a:p>
        </p:txBody>
      </p:sp>
      <p:sp>
        <p:nvSpPr>
          <p:cNvPr id="5" name="Fußzeilenplatzhalter 4">
            <a:extLst>
              <a:ext uri="{FF2B5EF4-FFF2-40B4-BE49-F238E27FC236}">
                <a16:creationId xmlns:a16="http://schemas.microsoft.com/office/drawing/2014/main" id="{DB51F7E2-F988-3459-D00E-22F6B435EAB2}"/>
              </a:ext>
            </a:extLst>
          </p:cNvPr>
          <p:cNvSpPr>
            <a:spLocks noGrp="1"/>
          </p:cNvSpPr>
          <p:nvPr>
            <p:ph type="ftr" sz="quarter" idx="11"/>
          </p:nvPr>
        </p:nvSpPr>
        <p:spPr/>
        <p:txBody>
          <a:bodyPr/>
          <a:lstStyle/>
          <a:p>
            <a:r>
              <a:rPr lang="de-CH"/>
              <a:t>07 - Battery Ageing</a:t>
            </a:r>
          </a:p>
        </p:txBody>
      </p:sp>
      <p:sp>
        <p:nvSpPr>
          <p:cNvPr id="6" name="Foliennummernplatzhalter 5">
            <a:extLst>
              <a:ext uri="{FF2B5EF4-FFF2-40B4-BE49-F238E27FC236}">
                <a16:creationId xmlns:a16="http://schemas.microsoft.com/office/drawing/2014/main" id="{B6F17913-A858-54DE-D7AE-6B90AE65404F}"/>
              </a:ext>
            </a:extLst>
          </p:cNvPr>
          <p:cNvSpPr>
            <a:spLocks noGrp="1"/>
          </p:cNvSpPr>
          <p:nvPr>
            <p:ph type="sldNum" sz="quarter" idx="12"/>
          </p:nvPr>
        </p:nvSpPr>
        <p:spPr/>
        <p:txBody>
          <a:bodyPr/>
          <a:lstStyle/>
          <a:p>
            <a:fld id="{7E92B102-2D05-4D20-AD0C-1FCC6F238F5D}" type="slidenum">
              <a:rPr lang="de-CH" smtClean="0"/>
              <a:t>‹Nr.›</a:t>
            </a:fld>
            <a:endParaRPr lang="de-CH"/>
          </a:p>
        </p:txBody>
      </p:sp>
    </p:spTree>
    <p:extLst>
      <p:ext uri="{BB962C8B-B14F-4D97-AF65-F5344CB8AC3E}">
        <p14:creationId xmlns:p14="http://schemas.microsoft.com/office/powerpoint/2010/main" val="2531895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defTabSz="414772"/>
            <a:r>
              <a:rPr lang="en-US">
                <a:solidFill>
                  <a:prstClr val="white"/>
                </a:solidFill>
              </a:rPr>
              <a:t>Battery Course</a:t>
            </a:r>
            <a:endParaRPr lang="de-CH" dirty="0">
              <a:solidFill>
                <a:prstClr val="white"/>
              </a:solidFill>
            </a:endParaRPr>
          </a:p>
        </p:txBody>
      </p:sp>
      <p:sp>
        <p:nvSpPr>
          <p:cNvPr id="5" name="Footer Placeholder 4"/>
          <p:cNvSpPr>
            <a:spLocks noGrp="1"/>
          </p:cNvSpPr>
          <p:nvPr>
            <p:ph type="ftr" sz="quarter" idx="11"/>
          </p:nvPr>
        </p:nvSpPr>
        <p:spPr/>
        <p:txBody>
          <a:bodyPr/>
          <a:lstStyle/>
          <a:p>
            <a:pPr defTabSz="414772"/>
            <a:r>
              <a:rPr lang="de-CH">
                <a:solidFill>
                  <a:prstClr val="white"/>
                </a:solidFill>
              </a:rPr>
              <a:t>07 - Battery Ageing</a:t>
            </a:r>
            <a:endParaRPr lang="de-CH" dirty="0">
              <a:solidFill>
                <a:prstClr val="white"/>
              </a:solidFill>
            </a:endParaRPr>
          </a:p>
        </p:txBody>
      </p:sp>
      <p:sp>
        <p:nvSpPr>
          <p:cNvPr id="6" name="Slide Number Placeholder 5"/>
          <p:cNvSpPr>
            <a:spLocks noGrp="1"/>
          </p:cNvSpPr>
          <p:nvPr>
            <p:ph type="sldNum" sz="quarter" idx="12"/>
          </p:nvPr>
        </p:nvSpPr>
        <p:spPr/>
        <p:txBody>
          <a:bodyPr/>
          <a:lstStyle/>
          <a:p>
            <a:pPr defTabSz="414772"/>
            <a:fld id="{4E3A50CD-A9EF-43DC-AE9C-C4361F522DED}" type="slidenum">
              <a:rPr lang="de-CH" smtClean="0">
                <a:solidFill>
                  <a:prstClr val="white"/>
                </a:solidFill>
              </a:rPr>
              <a:pPr defTabSz="414772"/>
              <a:t>‹Nr.›</a:t>
            </a:fld>
            <a:endParaRPr lang="de-CH" dirty="0">
              <a:solidFill>
                <a:prstClr val="white"/>
              </a:solidFill>
            </a:endParaRPr>
          </a:p>
        </p:txBody>
      </p:sp>
      <p:sp>
        <p:nvSpPr>
          <p:cNvPr id="7" name="Title Placeholder 1">
            <a:extLst>
              <a:ext uri="{FF2B5EF4-FFF2-40B4-BE49-F238E27FC236}">
                <a16:creationId xmlns:a16="http://schemas.microsoft.com/office/drawing/2014/main" id="{5EDB58EA-FEBF-1702-47DD-220B63A6FB0F}"/>
              </a:ext>
            </a:extLst>
          </p:cNvPr>
          <p:cNvSpPr>
            <a:spLocks noGrp="1"/>
          </p:cNvSpPr>
          <p:nvPr>
            <p:ph type="title"/>
          </p:nvPr>
        </p:nvSpPr>
        <p:spPr>
          <a:xfrm>
            <a:off x="1521501" y="0"/>
            <a:ext cx="7703461" cy="648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78681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194" y="1175163"/>
            <a:ext cx="4502806" cy="5001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93865" y="1175163"/>
            <a:ext cx="4502806" cy="5001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14772"/>
            <a:r>
              <a:rPr lang="en-US">
                <a:solidFill>
                  <a:prstClr val="white"/>
                </a:solidFill>
              </a:rPr>
              <a:t>Battery Course</a:t>
            </a:r>
            <a:endParaRPr lang="de-CH" dirty="0">
              <a:solidFill>
                <a:prstClr val="white"/>
              </a:solidFill>
            </a:endParaRPr>
          </a:p>
        </p:txBody>
      </p:sp>
      <p:sp>
        <p:nvSpPr>
          <p:cNvPr id="6" name="Footer Placeholder 5"/>
          <p:cNvSpPr>
            <a:spLocks noGrp="1"/>
          </p:cNvSpPr>
          <p:nvPr>
            <p:ph type="ftr" sz="quarter" idx="11"/>
          </p:nvPr>
        </p:nvSpPr>
        <p:spPr/>
        <p:txBody>
          <a:bodyPr/>
          <a:lstStyle/>
          <a:p>
            <a:pPr defTabSz="414772"/>
            <a:r>
              <a:rPr lang="de-CH">
                <a:solidFill>
                  <a:prstClr val="white"/>
                </a:solidFill>
              </a:rPr>
              <a:t>07 - Battery Ageing</a:t>
            </a:r>
            <a:endParaRPr lang="de-CH" dirty="0">
              <a:solidFill>
                <a:prstClr val="white"/>
              </a:solidFill>
            </a:endParaRPr>
          </a:p>
        </p:txBody>
      </p:sp>
      <p:sp>
        <p:nvSpPr>
          <p:cNvPr id="7" name="Slide Number Placeholder 6"/>
          <p:cNvSpPr>
            <a:spLocks noGrp="1"/>
          </p:cNvSpPr>
          <p:nvPr>
            <p:ph type="sldNum" sz="quarter" idx="12"/>
          </p:nvPr>
        </p:nvSpPr>
        <p:spPr/>
        <p:txBody>
          <a:bodyPr/>
          <a:lstStyle/>
          <a:p>
            <a:pPr defTabSz="414772"/>
            <a:fld id="{4E3A50CD-A9EF-43DC-AE9C-C4361F522DED}" type="slidenum">
              <a:rPr lang="de-CH" smtClean="0">
                <a:solidFill>
                  <a:prstClr val="white"/>
                </a:solidFill>
              </a:rPr>
              <a:pPr defTabSz="414772"/>
              <a:t>‹Nr.›</a:t>
            </a:fld>
            <a:endParaRPr lang="de-CH" dirty="0">
              <a:solidFill>
                <a:prstClr val="white"/>
              </a:solidFill>
            </a:endParaRPr>
          </a:p>
        </p:txBody>
      </p:sp>
      <p:sp>
        <p:nvSpPr>
          <p:cNvPr id="8" name="Title Placeholder 1">
            <a:extLst>
              <a:ext uri="{FF2B5EF4-FFF2-40B4-BE49-F238E27FC236}">
                <a16:creationId xmlns:a16="http://schemas.microsoft.com/office/drawing/2014/main" id="{A9479808-0A93-7E4D-0ED4-B2D05A1935E7}"/>
              </a:ext>
            </a:extLst>
          </p:cNvPr>
          <p:cNvSpPr>
            <a:spLocks noGrp="1"/>
          </p:cNvSpPr>
          <p:nvPr>
            <p:ph type="title"/>
          </p:nvPr>
        </p:nvSpPr>
        <p:spPr>
          <a:xfrm>
            <a:off x="1521501" y="0"/>
            <a:ext cx="7703461" cy="648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299849208"/>
      </p:ext>
    </p:extLst>
  </p:cSld>
  <p:clrMapOvr>
    <a:masterClrMapping/>
  </p:clrMapOvr>
  <p:extLst>
    <p:ext uri="{DCECCB84-F9BA-43D5-87BE-67443E8EF086}">
      <p15:sldGuideLst xmlns:p15="http://schemas.microsoft.com/office/powerpoint/2012/main">
        <p15:guide id="1" orient="horz" pos="2381">
          <p15:clr>
            <a:srgbClr val="FBAE40"/>
          </p15:clr>
        </p15:guide>
        <p15:guide id="2" pos="336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0194" y="855813"/>
            <a:ext cx="4502806" cy="639064"/>
          </a:xfrm>
        </p:spPr>
        <p:txBody>
          <a:bodyPr anchor="ctr"/>
          <a:lstStyle>
            <a:lvl1pPr marL="0" indent="0">
              <a:buNone/>
              <a:defRPr sz="2359"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en-US" dirty="0"/>
              <a:t>Edit Master text styles</a:t>
            </a:r>
          </a:p>
        </p:txBody>
      </p:sp>
      <p:sp>
        <p:nvSpPr>
          <p:cNvPr id="5" name="Text Placeholder 4"/>
          <p:cNvSpPr>
            <a:spLocks noGrp="1"/>
          </p:cNvSpPr>
          <p:nvPr>
            <p:ph type="body" sz="quarter" idx="3"/>
          </p:nvPr>
        </p:nvSpPr>
        <p:spPr>
          <a:xfrm>
            <a:off x="5093865" y="842995"/>
            <a:ext cx="4502806" cy="651882"/>
          </a:xfrm>
        </p:spPr>
        <p:txBody>
          <a:bodyPr anchor="ctr">
            <a:normAutofit/>
          </a:bodyPr>
          <a:lstStyle>
            <a:lvl1pPr marL="0" indent="0">
              <a:buNone/>
              <a:defRPr sz="2359"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en-US" dirty="0"/>
              <a:t>Edit Master text styles</a:t>
            </a:r>
          </a:p>
        </p:txBody>
      </p:sp>
      <p:sp>
        <p:nvSpPr>
          <p:cNvPr id="7" name="Date Placeholder 6"/>
          <p:cNvSpPr>
            <a:spLocks noGrp="1"/>
          </p:cNvSpPr>
          <p:nvPr>
            <p:ph type="dt" sz="half" idx="10"/>
          </p:nvPr>
        </p:nvSpPr>
        <p:spPr/>
        <p:txBody>
          <a:bodyPr/>
          <a:lstStyle/>
          <a:p>
            <a:pPr defTabSz="414772"/>
            <a:r>
              <a:rPr lang="en-US">
                <a:solidFill>
                  <a:prstClr val="white"/>
                </a:solidFill>
              </a:rPr>
              <a:t>Battery Course</a:t>
            </a:r>
            <a:endParaRPr lang="de-CH" dirty="0">
              <a:solidFill>
                <a:prstClr val="white"/>
              </a:solidFill>
            </a:endParaRPr>
          </a:p>
        </p:txBody>
      </p:sp>
      <p:sp>
        <p:nvSpPr>
          <p:cNvPr id="8" name="Footer Placeholder 7"/>
          <p:cNvSpPr>
            <a:spLocks noGrp="1"/>
          </p:cNvSpPr>
          <p:nvPr>
            <p:ph type="ftr" sz="quarter" idx="11"/>
          </p:nvPr>
        </p:nvSpPr>
        <p:spPr/>
        <p:txBody>
          <a:bodyPr/>
          <a:lstStyle/>
          <a:p>
            <a:pPr defTabSz="414772"/>
            <a:r>
              <a:rPr lang="de-CH">
                <a:solidFill>
                  <a:prstClr val="white"/>
                </a:solidFill>
              </a:rPr>
              <a:t>07 - Battery Ageing</a:t>
            </a:r>
            <a:endParaRPr lang="de-CH" dirty="0">
              <a:solidFill>
                <a:prstClr val="white"/>
              </a:solidFill>
            </a:endParaRPr>
          </a:p>
        </p:txBody>
      </p:sp>
      <p:sp>
        <p:nvSpPr>
          <p:cNvPr id="9" name="Slide Number Placeholder 8"/>
          <p:cNvSpPr>
            <a:spLocks noGrp="1"/>
          </p:cNvSpPr>
          <p:nvPr>
            <p:ph type="sldNum" sz="quarter" idx="12"/>
          </p:nvPr>
        </p:nvSpPr>
        <p:spPr/>
        <p:txBody>
          <a:bodyPr/>
          <a:lstStyle/>
          <a:p>
            <a:pPr defTabSz="414772"/>
            <a:fld id="{4E3A50CD-A9EF-43DC-AE9C-C4361F522DED}" type="slidenum">
              <a:rPr lang="de-CH" smtClean="0">
                <a:solidFill>
                  <a:prstClr val="white"/>
                </a:solidFill>
              </a:rPr>
              <a:pPr defTabSz="414772"/>
              <a:t>‹Nr.›</a:t>
            </a:fld>
            <a:endParaRPr lang="de-CH" dirty="0">
              <a:solidFill>
                <a:prstClr val="white"/>
              </a:solidFill>
            </a:endParaRPr>
          </a:p>
        </p:txBody>
      </p:sp>
      <p:sp>
        <p:nvSpPr>
          <p:cNvPr id="11" name="Content Placeholder 2"/>
          <p:cNvSpPr>
            <a:spLocks noGrp="1"/>
          </p:cNvSpPr>
          <p:nvPr>
            <p:ph sz="half" idx="13"/>
          </p:nvPr>
        </p:nvSpPr>
        <p:spPr>
          <a:xfrm>
            <a:off x="450194" y="1494878"/>
            <a:ext cx="4502806" cy="468208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5093865" y="1494877"/>
            <a:ext cx="4502806" cy="46820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28A41F6A-C6A5-C0B6-6945-1D442C7176DC}"/>
              </a:ext>
            </a:extLst>
          </p:cNvPr>
          <p:cNvSpPr>
            <a:spLocks noGrp="1"/>
          </p:cNvSpPr>
          <p:nvPr>
            <p:ph type="title"/>
          </p:nvPr>
        </p:nvSpPr>
        <p:spPr>
          <a:xfrm>
            <a:off x="1521501" y="0"/>
            <a:ext cx="7703461" cy="648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35869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414772"/>
            <a:r>
              <a:rPr lang="en-US">
                <a:solidFill>
                  <a:prstClr val="white"/>
                </a:solidFill>
              </a:rPr>
              <a:t>Battery Course</a:t>
            </a:r>
            <a:endParaRPr lang="de-CH" dirty="0">
              <a:solidFill>
                <a:prstClr val="white"/>
              </a:solidFill>
            </a:endParaRPr>
          </a:p>
        </p:txBody>
      </p:sp>
      <p:sp>
        <p:nvSpPr>
          <p:cNvPr id="4" name="Footer Placeholder 3"/>
          <p:cNvSpPr>
            <a:spLocks noGrp="1"/>
          </p:cNvSpPr>
          <p:nvPr>
            <p:ph type="ftr" sz="quarter" idx="11"/>
          </p:nvPr>
        </p:nvSpPr>
        <p:spPr/>
        <p:txBody>
          <a:bodyPr/>
          <a:lstStyle/>
          <a:p>
            <a:pPr defTabSz="414772"/>
            <a:r>
              <a:rPr lang="de-CH">
                <a:solidFill>
                  <a:prstClr val="white"/>
                </a:solidFill>
              </a:rPr>
              <a:t>07 - Battery Ageing</a:t>
            </a:r>
            <a:endParaRPr lang="de-CH" dirty="0">
              <a:solidFill>
                <a:prstClr val="white"/>
              </a:solidFill>
            </a:endParaRPr>
          </a:p>
        </p:txBody>
      </p:sp>
      <p:sp>
        <p:nvSpPr>
          <p:cNvPr id="5" name="Slide Number Placeholder 4"/>
          <p:cNvSpPr>
            <a:spLocks noGrp="1"/>
          </p:cNvSpPr>
          <p:nvPr>
            <p:ph type="sldNum" sz="quarter" idx="12"/>
          </p:nvPr>
        </p:nvSpPr>
        <p:spPr/>
        <p:txBody>
          <a:bodyPr/>
          <a:lstStyle/>
          <a:p>
            <a:pPr defTabSz="414772"/>
            <a:fld id="{4E3A50CD-A9EF-43DC-AE9C-C4361F522DED}" type="slidenum">
              <a:rPr lang="de-CH" smtClean="0">
                <a:solidFill>
                  <a:prstClr val="white"/>
                </a:solidFill>
              </a:rPr>
              <a:pPr defTabSz="414772"/>
              <a:t>‹Nr.›</a:t>
            </a:fld>
            <a:endParaRPr lang="de-CH" dirty="0">
              <a:solidFill>
                <a:prstClr val="white"/>
              </a:solidFill>
            </a:endParaRPr>
          </a:p>
        </p:txBody>
      </p:sp>
      <p:sp>
        <p:nvSpPr>
          <p:cNvPr id="6" name="Title Placeholder 1">
            <a:extLst>
              <a:ext uri="{FF2B5EF4-FFF2-40B4-BE49-F238E27FC236}">
                <a16:creationId xmlns:a16="http://schemas.microsoft.com/office/drawing/2014/main" id="{820957FE-70AE-628B-6749-5305DBB6B227}"/>
              </a:ext>
            </a:extLst>
          </p:cNvPr>
          <p:cNvSpPr>
            <a:spLocks noGrp="1"/>
          </p:cNvSpPr>
          <p:nvPr>
            <p:ph type="title"/>
          </p:nvPr>
        </p:nvSpPr>
        <p:spPr>
          <a:xfrm>
            <a:off x="1521501" y="0"/>
            <a:ext cx="7703461" cy="648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7335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987426"/>
            <a:ext cx="3194943" cy="1069973"/>
          </a:xfrm>
          <a:prstGeom prst="rect">
            <a:avLst/>
          </a:prstGeom>
        </p:spPr>
        <p:txBody>
          <a:bodyPr anchor="b">
            <a:normAutofit/>
          </a:bodyPr>
          <a:lstStyle>
            <a:lvl1pPr>
              <a:defRPr sz="2903"/>
            </a:lvl1pPr>
          </a:lstStyle>
          <a:p>
            <a:r>
              <a:rPr lang="en-US" dirty="0"/>
              <a:t>Click to edit Master title style</a:t>
            </a:r>
          </a:p>
        </p:txBody>
      </p:sp>
      <p:sp>
        <p:nvSpPr>
          <p:cNvPr id="3" name="Picture Placeholder 2"/>
          <p:cNvSpPr>
            <a:spLocks noGrp="1" noChangeAspect="1"/>
          </p:cNvSpPr>
          <p:nvPr>
            <p:ph type="pic" idx="1"/>
          </p:nvPr>
        </p:nvSpPr>
        <p:spPr>
          <a:xfrm>
            <a:off x="4211340" y="987427"/>
            <a:ext cx="5014912" cy="4873625"/>
          </a:xfrm>
        </p:spPr>
        <p:txBody>
          <a:bodyPr anchor="t"/>
          <a:lstStyle>
            <a:lvl1pPr marL="0" indent="0">
              <a:buNone/>
              <a:defRPr sz="3200"/>
            </a:lvl1pPr>
            <a:lvl2pPr marL="457203" indent="0">
              <a:buNone/>
              <a:defRPr sz="2800"/>
            </a:lvl2pPr>
            <a:lvl3pPr marL="914406" indent="0">
              <a:buNone/>
              <a:defRPr sz="2400"/>
            </a:lvl3pPr>
            <a:lvl4pPr marL="1371609" indent="0">
              <a:buNone/>
              <a:defRPr sz="2000"/>
            </a:lvl4pPr>
            <a:lvl5pPr marL="1828812" indent="0">
              <a:buNone/>
              <a:defRPr sz="2000"/>
            </a:lvl5pPr>
            <a:lvl6pPr marL="2286015" indent="0">
              <a:buNone/>
              <a:defRPr sz="2000"/>
            </a:lvl6pPr>
            <a:lvl7pPr marL="2743218" indent="0">
              <a:buNone/>
              <a:defRPr sz="2000"/>
            </a:lvl7pPr>
            <a:lvl8pPr marL="3200421" indent="0">
              <a:buNone/>
              <a:defRPr sz="2000"/>
            </a:lvl8pPr>
            <a:lvl9pPr marL="3657624"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3" indent="0">
              <a:buNone/>
              <a:defRPr sz="1400"/>
            </a:lvl2pPr>
            <a:lvl3pPr marL="914406" indent="0">
              <a:buNone/>
              <a:defRPr sz="1200"/>
            </a:lvl3pPr>
            <a:lvl4pPr marL="1371609" indent="0">
              <a:buNone/>
              <a:defRPr sz="1000"/>
            </a:lvl4pPr>
            <a:lvl5pPr marL="1828812" indent="0">
              <a:buNone/>
              <a:defRPr sz="1000"/>
            </a:lvl5pPr>
            <a:lvl6pPr marL="2286015" indent="0">
              <a:buNone/>
              <a:defRPr sz="1000"/>
            </a:lvl6pPr>
            <a:lvl7pPr marL="2743218" indent="0">
              <a:buNone/>
              <a:defRPr sz="1000"/>
            </a:lvl7pPr>
            <a:lvl8pPr marL="3200421" indent="0">
              <a:buNone/>
              <a:defRPr sz="1000"/>
            </a:lvl8pPr>
            <a:lvl9pPr marL="365762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414772"/>
            <a:r>
              <a:rPr lang="en-US">
                <a:solidFill>
                  <a:prstClr val="white"/>
                </a:solidFill>
              </a:rPr>
              <a:t>Battery Course</a:t>
            </a:r>
            <a:endParaRPr lang="de-CH" dirty="0">
              <a:solidFill>
                <a:prstClr val="white"/>
              </a:solidFill>
            </a:endParaRPr>
          </a:p>
        </p:txBody>
      </p:sp>
      <p:sp>
        <p:nvSpPr>
          <p:cNvPr id="6" name="Footer Placeholder 5"/>
          <p:cNvSpPr>
            <a:spLocks noGrp="1"/>
          </p:cNvSpPr>
          <p:nvPr>
            <p:ph type="ftr" sz="quarter" idx="11"/>
          </p:nvPr>
        </p:nvSpPr>
        <p:spPr/>
        <p:txBody>
          <a:bodyPr/>
          <a:lstStyle/>
          <a:p>
            <a:pPr defTabSz="414772"/>
            <a:r>
              <a:rPr lang="de-CH">
                <a:solidFill>
                  <a:prstClr val="white"/>
                </a:solidFill>
              </a:rPr>
              <a:t>07 - Battery Ageing</a:t>
            </a:r>
            <a:endParaRPr lang="de-CH" dirty="0">
              <a:solidFill>
                <a:prstClr val="white"/>
              </a:solidFill>
            </a:endParaRPr>
          </a:p>
        </p:txBody>
      </p:sp>
      <p:sp>
        <p:nvSpPr>
          <p:cNvPr id="7" name="Slide Number Placeholder 6"/>
          <p:cNvSpPr>
            <a:spLocks noGrp="1"/>
          </p:cNvSpPr>
          <p:nvPr>
            <p:ph type="sldNum" sz="quarter" idx="12"/>
          </p:nvPr>
        </p:nvSpPr>
        <p:spPr/>
        <p:txBody>
          <a:bodyPr/>
          <a:lstStyle/>
          <a:p>
            <a:pPr defTabSz="414772"/>
            <a:fld id="{4E3A50CD-A9EF-43DC-AE9C-C4361F522DED}" type="slidenum">
              <a:rPr lang="de-CH" smtClean="0">
                <a:solidFill>
                  <a:prstClr val="white"/>
                </a:solidFill>
              </a:rPr>
              <a:pPr defTabSz="414772"/>
              <a:t>‹Nr.›</a:t>
            </a:fld>
            <a:endParaRPr lang="de-CH" dirty="0">
              <a:solidFill>
                <a:prstClr val="white"/>
              </a:solidFill>
            </a:endParaRPr>
          </a:p>
        </p:txBody>
      </p:sp>
      <p:sp>
        <p:nvSpPr>
          <p:cNvPr id="8" name="Title Placeholder 1">
            <a:extLst>
              <a:ext uri="{FF2B5EF4-FFF2-40B4-BE49-F238E27FC236}">
                <a16:creationId xmlns:a16="http://schemas.microsoft.com/office/drawing/2014/main" id="{14B52A96-39FB-C409-6C55-1B572236048C}"/>
              </a:ext>
            </a:extLst>
          </p:cNvPr>
          <p:cNvSpPr txBox="1">
            <a:spLocks/>
          </p:cNvSpPr>
          <p:nvPr userDrawn="1"/>
        </p:nvSpPr>
        <p:spPr>
          <a:xfrm>
            <a:off x="1521501" y="0"/>
            <a:ext cx="7703461" cy="648000"/>
          </a:xfrm>
          <a:prstGeom prst="rect">
            <a:avLst/>
          </a:prstGeom>
        </p:spPr>
        <p:txBody>
          <a:bodyPr vert="horz" lIns="91440" tIns="45720" rIns="91440" bIns="45720" rtlCol="0" anchor="ctr">
            <a:normAutofit/>
          </a:bodyPr>
          <a:lstStyle>
            <a:lvl1pPr algn="ctr" defTabSz="914406" rtl="0" eaLnBrk="1" latinLnBrk="0" hangingPunct="1">
              <a:lnSpc>
                <a:spcPct val="90000"/>
              </a:lnSpc>
              <a:spcBef>
                <a:spcPct val="0"/>
              </a:spcBef>
              <a:buNone/>
              <a:defRPr sz="3266" kern="1200">
                <a:solidFill>
                  <a:schemeClr val="tx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371465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14772"/>
            <a:r>
              <a:rPr lang="en-US">
                <a:solidFill>
                  <a:prstClr val="white"/>
                </a:solidFill>
              </a:rPr>
              <a:t>Battery Course</a:t>
            </a:r>
            <a:endParaRPr lang="de-CH" dirty="0">
              <a:solidFill>
                <a:prstClr val="white"/>
              </a:solidFill>
            </a:endParaRPr>
          </a:p>
        </p:txBody>
      </p:sp>
      <p:sp>
        <p:nvSpPr>
          <p:cNvPr id="5" name="Footer Placeholder 4"/>
          <p:cNvSpPr>
            <a:spLocks noGrp="1"/>
          </p:cNvSpPr>
          <p:nvPr>
            <p:ph type="ftr" sz="quarter" idx="11"/>
          </p:nvPr>
        </p:nvSpPr>
        <p:spPr/>
        <p:txBody>
          <a:bodyPr/>
          <a:lstStyle/>
          <a:p>
            <a:pPr defTabSz="414772"/>
            <a:r>
              <a:rPr lang="de-CH">
                <a:solidFill>
                  <a:prstClr val="white"/>
                </a:solidFill>
              </a:rPr>
              <a:t>07 - Battery Ageing</a:t>
            </a:r>
            <a:endParaRPr lang="de-CH" dirty="0">
              <a:solidFill>
                <a:prstClr val="white"/>
              </a:solidFill>
            </a:endParaRPr>
          </a:p>
        </p:txBody>
      </p:sp>
      <p:sp>
        <p:nvSpPr>
          <p:cNvPr id="6" name="Slide Number Placeholder 5"/>
          <p:cNvSpPr>
            <a:spLocks noGrp="1"/>
          </p:cNvSpPr>
          <p:nvPr>
            <p:ph type="sldNum" sz="quarter" idx="12"/>
          </p:nvPr>
        </p:nvSpPr>
        <p:spPr/>
        <p:txBody>
          <a:bodyPr/>
          <a:lstStyle/>
          <a:p>
            <a:pPr defTabSz="414772"/>
            <a:fld id="{4E3A50CD-A9EF-43DC-AE9C-C4361F522DED}" type="slidenum">
              <a:rPr lang="de-CH" smtClean="0">
                <a:solidFill>
                  <a:prstClr val="white"/>
                </a:solidFill>
              </a:rPr>
              <a:pPr defTabSz="414772"/>
              <a:t>‹Nr.›</a:t>
            </a:fld>
            <a:endParaRPr lang="de-CH" dirty="0">
              <a:solidFill>
                <a:prstClr val="white"/>
              </a:solidFill>
            </a:endParaRPr>
          </a:p>
        </p:txBody>
      </p:sp>
      <p:sp>
        <p:nvSpPr>
          <p:cNvPr id="7" name="Title Placeholder 1">
            <a:extLst>
              <a:ext uri="{FF2B5EF4-FFF2-40B4-BE49-F238E27FC236}">
                <a16:creationId xmlns:a16="http://schemas.microsoft.com/office/drawing/2014/main" id="{AB284757-D67E-2270-BD42-203737D0C892}"/>
              </a:ext>
            </a:extLst>
          </p:cNvPr>
          <p:cNvSpPr>
            <a:spLocks noGrp="1"/>
          </p:cNvSpPr>
          <p:nvPr>
            <p:ph type="title"/>
          </p:nvPr>
        </p:nvSpPr>
        <p:spPr>
          <a:xfrm>
            <a:off x="1521501" y="0"/>
            <a:ext cx="7703461" cy="648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8180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82328" y="906248"/>
            <a:ext cx="4190702" cy="82391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de-DE" dirty="0"/>
              <a:t>Formatvorlagen des Textmasters bearbeiten</a:t>
            </a:r>
          </a:p>
        </p:txBody>
      </p:sp>
      <p:sp>
        <p:nvSpPr>
          <p:cNvPr id="4" name="Inhaltsplatzhalter 3"/>
          <p:cNvSpPr>
            <a:spLocks noGrp="1"/>
          </p:cNvSpPr>
          <p:nvPr>
            <p:ph sz="half" idx="2"/>
          </p:nvPr>
        </p:nvSpPr>
        <p:spPr>
          <a:xfrm>
            <a:off x="682328" y="1730159"/>
            <a:ext cx="4190702" cy="453115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5014913" y="906248"/>
            <a:ext cx="4211340" cy="82391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5014913" y="1730160"/>
            <a:ext cx="4211340" cy="453115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pPr defTabSz="414772"/>
            <a:r>
              <a:rPr lang="en-US">
                <a:solidFill>
                  <a:prstClr val="white"/>
                </a:solidFill>
              </a:rPr>
              <a:t>Battery Course</a:t>
            </a:r>
            <a:endParaRPr lang="de-CH">
              <a:solidFill>
                <a:prstClr val="white"/>
              </a:solidFill>
            </a:endParaRPr>
          </a:p>
        </p:txBody>
      </p:sp>
      <p:sp>
        <p:nvSpPr>
          <p:cNvPr id="8" name="Fußzeilenplatzhalter 7"/>
          <p:cNvSpPr>
            <a:spLocks noGrp="1"/>
          </p:cNvSpPr>
          <p:nvPr>
            <p:ph type="ftr" sz="quarter" idx="11"/>
          </p:nvPr>
        </p:nvSpPr>
        <p:spPr/>
        <p:txBody>
          <a:bodyPr/>
          <a:lstStyle/>
          <a:p>
            <a:pPr defTabSz="414772"/>
            <a:r>
              <a:rPr lang="de-CH">
                <a:solidFill>
                  <a:prstClr val="white"/>
                </a:solidFill>
              </a:rPr>
              <a:t>07 - Battery Ageing</a:t>
            </a:r>
          </a:p>
        </p:txBody>
      </p:sp>
      <p:sp>
        <p:nvSpPr>
          <p:cNvPr id="9" name="Foliennummernplatzhalter 8"/>
          <p:cNvSpPr>
            <a:spLocks noGrp="1"/>
          </p:cNvSpPr>
          <p:nvPr>
            <p:ph type="sldNum" sz="quarter" idx="12"/>
          </p:nvPr>
        </p:nvSpPr>
        <p:spPr/>
        <p:txBody>
          <a:bodyPr/>
          <a:lstStyle/>
          <a:p>
            <a:pPr defTabSz="414772"/>
            <a:fld id="{4E3A50CD-A9EF-43DC-AE9C-C4361F522DED}" type="slidenum">
              <a:rPr lang="de-CH" smtClean="0">
                <a:solidFill>
                  <a:prstClr val="white"/>
                </a:solidFill>
              </a:rPr>
              <a:pPr defTabSz="414772"/>
              <a:t>‹Nr.›</a:t>
            </a:fld>
            <a:endParaRPr lang="de-CH">
              <a:solidFill>
                <a:prstClr val="white"/>
              </a:solidFill>
            </a:endParaRPr>
          </a:p>
        </p:txBody>
      </p:sp>
      <p:sp>
        <p:nvSpPr>
          <p:cNvPr id="2" name="Title Placeholder 1">
            <a:extLst>
              <a:ext uri="{FF2B5EF4-FFF2-40B4-BE49-F238E27FC236}">
                <a16:creationId xmlns:a16="http://schemas.microsoft.com/office/drawing/2014/main" id="{5A6602EE-57D6-25C7-F266-5007962FA7D5}"/>
              </a:ext>
            </a:extLst>
          </p:cNvPr>
          <p:cNvSpPr>
            <a:spLocks noGrp="1"/>
          </p:cNvSpPr>
          <p:nvPr>
            <p:ph type="title"/>
          </p:nvPr>
        </p:nvSpPr>
        <p:spPr>
          <a:xfrm>
            <a:off x="1521501" y="0"/>
            <a:ext cx="7703461" cy="648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98208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a:prstGeom prst="rect">
            <a:avLst/>
          </a:prstGeom>
        </p:spPr>
        <p:txBody>
          <a:bodyPr anchor="t">
            <a:normAutofit/>
          </a:bodyPr>
          <a:lstStyle>
            <a:lvl1pPr algn="l">
              <a:defRPr sz="4899"/>
            </a:lvl1pPr>
          </a:lstStyle>
          <a:p>
            <a:r>
              <a:rPr lang="en-US" dirty="0"/>
              <a:t>Click to edit Master title style</a:t>
            </a:r>
          </a:p>
        </p:txBody>
      </p:sp>
      <p:sp>
        <p:nvSpPr>
          <p:cNvPr id="3" name="Subtitle 2"/>
          <p:cNvSpPr>
            <a:spLocks noGrp="1"/>
          </p:cNvSpPr>
          <p:nvPr>
            <p:ph type="subTitle" idx="1"/>
          </p:nvPr>
        </p:nvSpPr>
        <p:spPr>
          <a:xfrm>
            <a:off x="1238250" y="3602039"/>
            <a:ext cx="7429500" cy="1655762"/>
          </a:xfrm>
        </p:spPr>
        <p:txBody>
          <a:bodyPr/>
          <a:lstStyle>
            <a:lvl1pPr marL="0" indent="0" algn="ctr">
              <a:buNone/>
              <a:defRPr sz="2540"/>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defTabSz="414772"/>
            <a:r>
              <a:rPr lang="en-US">
                <a:solidFill>
                  <a:prstClr val="white"/>
                </a:solidFill>
              </a:rPr>
              <a:t>Battery Course</a:t>
            </a:r>
            <a:endParaRPr lang="de-CH" dirty="0">
              <a:solidFill>
                <a:prstClr val="white"/>
              </a:solidFill>
            </a:endParaRPr>
          </a:p>
        </p:txBody>
      </p:sp>
      <p:sp>
        <p:nvSpPr>
          <p:cNvPr id="5" name="Footer Placeholder 4"/>
          <p:cNvSpPr>
            <a:spLocks noGrp="1"/>
          </p:cNvSpPr>
          <p:nvPr>
            <p:ph type="ftr" sz="quarter" idx="11"/>
          </p:nvPr>
        </p:nvSpPr>
        <p:spPr/>
        <p:txBody>
          <a:bodyPr/>
          <a:lstStyle/>
          <a:p>
            <a:pPr defTabSz="414772"/>
            <a:r>
              <a:rPr lang="de-CH">
                <a:solidFill>
                  <a:prstClr val="white"/>
                </a:solidFill>
              </a:rPr>
              <a:t>07 - Battery Ageing</a:t>
            </a:r>
            <a:endParaRPr lang="de-CH" dirty="0">
              <a:solidFill>
                <a:prstClr val="white"/>
              </a:solidFill>
            </a:endParaRPr>
          </a:p>
        </p:txBody>
      </p:sp>
      <p:sp>
        <p:nvSpPr>
          <p:cNvPr id="6" name="Slide Number Placeholder 5"/>
          <p:cNvSpPr>
            <a:spLocks noGrp="1"/>
          </p:cNvSpPr>
          <p:nvPr>
            <p:ph type="sldNum" sz="quarter" idx="12"/>
          </p:nvPr>
        </p:nvSpPr>
        <p:spPr/>
        <p:txBody>
          <a:bodyPr/>
          <a:lstStyle/>
          <a:p>
            <a:pPr defTabSz="414772"/>
            <a:fld id="{4E3A50CD-A9EF-43DC-AE9C-C4361F522DED}" type="slidenum">
              <a:rPr lang="de-CH" smtClean="0">
                <a:solidFill>
                  <a:prstClr val="white"/>
                </a:solidFill>
              </a:rPr>
              <a:pPr defTabSz="414772"/>
              <a:t>‹Nr.›</a:t>
            </a:fld>
            <a:endParaRPr lang="de-CH" dirty="0">
              <a:solidFill>
                <a:prstClr val="white"/>
              </a:solidFill>
            </a:endParaRPr>
          </a:p>
        </p:txBody>
      </p:sp>
    </p:spTree>
    <p:extLst>
      <p:ext uri="{BB962C8B-B14F-4D97-AF65-F5344CB8AC3E}">
        <p14:creationId xmlns:p14="http://schemas.microsoft.com/office/powerpoint/2010/main" val="1873501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1038" y="1002346"/>
            <a:ext cx="8543925" cy="51746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hteck 6"/>
          <p:cNvSpPr/>
          <p:nvPr userDrawn="1"/>
        </p:nvSpPr>
        <p:spPr>
          <a:xfrm>
            <a:off x="0" y="6496314"/>
            <a:ext cx="9906000" cy="3616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2"/>
          </p:nvPr>
        </p:nvSpPr>
        <p:spPr>
          <a:xfrm>
            <a:off x="681037" y="6496314"/>
            <a:ext cx="2228850" cy="365125"/>
          </a:xfrm>
          <a:prstGeom prst="rect">
            <a:avLst/>
          </a:prstGeom>
        </p:spPr>
        <p:txBody>
          <a:bodyPr vert="horz" lIns="91440" tIns="45720" rIns="91440" bIns="45720" rtlCol="0" anchor="ctr"/>
          <a:lstStyle>
            <a:lvl1pPr algn="l">
              <a:defRPr sz="1200">
                <a:solidFill>
                  <a:schemeClr val="bg1"/>
                </a:solidFill>
              </a:defRPr>
            </a:lvl1pPr>
          </a:lstStyle>
          <a:p>
            <a:pPr defTabSz="414772"/>
            <a:r>
              <a:rPr lang="en-US">
                <a:solidFill>
                  <a:prstClr val="white"/>
                </a:solidFill>
              </a:rPr>
              <a:t>Battery Course</a:t>
            </a:r>
            <a:endParaRPr lang="de-CH" dirty="0">
              <a:solidFill>
                <a:prstClr val="white"/>
              </a:solidFill>
            </a:endParaRPr>
          </a:p>
        </p:txBody>
      </p:sp>
      <p:sp>
        <p:nvSpPr>
          <p:cNvPr id="5" name="Footer Placeholder 4"/>
          <p:cNvSpPr>
            <a:spLocks noGrp="1"/>
          </p:cNvSpPr>
          <p:nvPr>
            <p:ph type="ftr" sz="quarter" idx="3"/>
          </p:nvPr>
        </p:nvSpPr>
        <p:spPr>
          <a:xfrm>
            <a:off x="3281363" y="6496314"/>
            <a:ext cx="3343275" cy="365125"/>
          </a:xfrm>
          <a:prstGeom prst="rect">
            <a:avLst/>
          </a:prstGeom>
        </p:spPr>
        <p:txBody>
          <a:bodyPr vert="horz" lIns="91440" tIns="45720" rIns="91440" bIns="45720" rtlCol="0" anchor="ctr"/>
          <a:lstStyle>
            <a:lvl1pPr algn="ctr">
              <a:defRPr sz="1200">
                <a:solidFill>
                  <a:schemeClr val="bg1"/>
                </a:solidFill>
              </a:defRPr>
            </a:lvl1pPr>
          </a:lstStyle>
          <a:p>
            <a:pPr defTabSz="414772"/>
            <a:r>
              <a:rPr lang="de-CH">
                <a:solidFill>
                  <a:prstClr val="white"/>
                </a:solidFill>
              </a:rPr>
              <a:t>07 - Battery Ageing</a:t>
            </a:r>
            <a:endParaRPr lang="de-CH" dirty="0">
              <a:solidFill>
                <a:prstClr val="white"/>
              </a:solidFill>
            </a:endParaRPr>
          </a:p>
        </p:txBody>
      </p:sp>
      <p:sp>
        <p:nvSpPr>
          <p:cNvPr id="6" name="Slide Number Placeholder 5"/>
          <p:cNvSpPr>
            <a:spLocks noGrp="1"/>
          </p:cNvSpPr>
          <p:nvPr>
            <p:ph type="sldNum" sz="quarter" idx="4"/>
          </p:nvPr>
        </p:nvSpPr>
        <p:spPr>
          <a:xfrm>
            <a:off x="6996113" y="6496314"/>
            <a:ext cx="2228850" cy="365125"/>
          </a:xfrm>
          <a:prstGeom prst="rect">
            <a:avLst/>
          </a:prstGeom>
        </p:spPr>
        <p:txBody>
          <a:bodyPr vert="horz" lIns="91440" tIns="45720" rIns="91440" bIns="45720" rtlCol="0" anchor="ctr"/>
          <a:lstStyle>
            <a:lvl1pPr algn="r">
              <a:defRPr sz="1200">
                <a:solidFill>
                  <a:schemeClr val="bg1"/>
                </a:solidFill>
              </a:defRPr>
            </a:lvl1pPr>
          </a:lstStyle>
          <a:p>
            <a:pPr defTabSz="414772"/>
            <a:fld id="{4E3A50CD-A9EF-43DC-AE9C-C4361F522DED}" type="slidenum">
              <a:rPr lang="de-CH" smtClean="0">
                <a:solidFill>
                  <a:prstClr val="white"/>
                </a:solidFill>
              </a:rPr>
              <a:pPr defTabSz="414772"/>
              <a:t>‹Nr.›</a:t>
            </a:fld>
            <a:endParaRPr lang="de-CH" dirty="0">
              <a:solidFill>
                <a:prstClr val="white"/>
              </a:solidFill>
            </a:endParaRPr>
          </a:p>
        </p:txBody>
      </p:sp>
      <p:sp>
        <p:nvSpPr>
          <p:cNvPr id="15" name="Title Placeholder 1">
            <a:extLst>
              <a:ext uri="{FF2B5EF4-FFF2-40B4-BE49-F238E27FC236}">
                <a16:creationId xmlns:a16="http://schemas.microsoft.com/office/drawing/2014/main" id="{8BFBA9F7-AE48-4274-A397-EE9B3E0AF3B5}"/>
              </a:ext>
            </a:extLst>
          </p:cNvPr>
          <p:cNvSpPr>
            <a:spLocks noGrp="1"/>
          </p:cNvSpPr>
          <p:nvPr>
            <p:ph type="title"/>
          </p:nvPr>
        </p:nvSpPr>
        <p:spPr>
          <a:xfrm>
            <a:off x="1521501" y="0"/>
            <a:ext cx="7703461" cy="648000"/>
          </a:xfrm>
          <a:prstGeom prst="rect">
            <a:avLst/>
          </a:prstGeom>
        </p:spPr>
        <p:txBody>
          <a:bodyPr vert="horz" lIns="91440" tIns="45720" rIns="91440" bIns="45720" rtlCol="0" anchor="ctr">
            <a:normAutofit/>
          </a:bodyPr>
          <a:lstStyle/>
          <a:p>
            <a:r>
              <a:rPr lang="en-US" dirty="0"/>
              <a:t>Click to edit Master title style</a:t>
            </a:r>
          </a:p>
        </p:txBody>
      </p:sp>
      <p:cxnSp>
        <p:nvCxnSpPr>
          <p:cNvPr id="17" name="Straight Connector 9">
            <a:extLst>
              <a:ext uri="{FF2B5EF4-FFF2-40B4-BE49-F238E27FC236}">
                <a16:creationId xmlns:a16="http://schemas.microsoft.com/office/drawing/2014/main" id="{228178E0-DD63-4421-92C0-D1CDD9739566}"/>
              </a:ext>
            </a:extLst>
          </p:cNvPr>
          <p:cNvCxnSpPr/>
          <p:nvPr userDrawn="1"/>
        </p:nvCxnSpPr>
        <p:spPr>
          <a:xfrm>
            <a:off x="0" y="646331"/>
            <a:ext cx="990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fik 10">
            <a:extLst>
              <a:ext uri="{FF2B5EF4-FFF2-40B4-BE49-F238E27FC236}">
                <a16:creationId xmlns:a16="http://schemas.microsoft.com/office/drawing/2014/main" id="{3F2D6CD5-EBD8-4E95-8859-83C8D04BFA58}"/>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122576" y="23405"/>
            <a:ext cx="1276349" cy="599520"/>
          </a:xfrm>
          <a:prstGeom prst="rect">
            <a:avLst/>
          </a:prstGeom>
        </p:spPr>
      </p:pic>
    </p:spTree>
    <p:extLst>
      <p:ext uri="{BB962C8B-B14F-4D97-AF65-F5344CB8AC3E}">
        <p14:creationId xmlns:p14="http://schemas.microsoft.com/office/powerpoint/2010/main" val="685342631"/>
      </p:ext>
    </p:extLst>
  </p:cSld>
  <p:clrMap bg1="lt1" tx1="dk1" bg2="lt2" tx2="dk2" accent1="accent1" accent2="accent2" accent3="accent3" accent4="accent4" accent5="accent5" accent6="accent6" hlink="hlink" folHlink="folHlink"/>
  <p:sldLayoutIdLst>
    <p:sldLayoutId id="2147483702" r:id="rId1"/>
    <p:sldLayoutId id="2147483701" r:id="rId2"/>
    <p:sldLayoutId id="2147483703" r:id="rId3"/>
    <p:sldLayoutId id="2147483704" r:id="rId4"/>
    <p:sldLayoutId id="2147483705" r:id="rId5"/>
    <p:sldLayoutId id="2147483708" r:id="rId6"/>
    <p:sldLayoutId id="2147483709" r:id="rId7"/>
    <p:sldLayoutId id="2147483711" r:id="rId8"/>
    <p:sldLayoutId id="2147483712" r:id="rId9"/>
    <p:sldLayoutId id="2147483713" r:id="rId10"/>
  </p:sldLayoutIdLst>
  <p:hf hdr="0"/>
  <p:txStyles>
    <p:titleStyle>
      <a:lvl1pPr algn="ctr" defTabSz="914406" rtl="0" eaLnBrk="1" latinLnBrk="0" hangingPunct="1">
        <a:lnSpc>
          <a:spcPct val="90000"/>
        </a:lnSpc>
        <a:spcBef>
          <a:spcPct val="0"/>
        </a:spcBef>
        <a:buNone/>
        <a:defRPr sz="3266" kern="1200">
          <a:solidFill>
            <a:schemeClr val="tx1"/>
          </a:solidFill>
          <a:latin typeface="+mj-lt"/>
          <a:ea typeface="+mj-ea"/>
          <a:cs typeface="+mj-cs"/>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359" kern="1200">
          <a:solidFill>
            <a:schemeClr val="tx1"/>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2177" kern="1200">
          <a:solidFill>
            <a:schemeClr val="tx1"/>
          </a:solidFill>
          <a:latin typeface="+mn-lt"/>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1814" kern="1200">
          <a:solidFill>
            <a:schemeClr val="tx1"/>
          </a:solidFill>
          <a:latin typeface="+mn-lt"/>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633" kern="1200">
          <a:solidFill>
            <a:schemeClr val="tx1"/>
          </a:solidFill>
          <a:latin typeface="+mn-lt"/>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452"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8.png"/><Relationship Id="rId18" Type="http://schemas.openxmlformats.org/officeDocument/2006/relationships/image" Target="../media/image11.png"/><Relationship Id="rId3" Type="http://schemas.openxmlformats.org/officeDocument/2006/relationships/hyperlink" Target="https://he.wikipedia.org/wiki/%D7%9E%D7%99%D7%97%D7%96%D7%95%D7%A8" TargetMode="External"/><Relationship Id="rId21" Type="http://schemas.openxmlformats.org/officeDocument/2006/relationships/hyperlink" Target="https://openclipart.org/detail/189594/battery-levels.-niveles-de-carga-de-bater%C3%ADa-by-ehecatl1138-189594" TargetMode="External"/><Relationship Id="rId7" Type="http://schemas.openxmlformats.org/officeDocument/2006/relationships/hyperlink" Target="https://journals.sagepub.com/doi/abs/10.1177/01445987231176308" TargetMode="External"/><Relationship Id="rId12" Type="http://schemas.openxmlformats.org/officeDocument/2006/relationships/hyperlink" Target="https://fabacademy.org/archives/2015/as/students/shoval.or/week17.html" TargetMode="External"/><Relationship Id="rId17" Type="http://schemas.openxmlformats.org/officeDocument/2006/relationships/hyperlink" Target="https://freepngimg.com/png/90037-battery-charger-black-iphone-text-white" TargetMode="External"/><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4.jpeg"/><Relationship Id="rId11" Type="http://schemas.openxmlformats.org/officeDocument/2006/relationships/image" Target="../media/image7.png"/><Relationship Id="rId5" Type="http://schemas.openxmlformats.org/officeDocument/2006/relationships/hyperlink" Target="https://www.pngall.com/rule-png/" TargetMode="External"/><Relationship Id="rId15" Type="http://schemas.openxmlformats.org/officeDocument/2006/relationships/image" Target="../media/image9.png"/><Relationship Id="rId10" Type="http://schemas.openxmlformats.org/officeDocument/2006/relationships/hyperlink" Target="https://pixabay.com/de/starke-hitze-hei%C3%9F-gefahr-warnung-98817/" TargetMode="External"/><Relationship Id="rId19" Type="http://schemas.openxmlformats.org/officeDocument/2006/relationships/hyperlink" Target="https://freepngimg.com/png/9794-battery-charging-picture" TargetMode="External"/><Relationship Id="rId4" Type="http://schemas.openxmlformats.org/officeDocument/2006/relationships/image" Target="../media/image3.gif"/><Relationship Id="rId9" Type="http://schemas.openxmlformats.org/officeDocument/2006/relationships/image" Target="../media/image6.png"/><Relationship Id="rId14" Type="http://schemas.openxmlformats.org/officeDocument/2006/relationships/hyperlink" Target="https://pixabay.com/en/battery-cell-electricity-energy-159196/" TargetMode="External"/><Relationship Id="rId22"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accure.net/battery-knowledge/blog-battery-aging#key_terms"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accure.net/battery-knowledge/blog-battery-aging#key_terms"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accure.net/battery-knowledge/blog-guide-to-lithium-plating-in-lithium-ion-batteries" TargetMode="Externa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accure.net/battery-knowledge/blog-battery-aging#key_term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8760692F-58F9-2805-0F59-C8F189EBB6ED}"/>
              </a:ext>
            </a:extLst>
          </p:cNvPr>
          <p:cNvSpPr>
            <a:spLocks noGrp="1"/>
          </p:cNvSpPr>
          <p:nvPr>
            <p:ph type="dt" sz="half" idx="10"/>
          </p:nvPr>
        </p:nvSpPr>
        <p:spPr/>
        <p:txBody>
          <a:bodyPr/>
          <a:lstStyle/>
          <a:p>
            <a:pPr defTabSz="414772"/>
            <a:r>
              <a:rPr lang="en-US">
                <a:solidFill>
                  <a:prstClr val="white"/>
                </a:solidFill>
              </a:rPr>
              <a:t>Battery Course</a:t>
            </a:r>
            <a:endParaRPr lang="de-CH" dirty="0">
              <a:solidFill>
                <a:prstClr val="white"/>
              </a:solidFill>
            </a:endParaRPr>
          </a:p>
        </p:txBody>
      </p:sp>
      <p:sp>
        <p:nvSpPr>
          <p:cNvPr id="5" name="Fußzeilenplatzhalter 4">
            <a:extLst>
              <a:ext uri="{FF2B5EF4-FFF2-40B4-BE49-F238E27FC236}">
                <a16:creationId xmlns:a16="http://schemas.microsoft.com/office/drawing/2014/main" id="{27B49697-D5BB-0A4C-EE6C-342572647634}"/>
              </a:ext>
            </a:extLst>
          </p:cNvPr>
          <p:cNvSpPr>
            <a:spLocks noGrp="1"/>
          </p:cNvSpPr>
          <p:nvPr>
            <p:ph type="ftr" sz="quarter" idx="11"/>
          </p:nvPr>
        </p:nvSpPr>
        <p:spPr/>
        <p:txBody>
          <a:bodyPr/>
          <a:lstStyle/>
          <a:p>
            <a:pPr defTabSz="414772"/>
            <a:r>
              <a:rPr lang="de-CH">
                <a:solidFill>
                  <a:prstClr val="white"/>
                </a:solidFill>
              </a:rPr>
              <a:t>07 - Battery Ageing</a:t>
            </a:r>
            <a:endParaRPr lang="de-CH" dirty="0">
              <a:solidFill>
                <a:prstClr val="white"/>
              </a:solidFill>
            </a:endParaRPr>
          </a:p>
        </p:txBody>
      </p:sp>
      <p:sp>
        <p:nvSpPr>
          <p:cNvPr id="6" name="Foliennummernplatzhalter 5">
            <a:extLst>
              <a:ext uri="{FF2B5EF4-FFF2-40B4-BE49-F238E27FC236}">
                <a16:creationId xmlns:a16="http://schemas.microsoft.com/office/drawing/2014/main" id="{5F86F891-73BA-0A0F-B1F2-80036CCB11D4}"/>
              </a:ext>
            </a:extLst>
          </p:cNvPr>
          <p:cNvSpPr>
            <a:spLocks noGrp="1"/>
          </p:cNvSpPr>
          <p:nvPr>
            <p:ph type="sldNum" sz="quarter" idx="12"/>
          </p:nvPr>
        </p:nvSpPr>
        <p:spPr/>
        <p:txBody>
          <a:bodyPr/>
          <a:lstStyle/>
          <a:p>
            <a:pPr defTabSz="414772"/>
            <a:fld id="{4E3A50CD-A9EF-43DC-AE9C-C4361F522DED}" type="slidenum">
              <a:rPr lang="de-CH" smtClean="0">
                <a:solidFill>
                  <a:prstClr val="white"/>
                </a:solidFill>
              </a:rPr>
              <a:pPr defTabSz="414772"/>
              <a:t>1</a:t>
            </a:fld>
            <a:endParaRPr lang="de-CH" dirty="0">
              <a:solidFill>
                <a:prstClr val="white"/>
              </a:solidFill>
            </a:endParaRPr>
          </a:p>
        </p:txBody>
      </p:sp>
      <p:sp>
        <p:nvSpPr>
          <p:cNvPr id="2" name="Titel 1">
            <a:extLst>
              <a:ext uri="{FF2B5EF4-FFF2-40B4-BE49-F238E27FC236}">
                <a16:creationId xmlns:a16="http://schemas.microsoft.com/office/drawing/2014/main" id="{0A409A6B-04C6-D60D-6C75-8C129D9D041B}"/>
              </a:ext>
            </a:extLst>
          </p:cNvPr>
          <p:cNvSpPr>
            <a:spLocks noGrp="1"/>
          </p:cNvSpPr>
          <p:nvPr>
            <p:ph type="title"/>
          </p:nvPr>
        </p:nvSpPr>
        <p:spPr/>
        <p:txBody>
          <a:bodyPr/>
          <a:lstStyle/>
          <a:p>
            <a:r>
              <a:rPr lang="en-US" dirty="0"/>
              <a:t>Li-Ion Battery Course</a:t>
            </a:r>
          </a:p>
        </p:txBody>
      </p:sp>
      <p:grpSp>
        <p:nvGrpSpPr>
          <p:cNvPr id="21" name="Gruppieren 20">
            <a:extLst>
              <a:ext uri="{FF2B5EF4-FFF2-40B4-BE49-F238E27FC236}">
                <a16:creationId xmlns:a16="http://schemas.microsoft.com/office/drawing/2014/main" id="{F7581148-0378-554B-DC7A-1D1729445E54}"/>
              </a:ext>
            </a:extLst>
          </p:cNvPr>
          <p:cNvGrpSpPr/>
          <p:nvPr/>
        </p:nvGrpSpPr>
        <p:grpSpPr>
          <a:xfrm>
            <a:off x="222389" y="849121"/>
            <a:ext cx="9461223" cy="5691158"/>
            <a:chOff x="322526" y="849121"/>
            <a:chExt cx="9461223" cy="5691158"/>
          </a:xfrm>
        </p:grpSpPr>
        <p:grpSp>
          <p:nvGrpSpPr>
            <p:cNvPr id="25" name="Gruppieren 24">
              <a:extLst>
                <a:ext uri="{FF2B5EF4-FFF2-40B4-BE49-F238E27FC236}">
                  <a16:creationId xmlns:a16="http://schemas.microsoft.com/office/drawing/2014/main" id="{3F2DD8D5-51D3-6B8F-3786-A7B13F8ABE68}"/>
                </a:ext>
              </a:extLst>
            </p:cNvPr>
            <p:cNvGrpSpPr/>
            <p:nvPr/>
          </p:nvGrpSpPr>
          <p:grpSpPr>
            <a:xfrm>
              <a:off x="7163682" y="2062698"/>
              <a:ext cx="2504020" cy="806334"/>
              <a:chOff x="6995990" y="1953573"/>
              <a:chExt cx="2397950" cy="806334"/>
            </a:xfrm>
            <a:solidFill>
              <a:schemeClr val="bg2"/>
            </a:solidFill>
          </p:grpSpPr>
          <p:sp>
            <p:nvSpPr>
              <p:cNvPr id="10" name="Rechteck: abgerundete Ecken 9">
                <a:extLst>
                  <a:ext uri="{FF2B5EF4-FFF2-40B4-BE49-F238E27FC236}">
                    <a16:creationId xmlns:a16="http://schemas.microsoft.com/office/drawing/2014/main" id="{A3FBB422-14E7-D96C-8110-E0F6F1142855}"/>
                  </a:ext>
                </a:extLst>
              </p:cNvPr>
              <p:cNvSpPr/>
              <p:nvPr/>
            </p:nvSpPr>
            <p:spPr>
              <a:xfrm>
                <a:off x="6995990" y="1953573"/>
                <a:ext cx="2397950" cy="806334"/>
              </a:xfrm>
              <a:prstGeom prst="roundRect">
                <a:avLst/>
              </a:prstGeom>
              <a:grp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lumMod val="50000"/>
                        <a:lumOff val="50000"/>
                      </a:schemeClr>
                    </a:solidFill>
                  </a:rPr>
                  <a:t>Circular Economy</a:t>
                </a:r>
              </a:p>
            </p:txBody>
          </p:sp>
          <p:pic>
            <p:nvPicPr>
              <p:cNvPr id="23" name="Grafik 22">
                <a:extLst>
                  <a:ext uri="{FF2B5EF4-FFF2-40B4-BE49-F238E27FC236}">
                    <a16:creationId xmlns:a16="http://schemas.microsoft.com/office/drawing/2014/main" id="{82AE3F99-8BC0-8632-54EB-7945F47CB347}"/>
                  </a:ext>
                  <a:ext uri="{C183D7F6-B498-43B3-948B-1728B52AA6E4}">
                    <adec:decorative xmlns:adec="http://schemas.microsoft.com/office/drawing/2017/decorative" val="1"/>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51716" y="2078735"/>
                <a:ext cx="598854" cy="565417"/>
              </a:xfrm>
              <a:prstGeom prst="rect">
                <a:avLst/>
              </a:prstGeom>
              <a:grpFill/>
              <a:ln>
                <a:noFill/>
              </a:ln>
            </p:spPr>
          </p:pic>
        </p:grpSp>
        <p:grpSp>
          <p:nvGrpSpPr>
            <p:cNvPr id="29" name="Gruppieren 28">
              <a:extLst>
                <a:ext uri="{FF2B5EF4-FFF2-40B4-BE49-F238E27FC236}">
                  <a16:creationId xmlns:a16="http://schemas.microsoft.com/office/drawing/2014/main" id="{AA7EB16A-A9E5-E298-07D3-6A13E58DD49A}"/>
                </a:ext>
              </a:extLst>
            </p:cNvPr>
            <p:cNvGrpSpPr/>
            <p:nvPr/>
          </p:nvGrpSpPr>
          <p:grpSpPr>
            <a:xfrm>
              <a:off x="7385799" y="3550725"/>
              <a:ext cx="2397950" cy="806334"/>
              <a:chOff x="7293305" y="2873652"/>
              <a:chExt cx="2397950" cy="806334"/>
            </a:xfrm>
            <a:solidFill>
              <a:schemeClr val="bg2"/>
            </a:solidFill>
          </p:grpSpPr>
          <p:sp>
            <p:nvSpPr>
              <p:cNvPr id="12" name="Rechteck: abgerundete Ecken 11">
                <a:extLst>
                  <a:ext uri="{FF2B5EF4-FFF2-40B4-BE49-F238E27FC236}">
                    <a16:creationId xmlns:a16="http://schemas.microsoft.com/office/drawing/2014/main" id="{C79B045D-A41C-DEDB-4B6D-C31E303682BD}"/>
                  </a:ext>
                </a:extLst>
              </p:cNvPr>
              <p:cNvSpPr/>
              <p:nvPr/>
            </p:nvSpPr>
            <p:spPr>
              <a:xfrm>
                <a:off x="7293305" y="2873652"/>
                <a:ext cx="2397950" cy="806334"/>
              </a:xfrm>
              <a:prstGeom prst="roundRect">
                <a:avLst/>
              </a:prstGeom>
              <a:grp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lumMod val="50000"/>
                        <a:lumOff val="50000"/>
                      </a:schemeClr>
                    </a:solidFill>
                  </a:rPr>
                  <a:t>Standard and Regulations</a:t>
                </a:r>
              </a:p>
            </p:txBody>
          </p:sp>
          <p:pic>
            <p:nvPicPr>
              <p:cNvPr id="27" name="Grafik 26">
                <a:extLst>
                  <a:ext uri="{FF2B5EF4-FFF2-40B4-BE49-F238E27FC236}">
                    <a16:creationId xmlns:a16="http://schemas.microsoft.com/office/drawing/2014/main" id="{6EDCFF4E-03C7-766A-372E-AA40F28CBC0A}"/>
                  </a:ext>
                  <a:ext uri="{C183D7F6-B498-43B3-948B-1728B52AA6E4}">
                    <adec:decorative xmlns:adec="http://schemas.microsoft.com/office/drawing/2017/decorative" val="1"/>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331521" y="2967597"/>
                <a:ext cx="919140" cy="618445"/>
              </a:xfrm>
              <a:prstGeom prst="rect">
                <a:avLst/>
              </a:prstGeom>
              <a:grpFill/>
              <a:ln>
                <a:noFill/>
              </a:ln>
            </p:spPr>
          </p:pic>
        </p:grpSp>
        <p:grpSp>
          <p:nvGrpSpPr>
            <p:cNvPr id="33" name="Gruppieren 32">
              <a:extLst>
                <a:ext uri="{FF2B5EF4-FFF2-40B4-BE49-F238E27FC236}">
                  <a16:creationId xmlns:a16="http://schemas.microsoft.com/office/drawing/2014/main" id="{3D1D3B65-64C9-E808-F9BA-9E7A57AD793B}"/>
                </a:ext>
              </a:extLst>
            </p:cNvPr>
            <p:cNvGrpSpPr/>
            <p:nvPr/>
          </p:nvGrpSpPr>
          <p:grpSpPr>
            <a:xfrm>
              <a:off x="2230025" y="849121"/>
              <a:ext cx="2397950" cy="806334"/>
              <a:chOff x="641389" y="977745"/>
              <a:chExt cx="2397950" cy="806334"/>
            </a:xfrm>
            <a:solidFill>
              <a:schemeClr val="bg2"/>
            </a:solidFill>
          </p:grpSpPr>
          <p:sp>
            <p:nvSpPr>
              <p:cNvPr id="7" name="Rechteck: abgerundete Ecken 6">
                <a:extLst>
                  <a:ext uri="{FF2B5EF4-FFF2-40B4-BE49-F238E27FC236}">
                    <a16:creationId xmlns:a16="http://schemas.microsoft.com/office/drawing/2014/main" id="{EB9926AE-F13A-4DC4-5694-1252B3320B9B}"/>
                  </a:ext>
                </a:extLst>
              </p:cNvPr>
              <p:cNvSpPr/>
              <p:nvPr/>
            </p:nvSpPr>
            <p:spPr>
              <a:xfrm>
                <a:off x="641389" y="977745"/>
                <a:ext cx="2397950" cy="806334"/>
              </a:xfrm>
              <a:prstGeom prst="roundRect">
                <a:avLst/>
              </a:prstGeom>
              <a:grp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lumMod val="50000"/>
                        <a:lumOff val="50000"/>
                      </a:schemeClr>
                    </a:solidFill>
                  </a:rPr>
                  <a:t>Modelling and Validation</a:t>
                </a:r>
              </a:p>
            </p:txBody>
          </p:sp>
          <p:pic>
            <p:nvPicPr>
              <p:cNvPr id="31" name="Grafik 30">
                <a:extLst>
                  <a:ext uri="{FF2B5EF4-FFF2-40B4-BE49-F238E27FC236}">
                    <a16:creationId xmlns:a16="http://schemas.microsoft.com/office/drawing/2014/main" id="{08E9E5B3-543C-2468-348E-A29C470BA0E0}"/>
                  </a:ext>
                  <a:ext uri="{C183D7F6-B498-43B3-948B-1728B52AA6E4}">
                    <adec:decorative xmlns:adec="http://schemas.microsoft.com/office/drawing/2017/decorative" val="1"/>
                  </a:ext>
                </a:extLst>
              </p:cNvPr>
              <p:cNvPicPr>
                <a:picLocks noChangeAspect="1"/>
              </p:cNvPicPr>
              <p:nvPr/>
            </p:nvPicPr>
            <p:blipFill rotWithShape="1">
              <a:blip r:embed="rId6"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9682" r="15309" b="32710"/>
              <a:stretch/>
            </p:blipFill>
            <p:spPr>
              <a:xfrm>
                <a:off x="681037" y="1030684"/>
                <a:ext cx="880111" cy="700457"/>
              </a:xfrm>
              <a:prstGeom prst="rect">
                <a:avLst/>
              </a:prstGeom>
              <a:grpFill/>
              <a:ln>
                <a:noFill/>
              </a:ln>
            </p:spPr>
          </p:pic>
        </p:grpSp>
        <p:cxnSp>
          <p:nvCxnSpPr>
            <p:cNvPr id="35" name="Gerader Verbinder 34">
              <a:extLst>
                <a:ext uri="{FF2B5EF4-FFF2-40B4-BE49-F238E27FC236}">
                  <a16:creationId xmlns:a16="http://schemas.microsoft.com/office/drawing/2014/main" id="{CB605B3D-9E50-BA11-D9E2-FDA9C9544765}"/>
                </a:ext>
              </a:extLst>
            </p:cNvPr>
            <p:cNvCxnSpPr>
              <a:cxnSpLocks/>
            </p:cNvCxnSpPr>
            <p:nvPr/>
          </p:nvCxnSpPr>
          <p:spPr>
            <a:xfrm flipH="1">
              <a:off x="2167544" y="3207729"/>
              <a:ext cx="2984087" cy="169698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0C4704FD-31CC-79E8-C24B-B1E0D6CBB91B}"/>
                </a:ext>
              </a:extLst>
            </p:cNvPr>
            <p:cNvCxnSpPr>
              <a:cxnSpLocks/>
              <a:endCxn id="20" idx="3"/>
            </p:cNvCxnSpPr>
            <p:nvPr/>
          </p:nvCxnSpPr>
          <p:spPr>
            <a:xfrm flipH="1">
              <a:off x="2720476" y="3182577"/>
              <a:ext cx="2415140" cy="72520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BA3DD8C2-E56C-4B82-4CD2-CEC358C8EBEA}"/>
                </a:ext>
              </a:extLst>
            </p:cNvPr>
            <p:cNvCxnSpPr>
              <a:cxnSpLocks/>
              <a:endCxn id="7" idx="2"/>
            </p:cNvCxnSpPr>
            <p:nvPr/>
          </p:nvCxnSpPr>
          <p:spPr>
            <a:xfrm flipH="1" flipV="1">
              <a:off x="3429000" y="1655455"/>
              <a:ext cx="1670597" cy="138000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C8CE8E8E-3CCF-F94F-131F-F2349DE8262F}"/>
                </a:ext>
              </a:extLst>
            </p:cNvPr>
            <p:cNvCxnSpPr>
              <a:cxnSpLocks/>
              <a:endCxn id="8" idx="2"/>
            </p:cNvCxnSpPr>
            <p:nvPr/>
          </p:nvCxnSpPr>
          <p:spPr>
            <a:xfrm flipV="1">
              <a:off x="5209575" y="1655965"/>
              <a:ext cx="1298290" cy="134710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C6E728D9-1FE1-6367-CBD5-6853534259CE}"/>
                </a:ext>
              </a:extLst>
            </p:cNvPr>
            <p:cNvCxnSpPr>
              <a:cxnSpLocks/>
              <a:endCxn id="9" idx="3"/>
            </p:cNvCxnSpPr>
            <p:nvPr/>
          </p:nvCxnSpPr>
          <p:spPr>
            <a:xfrm flipH="1" flipV="1">
              <a:off x="2968311" y="2465865"/>
              <a:ext cx="2084005" cy="62519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40C7E397-8B00-F468-5D43-2D182C9199F9}"/>
                </a:ext>
              </a:extLst>
            </p:cNvPr>
            <p:cNvCxnSpPr>
              <a:cxnSpLocks/>
              <a:stCxn id="10" idx="1"/>
            </p:cNvCxnSpPr>
            <p:nvPr/>
          </p:nvCxnSpPr>
          <p:spPr>
            <a:xfrm flipH="1">
              <a:off x="5209575" y="2465865"/>
              <a:ext cx="1954107" cy="62519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C8955CB6-0F7B-05DB-4814-80FDA867474A}"/>
                </a:ext>
              </a:extLst>
            </p:cNvPr>
            <p:cNvCxnSpPr>
              <a:cxnSpLocks/>
              <a:endCxn id="12" idx="1"/>
            </p:cNvCxnSpPr>
            <p:nvPr/>
          </p:nvCxnSpPr>
          <p:spPr>
            <a:xfrm>
              <a:off x="5174600" y="3174067"/>
              <a:ext cx="2211199" cy="77982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DE5294DA-901D-5B75-1D69-1D9FD6417B2C}"/>
                </a:ext>
              </a:extLst>
            </p:cNvPr>
            <p:cNvCxnSpPr>
              <a:cxnSpLocks/>
            </p:cNvCxnSpPr>
            <p:nvPr/>
          </p:nvCxnSpPr>
          <p:spPr>
            <a:xfrm>
              <a:off x="5153275" y="3174067"/>
              <a:ext cx="3041813" cy="173065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6AAA3D94-4281-DFA5-DC6C-73DC4527FC20}"/>
                </a:ext>
                <a:ext uri="{C183D7F6-B498-43B3-948B-1728B52AA6E4}">
                  <adec:decorative xmlns:adec="http://schemas.microsoft.com/office/drawing/2017/decorative" val="1"/>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r="4265"/>
            <a:stretch/>
          </p:blipFill>
          <p:spPr>
            <a:xfrm>
              <a:off x="3078289" y="2014854"/>
              <a:ext cx="3990109" cy="2051401"/>
            </a:xfrm>
            <a:prstGeom prst="rect">
              <a:avLst/>
            </a:prstGeom>
            <a:effectLst>
              <a:outerShdw blurRad="50800" dist="38100" dir="5400000" algn="t" rotWithShape="0">
                <a:prstClr val="black">
                  <a:alpha val="40000"/>
                </a:prstClr>
              </a:outerShdw>
            </a:effectLst>
          </p:spPr>
        </p:pic>
        <p:grpSp>
          <p:nvGrpSpPr>
            <p:cNvPr id="92" name="Gruppieren 91">
              <a:extLst>
                <a:ext uri="{FF2B5EF4-FFF2-40B4-BE49-F238E27FC236}">
                  <a16:creationId xmlns:a16="http://schemas.microsoft.com/office/drawing/2014/main" id="{7103480D-E707-FBAD-5694-DD6AB2AE50AC}"/>
                </a:ext>
              </a:extLst>
            </p:cNvPr>
            <p:cNvGrpSpPr/>
            <p:nvPr/>
          </p:nvGrpSpPr>
          <p:grpSpPr>
            <a:xfrm>
              <a:off x="570361" y="2062698"/>
              <a:ext cx="2397950" cy="806334"/>
              <a:chOff x="570361" y="2162454"/>
              <a:chExt cx="2397950" cy="806334"/>
            </a:xfrm>
            <a:solidFill>
              <a:schemeClr val="bg2"/>
            </a:solidFill>
          </p:grpSpPr>
          <p:sp>
            <p:nvSpPr>
              <p:cNvPr id="9" name="Rechteck: abgerundete Ecken 8">
                <a:extLst>
                  <a:ext uri="{FF2B5EF4-FFF2-40B4-BE49-F238E27FC236}">
                    <a16:creationId xmlns:a16="http://schemas.microsoft.com/office/drawing/2014/main" id="{0DE72F27-18A3-8EBA-737B-47C9AC2EBA39}"/>
                  </a:ext>
                </a:extLst>
              </p:cNvPr>
              <p:cNvSpPr/>
              <p:nvPr/>
            </p:nvSpPr>
            <p:spPr>
              <a:xfrm>
                <a:off x="570361" y="2162454"/>
                <a:ext cx="2397950" cy="806334"/>
              </a:xfrm>
              <a:prstGeom prst="roundRect">
                <a:avLst/>
              </a:prstGeom>
              <a:grp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lumMod val="50000"/>
                        <a:lumOff val="50000"/>
                      </a:schemeClr>
                    </a:solidFill>
                  </a:rPr>
                  <a:t>Thermal Design</a:t>
                </a:r>
              </a:p>
            </p:txBody>
          </p:sp>
          <p:pic>
            <p:nvPicPr>
              <p:cNvPr id="85" name="Grafik 84">
                <a:extLst>
                  <a:ext uri="{FF2B5EF4-FFF2-40B4-BE49-F238E27FC236}">
                    <a16:creationId xmlns:a16="http://schemas.microsoft.com/office/drawing/2014/main" id="{D8C6045D-D8C7-4505-7C7A-DC4ABAF145E6}"/>
                  </a:ext>
                  <a:ext uri="{C183D7F6-B498-43B3-948B-1728B52AA6E4}">
                    <adec:decorative xmlns:adec="http://schemas.microsoft.com/office/drawing/2017/decorative" val="1"/>
                  </a:ext>
                </a:extLst>
              </p:cNvPr>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62266" y="2287616"/>
                <a:ext cx="595537" cy="524831"/>
              </a:xfrm>
              <a:prstGeom prst="rect">
                <a:avLst/>
              </a:prstGeom>
              <a:grpFill/>
              <a:ln>
                <a:noFill/>
              </a:ln>
            </p:spPr>
          </p:pic>
        </p:grpSp>
        <p:grpSp>
          <p:nvGrpSpPr>
            <p:cNvPr id="22" name="Gruppieren 21">
              <a:extLst>
                <a:ext uri="{FF2B5EF4-FFF2-40B4-BE49-F238E27FC236}">
                  <a16:creationId xmlns:a16="http://schemas.microsoft.com/office/drawing/2014/main" id="{CCFD9B56-1C3B-C1FE-97F2-48E724A92804}"/>
                </a:ext>
              </a:extLst>
            </p:cNvPr>
            <p:cNvGrpSpPr/>
            <p:nvPr/>
          </p:nvGrpSpPr>
          <p:grpSpPr>
            <a:xfrm>
              <a:off x="322526" y="3504614"/>
              <a:ext cx="2397950" cy="806334"/>
              <a:chOff x="322526" y="3604370"/>
              <a:chExt cx="2397950" cy="806334"/>
            </a:xfrm>
            <a:solidFill>
              <a:schemeClr val="bg2"/>
            </a:solidFill>
          </p:grpSpPr>
          <p:sp>
            <p:nvSpPr>
              <p:cNvPr id="20" name="Rechteck: abgerundete Ecken 19">
                <a:extLst>
                  <a:ext uri="{FF2B5EF4-FFF2-40B4-BE49-F238E27FC236}">
                    <a16:creationId xmlns:a16="http://schemas.microsoft.com/office/drawing/2014/main" id="{1F4BDD83-4949-E960-92ED-C5D6C5446CFA}"/>
                  </a:ext>
                </a:extLst>
              </p:cNvPr>
              <p:cNvSpPr/>
              <p:nvPr/>
            </p:nvSpPr>
            <p:spPr>
              <a:xfrm>
                <a:off x="322526" y="3604370"/>
                <a:ext cx="2397950" cy="806334"/>
              </a:xfrm>
              <a:prstGeom prst="roundRect">
                <a:avLst/>
              </a:prstGeom>
              <a:grp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lumMod val="50000"/>
                        <a:lumOff val="50000"/>
                      </a:schemeClr>
                    </a:solidFill>
                  </a:rPr>
                  <a:t>Battery Manage-</a:t>
                </a:r>
                <a:br>
                  <a:rPr lang="en-US" dirty="0">
                    <a:solidFill>
                      <a:schemeClr val="tx1">
                        <a:lumMod val="50000"/>
                        <a:lumOff val="50000"/>
                      </a:schemeClr>
                    </a:solidFill>
                  </a:rPr>
                </a:br>
                <a:r>
                  <a:rPr lang="en-US" dirty="0" err="1">
                    <a:solidFill>
                      <a:schemeClr val="tx1">
                        <a:lumMod val="50000"/>
                        <a:lumOff val="50000"/>
                      </a:schemeClr>
                    </a:solidFill>
                  </a:rPr>
                  <a:t>ment</a:t>
                </a:r>
                <a:r>
                  <a:rPr lang="en-US" dirty="0">
                    <a:solidFill>
                      <a:schemeClr val="tx1">
                        <a:lumMod val="50000"/>
                        <a:lumOff val="50000"/>
                      </a:schemeClr>
                    </a:solidFill>
                  </a:rPr>
                  <a:t> System</a:t>
                </a:r>
              </a:p>
            </p:txBody>
          </p:sp>
          <p:pic>
            <p:nvPicPr>
              <p:cNvPr id="18" name="Grafik 17">
                <a:extLst>
                  <a:ext uri="{FF2B5EF4-FFF2-40B4-BE49-F238E27FC236}">
                    <a16:creationId xmlns:a16="http://schemas.microsoft.com/office/drawing/2014/main" id="{9122E4CA-EED2-308B-8AFD-81F53E5FCCE3}"/>
                  </a:ext>
                  <a:ext uri="{C183D7F6-B498-43B3-948B-1728B52AA6E4}">
                    <adec:decorative xmlns:adec="http://schemas.microsoft.com/office/drawing/2017/decorative" val="1"/>
                  </a:ext>
                </a:extLst>
              </p:cNvPr>
              <p:cNvPicPr>
                <a:picLocks noChangeAspect="1"/>
              </p:cNvPicPr>
              <p:nvPr/>
            </p:nvPicPr>
            <p:blipFill rotWithShape="1">
              <a:blip r:embed="rId11" cstate="print">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l="20959" t="17015" r="16884" b="14652"/>
              <a:stretch/>
            </p:blipFill>
            <p:spPr>
              <a:xfrm>
                <a:off x="364829" y="3670348"/>
                <a:ext cx="676025" cy="695253"/>
              </a:xfrm>
              <a:prstGeom prst="rect">
                <a:avLst/>
              </a:prstGeom>
              <a:grpFill/>
              <a:ln>
                <a:noFill/>
              </a:ln>
            </p:spPr>
          </p:pic>
        </p:grpSp>
        <p:grpSp>
          <p:nvGrpSpPr>
            <p:cNvPr id="40" name="Gruppieren 39">
              <a:extLst>
                <a:ext uri="{FF2B5EF4-FFF2-40B4-BE49-F238E27FC236}">
                  <a16:creationId xmlns:a16="http://schemas.microsoft.com/office/drawing/2014/main" id="{AF4249E3-C5D1-CFA8-21F3-71B70E9D5DE3}"/>
                </a:ext>
              </a:extLst>
            </p:cNvPr>
            <p:cNvGrpSpPr/>
            <p:nvPr/>
          </p:nvGrpSpPr>
          <p:grpSpPr>
            <a:xfrm>
              <a:off x="5308890" y="849631"/>
              <a:ext cx="2397950" cy="806334"/>
              <a:chOff x="5308890" y="949387"/>
              <a:chExt cx="2397950" cy="806334"/>
            </a:xfrm>
          </p:grpSpPr>
          <p:sp>
            <p:nvSpPr>
              <p:cNvPr id="8" name="Rechteck: abgerundete Ecken 7">
                <a:extLst>
                  <a:ext uri="{FF2B5EF4-FFF2-40B4-BE49-F238E27FC236}">
                    <a16:creationId xmlns:a16="http://schemas.microsoft.com/office/drawing/2014/main" id="{7EC316AD-DA3C-3938-5919-7C5FBC8E3144}"/>
                  </a:ext>
                </a:extLst>
              </p:cNvPr>
              <p:cNvSpPr/>
              <p:nvPr/>
            </p:nvSpPr>
            <p:spPr>
              <a:xfrm>
                <a:off x="5308890" y="949387"/>
                <a:ext cx="2397950" cy="806334"/>
              </a:xfrm>
              <a:prstGeom prst="roundRect">
                <a:avLst/>
              </a:prstGeom>
              <a:solidFill>
                <a:schemeClr val="bg2">
                  <a:lumMod val="90000"/>
                  <a:alpha val="50196"/>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lumMod val="50000"/>
                        <a:lumOff val="50000"/>
                      </a:schemeClr>
                    </a:solidFill>
                  </a:rPr>
                  <a:t>Li-Ion Battery Cells</a:t>
                </a:r>
              </a:p>
            </p:txBody>
          </p:sp>
          <p:pic>
            <p:nvPicPr>
              <p:cNvPr id="32" name="Grafik 31" descr="Ein Bild, das Kreis, Zylinder, Kunst, Design enthält.&#10;&#10;Automatisch generierte Beschreibung">
                <a:extLst>
                  <a:ext uri="{FF2B5EF4-FFF2-40B4-BE49-F238E27FC236}">
                    <a16:creationId xmlns:a16="http://schemas.microsoft.com/office/drawing/2014/main" id="{6EBC44A5-C30E-C02F-29AC-DB815BB891E4}"/>
                  </a:ext>
                </a:extLst>
              </p:cNvPr>
              <p:cNvPicPr>
                <a:picLocks noChangeAspect="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5402152" y="980432"/>
                <a:ext cx="378000" cy="756000"/>
              </a:xfrm>
              <a:prstGeom prst="rect">
                <a:avLst/>
              </a:prstGeom>
            </p:spPr>
          </p:pic>
        </p:grpSp>
        <p:pic>
          <p:nvPicPr>
            <p:cNvPr id="42" name="Grafik 41">
              <a:extLst>
                <a:ext uri="{FF2B5EF4-FFF2-40B4-BE49-F238E27FC236}">
                  <a16:creationId xmlns:a16="http://schemas.microsoft.com/office/drawing/2014/main" id="{B3BD0ACC-F3BB-2DDA-AAF4-C943166A6C27}"/>
                </a:ext>
              </a:extLst>
            </p:cNvPr>
            <p:cNvPicPr>
              <a:picLocks noChangeAspect="1"/>
            </p:cNvPicPr>
            <p:nvPr/>
          </p:nvPicPr>
          <p:blipFill rotWithShape="1">
            <a:blip r:embed="rId15">
              <a:clrChange>
                <a:clrFrom>
                  <a:srgbClr val="FFFFFF"/>
                </a:clrFrom>
                <a:clrTo>
                  <a:srgbClr val="FFFFFF">
                    <a:alpha val="0"/>
                  </a:srgbClr>
                </a:clrTo>
              </a:clrChange>
            </a:blip>
            <a:srcRect t="9036" r="2945"/>
            <a:stretch/>
          </p:blipFill>
          <p:spPr>
            <a:xfrm>
              <a:off x="3710211" y="4552552"/>
              <a:ext cx="2693012" cy="1987727"/>
            </a:xfrm>
            <a:prstGeom prst="rect">
              <a:avLst/>
            </a:prstGeom>
          </p:spPr>
        </p:pic>
        <p:pic>
          <p:nvPicPr>
            <p:cNvPr id="45" name="Grafik 44" descr="Ein Bild, das Schwarz, Dunkelheit enthält.&#10;&#10;Automatisch generierte Beschreibung">
              <a:extLst>
                <a:ext uri="{FF2B5EF4-FFF2-40B4-BE49-F238E27FC236}">
                  <a16:creationId xmlns:a16="http://schemas.microsoft.com/office/drawing/2014/main" id="{449EF68A-16AA-76A0-BC4E-01A4BF97C26A}"/>
                </a:ext>
              </a:extLst>
            </p:cNvPr>
            <p:cNvPicPr>
              <a:picLocks noChangeAspect="1"/>
            </p:cNvPicPr>
            <p:nvPr/>
          </p:nvPicPr>
          <p:blipFill rotWithShape="1">
            <a:blip r:embed="rId16" cstate="print">
              <a:extLst>
                <a:ext uri="{28A0092B-C50C-407E-A947-70E740481C1C}">
                  <a14:useLocalDpi xmlns:a14="http://schemas.microsoft.com/office/drawing/2010/main" val="0"/>
                </a:ext>
                <a:ext uri="{837473B0-CC2E-450A-ABE3-18F120FF3D39}">
                  <a1611:picAttrSrcUrl xmlns:a1611="http://schemas.microsoft.com/office/drawing/2016/11/main" r:id="rId17"/>
                </a:ext>
              </a:extLst>
            </a:blip>
            <a:srcRect t="14222" b="18124"/>
            <a:stretch/>
          </p:blipFill>
          <p:spPr>
            <a:xfrm rot="5400000">
              <a:off x="4755542" y="4004492"/>
              <a:ext cx="688109" cy="465527"/>
            </a:xfrm>
            <a:prstGeom prst="rect">
              <a:avLst/>
            </a:prstGeom>
          </p:spPr>
        </p:pic>
        <p:grpSp>
          <p:nvGrpSpPr>
            <p:cNvPr id="3" name="Gruppieren 2">
              <a:extLst>
                <a:ext uri="{FF2B5EF4-FFF2-40B4-BE49-F238E27FC236}">
                  <a16:creationId xmlns:a16="http://schemas.microsoft.com/office/drawing/2014/main" id="{A639BE61-0C88-B68A-B3D2-C96240449C2F}"/>
                </a:ext>
              </a:extLst>
            </p:cNvPr>
            <p:cNvGrpSpPr/>
            <p:nvPr/>
          </p:nvGrpSpPr>
          <p:grpSpPr>
            <a:xfrm>
              <a:off x="873103" y="4904718"/>
              <a:ext cx="2555897" cy="806334"/>
              <a:chOff x="873103" y="5004474"/>
              <a:chExt cx="2555897" cy="806334"/>
            </a:xfrm>
          </p:grpSpPr>
          <p:sp>
            <p:nvSpPr>
              <p:cNvPr id="13" name="Rechteck: abgerundete Ecken 12">
                <a:extLst>
                  <a:ext uri="{FF2B5EF4-FFF2-40B4-BE49-F238E27FC236}">
                    <a16:creationId xmlns:a16="http://schemas.microsoft.com/office/drawing/2014/main" id="{24D4819A-7128-0661-BE44-218515C55310}"/>
                  </a:ext>
                </a:extLst>
              </p:cNvPr>
              <p:cNvSpPr/>
              <p:nvPr/>
            </p:nvSpPr>
            <p:spPr>
              <a:xfrm>
                <a:off x="906087" y="5004474"/>
                <a:ext cx="2522913" cy="806334"/>
              </a:xfrm>
              <a:prstGeom prst="roundRect">
                <a:avLst/>
              </a:prstGeom>
              <a:solidFill>
                <a:schemeClr val="bg2">
                  <a:lumMod val="90000"/>
                  <a:alpha val="50196"/>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lumMod val="50000"/>
                        <a:lumOff val="50000"/>
                      </a:schemeClr>
                    </a:solidFill>
                  </a:rPr>
                  <a:t>Charging Strategies</a:t>
                </a:r>
              </a:p>
            </p:txBody>
          </p:sp>
          <p:pic>
            <p:nvPicPr>
              <p:cNvPr id="14" name="Grafik 13">
                <a:extLst>
                  <a:ext uri="{FF2B5EF4-FFF2-40B4-BE49-F238E27FC236}">
                    <a16:creationId xmlns:a16="http://schemas.microsoft.com/office/drawing/2014/main" id="{02D56011-759F-08B7-AED8-09F92372DFFF}"/>
                  </a:ext>
                  <a:ext uri="{C183D7F6-B498-43B3-948B-1728B52AA6E4}">
                    <adec:decorative xmlns:adec="http://schemas.microsoft.com/office/drawing/2017/decorative" val="1"/>
                  </a:ext>
                </a:extLst>
              </p:cNvPr>
              <p:cNvPicPr>
                <a:picLocks noChangeAspect="1"/>
              </p:cNvPicPr>
              <p:nvPr/>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a:off x="873103" y="5045561"/>
                <a:ext cx="717733" cy="717733"/>
              </a:xfrm>
              <a:prstGeom prst="rect">
                <a:avLst/>
              </a:prstGeom>
            </p:spPr>
          </p:pic>
        </p:grpSp>
        <p:grpSp>
          <p:nvGrpSpPr>
            <p:cNvPr id="15" name="Gruppieren 14">
              <a:extLst>
                <a:ext uri="{FF2B5EF4-FFF2-40B4-BE49-F238E27FC236}">
                  <a16:creationId xmlns:a16="http://schemas.microsoft.com/office/drawing/2014/main" id="{9BF6CE3F-837D-42DB-116E-B226217A7E6D}"/>
                </a:ext>
              </a:extLst>
            </p:cNvPr>
            <p:cNvGrpSpPr/>
            <p:nvPr/>
          </p:nvGrpSpPr>
          <p:grpSpPr>
            <a:xfrm>
              <a:off x="6996113" y="4904718"/>
              <a:ext cx="2397950" cy="806334"/>
              <a:chOff x="6996113" y="5004474"/>
              <a:chExt cx="2397950" cy="806334"/>
            </a:xfrm>
          </p:grpSpPr>
          <p:sp>
            <p:nvSpPr>
              <p:cNvPr id="16" name="Rechteck: abgerundete Ecken 15">
                <a:extLst>
                  <a:ext uri="{FF2B5EF4-FFF2-40B4-BE49-F238E27FC236}">
                    <a16:creationId xmlns:a16="http://schemas.microsoft.com/office/drawing/2014/main" id="{04D5FC54-FC48-0E5C-6135-728014D4C966}"/>
                  </a:ext>
                </a:extLst>
              </p:cNvPr>
              <p:cNvSpPr/>
              <p:nvPr/>
            </p:nvSpPr>
            <p:spPr>
              <a:xfrm>
                <a:off x="6996113" y="5004474"/>
                <a:ext cx="2397950" cy="806334"/>
              </a:xfrm>
              <a:prstGeom prst="roundRect">
                <a:avLst/>
              </a:prstGeom>
              <a:solidFill>
                <a:srgbClr val="AA6EC2">
                  <a:alpha val="50196"/>
                </a:srgbClr>
              </a:solid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Battery Ageing</a:t>
                </a:r>
              </a:p>
            </p:txBody>
          </p:sp>
          <p:pic>
            <p:nvPicPr>
              <p:cNvPr id="19" name="Grafik 18">
                <a:extLst>
                  <a:ext uri="{FF2B5EF4-FFF2-40B4-BE49-F238E27FC236}">
                    <a16:creationId xmlns:a16="http://schemas.microsoft.com/office/drawing/2014/main" id="{160336C6-4C0B-3FA6-95D0-0B37D8BDC90B}"/>
                  </a:ext>
                  <a:ext uri="{C183D7F6-B498-43B3-948B-1728B52AA6E4}">
                    <adec:decorative xmlns:adec="http://schemas.microsoft.com/office/drawing/2017/decorative" val="1"/>
                  </a:ext>
                </a:extLst>
              </p:cNvPr>
              <p:cNvPicPr>
                <a:picLocks noChangeAspect="1"/>
              </p:cNvPicPr>
              <p:nvPr/>
            </p:nvPicPr>
            <p:blipFill rotWithShape="1">
              <a:blip r:embed="rId20" cstate="print">
                <a:extLst>
                  <a:ext uri="{28A0092B-C50C-407E-A947-70E740481C1C}">
                    <a14:useLocalDpi xmlns:a14="http://schemas.microsoft.com/office/drawing/2010/main" val="0"/>
                  </a:ext>
                  <a:ext uri="{837473B0-CC2E-450A-ABE3-18F120FF3D39}">
                    <a1611:picAttrSrcUrl xmlns:a1611="http://schemas.microsoft.com/office/drawing/2016/11/main" r:id="rId21"/>
                  </a:ext>
                </a:extLst>
              </a:blip>
              <a:srcRect l="24715"/>
              <a:stretch/>
            </p:blipFill>
            <p:spPr>
              <a:xfrm>
                <a:off x="7066881" y="5136175"/>
                <a:ext cx="754653" cy="557997"/>
              </a:xfrm>
              <a:prstGeom prst="rect">
                <a:avLst/>
              </a:prstGeom>
            </p:spPr>
          </p:pic>
        </p:grpSp>
      </p:grpSp>
      <p:pic>
        <p:nvPicPr>
          <p:cNvPr id="24" name="Grafik 23">
            <a:extLst>
              <a:ext uri="{FF2B5EF4-FFF2-40B4-BE49-F238E27FC236}">
                <a16:creationId xmlns:a16="http://schemas.microsoft.com/office/drawing/2014/main" id="{0168127E-4698-BC29-B62A-69D3367D40A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913335" y="19374"/>
            <a:ext cx="1961106" cy="612000"/>
          </a:xfrm>
          <a:prstGeom prst="rect">
            <a:avLst/>
          </a:prstGeom>
        </p:spPr>
      </p:pic>
    </p:spTree>
    <p:extLst>
      <p:ext uri="{BB962C8B-B14F-4D97-AF65-F5344CB8AC3E}">
        <p14:creationId xmlns:p14="http://schemas.microsoft.com/office/powerpoint/2010/main" val="797448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de-CH" sz="2800" dirty="0" err="1"/>
              <a:t>Phenomenological</a:t>
            </a:r>
            <a:r>
              <a:rPr lang="de-CH" sz="2800" dirty="0"/>
              <a:t> </a:t>
            </a:r>
            <a:r>
              <a:rPr lang="de-CH" sz="2800" dirty="0" err="1"/>
              <a:t>battery</a:t>
            </a:r>
            <a:r>
              <a:rPr lang="de-CH" sz="2800" dirty="0"/>
              <a:t> </a:t>
            </a:r>
            <a:r>
              <a:rPr lang="de-CH" sz="2800" dirty="0" err="1"/>
              <a:t>ageing</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9" y="1001862"/>
            <a:ext cx="8712000" cy="5493968"/>
          </a:xfrm>
        </p:spPr>
        <p:txBody>
          <a:bodyPr>
            <a:normAutofit/>
          </a:bodyPr>
          <a:lstStyle/>
          <a:p>
            <a:pPr marL="0" indent="0">
              <a:spcAft>
                <a:spcPts val="1200"/>
              </a:spcAft>
              <a:buNone/>
            </a:pPr>
            <a:r>
              <a:rPr lang="en-US" b="1" dirty="0">
                <a:solidFill>
                  <a:srgbClr val="8D1962"/>
                </a:solidFill>
              </a:rPr>
              <a:t>Phases of the consumption curve of the storage capacity Q</a:t>
            </a:r>
          </a:p>
          <a:p>
            <a:pPr marL="0" indent="0">
              <a:spcAft>
                <a:spcPts val="1200"/>
              </a:spcAft>
              <a:buNone/>
            </a:pPr>
            <a:endParaRPr lang="en-US" b="1" dirty="0">
              <a:solidFill>
                <a:srgbClr val="8D1962"/>
              </a:solidFill>
            </a:endParaRPr>
          </a:p>
          <a:p>
            <a:pPr marL="0" indent="0">
              <a:spcAft>
                <a:spcPts val="1200"/>
              </a:spcAft>
              <a:buNone/>
            </a:pPr>
            <a:endParaRPr lang="de-CH" b="1" dirty="0">
              <a:solidFill>
                <a:srgbClr val="8D1962"/>
              </a:solidFill>
            </a:endParaRPr>
          </a:p>
          <a:p>
            <a:pPr marL="0" indent="0">
              <a:spcAft>
                <a:spcPts val="1200"/>
              </a:spcAft>
              <a:buNone/>
            </a:pPr>
            <a:endParaRPr lang="de-CH" b="1" dirty="0">
              <a:solidFill>
                <a:srgbClr val="8D1962"/>
              </a:solidFill>
            </a:endParaRPr>
          </a:p>
          <a:p>
            <a:pPr marL="457200" indent="-457200">
              <a:lnSpc>
                <a:spcPct val="110000"/>
              </a:lnSpc>
              <a:buFont typeface="+mj-lt"/>
              <a:buAutoNum type="arabicPeriod" startAt="2"/>
            </a:pPr>
            <a:r>
              <a:rPr lang="de-CH" sz="2200" b="1" i="1" dirty="0">
                <a:solidFill>
                  <a:srgbClr val="7030A0"/>
                </a:solidFill>
              </a:rPr>
              <a:t>Quasi-linear </a:t>
            </a:r>
            <a:r>
              <a:rPr lang="de-CH" sz="2200" b="1" i="1" dirty="0" err="1">
                <a:solidFill>
                  <a:srgbClr val="7030A0"/>
                </a:solidFill>
              </a:rPr>
              <a:t>capacity</a:t>
            </a:r>
            <a:r>
              <a:rPr lang="de-CH" sz="2200" b="1" i="1" dirty="0">
                <a:solidFill>
                  <a:srgbClr val="7030A0"/>
                </a:solidFill>
              </a:rPr>
              <a:t> </a:t>
            </a:r>
            <a:r>
              <a:rPr lang="de-CH" sz="2200" b="1" i="1" dirty="0" err="1">
                <a:solidFill>
                  <a:srgbClr val="7030A0"/>
                </a:solidFill>
              </a:rPr>
              <a:t>loss</a:t>
            </a:r>
            <a:r>
              <a:rPr lang="de-CH" sz="2200" b="1" i="1" dirty="0">
                <a:solidFill>
                  <a:srgbClr val="7030A0"/>
                </a:solidFill>
              </a:rPr>
              <a:t> </a:t>
            </a:r>
            <a:br>
              <a:rPr lang="de-CH" sz="2200" b="1" i="1" dirty="0">
                <a:solidFill>
                  <a:srgbClr val="7030A0"/>
                </a:solidFill>
              </a:rPr>
            </a:br>
            <a:br>
              <a:rPr lang="en-US" b="1" i="0" dirty="0">
                <a:solidFill>
                  <a:srgbClr val="2E2D2C"/>
                </a:solidFill>
                <a:effectLst/>
                <a:latin typeface="Barlow Lokal"/>
              </a:rPr>
            </a:br>
            <a:r>
              <a:rPr lang="en-US" sz="2000" dirty="0">
                <a:solidFill>
                  <a:srgbClr val="2E2D2C"/>
                </a:solidFill>
                <a:latin typeface="Barlow Lokal"/>
              </a:rPr>
              <a:t>In the second phase, there is a strong correlation between the capacity loss and the use of the battery. As a rule of thumb, the relationship between the two is more or less linear if the battery is used under more or less constant operating conditions.</a:t>
            </a:r>
            <a:endParaRPr lang="de-CH" sz="2200" dirty="0">
              <a:solidFill>
                <a:srgbClr val="2E2D2C"/>
              </a:solidFill>
              <a:latin typeface="Barlow Lokal"/>
            </a:endParaRPr>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10</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07 - Battery Ageing</a:t>
            </a:r>
            <a:endParaRPr lang="de-CH" dirty="0"/>
          </a:p>
        </p:txBody>
      </p:sp>
      <p:pic>
        <p:nvPicPr>
          <p:cNvPr id="7" name="Picture 2" descr="Battery capacity and lifetime chart">
            <a:extLst>
              <a:ext uri="{FF2B5EF4-FFF2-40B4-BE49-F238E27FC236}">
                <a16:creationId xmlns:a16="http://schemas.microsoft.com/office/drawing/2014/main" id="{AF3909FC-B8F0-D597-D9C2-3A2143157F2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15" t="4018" r="2832" b="5482"/>
          <a:stretch/>
        </p:blipFill>
        <p:spPr bwMode="auto">
          <a:xfrm>
            <a:off x="6113417" y="1681358"/>
            <a:ext cx="3459049" cy="144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865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de-CH" sz="2800" dirty="0" err="1"/>
              <a:t>Phenomenological</a:t>
            </a:r>
            <a:r>
              <a:rPr lang="de-CH" sz="2800" dirty="0"/>
              <a:t> </a:t>
            </a:r>
            <a:r>
              <a:rPr lang="de-CH" sz="2800" dirty="0" err="1"/>
              <a:t>battery</a:t>
            </a:r>
            <a:r>
              <a:rPr lang="de-CH" sz="2800" dirty="0"/>
              <a:t> </a:t>
            </a:r>
            <a:r>
              <a:rPr lang="de-CH" sz="2800" dirty="0" err="1"/>
              <a:t>ageing</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9" y="1001862"/>
            <a:ext cx="8712000" cy="5493968"/>
          </a:xfrm>
        </p:spPr>
        <p:txBody>
          <a:bodyPr>
            <a:normAutofit/>
          </a:bodyPr>
          <a:lstStyle/>
          <a:p>
            <a:pPr marL="0" indent="0">
              <a:spcAft>
                <a:spcPts val="1200"/>
              </a:spcAft>
              <a:buNone/>
            </a:pPr>
            <a:r>
              <a:rPr lang="en-US" b="1" dirty="0">
                <a:solidFill>
                  <a:srgbClr val="8D1962"/>
                </a:solidFill>
              </a:rPr>
              <a:t>Phases of the consumption curve of the storage capacity Q</a:t>
            </a:r>
          </a:p>
          <a:p>
            <a:pPr marL="0" indent="0">
              <a:spcAft>
                <a:spcPts val="1200"/>
              </a:spcAft>
              <a:buNone/>
            </a:pPr>
            <a:endParaRPr lang="en-US" b="1" dirty="0">
              <a:solidFill>
                <a:srgbClr val="8D1962"/>
              </a:solidFill>
            </a:endParaRPr>
          </a:p>
          <a:p>
            <a:pPr marL="0" indent="0">
              <a:spcAft>
                <a:spcPts val="1200"/>
              </a:spcAft>
              <a:buNone/>
            </a:pPr>
            <a:endParaRPr lang="en-US" b="1" dirty="0">
              <a:solidFill>
                <a:srgbClr val="8D1962"/>
              </a:solidFill>
            </a:endParaRPr>
          </a:p>
          <a:p>
            <a:pPr marL="0" indent="0">
              <a:spcAft>
                <a:spcPts val="1200"/>
              </a:spcAft>
              <a:buNone/>
            </a:pPr>
            <a:endParaRPr lang="de-CH" b="1" dirty="0">
              <a:solidFill>
                <a:srgbClr val="8D1962"/>
              </a:solidFill>
            </a:endParaRPr>
          </a:p>
          <a:p>
            <a:pPr marL="457200" indent="-457200">
              <a:lnSpc>
                <a:spcPct val="110000"/>
              </a:lnSpc>
              <a:buFont typeface="+mj-lt"/>
              <a:buAutoNum type="arabicPeriod" startAt="3"/>
            </a:pPr>
            <a:r>
              <a:rPr lang="de-CH" sz="2200" b="1" i="1" dirty="0" err="1">
                <a:solidFill>
                  <a:srgbClr val="7030A0"/>
                </a:solidFill>
              </a:rPr>
              <a:t>Cutoff</a:t>
            </a:r>
            <a:r>
              <a:rPr lang="de-CH" sz="2200" b="1" i="1" dirty="0">
                <a:solidFill>
                  <a:srgbClr val="7030A0"/>
                </a:solidFill>
              </a:rPr>
              <a:t>-Point</a:t>
            </a:r>
            <a:br>
              <a:rPr lang="de-CH" b="1" i="1" dirty="0">
                <a:solidFill>
                  <a:srgbClr val="8D1962"/>
                </a:solidFill>
              </a:rPr>
            </a:br>
            <a:br>
              <a:rPr lang="de-CH" b="1" i="1" dirty="0">
                <a:solidFill>
                  <a:srgbClr val="8D1962"/>
                </a:solidFill>
              </a:rPr>
            </a:br>
            <a:r>
              <a:rPr lang="en-US" sz="2000" i="0" dirty="0">
                <a:solidFill>
                  <a:srgbClr val="2E2D2C"/>
                </a:solidFill>
                <a:effectLst/>
                <a:latin typeface="Barlow Lokal"/>
              </a:rPr>
              <a:t>The third phase begins at around 50 ... 85% of the original storage capacity when the “Cutoff-Point” occurs. This marks a rapid drop in capacity over several cycles and signals the end of the battery's service life.</a:t>
            </a:r>
            <a:endParaRPr lang="de-CH" sz="2200" dirty="0">
              <a:solidFill>
                <a:srgbClr val="2E2D2C"/>
              </a:solidFill>
              <a:latin typeface="Barlow Lokal"/>
            </a:endParaRPr>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11</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07 - Battery Ageing</a:t>
            </a:r>
            <a:endParaRPr lang="de-CH" dirty="0"/>
          </a:p>
        </p:txBody>
      </p:sp>
      <p:pic>
        <p:nvPicPr>
          <p:cNvPr id="7" name="Picture 2" descr="Battery capacity and lifetime chart">
            <a:extLst>
              <a:ext uri="{FF2B5EF4-FFF2-40B4-BE49-F238E27FC236}">
                <a16:creationId xmlns:a16="http://schemas.microsoft.com/office/drawing/2014/main" id="{880B367F-2F22-F2EB-B70F-24478810602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15" t="4018" r="2832" b="5482"/>
          <a:stretch/>
        </p:blipFill>
        <p:spPr bwMode="auto">
          <a:xfrm>
            <a:off x="6113417" y="1681358"/>
            <a:ext cx="3459049" cy="144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182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de-CH" sz="2800" dirty="0" err="1"/>
              <a:t>Phenomenological</a:t>
            </a:r>
            <a:r>
              <a:rPr lang="de-CH" sz="2800" dirty="0"/>
              <a:t> </a:t>
            </a:r>
            <a:r>
              <a:rPr lang="de-CH" sz="2800" dirty="0" err="1"/>
              <a:t>battery</a:t>
            </a:r>
            <a:r>
              <a:rPr lang="de-CH" sz="2800" dirty="0"/>
              <a:t> </a:t>
            </a:r>
            <a:r>
              <a:rPr lang="de-CH" sz="2800" dirty="0" err="1"/>
              <a:t>ageing</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9" y="1001862"/>
            <a:ext cx="8712000" cy="5493968"/>
          </a:xfrm>
        </p:spPr>
        <p:txBody>
          <a:bodyPr>
            <a:normAutofit/>
          </a:bodyPr>
          <a:lstStyle/>
          <a:p>
            <a:pPr marL="0" indent="0">
              <a:spcAft>
                <a:spcPts val="1200"/>
              </a:spcAft>
              <a:buNone/>
            </a:pPr>
            <a:r>
              <a:rPr lang="de-CH" b="1" dirty="0" err="1">
                <a:solidFill>
                  <a:srgbClr val="8D1962"/>
                </a:solidFill>
              </a:rPr>
              <a:t>Increase</a:t>
            </a:r>
            <a:r>
              <a:rPr lang="de-CH" b="1" dirty="0">
                <a:solidFill>
                  <a:srgbClr val="8D1962"/>
                </a:solidFill>
              </a:rPr>
              <a:t> in internal </a:t>
            </a:r>
            <a:r>
              <a:rPr lang="de-CH" b="1" dirty="0" err="1">
                <a:solidFill>
                  <a:srgbClr val="8D1962"/>
                </a:solidFill>
              </a:rPr>
              <a:t>resistance</a:t>
            </a:r>
            <a:r>
              <a:rPr lang="de-CH" b="1" dirty="0">
                <a:solidFill>
                  <a:srgbClr val="8D1962"/>
                </a:solidFill>
              </a:rPr>
              <a:t> R</a:t>
            </a:r>
            <a:r>
              <a:rPr lang="de-CH" b="1" baseline="-25000" dirty="0">
                <a:solidFill>
                  <a:srgbClr val="8D1962"/>
                </a:solidFill>
              </a:rPr>
              <a:t>i</a:t>
            </a:r>
          </a:p>
          <a:p>
            <a:pPr marL="0" indent="0">
              <a:spcAft>
                <a:spcPts val="600"/>
              </a:spcAft>
              <a:buNone/>
            </a:pPr>
            <a:r>
              <a:rPr lang="en-US" sz="2200" b="0" i="0" dirty="0">
                <a:solidFill>
                  <a:srgbClr val="2E2D2C"/>
                </a:solidFill>
                <a:effectLst/>
                <a:latin typeface="Barlow Lokal"/>
              </a:rPr>
              <a:t>In contrast to capacity loss, the internal resistance of a battery increases over time.</a:t>
            </a:r>
          </a:p>
          <a:p>
            <a:pPr marL="0" indent="0">
              <a:spcAft>
                <a:spcPts val="600"/>
              </a:spcAft>
              <a:buNone/>
            </a:pPr>
            <a:r>
              <a:rPr lang="en-US" sz="2200" b="0" i="0" dirty="0">
                <a:solidFill>
                  <a:srgbClr val="2E2D2C"/>
                </a:solidFill>
                <a:effectLst/>
                <a:latin typeface="Barlow Lokal"/>
              </a:rPr>
              <a:t>This in turn leads to a reduction in performance, which is particularly relevant for hybrid electric vehicles (HEV). Increasing internal resistance in an HEV means that you can no longer accelerate as quickly as before and less energy can be recuperated when braking.</a:t>
            </a:r>
          </a:p>
          <a:p>
            <a:pPr marL="0" indent="0">
              <a:spcAft>
                <a:spcPts val="600"/>
              </a:spcAft>
              <a:buNone/>
            </a:pPr>
            <a:r>
              <a:rPr lang="en-US" sz="2200" b="0" i="0" dirty="0">
                <a:solidFill>
                  <a:srgbClr val="2E2D2C"/>
                </a:solidFill>
                <a:effectLst/>
                <a:latin typeface="Barlow Lokal"/>
              </a:rPr>
              <a:t>For operators of stationary storage systems, this means lower efficiency and performance.</a:t>
            </a:r>
            <a:endParaRPr lang="de-CH" sz="2200" dirty="0"/>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12</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07 - Battery Ageing</a:t>
            </a:r>
            <a:endParaRPr lang="de-CH" dirty="0"/>
          </a:p>
        </p:txBody>
      </p:sp>
    </p:spTree>
    <p:extLst>
      <p:ext uri="{BB962C8B-B14F-4D97-AF65-F5344CB8AC3E}">
        <p14:creationId xmlns:p14="http://schemas.microsoft.com/office/powerpoint/2010/main" val="2417936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de-CH" sz="2800" dirty="0" err="1"/>
              <a:t>Causes</a:t>
            </a:r>
            <a:r>
              <a:rPr lang="de-CH" sz="2800" dirty="0"/>
              <a:t> </a:t>
            </a:r>
            <a:r>
              <a:rPr lang="de-CH" sz="2800" dirty="0" err="1"/>
              <a:t>for</a:t>
            </a:r>
            <a:r>
              <a:rPr lang="de-CH" sz="2800" dirty="0"/>
              <a:t> </a:t>
            </a:r>
            <a:r>
              <a:rPr lang="de-CH" sz="2800" dirty="0" err="1"/>
              <a:t>battery</a:t>
            </a:r>
            <a:r>
              <a:rPr lang="de-CH" sz="2800" dirty="0"/>
              <a:t> </a:t>
            </a:r>
            <a:r>
              <a:rPr lang="de-CH" sz="2800" dirty="0" err="1"/>
              <a:t>ageing</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8" y="1001862"/>
            <a:ext cx="8543925" cy="5493968"/>
          </a:xfrm>
        </p:spPr>
        <p:txBody>
          <a:bodyPr>
            <a:normAutofit/>
          </a:bodyPr>
          <a:lstStyle/>
          <a:p>
            <a:pPr marL="0" indent="0" algn="ctr">
              <a:spcAft>
                <a:spcPts val="1800"/>
              </a:spcAft>
              <a:buNone/>
            </a:pPr>
            <a:r>
              <a:rPr lang="de-CH" b="1" dirty="0" err="1">
                <a:solidFill>
                  <a:srgbClr val="8D1962"/>
                </a:solidFill>
              </a:rPr>
              <a:t>Battery</a:t>
            </a:r>
            <a:r>
              <a:rPr lang="de-CH" b="1" dirty="0">
                <a:solidFill>
                  <a:srgbClr val="8D1962"/>
                </a:solidFill>
              </a:rPr>
              <a:t> </a:t>
            </a:r>
            <a:r>
              <a:rPr lang="de-CH" b="1" dirty="0" err="1">
                <a:solidFill>
                  <a:srgbClr val="8D1962"/>
                </a:solidFill>
              </a:rPr>
              <a:t>ageing</a:t>
            </a:r>
            <a:endParaRPr lang="de-CH" b="1" dirty="0">
              <a:solidFill>
                <a:srgbClr val="8D1962"/>
              </a:solidFill>
            </a:endParaRPr>
          </a:p>
          <a:p>
            <a:pPr marL="0" indent="0">
              <a:buNone/>
            </a:pPr>
            <a:endParaRPr lang="de-CH" b="1" i="1" dirty="0">
              <a:solidFill>
                <a:srgbClr val="8D1962"/>
              </a:solidFill>
            </a:endParaRPr>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13</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07 - Battery Ageing</a:t>
            </a:r>
            <a:endParaRPr lang="de-CH" dirty="0"/>
          </a:p>
        </p:txBody>
      </p:sp>
      <p:grpSp>
        <p:nvGrpSpPr>
          <p:cNvPr id="13" name="Gruppieren 12">
            <a:extLst>
              <a:ext uri="{FF2B5EF4-FFF2-40B4-BE49-F238E27FC236}">
                <a16:creationId xmlns:a16="http://schemas.microsoft.com/office/drawing/2014/main" id="{103A3F3B-8049-86F9-47C1-428A67DCE6BD}"/>
              </a:ext>
            </a:extLst>
          </p:cNvPr>
          <p:cNvGrpSpPr/>
          <p:nvPr/>
        </p:nvGrpSpPr>
        <p:grpSpPr>
          <a:xfrm>
            <a:off x="1070158" y="2691358"/>
            <a:ext cx="3495314" cy="3346099"/>
            <a:chOff x="1142000" y="3032151"/>
            <a:chExt cx="3495314" cy="3346099"/>
          </a:xfrm>
        </p:grpSpPr>
        <p:sp>
          <p:nvSpPr>
            <p:cNvPr id="10" name="Textfeld 9">
              <a:extLst>
                <a:ext uri="{FF2B5EF4-FFF2-40B4-BE49-F238E27FC236}">
                  <a16:creationId xmlns:a16="http://schemas.microsoft.com/office/drawing/2014/main" id="{34D6DE80-05E5-04E4-B925-38205FD6E54F}"/>
                </a:ext>
              </a:extLst>
            </p:cNvPr>
            <p:cNvSpPr txBox="1"/>
            <p:nvPr/>
          </p:nvSpPr>
          <p:spPr>
            <a:xfrm>
              <a:off x="1142000" y="3515928"/>
              <a:ext cx="3495314" cy="2862322"/>
            </a:xfrm>
            <a:prstGeom prst="rect">
              <a:avLst/>
            </a:prstGeom>
            <a:noFill/>
          </p:spPr>
          <p:txBody>
            <a:bodyPr wrap="square" rtlCol="0">
              <a:spAutoFit/>
            </a:bodyPr>
            <a:lstStyle/>
            <a:p>
              <a:pPr marL="171450" indent="-171450" defTabSz="414772">
                <a:spcAft>
                  <a:spcPts val="1200"/>
                </a:spcAft>
                <a:buFont typeface="Arial" panose="020B0604020202020204" pitchFamily="34" charset="0"/>
                <a:buChar char="•"/>
              </a:pPr>
              <a:r>
                <a:rPr lang="en-US" sz="2000" dirty="0">
                  <a:solidFill>
                    <a:prstClr val="black"/>
                  </a:solidFill>
                </a:rPr>
                <a:t>Decrease in free Li+ ions in the electrolyte</a:t>
              </a:r>
            </a:p>
            <a:p>
              <a:pPr marL="171450" indent="-171450" defTabSz="414772">
                <a:spcAft>
                  <a:spcPts val="1200"/>
                </a:spcAft>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Decrease in the Li+ absorption capacity of the anode (e.g. graphite)</a:t>
              </a:r>
              <a:endParaRPr kumimoji="0" lang="de-CH"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indent="-171450" defTabSz="414772">
                <a:spcAft>
                  <a:spcPts val="1200"/>
                </a:spcAft>
                <a:buFont typeface="Arial" panose="020B0604020202020204" pitchFamily="34" charset="0"/>
                <a:buChar char="•"/>
              </a:pPr>
              <a:r>
                <a:rPr lang="en-US" sz="2000" dirty="0">
                  <a:solidFill>
                    <a:prstClr val="black"/>
                  </a:solidFill>
                  <a:latin typeface="Calibri" panose="020F0502020204030204"/>
                </a:rPr>
                <a:t>Decrease in the Li+ absorption capacity of the cathode (e.g. the NMC)</a:t>
              </a:r>
              <a:endPar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feld 11">
              <a:extLst>
                <a:ext uri="{FF2B5EF4-FFF2-40B4-BE49-F238E27FC236}">
                  <a16:creationId xmlns:a16="http://schemas.microsoft.com/office/drawing/2014/main" id="{7A10E5E3-9BC1-C1A1-9CE8-3B4BEE7431CD}"/>
                </a:ext>
              </a:extLst>
            </p:cNvPr>
            <p:cNvSpPr txBox="1"/>
            <p:nvPr/>
          </p:nvSpPr>
          <p:spPr>
            <a:xfrm>
              <a:off x="1142000" y="3032151"/>
              <a:ext cx="3495314" cy="400110"/>
            </a:xfrm>
            <a:prstGeom prst="rect">
              <a:avLst/>
            </a:prstGeom>
            <a:noFill/>
          </p:spPr>
          <p:txBody>
            <a:bodyPr wrap="square" rtlCol="0">
              <a:spAutoFit/>
            </a:bodyPr>
            <a:lstStyle/>
            <a:p>
              <a:pPr marL="0" marR="0" indent="0" defTabSz="414772" rtl="0" eaLnBrk="1" fontAlgn="auto" latinLnBrk="0" hangingPunct="1">
                <a:lnSpc>
                  <a:spcPct val="100000"/>
                </a:lnSpc>
                <a:spcBef>
                  <a:spcPts val="0"/>
                </a:spcBef>
                <a:spcAft>
                  <a:spcPts val="0"/>
                </a:spcAft>
                <a:buClrTx/>
                <a:buSzTx/>
                <a:buFontTx/>
                <a:buNone/>
                <a:tabLst/>
              </a:pPr>
              <a:r>
                <a:rPr kumimoji="0" lang="de-CH" sz="2000" b="1" i="1" u="none" strike="noStrike" kern="1200" cap="none" spc="0" normalizeH="0" baseline="0" noProof="0" dirty="0" err="1">
                  <a:ln>
                    <a:noFill/>
                  </a:ln>
                  <a:solidFill>
                    <a:prstClr val="black"/>
                  </a:solidFill>
                  <a:effectLst/>
                  <a:uLnTx/>
                  <a:uFillTx/>
                  <a:latin typeface="Calibri" panose="020F0502020204030204"/>
                  <a:ea typeface="+mn-ea"/>
                  <a:cs typeface="+mn-cs"/>
                </a:rPr>
                <a:t>Caused</a:t>
              </a:r>
              <a:r>
                <a:rPr kumimoji="0" lang="de-CH" sz="20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2000" b="1" i="1" u="none" strike="noStrike" kern="1200" cap="none" spc="0" normalizeH="0" baseline="0" noProof="0" dirty="0" err="1">
                  <a:ln>
                    <a:noFill/>
                  </a:ln>
                  <a:solidFill>
                    <a:prstClr val="black"/>
                  </a:solidFill>
                  <a:effectLst/>
                  <a:uLnTx/>
                  <a:uFillTx/>
                  <a:latin typeface="Calibri" panose="020F0502020204030204"/>
                  <a:ea typeface="+mn-ea"/>
                  <a:cs typeface="+mn-cs"/>
                </a:rPr>
                <a:t>by</a:t>
              </a:r>
              <a:endParaRPr kumimoji="0" lang="de-CH" sz="20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4" name="Gruppieren 13">
            <a:extLst>
              <a:ext uri="{FF2B5EF4-FFF2-40B4-BE49-F238E27FC236}">
                <a16:creationId xmlns:a16="http://schemas.microsoft.com/office/drawing/2014/main" id="{E975DFEF-03ED-B7B0-8A8D-4832E1E89FB3}"/>
              </a:ext>
            </a:extLst>
          </p:cNvPr>
          <p:cNvGrpSpPr/>
          <p:nvPr/>
        </p:nvGrpSpPr>
        <p:grpSpPr>
          <a:xfrm>
            <a:off x="5452158" y="2691358"/>
            <a:ext cx="3495314" cy="3499987"/>
            <a:chOff x="1142000" y="3032151"/>
            <a:chExt cx="3495314" cy="3499987"/>
          </a:xfrm>
        </p:grpSpPr>
        <p:sp>
          <p:nvSpPr>
            <p:cNvPr id="15" name="Textfeld 14">
              <a:extLst>
                <a:ext uri="{FF2B5EF4-FFF2-40B4-BE49-F238E27FC236}">
                  <a16:creationId xmlns:a16="http://schemas.microsoft.com/office/drawing/2014/main" id="{5D8A2A7D-8031-A34D-BE9C-2E3F590E31B6}"/>
                </a:ext>
              </a:extLst>
            </p:cNvPr>
            <p:cNvSpPr txBox="1"/>
            <p:nvPr/>
          </p:nvSpPr>
          <p:spPr>
            <a:xfrm>
              <a:off x="1142000" y="3515928"/>
              <a:ext cx="3495314" cy="3016210"/>
            </a:xfrm>
            <a:prstGeom prst="rect">
              <a:avLst/>
            </a:prstGeom>
            <a:noFill/>
          </p:spPr>
          <p:txBody>
            <a:bodyPr wrap="square" rtlCol="0">
              <a:spAutoFit/>
            </a:bodyPr>
            <a:lstStyle/>
            <a:p>
              <a:pPr marL="171450" marR="0" indent="-171450" defTabSz="414772" rtl="0" eaLnBrk="1" fontAlgn="auto" latinLnBrk="0" hangingPunct="1">
                <a:spcBef>
                  <a:spcPts val="0"/>
                </a:spcBef>
                <a:spcAft>
                  <a:spcPts val="1200"/>
                </a:spcAft>
                <a:buClrTx/>
                <a:buSzTx/>
                <a:buFont typeface="Arial" panose="020B0604020202020204" pitchFamily="34" charset="0"/>
                <a:buChar char="•"/>
                <a:tabLst/>
              </a:pPr>
              <a:r>
                <a:rPr lang="de-CH" sz="2000" dirty="0" err="1">
                  <a:solidFill>
                    <a:prstClr val="black"/>
                  </a:solidFill>
                  <a:latin typeface="Calibri" panose="020F0502020204030204"/>
                </a:rPr>
                <a:t>Increase</a:t>
              </a:r>
              <a:r>
                <a:rPr lang="de-CH" sz="2000" dirty="0">
                  <a:solidFill>
                    <a:prstClr val="black"/>
                  </a:solidFill>
                  <a:latin typeface="Calibri" panose="020F0502020204030204"/>
                </a:rPr>
                <a:t> in SEI </a:t>
              </a:r>
              <a:r>
                <a:rPr lang="de-CH" sz="2000" dirty="0" err="1">
                  <a:solidFill>
                    <a:prstClr val="black"/>
                  </a:solidFill>
                  <a:latin typeface="Calibri" panose="020F0502020204030204"/>
                </a:rPr>
                <a:t>thickness</a:t>
              </a:r>
              <a:endParaRPr kumimoji="0" lang="de-CH"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indent="-171450" defTabSz="414772">
                <a:spcAft>
                  <a:spcPts val="1200"/>
                </a:spcAft>
                <a:buFont typeface="Arial" panose="020B0604020202020204" pitchFamily="34" charset="0"/>
                <a:buChar char="•"/>
              </a:pPr>
              <a:r>
                <a:rPr lang="en-US" sz="2000" dirty="0">
                  <a:solidFill>
                    <a:prstClr val="black"/>
                  </a:solidFill>
                  <a:latin typeface="Calibri" panose="020F0502020204030204"/>
                </a:rPr>
                <a:t>Occurrence of lithium plating (anode &amp; cathode)</a:t>
              </a:r>
              <a:endParaRPr kumimoji="0" lang="de-CH"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indent="-171450" defTabSz="414772">
                <a:spcAft>
                  <a:spcPts val="1200"/>
                </a:spcAft>
                <a:buFont typeface="Arial" panose="020B0604020202020204" pitchFamily="34" charset="0"/>
                <a:buChar char="•"/>
              </a:pPr>
              <a:r>
                <a:rPr lang="en-US" sz="2000" dirty="0">
                  <a:solidFill>
                    <a:prstClr val="black"/>
                  </a:solidFill>
                  <a:latin typeface="Calibri" panose="020F0502020204030204"/>
                </a:rPr>
                <a:t>Decrease in permeability of the separator</a:t>
              </a:r>
            </a:p>
            <a:p>
              <a:pPr marL="171450" indent="-171450" defTabSz="414772">
                <a:spcAft>
                  <a:spcPts val="1200"/>
                </a:spcAft>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Partial loss of electrical contacting of active material (anode &amp; cathode)</a:t>
              </a:r>
              <a:endParaRPr kumimoji="0" lang="de-CH"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feld 15">
              <a:extLst>
                <a:ext uri="{FF2B5EF4-FFF2-40B4-BE49-F238E27FC236}">
                  <a16:creationId xmlns:a16="http://schemas.microsoft.com/office/drawing/2014/main" id="{0C634698-EC3D-8A93-028F-9F0FD970CB88}"/>
                </a:ext>
              </a:extLst>
            </p:cNvPr>
            <p:cNvSpPr txBox="1"/>
            <p:nvPr/>
          </p:nvSpPr>
          <p:spPr>
            <a:xfrm>
              <a:off x="1142000" y="3032151"/>
              <a:ext cx="3495314" cy="400110"/>
            </a:xfrm>
            <a:prstGeom prst="rect">
              <a:avLst/>
            </a:prstGeom>
            <a:noFill/>
          </p:spPr>
          <p:txBody>
            <a:bodyPr wrap="square" rtlCol="0">
              <a:spAutoFit/>
            </a:bodyPr>
            <a:lstStyle/>
            <a:p>
              <a:pPr marL="0" marR="0" indent="0" defTabSz="414772" rtl="0" eaLnBrk="1" fontAlgn="auto" latinLnBrk="0" hangingPunct="1">
                <a:lnSpc>
                  <a:spcPct val="100000"/>
                </a:lnSpc>
                <a:spcBef>
                  <a:spcPts val="0"/>
                </a:spcBef>
                <a:spcAft>
                  <a:spcPts val="0"/>
                </a:spcAft>
                <a:buClrTx/>
                <a:buSzTx/>
                <a:buFontTx/>
                <a:buNone/>
                <a:tabLst/>
              </a:pPr>
              <a:r>
                <a:rPr kumimoji="0" lang="de-CH" sz="2000" b="1" i="1" u="none" strike="noStrike" kern="1200" cap="none" spc="0" normalizeH="0" baseline="0" noProof="0" dirty="0" err="1">
                  <a:ln>
                    <a:noFill/>
                  </a:ln>
                  <a:solidFill>
                    <a:prstClr val="black"/>
                  </a:solidFill>
                  <a:effectLst/>
                  <a:uLnTx/>
                  <a:uFillTx/>
                  <a:latin typeface="Calibri" panose="020F0502020204030204"/>
                  <a:ea typeface="+mn-ea"/>
                  <a:cs typeface="+mn-cs"/>
                </a:rPr>
                <a:t>Caused</a:t>
              </a:r>
              <a:r>
                <a:rPr kumimoji="0" lang="de-CH" sz="20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2000" b="1" i="1" u="none" strike="noStrike" kern="1200" cap="none" spc="0" normalizeH="0" baseline="0" noProof="0" dirty="0" err="1">
                  <a:ln>
                    <a:noFill/>
                  </a:ln>
                  <a:solidFill>
                    <a:prstClr val="black"/>
                  </a:solidFill>
                  <a:effectLst/>
                  <a:uLnTx/>
                  <a:uFillTx/>
                  <a:latin typeface="Calibri" panose="020F0502020204030204"/>
                  <a:ea typeface="+mn-ea"/>
                  <a:cs typeface="+mn-cs"/>
                </a:rPr>
                <a:t>by</a:t>
              </a:r>
              <a:endParaRPr kumimoji="0" lang="de-CH" sz="20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8" name="Flussdiagramm: Alternativer Prozess 7">
            <a:extLst>
              <a:ext uri="{FF2B5EF4-FFF2-40B4-BE49-F238E27FC236}">
                <a16:creationId xmlns:a16="http://schemas.microsoft.com/office/drawing/2014/main" id="{A5387D2C-B015-893A-CABA-8A44B94FCE4D}"/>
              </a:ext>
            </a:extLst>
          </p:cNvPr>
          <p:cNvSpPr/>
          <p:nvPr/>
        </p:nvSpPr>
        <p:spPr>
          <a:xfrm>
            <a:off x="1142000" y="1589963"/>
            <a:ext cx="3240000" cy="1011402"/>
          </a:xfrm>
          <a:prstGeom prst="flowChartAlternateProcess">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0" bIns="72000" rtlCol="0" anchor="ctr">
            <a:spAutoFit/>
          </a:bodyPr>
          <a:lstStyle/>
          <a:p>
            <a:pPr algn="ctr">
              <a:lnSpc>
                <a:spcPct val="130000"/>
              </a:lnSpc>
            </a:pPr>
            <a:r>
              <a:rPr lang="de-CH" sz="2000" i="1" u="sng" dirty="0" err="1">
                <a:solidFill>
                  <a:srgbClr val="7030A0"/>
                </a:solidFill>
              </a:rPr>
              <a:t>Decrease</a:t>
            </a:r>
            <a:endParaRPr lang="de-CH" sz="2000" i="1" u="sng" dirty="0">
              <a:solidFill>
                <a:srgbClr val="7030A0"/>
              </a:solidFill>
            </a:endParaRPr>
          </a:p>
          <a:p>
            <a:pPr algn="ctr">
              <a:lnSpc>
                <a:spcPct val="130000"/>
              </a:lnSpc>
            </a:pPr>
            <a:r>
              <a:rPr lang="de-CH" sz="2400" b="1" i="1" dirty="0">
                <a:solidFill>
                  <a:srgbClr val="7030A0"/>
                </a:solidFill>
              </a:rPr>
              <a:t>Storage </a:t>
            </a:r>
            <a:r>
              <a:rPr lang="de-CH" sz="2400" b="1" i="1" dirty="0" err="1">
                <a:solidFill>
                  <a:srgbClr val="7030A0"/>
                </a:solidFill>
              </a:rPr>
              <a:t>Capacity</a:t>
            </a:r>
            <a:r>
              <a:rPr lang="de-CH" sz="2400" b="1" i="1" dirty="0">
                <a:solidFill>
                  <a:srgbClr val="7030A0"/>
                </a:solidFill>
              </a:rPr>
              <a:t> Q</a:t>
            </a:r>
          </a:p>
        </p:txBody>
      </p:sp>
      <p:sp>
        <p:nvSpPr>
          <p:cNvPr id="9" name="Flussdiagramm: Alternativer Prozess 8">
            <a:extLst>
              <a:ext uri="{FF2B5EF4-FFF2-40B4-BE49-F238E27FC236}">
                <a16:creationId xmlns:a16="http://schemas.microsoft.com/office/drawing/2014/main" id="{CEF5A95D-B5C8-163E-705A-0AFA0446CAAD}"/>
              </a:ext>
            </a:extLst>
          </p:cNvPr>
          <p:cNvSpPr/>
          <p:nvPr/>
        </p:nvSpPr>
        <p:spPr>
          <a:xfrm>
            <a:off x="5524000" y="1589964"/>
            <a:ext cx="3240000" cy="1011402"/>
          </a:xfrm>
          <a:prstGeom prst="flowChartAlternateProcess">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0" bIns="72000" rtlCol="0" anchor="ctr">
            <a:spAutoFit/>
          </a:bodyPr>
          <a:lstStyle/>
          <a:p>
            <a:pPr algn="ctr">
              <a:lnSpc>
                <a:spcPct val="130000"/>
              </a:lnSpc>
            </a:pPr>
            <a:r>
              <a:rPr lang="de-CH" sz="2000" i="1" u="sng" dirty="0" err="1">
                <a:solidFill>
                  <a:srgbClr val="7030A0"/>
                </a:solidFill>
              </a:rPr>
              <a:t>Increase</a:t>
            </a:r>
            <a:endParaRPr lang="de-CH" sz="2000" i="1" u="sng" dirty="0">
              <a:solidFill>
                <a:srgbClr val="7030A0"/>
              </a:solidFill>
            </a:endParaRPr>
          </a:p>
          <a:p>
            <a:pPr algn="ctr">
              <a:lnSpc>
                <a:spcPct val="130000"/>
              </a:lnSpc>
            </a:pPr>
            <a:r>
              <a:rPr lang="de-CH" sz="2400" b="1" i="1" dirty="0">
                <a:solidFill>
                  <a:srgbClr val="7030A0"/>
                </a:solidFill>
              </a:rPr>
              <a:t>Internal Resistance Ri</a:t>
            </a:r>
          </a:p>
        </p:txBody>
      </p:sp>
    </p:spTree>
    <p:extLst>
      <p:ext uri="{BB962C8B-B14F-4D97-AF65-F5344CB8AC3E}">
        <p14:creationId xmlns:p14="http://schemas.microsoft.com/office/powerpoint/2010/main" val="466326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de-CH" sz="2800" dirty="0" err="1"/>
              <a:t>Causes</a:t>
            </a:r>
            <a:r>
              <a:rPr lang="de-CH" sz="2800" dirty="0"/>
              <a:t> </a:t>
            </a:r>
            <a:r>
              <a:rPr lang="de-CH" sz="2800" dirty="0" err="1"/>
              <a:t>for</a:t>
            </a:r>
            <a:r>
              <a:rPr lang="de-CH" sz="2800" dirty="0"/>
              <a:t> </a:t>
            </a:r>
            <a:r>
              <a:rPr lang="de-CH" sz="2800" dirty="0" err="1"/>
              <a:t>battery</a:t>
            </a:r>
            <a:r>
              <a:rPr lang="de-CH" sz="2800" dirty="0"/>
              <a:t> </a:t>
            </a:r>
            <a:r>
              <a:rPr lang="de-CH" sz="2800" dirty="0" err="1"/>
              <a:t>ageing</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9" y="1001862"/>
            <a:ext cx="8712000" cy="5493968"/>
          </a:xfrm>
        </p:spPr>
        <p:txBody>
          <a:bodyPr>
            <a:normAutofit/>
          </a:bodyPr>
          <a:lstStyle/>
          <a:p>
            <a:pPr marL="0" indent="0">
              <a:spcAft>
                <a:spcPts val="1200"/>
              </a:spcAft>
              <a:buNone/>
            </a:pPr>
            <a:r>
              <a:rPr lang="en-US" b="1" dirty="0">
                <a:solidFill>
                  <a:srgbClr val="8D1962"/>
                </a:solidFill>
              </a:rPr>
              <a:t>What causes capacity losses and increase in internal resistance?</a:t>
            </a:r>
            <a:endParaRPr lang="de-CH" b="1" dirty="0">
              <a:solidFill>
                <a:srgbClr val="8D1962"/>
              </a:solidFill>
            </a:endParaRPr>
          </a:p>
          <a:p>
            <a:pPr marL="0" indent="0">
              <a:spcAft>
                <a:spcPts val="1200"/>
              </a:spcAft>
              <a:buNone/>
            </a:pPr>
            <a:r>
              <a:rPr lang="en-US" sz="2200" b="0" i="0" dirty="0">
                <a:solidFill>
                  <a:srgbClr val="2E2D2C"/>
                </a:solidFill>
                <a:effectLst/>
                <a:latin typeface="Barlow Lokal"/>
              </a:rPr>
              <a:t>The main cause of ageing in lithium-ion batteries (loss of capacity and increase in internal resistance) is the growth of the SEI layer: </a:t>
            </a:r>
            <a:r>
              <a:rPr lang="de-CH" sz="2200" b="0" i="0" dirty="0">
                <a:solidFill>
                  <a:srgbClr val="2E2D2C"/>
                </a:solidFill>
                <a:effectLst/>
                <a:latin typeface="Barlow Lokal"/>
              </a:rPr>
              <a:t> </a:t>
            </a:r>
          </a:p>
          <a:p>
            <a:pPr>
              <a:spcAft>
                <a:spcPts val="1200"/>
              </a:spcAft>
            </a:pPr>
            <a:r>
              <a:rPr lang="en-US" sz="2000" b="0" i="0" dirty="0">
                <a:solidFill>
                  <a:srgbClr val="2E2D2C"/>
                </a:solidFill>
                <a:effectLst/>
                <a:latin typeface="Barlow Lokal"/>
              </a:rPr>
              <a:t>The SEI layer forms on the negative electrode during the first charging cycle (also known as the formation cycle).</a:t>
            </a:r>
            <a:r>
              <a:rPr lang="de-CH" sz="2000" b="0" i="0" dirty="0">
                <a:solidFill>
                  <a:srgbClr val="2E2D2C"/>
                </a:solidFill>
                <a:effectLst/>
                <a:latin typeface="Barlow Lokal"/>
              </a:rPr>
              <a:t> </a:t>
            </a:r>
          </a:p>
          <a:p>
            <a:pPr>
              <a:spcAft>
                <a:spcPts val="1200"/>
              </a:spcAft>
            </a:pPr>
            <a:r>
              <a:rPr lang="en-US" sz="2000" b="0" i="0" dirty="0">
                <a:solidFill>
                  <a:srgbClr val="2E2D2C"/>
                </a:solidFill>
                <a:effectLst/>
                <a:latin typeface="Barlow Lokal"/>
              </a:rPr>
              <a:t>The SEI becomes thicker over time and is mainly influenced by the electrolyte chemistry and the mechanical stress of the active materials. </a:t>
            </a:r>
            <a:r>
              <a:rPr lang="de-CH" sz="2000" b="0" i="0" dirty="0">
                <a:solidFill>
                  <a:srgbClr val="2E2D2C"/>
                </a:solidFill>
                <a:effectLst/>
                <a:latin typeface="Barlow Lokal"/>
              </a:rPr>
              <a:t> </a:t>
            </a:r>
          </a:p>
          <a:p>
            <a:pPr>
              <a:spcAft>
                <a:spcPts val="1200"/>
              </a:spcAft>
            </a:pPr>
            <a:r>
              <a:rPr lang="en-US" sz="2000" b="0" i="0" dirty="0">
                <a:solidFill>
                  <a:srgbClr val="2E2D2C"/>
                </a:solidFill>
                <a:effectLst/>
                <a:latin typeface="Barlow Lokal"/>
              </a:rPr>
              <a:t>The SEI is usually formed on the anode, which is usually made of graphite (sometimes mixed with silicon).</a:t>
            </a:r>
            <a:endParaRPr lang="de-CH" sz="2000" dirty="0">
              <a:solidFill>
                <a:srgbClr val="2E2D2C"/>
              </a:solidFill>
              <a:latin typeface="Barlow Lokal"/>
            </a:endParaRPr>
          </a:p>
          <a:p>
            <a:pPr marL="0" indent="0" algn="r">
              <a:spcAft>
                <a:spcPts val="1200"/>
              </a:spcAft>
              <a:buNone/>
            </a:pPr>
            <a:r>
              <a:rPr lang="de-CH" sz="1800" dirty="0">
                <a:solidFill>
                  <a:srgbClr val="2E2D2C"/>
                </a:solidFill>
                <a:latin typeface="Barlow Lokal"/>
              </a:rPr>
              <a:t>(SEI = Solid-</a:t>
            </a:r>
            <a:r>
              <a:rPr lang="de-CH" sz="1800" dirty="0" err="1">
                <a:solidFill>
                  <a:srgbClr val="2E2D2C"/>
                </a:solidFill>
                <a:latin typeface="Barlow Lokal"/>
              </a:rPr>
              <a:t>Electrolyte</a:t>
            </a:r>
            <a:r>
              <a:rPr lang="de-CH" sz="1800" dirty="0">
                <a:solidFill>
                  <a:srgbClr val="2E2D2C"/>
                </a:solidFill>
                <a:latin typeface="Barlow Lokal"/>
              </a:rPr>
              <a:t>-Interface)</a:t>
            </a:r>
            <a:endParaRPr lang="de-CH" sz="1800" dirty="0"/>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14</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07 - Battery Ageing</a:t>
            </a:r>
            <a:endParaRPr lang="de-CH" dirty="0"/>
          </a:p>
        </p:txBody>
      </p:sp>
    </p:spTree>
    <p:extLst>
      <p:ext uri="{BB962C8B-B14F-4D97-AF65-F5344CB8AC3E}">
        <p14:creationId xmlns:p14="http://schemas.microsoft.com/office/powerpoint/2010/main" val="3085814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de-CH" sz="2800" dirty="0" err="1"/>
              <a:t>Causes</a:t>
            </a:r>
            <a:r>
              <a:rPr lang="de-CH" sz="2800" dirty="0"/>
              <a:t> </a:t>
            </a:r>
            <a:r>
              <a:rPr lang="de-CH" sz="2800" dirty="0" err="1"/>
              <a:t>for</a:t>
            </a:r>
            <a:r>
              <a:rPr lang="de-CH" sz="2800" dirty="0"/>
              <a:t> </a:t>
            </a:r>
            <a:r>
              <a:rPr lang="de-CH" sz="2800" dirty="0" err="1"/>
              <a:t>battery</a:t>
            </a:r>
            <a:r>
              <a:rPr lang="de-CH" sz="2800" dirty="0"/>
              <a:t> </a:t>
            </a:r>
            <a:r>
              <a:rPr lang="de-CH" sz="2800" dirty="0" err="1"/>
              <a:t>ageing</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9" y="1001862"/>
            <a:ext cx="8712000" cy="5493968"/>
          </a:xfrm>
        </p:spPr>
        <p:txBody>
          <a:bodyPr>
            <a:normAutofit/>
          </a:bodyPr>
          <a:lstStyle/>
          <a:p>
            <a:pPr marL="0" indent="0">
              <a:spcAft>
                <a:spcPts val="1200"/>
              </a:spcAft>
              <a:buNone/>
            </a:pPr>
            <a:r>
              <a:rPr lang="en-US" b="1" dirty="0">
                <a:solidFill>
                  <a:srgbClr val="8D1962"/>
                </a:solidFill>
              </a:rPr>
              <a:t>What causes capacity losses and increase in internal resistance?</a:t>
            </a:r>
            <a:endParaRPr lang="de-CH" b="1" dirty="0">
              <a:solidFill>
                <a:srgbClr val="8D1962"/>
              </a:solidFill>
            </a:endParaRPr>
          </a:p>
          <a:p>
            <a:pPr>
              <a:spcAft>
                <a:spcPts val="1200"/>
              </a:spcAft>
            </a:pPr>
            <a:r>
              <a:rPr lang="en-US" sz="2000" b="0" i="0" dirty="0">
                <a:solidFill>
                  <a:srgbClr val="2E2D2C"/>
                </a:solidFill>
                <a:effectLst/>
                <a:latin typeface="Barlow Lokal"/>
              </a:rPr>
              <a:t>The increase in SEI binds lithium. As a result, fewer lithium ions are available for the charging and discharging reactions and the </a:t>
            </a:r>
            <a:r>
              <a:rPr lang="en-US" sz="2000" b="1" i="1" dirty="0">
                <a:solidFill>
                  <a:srgbClr val="7030A0"/>
                </a:solidFill>
                <a:latin typeface="Barlow Lokal"/>
              </a:rPr>
              <a:t>battery capacity decreases</a:t>
            </a:r>
            <a:r>
              <a:rPr lang="en-US" sz="2000" b="0" i="0" dirty="0">
                <a:solidFill>
                  <a:srgbClr val="2E2D2C"/>
                </a:solidFill>
                <a:effectLst/>
                <a:latin typeface="Barlow Lokal"/>
              </a:rPr>
              <a:t>.</a:t>
            </a:r>
            <a:endParaRPr lang="de-CH" sz="2000" b="0" i="0" dirty="0">
              <a:solidFill>
                <a:srgbClr val="2E2D2C"/>
              </a:solidFill>
              <a:effectLst/>
              <a:latin typeface="Barlow Lokal"/>
            </a:endParaRPr>
          </a:p>
          <a:p>
            <a:pPr>
              <a:spcAft>
                <a:spcPts val="1200"/>
              </a:spcAft>
            </a:pPr>
            <a:r>
              <a:rPr lang="en-US" sz="2000" dirty="0">
                <a:solidFill>
                  <a:srgbClr val="2E2D2C"/>
                </a:solidFill>
                <a:latin typeface="Barlow Lokal"/>
              </a:rPr>
              <a:t>In addition, the Li-ions pass through the SEI layer during the charging and discharging process. The thicker this layer is, the more difficult it is for the ions to move through it. For this reason, the </a:t>
            </a:r>
            <a:r>
              <a:rPr lang="en-US" sz="2000" b="1" i="1" dirty="0">
                <a:solidFill>
                  <a:srgbClr val="7030A0"/>
                </a:solidFill>
                <a:latin typeface="Barlow Lokal"/>
              </a:rPr>
              <a:t>internal resistance increases</a:t>
            </a:r>
            <a:r>
              <a:rPr lang="en-US" sz="2000" dirty="0">
                <a:solidFill>
                  <a:srgbClr val="2E2D2C"/>
                </a:solidFill>
                <a:latin typeface="Barlow Lokal"/>
              </a:rPr>
              <a:t>.</a:t>
            </a:r>
            <a:endParaRPr lang="de-CH" sz="2200" b="0" i="0" dirty="0">
              <a:solidFill>
                <a:srgbClr val="2E2D2C"/>
              </a:solidFill>
              <a:effectLst/>
              <a:latin typeface="Barlow Lokal"/>
            </a:endParaRPr>
          </a:p>
          <a:p>
            <a:pPr marL="0" indent="0">
              <a:spcAft>
                <a:spcPts val="1200"/>
              </a:spcAft>
              <a:buNone/>
            </a:pPr>
            <a:r>
              <a:rPr lang="en-US" sz="2200" b="0" i="0" dirty="0">
                <a:solidFill>
                  <a:srgbClr val="2E2D2C"/>
                </a:solidFill>
                <a:effectLst/>
                <a:latin typeface="Barlow Lokal"/>
              </a:rPr>
              <a:t>In addition to SEI growth, there are numerous other processes - such as cracking and corrosion - that influence battery ageing. </a:t>
            </a:r>
            <a:endParaRPr lang="de-CH" sz="2200" dirty="0"/>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15</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07 - Battery Ageing</a:t>
            </a:r>
            <a:endParaRPr lang="de-CH" dirty="0"/>
          </a:p>
        </p:txBody>
      </p:sp>
    </p:spTree>
    <p:extLst>
      <p:ext uri="{BB962C8B-B14F-4D97-AF65-F5344CB8AC3E}">
        <p14:creationId xmlns:p14="http://schemas.microsoft.com/office/powerpoint/2010/main" val="1379037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en-US" sz="2800" dirty="0"/>
              <a:t>How to minimize battery ageing?</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8" y="1001862"/>
            <a:ext cx="8543925" cy="5493968"/>
          </a:xfrm>
        </p:spPr>
        <p:txBody>
          <a:bodyPr>
            <a:normAutofit/>
          </a:bodyPr>
          <a:lstStyle/>
          <a:p>
            <a:pPr marL="0" indent="0">
              <a:spcAft>
                <a:spcPts val="1200"/>
              </a:spcAft>
              <a:buNone/>
            </a:pPr>
            <a:r>
              <a:rPr lang="en-US" b="1" dirty="0">
                <a:solidFill>
                  <a:srgbClr val="8D1962"/>
                </a:solidFill>
              </a:rPr>
              <a:t>Categorization of battery ageing phenomena</a:t>
            </a:r>
            <a:endParaRPr lang="de-CH" b="1" dirty="0">
              <a:solidFill>
                <a:srgbClr val="8D1962"/>
              </a:solidFill>
            </a:endParaRPr>
          </a:p>
          <a:p>
            <a:pPr marL="457200" indent="-457200">
              <a:lnSpc>
                <a:spcPct val="110000"/>
              </a:lnSpc>
              <a:buFont typeface="+mj-lt"/>
              <a:buAutoNum type="arabicPeriod"/>
            </a:pPr>
            <a:r>
              <a:rPr lang="de-CH" b="1" i="1" dirty="0">
                <a:solidFill>
                  <a:srgbClr val="7030A0"/>
                </a:solidFill>
              </a:rPr>
              <a:t>C</a:t>
            </a:r>
            <a:r>
              <a:rPr lang="en-US" sz="2400" b="1" i="1" dirty="0" err="1">
                <a:solidFill>
                  <a:srgbClr val="7030A0"/>
                </a:solidFill>
              </a:rPr>
              <a:t>alendric</a:t>
            </a:r>
            <a:r>
              <a:rPr lang="en-US" sz="2400" b="1" i="1" dirty="0">
                <a:solidFill>
                  <a:srgbClr val="7030A0"/>
                </a:solidFill>
              </a:rPr>
              <a:t> aging</a:t>
            </a:r>
            <a:br>
              <a:rPr lang="en-US" sz="2400" b="1" i="1" dirty="0">
                <a:solidFill>
                  <a:srgbClr val="7030A0"/>
                </a:solidFill>
              </a:rPr>
            </a:br>
            <a:r>
              <a:rPr lang="en-US" dirty="0">
                <a:solidFill>
                  <a:srgbClr val="2E2D2C"/>
                </a:solidFill>
                <a:latin typeface="Barlow Lokal"/>
              </a:rPr>
              <a:t>gradual ageing of batteries over time, even if they are not used. </a:t>
            </a:r>
            <a:r>
              <a:rPr lang="en-US" sz="1800" dirty="0">
                <a:solidFill>
                  <a:srgbClr val="2E2D2C"/>
                </a:solidFill>
                <a:latin typeface="Barlow Lokal"/>
              </a:rPr>
              <a:t>(This is comparable to the ageing of humans, even if we do nothing all day long)</a:t>
            </a:r>
            <a:endParaRPr lang="de-CH" b="0" i="0" dirty="0">
              <a:solidFill>
                <a:srgbClr val="2E2D2C"/>
              </a:solidFill>
              <a:effectLst/>
              <a:latin typeface="Barlow Lokal"/>
            </a:endParaRPr>
          </a:p>
          <a:p>
            <a:pPr marL="457200" indent="-457200">
              <a:lnSpc>
                <a:spcPct val="110000"/>
              </a:lnSpc>
              <a:buFont typeface="+mj-lt"/>
              <a:buAutoNum type="arabicPeriod"/>
            </a:pPr>
            <a:r>
              <a:rPr lang="en-US" sz="2400" b="1" i="1" dirty="0">
                <a:solidFill>
                  <a:srgbClr val="7030A0"/>
                </a:solidFill>
              </a:rPr>
              <a:t>Cyclic aging</a:t>
            </a:r>
            <a:br>
              <a:rPr lang="en-US" sz="2400" b="1" i="1" dirty="0">
                <a:solidFill>
                  <a:srgbClr val="7030A0"/>
                </a:solidFill>
              </a:rPr>
            </a:br>
            <a:r>
              <a:rPr lang="en-US" b="0" i="0" dirty="0">
                <a:solidFill>
                  <a:srgbClr val="2E2D2C"/>
                </a:solidFill>
                <a:effectLst/>
                <a:latin typeface="Barlow Lokal"/>
              </a:rPr>
              <a:t>“Wear and tear” of the batteries occurs with every charge and discharge cycle. Every time a battery is used, a certain degree of ageing occurs.</a:t>
            </a:r>
            <a:endParaRPr lang="de-CH" b="0" i="0" dirty="0">
              <a:solidFill>
                <a:srgbClr val="2E2D2C"/>
              </a:solidFill>
              <a:effectLst/>
              <a:latin typeface="Barlow Lokal"/>
            </a:endParaRPr>
          </a:p>
          <a:p>
            <a:pPr marL="457200" indent="-457200">
              <a:lnSpc>
                <a:spcPct val="110000"/>
              </a:lnSpc>
              <a:buFont typeface="+mj-lt"/>
              <a:buAutoNum type="arabicPeriod"/>
            </a:pPr>
            <a:r>
              <a:rPr lang="en-US" sz="2400" b="1" i="1" dirty="0">
                <a:solidFill>
                  <a:srgbClr val="7030A0"/>
                </a:solidFill>
              </a:rPr>
              <a:t>Reversible aging</a:t>
            </a:r>
            <a:br>
              <a:rPr lang="en-US" sz="2400" b="1" i="1" dirty="0">
                <a:solidFill>
                  <a:srgbClr val="7030A0"/>
                </a:solidFill>
              </a:rPr>
            </a:br>
            <a:r>
              <a:rPr lang="en-US" dirty="0">
                <a:solidFill>
                  <a:srgbClr val="2E2D2C"/>
                </a:solidFill>
                <a:latin typeface="Barlow Lokal"/>
              </a:rPr>
              <a:t>There are effects that lead to a “recovery” of the cells after a load (such as the anode overhang effect). These are referred to as reversible ageing mechanisms.</a:t>
            </a:r>
            <a:endParaRPr lang="de-DE" b="1" i="1" dirty="0">
              <a:solidFill>
                <a:srgbClr val="8D1962"/>
              </a:solidFill>
            </a:endParaRPr>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16</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07 - Battery Ageing</a:t>
            </a:r>
            <a:endParaRPr lang="de-CH" dirty="0"/>
          </a:p>
        </p:txBody>
      </p:sp>
    </p:spTree>
    <p:extLst>
      <p:ext uri="{BB962C8B-B14F-4D97-AF65-F5344CB8AC3E}">
        <p14:creationId xmlns:p14="http://schemas.microsoft.com/office/powerpoint/2010/main" val="3213899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en-US" sz="2800" dirty="0"/>
              <a:t>How to minimize battery ageing?</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9" y="1001862"/>
            <a:ext cx="8712000" cy="5493968"/>
          </a:xfrm>
        </p:spPr>
        <p:txBody>
          <a:bodyPr>
            <a:normAutofit/>
          </a:bodyPr>
          <a:lstStyle/>
          <a:p>
            <a:pPr marL="457200" indent="-457200">
              <a:spcAft>
                <a:spcPts val="1200"/>
              </a:spcAft>
              <a:buFont typeface="+mj-lt"/>
              <a:buAutoNum type="arabicPeriod"/>
            </a:pPr>
            <a:r>
              <a:rPr lang="de-CH" b="1" dirty="0" err="1">
                <a:solidFill>
                  <a:srgbClr val="8D1962"/>
                </a:solidFill>
              </a:rPr>
              <a:t>Influences</a:t>
            </a:r>
            <a:r>
              <a:rPr lang="de-CH" b="1" dirty="0">
                <a:solidFill>
                  <a:srgbClr val="8D1962"/>
                </a:solidFill>
              </a:rPr>
              <a:t> on </a:t>
            </a:r>
            <a:r>
              <a:rPr lang="de-CH" b="1" dirty="0" err="1">
                <a:solidFill>
                  <a:srgbClr val="8D1962"/>
                </a:solidFill>
              </a:rPr>
              <a:t>the</a:t>
            </a:r>
            <a:r>
              <a:rPr lang="de-CH" b="1" dirty="0">
                <a:solidFill>
                  <a:srgbClr val="8D1962"/>
                </a:solidFill>
              </a:rPr>
              <a:t> </a:t>
            </a:r>
            <a:r>
              <a:rPr lang="de-CH" b="1" dirty="0" err="1">
                <a:solidFill>
                  <a:srgbClr val="8D1962"/>
                </a:solidFill>
              </a:rPr>
              <a:t>calendaric</a:t>
            </a:r>
            <a:r>
              <a:rPr lang="de-CH" b="1" dirty="0">
                <a:solidFill>
                  <a:srgbClr val="8D1962"/>
                </a:solidFill>
              </a:rPr>
              <a:t> </a:t>
            </a:r>
            <a:r>
              <a:rPr lang="de-CH" b="1" dirty="0" err="1">
                <a:solidFill>
                  <a:srgbClr val="8D1962"/>
                </a:solidFill>
              </a:rPr>
              <a:t>ageing</a:t>
            </a:r>
            <a:endParaRPr lang="de-CH" b="1" dirty="0"/>
          </a:p>
          <a:p>
            <a:pPr marL="0" indent="0">
              <a:spcAft>
                <a:spcPts val="600"/>
              </a:spcAft>
              <a:buNone/>
            </a:pPr>
            <a:r>
              <a:rPr lang="en-US" sz="2000" b="0" i="0" dirty="0">
                <a:solidFill>
                  <a:srgbClr val="2E2D2C"/>
                </a:solidFill>
                <a:effectLst/>
                <a:latin typeface="Barlow Lokal"/>
              </a:rPr>
              <a:t>The most important factors for calendar ageing are:</a:t>
            </a:r>
            <a:endParaRPr lang="de-CH" sz="2000" b="0" i="0" dirty="0">
              <a:solidFill>
                <a:srgbClr val="2E2D2C"/>
              </a:solidFill>
              <a:effectLst/>
              <a:latin typeface="Barlow Lokal"/>
            </a:endParaRPr>
          </a:p>
          <a:p>
            <a:pPr marL="0" indent="0" algn="ctr">
              <a:spcAft>
                <a:spcPts val="1200"/>
              </a:spcAft>
              <a:buNone/>
            </a:pPr>
            <a:r>
              <a:rPr lang="de-CH" sz="2600" b="1" i="1" dirty="0" err="1">
                <a:solidFill>
                  <a:srgbClr val="7030A0"/>
                </a:solidFill>
                <a:effectLst/>
                <a:latin typeface="Barlow Lokal"/>
              </a:rPr>
              <a:t>Temperature</a:t>
            </a:r>
            <a:r>
              <a:rPr lang="de-CH" sz="2600" b="1" i="1" dirty="0">
                <a:solidFill>
                  <a:srgbClr val="7030A0"/>
                </a:solidFill>
                <a:effectLst/>
                <a:latin typeface="Barlow Lokal"/>
              </a:rPr>
              <a:t> und State-</a:t>
            </a:r>
            <a:r>
              <a:rPr lang="de-CH" sz="2600" b="1" i="1" dirty="0" err="1">
                <a:solidFill>
                  <a:srgbClr val="7030A0"/>
                </a:solidFill>
                <a:effectLst/>
                <a:latin typeface="Barlow Lokal"/>
              </a:rPr>
              <a:t>of</a:t>
            </a:r>
            <a:r>
              <a:rPr lang="de-CH" sz="2600" b="1" i="1" dirty="0">
                <a:solidFill>
                  <a:srgbClr val="7030A0"/>
                </a:solidFill>
                <a:effectLst/>
                <a:latin typeface="Barlow Lokal"/>
              </a:rPr>
              <a:t>-Charge (SOC)</a:t>
            </a:r>
          </a:p>
          <a:p>
            <a:pPr marL="0" indent="0">
              <a:spcAft>
                <a:spcPts val="1200"/>
              </a:spcAft>
              <a:buNone/>
            </a:pPr>
            <a:endParaRPr lang="de-CH" sz="2000" dirty="0">
              <a:solidFill>
                <a:srgbClr val="2E2D2C"/>
              </a:solidFill>
              <a:latin typeface="Barlow Lokal"/>
            </a:endParaRPr>
          </a:p>
          <a:p>
            <a:pPr marL="0" indent="0">
              <a:spcAft>
                <a:spcPts val="1200"/>
              </a:spcAft>
              <a:buNone/>
            </a:pPr>
            <a:endParaRPr lang="de-CH" sz="2000" dirty="0">
              <a:solidFill>
                <a:srgbClr val="2E2D2C"/>
              </a:solidFill>
              <a:latin typeface="Barlow Lokal"/>
            </a:endParaRPr>
          </a:p>
          <a:p>
            <a:pPr marL="0" indent="0">
              <a:spcAft>
                <a:spcPts val="1200"/>
              </a:spcAft>
              <a:buNone/>
            </a:pPr>
            <a:endParaRPr lang="de-CH" sz="2000" dirty="0">
              <a:solidFill>
                <a:srgbClr val="2E2D2C"/>
              </a:solidFill>
              <a:latin typeface="Barlow Lokal"/>
            </a:endParaRPr>
          </a:p>
          <a:p>
            <a:pPr marL="0" indent="0">
              <a:spcAft>
                <a:spcPts val="1200"/>
              </a:spcAft>
              <a:buNone/>
            </a:pPr>
            <a:endParaRPr lang="de-CH" sz="2000" dirty="0">
              <a:solidFill>
                <a:srgbClr val="2E2D2C"/>
              </a:solidFill>
              <a:latin typeface="Barlow Lokal"/>
            </a:endParaRPr>
          </a:p>
          <a:p>
            <a:pPr marL="0" indent="0">
              <a:spcAft>
                <a:spcPts val="1200"/>
              </a:spcAft>
              <a:buNone/>
            </a:pPr>
            <a:endParaRPr lang="de-CH" sz="2000" dirty="0">
              <a:solidFill>
                <a:srgbClr val="2E2D2C"/>
              </a:solidFill>
              <a:latin typeface="Barlow Lokal"/>
            </a:endParaRPr>
          </a:p>
          <a:p>
            <a:pPr marL="0" marR="0" lvl="0" indent="0" algn="ctr" defTabSz="914406"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CH" sz="2000" b="0" i="1" u="none" strike="noStrike" kern="1200" cap="none" spc="0" normalizeH="0" baseline="0" noProof="0" dirty="0">
              <a:ln>
                <a:noFill/>
              </a:ln>
              <a:solidFill>
                <a:prstClr val="black"/>
              </a:solidFill>
              <a:effectLst/>
              <a:uLnTx/>
              <a:uFillTx/>
              <a:latin typeface="Barlow Lokal"/>
              <a:ea typeface="+mn-ea"/>
              <a:cs typeface="+mn-cs"/>
            </a:endParaRPr>
          </a:p>
          <a:p>
            <a:pPr marL="0" marR="0" lvl="0" indent="0" algn="r" defTabSz="914406"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CH" sz="1100" b="0" i="1" u="none" strike="noStrike" kern="1200" cap="none" spc="0" normalizeH="0" baseline="0" noProof="0" dirty="0">
                <a:ln>
                  <a:noFill/>
                </a:ln>
                <a:solidFill>
                  <a:prstClr val="black"/>
                </a:solidFill>
                <a:effectLst/>
                <a:uLnTx/>
                <a:uFillTx/>
                <a:latin typeface="Barlow Lokal"/>
                <a:ea typeface="+mn-ea"/>
                <a:cs typeface="+mn-cs"/>
              </a:rPr>
              <a:t>aus Internetseite ACCURE Battery </a:t>
            </a:r>
            <a:r>
              <a:rPr kumimoji="0" lang="de-CH" sz="1100" b="0" i="1" u="none" strike="noStrike" kern="1200" cap="none" spc="0" normalizeH="0" baseline="0" noProof="0" dirty="0" err="1">
                <a:ln>
                  <a:noFill/>
                </a:ln>
                <a:solidFill>
                  <a:prstClr val="black"/>
                </a:solidFill>
                <a:effectLst/>
                <a:uLnTx/>
                <a:uFillTx/>
                <a:latin typeface="Barlow Lokal"/>
                <a:ea typeface="+mn-ea"/>
                <a:cs typeface="+mn-cs"/>
              </a:rPr>
              <a:t>Intelligence</a:t>
            </a:r>
            <a:r>
              <a:rPr kumimoji="0" lang="de-CH" sz="1100" b="0" i="1" u="none" strike="noStrike" kern="1200" cap="none" spc="0" normalizeH="0" baseline="0" noProof="0" dirty="0">
                <a:ln>
                  <a:noFill/>
                </a:ln>
                <a:solidFill>
                  <a:prstClr val="black"/>
                </a:solidFill>
                <a:effectLst/>
                <a:uLnTx/>
                <a:uFillTx/>
                <a:latin typeface="Barlow Lokal"/>
                <a:ea typeface="+mn-ea"/>
                <a:cs typeface="+mn-cs"/>
              </a:rPr>
              <a:t> GmbH </a:t>
            </a:r>
            <a:br>
              <a:rPr kumimoji="0" lang="de-CH" sz="1100" b="0" i="1" u="none" strike="noStrike" kern="1200" cap="none" spc="0" normalizeH="0" baseline="0" noProof="0" dirty="0">
                <a:ln>
                  <a:noFill/>
                </a:ln>
                <a:solidFill>
                  <a:prstClr val="black"/>
                </a:solidFill>
                <a:effectLst/>
                <a:uLnTx/>
                <a:uFillTx/>
                <a:latin typeface="Barlow Lokal"/>
                <a:ea typeface="+mn-ea"/>
                <a:cs typeface="+mn-cs"/>
              </a:rPr>
            </a:br>
            <a:r>
              <a:rPr kumimoji="0" lang="de-CH" sz="1100" b="0" i="1" u="none" strike="noStrike" kern="1200" cap="none" spc="0" normalizeH="0" baseline="0" noProof="0" dirty="0">
                <a:ln>
                  <a:noFill/>
                </a:ln>
                <a:solidFill>
                  <a:prstClr val="black"/>
                </a:solidFill>
                <a:effectLst/>
                <a:uLnTx/>
                <a:uFillTx/>
                <a:latin typeface="Barlow Lokal"/>
                <a:ea typeface="+mn-ea"/>
                <a:cs typeface="+mn-cs"/>
              </a:rPr>
              <a:t>URL: </a:t>
            </a:r>
            <a:r>
              <a:rPr kumimoji="0" lang="de-CH" sz="1100" b="0" i="1" u="none" strike="noStrike" kern="1200" cap="none" spc="0" normalizeH="0" baseline="0" noProof="0" dirty="0">
                <a:ln>
                  <a:noFill/>
                </a:ln>
                <a:solidFill>
                  <a:prstClr val="black"/>
                </a:solidFill>
                <a:effectLst/>
                <a:uLnTx/>
                <a:uFillTx/>
                <a:latin typeface="Barlow Lokal"/>
                <a:ea typeface="+mn-ea"/>
                <a:cs typeface="+mn-cs"/>
                <a:hlinkClick r:id="rId2"/>
              </a:rPr>
              <a:t>https://www.accure.net/battery-knowledge/blog-battery-aging#key_terms</a:t>
            </a:r>
            <a:r>
              <a:rPr kumimoji="0" lang="de-CH" sz="1100" b="0" i="1" u="none" strike="noStrike" kern="1200" cap="none" spc="0" normalizeH="0" baseline="0" noProof="0" dirty="0">
                <a:ln>
                  <a:noFill/>
                </a:ln>
                <a:solidFill>
                  <a:prstClr val="black"/>
                </a:solidFill>
                <a:effectLst/>
                <a:uLnTx/>
                <a:uFillTx/>
                <a:latin typeface="Barlow Lokal"/>
                <a:ea typeface="+mn-ea"/>
                <a:cs typeface="+mn-cs"/>
              </a:rPr>
              <a:t> (abgerufen am 13.12.2024)</a:t>
            </a:r>
          </a:p>
          <a:p>
            <a:pPr marL="0" indent="0">
              <a:spcAft>
                <a:spcPts val="1200"/>
              </a:spcAft>
              <a:buNone/>
            </a:pPr>
            <a:endParaRPr lang="de-CH" sz="2000" dirty="0">
              <a:solidFill>
                <a:srgbClr val="2E2D2C"/>
              </a:solidFill>
              <a:latin typeface="Barlow Lokal"/>
            </a:endParaRPr>
          </a:p>
          <a:p>
            <a:pPr marL="0" indent="0">
              <a:buNone/>
            </a:pPr>
            <a:endParaRPr lang="de-CH" sz="2000" dirty="0">
              <a:solidFill>
                <a:srgbClr val="2E2D2C"/>
              </a:solidFill>
              <a:latin typeface="Barlow Lokal"/>
            </a:endParaRPr>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17</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07 - Battery Ageing</a:t>
            </a:r>
            <a:endParaRPr lang="de-CH" dirty="0"/>
          </a:p>
        </p:txBody>
      </p:sp>
      <p:pic>
        <p:nvPicPr>
          <p:cNvPr id="5" name="Grafik 4">
            <a:extLst>
              <a:ext uri="{FF2B5EF4-FFF2-40B4-BE49-F238E27FC236}">
                <a16:creationId xmlns:a16="http://schemas.microsoft.com/office/drawing/2014/main" id="{57AA1610-E736-A9AD-9A3E-D974930D6F70}"/>
              </a:ext>
            </a:extLst>
          </p:cNvPr>
          <p:cNvPicPr>
            <a:picLocks noChangeAspect="1"/>
          </p:cNvPicPr>
          <p:nvPr/>
        </p:nvPicPr>
        <p:blipFill>
          <a:blip r:embed="rId3"/>
          <a:stretch>
            <a:fillRect/>
          </a:stretch>
        </p:blipFill>
        <p:spPr>
          <a:xfrm>
            <a:off x="347545" y="2935696"/>
            <a:ext cx="4312169" cy="2245374"/>
          </a:xfrm>
          <a:prstGeom prst="rect">
            <a:avLst/>
          </a:prstGeom>
        </p:spPr>
      </p:pic>
      <p:pic>
        <p:nvPicPr>
          <p:cNvPr id="7" name="Picture 2" descr="Chart showing battery state of charge impact on battery aging">
            <a:extLst>
              <a:ext uri="{FF2B5EF4-FFF2-40B4-BE49-F238E27FC236}">
                <a16:creationId xmlns:a16="http://schemas.microsoft.com/office/drawing/2014/main" id="{DBE7535E-01C8-A66E-7BF7-BC10C4D398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7259" y="2935212"/>
            <a:ext cx="4551197" cy="2245375"/>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D2C0672B-C3CC-940C-27F9-335B596C1E0D}"/>
              </a:ext>
            </a:extLst>
          </p:cNvPr>
          <p:cNvSpPr txBox="1"/>
          <p:nvPr/>
        </p:nvSpPr>
        <p:spPr>
          <a:xfrm>
            <a:off x="681037" y="5150846"/>
            <a:ext cx="3724181" cy="584775"/>
          </a:xfrm>
          <a:prstGeom prst="rect">
            <a:avLst/>
          </a:prstGeom>
          <a:noFill/>
        </p:spPr>
        <p:txBody>
          <a:bodyPr wrap="square" rtlCol="0">
            <a:spAutoFit/>
          </a:bodyPr>
          <a:lstStyle/>
          <a:p>
            <a:pPr marL="0" marR="0" indent="0" algn="ctr" defTabSz="414772" rtl="0" eaLnBrk="1" fontAlgn="auto" latinLnBrk="0" hangingPunct="1">
              <a:lnSpc>
                <a:spcPct val="100000"/>
              </a:lnSpc>
              <a:spcBef>
                <a:spcPts val="0"/>
              </a:spcBef>
              <a:spcAft>
                <a:spcPts val="0"/>
              </a:spcAft>
              <a:buClrTx/>
              <a:buSzTx/>
              <a:buFontTx/>
              <a:buNone/>
              <a:tabLst/>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Decrease in capacity over time as a function of temp.</a:t>
            </a:r>
            <a:endParaRPr kumimoji="0" lang="de-CH"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feld 8">
            <a:extLst>
              <a:ext uri="{FF2B5EF4-FFF2-40B4-BE49-F238E27FC236}">
                <a16:creationId xmlns:a16="http://schemas.microsoft.com/office/drawing/2014/main" id="{0FC0B3DA-A9C8-00E8-601A-4300A1698C20}"/>
              </a:ext>
            </a:extLst>
          </p:cNvPr>
          <p:cNvSpPr txBox="1"/>
          <p:nvPr/>
        </p:nvSpPr>
        <p:spPr>
          <a:xfrm>
            <a:off x="5579779" y="5150846"/>
            <a:ext cx="3724181" cy="584775"/>
          </a:xfrm>
          <a:prstGeom prst="rect">
            <a:avLst/>
          </a:prstGeom>
          <a:noFill/>
        </p:spPr>
        <p:txBody>
          <a:bodyPr wrap="square" rtlCol="0">
            <a:spAutoFit/>
          </a:bodyPr>
          <a:lstStyle/>
          <a:p>
            <a:pPr marL="0" marR="0" indent="0" algn="ctr" defTabSz="414772" rtl="0" eaLnBrk="1" fontAlgn="auto" latinLnBrk="0" hangingPunct="1">
              <a:lnSpc>
                <a:spcPct val="100000"/>
              </a:lnSpc>
              <a:spcBef>
                <a:spcPts val="0"/>
              </a:spcBef>
              <a:spcAft>
                <a:spcPts val="0"/>
              </a:spcAft>
              <a:buClrTx/>
              <a:buSzTx/>
              <a:buFontTx/>
              <a:buNone/>
              <a:tabLst/>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Capacity decrease over time depending on the SoC</a:t>
            </a:r>
            <a:endParaRPr kumimoji="0" lang="de-CH"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976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en-US" sz="2800" dirty="0"/>
              <a:t>How to minimize battery ageing?</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9" y="1001862"/>
            <a:ext cx="8712000" cy="5493968"/>
          </a:xfrm>
        </p:spPr>
        <p:txBody>
          <a:bodyPr>
            <a:normAutofit/>
          </a:bodyPr>
          <a:lstStyle/>
          <a:p>
            <a:pPr marL="457200" indent="-457200">
              <a:spcAft>
                <a:spcPts val="1200"/>
              </a:spcAft>
              <a:buFont typeface="+mj-lt"/>
              <a:buAutoNum type="arabicPeriod"/>
            </a:pPr>
            <a:r>
              <a:rPr lang="de-CH" b="1" dirty="0" err="1">
                <a:solidFill>
                  <a:srgbClr val="8D1962"/>
                </a:solidFill>
              </a:rPr>
              <a:t>Influences</a:t>
            </a:r>
            <a:r>
              <a:rPr lang="de-CH" b="1" dirty="0">
                <a:solidFill>
                  <a:srgbClr val="8D1962"/>
                </a:solidFill>
              </a:rPr>
              <a:t> on </a:t>
            </a:r>
            <a:r>
              <a:rPr lang="de-CH" b="1" dirty="0" err="1">
                <a:solidFill>
                  <a:srgbClr val="8D1962"/>
                </a:solidFill>
              </a:rPr>
              <a:t>the</a:t>
            </a:r>
            <a:r>
              <a:rPr lang="de-CH" b="1" dirty="0">
                <a:solidFill>
                  <a:srgbClr val="8D1962"/>
                </a:solidFill>
              </a:rPr>
              <a:t> </a:t>
            </a:r>
            <a:r>
              <a:rPr lang="de-CH" b="1" dirty="0" err="1">
                <a:solidFill>
                  <a:srgbClr val="8D1962"/>
                </a:solidFill>
              </a:rPr>
              <a:t>calendaric</a:t>
            </a:r>
            <a:r>
              <a:rPr lang="de-CH" b="1" dirty="0">
                <a:solidFill>
                  <a:srgbClr val="8D1962"/>
                </a:solidFill>
              </a:rPr>
              <a:t> </a:t>
            </a:r>
            <a:r>
              <a:rPr lang="de-CH" b="1" dirty="0" err="1">
                <a:solidFill>
                  <a:srgbClr val="8D1962"/>
                </a:solidFill>
              </a:rPr>
              <a:t>ageing</a:t>
            </a:r>
            <a:endParaRPr lang="de-CH" b="1" dirty="0"/>
          </a:p>
          <a:p>
            <a:pPr marL="0" indent="0">
              <a:spcAft>
                <a:spcPts val="600"/>
              </a:spcAft>
              <a:buNone/>
            </a:pPr>
            <a:r>
              <a:rPr lang="en-US" sz="2000" b="0" i="0" dirty="0">
                <a:solidFill>
                  <a:srgbClr val="2E2D2C"/>
                </a:solidFill>
                <a:effectLst/>
                <a:latin typeface="Barlow Lokal"/>
              </a:rPr>
              <a:t>The most important factors for calendar ageing are:</a:t>
            </a:r>
            <a:endParaRPr lang="de-CH" sz="2000" b="0" i="0" dirty="0">
              <a:solidFill>
                <a:srgbClr val="2E2D2C"/>
              </a:solidFill>
              <a:effectLst/>
              <a:latin typeface="Barlow Lokal"/>
            </a:endParaRPr>
          </a:p>
          <a:p>
            <a:pPr marL="0" indent="0" algn="ctr">
              <a:spcAft>
                <a:spcPts val="1200"/>
              </a:spcAft>
              <a:buNone/>
            </a:pPr>
            <a:r>
              <a:rPr lang="de-CH" sz="2600" b="1" i="1" dirty="0" err="1">
                <a:solidFill>
                  <a:srgbClr val="7030A0"/>
                </a:solidFill>
                <a:effectLst/>
                <a:latin typeface="Barlow Lokal"/>
              </a:rPr>
              <a:t>Temperature</a:t>
            </a:r>
            <a:r>
              <a:rPr lang="de-CH" sz="2600" b="1" i="1" dirty="0">
                <a:solidFill>
                  <a:srgbClr val="7030A0"/>
                </a:solidFill>
                <a:effectLst/>
                <a:latin typeface="Barlow Lokal"/>
              </a:rPr>
              <a:t> und State-</a:t>
            </a:r>
            <a:r>
              <a:rPr lang="de-CH" sz="2600" b="1" i="1" dirty="0" err="1">
                <a:solidFill>
                  <a:srgbClr val="7030A0"/>
                </a:solidFill>
                <a:effectLst/>
                <a:latin typeface="Barlow Lokal"/>
              </a:rPr>
              <a:t>of</a:t>
            </a:r>
            <a:r>
              <a:rPr lang="de-CH" sz="2600" b="1" i="1" dirty="0">
                <a:solidFill>
                  <a:srgbClr val="7030A0"/>
                </a:solidFill>
                <a:effectLst/>
                <a:latin typeface="Barlow Lokal"/>
              </a:rPr>
              <a:t>-Charge (SOC)</a:t>
            </a:r>
          </a:p>
          <a:p>
            <a:pPr marL="0" indent="0">
              <a:buNone/>
            </a:pPr>
            <a:endParaRPr lang="de-CH" sz="2000" b="0" i="0" dirty="0">
              <a:solidFill>
                <a:srgbClr val="2E2D2C"/>
              </a:solidFill>
              <a:effectLst/>
              <a:latin typeface="Barlow Lokal"/>
            </a:endParaRPr>
          </a:p>
          <a:p>
            <a:pPr marL="228602" marR="0" lvl="0" indent="-228602" algn="l" defTabSz="914406"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E2D2C"/>
                </a:solidFill>
                <a:effectLst/>
                <a:uLnTx/>
                <a:uFillTx/>
                <a:latin typeface="Barlow Lokal"/>
                <a:ea typeface="+mn-ea"/>
                <a:cs typeface="+mn-cs"/>
              </a:rPr>
              <a:t>High temperatures and high SOC lead to increased battery ageing (even if the battery is not in use). </a:t>
            </a:r>
            <a:r>
              <a:rPr kumimoji="0" lang="de-CH" sz="2000" b="0" i="0" u="none" strike="noStrike" kern="1200" cap="none" spc="0" normalizeH="0" baseline="0" noProof="0" dirty="0">
                <a:ln>
                  <a:noFill/>
                </a:ln>
                <a:solidFill>
                  <a:srgbClr val="2E2D2C"/>
                </a:solidFill>
                <a:effectLst/>
                <a:uLnTx/>
                <a:uFillTx/>
                <a:latin typeface="Barlow Lokal"/>
                <a:ea typeface="+mn-ea"/>
                <a:cs typeface="+mn-cs"/>
              </a:rPr>
              <a:t> </a:t>
            </a:r>
          </a:p>
          <a:p>
            <a:pPr marL="228602" marR="0" lvl="0" indent="-228602" algn="l" defTabSz="914406"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E2D2C"/>
                </a:solidFill>
                <a:effectLst/>
                <a:uLnTx/>
                <a:uFillTx/>
                <a:latin typeface="Barlow Lokal"/>
                <a:ea typeface="+mn-ea"/>
                <a:cs typeface="+mn-cs"/>
              </a:rPr>
              <a:t>Lowering the average battery temperature by 10 °C can double the service life of a battery.</a:t>
            </a:r>
          </a:p>
          <a:p>
            <a:pPr marL="228602" marR="0" lvl="0" indent="-228602" algn="l" defTabSz="914406"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de-CH" sz="2000" dirty="0">
              <a:solidFill>
                <a:srgbClr val="2E2D2C"/>
              </a:solidFill>
              <a:latin typeface="Barlow Lokal"/>
            </a:endParaRPr>
          </a:p>
          <a:p>
            <a:pPr marL="0" marR="0" lvl="0" indent="0" algn="l" defTabSz="914406" rtl="0" eaLnBrk="1" fontAlgn="auto" latinLnBrk="0" hangingPunct="1">
              <a:lnSpc>
                <a:spcPct val="90000"/>
              </a:lnSpc>
              <a:spcBef>
                <a:spcPts val="1000"/>
              </a:spcBef>
              <a:spcAft>
                <a:spcPts val="0"/>
              </a:spcAft>
              <a:buClrTx/>
              <a:buSzTx/>
              <a:buNone/>
              <a:tabLst/>
              <a:defRPr/>
            </a:pPr>
            <a:r>
              <a:rPr kumimoji="0" lang="de-CH" sz="2000" b="0" i="0" u="none" strike="noStrike" kern="1200" cap="none" spc="0" normalizeH="0" baseline="0" noProof="0" dirty="0">
                <a:ln>
                  <a:noFill/>
                </a:ln>
                <a:solidFill>
                  <a:srgbClr val="2E2D2C"/>
                </a:solidFill>
                <a:effectLst/>
                <a:uLnTx/>
                <a:uFillTx/>
                <a:latin typeface="Barlow Lokal"/>
                <a:ea typeface="+mn-ea"/>
                <a:cs typeface="+mn-cs"/>
              </a:rPr>
              <a:t>CAUTION:</a:t>
            </a:r>
          </a:p>
          <a:p>
            <a:r>
              <a:rPr lang="en-US" sz="2000" dirty="0">
                <a:solidFill>
                  <a:srgbClr val="2E2D2C"/>
                </a:solidFill>
                <a:latin typeface="Barlow Lokal"/>
              </a:rPr>
              <a:t>If a battery is operated at temperatures that are too low, lithium can be deposited (lithium plating). This leads to additional ageing processes.</a:t>
            </a:r>
            <a:endParaRPr lang="de-CH" sz="2000" dirty="0">
              <a:solidFill>
                <a:srgbClr val="2E2D2C"/>
              </a:solidFill>
              <a:latin typeface="Barlow Lokal"/>
            </a:endParaRPr>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18</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07 - Battery Ageing</a:t>
            </a:r>
            <a:endParaRPr lang="de-CH" dirty="0"/>
          </a:p>
        </p:txBody>
      </p:sp>
    </p:spTree>
    <p:extLst>
      <p:ext uri="{BB962C8B-B14F-4D97-AF65-F5344CB8AC3E}">
        <p14:creationId xmlns:p14="http://schemas.microsoft.com/office/powerpoint/2010/main" val="1420650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en-US" sz="2800" dirty="0"/>
              <a:t>How to minimize battery ageing?</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9" y="1001862"/>
            <a:ext cx="8712000" cy="5493968"/>
          </a:xfrm>
        </p:spPr>
        <p:txBody>
          <a:bodyPr>
            <a:normAutofit fontScale="92500" lnSpcReduction="10000"/>
          </a:bodyPr>
          <a:lstStyle/>
          <a:p>
            <a:pPr marL="457200" indent="-457200">
              <a:spcAft>
                <a:spcPts val="1200"/>
              </a:spcAft>
              <a:buFont typeface="+mj-lt"/>
              <a:buAutoNum type="arabicPeriod"/>
            </a:pPr>
            <a:r>
              <a:rPr lang="de-CH" b="1" dirty="0" err="1">
                <a:solidFill>
                  <a:srgbClr val="8D1962"/>
                </a:solidFill>
              </a:rPr>
              <a:t>Influences</a:t>
            </a:r>
            <a:r>
              <a:rPr lang="de-CH" b="1" dirty="0">
                <a:solidFill>
                  <a:srgbClr val="8D1962"/>
                </a:solidFill>
              </a:rPr>
              <a:t> on </a:t>
            </a:r>
            <a:r>
              <a:rPr lang="de-CH" b="1" dirty="0" err="1">
                <a:solidFill>
                  <a:srgbClr val="8D1962"/>
                </a:solidFill>
              </a:rPr>
              <a:t>the</a:t>
            </a:r>
            <a:r>
              <a:rPr lang="de-CH" b="1" dirty="0">
                <a:solidFill>
                  <a:srgbClr val="8D1962"/>
                </a:solidFill>
              </a:rPr>
              <a:t> </a:t>
            </a:r>
            <a:r>
              <a:rPr lang="de-CH" b="1" dirty="0" err="1">
                <a:solidFill>
                  <a:srgbClr val="8D1962"/>
                </a:solidFill>
              </a:rPr>
              <a:t>cyclic</a:t>
            </a:r>
            <a:r>
              <a:rPr lang="de-CH" b="1" dirty="0">
                <a:solidFill>
                  <a:srgbClr val="8D1962"/>
                </a:solidFill>
              </a:rPr>
              <a:t> </a:t>
            </a:r>
            <a:r>
              <a:rPr lang="de-CH" b="1" dirty="0" err="1">
                <a:solidFill>
                  <a:srgbClr val="8D1962"/>
                </a:solidFill>
              </a:rPr>
              <a:t>ageing</a:t>
            </a:r>
            <a:endParaRPr lang="de-CH" b="1" dirty="0"/>
          </a:p>
          <a:p>
            <a:pPr marL="0" indent="0">
              <a:lnSpc>
                <a:spcPct val="110000"/>
              </a:lnSpc>
              <a:spcAft>
                <a:spcPts val="600"/>
              </a:spcAft>
              <a:buNone/>
            </a:pPr>
            <a:r>
              <a:rPr lang="de-CH" sz="2200" dirty="0">
                <a:solidFill>
                  <a:srgbClr val="2E2D2C"/>
                </a:solidFill>
                <a:latin typeface="Barlow Lokal"/>
              </a:rPr>
              <a:t>T</a:t>
            </a:r>
            <a:r>
              <a:rPr lang="en-US" sz="2200" dirty="0">
                <a:solidFill>
                  <a:srgbClr val="2E2D2C"/>
                </a:solidFill>
                <a:latin typeface="Barlow Lokal"/>
              </a:rPr>
              <a:t>he most important factors for calendar ageing are</a:t>
            </a:r>
            <a:r>
              <a:rPr lang="de-CH" sz="2200" dirty="0">
                <a:solidFill>
                  <a:srgbClr val="2E2D2C"/>
                </a:solidFill>
                <a:latin typeface="Barlow Lokal"/>
              </a:rPr>
              <a:t>:</a:t>
            </a:r>
          </a:p>
          <a:p>
            <a:pPr marL="0" marR="0" lvl="0" indent="0" algn="ctr" defTabSz="914406" rtl="0" eaLnBrk="1" fontAlgn="auto" latinLnBrk="0" hangingPunct="1">
              <a:lnSpc>
                <a:spcPct val="90000"/>
              </a:lnSpc>
              <a:spcBef>
                <a:spcPts val="1000"/>
              </a:spcBef>
              <a:spcAft>
                <a:spcPts val="1200"/>
              </a:spcAft>
              <a:buClrTx/>
              <a:buSzTx/>
              <a:buFont typeface="Arial" panose="020B0604020202020204" pitchFamily="34" charset="0"/>
              <a:buNone/>
              <a:tabLst/>
              <a:defRPr/>
            </a:pPr>
            <a:r>
              <a:rPr lang="de-CH" sz="3000" b="1" i="1" dirty="0" err="1">
                <a:solidFill>
                  <a:srgbClr val="7030A0"/>
                </a:solidFill>
                <a:latin typeface="Barlow Lokal"/>
              </a:rPr>
              <a:t>Temperature</a:t>
            </a:r>
            <a:r>
              <a:rPr lang="de-CH" sz="3000" b="1" i="1" dirty="0">
                <a:solidFill>
                  <a:srgbClr val="7030A0"/>
                </a:solidFill>
                <a:latin typeface="Barlow Lokal"/>
              </a:rPr>
              <a:t> and </a:t>
            </a:r>
            <a:r>
              <a:rPr lang="de-CH" sz="3000" b="1" i="1" dirty="0" err="1">
                <a:solidFill>
                  <a:srgbClr val="7030A0"/>
                </a:solidFill>
                <a:latin typeface="Barlow Lokal"/>
              </a:rPr>
              <a:t>energy</a:t>
            </a:r>
            <a:r>
              <a:rPr lang="de-CH" sz="3000" b="1" i="1" dirty="0">
                <a:solidFill>
                  <a:srgbClr val="7030A0"/>
                </a:solidFill>
                <a:latin typeface="Barlow Lokal"/>
              </a:rPr>
              <a:t> </a:t>
            </a:r>
            <a:r>
              <a:rPr lang="de-CH" sz="3000" b="1" i="1" dirty="0" err="1">
                <a:solidFill>
                  <a:srgbClr val="7030A0"/>
                </a:solidFill>
                <a:latin typeface="Barlow Lokal"/>
              </a:rPr>
              <a:t>throughput</a:t>
            </a:r>
            <a:endParaRPr kumimoji="0" lang="de-CH" sz="2600" b="1" i="1" u="none" strike="noStrike" kern="1200" cap="none" spc="0" normalizeH="0" baseline="0" noProof="0" dirty="0">
              <a:ln>
                <a:noFill/>
              </a:ln>
              <a:solidFill>
                <a:srgbClr val="7030A0"/>
              </a:solidFill>
              <a:effectLst/>
              <a:uLnTx/>
              <a:uFillTx/>
              <a:latin typeface="Barlow Lokal"/>
              <a:ea typeface="+mn-ea"/>
              <a:cs typeface="+mn-cs"/>
            </a:endParaRPr>
          </a:p>
          <a:p>
            <a:pPr marL="0" marR="0" lvl="0" indent="0" algn="l" defTabSz="914406" rtl="0" eaLnBrk="1" fontAlgn="auto" latinLnBrk="0" hangingPunct="1">
              <a:lnSpc>
                <a:spcPct val="90000"/>
              </a:lnSpc>
              <a:spcBef>
                <a:spcPts val="1000"/>
              </a:spcBef>
              <a:spcAft>
                <a:spcPts val="1200"/>
              </a:spcAft>
              <a:buClrTx/>
              <a:buSzTx/>
              <a:buFont typeface="Arial" panose="020B0604020202020204" pitchFamily="34" charset="0"/>
              <a:buNone/>
              <a:tabLst/>
              <a:defRPr/>
            </a:pPr>
            <a:endParaRPr kumimoji="0" lang="de-CH" sz="2000" b="0" i="0" u="none" strike="noStrike" kern="1200" cap="none" spc="0" normalizeH="0" baseline="0" noProof="0" dirty="0">
              <a:ln>
                <a:noFill/>
              </a:ln>
              <a:solidFill>
                <a:srgbClr val="2E2D2C"/>
              </a:solidFill>
              <a:effectLst/>
              <a:uLnTx/>
              <a:uFillTx/>
              <a:latin typeface="Barlow Lokal"/>
              <a:ea typeface="+mn-ea"/>
              <a:cs typeface="+mn-cs"/>
            </a:endParaRPr>
          </a:p>
          <a:p>
            <a:pPr marL="0" marR="0" lvl="0" indent="0" algn="l" defTabSz="914406" rtl="0" eaLnBrk="1" fontAlgn="auto" latinLnBrk="0" hangingPunct="1">
              <a:lnSpc>
                <a:spcPct val="90000"/>
              </a:lnSpc>
              <a:spcBef>
                <a:spcPts val="1000"/>
              </a:spcBef>
              <a:spcAft>
                <a:spcPts val="1200"/>
              </a:spcAft>
              <a:buClrTx/>
              <a:buSzTx/>
              <a:buFont typeface="Arial" panose="020B0604020202020204" pitchFamily="34" charset="0"/>
              <a:buNone/>
              <a:tabLst/>
              <a:defRPr/>
            </a:pPr>
            <a:endParaRPr kumimoji="0" lang="de-CH" sz="2000" b="0" i="0" u="none" strike="noStrike" kern="1200" cap="none" spc="0" normalizeH="0" baseline="0" noProof="0" dirty="0">
              <a:ln>
                <a:noFill/>
              </a:ln>
              <a:solidFill>
                <a:srgbClr val="2E2D2C"/>
              </a:solidFill>
              <a:effectLst/>
              <a:uLnTx/>
              <a:uFillTx/>
              <a:latin typeface="Barlow Lokal"/>
              <a:ea typeface="+mn-ea"/>
              <a:cs typeface="+mn-cs"/>
            </a:endParaRPr>
          </a:p>
          <a:p>
            <a:pPr marL="0" marR="0" lvl="0" indent="0" algn="l" defTabSz="914406" rtl="0" eaLnBrk="1" fontAlgn="auto" latinLnBrk="0" hangingPunct="1">
              <a:lnSpc>
                <a:spcPct val="90000"/>
              </a:lnSpc>
              <a:spcBef>
                <a:spcPts val="1000"/>
              </a:spcBef>
              <a:spcAft>
                <a:spcPts val="1200"/>
              </a:spcAft>
              <a:buClrTx/>
              <a:buSzTx/>
              <a:buFont typeface="Arial" panose="020B0604020202020204" pitchFamily="34" charset="0"/>
              <a:buNone/>
              <a:tabLst/>
              <a:defRPr/>
            </a:pPr>
            <a:endParaRPr kumimoji="0" lang="de-CH" sz="2000" b="0" i="0" u="none" strike="noStrike" kern="1200" cap="none" spc="0" normalizeH="0" baseline="0" noProof="0" dirty="0">
              <a:ln>
                <a:noFill/>
              </a:ln>
              <a:solidFill>
                <a:srgbClr val="2E2D2C"/>
              </a:solidFill>
              <a:effectLst/>
              <a:uLnTx/>
              <a:uFillTx/>
              <a:latin typeface="Barlow Lokal"/>
              <a:ea typeface="+mn-ea"/>
              <a:cs typeface="+mn-cs"/>
            </a:endParaRPr>
          </a:p>
          <a:p>
            <a:pPr marL="0" marR="0" lvl="0" indent="0" algn="l" defTabSz="914406" rtl="0" eaLnBrk="1" fontAlgn="auto" latinLnBrk="0" hangingPunct="1">
              <a:lnSpc>
                <a:spcPct val="90000"/>
              </a:lnSpc>
              <a:spcBef>
                <a:spcPts val="1000"/>
              </a:spcBef>
              <a:spcAft>
                <a:spcPts val="1200"/>
              </a:spcAft>
              <a:buClrTx/>
              <a:buSzTx/>
              <a:buFont typeface="Arial" panose="020B0604020202020204" pitchFamily="34" charset="0"/>
              <a:buNone/>
              <a:tabLst/>
              <a:defRPr/>
            </a:pPr>
            <a:endParaRPr kumimoji="0" lang="de-CH" sz="2000" b="0" i="0" u="none" strike="noStrike" kern="1200" cap="none" spc="0" normalizeH="0" baseline="0" noProof="0" dirty="0">
              <a:ln>
                <a:noFill/>
              </a:ln>
              <a:solidFill>
                <a:srgbClr val="2E2D2C"/>
              </a:solidFill>
              <a:effectLst/>
              <a:uLnTx/>
              <a:uFillTx/>
              <a:latin typeface="Barlow Lokal"/>
              <a:ea typeface="+mn-ea"/>
              <a:cs typeface="+mn-cs"/>
            </a:endParaRPr>
          </a:p>
          <a:p>
            <a:pPr marL="0" marR="0" lvl="0" indent="0" algn="l" defTabSz="914406" rtl="0" eaLnBrk="1" fontAlgn="auto" latinLnBrk="0" hangingPunct="1">
              <a:lnSpc>
                <a:spcPct val="90000"/>
              </a:lnSpc>
              <a:spcBef>
                <a:spcPts val="1000"/>
              </a:spcBef>
              <a:spcAft>
                <a:spcPts val="1200"/>
              </a:spcAft>
              <a:buClrTx/>
              <a:buSzTx/>
              <a:buFont typeface="Arial" panose="020B0604020202020204" pitchFamily="34" charset="0"/>
              <a:buNone/>
              <a:tabLst/>
              <a:defRPr/>
            </a:pPr>
            <a:endParaRPr kumimoji="0" lang="de-CH" sz="2000" b="0" i="0" u="none" strike="noStrike" kern="1200" cap="none" spc="0" normalizeH="0" baseline="0" noProof="0" dirty="0">
              <a:ln>
                <a:noFill/>
              </a:ln>
              <a:solidFill>
                <a:srgbClr val="2E2D2C"/>
              </a:solidFill>
              <a:effectLst/>
              <a:uLnTx/>
              <a:uFillTx/>
              <a:latin typeface="Barlow Lokal"/>
              <a:ea typeface="+mn-ea"/>
              <a:cs typeface="+mn-cs"/>
            </a:endParaRPr>
          </a:p>
          <a:p>
            <a:pPr marL="0" marR="0" lvl="0" indent="0" algn="ctr" defTabSz="914406"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CH" sz="2000" b="0" i="1" u="none" strike="noStrike" kern="1200" cap="none" spc="0" normalizeH="0" baseline="0" noProof="0" dirty="0">
              <a:ln>
                <a:noFill/>
              </a:ln>
              <a:solidFill>
                <a:prstClr val="black"/>
              </a:solidFill>
              <a:effectLst/>
              <a:uLnTx/>
              <a:uFillTx/>
              <a:latin typeface="Barlow Lokal"/>
              <a:ea typeface="+mn-ea"/>
              <a:cs typeface="+mn-cs"/>
            </a:endParaRPr>
          </a:p>
          <a:p>
            <a:pPr marL="0" marR="0" lvl="0" indent="0" algn="ctr" defTabSz="914406"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CH" sz="2000" b="0" i="1" u="none" strike="noStrike" kern="1200" cap="none" spc="0" normalizeH="0" baseline="0" noProof="0" dirty="0">
              <a:ln>
                <a:noFill/>
              </a:ln>
              <a:solidFill>
                <a:prstClr val="black"/>
              </a:solidFill>
              <a:effectLst/>
              <a:uLnTx/>
              <a:uFillTx/>
              <a:latin typeface="Barlow Lokal"/>
              <a:ea typeface="+mn-ea"/>
              <a:cs typeface="+mn-cs"/>
            </a:endParaRPr>
          </a:p>
          <a:p>
            <a:pPr marL="0" marR="0" lvl="0" indent="0" algn="r" defTabSz="914406"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CH" sz="1100" b="0" i="1" u="none" strike="noStrike" kern="1200" cap="none" spc="0" normalizeH="0" baseline="0" noProof="0" dirty="0">
                <a:ln>
                  <a:noFill/>
                </a:ln>
                <a:solidFill>
                  <a:prstClr val="black"/>
                </a:solidFill>
                <a:effectLst/>
                <a:uLnTx/>
                <a:uFillTx/>
                <a:latin typeface="Barlow Lokal"/>
                <a:ea typeface="+mn-ea"/>
                <a:cs typeface="+mn-cs"/>
              </a:rPr>
              <a:t>aus Internetseite ACCURE Battery </a:t>
            </a:r>
            <a:r>
              <a:rPr kumimoji="0" lang="de-CH" sz="1100" b="0" i="1" u="none" strike="noStrike" kern="1200" cap="none" spc="0" normalizeH="0" baseline="0" noProof="0" dirty="0" err="1">
                <a:ln>
                  <a:noFill/>
                </a:ln>
                <a:solidFill>
                  <a:prstClr val="black"/>
                </a:solidFill>
                <a:effectLst/>
                <a:uLnTx/>
                <a:uFillTx/>
                <a:latin typeface="Barlow Lokal"/>
                <a:ea typeface="+mn-ea"/>
                <a:cs typeface="+mn-cs"/>
              </a:rPr>
              <a:t>Intelligence</a:t>
            </a:r>
            <a:r>
              <a:rPr kumimoji="0" lang="de-CH" sz="1100" b="0" i="1" u="none" strike="noStrike" kern="1200" cap="none" spc="0" normalizeH="0" baseline="0" noProof="0" dirty="0">
                <a:ln>
                  <a:noFill/>
                </a:ln>
                <a:solidFill>
                  <a:prstClr val="black"/>
                </a:solidFill>
                <a:effectLst/>
                <a:uLnTx/>
                <a:uFillTx/>
                <a:latin typeface="Barlow Lokal"/>
                <a:ea typeface="+mn-ea"/>
                <a:cs typeface="+mn-cs"/>
              </a:rPr>
              <a:t> GmbH </a:t>
            </a:r>
            <a:br>
              <a:rPr kumimoji="0" lang="de-CH" sz="1100" b="0" i="1" u="none" strike="noStrike" kern="1200" cap="none" spc="0" normalizeH="0" baseline="0" noProof="0" dirty="0">
                <a:ln>
                  <a:noFill/>
                </a:ln>
                <a:solidFill>
                  <a:prstClr val="black"/>
                </a:solidFill>
                <a:effectLst/>
                <a:uLnTx/>
                <a:uFillTx/>
                <a:latin typeface="Barlow Lokal"/>
                <a:ea typeface="+mn-ea"/>
                <a:cs typeface="+mn-cs"/>
              </a:rPr>
            </a:br>
            <a:r>
              <a:rPr kumimoji="0" lang="de-CH" sz="1100" b="0" i="1" u="none" strike="noStrike" kern="1200" cap="none" spc="0" normalizeH="0" baseline="0" noProof="0" dirty="0">
                <a:ln>
                  <a:noFill/>
                </a:ln>
                <a:solidFill>
                  <a:prstClr val="black"/>
                </a:solidFill>
                <a:effectLst/>
                <a:uLnTx/>
                <a:uFillTx/>
                <a:latin typeface="Barlow Lokal"/>
                <a:ea typeface="+mn-ea"/>
                <a:cs typeface="+mn-cs"/>
              </a:rPr>
              <a:t>URL: </a:t>
            </a:r>
            <a:r>
              <a:rPr kumimoji="0" lang="de-CH" sz="1100" b="0" i="1" u="none" strike="noStrike" kern="1200" cap="none" spc="0" normalizeH="0" baseline="0" noProof="0" dirty="0">
                <a:ln>
                  <a:noFill/>
                </a:ln>
                <a:solidFill>
                  <a:prstClr val="black"/>
                </a:solidFill>
                <a:effectLst/>
                <a:uLnTx/>
                <a:uFillTx/>
                <a:latin typeface="Barlow Lokal"/>
                <a:ea typeface="+mn-ea"/>
                <a:cs typeface="+mn-cs"/>
                <a:hlinkClick r:id="rId2"/>
              </a:rPr>
              <a:t>https://www.accure.net/battery-knowledge/blog-battery-aging#key_terms</a:t>
            </a:r>
            <a:r>
              <a:rPr kumimoji="0" lang="de-CH" sz="1100" b="0" i="1" u="none" strike="noStrike" kern="1200" cap="none" spc="0" normalizeH="0" baseline="0" noProof="0" dirty="0">
                <a:ln>
                  <a:noFill/>
                </a:ln>
                <a:solidFill>
                  <a:prstClr val="black"/>
                </a:solidFill>
                <a:effectLst/>
                <a:uLnTx/>
                <a:uFillTx/>
                <a:latin typeface="Barlow Lokal"/>
                <a:ea typeface="+mn-ea"/>
                <a:cs typeface="+mn-cs"/>
              </a:rPr>
              <a:t> </a:t>
            </a:r>
            <a:br>
              <a:rPr kumimoji="0" lang="de-CH" sz="1100" b="0" i="1" u="none" strike="noStrike" kern="1200" cap="none" spc="0" normalizeH="0" baseline="0" noProof="0" dirty="0">
                <a:ln>
                  <a:noFill/>
                </a:ln>
                <a:solidFill>
                  <a:prstClr val="black"/>
                </a:solidFill>
                <a:effectLst/>
                <a:uLnTx/>
                <a:uFillTx/>
                <a:latin typeface="Barlow Lokal"/>
                <a:ea typeface="+mn-ea"/>
                <a:cs typeface="+mn-cs"/>
              </a:rPr>
            </a:br>
            <a:r>
              <a:rPr kumimoji="0" lang="de-CH" sz="1100" b="0" i="1" u="none" strike="noStrike" kern="1200" cap="none" spc="0" normalizeH="0" baseline="0" noProof="0" dirty="0">
                <a:ln>
                  <a:noFill/>
                </a:ln>
                <a:solidFill>
                  <a:prstClr val="black"/>
                </a:solidFill>
                <a:effectLst/>
                <a:uLnTx/>
                <a:uFillTx/>
                <a:latin typeface="Barlow Lokal"/>
                <a:ea typeface="+mn-ea"/>
                <a:cs typeface="+mn-cs"/>
              </a:rPr>
              <a:t>(abgerufen am 13.12.2024)</a:t>
            </a:r>
            <a:endParaRPr lang="de-CH" sz="3000" b="1" i="1" dirty="0">
              <a:solidFill>
                <a:srgbClr val="7030A0"/>
              </a:solidFill>
              <a:latin typeface="Barlow Lokal"/>
            </a:endParaRPr>
          </a:p>
          <a:p>
            <a:pPr marL="0" indent="0">
              <a:buNone/>
            </a:pPr>
            <a:endParaRPr lang="de-CH" sz="2000" b="0" i="0" dirty="0">
              <a:solidFill>
                <a:srgbClr val="2E2D2C"/>
              </a:solidFill>
              <a:effectLst/>
              <a:latin typeface="Barlow Lokal"/>
            </a:endParaRPr>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19</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07 - Battery Ageing</a:t>
            </a:r>
            <a:endParaRPr lang="de-CH" dirty="0"/>
          </a:p>
        </p:txBody>
      </p:sp>
      <p:sp>
        <p:nvSpPr>
          <p:cNvPr id="5" name="Textfeld 4">
            <a:extLst>
              <a:ext uri="{FF2B5EF4-FFF2-40B4-BE49-F238E27FC236}">
                <a16:creationId xmlns:a16="http://schemas.microsoft.com/office/drawing/2014/main" id="{57AC5714-020C-7EC7-FDF9-7E0542233309}"/>
              </a:ext>
            </a:extLst>
          </p:cNvPr>
          <p:cNvSpPr txBox="1"/>
          <p:nvPr/>
        </p:nvSpPr>
        <p:spPr>
          <a:xfrm>
            <a:off x="494791" y="5543070"/>
            <a:ext cx="3356490" cy="338554"/>
          </a:xfrm>
          <a:prstGeom prst="rect">
            <a:avLst/>
          </a:prstGeom>
          <a:noFill/>
        </p:spPr>
        <p:txBody>
          <a:bodyPr wrap="square" rtlCol="0">
            <a:spAutoFit/>
          </a:bodyPr>
          <a:lstStyle/>
          <a:p>
            <a:pPr marL="0" marR="0" indent="0" algn="ctr" defTabSz="414772" rtl="0" eaLnBrk="1" fontAlgn="auto" latinLnBrk="0" hangingPunct="1">
              <a:lnSpc>
                <a:spcPct val="100000"/>
              </a:lnSpc>
              <a:spcBef>
                <a:spcPts val="0"/>
              </a:spcBef>
              <a:spcAft>
                <a:spcPts val="0"/>
              </a:spcAft>
              <a:buClrTx/>
              <a:buSzTx/>
              <a:buFontTx/>
              <a:buNone/>
              <a:tabLst/>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Ageing rate as a function of temp.</a:t>
            </a:r>
            <a:endParaRPr kumimoji="0" lang="de-CH"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Grafik 8">
            <a:extLst>
              <a:ext uri="{FF2B5EF4-FFF2-40B4-BE49-F238E27FC236}">
                <a16:creationId xmlns:a16="http://schemas.microsoft.com/office/drawing/2014/main" id="{1107FE87-224B-487B-03FB-97D416708DBA}"/>
              </a:ext>
            </a:extLst>
          </p:cNvPr>
          <p:cNvPicPr>
            <a:picLocks noChangeAspect="1"/>
          </p:cNvPicPr>
          <p:nvPr/>
        </p:nvPicPr>
        <p:blipFill rotWithShape="1">
          <a:blip r:embed="rId3">
            <a:clrChange>
              <a:clrFrom>
                <a:srgbClr val="FFFFFF"/>
              </a:clrFrom>
              <a:clrTo>
                <a:srgbClr val="FFFFFF">
                  <a:alpha val="0"/>
                </a:srgbClr>
              </a:clrTo>
            </a:clrChange>
          </a:blip>
          <a:srcRect l="26852" r="27819"/>
          <a:stretch/>
        </p:blipFill>
        <p:spPr>
          <a:xfrm>
            <a:off x="563693" y="3105197"/>
            <a:ext cx="2879061" cy="2323157"/>
          </a:xfrm>
          <a:prstGeom prst="rect">
            <a:avLst/>
          </a:prstGeom>
        </p:spPr>
      </p:pic>
      <p:grpSp>
        <p:nvGrpSpPr>
          <p:cNvPr id="14" name="Gruppieren 13">
            <a:extLst>
              <a:ext uri="{FF2B5EF4-FFF2-40B4-BE49-F238E27FC236}">
                <a16:creationId xmlns:a16="http://schemas.microsoft.com/office/drawing/2014/main" id="{861CBEF1-3827-5F6C-FF19-CE63D2D9D001}"/>
              </a:ext>
            </a:extLst>
          </p:cNvPr>
          <p:cNvGrpSpPr/>
          <p:nvPr/>
        </p:nvGrpSpPr>
        <p:grpSpPr>
          <a:xfrm>
            <a:off x="4006447" y="2868010"/>
            <a:ext cx="5335861" cy="2514383"/>
            <a:chOff x="3804587" y="2868010"/>
            <a:chExt cx="5335861" cy="2514383"/>
          </a:xfrm>
        </p:grpSpPr>
        <p:pic>
          <p:nvPicPr>
            <p:cNvPr id="10" name="Picture 2" descr="Chart showing battery depth of discharge impact on battery aging">
              <a:extLst>
                <a:ext uri="{FF2B5EF4-FFF2-40B4-BE49-F238E27FC236}">
                  <a16:creationId xmlns:a16="http://schemas.microsoft.com/office/drawing/2014/main" id="{110BB88A-48D2-B4B9-09B9-72CEC886E269}"/>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5370"/>
            <a:stretch/>
          </p:blipFill>
          <p:spPr bwMode="auto">
            <a:xfrm>
              <a:off x="3804587" y="2868494"/>
              <a:ext cx="5335861" cy="25138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hart showing battery state of charge impact on battery aging">
              <a:extLst>
                <a:ext uri="{FF2B5EF4-FFF2-40B4-BE49-F238E27FC236}">
                  <a16:creationId xmlns:a16="http://schemas.microsoft.com/office/drawing/2014/main" id="{B718E528-B2A6-2677-64BC-4340DC8565D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324"/>
            <a:stretch/>
          </p:blipFill>
          <p:spPr bwMode="auto">
            <a:xfrm>
              <a:off x="8745586" y="2868010"/>
              <a:ext cx="394862" cy="231257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hteck 14">
            <a:extLst>
              <a:ext uri="{FF2B5EF4-FFF2-40B4-BE49-F238E27FC236}">
                <a16:creationId xmlns:a16="http://schemas.microsoft.com/office/drawing/2014/main" id="{08712494-264E-AE06-0304-2A24DB8BE124}"/>
              </a:ext>
            </a:extLst>
          </p:cNvPr>
          <p:cNvSpPr/>
          <p:nvPr/>
        </p:nvSpPr>
        <p:spPr>
          <a:xfrm>
            <a:off x="7358604" y="5039882"/>
            <a:ext cx="1278728" cy="2939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feld 6">
            <a:extLst>
              <a:ext uri="{FF2B5EF4-FFF2-40B4-BE49-F238E27FC236}">
                <a16:creationId xmlns:a16="http://schemas.microsoft.com/office/drawing/2014/main" id="{CB5B0D42-534F-3570-F3B4-56B06F529184}"/>
              </a:ext>
            </a:extLst>
          </p:cNvPr>
          <p:cNvSpPr txBox="1"/>
          <p:nvPr/>
        </p:nvSpPr>
        <p:spPr>
          <a:xfrm>
            <a:off x="4735232" y="5230650"/>
            <a:ext cx="3878290" cy="584775"/>
          </a:xfrm>
          <a:prstGeom prst="rect">
            <a:avLst/>
          </a:prstGeom>
          <a:noFill/>
        </p:spPr>
        <p:txBody>
          <a:bodyPr wrap="square" rtlCol="0">
            <a:spAutoFit/>
          </a:bodyPr>
          <a:lstStyle/>
          <a:p>
            <a:pPr marL="0" marR="0" indent="0" algn="ctr" defTabSz="414772" rtl="0" eaLnBrk="1" fontAlgn="auto" latinLnBrk="0" hangingPunct="1">
              <a:lnSpc>
                <a:spcPct val="100000"/>
              </a:lnSpc>
              <a:spcBef>
                <a:spcPts val="0"/>
              </a:spcBef>
              <a:spcAft>
                <a:spcPts val="0"/>
              </a:spcAft>
              <a:buClrTx/>
              <a:buSzTx/>
              <a:buFontTx/>
              <a:buNone/>
              <a:tabLst/>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Capacity reduction as a function of energy throughput</a:t>
            </a:r>
            <a:endParaRPr kumimoji="0" lang="de-CH"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feld 3">
            <a:extLst>
              <a:ext uri="{FF2B5EF4-FFF2-40B4-BE49-F238E27FC236}">
                <a16:creationId xmlns:a16="http://schemas.microsoft.com/office/drawing/2014/main" id="{7CA2D9C8-E4FE-C875-2F70-424446D1A989}"/>
              </a:ext>
            </a:extLst>
          </p:cNvPr>
          <p:cNvSpPr txBox="1">
            <a:spLocks noChangeArrowheads="1"/>
          </p:cNvSpPr>
          <p:nvPr/>
        </p:nvSpPr>
        <p:spPr bwMode="auto">
          <a:xfrm>
            <a:off x="409111" y="5874744"/>
            <a:ext cx="351661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endParaRPr lang="de-DE" altLang="de-DE" sz="1100" b="1" dirty="0"/>
          </a:p>
          <a:p>
            <a:pPr algn="ctr">
              <a:spcAft>
                <a:spcPts val="600"/>
              </a:spcAft>
            </a:pPr>
            <a:r>
              <a:rPr lang="de-DE" altLang="de-DE" i="1" dirty="0">
                <a:solidFill>
                  <a:prstClr val="black"/>
                </a:solidFill>
                <a:latin typeface="Barlow Lokal"/>
                <a:ea typeface="+mn-ea"/>
              </a:rPr>
              <a:t>Waldmann et. al.: Journal </a:t>
            </a:r>
            <a:r>
              <a:rPr lang="de-DE" altLang="de-DE" i="1" dirty="0" err="1">
                <a:solidFill>
                  <a:prstClr val="black"/>
                </a:solidFill>
                <a:latin typeface="Barlow Lokal"/>
                <a:ea typeface="+mn-ea"/>
              </a:rPr>
              <a:t>of</a:t>
            </a:r>
            <a:r>
              <a:rPr lang="de-DE" altLang="de-DE" i="1" dirty="0">
                <a:solidFill>
                  <a:prstClr val="black"/>
                </a:solidFill>
                <a:latin typeface="Barlow Lokal"/>
                <a:ea typeface="+mn-ea"/>
              </a:rPr>
              <a:t> Power Sources 262 (2014) 129-135.</a:t>
            </a:r>
            <a:endParaRPr lang="en-US" altLang="de-DE" i="1" dirty="0">
              <a:solidFill>
                <a:prstClr val="black"/>
              </a:solidFill>
              <a:latin typeface="Barlow Lokal"/>
              <a:ea typeface="+mn-ea"/>
            </a:endParaRPr>
          </a:p>
        </p:txBody>
      </p:sp>
    </p:spTree>
    <p:extLst>
      <p:ext uri="{BB962C8B-B14F-4D97-AF65-F5344CB8AC3E}">
        <p14:creationId xmlns:p14="http://schemas.microsoft.com/office/powerpoint/2010/main" val="1406349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84EC4F0-D5B5-2403-FC78-B4B28A098201}"/>
              </a:ext>
            </a:extLst>
          </p:cNvPr>
          <p:cNvSpPr>
            <a:spLocks noGrp="1"/>
          </p:cNvSpPr>
          <p:nvPr>
            <p:ph type="dt" sz="half" idx="10"/>
          </p:nvPr>
        </p:nvSpPr>
        <p:spPr/>
        <p:txBody>
          <a:bodyPr/>
          <a:lstStyle/>
          <a:p>
            <a:pPr defTabSz="414772"/>
            <a:r>
              <a:rPr lang="en-US">
                <a:solidFill>
                  <a:prstClr val="white"/>
                </a:solidFill>
              </a:rPr>
              <a:t>Battery Course</a:t>
            </a:r>
            <a:endParaRPr lang="de-CH" dirty="0">
              <a:solidFill>
                <a:prstClr val="white"/>
              </a:solidFill>
            </a:endParaRPr>
          </a:p>
        </p:txBody>
      </p:sp>
      <p:sp>
        <p:nvSpPr>
          <p:cNvPr id="4" name="Fußzeilenplatzhalter 3">
            <a:extLst>
              <a:ext uri="{FF2B5EF4-FFF2-40B4-BE49-F238E27FC236}">
                <a16:creationId xmlns:a16="http://schemas.microsoft.com/office/drawing/2014/main" id="{790D5589-9523-1ACA-F082-861237378AFC}"/>
              </a:ext>
            </a:extLst>
          </p:cNvPr>
          <p:cNvSpPr>
            <a:spLocks noGrp="1"/>
          </p:cNvSpPr>
          <p:nvPr>
            <p:ph type="ftr" sz="quarter" idx="11"/>
          </p:nvPr>
        </p:nvSpPr>
        <p:spPr/>
        <p:txBody>
          <a:bodyPr/>
          <a:lstStyle/>
          <a:p>
            <a:pPr defTabSz="414772"/>
            <a:r>
              <a:rPr lang="de-CH">
                <a:solidFill>
                  <a:prstClr val="white"/>
                </a:solidFill>
              </a:rPr>
              <a:t>07 - Battery Ageing</a:t>
            </a:r>
            <a:endParaRPr lang="de-CH" dirty="0">
              <a:solidFill>
                <a:prstClr val="white"/>
              </a:solidFill>
            </a:endParaRPr>
          </a:p>
        </p:txBody>
      </p:sp>
      <p:sp>
        <p:nvSpPr>
          <p:cNvPr id="5" name="Foliennummernplatzhalter 4">
            <a:extLst>
              <a:ext uri="{FF2B5EF4-FFF2-40B4-BE49-F238E27FC236}">
                <a16:creationId xmlns:a16="http://schemas.microsoft.com/office/drawing/2014/main" id="{5C97CC37-2E08-7227-CC2F-0084B071D6AC}"/>
              </a:ext>
            </a:extLst>
          </p:cNvPr>
          <p:cNvSpPr>
            <a:spLocks noGrp="1"/>
          </p:cNvSpPr>
          <p:nvPr>
            <p:ph type="sldNum" sz="quarter" idx="12"/>
          </p:nvPr>
        </p:nvSpPr>
        <p:spPr/>
        <p:txBody>
          <a:bodyPr/>
          <a:lstStyle/>
          <a:p>
            <a:pPr defTabSz="414772"/>
            <a:fld id="{4E3A50CD-A9EF-43DC-AE9C-C4361F522DED}" type="slidenum">
              <a:rPr lang="de-CH" smtClean="0">
                <a:solidFill>
                  <a:prstClr val="white"/>
                </a:solidFill>
              </a:rPr>
              <a:pPr defTabSz="414772"/>
              <a:t>2</a:t>
            </a:fld>
            <a:endParaRPr lang="de-CH" dirty="0">
              <a:solidFill>
                <a:prstClr val="white"/>
              </a:solidFill>
            </a:endParaRPr>
          </a:p>
        </p:txBody>
      </p:sp>
      <p:sp>
        <p:nvSpPr>
          <p:cNvPr id="6" name="Titel 5">
            <a:extLst>
              <a:ext uri="{FF2B5EF4-FFF2-40B4-BE49-F238E27FC236}">
                <a16:creationId xmlns:a16="http://schemas.microsoft.com/office/drawing/2014/main" id="{28C72BD1-21E4-E632-6793-FFA867B095FA}"/>
              </a:ext>
            </a:extLst>
          </p:cNvPr>
          <p:cNvSpPr>
            <a:spLocks noGrp="1"/>
          </p:cNvSpPr>
          <p:nvPr>
            <p:ph type="title"/>
          </p:nvPr>
        </p:nvSpPr>
        <p:spPr/>
        <p:txBody>
          <a:bodyPr/>
          <a:lstStyle/>
          <a:p>
            <a:r>
              <a:rPr lang="en-US" noProof="0" dirty="0"/>
              <a:t>Battery Ageing</a:t>
            </a:r>
          </a:p>
        </p:txBody>
      </p:sp>
      <p:sp>
        <p:nvSpPr>
          <p:cNvPr id="12" name="Inhaltsplatzhalter 1">
            <a:extLst>
              <a:ext uri="{FF2B5EF4-FFF2-40B4-BE49-F238E27FC236}">
                <a16:creationId xmlns:a16="http://schemas.microsoft.com/office/drawing/2014/main" id="{56932AC7-33C2-5C7A-D7F8-C85CF09EF130}"/>
              </a:ext>
            </a:extLst>
          </p:cNvPr>
          <p:cNvSpPr>
            <a:spLocks noGrp="1"/>
          </p:cNvSpPr>
          <p:nvPr>
            <p:ph idx="1"/>
          </p:nvPr>
        </p:nvSpPr>
        <p:spPr>
          <a:xfrm>
            <a:off x="681038" y="1002346"/>
            <a:ext cx="8543925" cy="5174618"/>
          </a:xfrm>
        </p:spPr>
        <p:txBody>
          <a:bodyPr/>
          <a:lstStyle/>
          <a:p>
            <a:pPr marL="0" indent="0">
              <a:buNone/>
            </a:pPr>
            <a:r>
              <a:rPr lang="en-US" dirty="0"/>
              <a:t>Learning objectives</a:t>
            </a:r>
          </a:p>
          <a:p>
            <a:r>
              <a:rPr lang="en-US" dirty="0"/>
              <a:t>Students are able to explain the ageing process of a battery from the perspective of the application</a:t>
            </a:r>
          </a:p>
          <a:p>
            <a:r>
              <a:rPr lang="en-US" dirty="0"/>
              <a:t>Students know different ageing mechanisms</a:t>
            </a:r>
          </a:p>
          <a:p>
            <a:pPr lvl="1"/>
            <a:r>
              <a:rPr lang="en-US" dirty="0"/>
              <a:t>at the SEI (solid electrolyte interface)</a:t>
            </a:r>
          </a:p>
          <a:p>
            <a:pPr lvl="1"/>
            <a:r>
              <a:rPr lang="en-US" dirty="0"/>
              <a:t>lithium plating </a:t>
            </a:r>
          </a:p>
          <a:p>
            <a:pPr lvl="1"/>
            <a:r>
              <a:rPr lang="en-US" dirty="0"/>
              <a:t>aging in the cathode and anode material</a:t>
            </a:r>
          </a:p>
          <a:p>
            <a:r>
              <a:rPr lang="en-US" dirty="0"/>
              <a:t>Students can determine optimized operating conditions for discharging and charging for a given application</a:t>
            </a:r>
          </a:p>
        </p:txBody>
      </p:sp>
    </p:spTree>
    <p:extLst>
      <p:ext uri="{BB962C8B-B14F-4D97-AF65-F5344CB8AC3E}">
        <p14:creationId xmlns:p14="http://schemas.microsoft.com/office/powerpoint/2010/main" val="4256872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en-US" sz="2800" dirty="0"/>
              <a:t>How to minimize battery ageing?</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9" y="1001862"/>
            <a:ext cx="8712000" cy="5493968"/>
          </a:xfrm>
        </p:spPr>
        <p:txBody>
          <a:bodyPr>
            <a:normAutofit/>
          </a:bodyPr>
          <a:lstStyle/>
          <a:p>
            <a:pPr marL="457200" indent="-457200">
              <a:spcAft>
                <a:spcPts val="1200"/>
              </a:spcAft>
              <a:buFont typeface="+mj-lt"/>
              <a:buAutoNum type="arabicPeriod"/>
            </a:pPr>
            <a:r>
              <a:rPr lang="de-CH" b="1" dirty="0" err="1">
                <a:solidFill>
                  <a:srgbClr val="8D1962"/>
                </a:solidFill>
              </a:rPr>
              <a:t>Influences</a:t>
            </a:r>
            <a:r>
              <a:rPr lang="de-CH" b="1" dirty="0">
                <a:solidFill>
                  <a:srgbClr val="8D1962"/>
                </a:solidFill>
              </a:rPr>
              <a:t> on </a:t>
            </a:r>
            <a:r>
              <a:rPr lang="de-CH" b="1" dirty="0" err="1">
                <a:solidFill>
                  <a:srgbClr val="8D1962"/>
                </a:solidFill>
              </a:rPr>
              <a:t>the</a:t>
            </a:r>
            <a:r>
              <a:rPr lang="de-CH" b="1" dirty="0">
                <a:solidFill>
                  <a:srgbClr val="8D1962"/>
                </a:solidFill>
              </a:rPr>
              <a:t> </a:t>
            </a:r>
            <a:r>
              <a:rPr lang="de-CH" b="1" dirty="0" err="1">
                <a:solidFill>
                  <a:srgbClr val="8D1962"/>
                </a:solidFill>
              </a:rPr>
              <a:t>cyclic</a:t>
            </a:r>
            <a:r>
              <a:rPr lang="de-CH" b="1" dirty="0">
                <a:solidFill>
                  <a:srgbClr val="8D1962"/>
                </a:solidFill>
              </a:rPr>
              <a:t> </a:t>
            </a:r>
            <a:r>
              <a:rPr lang="de-CH" b="1" dirty="0" err="1">
                <a:solidFill>
                  <a:srgbClr val="8D1962"/>
                </a:solidFill>
              </a:rPr>
              <a:t>ageing</a:t>
            </a:r>
            <a:endParaRPr lang="de-CH" b="1" dirty="0"/>
          </a:p>
          <a:p>
            <a:pPr marL="0" indent="0">
              <a:lnSpc>
                <a:spcPct val="110000"/>
              </a:lnSpc>
              <a:spcAft>
                <a:spcPts val="600"/>
              </a:spcAft>
              <a:buNone/>
            </a:pPr>
            <a:r>
              <a:rPr lang="de-CH" sz="2400" dirty="0">
                <a:solidFill>
                  <a:srgbClr val="2E2D2C"/>
                </a:solidFill>
                <a:latin typeface="Barlow Lokal"/>
              </a:rPr>
              <a:t>T</a:t>
            </a:r>
            <a:r>
              <a:rPr lang="en-US" sz="2400" dirty="0">
                <a:solidFill>
                  <a:srgbClr val="2E2D2C"/>
                </a:solidFill>
                <a:latin typeface="Barlow Lokal"/>
              </a:rPr>
              <a:t>he most important factors for calendar ageing are</a:t>
            </a:r>
            <a:r>
              <a:rPr lang="de-CH" sz="2400" dirty="0">
                <a:solidFill>
                  <a:srgbClr val="2E2D2C"/>
                </a:solidFill>
                <a:latin typeface="Barlow Lokal"/>
              </a:rPr>
              <a:t>:</a:t>
            </a:r>
          </a:p>
          <a:p>
            <a:pPr marL="0" marR="0" lvl="0" indent="0" algn="ctr" defTabSz="914406" rtl="0" eaLnBrk="1" fontAlgn="auto" latinLnBrk="0" hangingPunct="1">
              <a:lnSpc>
                <a:spcPct val="90000"/>
              </a:lnSpc>
              <a:spcBef>
                <a:spcPts val="1000"/>
              </a:spcBef>
              <a:spcAft>
                <a:spcPts val="1200"/>
              </a:spcAft>
              <a:buClrTx/>
              <a:buSzTx/>
              <a:buFont typeface="Arial" panose="020B0604020202020204" pitchFamily="34" charset="0"/>
              <a:buNone/>
              <a:tabLst/>
              <a:defRPr/>
            </a:pPr>
            <a:r>
              <a:rPr lang="de-CH" sz="3200" b="1" i="1" dirty="0" err="1">
                <a:solidFill>
                  <a:srgbClr val="7030A0"/>
                </a:solidFill>
                <a:latin typeface="Barlow Lokal"/>
              </a:rPr>
              <a:t>Temperature</a:t>
            </a:r>
            <a:r>
              <a:rPr lang="de-CH" sz="3200" b="1" i="1" dirty="0">
                <a:solidFill>
                  <a:srgbClr val="7030A0"/>
                </a:solidFill>
                <a:latin typeface="Barlow Lokal"/>
              </a:rPr>
              <a:t> and </a:t>
            </a:r>
            <a:r>
              <a:rPr lang="de-CH" sz="3200" b="1" i="1" dirty="0" err="1">
                <a:solidFill>
                  <a:srgbClr val="7030A0"/>
                </a:solidFill>
                <a:latin typeface="Barlow Lokal"/>
              </a:rPr>
              <a:t>energy</a:t>
            </a:r>
            <a:r>
              <a:rPr lang="de-CH" sz="3200" b="1" i="1" dirty="0">
                <a:solidFill>
                  <a:srgbClr val="7030A0"/>
                </a:solidFill>
                <a:latin typeface="Barlow Lokal"/>
              </a:rPr>
              <a:t> </a:t>
            </a:r>
            <a:r>
              <a:rPr lang="de-CH" sz="3200" b="1" i="1" dirty="0" err="1">
                <a:solidFill>
                  <a:srgbClr val="7030A0"/>
                </a:solidFill>
                <a:latin typeface="Barlow Lokal"/>
              </a:rPr>
              <a:t>throughput</a:t>
            </a:r>
            <a:endParaRPr kumimoji="0" lang="de-CH" sz="2800" b="1" i="1" u="none" strike="noStrike" kern="1200" cap="none" spc="0" normalizeH="0" baseline="0" noProof="0" dirty="0">
              <a:ln>
                <a:noFill/>
              </a:ln>
              <a:solidFill>
                <a:srgbClr val="7030A0"/>
              </a:solidFill>
              <a:effectLst/>
              <a:uLnTx/>
              <a:uFillTx/>
              <a:latin typeface="Barlow Lokal"/>
              <a:ea typeface="+mn-ea"/>
              <a:cs typeface="+mn-cs"/>
            </a:endParaRPr>
          </a:p>
          <a:p>
            <a:pPr marL="0" indent="0">
              <a:buNone/>
            </a:pPr>
            <a:endParaRPr lang="de-CH" sz="2000" b="0" i="0" dirty="0">
              <a:solidFill>
                <a:srgbClr val="2E2D2C"/>
              </a:solidFill>
              <a:effectLst/>
              <a:latin typeface="Barlow Lokal"/>
            </a:endParaRPr>
          </a:p>
          <a:p>
            <a:r>
              <a:rPr lang="en-US" sz="2000" i="0" dirty="0">
                <a:solidFill>
                  <a:srgbClr val="2E2D2C"/>
                </a:solidFill>
                <a:effectLst/>
                <a:latin typeface="Barlow Lokal"/>
              </a:rPr>
              <a:t>Both high and low temperatures damage a battery cell during operation. Ideally, the operating temperature should be around 25 °C.</a:t>
            </a:r>
            <a:endParaRPr lang="de-CH" sz="2000" dirty="0">
              <a:solidFill>
                <a:srgbClr val="2E2D2C"/>
              </a:solidFill>
              <a:latin typeface="Barlow Lokal"/>
            </a:endParaRPr>
          </a:p>
          <a:p>
            <a:r>
              <a:rPr lang="en-US" sz="2000" i="0" dirty="0">
                <a:solidFill>
                  <a:srgbClr val="2E2D2C"/>
                </a:solidFill>
                <a:effectLst/>
                <a:latin typeface="Barlow Lokal"/>
              </a:rPr>
              <a:t>Likewise, high energy throughputs lead to faster ageing of batteries.</a:t>
            </a:r>
            <a:endParaRPr lang="de-CH" sz="2000" i="0" dirty="0">
              <a:solidFill>
                <a:srgbClr val="2E2D2C"/>
              </a:solidFill>
              <a:effectLst/>
              <a:latin typeface="Barlow Lokal"/>
            </a:endParaRPr>
          </a:p>
          <a:p>
            <a:pPr marL="0" indent="0">
              <a:buNone/>
            </a:pPr>
            <a:endParaRPr lang="de-CH" sz="2000" i="0" dirty="0">
              <a:solidFill>
                <a:srgbClr val="2E2D2C"/>
              </a:solidFill>
              <a:effectLst/>
              <a:latin typeface="Barlow Lokal"/>
            </a:endParaRPr>
          </a:p>
          <a:p>
            <a:pPr marL="0" indent="0">
              <a:buNone/>
            </a:pPr>
            <a:r>
              <a:rPr lang="en-US" sz="2000" i="0" dirty="0">
                <a:solidFill>
                  <a:srgbClr val="2E2D2C"/>
                </a:solidFill>
                <a:effectLst/>
                <a:latin typeface="Barlow Lokal"/>
              </a:rPr>
              <a:t>Energy throughput is the amount of energy that flows through a battery in relation to the time period in which it is transferred.</a:t>
            </a:r>
            <a:endParaRPr lang="de-CH" sz="2000" i="0" dirty="0">
              <a:solidFill>
                <a:srgbClr val="2E2D2C"/>
              </a:solidFill>
              <a:effectLst/>
              <a:latin typeface="Barlow Lokal"/>
            </a:endParaRPr>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20</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07 - Battery Ageing</a:t>
            </a:r>
            <a:endParaRPr lang="de-CH" dirty="0"/>
          </a:p>
        </p:txBody>
      </p:sp>
    </p:spTree>
    <p:extLst>
      <p:ext uri="{BB962C8B-B14F-4D97-AF65-F5344CB8AC3E}">
        <p14:creationId xmlns:p14="http://schemas.microsoft.com/office/powerpoint/2010/main" val="1544591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en-US" sz="2800" dirty="0"/>
              <a:t>How to minimize battery ageing?</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9" y="1001862"/>
            <a:ext cx="8712000" cy="5493968"/>
          </a:xfrm>
        </p:spPr>
        <p:txBody>
          <a:bodyPr>
            <a:normAutofit/>
          </a:bodyPr>
          <a:lstStyle/>
          <a:p>
            <a:pPr marL="457200" indent="-457200">
              <a:spcAft>
                <a:spcPts val="1200"/>
              </a:spcAft>
              <a:buFont typeface="+mj-lt"/>
              <a:buAutoNum type="arabicPeriod" startAt="2"/>
            </a:pPr>
            <a:r>
              <a:rPr lang="de-CH" b="1" dirty="0" err="1">
                <a:solidFill>
                  <a:srgbClr val="8D1962"/>
                </a:solidFill>
              </a:rPr>
              <a:t>Influences</a:t>
            </a:r>
            <a:r>
              <a:rPr lang="de-CH" b="1" dirty="0">
                <a:solidFill>
                  <a:srgbClr val="8D1962"/>
                </a:solidFill>
              </a:rPr>
              <a:t> on </a:t>
            </a:r>
            <a:r>
              <a:rPr lang="de-CH" b="1" dirty="0" err="1">
                <a:solidFill>
                  <a:srgbClr val="8D1962"/>
                </a:solidFill>
              </a:rPr>
              <a:t>the</a:t>
            </a:r>
            <a:r>
              <a:rPr lang="de-CH" b="1" dirty="0">
                <a:solidFill>
                  <a:srgbClr val="8D1962"/>
                </a:solidFill>
              </a:rPr>
              <a:t> </a:t>
            </a:r>
            <a:r>
              <a:rPr lang="de-CH" b="1" dirty="0" err="1">
                <a:solidFill>
                  <a:srgbClr val="8D1962"/>
                </a:solidFill>
              </a:rPr>
              <a:t>cyclic</a:t>
            </a:r>
            <a:r>
              <a:rPr lang="de-CH" b="1" dirty="0">
                <a:solidFill>
                  <a:srgbClr val="8D1962"/>
                </a:solidFill>
              </a:rPr>
              <a:t> </a:t>
            </a:r>
            <a:r>
              <a:rPr lang="de-CH" b="1" dirty="0" err="1">
                <a:solidFill>
                  <a:srgbClr val="8D1962"/>
                </a:solidFill>
              </a:rPr>
              <a:t>ageing</a:t>
            </a:r>
            <a:endParaRPr lang="de-CH" b="1" dirty="0"/>
          </a:p>
          <a:p>
            <a:pPr marL="0" indent="0">
              <a:lnSpc>
                <a:spcPct val="110000"/>
              </a:lnSpc>
              <a:spcAft>
                <a:spcPts val="600"/>
              </a:spcAft>
              <a:buNone/>
            </a:pPr>
            <a:r>
              <a:rPr lang="en-US" sz="2000" dirty="0">
                <a:solidFill>
                  <a:srgbClr val="2E2D2C"/>
                </a:solidFill>
                <a:latin typeface="Barlow Lokal"/>
              </a:rPr>
              <a:t>The energy throughput in turn depends on the level of the charging and discharging currents and the depth of discharge (DoD), i.e. how deeply a battery is discharged.</a:t>
            </a:r>
          </a:p>
          <a:p>
            <a:pPr marL="0" indent="0">
              <a:lnSpc>
                <a:spcPct val="110000"/>
              </a:lnSpc>
              <a:spcAft>
                <a:spcPts val="600"/>
              </a:spcAft>
              <a:buNone/>
            </a:pPr>
            <a:r>
              <a:rPr lang="en-US" sz="2000" dirty="0">
                <a:solidFill>
                  <a:srgbClr val="2E2D2C"/>
                </a:solidFill>
                <a:latin typeface="Barlow Lokal"/>
              </a:rPr>
              <a:t>However, it should be noted that “small” cycles are less damaging than “large” ones, as can be seen in the figure above. For example, three cycles with a depth of discharge of 20% are less damaging than one cycle with a depth of discharge of 60%, assuming that the total energy throughput was the same. This means that the battery can withstand more cycles if the depth of discharge (DoD) remains within a certain range.</a:t>
            </a:r>
            <a:endParaRPr lang="de-CH" sz="2000" dirty="0">
              <a:solidFill>
                <a:srgbClr val="2E2D2C"/>
              </a:solidFill>
              <a:latin typeface="Barlow Lokal"/>
            </a:endParaRPr>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21</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07 - Battery Ageing</a:t>
            </a:r>
            <a:endParaRPr lang="de-CH" dirty="0"/>
          </a:p>
        </p:txBody>
      </p:sp>
    </p:spTree>
    <p:extLst>
      <p:ext uri="{BB962C8B-B14F-4D97-AF65-F5344CB8AC3E}">
        <p14:creationId xmlns:p14="http://schemas.microsoft.com/office/powerpoint/2010/main" val="2841666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en-US" sz="2800" dirty="0"/>
              <a:t>How to minimize battery ageing?</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9" y="1001862"/>
            <a:ext cx="8712000" cy="5493968"/>
          </a:xfrm>
        </p:spPr>
        <p:txBody>
          <a:bodyPr>
            <a:normAutofit/>
          </a:bodyPr>
          <a:lstStyle/>
          <a:p>
            <a:pPr marL="457200" indent="-457200">
              <a:spcAft>
                <a:spcPts val="1200"/>
              </a:spcAft>
              <a:buFont typeface="+mj-lt"/>
              <a:buAutoNum type="arabicPeriod" startAt="2"/>
            </a:pPr>
            <a:r>
              <a:rPr lang="de-CH" b="1" dirty="0" err="1">
                <a:solidFill>
                  <a:srgbClr val="8D1962"/>
                </a:solidFill>
              </a:rPr>
              <a:t>Influences</a:t>
            </a:r>
            <a:r>
              <a:rPr lang="de-CH" b="1" dirty="0">
                <a:solidFill>
                  <a:srgbClr val="8D1962"/>
                </a:solidFill>
              </a:rPr>
              <a:t> on </a:t>
            </a:r>
            <a:r>
              <a:rPr lang="de-CH" b="1" dirty="0" err="1">
                <a:solidFill>
                  <a:srgbClr val="8D1962"/>
                </a:solidFill>
              </a:rPr>
              <a:t>the</a:t>
            </a:r>
            <a:r>
              <a:rPr lang="de-CH" b="1" dirty="0">
                <a:solidFill>
                  <a:srgbClr val="8D1962"/>
                </a:solidFill>
              </a:rPr>
              <a:t> </a:t>
            </a:r>
            <a:r>
              <a:rPr lang="de-CH" b="1" dirty="0" err="1">
                <a:solidFill>
                  <a:srgbClr val="8D1962"/>
                </a:solidFill>
              </a:rPr>
              <a:t>cyclic</a:t>
            </a:r>
            <a:r>
              <a:rPr lang="de-CH" b="1" dirty="0">
                <a:solidFill>
                  <a:srgbClr val="8D1962"/>
                </a:solidFill>
              </a:rPr>
              <a:t> </a:t>
            </a:r>
            <a:r>
              <a:rPr lang="de-CH" b="1" dirty="0" err="1">
                <a:solidFill>
                  <a:srgbClr val="8D1962"/>
                </a:solidFill>
              </a:rPr>
              <a:t>ageing</a:t>
            </a:r>
            <a:endParaRPr lang="de-CH" b="1" dirty="0"/>
          </a:p>
          <a:p>
            <a:pPr marL="0" indent="0">
              <a:lnSpc>
                <a:spcPct val="110000"/>
              </a:lnSpc>
              <a:spcAft>
                <a:spcPts val="600"/>
              </a:spcAft>
              <a:buNone/>
            </a:pPr>
            <a:r>
              <a:rPr lang="en-US" sz="2000" dirty="0">
                <a:solidFill>
                  <a:srgbClr val="2E2D2C"/>
                </a:solidFill>
                <a:latin typeface="Barlow Lokal"/>
              </a:rPr>
              <a:t>The charging power also influences the cyclical service life. A high charging capacity or “fast charging” leads to increased ageing.</a:t>
            </a:r>
            <a:r>
              <a:rPr lang="de-CH" sz="2000" dirty="0">
                <a:solidFill>
                  <a:srgbClr val="2E2D2C"/>
                </a:solidFill>
                <a:latin typeface="Barlow Lokal"/>
              </a:rPr>
              <a:t> </a:t>
            </a:r>
          </a:p>
          <a:p>
            <a:pPr lvl="1">
              <a:lnSpc>
                <a:spcPct val="110000"/>
              </a:lnSpc>
              <a:spcAft>
                <a:spcPts val="600"/>
              </a:spcAft>
              <a:buFont typeface="Symbol" panose="05050102010706020507" pitchFamily="18" charset="2"/>
              <a:buChar char="-"/>
            </a:pPr>
            <a:r>
              <a:rPr lang="en-US" sz="1818" dirty="0">
                <a:solidFill>
                  <a:srgbClr val="2E2D2C"/>
                </a:solidFill>
                <a:latin typeface="Barlow Lokal"/>
              </a:rPr>
              <a:t>One reason for this is that the temperature </a:t>
            </a:r>
            <a:br>
              <a:rPr lang="en-US" sz="1818" dirty="0">
                <a:solidFill>
                  <a:srgbClr val="2E2D2C"/>
                </a:solidFill>
                <a:latin typeface="Barlow Lokal"/>
              </a:rPr>
            </a:br>
            <a:r>
              <a:rPr lang="en-US" sz="1818" dirty="0">
                <a:solidFill>
                  <a:srgbClr val="2E2D2C"/>
                </a:solidFill>
                <a:latin typeface="Barlow Lokal"/>
              </a:rPr>
              <a:t>rises when a battery is charged at high power, </a:t>
            </a:r>
            <a:br>
              <a:rPr lang="en-US" sz="1818" dirty="0">
                <a:solidFill>
                  <a:srgbClr val="2E2D2C"/>
                </a:solidFill>
                <a:latin typeface="Barlow Lokal"/>
              </a:rPr>
            </a:br>
            <a:r>
              <a:rPr lang="en-US" sz="1818" dirty="0">
                <a:solidFill>
                  <a:srgbClr val="2E2D2C"/>
                </a:solidFill>
                <a:latin typeface="Barlow Lokal"/>
              </a:rPr>
              <a:t>which leads to accelerated ageing</a:t>
            </a:r>
            <a:r>
              <a:rPr lang="de-CH" sz="1818" dirty="0">
                <a:solidFill>
                  <a:srgbClr val="2E2D2C"/>
                </a:solidFill>
                <a:latin typeface="Barlow Lokal"/>
              </a:rPr>
              <a:t> </a:t>
            </a:r>
          </a:p>
          <a:p>
            <a:pPr lvl="1">
              <a:lnSpc>
                <a:spcPct val="110000"/>
              </a:lnSpc>
              <a:spcAft>
                <a:spcPts val="600"/>
              </a:spcAft>
              <a:buFont typeface="Symbol" panose="05050102010706020507" pitchFamily="18" charset="2"/>
              <a:buChar char="-"/>
            </a:pPr>
            <a:r>
              <a:rPr lang="en-US" sz="1818" dirty="0">
                <a:solidFill>
                  <a:srgbClr val="2E2D2C"/>
                </a:solidFill>
                <a:latin typeface="Barlow Lokal"/>
              </a:rPr>
              <a:t>Another reason is the increased risk of </a:t>
            </a:r>
            <a:br>
              <a:rPr lang="en-US" sz="1818" dirty="0">
                <a:solidFill>
                  <a:srgbClr val="2E2D2C"/>
                </a:solidFill>
                <a:latin typeface="Barlow Lokal"/>
              </a:rPr>
            </a:br>
            <a:r>
              <a:rPr lang="en-US" sz="1818" dirty="0">
                <a:solidFill>
                  <a:srgbClr val="2E2D2C"/>
                </a:solidFill>
                <a:latin typeface="Barlow Lokal"/>
              </a:rPr>
              <a:t>lithium plating. This occurs more frequently </a:t>
            </a:r>
            <a:br>
              <a:rPr lang="en-US" sz="1818" dirty="0">
                <a:solidFill>
                  <a:srgbClr val="2E2D2C"/>
                </a:solidFill>
                <a:latin typeface="Barlow Lokal"/>
              </a:rPr>
            </a:br>
            <a:r>
              <a:rPr lang="en-US" sz="1818" dirty="0">
                <a:solidFill>
                  <a:srgbClr val="2E2D2C"/>
                </a:solidFill>
                <a:latin typeface="Barlow Lokal"/>
              </a:rPr>
              <a:t>at lower temperatures in particular.</a:t>
            </a:r>
            <a:endParaRPr lang="de-CH" sz="1818" dirty="0">
              <a:solidFill>
                <a:srgbClr val="2E2D2C"/>
              </a:solidFill>
              <a:latin typeface="Barlow Lokal"/>
            </a:endParaRPr>
          </a:p>
          <a:p>
            <a:pPr lvl="1">
              <a:lnSpc>
                <a:spcPct val="110000"/>
              </a:lnSpc>
              <a:spcAft>
                <a:spcPts val="600"/>
              </a:spcAft>
              <a:buFont typeface="Symbol" panose="05050102010706020507" pitchFamily="18" charset="2"/>
              <a:buChar char="-"/>
            </a:pPr>
            <a:endParaRPr lang="de-CH" sz="1818" dirty="0">
              <a:solidFill>
                <a:srgbClr val="2E2D2C"/>
              </a:solidFill>
              <a:latin typeface="Barlow Lokal"/>
            </a:endParaRPr>
          </a:p>
          <a:p>
            <a:pPr lvl="1">
              <a:lnSpc>
                <a:spcPct val="110000"/>
              </a:lnSpc>
              <a:spcAft>
                <a:spcPts val="600"/>
              </a:spcAft>
              <a:buFont typeface="Symbol" panose="05050102010706020507" pitchFamily="18" charset="2"/>
              <a:buChar char="-"/>
            </a:pPr>
            <a:endParaRPr lang="de-CH" sz="2000" dirty="0">
              <a:solidFill>
                <a:srgbClr val="2E2D2C"/>
              </a:solidFill>
              <a:latin typeface="Barlow Lokal"/>
            </a:endParaRPr>
          </a:p>
          <a:p>
            <a:pPr marL="0" indent="0">
              <a:lnSpc>
                <a:spcPct val="110000"/>
              </a:lnSpc>
              <a:spcAft>
                <a:spcPts val="600"/>
              </a:spcAft>
              <a:buNone/>
            </a:pPr>
            <a:r>
              <a:rPr lang="en-US" sz="2000" dirty="0">
                <a:solidFill>
                  <a:srgbClr val="2E2D2C"/>
                </a:solidFill>
                <a:latin typeface="Barlow Lokal"/>
              </a:rPr>
              <a:t>In addition to temperature, charging power, energy throughput and DoD, there are numerous other effects that accelerate battery ageing</a:t>
            </a:r>
            <a:r>
              <a:rPr lang="de-CH" sz="2000" dirty="0">
                <a:solidFill>
                  <a:srgbClr val="2E2D2C"/>
                </a:solidFill>
                <a:latin typeface="Barlow Lokal"/>
              </a:rPr>
              <a:t>.</a:t>
            </a:r>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22</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07 - Battery Ageing</a:t>
            </a:r>
            <a:endParaRPr lang="de-CH" dirty="0"/>
          </a:p>
        </p:txBody>
      </p:sp>
      <p:pic>
        <p:nvPicPr>
          <p:cNvPr id="5" name="Picture 2" descr="Bestimmung der Ladebedingungen für Lithium Plating in Abhängigkeit von Temperatur, Stromdichte und Ladeschlussspannung. Bild: ZSW/ECM">
            <a:extLst>
              <a:ext uri="{FF2B5EF4-FFF2-40B4-BE49-F238E27FC236}">
                <a16:creationId xmlns:a16="http://schemas.microsoft.com/office/drawing/2014/main" id="{C4F315B4-57B0-BC15-1C66-993FB927D05E}"/>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40640" y="3091867"/>
            <a:ext cx="2960460" cy="2388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466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8C86F-0400-F916-024F-A67B2E2AD64D}"/>
              </a:ext>
            </a:extLst>
          </p:cNvPr>
          <p:cNvSpPr>
            <a:spLocks noGrp="1"/>
          </p:cNvSpPr>
          <p:nvPr>
            <p:ph type="title"/>
          </p:nvPr>
        </p:nvSpPr>
        <p:spPr/>
        <p:txBody>
          <a:bodyPr>
            <a:normAutofit/>
          </a:bodyPr>
          <a:lstStyle/>
          <a:p>
            <a:r>
              <a:rPr lang="en-US" sz="2800" dirty="0"/>
              <a:t>Lithium plating in LIB</a:t>
            </a:r>
            <a:endParaRPr lang="de-CH" sz="2800" dirty="0"/>
          </a:p>
        </p:txBody>
      </p:sp>
      <p:sp>
        <p:nvSpPr>
          <p:cNvPr id="3" name="Inhaltsplatzhalter 2">
            <a:extLst>
              <a:ext uri="{FF2B5EF4-FFF2-40B4-BE49-F238E27FC236}">
                <a16:creationId xmlns:a16="http://schemas.microsoft.com/office/drawing/2014/main" id="{1FCC8940-7E99-83B7-95B6-794C0DBF9DF8}"/>
              </a:ext>
            </a:extLst>
          </p:cNvPr>
          <p:cNvSpPr>
            <a:spLocks noGrp="1"/>
          </p:cNvSpPr>
          <p:nvPr>
            <p:ph idx="1"/>
          </p:nvPr>
        </p:nvSpPr>
        <p:spPr/>
        <p:txBody>
          <a:bodyPr>
            <a:normAutofit/>
          </a:bodyPr>
          <a:lstStyle/>
          <a:p>
            <a:r>
              <a:rPr lang="en-US" dirty="0"/>
              <a:t>Li-plating is a metallic lithium deposit on the anode surface. Lithium that cannot be incorporated into the anode material by intercalation is deposited on the anode particles. It has long been known that Li-plating in (LIB) has a detrimental effect on battery life and safety.</a:t>
            </a:r>
          </a:p>
          <a:p>
            <a:r>
              <a:rPr lang="en-US" dirty="0"/>
              <a:t>Li-plating occurs when the electrochemical potential of the anode is equal to or lower than the potential of metallic lithium. This means that the lithium ions arriving at the anode cannot distinguish the anode material from metallic lithium and are deposited in metallic form.</a:t>
            </a:r>
          </a:p>
          <a:p>
            <a:r>
              <a:rPr lang="en-US" dirty="0"/>
              <a:t>In the widely used NMC-LIB types in particular, the anode material consists of graphite. When saturated with Li-ions, its potential corresponds to that of metallic lithium. For this reason, Li-plating occurs preferentially on this material.</a:t>
            </a:r>
            <a:endParaRPr lang="en-US" b="0" i="0" dirty="0">
              <a:solidFill>
                <a:srgbClr val="2E2D2C"/>
              </a:solidFill>
              <a:effectLst/>
              <a:latin typeface="Barlow Lokal"/>
            </a:endParaRPr>
          </a:p>
        </p:txBody>
      </p:sp>
      <p:sp>
        <p:nvSpPr>
          <p:cNvPr id="4" name="Datumsplatzhalter 3">
            <a:extLst>
              <a:ext uri="{FF2B5EF4-FFF2-40B4-BE49-F238E27FC236}">
                <a16:creationId xmlns:a16="http://schemas.microsoft.com/office/drawing/2014/main" id="{2BDE375E-B3F3-27F1-BABB-7AC1B1098BAE}"/>
              </a:ext>
            </a:extLst>
          </p:cNvPr>
          <p:cNvSpPr>
            <a:spLocks noGrp="1"/>
          </p:cNvSpPr>
          <p:nvPr>
            <p:ph type="dt" sz="half" idx="10"/>
          </p:nvPr>
        </p:nvSpPr>
        <p:spPr/>
        <p:txBody>
          <a:bodyPr/>
          <a:lstStyle/>
          <a:p>
            <a:r>
              <a:rPr lang="en-US"/>
              <a:t>Battery Course</a:t>
            </a:r>
            <a:endParaRPr lang="de-CH"/>
          </a:p>
        </p:txBody>
      </p:sp>
      <p:sp>
        <p:nvSpPr>
          <p:cNvPr id="5" name="Fußzeilenplatzhalter 4">
            <a:extLst>
              <a:ext uri="{FF2B5EF4-FFF2-40B4-BE49-F238E27FC236}">
                <a16:creationId xmlns:a16="http://schemas.microsoft.com/office/drawing/2014/main" id="{3B1F60E7-C381-4934-50C3-CC1DB9306913}"/>
              </a:ext>
            </a:extLst>
          </p:cNvPr>
          <p:cNvSpPr>
            <a:spLocks noGrp="1"/>
          </p:cNvSpPr>
          <p:nvPr>
            <p:ph type="ftr" sz="quarter" idx="11"/>
          </p:nvPr>
        </p:nvSpPr>
        <p:spPr/>
        <p:txBody>
          <a:bodyPr/>
          <a:lstStyle/>
          <a:p>
            <a:r>
              <a:rPr lang="de-CH"/>
              <a:t>07 - Battery Ageing</a:t>
            </a:r>
          </a:p>
        </p:txBody>
      </p:sp>
      <p:sp>
        <p:nvSpPr>
          <p:cNvPr id="6" name="Foliennummernplatzhalter 5">
            <a:extLst>
              <a:ext uri="{FF2B5EF4-FFF2-40B4-BE49-F238E27FC236}">
                <a16:creationId xmlns:a16="http://schemas.microsoft.com/office/drawing/2014/main" id="{D021B7A6-211E-48DF-E9F6-B938379704C5}"/>
              </a:ext>
            </a:extLst>
          </p:cNvPr>
          <p:cNvSpPr>
            <a:spLocks noGrp="1"/>
          </p:cNvSpPr>
          <p:nvPr>
            <p:ph type="sldNum" sz="quarter" idx="12"/>
          </p:nvPr>
        </p:nvSpPr>
        <p:spPr/>
        <p:txBody>
          <a:bodyPr/>
          <a:lstStyle/>
          <a:p>
            <a:fld id="{7E92B102-2D05-4D20-AD0C-1FCC6F238F5D}" type="slidenum">
              <a:rPr lang="de-CH" smtClean="0"/>
              <a:t>23</a:t>
            </a:fld>
            <a:endParaRPr lang="de-CH"/>
          </a:p>
        </p:txBody>
      </p:sp>
    </p:spTree>
    <p:extLst>
      <p:ext uri="{BB962C8B-B14F-4D97-AF65-F5344CB8AC3E}">
        <p14:creationId xmlns:p14="http://schemas.microsoft.com/office/powerpoint/2010/main" val="3356318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8C86F-0400-F916-024F-A67B2E2AD64D}"/>
              </a:ext>
            </a:extLst>
          </p:cNvPr>
          <p:cNvSpPr>
            <a:spLocks noGrp="1"/>
          </p:cNvSpPr>
          <p:nvPr>
            <p:ph type="title"/>
          </p:nvPr>
        </p:nvSpPr>
        <p:spPr/>
        <p:txBody>
          <a:bodyPr>
            <a:normAutofit/>
          </a:bodyPr>
          <a:lstStyle/>
          <a:p>
            <a:r>
              <a:rPr lang="en-US" sz="2800" dirty="0"/>
              <a:t>Lithium plating in LIB</a:t>
            </a:r>
            <a:endParaRPr lang="de-CH" sz="2800" dirty="0"/>
          </a:p>
        </p:txBody>
      </p:sp>
      <p:sp>
        <p:nvSpPr>
          <p:cNvPr id="3" name="Inhaltsplatzhalter 2">
            <a:extLst>
              <a:ext uri="{FF2B5EF4-FFF2-40B4-BE49-F238E27FC236}">
                <a16:creationId xmlns:a16="http://schemas.microsoft.com/office/drawing/2014/main" id="{1FCC8940-7E99-83B7-95B6-794C0DBF9DF8}"/>
              </a:ext>
            </a:extLst>
          </p:cNvPr>
          <p:cNvSpPr>
            <a:spLocks noGrp="1"/>
          </p:cNvSpPr>
          <p:nvPr>
            <p:ph idx="1"/>
          </p:nvPr>
        </p:nvSpPr>
        <p:spPr>
          <a:xfrm>
            <a:off x="681038" y="1002346"/>
            <a:ext cx="8617820" cy="5174618"/>
          </a:xfrm>
        </p:spPr>
        <p:txBody>
          <a:bodyPr>
            <a:normAutofit/>
          </a:bodyPr>
          <a:lstStyle/>
          <a:p>
            <a:pPr marL="0" indent="0">
              <a:spcAft>
                <a:spcPts val="600"/>
              </a:spcAft>
              <a:buNone/>
            </a:pPr>
            <a:r>
              <a:rPr lang="en-US" b="0" i="0" dirty="0">
                <a:solidFill>
                  <a:srgbClr val="2E2D2C"/>
                </a:solidFill>
                <a:effectLst/>
                <a:latin typeface="Barlow Lokal"/>
              </a:rPr>
              <a:t>Li-plating occurs in particular during the charging process under two conditions:</a:t>
            </a:r>
            <a:endParaRPr lang="de-CH" b="0" i="0" dirty="0">
              <a:solidFill>
                <a:srgbClr val="2E2D2C"/>
              </a:solidFill>
              <a:effectLst/>
              <a:latin typeface="Barlow Lokal"/>
            </a:endParaRPr>
          </a:p>
          <a:p>
            <a:pPr marL="914402" lvl="1" indent="-457200">
              <a:buFont typeface="+mj-lt"/>
              <a:buAutoNum type="arabicPeriod"/>
            </a:pPr>
            <a:r>
              <a:rPr lang="de-CH" sz="2360" dirty="0">
                <a:solidFill>
                  <a:srgbClr val="2E2D2C"/>
                </a:solidFill>
                <a:latin typeface="Barlow Lokal"/>
              </a:rPr>
              <a:t>Low </a:t>
            </a:r>
            <a:r>
              <a:rPr lang="de-CH" sz="2360" dirty="0" err="1">
                <a:solidFill>
                  <a:srgbClr val="2E2D2C"/>
                </a:solidFill>
                <a:latin typeface="Barlow Lokal"/>
              </a:rPr>
              <a:t>temperatures</a:t>
            </a:r>
            <a:endParaRPr lang="de-CH" sz="2360" b="0" i="0" dirty="0">
              <a:solidFill>
                <a:srgbClr val="2E2D2C"/>
              </a:solidFill>
              <a:effectLst/>
              <a:latin typeface="Barlow Lokal"/>
            </a:endParaRPr>
          </a:p>
          <a:p>
            <a:pPr marL="914402" lvl="1" indent="-457200">
              <a:buFont typeface="+mj-lt"/>
              <a:buAutoNum type="arabicPeriod"/>
            </a:pPr>
            <a:r>
              <a:rPr lang="de-CH" sz="2360" b="0" i="0" dirty="0">
                <a:solidFill>
                  <a:srgbClr val="2E2D2C"/>
                </a:solidFill>
                <a:effectLst/>
                <a:latin typeface="Barlow Lokal"/>
              </a:rPr>
              <a:t>High </a:t>
            </a:r>
            <a:r>
              <a:rPr lang="de-CH" sz="2360" b="0" i="0" dirty="0" err="1">
                <a:solidFill>
                  <a:srgbClr val="2E2D2C"/>
                </a:solidFill>
                <a:effectLst/>
                <a:latin typeface="Barlow Lokal"/>
              </a:rPr>
              <a:t>currents</a:t>
            </a:r>
            <a:endParaRPr lang="de-CH" sz="2360" b="0" i="0" dirty="0">
              <a:solidFill>
                <a:srgbClr val="2E2D2C"/>
              </a:solidFill>
              <a:effectLst/>
              <a:latin typeface="Barlow Lokal"/>
            </a:endParaRPr>
          </a:p>
          <a:p>
            <a:pPr marL="0" indent="0">
              <a:buNone/>
            </a:pPr>
            <a:endParaRPr lang="de-CH" b="0" i="0" dirty="0">
              <a:solidFill>
                <a:srgbClr val="2E2D2C"/>
              </a:solidFill>
              <a:effectLst/>
              <a:latin typeface="Barlow Lokal"/>
            </a:endParaRPr>
          </a:p>
          <a:p>
            <a:pPr marL="0" indent="0">
              <a:buNone/>
            </a:pPr>
            <a:endParaRPr lang="de-CH" b="0" i="0" dirty="0">
              <a:solidFill>
                <a:srgbClr val="2E2D2C"/>
              </a:solidFill>
              <a:effectLst/>
              <a:latin typeface="Barlow Lokal"/>
            </a:endParaRPr>
          </a:p>
          <a:p>
            <a:pPr marL="0" indent="0">
              <a:buNone/>
            </a:pPr>
            <a:r>
              <a:rPr lang="en-US" b="0" i="0" dirty="0">
                <a:solidFill>
                  <a:srgbClr val="2E2D2C"/>
                </a:solidFill>
                <a:effectLst/>
                <a:latin typeface="Barlow Lokal"/>
              </a:rPr>
              <a:t>In addition, there are other factors </a:t>
            </a:r>
            <a:br>
              <a:rPr lang="en-US" b="0" i="0" dirty="0">
                <a:solidFill>
                  <a:srgbClr val="2E2D2C"/>
                </a:solidFill>
                <a:effectLst/>
                <a:latin typeface="Barlow Lokal"/>
              </a:rPr>
            </a:br>
            <a:r>
              <a:rPr lang="en-US" b="0" i="0" dirty="0">
                <a:solidFill>
                  <a:srgbClr val="2E2D2C"/>
                </a:solidFill>
                <a:effectLst/>
                <a:latin typeface="Barlow Lokal"/>
              </a:rPr>
              <a:t>hat influence Li plating, as shown in </a:t>
            </a:r>
            <a:br>
              <a:rPr lang="en-US" b="0" i="0" dirty="0">
                <a:solidFill>
                  <a:srgbClr val="2E2D2C"/>
                </a:solidFill>
                <a:effectLst/>
                <a:latin typeface="Barlow Lokal"/>
              </a:rPr>
            </a:br>
            <a:r>
              <a:rPr lang="en-US" b="0" i="0" dirty="0">
                <a:solidFill>
                  <a:srgbClr val="2E2D2C"/>
                </a:solidFill>
                <a:effectLst/>
                <a:latin typeface="Barlow Lokal"/>
              </a:rPr>
              <a:t>the adjacent figure. </a:t>
            </a:r>
            <a:br>
              <a:rPr lang="en-US" b="0" i="0" dirty="0">
                <a:solidFill>
                  <a:srgbClr val="2E2D2C"/>
                </a:solidFill>
                <a:effectLst/>
                <a:latin typeface="Barlow Lokal"/>
              </a:rPr>
            </a:br>
            <a:r>
              <a:rPr lang="en-US" b="0" i="0" dirty="0">
                <a:solidFill>
                  <a:srgbClr val="2E2D2C"/>
                </a:solidFill>
                <a:effectLst/>
                <a:latin typeface="Barlow Lokal"/>
              </a:rPr>
              <a:t>These are explained in detail below.</a:t>
            </a:r>
            <a:endParaRPr lang="de-CH" b="0" i="0" dirty="0">
              <a:solidFill>
                <a:srgbClr val="2E2D2C"/>
              </a:solidFill>
              <a:effectLst/>
              <a:latin typeface="Barlow Lokal"/>
            </a:endParaRPr>
          </a:p>
        </p:txBody>
      </p:sp>
      <p:pic>
        <p:nvPicPr>
          <p:cNvPr id="5" name="Grafik 4">
            <a:extLst>
              <a:ext uri="{FF2B5EF4-FFF2-40B4-BE49-F238E27FC236}">
                <a16:creationId xmlns:a16="http://schemas.microsoft.com/office/drawing/2014/main" id="{E3F20171-5F46-9A78-334A-0A21EC510F84}"/>
              </a:ext>
            </a:extLst>
          </p:cNvPr>
          <p:cNvPicPr>
            <a:picLocks noChangeAspect="1"/>
          </p:cNvPicPr>
          <p:nvPr/>
        </p:nvPicPr>
        <p:blipFill>
          <a:blip r:embed="rId2"/>
          <a:stretch>
            <a:fillRect/>
          </a:stretch>
        </p:blipFill>
        <p:spPr>
          <a:xfrm>
            <a:off x="6162368" y="1633644"/>
            <a:ext cx="2688355" cy="4543320"/>
          </a:xfrm>
          <a:prstGeom prst="rect">
            <a:avLst/>
          </a:prstGeom>
        </p:spPr>
      </p:pic>
      <p:sp>
        <p:nvSpPr>
          <p:cNvPr id="6" name="Datumsplatzhalter 5">
            <a:extLst>
              <a:ext uri="{FF2B5EF4-FFF2-40B4-BE49-F238E27FC236}">
                <a16:creationId xmlns:a16="http://schemas.microsoft.com/office/drawing/2014/main" id="{9DC00A2D-25AF-D767-B101-F1D8CE2688EA}"/>
              </a:ext>
            </a:extLst>
          </p:cNvPr>
          <p:cNvSpPr>
            <a:spLocks noGrp="1"/>
          </p:cNvSpPr>
          <p:nvPr>
            <p:ph type="dt" sz="half" idx="10"/>
          </p:nvPr>
        </p:nvSpPr>
        <p:spPr/>
        <p:txBody>
          <a:bodyPr/>
          <a:lstStyle/>
          <a:p>
            <a:r>
              <a:rPr lang="en-US"/>
              <a:t>Battery Course</a:t>
            </a:r>
            <a:endParaRPr lang="de-CH"/>
          </a:p>
        </p:txBody>
      </p:sp>
      <p:sp>
        <p:nvSpPr>
          <p:cNvPr id="7" name="Fußzeilenplatzhalter 6">
            <a:extLst>
              <a:ext uri="{FF2B5EF4-FFF2-40B4-BE49-F238E27FC236}">
                <a16:creationId xmlns:a16="http://schemas.microsoft.com/office/drawing/2014/main" id="{43F951E2-3311-47A3-05AB-7D142C3F3936}"/>
              </a:ext>
            </a:extLst>
          </p:cNvPr>
          <p:cNvSpPr>
            <a:spLocks noGrp="1"/>
          </p:cNvSpPr>
          <p:nvPr>
            <p:ph type="ftr" sz="quarter" idx="11"/>
          </p:nvPr>
        </p:nvSpPr>
        <p:spPr/>
        <p:txBody>
          <a:bodyPr/>
          <a:lstStyle/>
          <a:p>
            <a:r>
              <a:rPr lang="de-CH"/>
              <a:t>07 - Battery Ageing</a:t>
            </a:r>
          </a:p>
        </p:txBody>
      </p:sp>
      <p:sp>
        <p:nvSpPr>
          <p:cNvPr id="8" name="Foliennummernplatzhalter 7">
            <a:extLst>
              <a:ext uri="{FF2B5EF4-FFF2-40B4-BE49-F238E27FC236}">
                <a16:creationId xmlns:a16="http://schemas.microsoft.com/office/drawing/2014/main" id="{39922D17-EB9C-67C3-4340-7DA558793262}"/>
              </a:ext>
            </a:extLst>
          </p:cNvPr>
          <p:cNvSpPr>
            <a:spLocks noGrp="1"/>
          </p:cNvSpPr>
          <p:nvPr>
            <p:ph type="sldNum" sz="quarter" idx="12"/>
          </p:nvPr>
        </p:nvSpPr>
        <p:spPr/>
        <p:txBody>
          <a:bodyPr/>
          <a:lstStyle/>
          <a:p>
            <a:fld id="{7E92B102-2D05-4D20-AD0C-1FCC6F238F5D}" type="slidenum">
              <a:rPr lang="de-CH" smtClean="0"/>
              <a:t>24</a:t>
            </a:fld>
            <a:endParaRPr lang="de-CH"/>
          </a:p>
        </p:txBody>
      </p:sp>
    </p:spTree>
    <p:extLst>
      <p:ext uri="{BB962C8B-B14F-4D97-AF65-F5344CB8AC3E}">
        <p14:creationId xmlns:p14="http://schemas.microsoft.com/office/powerpoint/2010/main" val="1113352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8C86F-0400-F916-024F-A67B2E2AD64D}"/>
              </a:ext>
            </a:extLst>
          </p:cNvPr>
          <p:cNvSpPr>
            <a:spLocks noGrp="1"/>
          </p:cNvSpPr>
          <p:nvPr>
            <p:ph type="title"/>
          </p:nvPr>
        </p:nvSpPr>
        <p:spPr/>
        <p:txBody>
          <a:bodyPr>
            <a:normAutofit/>
          </a:bodyPr>
          <a:lstStyle/>
          <a:p>
            <a:r>
              <a:rPr lang="en-US" sz="2800" dirty="0"/>
              <a:t>Lithium plating in LIB</a:t>
            </a:r>
            <a:endParaRPr lang="de-CH" sz="2800" dirty="0"/>
          </a:p>
        </p:txBody>
      </p:sp>
      <p:sp>
        <p:nvSpPr>
          <p:cNvPr id="3" name="Inhaltsplatzhalter 2">
            <a:extLst>
              <a:ext uri="{FF2B5EF4-FFF2-40B4-BE49-F238E27FC236}">
                <a16:creationId xmlns:a16="http://schemas.microsoft.com/office/drawing/2014/main" id="{1FCC8940-7E99-83B7-95B6-794C0DBF9DF8}"/>
              </a:ext>
            </a:extLst>
          </p:cNvPr>
          <p:cNvSpPr>
            <a:spLocks noGrp="1"/>
          </p:cNvSpPr>
          <p:nvPr>
            <p:ph idx="1"/>
          </p:nvPr>
        </p:nvSpPr>
        <p:spPr/>
        <p:txBody>
          <a:bodyPr>
            <a:normAutofit/>
          </a:bodyPr>
          <a:lstStyle/>
          <a:p>
            <a:r>
              <a:rPr lang="en-US" b="0" i="0" dirty="0">
                <a:solidFill>
                  <a:srgbClr val="2E2D2C"/>
                </a:solidFill>
                <a:effectLst/>
                <a:latin typeface="Barlow Lokal"/>
              </a:rPr>
              <a:t>Li-plating can also occur if the anode is overcharged. However, this does not happen in normal operation unless there is a fault in the cell production. Normally, the anode is oversized compared to the cathode to ensure that no overcharging of the anode can occur.</a:t>
            </a:r>
          </a:p>
          <a:p>
            <a:r>
              <a:rPr lang="en-US" b="0" i="0" dirty="0">
                <a:solidFill>
                  <a:srgbClr val="2E2D2C"/>
                </a:solidFill>
                <a:effectLst/>
                <a:latin typeface="Barlow Lokal"/>
              </a:rPr>
              <a:t>The best charging temperature for lithium-ion batteries is between 10 °C and 30 °C in order to achieve the best performance and low ageing. </a:t>
            </a:r>
          </a:p>
          <a:p>
            <a:r>
              <a:rPr lang="en-US" b="0" i="0" dirty="0">
                <a:solidFill>
                  <a:srgbClr val="2E2D2C"/>
                </a:solidFill>
                <a:effectLst/>
                <a:latin typeface="Barlow Lokal"/>
              </a:rPr>
              <a:t>Low temperatures significantly hinder ion diffusion within the anode material, causing the Li-ions to accumulate on the surface. This reduces the potential of the anode surface to or below the potential of metallic lithium, creating the conditions for deposition.</a:t>
            </a:r>
          </a:p>
        </p:txBody>
      </p:sp>
      <p:sp>
        <p:nvSpPr>
          <p:cNvPr id="4" name="Datumsplatzhalter 3">
            <a:extLst>
              <a:ext uri="{FF2B5EF4-FFF2-40B4-BE49-F238E27FC236}">
                <a16:creationId xmlns:a16="http://schemas.microsoft.com/office/drawing/2014/main" id="{E4AB59A6-ADE4-22F5-551C-6F4C2D662C71}"/>
              </a:ext>
            </a:extLst>
          </p:cNvPr>
          <p:cNvSpPr>
            <a:spLocks noGrp="1"/>
          </p:cNvSpPr>
          <p:nvPr>
            <p:ph type="dt" sz="half" idx="10"/>
          </p:nvPr>
        </p:nvSpPr>
        <p:spPr/>
        <p:txBody>
          <a:bodyPr/>
          <a:lstStyle/>
          <a:p>
            <a:r>
              <a:rPr lang="en-US"/>
              <a:t>Battery Course</a:t>
            </a:r>
            <a:endParaRPr lang="de-CH"/>
          </a:p>
        </p:txBody>
      </p:sp>
      <p:sp>
        <p:nvSpPr>
          <p:cNvPr id="5" name="Fußzeilenplatzhalter 4">
            <a:extLst>
              <a:ext uri="{FF2B5EF4-FFF2-40B4-BE49-F238E27FC236}">
                <a16:creationId xmlns:a16="http://schemas.microsoft.com/office/drawing/2014/main" id="{88F5D8A6-A68F-CD93-B387-E3F633346A4C}"/>
              </a:ext>
            </a:extLst>
          </p:cNvPr>
          <p:cNvSpPr>
            <a:spLocks noGrp="1"/>
          </p:cNvSpPr>
          <p:nvPr>
            <p:ph type="ftr" sz="quarter" idx="11"/>
          </p:nvPr>
        </p:nvSpPr>
        <p:spPr/>
        <p:txBody>
          <a:bodyPr/>
          <a:lstStyle/>
          <a:p>
            <a:r>
              <a:rPr lang="de-CH"/>
              <a:t>07 - Battery Ageing</a:t>
            </a:r>
          </a:p>
        </p:txBody>
      </p:sp>
      <p:sp>
        <p:nvSpPr>
          <p:cNvPr id="6" name="Foliennummernplatzhalter 5">
            <a:extLst>
              <a:ext uri="{FF2B5EF4-FFF2-40B4-BE49-F238E27FC236}">
                <a16:creationId xmlns:a16="http://schemas.microsoft.com/office/drawing/2014/main" id="{9B907B80-3E16-2AE2-8345-527C3259821D}"/>
              </a:ext>
            </a:extLst>
          </p:cNvPr>
          <p:cNvSpPr>
            <a:spLocks noGrp="1"/>
          </p:cNvSpPr>
          <p:nvPr>
            <p:ph type="sldNum" sz="quarter" idx="12"/>
          </p:nvPr>
        </p:nvSpPr>
        <p:spPr/>
        <p:txBody>
          <a:bodyPr/>
          <a:lstStyle/>
          <a:p>
            <a:fld id="{7E92B102-2D05-4D20-AD0C-1FCC6F238F5D}" type="slidenum">
              <a:rPr lang="de-CH" smtClean="0"/>
              <a:t>25</a:t>
            </a:fld>
            <a:endParaRPr lang="de-CH"/>
          </a:p>
        </p:txBody>
      </p:sp>
    </p:spTree>
    <p:extLst>
      <p:ext uri="{BB962C8B-B14F-4D97-AF65-F5344CB8AC3E}">
        <p14:creationId xmlns:p14="http://schemas.microsoft.com/office/powerpoint/2010/main" val="3829007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8C86F-0400-F916-024F-A67B2E2AD64D}"/>
              </a:ext>
            </a:extLst>
          </p:cNvPr>
          <p:cNvSpPr>
            <a:spLocks noGrp="1"/>
          </p:cNvSpPr>
          <p:nvPr>
            <p:ph type="title"/>
          </p:nvPr>
        </p:nvSpPr>
        <p:spPr/>
        <p:txBody>
          <a:bodyPr>
            <a:normAutofit/>
          </a:bodyPr>
          <a:lstStyle/>
          <a:p>
            <a:r>
              <a:rPr lang="en-US" sz="2800" dirty="0"/>
              <a:t>Lithium plating in LIB</a:t>
            </a:r>
            <a:endParaRPr lang="de-CH" sz="2800" dirty="0"/>
          </a:p>
        </p:txBody>
      </p:sp>
      <p:sp>
        <p:nvSpPr>
          <p:cNvPr id="3" name="Inhaltsplatzhalter 2">
            <a:extLst>
              <a:ext uri="{FF2B5EF4-FFF2-40B4-BE49-F238E27FC236}">
                <a16:creationId xmlns:a16="http://schemas.microsoft.com/office/drawing/2014/main" id="{1FCC8940-7E99-83B7-95B6-794C0DBF9DF8}"/>
              </a:ext>
            </a:extLst>
          </p:cNvPr>
          <p:cNvSpPr>
            <a:spLocks noGrp="1"/>
          </p:cNvSpPr>
          <p:nvPr>
            <p:ph idx="1"/>
          </p:nvPr>
        </p:nvSpPr>
        <p:spPr/>
        <p:txBody>
          <a:bodyPr>
            <a:normAutofit lnSpcReduction="10000"/>
          </a:bodyPr>
          <a:lstStyle/>
          <a:p>
            <a:pPr algn="l"/>
            <a:r>
              <a:rPr lang="en-US" b="0" i="0" dirty="0">
                <a:solidFill>
                  <a:srgbClr val="2E2D2C"/>
                </a:solidFill>
                <a:effectLst/>
                <a:latin typeface="Barlow Lokal"/>
              </a:rPr>
              <a:t>Fast charging is one of the most requested functions and requires high currents to shorten the time it takes to charge the battery. During fast charging, the high current causes lithium ions to accumulate on the surface of the anode, which reduces the electrochemical potential in the same way as the low diffusion rates during charging. The electrochemical potential decreases in the same way as the low diffusion rates cause when charging at low temperatures.</a:t>
            </a:r>
          </a:p>
          <a:p>
            <a:pPr algn="l"/>
            <a:r>
              <a:rPr lang="en-US" b="0" i="0" dirty="0">
                <a:solidFill>
                  <a:srgbClr val="2E2D2C"/>
                </a:solidFill>
                <a:effectLst/>
                <a:latin typeface="Barlow Lokal"/>
              </a:rPr>
              <a:t>High currents can also occur locally within the cells at various points due to manufacturing defects such as cracks or impurities on the anode surface, leading to localized Li plating.</a:t>
            </a:r>
          </a:p>
          <a:p>
            <a:pPr algn="l"/>
            <a:r>
              <a:rPr lang="en-US" b="0" i="0" dirty="0">
                <a:solidFill>
                  <a:srgbClr val="2E2D2C"/>
                </a:solidFill>
                <a:effectLst/>
                <a:latin typeface="Barlow Lokal"/>
              </a:rPr>
              <a:t>If the current is very high, deposition can occur at moderate temperatures, and if the temperature is very low, it can also occur at low currents. While Li-plating is more likely to occur at low temperatures or high currents, it can also occur at normal charging rates and temperatures between 5 ... 10 °C.</a:t>
            </a:r>
          </a:p>
        </p:txBody>
      </p:sp>
      <p:sp>
        <p:nvSpPr>
          <p:cNvPr id="4" name="Datumsplatzhalter 3">
            <a:extLst>
              <a:ext uri="{FF2B5EF4-FFF2-40B4-BE49-F238E27FC236}">
                <a16:creationId xmlns:a16="http://schemas.microsoft.com/office/drawing/2014/main" id="{3F3EB399-8C9B-1F01-472E-5682835331DF}"/>
              </a:ext>
            </a:extLst>
          </p:cNvPr>
          <p:cNvSpPr>
            <a:spLocks noGrp="1"/>
          </p:cNvSpPr>
          <p:nvPr>
            <p:ph type="dt" sz="half" idx="10"/>
          </p:nvPr>
        </p:nvSpPr>
        <p:spPr/>
        <p:txBody>
          <a:bodyPr/>
          <a:lstStyle/>
          <a:p>
            <a:r>
              <a:rPr lang="en-US"/>
              <a:t>Battery Course</a:t>
            </a:r>
            <a:endParaRPr lang="de-CH"/>
          </a:p>
        </p:txBody>
      </p:sp>
      <p:sp>
        <p:nvSpPr>
          <p:cNvPr id="5" name="Fußzeilenplatzhalter 4">
            <a:extLst>
              <a:ext uri="{FF2B5EF4-FFF2-40B4-BE49-F238E27FC236}">
                <a16:creationId xmlns:a16="http://schemas.microsoft.com/office/drawing/2014/main" id="{D471C553-6370-DE60-2392-256DFB6355DA}"/>
              </a:ext>
            </a:extLst>
          </p:cNvPr>
          <p:cNvSpPr>
            <a:spLocks noGrp="1"/>
          </p:cNvSpPr>
          <p:nvPr>
            <p:ph type="ftr" sz="quarter" idx="11"/>
          </p:nvPr>
        </p:nvSpPr>
        <p:spPr/>
        <p:txBody>
          <a:bodyPr/>
          <a:lstStyle/>
          <a:p>
            <a:r>
              <a:rPr lang="de-CH"/>
              <a:t>07 - Battery Ageing</a:t>
            </a:r>
          </a:p>
        </p:txBody>
      </p:sp>
      <p:sp>
        <p:nvSpPr>
          <p:cNvPr id="6" name="Foliennummernplatzhalter 5">
            <a:extLst>
              <a:ext uri="{FF2B5EF4-FFF2-40B4-BE49-F238E27FC236}">
                <a16:creationId xmlns:a16="http://schemas.microsoft.com/office/drawing/2014/main" id="{ACB7488A-4822-48D4-653F-D7E42BB5F1A8}"/>
              </a:ext>
            </a:extLst>
          </p:cNvPr>
          <p:cNvSpPr>
            <a:spLocks noGrp="1"/>
          </p:cNvSpPr>
          <p:nvPr>
            <p:ph type="sldNum" sz="quarter" idx="12"/>
          </p:nvPr>
        </p:nvSpPr>
        <p:spPr/>
        <p:txBody>
          <a:bodyPr/>
          <a:lstStyle/>
          <a:p>
            <a:fld id="{7E92B102-2D05-4D20-AD0C-1FCC6F238F5D}" type="slidenum">
              <a:rPr lang="de-CH" smtClean="0"/>
              <a:t>26</a:t>
            </a:fld>
            <a:endParaRPr lang="de-CH"/>
          </a:p>
        </p:txBody>
      </p:sp>
    </p:spTree>
    <p:extLst>
      <p:ext uri="{BB962C8B-B14F-4D97-AF65-F5344CB8AC3E}">
        <p14:creationId xmlns:p14="http://schemas.microsoft.com/office/powerpoint/2010/main" val="1481942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8C86F-0400-F916-024F-A67B2E2AD64D}"/>
              </a:ext>
            </a:extLst>
          </p:cNvPr>
          <p:cNvSpPr>
            <a:spLocks noGrp="1"/>
          </p:cNvSpPr>
          <p:nvPr>
            <p:ph type="title"/>
          </p:nvPr>
        </p:nvSpPr>
        <p:spPr/>
        <p:txBody>
          <a:bodyPr>
            <a:normAutofit/>
          </a:bodyPr>
          <a:lstStyle/>
          <a:p>
            <a:r>
              <a:rPr lang="en-US" sz="2800" dirty="0"/>
              <a:t>Lithium plating in LIB</a:t>
            </a:r>
            <a:endParaRPr lang="de-CH" sz="2800" dirty="0"/>
          </a:p>
        </p:txBody>
      </p:sp>
      <p:sp>
        <p:nvSpPr>
          <p:cNvPr id="3" name="Inhaltsplatzhalter 2">
            <a:extLst>
              <a:ext uri="{FF2B5EF4-FFF2-40B4-BE49-F238E27FC236}">
                <a16:creationId xmlns:a16="http://schemas.microsoft.com/office/drawing/2014/main" id="{1FCC8940-7E99-83B7-95B6-794C0DBF9DF8}"/>
              </a:ext>
            </a:extLst>
          </p:cNvPr>
          <p:cNvSpPr>
            <a:spLocks noGrp="1"/>
          </p:cNvSpPr>
          <p:nvPr>
            <p:ph idx="1"/>
          </p:nvPr>
        </p:nvSpPr>
        <p:spPr/>
        <p:txBody>
          <a:bodyPr>
            <a:normAutofit/>
          </a:bodyPr>
          <a:lstStyle/>
          <a:p>
            <a:pPr algn="l"/>
            <a:r>
              <a:rPr lang="en-US" b="0" i="0" dirty="0">
                <a:solidFill>
                  <a:srgbClr val="2E2D2C"/>
                </a:solidFill>
                <a:effectLst/>
                <a:latin typeface="Barlow Lokal"/>
              </a:rPr>
              <a:t>Li-plating also triggers the phenomenological aging phenomena: Decrease in capacity and increase in internal resistance. This is particularly due to the fact that Li ions are bound in the plating layer. </a:t>
            </a:r>
          </a:p>
          <a:p>
            <a:pPr algn="l"/>
            <a:r>
              <a:rPr lang="en-US" b="0" i="0" dirty="0">
                <a:solidFill>
                  <a:srgbClr val="2E2D2C"/>
                </a:solidFill>
                <a:effectLst/>
                <a:latin typeface="Barlow Lokal"/>
              </a:rPr>
              <a:t>However, a reversible ageing process can also occur under favorable circumstances. The plating leads to temporary metallic Li deposits on the anode surface. Over time, these deposits can be reused in a subsequent discharge or diffuse back into the anode. All lithium recovered in this way is called reversible plating and has no further effect on the cell.</a:t>
            </a:r>
            <a:endParaRPr lang="de-CH" b="0" i="0" dirty="0">
              <a:solidFill>
                <a:srgbClr val="2E2D2C"/>
              </a:solidFill>
              <a:effectLst/>
              <a:latin typeface="Barlow Lokal"/>
            </a:endParaRPr>
          </a:p>
        </p:txBody>
      </p:sp>
      <p:sp>
        <p:nvSpPr>
          <p:cNvPr id="4" name="Datumsplatzhalter 3">
            <a:extLst>
              <a:ext uri="{FF2B5EF4-FFF2-40B4-BE49-F238E27FC236}">
                <a16:creationId xmlns:a16="http://schemas.microsoft.com/office/drawing/2014/main" id="{A5AD5FF2-BB30-E255-790B-5BEEE0713DB9}"/>
              </a:ext>
            </a:extLst>
          </p:cNvPr>
          <p:cNvSpPr>
            <a:spLocks noGrp="1"/>
          </p:cNvSpPr>
          <p:nvPr>
            <p:ph type="dt" sz="half" idx="10"/>
          </p:nvPr>
        </p:nvSpPr>
        <p:spPr/>
        <p:txBody>
          <a:bodyPr/>
          <a:lstStyle/>
          <a:p>
            <a:r>
              <a:rPr lang="en-US"/>
              <a:t>Battery Course</a:t>
            </a:r>
            <a:endParaRPr lang="de-CH"/>
          </a:p>
        </p:txBody>
      </p:sp>
      <p:sp>
        <p:nvSpPr>
          <p:cNvPr id="5" name="Fußzeilenplatzhalter 4">
            <a:extLst>
              <a:ext uri="{FF2B5EF4-FFF2-40B4-BE49-F238E27FC236}">
                <a16:creationId xmlns:a16="http://schemas.microsoft.com/office/drawing/2014/main" id="{B395CB7A-0076-5246-E11D-431BD1E7CA80}"/>
              </a:ext>
            </a:extLst>
          </p:cNvPr>
          <p:cNvSpPr>
            <a:spLocks noGrp="1"/>
          </p:cNvSpPr>
          <p:nvPr>
            <p:ph type="ftr" sz="quarter" idx="11"/>
          </p:nvPr>
        </p:nvSpPr>
        <p:spPr/>
        <p:txBody>
          <a:bodyPr/>
          <a:lstStyle/>
          <a:p>
            <a:r>
              <a:rPr lang="de-CH"/>
              <a:t>07 - Battery Ageing</a:t>
            </a:r>
          </a:p>
        </p:txBody>
      </p:sp>
      <p:sp>
        <p:nvSpPr>
          <p:cNvPr id="6" name="Foliennummernplatzhalter 5">
            <a:extLst>
              <a:ext uri="{FF2B5EF4-FFF2-40B4-BE49-F238E27FC236}">
                <a16:creationId xmlns:a16="http://schemas.microsoft.com/office/drawing/2014/main" id="{57CA46B1-B58B-52E7-5238-BC03F48D74E9}"/>
              </a:ext>
            </a:extLst>
          </p:cNvPr>
          <p:cNvSpPr>
            <a:spLocks noGrp="1"/>
          </p:cNvSpPr>
          <p:nvPr>
            <p:ph type="sldNum" sz="quarter" idx="12"/>
          </p:nvPr>
        </p:nvSpPr>
        <p:spPr/>
        <p:txBody>
          <a:bodyPr/>
          <a:lstStyle/>
          <a:p>
            <a:fld id="{7E92B102-2D05-4D20-AD0C-1FCC6F238F5D}" type="slidenum">
              <a:rPr lang="de-CH" smtClean="0"/>
              <a:t>27</a:t>
            </a:fld>
            <a:endParaRPr lang="de-CH"/>
          </a:p>
        </p:txBody>
      </p:sp>
    </p:spTree>
    <p:extLst>
      <p:ext uri="{BB962C8B-B14F-4D97-AF65-F5344CB8AC3E}">
        <p14:creationId xmlns:p14="http://schemas.microsoft.com/office/powerpoint/2010/main" val="707044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8C86F-0400-F916-024F-A67B2E2AD64D}"/>
              </a:ext>
            </a:extLst>
          </p:cNvPr>
          <p:cNvSpPr>
            <a:spLocks noGrp="1"/>
          </p:cNvSpPr>
          <p:nvPr>
            <p:ph type="title"/>
          </p:nvPr>
        </p:nvSpPr>
        <p:spPr/>
        <p:txBody>
          <a:bodyPr>
            <a:normAutofit/>
          </a:bodyPr>
          <a:lstStyle/>
          <a:p>
            <a:r>
              <a:rPr lang="en-US" sz="2800" dirty="0"/>
              <a:t>Lithium plating in LIB</a:t>
            </a:r>
            <a:endParaRPr lang="de-CH" sz="2800" dirty="0"/>
          </a:p>
        </p:txBody>
      </p:sp>
      <p:sp>
        <p:nvSpPr>
          <p:cNvPr id="3" name="Inhaltsplatzhalter 2">
            <a:extLst>
              <a:ext uri="{FF2B5EF4-FFF2-40B4-BE49-F238E27FC236}">
                <a16:creationId xmlns:a16="http://schemas.microsoft.com/office/drawing/2014/main" id="{1FCC8940-7E99-83B7-95B6-794C0DBF9DF8}"/>
              </a:ext>
            </a:extLst>
          </p:cNvPr>
          <p:cNvSpPr>
            <a:spLocks noGrp="1"/>
          </p:cNvSpPr>
          <p:nvPr>
            <p:ph idx="1"/>
          </p:nvPr>
        </p:nvSpPr>
        <p:spPr/>
        <p:txBody>
          <a:bodyPr>
            <a:normAutofit/>
          </a:bodyPr>
          <a:lstStyle/>
          <a:p>
            <a:r>
              <a:rPr lang="en-US" b="0" i="0" dirty="0">
                <a:solidFill>
                  <a:srgbClr val="2E2D2C"/>
                </a:solidFill>
                <a:effectLst/>
                <a:latin typeface="Barlow Lokal"/>
              </a:rPr>
              <a:t>However, depending on the severity and morphology of the plating layer, some of the deposited lithium may react with the electrolyte or damage the anode surface. This is referred to as irreversible Li plating. As soon as this occurs, it also becomes self-reinforcing.</a:t>
            </a:r>
          </a:p>
          <a:p>
            <a:r>
              <a:rPr lang="en-US" b="0" i="0" dirty="0">
                <a:solidFill>
                  <a:srgbClr val="2E2D2C"/>
                </a:solidFill>
                <a:effectLst/>
                <a:latin typeface="Barlow Lokal"/>
              </a:rPr>
              <a:t>During normal operation, the anode surface is covered by the protective SEI layer. This layer forms in the early days of a battery and continues to grow slowly over time. The occurrence of Li-plating can damage this layer and force a new formation of the SEI, whereby electrolyte and lithium are consumed. As lithium is consumed in this undesirable reaction, the deposition reduces the amount of active lithium content in the cell, resulting in a loss of capacity. </a:t>
            </a:r>
          </a:p>
        </p:txBody>
      </p:sp>
      <p:sp>
        <p:nvSpPr>
          <p:cNvPr id="4" name="Datumsplatzhalter 3">
            <a:extLst>
              <a:ext uri="{FF2B5EF4-FFF2-40B4-BE49-F238E27FC236}">
                <a16:creationId xmlns:a16="http://schemas.microsoft.com/office/drawing/2014/main" id="{4BE6B998-3210-1C84-BC85-79B61FEF2171}"/>
              </a:ext>
            </a:extLst>
          </p:cNvPr>
          <p:cNvSpPr>
            <a:spLocks noGrp="1"/>
          </p:cNvSpPr>
          <p:nvPr>
            <p:ph type="dt" sz="half" idx="10"/>
          </p:nvPr>
        </p:nvSpPr>
        <p:spPr/>
        <p:txBody>
          <a:bodyPr/>
          <a:lstStyle/>
          <a:p>
            <a:r>
              <a:rPr lang="en-US"/>
              <a:t>Battery Course</a:t>
            </a:r>
            <a:endParaRPr lang="de-CH"/>
          </a:p>
        </p:txBody>
      </p:sp>
      <p:sp>
        <p:nvSpPr>
          <p:cNvPr id="5" name="Fußzeilenplatzhalter 4">
            <a:extLst>
              <a:ext uri="{FF2B5EF4-FFF2-40B4-BE49-F238E27FC236}">
                <a16:creationId xmlns:a16="http://schemas.microsoft.com/office/drawing/2014/main" id="{D7C09916-7CBB-7792-769C-18B03BB0EE81}"/>
              </a:ext>
            </a:extLst>
          </p:cNvPr>
          <p:cNvSpPr>
            <a:spLocks noGrp="1"/>
          </p:cNvSpPr>
          <p:nvPr>
            <p:ph type="ftr" sz="quarter" idx="11"/>
          </p:nvPr>
        </p:nvSpPr>
        <p:spPr/>
        <p:txBody>
          <a:bodyPr/>
          <a:lstStyle/>
          <a:p>
            <a:r>
              <a:rPr lang="de-CH"/>
              <a:t>07 - Battery Ageing</a:t>
            </a:r>
          </a:p>
        </p:txBody>
      </p:sp>
      <p:sp>
        <p:nvSpPr>
          <p:cNvPr id="6" name="Foliennummernplatzhalter 5">
            <a:extLst>
              <a:ext uri="{FF2B5EF4-FFF2-40B4-BE49-F238E27FC236}">
                <a16:creationId xmlns:a16="http://schemas.microsoft.com/office/drawing/2014/main" id="{F76BE6A2-4224-1558-56ED-C9DC6E59AFE5}"/>
              </a:ext>
            </a:extLst>
          </p:cNvPr>
          <p:cNvSpPr>
            <a:spLocks noGrp="1"/>
          </p:cNvSpPr>
          <p:nvPr>
            <p:ph type="sldNum" sz="quarter" idx="12"/>
          </p:nvPr>
        </p:nvSpPr>
        <p:spPr/>
        <p:txBody>
          <a:bodyPr/>
          <a:lstStyle/>
          <a:p>
            <a:fld id="{7E92B102-2D05-4D20-AD0C-1FCC6F238F5D}" type="slidenum">
              <a:rPr lang="de-CH" smtClean="0"/>
              <a:t>28</a:t>
            </a:fld>
            <a:endParaRPr lang="de-CH"/>
          </a:p>
        </p:txBody>
      </p:sp>
    </p:spTree>
    <p:extLst>
      <p:ext uri="{BB962C8B-B14F-4D97-AF65-F5344CB8AC3E}">
        <p14:creationId xmlns:p14="http://schemas.microsoft.com/office/powerpoint/2010/main" val="76458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8C86F-0400-F916-024F-A67B2E2AD64D}"/>
              </a:ext>
            </a:extLst>
          </p:cNvPr>
          <p:cNvSpPr>
            <a:spLocks noGrp="1"/>
          </p:cNvSpPr>
          <p:nvPr>
            <p:ph type="title"/>
          </p:nvPr>
        </p:nvSpPr>
        <p:spPr/>
        <p:txBody>
          <a:bodyPr>
            <a:normAutofit/>
          </a:bodyPr>
          <a:lstStyle/>
          <a:p>
            <a:r>
              <a:rPr lang="en-US" sz="2800" dirty="0"/>
              <a:t>Lithium plating in LIB</a:t>
            </a:r>
            <a:endParaRPr lang="de-CH" sz="2800" dirty="0"/>
          </a:p>
        </p:txBody>
      </p:sp>
      <p:sp>
        <p:nvSpPr>
          <p:cNvPr id="3" name="Inhaltsplatzhalter 2">
            <a:extLst>
              <a:ext uri="{FF2B5EF4-FFF2-40B4-BE49-F238E27FC236}">
                <a16:creationId xmlns:a16="http://schemas.microsoft.com/office/drawing/2014/main" id="{1FCC8940-7E99-83B7-95B6-794C0DBF9DF8}"/>
              </a:ext>
            </a:extLst>
          </p:cNvPr>
          <p:cNvSpPr>
            <a:spLocks noGrp="1"/>
          </p:cNvSpPr>
          <p:nvPr>
            <p:ph idx="1"/>
          </p:nvPr>
        </p:nvSpPr>
        <p:spPr/>
        <p:txBody>
          <a:bodyPr>
            <a:normAutofit/>
          </a:bodyPr>
          <a:lstStyle/>
          <a:p>
            <a:pPr algn="l"/>
            <a:r>
              <a:rPr lang="en-US" b="0" i="0" dirty="0">
                <a:solidFill>
                  <a:srgbClr val="2E2D2C"/>
                </a:solidFill>
                <a:effectLst/>
                <a:latin typeface="Barlow Lokal"/>
              </a:rPr>
              <a:t>In addition, metallic lithium can lose contact with the anode surface and become completely covered by insulating SEI, making it inert and leading to a further loss of capacity. The capacity loss caused by the coating is much greater than the loss caused by normal battery ageing.</a:t>
            </a:r>
          </a:p>
          <a:p>
            <a:pPr algn="l"/>
            <a:r>
              <a:rPr lang="en-US" b="0" i="0" dirty="0">
                <a:solidFill>
                  <a:srgbClr val="2E2D2C"/>
                </a:solidFill>
                <a:effectLst/>
                <a:latin typeface="Barlow Lokal"/>
              </a:rPr>
              <a:t>This newly formed SEI layer may also have a different morphology, being much thicker than the original layer and containing voids created by the deposited metallic lithium. This impedes the flow of ions through the SEI and increases the internal resistance of the cell. Increased internal resistance in turn reduces the performance of the battery by reducing the maximum available power through increased internal resistance losses.</a:t>
            </a:r>
          </a:p>
        </p:txBody>
      </p:sp>
      <p:sp>
        <p:nvSpPr>
          <p:cNvPr id="4" name="Datumsplatzhalter 3">
            <a:extLst>
              <a:ext uri="{FF2B5EF4-FFF2-40B4-BE49-F238E27FC236}">
                <a16:creationId xmlns:a16="http://schemas.microsoft.com/office/drawing/2014/main" id="{81BEC72D-2CB5-6EEB-7669-FFA76B4E180C}"/>
              </a:ext>
            </a:extLst>
          </p:cNvPr>
          <p:cNvSpPr>
            <a:spLocks noGrp="1"/>
          </p:cNvSpPr>
          <p:nvPr>
            <p:ph type="dt" sz="half" idx="10"/>
          </p:nvPr>
        </p:nvSpPr>
        <p:spPr/>
        <p:txBody>
          <a:bodyPr/>
          <a:lstStyle/>
          <a:p>
            <a:r>
              <a:rPr lang="en-US"/>
              <a:t>Battery Course</a:t>
            </a:r>
            <a:endParaRPr lang="de-CH"/>
          </a:p>
        </p:txBody>
      </p:sp>
      <p:sp>
        <p:nvSpPr>
          <p:cNvPr id="5" name="Fußzeilenplatzhalter 4">
            <a:extLst>
              <a:ext uri="{FF2B5EF4-FFF2-40B4-BE49-F238E27FC236}">
                <a16:creationId xmlns:a16="http://schemas.microsoft.com/office/drawing/2014/main" id="{5FFD7551-C08A-8E92-7C16-274CA5716232}"/>
              </a:ext>
            </a:extLst>
          </p:cNvPr>
          <p:cNvSpPr>
            <a:spLocks noGrp="1"/>
          </p:cNvSpPr>
          <p:nvPr>
            <p:ph type="ftr" sz="quarter" idx="11"/>
          </p:nvPr>
        </p:nvSpPr>
        <p:spPr/>
        <p:txBody>
          <a:bodyPr/>
          <a:lstStyle/>
          <a:p>
            <a:r>
              <a:rPr lang="de-CH"/>
              <a:t>07 - Battery Ageing</a:t>
            </a:r>
          </a:p>
        </p:txBody>
      </p:sp>
      <p:sp>
        <p:nvSpPr>
          <p:cNvPr id="6" name="Foliennummernplatzhalter 5">
            <a:extLst>
              <a:ext uri="{FF2B5EF4-FFF2-40B4-BE49-F238E27FC236}">
                <a16:creationId xmlns:a16="http://schemas.microsoft.com/office/drawing/2014/main" id="{326C271F-3087-F3BB-39C6-87B074547355}"/>
              </a:ext>
            </a:extLst>
          </p:cNvPr>
          <p:cNvSpPr>
            <a:spLocks noGrp="1"/>
          </p:cNvSpPr>
          <p:nvPr>
            <p:ph type="sldNum" sz="quarter" idx="12"/>
          </p:nvPr>
        </p:nvSpPr>
        <p:spPr/>
        <p:txBody>
          <a:bodyPr/>
          <a:lstStyle/>
          <a:p>
            <a:fld id="{7E92B102-2D05-4D20-AD0C-1FCC6F238F5D}" type="slidenum">
              <a:rPr lang="de-CH" smtClean="0"/>
              <a:t>29</a:t>
            </a:fld>
            <a:endParaRPr lang="de-CH"/>
          </a:p>
        </p:txBody>
      </p:sp>
    </p:spTree>
    <p:extLst>
      <p:ext uri="{BB962C8B-B14F-4D97-AF65-F5344CB8AC3E}">
        <p14:creationId xmlns:p14="http://schemas.microsoft.com/office/powerpoint/2010/main" val="4129179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BA8A65-D7A2-726D-FE92-DDBD408D1950}"/>
              </a:ext>
            </a:extLst>
          </p:cNvPr>
          <p:cNvSpPr>
            <a:spLocks noGrp="1"/>
          </p:cNvSpPr>
          <p:nvPr>
            <p:ph type="title"/>
          </p:nvPr>
        </p:nvSpPr>
        <p:spPr/>
        <p:txBody>
          <a:bodyPr/>
          <a:lstStyle/>
          <a:p>
            <a:r>
              <a:rPr lang="de-CH" dirty="0" err="1"/>
              <a:t>Abbreviations</a:t>
            </a:r>
            <a:r>
              <a:rPr lang="de-CH" dirty="0"/>
              <a:t> &amp; </a:t>
            </a:r>
            <a:r>
              <a:rPr lang="de-CH" dirty="0" err="1"/>
              <a:t>Definitions</a:t>
            </a:r>
            <a:endParaRPr lang="de-CH" dirty="0"/>
          </a:p>
        </p:txBody>
      </p:sp>
      <p:graphicFrame>
        <p:nvGraphicFramePr>
          <p:cNvPr id="4" name="Inhaltsplatzhalter 3">
            <a:extLst>
              <a:ext uri="{FF2B5EF4-FFF2-40B4-BE49-F238E27FC236}">
                <a16:creationId xmlns:a16="http://schemas.microsoft.com/office/drawing/2014/main" id="{7FD8568A-2A73-1F49-29AB-611E67E186F6}"/>
              </a:ext>
            </a:extLst>
          </p:cNvPr>
          <p:cNvGraphicFramePr>
            <a:graphicFrameLocks noGrp="1"/>
          </p:cNvGraphicFramePr>
          <p:nvPr>
            <p:ph idx="1"/>
          </p:nvPr>
        </p:nvGraphicFramePr>
        <p:xfrm>
          <a:off x="623547" y="904602"/>
          <a:ext cx="8658906" cy="5087705"/>
        </p:xfrm>
        <a:graphic>
          <a:graphicData uri="http://schemas.openxmlformats.org/drawingml/2006/table">
            <a:tbl>
              <a:tblPr/>
              <a:tblGrid>
                <a:gridCol w="2270716">
                  <a:extLst>
                    <a:ext uri="{9D8B030D-6E8A-4147-A177-3AD203B41FA5}">
                      <a16:colId xmlns:a16="http://schemas.microsoft.com/office/drawing/2014/main" val="243807451"/>
                    </a:ext>
                  </a:extLst>
                </a:gridCol>
                <a:gridCol w="6388190">
                  <a:extLst>
                    <a:ext uri="{9D8B030D-6E8A-4147-A177-3AD203B41FA5}">
                      <a16:colId xmlns:a16="http://schemas.microsoft.com/office/drawing/2014/main" val="43096405"/>
                    </a:ext>
                  </a:extLst>
                </a:gridCol>
              </a:tblGrid>
              <a:tr h="309707">
                <a:tc>
                  <a:txBody>
                    <a:bodyPr/>
                    <a:lstStyle/>
                    <a:p>
                      <a:pPr algn="l"/>
                      <a:r>
                        <a:rPr lang="de-CH" sz="1800" b="1" dirty="0">
                          <a:solidFill>
                            <a:srgbClr val="7030A0"/>
                          </a:solidFill>
                          <a:effectLst/>
                        </a:rPr>
                        <a:t>Key Term</a:t>
                      </a:r>
                    </a:p>
                  </a:txBody>
                  <a:tcPr marL="74295" marR="74295" marT="37148" marB="37148" anchor="ctr">
                    <a:lnL>
                      <a:noFill/>
                    </a:lnL>
                    <a:lnR>
                      <a:noFill/>
                    </a:lnR>
                    <a:lnT>
                      <a:noFill/>
                    </a:lnT>
                    <a:lnB>
                      <a:noFill/>
                    </a:lnB>
                    <a:solidFill>
                      <a:srgbClr val="FFFFFF"/>
                    </a:solidFill>
                  </a:tcPr>
                </a:tc>
                <a:tc>
                  <a:txBody>
                    <a:bodyPr/>
                    <a:lstStyle/>
                    <a:p>
                      <a:pPr algn="l"/>
                      <a:r>
                        <a:rPr lang="de-CH" sz="1800" b="1" dirty="0">
                          <a:solidFill>
                            <a:srgbClr val="7030A0"/>
                          </a:solidFill>
                          <a:effectLst/>
                        </a:rPr>
                        <a:t>Definition</a:t>
                      </a:r>
                    </a:p>
                  </a:txBody>
                  <a:tcPr marL="74295" marR="74295" marT="37148" marB="37148" anchor="ctr">
                    <a:lnL>
                      <a:noFill/>
                    </a:lnL>
                    <a:lnR>
                      <a:noFill/>
                    </a:lnR>
                    <a:lnT>
                      <a:noFill/>
                    </a:lnT>
                    <a:lnB>
                      <a:noFill/>
                    </a:lnB>
                    <a:solidFill>
                      <a:srgbClr val="FFFFFF"/>
                    </a:solidFill>
                  </a:tcPr>
                </a:tc>
                <a:extLst>
                  <a:ext uri="{0D108BD9-81ED-4DB2-BD59-A6C34878D82A}">
                    <a16:rowId xmlns:a16="http://schemas.microsoft.com/office/drawing/2014/main" val="2276192894"/>
                  </a:ext>
                </a:extLst>
              </a:tr>
              <a:tr h="543447">
                <a:tc>
                  <a:txBody>
                    <a:bodyPr/>
                    <a:lstStyle/>
                    <a:p>
                      <a:r>
                        <a:rPr lang="de-CH" sz="1500" dirty="0" err="1">
                          <a:effectLst/>
                        </a:rPr>
                        <a:t>Capacity</a:t>
                      </a:r>
                      <a:endParaRPr lang="de-CH" sz="1500" dirty="0">
                        <a:effectLst/>
                      </a:endParaRPr>
                    </a:p>
                  </a:txBody>
                  <a:tcPr marL="74295" marR="74295" marT="37148" marB="37148" anchor="ctr">
                    <a:lnL>
                      <a:noFill/>
                    </a:lnL>
                    <a:lnR>
                      <a:noFill/>
                    </a:lnR>
                    <a:lnT>
                      <a:noFill/>
                    </a:lnT>
                    <a:lnB>
                      <a:noFill/>
                    </a:lnB>
                    <a:solidFill>
                      <a:srgbClr val="FFFFFF"/>
                    </a:solidFill>
                  </a:tcPr>
                </a:tc>
                <a:tc>
                  <a:txBody>
                    <a:bodyPr/>
                    <a:lstStyle/>
                    <a:p>
                      <a:r>
                        <a:rPr lang="en-US" sz="1500" b="1" dirty="0">
                          <a:effectLst/>
                        </a:rPr>
                        <a:t>Capacity</a:t>
                      </a:r>
                      <a:r>
                        <a:rPr lang="en-US" sz="1500" dirty="0">
                          <a:effectLst/>
                        </a:rPr>
                        <a:t> refers to how much electric charge the battery can store, expressed in ampere hours (Ah).</a:t>
                      </a:r>
                    </a:p>
                  </a:txBody>
                  <a:tcPr marL="74295" marR="74295" marT="37148" marB="37148" anchor="ctr">
                    <a:lnL>
                      <a:noFill/>
                    </a:lnL>
                    <a:lnR>
                      <a:noFill/>
                    </a:lnR>
                    <a:lnT>
                      <a:noFill/>
                    </a:lnT>
                    <a:lnB>
                      <a:noFill/>
                    </a:lnB>
                    <a:solidFill>
                      <a:srgbClr val="FFFFFF"/>
                    </a:solidFill>
                  </a:tcPr>
                </a:tc>
                <a:extLst>
                  <a:ext uri="{0D108BD9-81ED-4DB2-BD59-A6C34878D82A}">
                    <a16:rowId xmlns:a16="http://schemas.microsoft.com/office/drawing/2014/main" val="1784373443"/>
                  </a:ext>
                </a:extLst>
              </a:tr>
              <a:tr h="777187">
                <a:tc>
                  <a:txBody>
                    <a:bodyPr/>
                    <a:lstStyle/>
                    <a:p>
                      <a:r>
                        <a:rPr lang="de-CH" sz="1500" dirty="0">
                          <a:effectLst/>
                        </a:rPr>
                        <a:t>Internal </a:t>
                      </a:r>
                      <a:r>
                        <a:rPr lang="de-CH" sz="1500" dirty="0" err="1">
                          <a:effectLst/>
                        </a:rPr>
                        <a:t>resistance</a:t>
                      </a:r>
                      <a:endParaRPr lang="de-CH" sz="1500" dirty="0">
                        <a:effectLst/>
                      </a:endParaRPr>
                    </a:p>
                  </a:txBody>
                  <a:tcPr marL="74295" marR="74295" marT="37148" marB="37148" anchor="ctr">
                    <a:lnL>
                      <a:noFill/>
                    </a:lnL>
                    <a:lnR>
                      <a:noFill/>
                    </a:lnR>
                    <a:lnT>
                      <a:noFill/>
                    </a:lnT>
                    <a:lnB>
                      <a:noFill/>
                    </a:lnB>
                    <a:solidFill>
                      <a:srgbClr val="FFFFFF"/>
                    </a:solidFill>
                  </a:tcPr>
                </a:tc>
                <a:tc>
                  <a:txBody>
                    <a:bodyPr/>
                    <a:lstStyle/>
                    <a:p>
                      <a:r>
                        <a:rPr lang="en-US" sz="1500" b="1" dirty="0">
                          <a:effectLst/>
                        </a:rPr>
                        <a:t>Internal resistance</a:t>
                      </a:r>
                      <a:r>
                        <a:rPr lang="en-US" sz="1500" dirty="0">
                          <a:effectLst/>
                        </a:rPr>
                        <a:t> is a characteristic of each battery and can be considered a limiting factor to the power capability of a battery. It correlates to the internal losses generated when the battery is charged or discharged.</a:t>
                      </a:r>
                    </a:p>
                  </a:txBody>
                  <a:tcPr marL="74295" marR="74295" marT="37148" marB="37148" anchor="ctr">
                    <a:lnL>
                      <a:noFill/>
                    </a:lnL>
                    <a:lnR>
                      <a:noFill/>
                    </a:lnR>
                    <a:lnT>
                      <a:noFill/>
                    </a:lnT>
                    <a:lnB>
                      <a:noFill/>
                    </a:lnB>
                    <a:solidFill>
                      <a:srgbClr val="FFFFFF"/>
                    </a:solidFill>
                  </a:tcPr>
                </a:tc>
                <a:extLst>
                  <a:ext uri="{0D108BD9-81ED-4DB2-BD59-A6C34878D82A}">
                    <a16:rowId xmlns:a16="http://schemas.microsoft.com/office/drawing/2014/main" val="2185446438"/>
                  </a:ext>
                </a:extLst>
              </a:tr>
              <a:tr h="543447">
                <a:tc>
                  <a:txBody>
                    <a:bodyPr/>
                    <a:lstStyle/>
                    <a:p>
                      <a:r>
                        <a:rPr lang="de-CH" sz="1500" dirty="0">
                          <a:effectLst/>
                        </a:rPr>
                        <a:t>State </a:t>
                      </a:r>
                      <a:r>
                        <a:rPr lang="de-CH" sz="1500" dirty="0" err="1">
                          <a:effectLst/>
                        </a:rPr>
                        <a:t>of</a:t>
                      </a:r>
                      <a:r>
                        <a:rPr lang="de-CH" sz="1500" dirty="0">
                          <a:effectLst/>
                        </a:rPr>
                        <a:t> </a:t>
                      </a:r>
                      <a:r>
                        <a:rPr lang="de-CH" sz="1500" dirty="0" err="1">
                          <a:effectLst/>
                        </a:rPr>
                        <a:t>charge</a:t>
                      </a:r>
                      <a:r>
                        <a:rPr lang="de-CH" sz="1500" dirty="0">
                          <a:effectLst/>
                        </a:rPr>
                        <a:t> (SOC)</a:t>
                      </a:r>
                    </a:p>
                  </a:txBody>
                  <a:tcPr marL="74295" marR="74295" marT="37148" marB="37148" anchor="ctr">
                    <a:lnL>
                      <a:noFill/>
                    </a:lnL>
                    <a:lnR>
                      <a:noFill/>
                    </a:lnR>
                    <a:lnT>
                      <a:noFill/>
                    </a:lnT>
                    <a:lnB>
                      <a:noFill/>
                    </a:lnB>
                    <a:solidFill>
                      <a:srgbClr val="FFFFFF"/>
                    </a:solidFill>
                  </a:tcPr>
                </a:tc>
                <a:tc>
                  <a:txBody>
                    <a:bodyPr/>
                    <a:lstStyle/>
                    <a:p>
                      <a:r>
                        <a:rPr lang="en-US" sz="1500" b="1" dirty="0">
                          <a:effectLst/>
                        </a:rPr>
                        <a:t>State of charge</a:t>
                      </a:r>
                      <a:r>
                        <a:rPr lang="en-US" sz="1500" dirty="0">
                          <a:effectLst/>
                        </a:rPr>
                        <a:t> measures the remaining level of charge in relation to the maximum available capacity.</a:t>
                      </a:r>
                    </a:p>
                  </a:txBody>
                  <a:tcPr marL="74295" marR="74295" marT="37148" marB="37148" anchor="ctr">
                    <a:lnL>
                      <a:noFill/>
                    </a:lnL>
                    <a:lnR>
                      <a:noFill/>
                    </a:lnR>
                    <a:lnT>
                      <a:noFill/>
                    </a:lnT>
                    <a:lnB>
                      <a:noFill/>
                    </a:lnB>
                    <a:solidFill>
                      <a:srgbClr val="FFFFFF"/>
                    </a:solidFill>
                  </a:tcPr>
                </a:tc>
                <a:extLst>
                  <a:ext uri="{0D108BD9-81ED-4DB2-BD59-A6C34878D82A}">
                    <a16:rowId xmlns:a16="http://schemas.microsoft.com/office/drawing/2014/main" val="1158265810"/>
                  </a:ext>
                </a:extLst>
              </a:tr>
              <a:tr h="543447">
                <a:tc>
                  <a:txBody>
                    <a:bodyPr/>
                    <a:lstStyle/>
                    <a:p>
                      <a:r>
                        <a:rPr lang="de-CH" sz="1500" dirty="0">
                          <a:effectLst/>
                        </a:rPr>
                        <a:t>Depth </a:t>
                      </a:r>
                      <a:r>
                        <a:rPr lang="de-CH" sz="1500" dirty="0" err="1">
                          <a:effectLst/>
                        </a:rPr>
                        <a:t>of</a:t>
                      </a:r>
                      <a:r>
                        <a:rPr lang="de-CH" sz="1500" dirty="0">
                          <a:effectLst/>
                        </a:rPr>
                        <a:t> </a:t>
                      </a:r>
                      <a:r>
                        <a:rPr lang="de-CH" sz="1500" dirty="0" err="1">
                          <a:effectLst/>
                        </a:rPr>
                        <a:t>discharge</a:t>
                      </a:r>
                      <a:r>
                        <a:rPr lang="de-CH" sz="1500" dirty="0">
                          <a:effectLst/>
                        </a:rPr>
                        <a:t> (DOD)</a:t>
                      </a:r>
                    </a:p>
                  </a:txBody>
                  <a:tcPr marL="74295" marR="74295" marT="37148" marB="37148" anchor="ctr">
                    <a:lnL>
                      <a:noFill/>
                    </a:lnL>
                    <a:lnR>
                      <a:noFill/>
                    </a:lnR>
                    <a:lnT>
                      <a:noFill/>
                    </a:lnT>
                    <a:lnB>
                      <a:noFill/>
                    </a:lnB>
                    <a:solidFill>
                      <a:srgbClr val="FFFFFF"/>
                    </a:solidFill>
                  </a:tcPr>
                </a:tc>
                <a:tc>
                  <a:txBody>
                    <a:bodyPr/>
                    <a:lstStyle/>
                    <a:p>
                      <a:r>
                        <a:rPr lang="en-US" sz="1500" b="1" dirty="0">
                          <a:effectLst/>
                        </a:rPr>
                        <a:t>Depth of discharge</a:t>
                      </a:r>
                      <a:r>
                        <a:rPr lang="en-US" sz="1500" dirty="0">
                          <a:effectLst/>
                        </a:rPr>
                        <a:t> refers to the percentage of capacity that has been discharged from the battery relative to the total available capacity.</a:t>
                      </a:r>
                    </a:p>
                  </a:txBody>
                  <a:tcPr marL="74295" marR="74295" marT="37148" marB="37148" anchor="ctr">
                    <a:lnL>
                      <a:noFill/>
                    </a:lnL>
                    <a:lnR>
                      <a:noFill/>
                    </a:lnR>
                    <a:lnT>
                      <a:noFill/>
                    </a:lnT>
                    <a:lnB>
                      <a:noFill/>
                    </a:lnB>
                    <a:solidFill>
                      <a:srgbClr val="FFFFFF"/>
                    </a:solidFill>
                  </a:tcPr>
                </a:tc>
                <a:extLst>
                  <a:ext uri="{0D108BD9-81ED-4DB2-BD59-A6C34878D82A}">
                    <a16:rowId xmlns:a16="http://schemas.microsoft.com/office/drawing/2014/main" val="3053664621"/>
                  </a:ext>
                </a:extLst>
              </a:tr>
              <a:tr h="777187">
                <a:tc>
                  <a:txBody>
                    <a:bodyPr/>
                    <a:lstStyle/>
                    <a:p>
                      <a:r>
                        <a:rPr lang="de-CH" sz="1500" dirty="0">
                          <a:effectLst/>
                        </a:rPr>
                        <a:t>Anode and </a:t>
                      </a:r>
                      <a:r>
                        <a:rPr lang="de-CH" sz="1500" dirty="0" err="1">
                          <a:effectLst/>
                        </a:rPr>
                        <a:t>cathode</a:t>
                      </a:r>
                      <a:endParaRPr lang="de-CH" sz="1500" dirty="0">
                        <a:effectLst/>
                      </a:endParaRPr>
                    </a:p>
                  </a:txBody>
                  <a:tcPr marL="74295" marR="74295" marT="37148" marB="37148" anchor="ctr">
                    <a:lnL>
                      <a:noFill/>
                    </a:lnL>
                    <a:lnR>
                      <a:noFill/>
                    </a:lnR>
                    <a:lnT>
                      <a:noFill/>
                    </a:lnT>
                    <a:lnB>
                      <a:noFill/>
                    </a:lnB>
                    <a:solidFill>
                      <a:srgbClr val="FFFFFF"/>
                    </a:solidFill>
                  </a:tcPr>
                </a:tc>
                <a:tc>
                  <a:txBody>
                    <a:bodyPr/>
                    <a:lstStyle/>
                    <a:p>
                      <a:r>
                        <a:rPr lang="en-US" sz="1500" dirty="0">
                          <a:effectLst/>
                        </a:rPr>
                        <a:t>In the field of batteries, the </a:t>
                      </a:r>
                      <a:r>
                        <a:rPr lang="en-US" sz="1500" b="1" dirty="0">
                          <a:effectLst/>
                        </a:rPr>
                        <a:t>anode</a:t>
                      </a:r>
                      <a:r>
                        <a:rPr lang="en-US" sz="1500" dirty="0">
                          <a:effectLst/>
                        </a:rPr>
                        <a:t> is defined as the electrode that releases electrons during discharge while the </a:t>
                      </a:r>
                      <a:r>
                        <a:rPr lang="en-US" sz="1500" b="1" dirty="0">
                          <a:effectLst/>
                        </a:rPr>
                        <a:t>cathode</a:t>
                      </a:r>
                      <a:r>
                        <a:rPr lang="en-US" sz="1500" dirty="0">
                          <a:effectLst/>
                        </a:rPr>
                        <a:t> absorbs electrons. In most lithium-ion batteries the anode is carbon based. Plating occurs in the anode.</a:t>
                      </a:r>
                    </a:p>
                  </a:txBody>
                  <a:tcPr marL="74295" marR="74295" marT="37148" marB="37148" anchor="ctr">
                    <a:lnL>
                      <a:noFill/>
                    </a:lnL>
                    <a:lnR>
                      <a:noFill/>
                    </a:lnR>
                    <a:lnT>
                      <a:noFill/>
                    </a:lnT>
                    <a:lnB>
                      <a:noFill/>
                    </a:lnB>
                    <a:solidFill>
                      <a:srgbClr val="FFFFFF"/>
                    </a:solidFill>
                  </a:tcPr>
                </a:tc>
                <a:extLst>
                  <a:ext uri="{0D108BD9-81ED-4DB2-BD59-A6C34878D82A}">
                    <a16:rowId xmlns:a16="http://schemas.microsoft.com/office/drawing/2014/main" val="3587592181"/>
                  </a:ext>
                </a:extLst>
              </a:tr>
              <a:tr h="777187">
                <a:tc>
                  <a:txBody>
                    <a:bodyPr/>
                    <a:lstStyle/>
                    <a:p>
                      <a:r>
                        <a:rPr lang="de-CH" sz="1500" dirty="0" err="1">
                          <a:effectLst/>
                        </a:rPr>
                        <a:t>Intercalation</a:t>
                      </a:r>
                      <a:endParaRPr lang="de-CH" sz="1500" dirty="0">
                        <a:effectLst/>
                      </a:endParaRPr>
                    </a:p>
                  </a:txBody>
                  <a:tcPr marL="74295" marR="74295" marT="37148" marB="37148" anchor="ctr">
                    <a:lnL>
                      <a:noFill/>
                    </a:lnL>
                    <a:lnR>
                      <a:noFill/>
                    </a:lnR>
                    <a:lnT>
                      <a:noFill/>
                    </a:lnT>
                    <a:lnB>
                      <a:noFill/>
                    </a:lnB>
                    <a:solidFill>
                      <a:srgbClr val="FFFFFF"/>
                    </a:solidFill>
                  </a:tcPr>
                </a:tc>
                <a:tc>
                  <a:txBody>
                    <a:bodyPr/>
                    <a:lstStyle/>
                    <a:p>
                      <a:r>
                        <a:rPr lang="en-US" sz="1500" dirty="0">
                          <a:effectLst/>
                        </a:rPr>
                        <a:t>In lithium-ion batteries, </a:t>
                      </a:r>
                      <a:r>
                        <a:rPr lang="en-US" sz="1500" b="1" dirty="0">
                          <a:effectLst/>
                        </a:rPr>
                        <a:t>intercalation</a:t>
                      </a:r>
                      <a:r>
                        <a:rPr lang="en-US" sz="1500" dirty="0">
                          <a:effectLst/>
                        </a:rPr>
                        <a:t> is a reaction where lithium ions insert themselves between the sheets of the anode material. We want this to happen.</a:t>
                      </a:r>
                    </a:p>
                  </a:txBody>
                  <a:tcPr marL="74295" marR="74295" marT="37148" marB="37148" anchor="ctr">
                    <a:lnL>
                      <a:noFill/>
                    </a:lnL>
                    <a:lnR>
                      <a:noFill/>
                    </a:lnR>
                    <a:lnT>
                      <a:noFill/>
                    </a:lnT>
                    <a:lnB>
                      <a:noFill/>
                    </a:lnB>
                    <a:solidFill>
                      <a:srgbClr val="FFFFFF"/>
                    </a:solidFill>
                  </a:tcPr>
                </a:tc>
                <a:extLst>
                  <a:ext uri="{0D108BD9-81ED-4DB2-BD59-A6C34878D82A}">
                    <a16:rowId xmlns:a16="http://schemas.microsoft.com/office/drawing/2014/main" val="3730043236"/>
                  </a:ext>
                </a:extLst>
              </a:tr>
              <a:tr h="777187">
                <a:tc>
                  <a:txBody>
                    <a:bodyPr/>
                    <a:lstStyle/>
                    <a:p>
                      <a:r>
                        <a:rPr lang="de-CH" sz="1500" dirty="0" err="1">
                          <a:effectLst/>
                        </a:rPr>
                        <a:t>Electrochemical</a:t>
                      </a:r>
                      <a:r>
                        <a:rPr lang="de-CH" sz="1500" dirty="0">
                          <a:effectLst/>
                        </a:rPr>
                        <a:t> potential</a:t>
                      </a:r>
                    </a:p>
                  </a:txBody>
                  <a:tcPr marL="74295" marR="74295" marT="37148" marB="37148" anchor="ctr">
                    <a:lnL>
                      <a:noFill/>
                    </a:lnL>
                    <a:lnR>
                      <a:noFill/>
                    </a:lnR>
                    <a:lnT>
                      <a:noFill/>
                    </a:lnT>
                    <a:lnB>
                      <a:noFill/>
                    </a:lnB>
                    <a:solidFill>
                      <a:srgbClr val="FFFFFF"/>
                    </a:solidFill>
                  </a:tcPr>
                </a:tc>
                <a:tc>
                  <a:txBody>
                    <a:bodyPr/>
                    <a:lstStyle/>
                    <a:p>
                      <a:r>
                        <a:rPr lang="en-US" sz="1500" dirty="0">
                          <a:effectLst/>
                        </a:rPr>
                        <a:t>Simply speaking, </a:t>
                      </a:r>
                      <a:r>
                        <a:rPr lang="en-US" sz="1500" b="1" dirty="0">
                          <a:effectLst/>
                        </a:rPr>
                        <a:t>electrochemical</a:t>
                      </a:r>
                      <a:r>
                        <a:rPr lang="en-US" sz="1500" dirty="0">
                          <a:effectLst/>
                        </a:rPr>
                        <a:t> potential in a battery is a measure of the difference between the two used active materials’ willingness to absorb or emit an electron.</a:t>
                      </a:r>
                    </a:p>
                  </a:txBody>
                  <a:tcPr marL="74295" marR="74295" marT="37148" marB="37148" anchor="ctr">
                    <a:lnL>
                      <a:noFill/>
                    </a:lnL>
                    <a:lnR>
                      <a:noFill/>
                    </a:lnR>
                    <a:lnT>
                      <a:noFill/>
                    </a:lnT>
                    <a:lnB>
                      <a:noFill/>
                    </a:lnB>
                    <a:solidFill>
                      <a:srgbClr val="FFFFFF"/>
                    </a:solidFill>
                  </a:tcPr>
                </a:tc>
                <a:extLst>
                  <a:ext uri="{0D108BD9-81ED-4DB2-BD59-A6C34878D82A}">
                    <a16:rowId xmlns:a16="http://schemas.microsoft.com/office/drawing/2014/main" val="2161126039"/>
                  </a:ext>
                </a:extLst>
              </a:tr>
            </a:tbl>
          </a:graphicData>
        </a:graphic>
      </p:graphicFrame>
      <p:sp>
        <p:nvSpPr>
          <p:cNvPr id="3" name="Datumsplatzhalter 2">
            <a:extLst>
              <a:ext uri="{FF2B5EF4-FFF2-40B4-BE49-F238E27FC236}">
                <a16:creationId xmlns:a16="http://schemas.microsoft.com/office/drawing/2014/main" id="{491FE4AC-4F84-6711-B35E-1A2DBFEFA9A5}"/>
              </a:ext>
            </a:extLst>
          </p:cNvPr>
          <p:cNvSpPr>
            <a:spLocks noGrp="1"/>
          </p:cNvSpPr>
          <p:nvPr>
            <p:ph type="dt" sz="half" idx="10"/>
          </p:nvPr>
        </p:nvSpPr>
        <p:spPr/>
        <p:txBody>
          <a:bodyPr/>
          <a:lstStyle/>
          <a:p>
            <a:pPr defTabSz="414772"/>
            <a:r>
              <a:rPr lang="en-US">
                <a:solidFill>
                  <a:prstClr val="white"/>
                </a:solidFill>
              </a:rPr>
              <a:t>Battery Course</a:t>
            </a:r>
            <a:endParaRPr lang="de-CH" dirty="0">
              <a:solidFill>
                <a:prstClr val="white"/>
              </a:solidFill>
            </a:endParaRPr>
          </a:p>
        </p:txBody>
      </p:sp>
      <p:sp>
        <p:nvSpPr>
          <p:cNvPr id="5" name="Fußzeilenplatzhalter 4">
            <a:extLst>
              <a:ext uri="{FF2B5EF4-FFF2-40B4-BE49-F238E27FC236}">
                <a16:creationId xmlns:a16="http://schemas.microsoft.com/office/drawing/2014/main" id="{34F06B6C-FED5-2844-E466-9A89099768A4}"/>
              </a:ext>
            </a:extLst>
          </p:cNvPr>
          <p:cNvSpPr>
            <a:spLocks noGrp="1"/>
          </p:cNvSpPr>
          <p:nvPr>
            <p:ph type="ftr" sz="quarter" idx="11"/>
          </p:nvPr>
        </p:nvSpPr>
        <p:spPr/>
        <p:txBody>
          <a:bodyPr/>
          <a:lstStyle/>
          <a:p>
            <a:pPr defTabSz="414772"/>
            <a:r>
              <a:rPr lang="de-CH">
                <a:solidFill>
                  <a:prstClr val="white"/>
                </a:solidFill>
              </a:rPr>
              <a:t>07 - Battery Ageing</a:t>
            </a:r>
            <a:endParaRPr lang="de-CH" dirty="0">
              <a:solidFill>
                <a:prstClr val="white"/>
              </a:solidFill>
            </a:endParaRPr>
          </a:p>
        </p:txBody>
      </p:sp>
      <p:sp>
        <p:nvSpPr>
          <p:cNvPr id="6" name="Foliennummernplatzhalter 5">
            <a:extLst>
              <a:ext uri="{FF2B5EF4-FFF2-40B4-BE49-F238E27FC236}">
                <a16:creationId xmlns:a16="http://schemas.microsoft.com/office/drawing/2014/main" id="{CC44BCC7-4740-0BF6-95F0-6060CDA0D73B}"/>
              </a:ext>
            </a:extLst>
          </p:cNvPr>
          <p:cNvSpPr>
            <a:spLocks noGrp="1"/>
          </p:cNvSpPr>
          <p:nvPr>
            <p:ph type="sldNum" sz="quarter" idx="12"/>
          </p:nvPr>
        </p:nvSpPr>
        <p:spPr/>
        <p:txBody>
          <a:bodyPr/>
          <a:lstStyle/>
          <a:p>
            <a:pPr defTabSz="414772"/>
            <a:fld id="{4E3A50CD-A9EF-43DC-AE9C-C4361F522DED}" type="slidenum">
              <a:rPr lang="de-CH" smtClean="0">
                <a:solidFill>
                  <a:prstClr val="white"/>
                </a:solidFill>
              </a:rPr>
              <a:pPr defTabSz="414772"/>
              <a:t>3</a:t>
            </a:fld>
            <a:endParaRPr lang="de-CH" dirty="0">
              <a:solidFill>
                <a:prstClr val="white"/>
              </a:solidFill>
            </a:endParaRPr>
          </a:p>
        </p:txBody>
      </p:sp>
    </p:spTree>
    <p:extLst>
      <p:ext uri="{BB962C8B-B14F-4D97-AF65-F5344CB8AC3E}">
        <p14:creationId xmlns:p14="http://schemas.microsoft.com/office/powerpoint/2010/main" val="953303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8C86F-0400-F916-024F-A67B2E2AD64D}"/>
              </a:ext>
            </a:extLst>
          </p:cNvPr>
          <p:cNvSpPr>
            <a:spLocks noGrp="1"/>
          </p:cNvSpPr>
          <p:nvPr>
            <p:ph type="title"/>
          </p:nvPr>
        </p:nvSpPr>
        <p:spPr/>
        <p:txBody>
          <a:bodyPr>
            <a:normAutofit/>
          </a:bodyPr>
          <a:lstStyle/>
          <a:p>
            <a:r>
              <a:rPr lang="en-US" sz="2800" dirty="0"/>
              <a:t>Lithium plating in LIB</a:t>
            </a:r>
            <a:endParaRPr lang="de-CH" sz="2800" dirty="0"/>
          </a:p>
        </p:txBody>
      </p:sp>
      <p:sp>
        <p:nvSpPr>
          <p:cNvPr id="3" name="Inhaltsplatzhalter 2">
            <a:extLst>
              <a:ext uri="{FF2B5EF4-FFF2-40B4-BE49-F238E27FC236}">
                <a16:creationId xmlns:a16="http://schemas.microsoft.com/office/drawing/2014/main" id="{1FCC8940-7E99-83B7-95B6-794C0DBF9DF8}"/>
              </a:ext>
            </a:extLst>
          </p:cNvPr>
          <p:cNvSpPr>
            <a:spLocks noGrp="1"/>
          </p:cNvSpPr>
          <p:nvPr>
            <p:ph idx="1"/>
          </p:nvPr>
        </p:nvSpPr>
        <p:spPr>
          <a:xfrm>
            <a:off x="681038" y="1002346"/>
            <a:ext cx="8691562" cy="5174618"/>
          </a:xfrm>
        </p:spPr>
        <p:txBody>
          <a:bodyPr>
            <a:normAutofit/>
          </a:bodyPr>
          <a:lstStyle/>
          <a:p>
            <a:r>
              <a:rPr lang="en-US" b="0" i="0" dirty="0">
                <a:solidFill>
                  <a:srgbClr val="2E2D2C"/>
                </a:solidFill>
                <a:effectLst/>
                <a:latin typeface="Barlow Lokal"/>
              </a:rPr>
              <a:t>The accumulation of lithium reaction products in the cell is also associated with sudden “death” or the knee-point effect. Here, the ageing rate of the cell is suddenly and drastically increased, with the cell losing its remaining capacity within a few cycles. For the 1st life application of a battery, the planned end of a cell's service life is when it has a remaining usable capacity of approx. 70 ... 80%. After this, the cell can still be used in a 2nd life application. The cell can then still be used sensibly until the kink point effect is reached. The earlier this occurs, the shorter the service life during 2nd Life use.</a:t>
            </a:r>
          </a:p>
        </p:txBody>
      </p:sp>
      <p:sp>
        <p:nvSpPr>
          <p:cNvPr id="4" name="Datumsplatzhalter 3">
            <a:extLst>
              <a:ext uri="{FF2B5EF4-FFF2-40B4-BE49-F238E27FC236}">
                <a16:creationId xmlns:a16="http://schemas.microsoft.com/office/drawing/2014/main" id="{B91ECE34-9041-226B-6F25-45C5FE778C9D}"/>
              </a:ext>
            </a:extLst>
          </p:cNvPr>
          <p:cNvSpPr>
            <a:spLocks noGrp="1"/>
          </p:cNvSpPr>
          <p:nvPr>
            <p:ph type="dt" sz="half" idx="10"/>
          </p:nvPr>
        </p:nvSpPr>
        <p:spPr/>
        <p:txBody>
          <a:bodyPr/>
          <a:lstStyle/>
          <a:p>
            <a:r>
              <a:rPr lang="en-US"/>
              <a:t>Battery Course</a:t>
            </a:r>
            <a:endParaRPr lang="de-CH"/>
          </a:p>
        </p:txBody>
      </p:sp>
      <p:sp>
        <p:nvSpPr>
          <p:cNvPr id="5" name="Fußzeilenplatzhalter 4">
            <a:extLst>
              <a:ext uri="{FF2B5EF4-FFF2-40B4-BE49-F238E27FC236}">
                <a16:creationId xmlns:a16="http://schemas.microsoft.com/office/drawing/2014/main" id="{6306BF5F-718C-106F-22BA-6C1EE234A765}"/>
              </a:ext>
            </a:extLst>
          </p:cNvPr>
          <p:cNvSpPr>
            <a:spLocks noGrp="1"/>
          </p:cNvSpPr>
          <p:nvPr>
            <p:ph type="ftr" sz="quarter" idx="11"/>
          </p:nvPr>
        </p:nvSpPr>
        <p:spPr/>
        <p:txBody>
          <a:bodyPr/>
          <a:lstStyle/>
          <a:p>
            <a:r>
              <a:rPr lang="de-CH"/>
              <a:t>07 - Battery Ageing</a:t>
            </a:r>
          </a:p>
        </p:txBody>
      </p:sp>
      <p:sp>
        <p:nvSpPr>
          <p:cNvPr id="6" name="Foliennummernplatzhalter 5">
            <a:extLst>
              <a:ext uri="{FF2B5EF4-FFF2-40B4-BE49-F238E27FC236}">
                <a16:creationId xmlns:a16="http://schemas.microsoft.com/office/drawing/2014/main" id="{CC309378-F195-ACE0-CCDD-0F1B960B5FB1}"/>
              </a:ext>
            </a:extLst>
          </p:cNvPr>
          <p:cNvSpPr>
            <a:spLocks noGrp="1"/>
          </p:cNvSpPr>
          <p:nvPr>
            <p:ph type="sldNum" sz="quarter" idx="12"/>
          </p:nvPr>
        </p:nvSpPr>
        <p:spPr/>
        <p:txBody>
          <a:bodyPr/>
          <a:lstStyle/>
          <a:p>
            <a:fld id="{7E92B102-2D05-4D20-AD0C-1FCC6F238F5D}" type="slidenum">
              <a:rPr lang="de-CH" smtClean="0"/>
              <a:t>30</a:t>
            </a:fld>
            <a:endParaRPr lang="de-CH"/>
          </a:p>
        </p:txBody>
      </p:sp>
    </p:spTree>
    <p:extLst>
      <p:ext uri="{BB962C8B-B14F-4D97-AF65-F5344CB8AC3E}">
        <p14:creationId xmlns:p14="http://schemas.microsoft.com/office/powerpoint/2010/main" val="1352860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8C86F-0400-F916-024F-A67B2E2AD64D}"/>
              </a:ext>
            </a:extLst>
          </p:cNvPr>
          <p:cNvSpPr>
            <a:spLocks noGrp="1"/>
          </p:cNvSpPr>
          <p:nvPr>
            <p:ph type="title"/>
          </p:nvPr>
        </p:nvSpPr>
        <p:spPr/>
        <p:txBody>
          <a:bodyPr>
            <a:normAutofit/>
          </a:bodyPr>
          <a:lstStyle/>
          <a:p>
            <a:r>
              <a:rPr lang="en-US" sz="2800" dirty="0"/>
              <a:t>Lithium plating in LIB</a:t>
            </a:r>
            <a:endParaRPr lang="de-CH" sz="2800" dirty="0"/>
          </a:p>
        </p:txBody>
      </p:sp>
      <p:sp>
        <p:nvSpPr>
          <p:cNvPr id="3" name="Inhaltsplatzhalter 2">
            <a:extLst>
              <a:ext uri="{FF2B5EF4-FFF2-40B4-BE49-F238E27FC236}">
                <a16:creationId xmlns:a16="http://schemas.microsoft.com/office/drawing/2014/main" id="{1FCC8940-7E99-83B7-95B6-794C0DBF9DF8}"/>
              </a:ext>
            </a:extLst>
          </p:cNvPr>
          <p:cNvSpPr>
            <a:spLocks noGrp="1"/>
          </p:cNvSpPr>
          <p:nvPr>
            <p:ph idx="1"/>
          </p:nvPr>
        </p:nvSpPr>
        <p:spPr/>
        <p:txBody>
          <a:bodyPr>
            <a:normAutofit/>
          </a:bodyPr>
          <a:lstStyle/>
          <a:p>
            <a:pPr algn="l"/>
            <a:r>
              <a:rPr lang="en-US" b="0" i="0" dirty="0">
                <a:solidFill>
                  <a:srgbClr val="2E2D2C"/>
                </a:solidFill>
                <a:effectLst/>
                <a:latin typeface="Barlow Lokal"/>
              </a:rPr>
              <a:t>Apart from the considerable loss of capacity and the increased internal resistance, Li-plating also impairs the safety of the battery. Li-ions look for the shortest path to deposit and therefore prefer areas that are already coated with lithium. This can lead to local growth, which ultimately results in a so-called lithium dendrite on the anode surface. Dendrites look similar to narrow trees with pointed branches. </a:t>
            </a:r>
          </a:p>
          <a:p>
            <a:pPr algn="l"/>
            <a:r>
              <a:rPr lang="en-US" b="0" i="0" dirty="0">
                <a:solidFill>
                  <a:srgbClr val="2E2D2C"/>
                </a:solidFill>
                <a:effectLst/>
                <a:latin typeface="Barlow Lokal"/>
              </a:rPr>
              <a:t>In the worst case, these dendrites can pierce the separator between the anode and cathode and cause an internal short circuit in the cell. Short circuits lead to a rapid self-discharge of the cell and can even lead to a thermal runaway and thus to a battery fire.</a:t>
            </a:r>
          </a:p>
        </p:txBody>
      </p:sp>
      <p:sp>
        <p:nvSpPr>
          <p:cNvPr id="4" name="Datumsplatzhalter 3">
            <a:extLst>
              <a:ext uri="{FF2B5EF4-FFF2-40B4-BE49-F238E27FC236}">
                <a16:creationId xmlns:a16="http://schemas.microsoft.com/office/drawing/2014/main" id="{497B6F37-AF6A-A7D8-068D-666073E3F46C}"/>
              </a:ext>
            </a:extLst>
          </p:cNvPr>
          <p:cNvSpPr>
            <a:spLocks noGrp="1"/>
          </p:cNvSpPr>
          <p:nvPr>
            <p:ph type="dt" sz="half" idx="10"/>
          </p:nvPr>
        </p:nvSpPr>
        <p:spPr/>
        <p:txBody>
          <a:bodyPr/>
          <a:lstStyle/>
          <a:p>
            <a:r>
              <a:rPr lang="en-US"/>
              <a:t>Battery Course</a:t>
            </a:r>
            <a:endParaRPr lang="de-CH"/>
          </a:p>
        </p:txBody>
      </p:sp>
      <p:sp>
        <p:nvSpPr>
          <p:cNvPr id="5" name="Fußzeilenplatzhalter 4">
            <a:extLst>
              <a:ext uri="{FF2B5EF4-FFF2-40B4-BE49-F238E27FC236}">
                <a16:creationId xmlns:a16="http://schemas.microsoft.com/office/drawing/2014/main" id="{649F1A76-A6F3-8F66-27A4-C39219D1F09F}"/>
              </a:ext>
            </a:extLst>
          </p:cNvPr>
          <p:cNvSpPr>
            <a:spLocks noGrp="1"/>
          </p:cNvSpPr>
          <p:nvPr>
            <p:ph type="ftr" sz="quarter" idx="11"/>
          </p:nvPr>
        </p:nvSpPr>
        <p:spPr/>
        <p:txBody>
          <a:bodyPr/>
          <a:lstStyle/>
          <a:p>
            <a:r>
              <a:rPr lang="de-CH"/>
              <a:t>07 - Battery Ageing</a:t>
            </a:r>
          </a:p>
        </p:txBody>
      </p:sp>
      <p:sp>
        <p:nvSpPr>
          <p:cNvPr id="6" name="Foliennummernplatzhalter 5">
            <a:extLst>
              <a:ext uri="{FF2B5EF4-FFF2-40B4-BE49-F238E27FC236}">
                <a16:creationId xmlns:a16="http://schemas.microsoft.com/office/drawing/2014/main" id="{F30A56E2-09A0-60D8-E819-37A7C5EC13A3}"/>
              </a:ext>
            </a:extLst>
          </p:cNvPr>
          <p:cNvSpPr>
            <a:spLocks noGrp="1"/>
          </p:cNvSpPr>
          <p:nvPr>
            <p:ph type="sldNum" sz="quarter" idx="12"/>
          </p:nvPr>
        </p:nvSpPr>
        <p:spPr/>
        <p:txBody>
          <a:bodyPr/>
          <a:lstStyle/>
          <a:p>
            <a:fld id="{7E92B102-2D05-4D20-AD0C-1FCC6F238F5D}" type="slidenum">
              <a:rPr lang="de-CH" smtClean="0"/>
              <a:t>31</a:t>
            </a:fld>
            <a:endParaRPr lang="de-CH"/>
          </a:p>
        </p:txBody>
      </p:sp>
    </p:spTree>
    <p:extLst>
      <p:ext uri="{BB962C8B-B14F-4D97-AF65-F5344CB8AC3E}">
        <p14:creationId xmlns:p14="http://schemas.microsoft.com/office/powerpoint/2010/main" val="1121437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8C86F-0400-F916-024F-A67B2E2AD64D}"/>
              </a:ext>
            </a:extLst>
          </p:cNvPr>
          <p:cNvSpPr>
            <a:spLocks noGrp="1"/>
          </p:cNvSpPr>
          <p:nvPr>
            <p:ph type="title"/>
          </p:nvPr>
        </p:nvSpPr>
        <p:spPr/>
        <p:txBody>
          <a:bodyPr>
            <a:normAutofit/>
          </a:bodyPr>
          <a:lstStyle/>
          <a:p>
            <a:r>
              <a:rPr lang="en-US" sz="2800" dirty="0"/>
              <a:t>Lithium plating in LIB</a:t>
            </a:r>
            <a:endParaRPr lang="de-CH" sz="2800" dirty="0"/>
          </a:p>
        </p:txBody>
      </p:sp>
      <p:sp>
        <p:nvSpPr>
          <p:cNvPr id="3" name="Inhaltsplatzhalter 2">
            <a:extLst>
              <a:ext uri="{FF2B5EF4-FFF2-40B4-BE49-F238E27FC236}">
                <a16:creationId xmlns:a16="http://schemas.microsoft.com/office/drawing/2014/main" id="{1FCC8940-7E99-83B7-95B6-794C0DBF9DF8}"/>
              </a:ext>
            </a:extLst>
          </p:cNvPr>
          <p:cNvSpPr>
            <a:spLocks noGrp="1"/>
          </p:cNvSpPr>
          <p:nvPr>
            <p:ph idx="1"/>
          </p:nvPr>
        </p:nvSpPr>
        <p:spPr/>
        <p:txBody>
          <a:bodyPr>
            <a:normAutofit/>
          </a:bodyPr>
          <a:lstStyle/>
          <a:p>
            <a:pPr marL="0" indent="0">
              <a:spcAft>
                <a:spcPts val="1200"/>
              </a:spcAft>
              <a:buNone/>
            </a:pPr>
            <a:r>
              <a:rPr lang="en-US" b="1" dirty="0">
                <a:solidFill>
                  <a:srgbClr val="8D1962"/>
                </a:solidFill>
              </a:rPr>
              <a:t>Consequences of lithium plating inside a LIB cell</a:t>
            </a:r>
          </a:p>
          <a:p>
            <a:pPr marL="0" indent="0">
              <a:spcAft>
                <a:spcPts val="1200"/>
              </a:spcAft>
              <a:buNone/>
            </a:pPr>
            <a:endParaRPr lang="de-CH" b="1" dirty="0">
              <a:solidFill>
                <a:srgbClr val="8D1962"/>
              </a:solidFill>
            </a:endParaRPr>
          </a:p>
          <a:p>
            <a:pPr marL="0" indent="0">
              <a:spcAft>
                <a:spcPts val="1200"/>
              </a:spcAft>
              <a:buNone/>
            </a:pPr>
            <a:endParaRPr lang="de-CH" b="1" dirty="0">
              <a:solidFill>
                <a:srgbClr val="8D1962"/>
              </a:solidFill>
            </a:endParaRPr>
          </a:p>
          <a:p>
            <a:pPr marL="0" indent="0">
              <a:spcAft>
                <a:spcPts val="1200"/>
              </a:spcAft>
              <a:buNone/>
            </a:pPr>
            <a:endParaRPr lang="de-CH" b="1" dirty="0">
              <a:solidFill>
                <a:srgbClr val="8D1962"/>
              </a:solidFill>
            </a:endParaRPr>
          </a:p>
          <a:p>
            <a:pPr marL="0" indent="0">
              <a:spcAft>
                <a:spcPts val="1200"/>
              </a:spcAft>
              <a:buNone/>
            </a:pPr>
            <a:endParaRPr lang="de-CH" b="1" dirty="0">
              <a:solidFill>
                <a:srgbClr val="8D1962"/>
              </a:solidFill>
            </a:endParaRPr>
          </a:p>
          <a:p>
            <a:pPr marL="0" indent="0">
              <a:spcAft>
                <a:spcPts val="1200"/>
              </a:spcAft>
              <a:buNone/>
            </a:pPr>
            <a:endParaRPr lang="de-CH" b="1" dirty="0">
              <a:solidFill>
                <a:srgbClr val="8D1962"/>
              </a:solidFill>
            </a:endParaRPr>
          </a:p>
          <a:p>
            <a:pPr marL="0" indent="0">
              <a:spcAft>
                <a:spcPts val="1200"/>
              </a:spcAft>
              <a:buNone/>
            </a:pPr>
            <a:endParaRPr lang="de-CH" b="1" dirty="0">
              <a:solidFill>
                <a:srgbClr val="8D1962"/>
              </a:solidFill>
            </a:endParaRPr>
          </a:p>
          <a:p>
            <a:pPr marL="0" indent="0" algn="r">
              <a:buNone/>
            </a:pPr>
            <a:endParaRPr lang="de-CH" sz="1100" i="1" dirty="0">
              <a:latin typeface="Barlow Lokal"/>
            </a:endParaRPr>
          </a:p>
          <a:p>
            <a:pPr marL="0" indent="0" algn="r">
              <a:buNone/>
            </a:pPr>
            <a:r>
              <a:rPr lang="de-CH" sz="1100" i="1" dirty="0">
                <a:latin typeface="Barlow Lokal"/>
              </a:rPr>
              <a:t>aus Internetseite ACCURE Battery </a:t>
            </a:r>
            <a:r>
              <a:rPr lang="de-CH" sz="1100" i="1" dirty="0" err="1">
                <a:latin typeface="Barlow Lokal"/>
              </a:rPr>
              <a:t>Intelligence</a:t>
            </a:r>
            <a:r>
              <a:rPr lang="de-CH" sz="1100" i="1" dirty="0">
                <a:latin typeface="Barlow Lokal"/>
              </a:rPr>
              <a:t> GmbH </a:t>
            </a:r>
            <a:br>
              <a:rPr lang="de-CH" sz="1100" i="1" dirty="0">
                <a:latin typeface="Barlow Lokal"/>
              </a:rPr>
            </a:br>
            <a:r>
              <a:rPr lang="de-CH" sz="1100" i="1" dirty="0">
                <a:latin typeface="Barlow Lokal"/>
              </a:rPr>
              <a:t>URL: </a:t>
            </a:r>
            <a:r>
              <a:rPr lang="de-CH" sz="1100" i="1" dirty="0">
                <a:latin typeface="Barlow Lokal"/>
                <a:hlinkClick r:id="rId2"/>
              </a:rPr>
              <a:t>https://www.accure.net/battery-knowledge/blog-guide-to-lithium-plating-in-lithium-ion-batteries</a:t>
            </a:r>
            <a:r>
              <a:rPr lang="de-CH" sz="1100" i="1" dirty="0">
                <a:latin typeface="Barlow Lokal"/>
              </a:rPr>
              <a:t> (abgerufen am 13.12.2024)</a:t>
            </a:r>
          </a:p>
        </p:txBody>
      </p:sp>
      <p:pic>
        <p:nvPicPr>
          <p:cNvPr id="4" name="Grafik 3">
            <a:extLst>
              <a:ext uri="{FF2B5EF4-FFF2-40B4-BE49-F238E27FC236}">
                <a16:creationId xmlns:a16="http://schemas.microsoft.com/office/drawing/2014/main" id="{11718668-17A6-CB73-BD9F-388E1E05883F}"/>
              </a:ext>
            </a:extLst>
          </p:cNvPr>
          <p:cNvPicPr>
            <a:picLocks noChangeAspect="1"/>
          </p:cNvPicPr>
          <p:nvPr/>
        </p:nvPicPr>
        <p:blipFill>
          <a:blip r:embed="rId3"/>
          <a:stretch>
            <a:fillRect/>
          </a:stretch>
        </p:blipFill>
        <p:spPr>
          <a:xfrm>
            <a:off x="2200324" y="1835891"/>
            <a:ext cx="5188617" cy="2986141"/>
          </a:xfrm>
          <a:prstGeom prst="rect">
            <a:avLst/>
          </a:prstGeom>
        </p:spPr>
      </p:pic>
      <p:sp>
        <p:nvSpPr>
          <p:cNvPr id="5" name="Datumsplatzhalter 4">
            <a:extLst>
              <a:ext uri="{FF2B5EF4-FFF2-40B4-BE49-F238E27FC236}">
                <a16:creationId xmlns:a16="http://schemas.microsoft.com/office/drawing/2014/main" id="{8DFC598A-236E-5C41-7BA6-6004E2D6FB54}"/>
              </a:ext>
            </a:extLst>
          </p:cNvPr>
          <p:cNvSpPr>
            <a:spLocks noGrp="1"/>
          </p:cNvSpPr>
          <p:nvPr>
            <p:ph type="dt" sz="half" idx="10"/>
          </p:nvPr>
        </p:nvSpPr>
        <p:spPr/>
        <p:txBody>
          <a:bodyPr/>
          <a:lstStyle/>
          <a:p>
            <a:r>
              <a:rPr lang="en-US"/>
              <a:t>Battery Course</a:t>
            </a:r>
            <a:endParaRPr lang="de-CH"/>
          </a:p>
        </p:txBody>
      </p:sp>
      <p:sp>
        <p:nvSpPr>
          <p:cNvPr id="6" name="Fußzeilenplatzhalter 5">
            <a:extLst>
              <a:ext uri="{FF2B5EF4-FFF2-40B4-BE49-F238E27FC236}">
                <a16:creationId xmlns:a16="http://schemas.microsoft.com/office/drawing/2014/main" id="{1B4827CB-9665-F43F-982C-72F4D6FAC5A0}"/>
              </a:ext>
            </a:extLst>
          </p:cNvPr>
          <p:cNvSpPr>
            <a:spLocks noGrp="1"/>
          </p:cNvSpPr>
          <p:nvPr>
            <p:ph type="ftr" sz="quarter" idx="11"/>
          </p:nvPr>
        </p:nvSpPr>
        <p:spPr/>
        <p:txBody>
          <a:bodyPr/>
          <a:lstStyle/>
          <a:p>
            <a:r>
              <a:rPr lang="de-CH"/>
              <a:t>07 - Battery Ageing</a:t>
            </a:r>
          </a:p>
        </p:txBody>
      </p:sp>
      <p:sp>
        <p:nvSpPr>
          <p:cNvPr id="7" name="Foliennummernplatzhalter 6">
            <a:extLst>
              <a:ext uri="{FF2B5EF4-FFF2-40B4-BE49-F238E27FC236}">
                <a16:creationId xmlns:a16="http://schemas.microsoft.com/office/drawing/2014/main" id="{C17483F3-7D4A-91BA-E7C3-9BF0A285D74A}"/>
              </a:ext>
            </a:extLst>
          </p:cNvPr>
          <p:cNvSpPr>
            <a:spLocks noGrp="1"/>
          </p:cNvSpPr>
          <p:nvPr>
            <p:ph type="sldNum" sz="quarter" idx="12"/>
          </p:nvPr>
        </p:nvSpPr>
        <p:spPr/>
        <p:txBody>
          <a:bodyPr/>
          <a:lstStyle/>
          <a:p>
            <a:fld id="{7E92B102-2D05-4D20-AD0C-1FCC6F238F5D}" type="slidenum">
              <a:rPr lang="de-CH" smtClean="0"/>
              <a:t>32</a:t>
            </a:fld>
            <a:endParaRPr lang="de-CH"/>
          </a:p>
        </p:txBody>
      </p:sp>
    </p:spTree>
    <p:extLst>
      <p:ext uri="{BB962C8B-B14F-4D97-AF65-F5344CB8AC3E}">
        <p14:creationId xmlns:p14="http://schemas.microsoft.com/office/powerpoint/2010/main" val="4101745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8C86F-0400-F916-024F-A67B2E2AD64D}"/>
              </a:ext>
            </a:extLst>
          </p:cNvPr>
          <p:cNvSpPr>
            <a:spLocks noGrp="1"/>
          </p:cNvSpPr>
          <p:nvPr>
            <p:ph type="title"/>
          </p:nvPr>
        </p:nvSpPr>
        <p:spPr/>
        <p:txBody>
          <a:bodyPr>
            <a:normAutofit/>
          </a:bodyPr>
          <a:lstStyle/>
          <a:p>
            <a:r>
              <a:rPr lang="en-US" sz="2800" dirty="0"/>
              <a:t>Lithium plating in LIB</a:t>
            </a:r>
            <a:endParaRPr lang="de-CH" sz="2800" dirty="0"/>
          </a:p>
        </p:txBody>
      </p:sp>
      <p:sp>
        <p:nvSpPr>
          <p:cNvPr id="3" name="Inhaltsplatzhalter 2">
            <a:extLst>
              <a:ext uri="{FF2B5EF4-FFF2-40B4-BE49-F238E27FC236}">
                <a16:creationId xmlns:a16="http://schemas.microsoft.com/office/drawing/2014/main" id="{1FCC8940-7E99-83B7-95B6-794C0DBF9DF8}"/>
              </a:ext>
            </a:extLst>
          </p:cNvPr>
          <p:cNvSpPr>
            <a:spLocks noGrp="1"/>
          </p:cNvSpPr>
          <p:nvPr>
            <p:ph idx="1"/>
          </p:nvPr>
        </p:nvSpPr>
        <p:spPr>
          <a:xfrm>
            <a:off x="681038" y="1002346"/>
            <a:ext cx="8787427" cy="5174618"/>
          </a:xfrm>
        </p:spPr>
        <p:txBody>
          <a:bodyPr>
            <a:normAutofit/>
          </a:bodyPr>
          <a:lstStyle/>
          <a:p>
            <a:pPr algn="l"/>
            <a:r>
              <a:rPr lang="en-US" b="0" i="0" dirty="0">
                <a:solidFill>
                  <a:srgbClr val="2E2D2C"/>
                </a:solidFill>
                <a:effectLst/>
                <a:latin typeface="Barlow Lokal"/>
              </a:rPr>
              <a:t>If the deposit is detected during the charging process, it can be prevented. However, most existing methods can only detect a plating event when it has already occurred. One of these methods is the observation of the discharge curve on a stripping plateau. This is a plateau in the cell voltage. It occurs because the metallic lithium deposits on the anode surface generate a higher discharge </a:t>
            </a:r>
            <a:r>
              <a:rPr lang="en-US" b="0" i="0" dirty="0" err="1">
                <a:solidFill>
                  <a:srgbClr val="2E2D2C"/>
                </a:solidFill>
                <a:effectLst/>
                <a:latin typeface="Barlow Lokal"/>
              </a:rPr>
              <a:t>voltage.Translated</a:t>
            </a:r>
            <a:r>
              <a:rPr lang="en-US" b="0" i="0" dirty="0">
                <a:solidFill>
                  <a:srgbClr val="2E2D2C"/>
                </a:solidFill>
                <a:effectLst/>
                <a:latin typeface="Barlow Lokal"/>
              </a:rPr>
              <a:t> with DeepL.com (free version)</a:t>
            </a:r>
          </a:p>
        </p:txBody>
      </p:sp>
      <p:sp>
        <p:nvSpPr>
          <p:cNvPr id="4" name="Datumsplatzhalter 3">
            <a:extLst>
              <a:ext uri="{FF2B5EF4-FFF2-40B4-BE49-F238E27FC236}">
                <a16:creationId xmlns:a16="http://schemas.microsoft.com/office/drawing/2014/main" id="{FF003937-A4F4-9AAB-BFF3-87BF202188F5}"/>
              </a:ext>
            </a:extLst>
          </p:cNvPr>
          <p:cNvSpPr>
            <a:spLocks noGrp="1"/>
          </p:cNvSpPr>
          <p:nvPr>
            <p:ph type="dt" sz="half" idx="10"/>
          </p:nvPr>
        </p:nvSpPr>
        <p:spPr/>
        <p:txBody>
          <a:bodyPr/>
          <a:lstStyle/>
          <a:p>
            <a:r>
              <a:rPr lang="en-US"/>
              <a:t>Battery Course</a:t>
            </a:r>
            <a:endParaRPr lang="de-CH"/>
          </a:p>
        </p:txBody>
      </p:sp>
      <p:sp>
        <p:nvSpPr>
          <p:cNvPr id="5" name="Fußzeilenplatzhalter 4">
            <a:extLst>
              <a:ext uri="{FF2B5EF4-FFF2-40B4-BE49-F238E27FC236}">
                <a16:creationId xmlns:a16="http://schemas.microsoft.com/office/drawing/2014/main" id="{AEF4C698-5387-50BE-5095-19098DF4F9FA}"/>
              </a:ext>
            </a:extLst>
          </p:cNvPr>
          <p:cNvSpPr>
            <a:spLocks noGrp="1"/>
          </p:cNvSpPr>
          <p:nvPr>
            <p:ph type="ftr" sz="quarter" idx="11"/>
          </p:nvPr>
        </p:nvSpPr>
        <p:spPr/>
        <p:txBody>
          <a:bodyPr/>
          <a:lstStyle/>
          <a:p>
            <a:r>
              <a:rPr lang="de-CH"/>
              <a:t>07 - Battery Ageing</a:t>
            </a:r>
          </a:p>
        </p:txBody>
      </p:sp>
      <p:sp>
        <p:nvSpPr>
          <p:cNvPr id="6" name="Foliennummernplatzhalter 5">
            <a:extLst>
              <a:ext uri="{FF2B5EF4-FFF2-40B4-BE49-F238E27FC236}">
                <a16:creationId xmlns:a16="http://schemas.microsoft.com/office/drawing/2014/main" id="{00EB734F-1BED-F6CE-0249-52B0865B7115}"/>
              </a:ext>
            </a:extLst>
          </p:cNvPr>
          <p:cNvSpPr>
            <a:spLocks noGrp="1"/>
          </p:cNvSpPr>
          <p:nvPr>
            <p:ph type="sldNum" sz="quarter" idx="12"/>
          </p:nvPr>
        </p:nvSpPr>
        <p:spPr/>
        <p:txBody>
          <a:bodyPr/>
          <a:lstStyle/>
          <a:p>
            <a:fld id="{7E92B102-2D05-4D20-AD0C-1FCC6F238F5D}" type="slidenum">
              <a:rPr lang="de-CH" smtClean="0"/>
              <a:t>33</a:t>
            </a:fld>
            <a:endParaRPr lang="de-CH"/>
          </a:p>
        </p:txBody>
      </p:sp>
    </p:spTree>
    <p:extLst>
      <p:ext uri="{BB962C8B-B14F-4D97-AF65-F5344CB8AC3E}">
        <p14:creationId xmlns:p14="http://schemas.microsoft.com/office/powerpoint/2010/main" val="3444757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8C86F-0400-F916-024F-A67B2E2AD64D}"/>
              </a:ext>
            </a:extLst>
          </p:cNvPr>
          <p:cNvSpPr>
            <a:spLocks noGrp="1"/>
          </p:cNvSpPr>
          <p:nvPr>
            <p:ph type="title"/>
          </p:nvPr>
        </p:nvSpPr>
        <p:spPr/>
        <p:txBody>
          <a:bodyPr>
            <a:normAutofit/>
          </a:bodyPr>
          <a:lstStyle/>
          <a:p>
            <a:r>
              <a:rPr lang="en-US" sz="2800" dirty="0"/>
              <a:t>Lithium plating in LIB</a:t>
            </a:r>
            <a:endParaRPr lang="de-CH" sz="2800" dirty="0"/>
          </a:p>
        </p:txBody>
      </p:sp>
      <p:sp>
        <p:nvSpPr>
          <p:cNvPr id="3" name="Inhaltsplatzhalter 2">
            <a:extLst>
              <a:ext uri="{FF2B5EF4-FFF2-40B4-BE49-F238E27FC236}">
                <a16:creationId xmlns:a16="http://schemas.microsoft.com/office/drawing/2014/main" id="{1FCC8940-7E99-83B7-95B6-794C0DBF9DF8}"/>
              </a:ext>
            </a:extLst>
          </p:cNvPr>
          <p:cNvSpPr>
            <a:spLocks noGrp="1"/>
          </p:cNvSpPr>
          <p:nvPr>
            <p:ph idx="1"/>
          </p:nvPr>
        </p:nvSpPr>
        <p:spPr>
          <a:xfrm>
            <a:off x="681038" y="1002346"/>
            <a:ext cx="8684188" cy="5174618"/>
          </a:xfrm>
        </p:spPr>
        <p:txBody>
          <a:bodyPr>
            <a:normAutofit/>
          </a:bodyPr>
          <a:lstStyle/>
          <a:p>
            <a:pPr algn="l"/>
            <a:r>
              <a:rPr lang="en-US" b="0" i="0" dirty="0">
                <a:solidFill>
                  <a:srgbClr val="2E2D2C"/>
                </a:solidFill>
                <a:effectLst/>
                <a:latin typeface="Barlow Lokal"/>
              </a:rPr>
              <a:t>There are also experimental methods for detecting Li-plating during the charging process using additional external devices, such as very accurate measurement of changes in cell temperature or measurement of cell thickness. However, these methods require expensive additions to the battery management system (BMS).</a:t>
            </a:r>
          </a:p>
          <a:p>
            <a:pPr algn="l"/>
            <a:r>
              <a:rPr lang="en-US" b="0" i="0" dirty="0">
                <a:solidFill>
                  <a:srgbClr val="2E2D2C"/>
                </a:solidFill>
                <a:effectLst/>
                <a:latin typeface="Barlow Lokal"/>
              </a:rPr>
              <a:t>There are some promising research results that attempt to utilize the change in internal resistance during Li-plating. These methods could be used in the near future to detect plating directly during the charging process and warn the user or abort the charging process if Li plating is </a:t>
            </a:r>
            <a:r>
              <a:rPr lang="en-US" b="0" i="0" dirty="0" err="1">
                <a:solidFill>
                  <a:srgbClr val="2E2D2C"/>
                </a:solidFill>
                <a:effectLst/>
                <a:latin typeface="Barlow Lokal"/>
              </a:rPr>
              <a:t>detected.Translated</a:t>
            </a:r>
            <a:r>
              <a:rPr lang="en-US" b="0" i="0" dirty="0">
                <a:solidFill>
                  <a:srgbClr val="2E2D2C"/>
                </a:solidFill>
                <a:effectLst/>
                <a:latin typeface="Barlow Lokal"/>
              </a:rPr>
              <a:t> with DeepL.com (free version)</a:t>
            </a:r>
          </a:p>
        </p:txBody>
      </p:sp>
      <p:sp>
        <p:nvSpPr>
          <p:cNvPr id="4" name="Datumsplatzhalter 3">
            <a:extLst>
              <a:ext uri="{FF2B5EF4-FFF2-40B4-BE49-F238E27FC236}">
                <a16:creationId xmlns:a16="http://schemas.microsoft.com/office/drawing/2014/main" id="{234CDA55-8E2A-14E5-85CF-09873ECE09BD}"/>
              </a:ext>
            </a:extLst>
          </p:cNvPr>
          <p:cNvSpPr>
            <a:spLocks noGrp="1"/>
          </p:cNvSpPr>
          <p:nvPr>
            <p:ph type="dt" sz="half" idx="10"/>
          </p:nvPr>
        </p:nvSpPr>
        <p:spPr/>
        <p:txBody>
          <a:bodyPr/>
          <a:lstStyle/>
          <a:p>
            <a:r>
              <a:rPr lang="en-US"/>
              <a:t>Battery Course</a:t>
            </a:r>
            <a:endParaRPr lang="de-CH"/>
          </a:p>
        </p:txBody>
      </p:sp>
      <p:sp>
        <p:nvSpPr>
          <p:cNvPr id="5" name="Fußzeilenplatzhalter 4">
            <a:extLst>
              <a:ext uri="{FF2B5EF4-FFF2-40B4-BE49-F238E27FC236}">
                <a16:creationId xmlns:a16="http://schemas.microsoft.com/office/drawing/2014/main" id="{C704C902-1DD2-049E-C5B9-7F46D840F2E6}"/>
              </a:ext>
            </a:extLst>
          </p:cNvPr>
          <p:cNvSpPr>
            <a:spLocks noGrp="1"/>
          </p:cNvSpPr>
          <p:nvPr>
            <p:ph type="ftr" sz="quarter" idx="11"/>
          </p:nvPr>
        </p:nvSpPr>
        <p:spPr/>
        <p:txBody>
          <a:bodyPr/>
          <a:lstStyle/>
          <a:p>
            <a:r>
              <a:rPr lang="de-CH"/>
              <a:t>07 - Battery Ageing</a:t>
            </a:r>
          </a:p>
        </p:txBody>
      </p:sp>
      <p:sp>
        <p:nvSpPr>
          <p:cNvPr id="6" name="Foliennummernplatzhalter 5">
            <a:extLst>
              <a:ext uri="{FF2B5EF4-FFF2-40B4-BE49-F238E27FC236}">
                <a16:creationId xmlns:a16="http://schemas.microsoft.com/office/drawing/2014/main" id="{323C4CC8-02BB-D043-FF6E-62FF990379F6}"/>
              </a:ext>
            </a:extLst>
          </p:cNvPr>
          <p:cNvSpPr>
            <a:spLocks noGrp="1"/>
          </p:cNvSpPr>
          <p:nvPr>
            <p:ph type="sldNum" sz="quarter" idx="12"/>
          </p:nvPr>
        </p:nvSpPr>
        <p:spPr/>
        <p:txBody>
          <a:bodyPr/>
          <a:lstStyle/>
          <a:p>
            <a:fld id="{7E92B102-2D05-4D20-AD0C-1FCC6F238F5D}" type="slidenum">
              <a:rPr lang="de-CH" smtClean="0"/>
              <a:t>34</a:t>
            </a:fld>
            <a:endParaRPr lang="de-CH"/>
          </a:p>
        </p:txBody>
      </p:sp>
    </p:spTree>
    <p:extLst>
      <p:ext uri="{BB962C8B-B14F-4D97-AF65-F5344CB8AC3E}">
        <p14:creationId xmlns:p14="http://schemas.microsoft.com/office/powerpoint/2010/main" val="1784591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8C86F-0400-F916-024F-A67B2E2AD64D}"/>
              </a:ext>
            </a:extLst>
          </p:cNvPr>
          <p:cNvSpPr>
            <a:spLocks noGrp="1"/>
          </p:cNvSpPr>
          <p:nvPr>
            <p:ph type="title"/>
          </p:nvPr>
        </p:nvSpPr>
        <p:spPr/>
        <p:txBody>
          <a:bodyPr>
            <a:normAutofit/>
          </a:bodyPr>
          <a:lstStyle/>
          <a:p>
            <a:r>
              <a:rPr lang="en-US" sz="2800" dirty="0"/>
              <a:t>Lithium plating in LIB</a:t>
            </a:r>
            <a:endParaRPr lang="de-CH" sz="2800" dirty="0"/>
          </a:p>
        </p:txBody>
      </p:sp>
      <p:sp>
        <p:nvSpPr>
          <p:cNvPr id="3" name="Inhaltsplatzhalter 2">
            <a:extLst>
              <a:ext uri="{FF2B5EF4-FFF2-40B4-BE49-F238E27FC236}">
                <a16:creationId xmlns:a16="http://schemas.microsoft.com/office/drawing/2014/main" id="{1FCC8940-7E99-83B7-95B6-794C0DBF9DF8}"/>
              </a:ext>
            </a:extLst>
          </p:cNvPr>
          <p:cNvSpPr>
            <a:spLocks noGrp="1"/>
          </p:cNvSpPr>
          <p:nvPr>
            <p:ph idx="1"/>
          </p:nvPr>
        </p:nvSpPr>
        <p:spPr/>
        <p:txBody>
          <a:bodyPr>
            <a:normAutofit/>
          </a:bodyPr>
          <a:lstStyle/>
          <a:p>
            <a:pPr algn="l"/>
            <a:r>
              <a:rPr lang="en-US" b="0" i="0" dirty="0">
                <a:solidFill>
                  <a:srgbClr val="2E2D2C"/>
                </a:solidFill>
                <a:effectLst/>
                <a:latin typeface="Barlow Lokal"/>
              </a:rPr>
              <a:t>However, most applications currently only measure cell voltage, current and temperature. In addition, the temperature is not usually recorded on every cell, so it cannot be used to detect Li plating on a single cell. The current signal can therefore also not be used for plating detection. The threshold value at which Li plating occurs depends on the temperature. </a:t>
            </a:r>
          </a:p>
          <a:p>
            <a:pPr algn="l"/>
            <a:r>
              <a:rPr lang="en-US" b="0" i="0" dirty="0">
                <a:solidFill>
                  <a:srgbClr val="2E2D2C"/>
                </a:solidFill>
                <a:effectLst/>
                <a:latin typeface="Barlow Lokal"/>
              </a:rPr>
              <a:t>In practice, the cell voltage is therefore the most reliable indicator for detecting the onset of Li plating.</a:t>
            </a:r>
          </a:p>
        </p:txBody>
      </p:sp>
      <p:sp>
        <p:nvSpPr>
          <p:cNvPr id="4" name="Datumsplatzhalter 3">
            <a:extLst>
              <a:ext uri="{FF2B5EF4-FFF2-40B4-BE49-F238E27FC236}">
                <a16:creationId xmlns:a16="http://schemas.microsoft.com/office/drawing/2014/main" id="{4AE6A187-5304-2B96-BF1F-5A1BFCF9C3A6}"/>
              </a:ext>
            </a:extLst>
          </p:cNvPr>
          <p:cNvSpPr>
            <a:spLocks noGrp="1"/>
          </p:cNvSpPr>
          <p:nvPr>
            <p:ph type="dt" sz="half" idx="10"/>
          </p:nvPr>
        </p:nvSpPr>
        <p:spPr/>
        <p:txBody>
          <a:bodyPr/>
          <a:lstStyle/>
          <a:p>
            <a:r>
              <a:rPr lang="en-US"/>
              <a:t>Battery Course</a:t>
            </a:r>
            <a:endParaRPr lang="de-CH"/>
          </a:p>
        </p:txBody>
      </p:sp>
      <p:sp>
        <p:nvSpPr>
          <p:cNvPr id="5" name="Fußzeilenplatzhalter 4">
            <a:extLst>
              <a:ext uri="{FF2B5EF4-FFF2-40B4-BE49-F238E27FC236}">
                <a16:creationId xmlns:a16="http://schemas.microsoft.com/office/drawing/2014/main" id="{8346C893-7E32-D4E6-4845-4C3B06713D7C}"/>
              </a:ext>
            </a:extLst>
          </p:cNvPr>
          <p:cNvSpPr>
            <a:spLocks noGrp="1"/>
          </p:cNvSpPr>
          <p:nvPr>
            <p:ph type="ftr" sz="quarter" idx="11"/>
          </p:nvPr>
        </p:nvSpPr>
        <p:spPr/>
        <p:txBody>
          <a:bodyPr/>
          <a:lstStyle/>
          <a:p>
            <a:r>
              <a:rPr lang="de-CH"/>
              <a:t>07 - Battery Ageing</a:t>
            </a:r>
          </a:p>
        </p:txBody>
      </p:sp>
      <p:sp>
        <p:nvSpPr>
          <p:cNvPr id="6" name="Foliennummernplatzhalter 5">
            <a:extLst>
              <a:ext uri="{FF2B5EF4-FFF2-40B4-BE49-F238E27FC236}">
                <a16:creationId xmlns:a16="http://schemas.microsoft.com/office/drawing/2014/main" id="{7491BAA5-FAE1-2E84-7CCE-F842E3565D12}"/>
              </a:ext>
            </a:extLst>
          </p:cNvPr>
          <p:cNvSpPr>
            <a:spLocks noGrp="1"/>
          </p:cNvSpPr>
          <p:nvPr>
            <p:ph type="sldNum" sz="quarter" idx="12"/>
          </p:nvPr>
        </p:nvSpPr>
        <p:spPr/>
        <p:txBody>
          <a:bodyPr/>
          <a:lstStyle/>
          <a:p>
            <a:fld id="{7E92B102-2D05-4D20-AD0C-1FCC6F238F5D}" type="slidenum">
              <a:rPr lang="de-CH" smtClean="0"/>
              <a:t>35</a:t>
            </a:fld>
            <a:endParaRPr lang="de-CH"/>
          </a:p>
        </p:txBody>
      </p:sp>
    </p:spTree>
    <p:extLst>
      <p:ext uri="{BB962C8B-B14F-4D97-AF65-F5344CB8AC3E}">
        <p14:creationId xmlns:p14="http://schemas.microsoft.com/office/powerpoint/2010/main" val="44400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en-US" sz="2800" dirty="0"/>
              <a:t>Internal processes of battery ageing</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9" y="1001862"/>
            <a:ext cx="8712000" cy="5493968"/>
          </a:xfrm>
        </p:spPr>
        <p:txBody>
          <a:bodyPr>
            <a:normAutofit/>
          </a:bodyPr>
          <a:lstStyle/>
          <a:p>
            <a:pPr marL="0" indent="0">
              <a:spcAft>
                <a:spcPts val="1200"/>
              </a:spcAft>
              <a:buNone/>
            </a:pPr>
            <a:r>
              <a:rPr lang="en-US" b="1" dirty="0">
                <a:solidFill>
                  <a:srgbClr val="8D1962"/>
                </a:solidFill>
              </a:rPr>
              <a:t>Overview of possible internal reactions and degradation processes that lead to battery ageing.</a:t>
            </a:r>
            <a:endParaRPr lang="de-CH" b="1" dirty="0">
              <a:solidFill>
                <a:srgbClr val="8D1962"/>
              </a:solidFill>
            </a:endParaRPr>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36</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07 - Battery Ageing</a:t>
            </a:r>
            <a:endParaRPr lang="de-CH" dirty="0"/>
          </a:p>
        </p:txBody>
      </p:sp>
      <p:pic>
        <p:nvPicPr>
          <p:cNvPr id="8" name="Grafik 7" descr="Ein Bild, das Text, Karte, Screenshot, Diagramm enthält.&#10;&#10;Automatisch generierte Beschreibung">
            <a:extLst>
              <a:ext uri="{FF2B5EF4-FFF2-40B4-BE49-F238E27FC236}">
                <a16:creationId xmlns:a16="http://schemas.microsoft.com/office/drawing/2014/main" id="{615DF15A-B642-2A62-4C4E-CBEC429F4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31" y="1865884"/>
            <a:ext cx="7080938" cy="4250912"/>
          </a:xfrm>
          <a:prstGeom prst="rect">
            <a:avLst/>
          </a:prstGeom>
        </p:spPr>
      </p:pic>
    </p:spTree>
    <p:extLst>
      <p:ext uri="{BB962C8B-B14F-4D97-AF65-F5344CB8AC3E}">
        <p14:creationId xmlns:p14="http://schemas.microsoft.com/office/powerpoint/2010/main" val="2056600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en-US" sz="2800" dirty="0"/>
              <a:t>Internal processes of battery ageing</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9" y="1001862"/>
            <a:ext cx="8712000" cy="5493968"/>
          </a:xfrm>
        </p:spPr>
        <p:txBody>
          <a:bodyPr>
            <a:normAutofit/>
          </a:bodyPr>
          <a:lstStyle/>
          <a:p>
            <a:pPr marL="0" indent="0">
              <a:spcAft>
                <a:spcPts val="1200"/>
              </a:spcAft>
              <a:buNone/>
            </a:pPr>
            <a:r>
              <a:rPr lang="en-US" b="1" dirty="0">
                <a:solidFill>
                  <a:srgbClr val="8D1962"/>
                </a:solidFill>
              </a:rPr>
              <a:t>Overview of possible internal reactions and degradation processes that lead to battery ageing.</a:t>
            </a:r>
            <a:endParaRPr lang="de-CH" b="1" dirty="0">
              <a:solidFill>
                <a:srgbClr val="8D1962"/>
              </a:solidFill>
            </a:endParaRPr>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37</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07 - Battery Ageing</a:t>
            </a:r>
            <a:endParaRPr lang="de-CH" dirty="0"/>
          </a:p>
        </p:txBody>
      </p:sp>
      <p:pic>
        <p:nvPicPr>
          <p:cNvPr id="24" name="Grafik 23" descr="Ein Bild, das Text, Screenshot, Diagramm enthält.&#10;&#10;Automatisch generierte Beschreibung">
            <a:extLst>
              <a:ext uri="{FF2B5EF4-FFF2-40B4-BE49-F238E27FC236}">
                <a16:creationId xmlns:a16="http://schemas.microsoft.com/office/drawing/2014/main" id="{E2BF83DB-05E5-A5B0-5FA4-D31AA169309D}"/>
              </a:ext>
            </a:extLst>
          </p:cNvPr>
          <p:cNvPicPr>
            <a:picLocks noChangeAspect="1"/>
          </p:cNvPicPr>
          <p:nvPr/>
        </p:nvPicPr>
        <p:blipFill rotWithShape="1">
          <a:blip r:embed="rId2">
            <a:extLst>
              <a:ext uri="{28A0092B-C50C-407E-A947-70E740481C1C}">
                <a14:useLocalDpi xmlns:a14="http://schemas.microsoft.com/office/drawing/2010/main" val="0"/>
              </a:ext>
            </a:extLst>
          </a:blip>
          <a:srcRect t="16113" b="7854"/>
          <a:stretch/>
        </p:blipFill>
        <p:spPr>
          <a:xfrm>
            <a:off x="759824" y="1865400"/>
            <a:ext cx="8386352" cy="4250912"/>
          </a:xfrm>
          <a:prstGeom prst="rect">
            <a:avLst/>
          </a:prstGeom>
        </p:spPr>
      </p:pic>
    </p:spTree>
    <p:extLst>
      <p:ext uri="{BB962C8B-B14F-4D97-AF65-F5344CB8AC3E}">
        <p14:creationId xmlns:p14="http://schemas.microsoft.com/office/powerpoint/2010/main" val="3638895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en-US" sz="2800" dirty="0"/>
              <a:t>Internal processes of battery ageing</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9" y="1001862"/>
            <a:ext cx="8712000" cy="5493968"/>
          </a:xfrm>
        </p:spPr>
        <p:txBody>
          <a:bodyPr>
            <a:normAutofit/>
          </a:bodyPr>
          <a:lstStyle/>
          <a:p>
            <a:pPr marL="0" indent="0">
              <a:spcAft>
                <a:spcPts val="1200"/>
              </a:spcAft>
              <a:buNone/>
            </a:pPr>
            <a:r>
              <a:rPr lang="en-US" b="1" dirty="0">
                <a:solidFill>
                  <a:srgbClr val="8D1962"/>
                </a:solidFill>
              </a:rPr>
              <a:t>Overview of possible internal reactions and degradation process, the phenomenological effects and their analysis</a:t>
            </a:r>
            <a:r>
              <a:rPr lang="de-CH" b="1" dirty="0">
                <a:solidFill>
                  <a:srgbClr val="8D1962"/>
                </a:solidFill>
              </a:rPr>
              <a:t>.</a:t>
            </a:r>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38</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07 - Battery Ageing</a:t>
            </a:r>
            <a:endParaRPr lang="de-CH" dirty="0"/>
          </a:p>
        </p:txBody>
      </p:sp>
      <p:pic>
        <p:nvPicPr>
          <p:cNvPr id="12" name="Grafik 11">
            <a:extLst>
              <a:ext uri="{FF2B5EF4-FFF2-40B4-BE49-F238E27FC236}">
                <a16:creationId xmlns:a16="http://schemas.microsoft.com/office/drawing/2014/main" id="{84638DED-5FCC-3347-3FC2-2426C497154D}"/>
              </a:ext>
            </a:extLst>
          </p:cNvPr>
          <p:cNvPicPr>
            <a:picLocks noChangeAspect="1"/>
          </p:cNvPicPr>
          <p:nvPr/>
        </p:nvPicPr>
        <p:blipFill>
          <a:blip r:embed="rId2"/>
          <a:stretch>
            <a:fillRect/>
          </a:stretch>
        </p:blipFill>
        <p:spPr>
          <a:xfrm>
            <a:off x="2558988" y="1812031"/>
            <a:ext cx="4788024" cy="4428749"/>
          </a:xfrm>
          <a:prstGeom prst="rect">
            <a:avLst/>
          </a:prstGeom>
        </p:spPr>
      </p:pic>
    </p:spTree>
    <p:extLst>
      <p:ext uri="{BB962C8B-B14F-4D97-AF65-F5344CB8AC3E}">
        <p14:creationId xmlns:p14="http://schemas.microsoft.com/office/powerpoint/2010/main" val="1260024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8C86F-0400-F916-024F-A67B2E2AD64D}"/>
              </a:ext>
            </a:extLst>
          </p:cNvPr>
          <p:cNvSpPr>
            <a:spLocks noGrp="1"/>
          </p:cNvSpPr>
          <p:nvPr>
            <p:ph type="title"/>
          </p:nvPr>
        </p:nvSpPr>
        <p:spPr/>
        <p:txBody>
          <a:bodyPr>
            <a:normAutofit/>
          </a:bodyPr>
          <a:lstStyle/>
          <a:p>
            <a:r>
              <a:rPr lang="en-US" sz="2800" dirty="0"/>
              <a:t>Influence of ageing on LIB safety</a:t>
            </a:r>
            <a:endParaRPr lang="de-CH" sz="2800" dirty="0"/>
          </a:p>
        </p:txBody>
      </p:sp>
      <p:sp>
        <p:nvSpPr>
          <p:cNvPr id="3" name="Inhaltsplatzhalter 2">
            <a:extLst>
              <a:ext uri="{FF2B5EF4-FFF2-40B4-BE49-F238E27FC236}">
                <a16:creationId xmlns:a16="http://schemas.microsoft.com/office/drawing/2014/main" id="{1FCC8940-7E99-83B7-95B6-794C0DBF9DF8}"/>
              </a:ext>
            </a:extLst>
          </p:cNvPr>
          <p:cNvSpPr>
            <a:spLocks noGrp="1"/>
          </p:cNvSpPr>
          <p:nvPr>
            <p:ph idx="1"/>
          </p:nvPr>
        </p:nvSpPr>
        <p:spPr/>
        <p:txBody>
          <a:bodyPr>
            <a:normAutofit/>
          </a:bodyPr>
          <a:lstStyle/>
          <a:p>
            <a:pPr>
              <a:spcAft>
                <a:spcPts val="600"/>
              </a:spcAft>
            </a:pPr>
            <a:r>
              <a:rPr lang="en-US" sz="2360" dirty="0"/>
              <a:t>Battery tests according to SI standards and in publications are usually carried out with unused cells. However, battery cells are only “unused” for a small part of their lifetime.</a:t>
            </a:r>
          </a:p>
          <a:p>
            <a:pPr>
              <a:spcAft>
                <a:spcPts val="600"/>
              </a:spcAft>
            </a:pPr>
            <a:r>
              <a:rPr lang="en-US" sz="2360" dirty="0"/>
              <a:t>Understanding the abuse response of aged cells compared to unused cells is crucial for the development of efficient and safe energy storage systems, especially for 2nd life systems.</a:t>
            </a:r>
            <a:endParaRPr lang="de-CH" sz="2360" dirty="0"/>
          </a:p>
        </p:txBody>
      </p:sp>
      <p:sp>
        <p:nvSpPr>
          <p:cNvPr id="4" name="Datumsplatzhalter 3">
            <a:extLst>
              <a:ext uri="{FF2B5EF4-FFF2-40B4-BE49-F238E27FC236}">
                <a16:creationId xmlns:a16="http://schemas.microsoft.com/office/drawing/2014/main" id="{BDB7F49A-092D-03A6-89C9-16588E6CC78D}"/>
              </a:ext>
            </a:extLst>
          </p:cNvPr>
          <p:cNvSpPr>
            <a:spLocks noGrp="1"/>
          </p:cNvSpPr>
          <p:nvPr>
            <p:ph type="dt" sz="half" idx="10"/>
          </p:nvPr>
        </p:nvSpPr>
        <p:spPr/>
        <p:txBody>
          <a:bodyPr/>
          <a:lstStyle/>
          <a:p>
            <a:r>
              <a:rPr lang="en-US"/>
              <a:t>Battery Course</a:t>
            </a:r>
            <a:endParaRPr lang="de-CH"/>
          </a:p>
        </p:txBody>
      </p:sp>
      <p:sp>
        <p:nvSpPr>
          <p:cNvPr id="5" name="Fußzeilenplatzhalter 4">
            <a:extLst>
              <a:ext uri="{FF2B5EF4-FFF2-40B4-BE49-F238E27FC236}">
                <a16:creationId xmlns:a16="http://schemas.microsoft.com/office/drawing/2014/main" id="{2B372071-E798-9985-3894-82858528C5CA}"/>
              </a:ext>
            </a:extLst>
          </p:cNvPr>
          <p:cNvSpPr>
            <a:spLocks noGrp="1"/>
          </p:cNvSpPr>
          <p:nvPr>
            <p:ph type="ftr" sz="quarter" idx="11"/>
          </p:nvPr>
        </p:nvSpPr>
        <p:spPr/>
        <p:txBody>
          <a:bodyPr/>
          <a:lstStyle/>
          <a:p>
            <a:r>
              <a:rPr lang="de-CH"/>
              <a:t>07 - Battery Ageing</a:t>
            </a:r>
          </a:p>
        </p:txBody>
      </p:sp>
      <p:sp>
        <p:nvSpPr>
          <p:cNvPr id="6" name="Foliennummernplatzhalter 5">
            <a:extLst>
              <a:ext uri="{FF2B5EF4-FFF2-40B4-BE49-F238E27FC236}">
                <a16:creationId xmlns:a16="http://schemas.microsoft.com/office/drawing/2014/main" id="{73D1BBF2-10BB-F361-9368-F836CBB82B1C}"/>
              </a:ext>
            </a:extLst>
          </p:cNvPr>
          <p:cNvSpPr>
            <a:spLocks noGrp="1"/>
          </p:cNvSpPr>
          <p:nvPr>
            <p:ph type="sldNum" sz="quarter" idx="12"/>
          </p:nvPr>
        </p:nvSpPr>
        <p:spPr/>
        <p:txBody>
          <a:bodyPr/>
          <a:lstStyle/>
          <a:p>
            <a:fld id="{7E92B102-2D05-4D20-AD0C-1FCC6F238F5D}" type="slidenum">
              <a:rPr lang="de-CH" smtClean="0"/>
              <a:t>39</a:t>
            </a:fld>
            <a:endParaRPr lang="de-CH"/>
          </a:p>
        </p:txBody>
      </p:sp>
    </p:spTree>
    <p:extLst>
      <p:ext uri="{BB962C8B-B14F-4D97-AF65-F5344CB8AC3E}">
        <p14:creationId xmlns:p14="http://schemas.microsoft.com/office/powerpoint/2010/main" val="2138060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de-CH" sz="2800" dirty="0" err="1"/>
              <a:t>Battery</a:t>
            </a:r>
            <a:r>
              <a:rPr lang="de-CH" sz="2800" dirty="0"/>
              <a:t> </a:t>
            </a:r>
            <a:r>
              <a:rPr lang="de-CH" sz="2800" dirty="0" err="1"/>
              <a:t>Ageing</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8" y="1001862"/>
            <a:ext cx="8543925" cy="5493968"/>
          </a:xfrm>
        </p:spPr>
        <p:txBody>
          <a:bodyPr>
            <a:normAutofit/>
          </a:bodyPr>
          <a:lstStyle/>
          <a:p>
            <a:pPr marL="0" indent="0">
              <a:spcAft>
                <a:spcPts val="1800"/>
              </a:spcAft>
              <a:buNone/>
            </a:pPr>
            <a:r>
              <a:rPr lang="de-CH" b="1" dirty="0" err="1">
                <a:solidFill>
                  <a:srgbClr val="8D1962"/>
                </a:solidFill>
              </a:rPr>
              <a:t>What</a:t>
            </a:r>
            <a:r>
              <a:rPr lang="de-CH" b="1" dirty="0">
                <a:solidFill>
                  <a:srgbClr val="8D1962"/>
                </a:solidFill>
              </a:rPr>
              <a:t> </a:t>
            </a:r>
            <a:r>
              <a:rPr lang="de-CH" b="1" dirty="0" err="1">
                <a:solidFill>
                  <a:srgbClr val="8D1962"/>
                </a:solidFill>
              </a:rPr>
              <a:t>is</a:t>
            </a:r>
            <a:r>
              <a:rPr lang="de-CH" b="1" dirty="0">
                <a:solidFill>
                  <a:srgbClr val="8D1962"/>
                </a:solidFill>
              </a:rPr>
              <a:t> </a:t>
            </a:r>
            <a:r>
              <a:rPr lang="de-CH" b="1" dirty="0" err="1">
                <a:solidFill>
                  <a:srgbClr val="8D1962"/>
                </a:solidFill>
              </a:rPr>
              <a:t>battery</a:t>
            </a:r>
            <a:r>
              <a:rPr lang="de-CH" b="1" dirty="0">
                <a:solidFill>
                  <a:srgbClr val="8D1962"/>
                </a:solidFill>
              </a:rPr>
              <a:t> </a:t>
            </a:r>
            <a:r>
              <a:rPr lang="de-CH" b="1" dirty="0" err="1">
                <a:solidFill>
                  <a:srgbClr val="8D1962"/>
                </a:solidFill>
              </a:rPr>
              <a:t>ageing</a:t>
            </a:r>
            <a:r>
              <a:rPr lang="de-CH" b="1" dirty="0">
                <a:solidFill>
                  <a:srgbClr val="8D1962"/>
                </a:solidFill>
              </a:rPr>
              <a:t>?</a:t>
            </a:r>
            <a:r>
              <a:rPr lang="de-CH" b="1" i="1" dirty="0">
                <a:solidFill>
                  <a:srgbClr val="8D1962"/>
                </a:solidFill>
              </a:rPr>
              <a:t> </a:t>
            </a:r>
          </a:p>
          <a:p>
            <a:pPr>
              <a:lnSpc>
                <a:spcPct val="110000"/>
              </a:lnSpc>
            </a:pPr>
            <a:r>
              <a:rPr lang="de-CH" b="1" i="1" dirty="0">
                <a:solidFill>
                  <a:srgbClr val="8D1962"/>
                </a:solidFill>
              </a:rPr>
              <a:t>  </a:t>
            </a:r>
          </a:p>
          <a:p>
            <a:pPr>
              <a:lnSpc>
                <a:spcPct val="110000"/>
              </a:lnSpc>
            </a:pPr>
            <a:r>
              <a:rPr lang="de-CH" b="1" i="1" dirty="0">
                <a:solidFill>
                  <a:srgbClr val="8D1962"/>
                </a:solidFill>
              </a:rPr>
              <a:t> </a:t>
            </a:r>
          </a:p>
          <a:p>
            <a:pPr>
              <a:lnSpc>
                <a:spcPct val="110000"/>
              </a:lnSpc>
            </a:pPr>
            <a:r>
              <a:rPr lang="de-CH" b="1" i="1" dirty="0">
                <a:solidFill>
                  <a:srgbClr val="8D1962"/>
                </a:solidFill>
              </a:rPr>
              <a:t> </a:t>
            </a:r>
          </a:p>
          <a:p>
            <a:pPr>
              <a:lnSpc>
                <a:spcPct val="110000"/>
              </a:lnSpc>
            </a:pPr>
            <a:r>
              <a:rPr lang="de-CH" b="1" i="1" dirty="0">
                <a:solidFill>
                  <a:srgbClr val="8D1962"/>
                </a:solidFill>
              </a:rPr>
              <a:t> </a:t>
            </a:r>
          </a:p>
          <a:p>
            <a:pPr>
              <a:lnSpc>
                <a:spcPct val="110000"/>
              </a:lnSpc>
            </a:pPr>
            <a:r>
              <a:rPr lang="de-CH" b="1" i="1" dirty="0">
                <a:solidFill>
                  <a:srgbClr val="8D1962"/>
                </a:solidFill>
              </a:rPr>
              <a:t> </a:t>
            </a:r>
          </a:p>
          <a:p>
            <a:pPr marL="0" indent="0">
              <a:lnSpc>
                <a:spcPct val="110000"/>
              </a:lnSpc>
              <a:buNone/>
            </a:pPr>
            <a:endParaRPr lang="de-CH" b="1" i="1" dirty="0">
              <a:solidFill>
                <a:srgbClr val="8D1962"/>
              </a:solidFill>
            </a:endParaRPr>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4</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07 - Battery Ageing</a:t>
            </a:r>
            <a:endParaRPr lang="de-CH" dirty="0"/>
          </a:p>
        </p:txBody>
      </p:sp>
      <p:pic>
        <p:nvPicPr>
          <p:cNvPr id="5" name="Grafik 4" descr="Ein Bild, das Text, Smartphone enthält.&#10;&#10;Automatisch generierte Beschreibung">
            <a:extLst>
              <a:ext uri="{FF2B5EF4-FFF2-40B4-BE49-F238E27FC236}">
                <a16:creationId xmlns:a16="http://schemas.microsoft.com/office/drawing/2014/main" id="{8824BB11-6928-F8C2-5A73-992708E3C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162" y="3652714"/>
            <a:ext cx="3414347" cy="2107292"/>
          </a:xfrm>
          <a:prstGeom prst="rect">
            <a:avLst/>
          </a:prstGeom>
        </p:spPr>
      </p:pic>
      <p:pic>
        <p:nvPicPr>
          <p:cNvPr id="7" name="Grafik 6" descr="Ein Bild, das Im Haus, Boden, Schwarz enthält.&#10;&#10;Automatisch generierte Beschreibung">
            <a:extLst>
              <a:ext uri="{FF2B5EF4-FFF2-40B4-BE49-F238E27FC236}">
                <a16:creationId xmlns:a16="http://schemas.microsoft.com/office/drawing/2014/main" id="{17E195DC-71F8-5540-ACDA-595DB2AAD2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12" t="21705"/>
          <a:stretch/>
        </p:blipFill>
        <p:spPr>
          <a:xfrm>
            <a:off x="6086246" y="1775586"/>
            <a:ext cx="2787070" cy="1552485"/>
          </a:xfrm>
          <a:prstGeom prst="rect">
            <a:avLst/>
          </a:prstGeom>
        </p:spPr>
      </p:pic>
      <p:pic>
        <p:nvPicPr>
          <p:cNvPr id="8" name="Grafik 7" descr="Ein Bild, das Büroausstattung, stationär, gelb, Schreibwaren enthält.&#10;&#10;Automatisch generierte Beschreibung">
            <a:extLst>
              <a:ext uri="{FF2B5EF4-FFF2-40B4-BE49-F238E27FC236}">
                <a16:creationId xmlns:a16="http://schemas.microsoft.com/office/drawing/2014/main" id="{098D3BE5-DAFE-8888-DA72-A50E95FB1813}"/>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763" t="22400" b="18044"/>
          <a:stretch/>
        </p:blipFill>
        <p:spPr>
          <a:xfrm>
            <a:off x="1277902" y="4751081"/>
            <a:ext cx="3263969" cy="1319173"/>
          </a:xfrm>
          <a:prstGeom prst="rect">
            <a:avLst/>
          </a:prstGeom>
        </p:spPr>
      </p:pic>
      <p:grpSp>
        <p:nvGrpSpPr>
          <p:cNvPr id="12" name="Gruppieren 11">
            <a:extLst>
              <a:ext uri="{FF2B5EF4-FFF2-40B4-BE49-F238E27FC236}">
                <a16:creationId xmlns:a16="http://schemas.microsoft.com/office/drawing/2014/main" id="{FDC32479-C306-8F7A-42B4-D0376E62E4BC}"/>
              </a:ext>
            </a:extLst>
          </p:cNvPr>
          <p:cNvGrpSpPr>
            <a:grpSpLocks noChangeAspect="1"/>
          </p:cNvGrpSpPr>
          <p:nvPr/>
        </p:nvGrpSpPr>
        <p:grpSpPr>
          <a:xfrm>
            <a:off x="1017694" y="1775586"/>
            <a:ext cx="4210409" cy="2892565"/>
            <a:chOff x="3097479" y="888421"/>
            <a:chExt cx="6809387" cy="4678072"/>
          </a:xfrm>
        </p:grpSpPr>
        <p:pic>
          <p:nvPicPr>
            <p:cNvPr id="13" name="Grafik 12" descr="Ein Bild, das Metall, Hartwaren, Tabakprodukte, Zylinder enthält.&#10;&#10;Automatisch generierte Beschreibung">
              <a:extLst>
                <a:ext uri="{FF2B5EF4-FFF2-40B4-BE49-F238E27FC236}">
                  <a16:creationId xmlns:a16="http://schemas.microsoft.com/office/drawing/2014/main" id="{E1CC1BA4-2098-D2F1-9F79-677CB730A87C}"/>
                </a:ext>
              </a:extLst>
            </p:cNvPr>
            <p:cNvPicPr>
              <a:picLocks noChangeAspect="1"/>
            </p:cNvPicPr>
            <p:nvPr/>
          </p:nvPicPr>
          <p:blipFill rotWithShape="1">
            <a:blip r:embed="rId5">
              <a:extLst>
                <a:ext uri="{28A0092B-C50C-407E-A947-70E740481C1C}">
                  <a14:useLocalDpi xmlns:a14="http://schemas.microsoft.com/office/drawing/2010/main" val="0"/>
                </a:ext>
              </a:extLst>
            </a:blip>
            <a:srcRect l="10657" b="7933"/>
            <a:stretch/>
          </p:blipFill>
          <p:spPr>
            <a:xfrm>
              <a:off x="3097479" y="888421"/>
              <a:ext cx="6809387" cy="4678072"/>
            </a:xfrm>
            <a:prstGeom prst="rect">
              <a:avLst/>
            </a:prstGeom>
          </p:spPr>
        </p:pic>
        <p:sp>
          <p:nvSpPr>
            <p:cNvPr id="14" name="Rechteck 13">
              <a:extLst>
                <a:ext uri="{FF2B5EF4-FFF2-40B4-BE49-F238E27FC236}">
                  <a16:creationId xmlns:a16="http://schemas.microsoft.com/office/drawing/2014/main" id="{99B2FFA6-A23D-2BC9-D638-110B5228639C}"/>
                </a:ext>
              </a:extLst>
            </p:cNvPr>
            <p:cNvSpPr/>
            <p:nvPr/>
          </p:nvSpPr>
          <p:spPr>
            <a:xfrm>
              <a:off x="3097479" y="888421"/>
              <a:ext cx="1259002" cy="599981"/>
            </a:xfrm>
            <a:prstGeom prst="rect">
              <a:avLst/>
            </a:prstGeom>
            <a:solidFill>
              <a:srgbClr val="D4D7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9" name="Rechteck 8">
            <a:extLst>
              <a:ext uri="{FF2B5EF4-FFF2-40B4-BE49-F238E27FC236}">
                <a16:creationId xmlns:a16="http://schemas.microsoft.com/office/drawing/2014/main" id="{D3126B5C-DEC6-8E9C-54C8-EFAB92E4E33E}"/>
              </a:ext>
            </a:extLst>
          </p:cNvPr>
          <p:cNvSpPr/>
          <p:nvPr/>
        </p:nvSpPr>
        <p:spPr>
          <a:xfrm>
            <a:off x="577121" y="1775586"/>
            <a:ext cx="440573" cy="42004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feld 9">
            <a:extLst>
              <a:ext uri="{FF2B5EF4-FFF2-40B4-BE49-F238E27FC236}">
                <a16:creationId xmlns:a16="http://schemas.microsoft.com/office/drawing/2014/main" id="{18720306-6B80-F5DC-664B-7DAC533B6D87}"/>
              </a:ext>
            </a:extLst>
          </p:cNvPr>
          <p:cNvSpPr txBox="1"/>
          <p:nvPr/>
        </p:nvSpPr>
        <p:spPr>
          <a:xfrm>
            <a:off x="1531676" y="1382903"/>
            <a:ext cx="3414347" cy="3677930"/>
          </a:xfrm>
          <a:prstGeom prst="rect">
            <a:avLst/>
          </a:prstGeom>
          <a:noFill/>
        </p:spPr>
        <p:txBody>
          <a:bodyPr wrap="square" lIns="0" tIns="0" rIns="0" bIns="0" rtlCol="0">
            <a:spAutoFit/>
          </a:bodyPr>
          <a:lstStyle/>
          <a:p>
            <a:pPr marL="0" marR="0" indent="0" algn="ctr" defTabSz="414772" rtl="0" eaLnBrk="1" fontAlgn="auto" latinLnBrk="0" hangingPunct="1">
              <a:lnSpc>
                <a:spcPct val="100000"/>
              </a:lnSpc>
              <a:spcBef>
                <a:spcPts val="0"/>
              </a:spcBef>
              <a:spcAft>
                <a:spcPts val="0"/>
              </a:spcAft>
              <a:buClrTx/>
              <a:buSzTx/>
              <a:buFontTx/>
              <a:buNone/>
              <a:tabLst/>
            </a:pPr>
            <a:r>
              <a:rPr kumimoji="0" lang="de-CH" sz="23900" i="0" u="none" strike="noStrike" kern="1200" cap="none" spc="0" normalizeH="0" baseline="0" noProof="0" dirty="0">
                <a:ln>
                  <a:noFill/>
                </a:ln>
                <a:solidFill>
                  <a:srgbClr val="FF0000"/>
                </a:solidFill>
                <a:effectLst/>
                <a:uLnTx/>
                <a:uFillTx/>
                <a:latin typeface="Calibri" panose="020F0502020204030204"/>
                <a:ea typeface="+mn-ea"/>
                <a:cs typeface="+mn-cs"/>
              </a:rPr>
              <a:t>X</a:t>
            </a:r>
            <a:endParaRPr kumimoji="0" lang="de-CH" sz="660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7BBD2D4F-47F2-FA2E-DE00-D23DD361D679}"/>
              </a:ext>
            </a:extLst>
          </p:cNvPr>
          <p:cNvSpPr txBox="1"/>
          <p:nvPr/>
        </p:nvSpPr>
        <p:spPr>
          <a:xfrm>
            <a:off x="5772607" y="1813164"/>
            <a:ext cx="3414347" cy="1477328"/>
          </a:xfrm>
          <a:prstGeom prst="rect">
            <a:avLst/>
          </a:prstGeom>
          <a:noFill/>
        </p:spPr>
        <p:txBody>
          <a:bodyPr wrap="square" lIns="0" tIns="0" rIns="0" bIns="0" rtlCol="0">
            <a:spAutoFit/>
          </a:bodyPr>
          <a:lstStyle/>
          <a:p>
            <a:pPr marL="0" marR="0" indent="0" algn="ctr" defTabSz="414772" rtl="0" eaLnBrk="1" fontAlgn="auto" latinLnBrk="0" hangingPunct="1">
              <a:lnSpc>
                <a:spcPct val="100000"/>
              </a:lnSpc>
              <a:spcBef>
                <a:spcPts val="0"/>
              </a:spcBef>
              <a:spcAft>
                <a:spcPts val="0"/>
              </a:spcAft>
              <a:buClrTx/>
              <a:buSzTx/>
              <a:buFontTx/>
              <a:buNone/>
              <a:tabLst/>
            </a:pPr>
            <a:r>
              <a:rPr kumimoji="0" lang="de-CH" sz="9600" i="0" u="none" strike="noStrike" kern="1200" cap="none" spc="0" normalizeH="0" baseline="0" noProof="0" dirty="0">
                <a:ln>
                  <a:noFill/>
                </a:ln>
                <a:solidFill>
                  <a:srgbClr val="FF0000"/>
                </a:solidFill>
                <a:effectLst/>
                <a:uLnTx/>
                <a:uFillTx/>
                <a:latin typeface="Calibri" panose="020F0502020204030204"/>
                <a:ea typeface="+mn-ea"/>
                <a:cs typeface="+mn-cs"/>
              </a:rPr>
              <a:t>?</a:t>
            </a:r>
            <a:endParaRPr kumimoji="0" lang="de-CH" sz="400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6" name="Textfeld 15">
            <a:extLst>
              <a:ext uri="{FF2B5EF4-FFF2-40B4-BE49-F238E27FC236}">
                <a16:creationId xmlns:a16="http://schemas.microsoft.com/office/drawing/2014/main" id="{CEF5DF01-5CD5-11C2-DE05-B844010E880B}"/>
              </a:ext>
            </a:extLst>
          </p:cNvPr>
          <p:cNvSpPr txBox="1"/>
          <p:nvPr/>
        </p:nvSpPr>
        <p:spPr>
          <a:xfrm>
            <a:off x="5419162" y="3644531"/>
            <a:ext cx="3414347" cy="2123658"/>
          </a:xfrm>
          <a:prstGeom prst="rect">
            <a:avLst/>
          </a:prstGeom>
          <a:noFill/>
        </p:spPr>
        <p:txBody>
          <a:bodyPr wrap="square" lIns="0" tIns="0" rIns="0" bIns="0" rtlCol="0">
            <a:spAutoFit/>
          </a:bodyPr>
          <a:lstStyle/>
          <a:p>
            <a:pPr marL="0" marR="0" indent="0" algn="ctr" defTabSz="414772" rtl="0" eaLnBrk="1" fontAlgn="auto" latinLnBrk="0" hangingPunct="1">
              <a:lnSpc>
                <a:spcPct val="100000"/>
              </a:lnSpc>
              <a:spcBef>
                <a:spcPts val="0"/>
              </a:spcBef>
              <a:spcAft>
                <a:spcPts val="0"/>
              </a:spcAft>
              <a:buClrTx/>
              <a:buSzTx/>
              <a:buFontTx/>
              <a:buNone/>
              <a:tabLst/>
            </a:pPr>
            <a:r>
              <a:rPr kumimoji="0" lang="de-CH" sz="13800" i="0" u="none" strike="noStrike" kern="1200" cap="none" spc="0" normalizeH="0" baseline="0" noProof="0" dirty="0">
                <a:ln>
                  <a:noFill/>
                </a:ln>
                <a:solidFill>
                  <a:srgbClr val="FF0000"/>
                </a:solidFill>
                <a:effectLst/>
                <a:uLnTx/>
                <a:uFillTx/>
                <a:latin typeface="Calibri" panose="020F0502020204030204"/>
                <a:ea typeface="+mn-ea"/>
                <a:cs typeface="+mn-cs"/>
              </a:rPr>
              <a:t>?</a:t>
            </a:r>
            <a:endParaRPr kumimoji="0" lang="de-CH" sz="480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Textfeld 16">
            <a:extLst>
              <a:ext uri="{FF2B5EF4-FFF2-40B4-BE49-F238E27FC236}">
                <a16:creationId xmlns:a16="http://schemas.microsoft.com/office/drawing/2014/main" id="{431A1580-1A30-098D-39D6-09B838EB90DB}"/>
              </a:ext>
            </a:extLst>
          </p:cNvPr>
          <p:cNvSpPr txBox="1"/>
          <p:nvPr/>
        </p:nvSpPr>
        <p:spPr>
          <a:xfrm>
            <a:off x="1212936" y="4466471"/>
            <a:ext cx="3414347" cy="1769715"/>
          </a:xfrm>
          <a:prstGeom prst="rect">
            <a:avLst/>
          </a:prstGeom>
          <a:noFill/>
        </p:spPr>
        <p:txBody>
          <a:bodyPr wrap="square" lIns="0" tIns="0" rIns="0" bIns="0" rtlCol="0">
            <a:spAutoFit/>
          </a:bodyPr>
          <a:lstStyle/>
          <a:p>
            <a:pPr marL="0" marR="0" indent="0" algn="ctr" defTabSz="414772" rtl="0" eaLnBrk="1" fontAlgn="auto" latinLnBrk="0" hangingPunct="1">
              <a:lnSpc>
                <a:spcPct val="100000"/>
              </a:lnSpc>
              <a:spcBef>
                <a:spcPts val="0"/>
              </a:spcBef>
              <a:spcAft>
                <a:spcPts val="0"/>
              </a:spcAft>
              <a:buClrTx/>
              <a:buSzTx/>
              <a:buFontTx/>
              <a:buNone/>
              <a:tabLst/>
            </a:pPr>
            <a:r>
              <a:rPr kumimoji="0" lang="de-CH" sz="11500" i="0" u="none" strike="noStrike" kern="1200" cap="none" spc="0" normalizeH="0" baseline="0" noProof="0" dirty="0">
                <a:ln>
                  <a:noFill/>
                </a:ln>
                <a:solidFill>
                  <a:srgbClr val="FF0000"/>
                </a:solidFill>
                <a:effectLst/>
                <a:uLnTx/>
                <a:uFillTx/>
                <a:latin typeface="Calibri" panose="020F0502020204030204"/>
                <a:ea typeface="+mn-ea"/>
                <a:cs typeface="+mn-cs"/>
              </a:rPr>
              <a:t>?</a:t>
            </a:r>
            <a:endParaRPr kumimoji="0" lang="de-CH" sz="400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05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p:bldP spid="1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en-US" sz="2800" dirty="0"/>
              <a:t>How to minimize battery ageing?</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9" y="1001862"/>
            <a:ext cx="8712000" cy="5493968"/>
          </a:xfrm>
        </p:spPr>
        <p:txBody>
          <a:bodyPr>
            <a:normAutofit/>
          </a:bodyPr>
          <a:lstStyle/>
          <a:p>
            <a:pPr marL="0" indent="0">
              <a:spcAft>
                <a:spcPts val="1200"/>
              </a:spcAft>
              <a:buNone/>
            </a:pPr>
            <a:r>
              <a:rPr lang="en-US" b="1" dirty="0">
                <a:solidFill>
                  <a:srgbClr val="8D1962"/>
                </a:solidFill>
              </a:rPr>
              <a:t>Tips for extending the battery life of electric vehicles (EVs)</a:t>
            </a:r>
          </a:p>
          <a:p>
            <a:pPr marL="0" indent="0">
              <a:spcAft>
                <a:spcPts val="1200"/>
              </a:spcAft>
              <a:buNone/>
            </a:pPr>
            <a:endParaRPr lang="de-CH" b="1" dirty="0">
              <a:solidFill>
                <a:srgbClr val="8D1962"/>
              </a:solidFill>
            </a:endParaRPr>
          </a:p>
          <a:p>
            <a:pPr>
              <a:spcAft>
                <a:spcPts val="1200"/>
              </a:spcAft>
            </a:pPr>
            <a:r>
              <a:rPr lang="en-US" sz="2000" b="0" i="0" dirty="0">
                <a:solidFill>
                  <a:srgbClr val="2E2D2C"/>
                </a:solidFill>
                <a:effectLst/>
                <a:latin typeface="Barlow Lokal"/>
              </a:rPr>
              <a:t>Do not fully charge the battery immediately after returning home if you have only driven a small part of the full range. Fully charging the battery accelerates the aging process so much that many car manufacturers require users to manually release the battery to charge to 100%.</a:t>
            </a:r>
          </a:p>
          <a:p>
            <a:pPr>
              <a:spcAft>
                <a:spcPts val="1200"/>
              </a:spcAft>
            </a:pPr>
            <a:r>
              <a:rPr lang="en-US" sz="2000" b="0" i="0" dirty="0">
                <a:solidFill>
                  <a:srgbClr val="2E2D2C"/>
                </a:solidFill>
                <a:effectLst/>
                <a:latin typeface="Barlow Lokal"/>
              </a:rPr>
              <a:t>Some EVs offer smart features where the user can input the time the car needs to be charged to avoid a high SOC over long periods of time. For example, if the user has to be at work at 7am, the vehicle will start charging at 4am, even if it was already plugged in before.</a:t>
            </a:r>
          </a:p>
          <a:p>
            <a:pPr>
              <a:spcAft>
                <a:spcPts val="1200"/>
              </a:spcAft>
            </a:pPr>
            <a:r>
              <a:rPr lang="en-US" sz="2000" b="0" i="0" dirty="0">
                <a:solidFill>
                  <a:srgbClr val="2E2D2C"/>
                </a:solidFill>
                <a:effectLst/>
                <a:latin typeface="Barlow Lokal"/>
              </a:rPr>
              <a:t>It is also recommended to only fast charge the electric vehicle when necessary. Fast charging uses high currents, which can lead to high temperatures. Both are very detrimental in terms of battery ageing. </a:t>
            </a:r>
            <a:endParaRPr lang="de-CH" sz="2000" b="0" i="0" dirty="0">
              <a:solidFill>
                <a:srgbClr val="2E2D2C"/>
              </a:solidFill>
              <a:effectLst/>
              <a:latin typeface="Barlow Lokal"/>
            </a:endParaRPr>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40</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07 - Battery Ageing</a:t>
            </a:r>
            <a:endParaRPr lang="de-CH" dirty="0"/>
          </a:p>
        </p:txBody>
      </p:sp>
      <p:pic>
        <p:nvPicPr>
          <p:cNvPr id="7" name="Grafik 6">
            <a:extLst>
              <a:ext uri="{FF2B5EF4-FFF2-40B4-BE49-F238E27FC236}">
                <a16:creationId xmlns:a16="http://schemas.microsoft.com/office/drawing/2014/main" id="{837D8105-105D-9B8F-059C-9FF0CF70F6DC}"/>
              </a:ext>
            </a:extLst>
          </p:cNvPr>
          <p:cNvPicPr>
            <a:picLocks noChangeAspect="1"/>
          </p:cNvPicPr>
          <p:nvPr/>
        </p:nvPicPr>
        <p:blipFill>
          <a:blip r:embed="rId2"/>
          <a:stretch>
            <a:fillRect/>
          </a:stretch>
        </p:blipFill>
        <p:spPr>
          <a:xfrm>
            <a:off x="8232180" y="766980"/>
            <a:ext cx="1160859" cy="1160859"/>
          </a:xfrm>
          <a:prstGeom prst="rect">
            <a:avLst/>
          </a:prstGeom>
        </p:spPr>
      </p:pic>
    </p:spTree>
    <p:extLst>
      <p:ext uri="{BB962C8B-B14F-4D97-AF65-F5344CB8AC3E}">
        <p14:creationId xmlns:p14="http://schemas.microsoft.com/office/powerpoint/2010/main" val="2374801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en-US" sz="2800" dirty="0"/>
              <a:t>How to minimize battery ageing?</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9" y="1001862"/>
            <a:ext cx="8712000" cy="5493968"/>
          </a:xfrm>
        </p:spPr>
        <p:txBody>
          <a:bodyPr>
            <a:normAutofit/>
          </a:bodyPr>
          <a:lstStyle/>
          <a:p>
            <a:pPr marL="0" indent="0">
              <a:spcAft>
                <a:spcPts val="1200"/>
              </a:spcAft>
              <a:buNone/>
            </a:pPr>
            <a:r>
              <a:rPr lang="en-US" b="1" dirty="0">
                <a:solidFill>
                  <a:srgbClr val="8D1962"/>
                </a:solidFill>
              </a:rPr>
              <a:t>Tips for extending the battery life of industrial battery </a:t>
            </a:r>
            <a:br>
              <a:rPr lang="en-US" b="1" dirty="0">
                <a:solidFill>
                  <a:srgbClr val="8D1962"/>
                </a:solidFill>
              </a:rPr>
            </a:br>
            <a:r>
              <a:rPr lang="en-US" b="1" dirty="0">
                <a:solidFill>
                  <a:srgbClr val="8D1962"/>
                </a:solidFill>
              </a:rPr>
              <a:t>energy storage systems</a:t>
            </a:r>
            <a:endParaRPr lang="de-CH" b="1" dirty="0">
              <a:solidFill>
                <a:srgbClr val="8D1962"/>
              </a:solidFill>
            </a:endParaRPr>
          </a:p>
          <a:p>
            <a:pPr>
              <a:spcAft>
                <a:spcPts val="1200"/>
              </a:spcAft>
            </a:pPr>
            <a:r>
              <a:rPr lang="en-US" sz="2000" b="0" i="0" dirty="0">
                <a:solidFill>
                  <a:srgbClr val="2E2D2C"/>
                </a:solidFill>
                <a:effectLst/>
                <a:latin typeface="Barlow Lokal"/>
              </a:rPr>
              <a:t>Battery ageing is often overlooked in the field of large storage systems. Most large-scale storage systems work with software that does not fully take battery ageing into account. For example, the software is designed to optimize the revenue generated but neglects the degradation costs of market participation.</a:t>
            </a:r>
          </a:p>
          <a:p>
            <a:pPr>
              <a:spcAft>
                <a:spcPts val="1200"/>
              </a:spcAft>
            </a:pPr>
            <a:r>
              <a:rPr lang="en-US" sz="2000" b="0" i="0" dirty="0">
                <a:solidFill>
                  <a:srgbClr val="2E2D2C"/>
                </a:solidFill>
                <a:effectLst/>
                <a:latin typeface="Barlow Lokal"/>
              </a:rPr>
              <a:t>To optimize the total cost of ownership (TCO) of storage systems on an industrial scale, the degradation costs of the various cycles must be considered. With a digital twin, the costs of each cycle can be tracked and consolidated and compared across systems. With the knowledge of the revenue and cost of market participation, the overall operation can be optimized to achieve the maximum total value of the system. </a:t>
            </a:r>
            <a:endParaRPr lang="de-CH" sz="2000" b="0" i="0" dirty="0">
              <a:solidFill>
                <a:srgbClr val="2E2D2C"/>
              </a:solidFill>
              <a:effectLst/>
              <a:latin typeface="Barlow Lokal"/>
            </a:endParaRPr>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41</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07 - Battery Ageing</a:t>
            </a:r>
            <a:endParaRPr lang="de-CH" dirty="0"/>
          </a:p>
        </p:txBody>
      </p:sp>
      <p:pic>
        <p:nvPicPr>
          <p:cNvPr id="8" name="Grafik 7">
            <a:extLst>
              <a:ext uri="{FF2B5EF4-FFF2-40B4-BE49-F238E27FC236}">
                <a16:creationId xmlns:a16="http://schemas.microsoft.com/office/drawing/2014/main" id="{4EE13F53-49AD-C6F5-6895-F36445B1DD9B}"/>
              </a:ext>
            </a:extLst>
          </p:cNvPr>
          <p:cNvPicPr>
            <a:picLocks noChangeAspect="1"/>
          </p:cNvPicPr>
          <p:nvPr/>
        </p:nvPicPr>
        <p:blipFill>
          <a:blip r:embed="rId2"/>
          <a:stretch>
            <a:fillRect/>
          </a:stretch>
        </p:blipFill>
        <p:spPr>
          <a:xfrm>
            <a:off x="8232180" y="766980"/>
            <a:ext cx="1160859" cy="1160859"/>
          </a:xfrm>
          <a:prstGeom prst="rect">
            <a:avLst/>
          </a:prstGeom>
        </p:spPr>
      </p:pic>
    </p:spTree>
    <p:extLst>
      <p:ext uri="{BB962C8B-B14F-4D97-AF65-F5344CB8AC3E}">
        <p14:creationId xmlns:p14="http://schemas.microsoft.com/office/powerpoint/2010/main" val="160705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en-US" sz="2800" dirty="0"/>
              <a:t>How to minimize battery ageing?</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9" y="1001862"/>
            <a:ext cx="8712000" cy="5493968"/>
          </a:xfrm>
        </p:spPr>
        <p:txBody>
          <a:bodyPr>
            <a:normAutofit/>
          </a:bodyPr>
          <a:lstStyle/>
          <a:p>
            <a:pPr marL="0" indent="0">
              <a:spcAft>
                <a:spcPts val="1200"/>
              </a:spcAft>
              <a:buNone/>
            </a:pPr>
            <a:r>
              <a:rPr lang="en-US" b="1" dirty="0">
                <a:solidFill>
                  <a:srgbClr val="8D1962"/>
                </a:solidFill>
              </a:rPr>
              <a:t>Tips for extending the battery life of home storage systems</a:t>
            </a:r>
          </a:p>
          <a:p>
            <a:pPr marL="0" indent="0">
              <a:spcAft>
                <a:spcPts val="1200"/>
              </a:spcAft>
              <a:buNone/>
            </a:pPr>
            <a:r>
              <a:rPr lang="de-CH" b="1" dirty="0">
                <a:solidFill>
                  <a:srgbClr val="8D1962"/>
                </a:solidFill>
              </a:rPr>
              <a:t> </a:t>
            </a:r>
          </a:p>
          <a:p>
            <a:pPr>
              <a:spcAft>
                <a:spcPts val="1200"/>
              </a:spcAft>
            </a:pPr>
            <a:r>
              <a:rPr lang="en-US" sz="2000" b="0" i="0" dirty="0">
                <a:solidFill>
                  <a:srgbClr val="2E2D2C"/>
                </a:solidFill>
                <a:effectLst/>
                <a:latin typeface="Barlow Lokal"/>
              </a:rPr>
              <a:t>Private households with photovoltaic systems on the roof use battery storage systems to increase their own electricity consumption. On most days, home battery systems store more energy than is consumed. As a result, the storage systems are operated in high SOC ranges of 50 ... 100%, which leads to increased ageing. To reduce ageing, the system settings should postpone battery charging until later in the day. This way, the batteries spend less time in higher states of charge overall. </a:t>
            </a:r>
          </a:p>
          <a:p>
            <a:pPr>
              <a:spcAft>
                <a:spcPts val="1200"/>
              </a:spcAft>
            </a:pPr>
            <a:r>
              <a:rPr lang="en-US" sz="2000" b="0" i="0" dirty="0">
                <a:solidFill>
                  <a:srgbClr val="2E2D2C"/>
                </a:solidFill>
                <a:effectLst/>
                <a:latin typeface="Barlow Lokal"/>
              </a:rPr>
              <a:t>In addition, predictive battery analytics can calculate a maximum required SOC value based on actual usage behavior over time. With this information, the system can determine a user-specific SOC value and thus significantly reduce the average state of charge and extend the service life. </a:t>
            </a:r>
            <a:endParaRPr lang="de-CH" sz="2000" b="0" i="0" dirty="0">
              <a:solidFill>
                <a:srgbClr val="2E2D2C"/>
              </a:solidFill>
              <a:effectLst/>
              <a:latin typeface="Barlow Lokal"/>
            </a:endParaRPr>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42</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07 - Battery Ageing</a:t>
            </a:r>
            <a:endParaRPr lang="de-CH" dirty="0"/>
          </a:p>
        </p:txBody>
      </p:sp>
      <p:pic>
        <p:nvPicPr>
          <p:cNvPr id="8" name="Grafik 7">
            <a:extLst>
              <a:ext uri="{FF2B5EF4-FFF2-40B4-BE49-F238E27FC236}">
                <a16:creationId xmlns:a16="http://schemas.microsoft.com/office/drawing/2014/main" id="{4EE13F53-49AD-C6F5-6895-F36445B1DD9B}"/>
              </a:ext>
            </a:extLst>
          </p:cNvPr>
          <p:cNvPicPr>
            <a:picLocks noChangeAspect="1"/>
          </p:cNvPicPr>
          <p:nvPr/>
        </p:nvPicPr>
        <p:blipFill>
          <a:blip r:embed="rId2"/>
          <a:stretch>
            <a:fillRect/>
          </a:stretch>
        </p:blipFill>
        <p:spPr>
          <a:xfrm>
            <a:off x="8232180" y="766980"/>
            <a:ext cx="1160859" cy="1160859"/>
          </a:xfrm>
          <a:prstGeom prst="rect">
            <a:avLst/>
          </a:prstGeom>
        </p:spPr>
      </p:pic>
    </p:spTree>
    <p:extLst>
      <p:ext uri="{BB962C8B-B14F-4D97-AF65-F5344CB8AC3E}">
        <p14:creationId xmlns:p14="http://schemas.microsoft.com/office/powerpoint/2010/main" val="817360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en-US" sz="2800" dirty="0"/>
              <a:t>How to minimize battery ageing?</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9" y="1001862"/>
            <a:ext cx="8712000" cy="5493968"/>
          </a:xfrm>
        </p:spPr>
        <p:txBody>
          <a:bodyPr>
            <a:normAutofit/>
          </a:bodyPr>
          <a:lstStyle/>
          <a:p>
            <a:pPr marL="0" indent="0">
              <a:spcAft>
                <a:spcPts val="1200"/>
              </a:spcAft>
              <a:buNone/>
            </a:pPr>
            <a:r>
              <a:rPr lang="en-US" b="1" dirty="0">
                <a:solidFill>
                  <a:srgbClr val="8D1962"/>
                </a:solidFill>
              </a:rPr>
              <a:t>Tips for extending the battery life of consumer goods</a:t>
            </a:r>
            <a:br>
              <a:rPr lang="en-US" b="1" dirty="0">
                <a:solidFill>
                  <a:srgbClr val="8D1962"/>
                </a:solidFill>
              </a:rPr>
            </a:br>
            <a:r>
              <a:rPr lang="en-US" b="1" dirty="0">
                <a:solidFill>
                  <a:srgbClr val="8D1962"/>
                </a:solidFill>
              </a:rPr>
              <a:t> such as e-bikes, smartphones, tablets and laptops</a:t>
            </a:r>
          </a:p>
          <a:p>
            <a:pPr marL="0" indent="0">
              <a:spcAft>
                <a:spcPts val="1200"/>
              </a:spcAft>
              <a:buNone/>
            </a:pPr>
            <a:endParaRPr lang="de-CH" b="1" dirty="0">
              <a:solidFill>
                <a:srgbClr val="8D1962"/>
              </a:solidFill>
            </a:endParaRPr>
          </a:p>
          <a:p>
            <a:pPr marL="0" indent="0">
              <a:buNone/>
            </a:pPr>
            <a:r>
              <a:rPr lang="en-US" sz="2000" b="0" i="0" dirty="0">
                <a:solidFill>
                  <a:srgbClr val="2E2D2C"/>
                </a:solidFill>
                <a:effectLst/>
                <a:latin typeface="Barlow Lokal"/>
              </a:rPr>
              <a:t>A common mistake is that LIBs remain fully charged most of the time. Below are recommendations for adjusting the charging process to prolong battery life and increase safety:</a:t>
            </a:r>
          </a:p>
          <a:p>
            <a:r>
              <a:rPr lang="en-US" sz="2000" b="0" i="0" dirty="0">
                <a:solidFill>
                  <a:srgbClr val="2E2D2C"/>
                </a:solidFill>
                <a:effectLst/>
                <a:latin typeface="Barlow Lokal"/>
              </a:rPr>
              <a:t>It is best to charge the device in the morning after getting up, rather than before going to bed. If the device is charged during the night, it will remain fully charged for a longer period, which should be avoided.</a:t>
            </a:r>
          </a:p>
          <a:p>
            <a:r>
              <a:rPr lang="en-US" sz="2000" b="0" i="0" dirty="0">
                <a:solidFill>
                  <a:srgbClr val="2E2D2C"/>
                </a:solidFill>
                <a:effectLst/>
                <a:latin typeface="Barlow Lokal"/>
              </a:rPr>
              <a:t>For notebooks, it is advisable to limit the maximum charge level to around 50% if it is connected to the power supply. (Do not forget to increase the threshold value before disconnecting from the mains for longer periods, e.g. when traveling).</a:t>
            </a:r>
            <a:endParaRPr lang="de-CH" sz="1818" b="0" i="0" dirty="0">
              <a:solidFill>
                <a:srgbClr val="2E2D2C"/>
              </a:solidFill>
              <a:effectLst/>
              <a:latin typeface="Barlow Lokal"/>
            </a:endParaRPr>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43</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07 - Battery Ageing</a:t>
            </a:r>
            <a:endParaRPr lang="de-CH" dirty="0"/>
          </a:p>
        </p:txBody>
      </p:sp>
      <p:pic>
        <p:nvPicPr>
          <p:cNvPr id="8" name="Grafik 7">
            <a:extLst>
              <a:ext uri="{FF2B5EF4-FFF2-40B4-BE49-F238E27FC236}">
                <a16:creationId xmlns:a16="http://schemas.microsoft.com/office/drawing/2014/main" id="{04554005-D989-018F-2CB0-230838ACEE60}"/>
              </a:ext>
            </a:extLst>
          </p:cNvPr>
          <p:cNvPicPr>
            <a:picLocks noChangeAspect="1"/>
          </p:cNvPicPr>
          <p:nvPr/>
        </p:nvPicPr>
        <p:blipFill>
          <a:blip r:embed="rId2"/>
          <a:stretch>
            <a:fillRect/>
          </a:stretch>
        </p:blipFill>
        <p:spPr>
          <a:xfrm>
            <a:off x="8207617" y="766496"/>
            <a:ext cx="1160859" cy="1160859"/>
          </a:xfrm>
          <a:prstGeom prst="rect">
            <a:avLst/>
          </a:prstGeom>
        </p:spPr>
      </p:pic>
    </p:spTree>
    <p:extLst>
      <p:ext uri="{BB962C8B-B14F-4D97-AF65-F5344CB8AC3E}">
        <p14:creationId xmlns:p14="http://schemas.microsoft.com/office/powerpoint/2010/main" val="3813659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en-US" sz="2800" dirty="0"/>
              <a:t>How to minimize battery ageing?</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9" y="1001862"/>
            <a:ext cx="8712000" cy="5493968"/>
          </a:xfrm>
        </p:spPr>
        <p:txBody>
          <a:bodyPr>
            <a:normAutofit/>
          </a:bodyPr>
          <a:lstStyle/>
          <a:p>
            <a:pPr marL="0" indent="0">
              <a:spcAft>
                <a:spcPts val="1200"/>
              </a:spcAft>
              <a:buNone/>
            </a:pPr>
            <a:r>
              <a:rPr lang="en-US" b="1" dirty="0">
                <a:solidFill>
                  <a:srgbClr val="8D1962"/>
                </a:solidFill>
              </a:rPr>
              <a:t>Tips for extending the battery life of consumer goods</a:t>
            </a:r>
            <a:br>
              <a:rPr lang="en-US" b="1" dirty="0">
                <a:solidFill>
                  <a:srgbClr val="8D1962"/>
                </a:solidFill>
              </a:rPr>
            </a:br>
            <a:r>
              <a:rPr lang="en-US" b="1" dirty="0">
                <a:solidFill>
                  <a:srgbClr val="8D1962"/>
                </a:solidFill>
              </a:rPr>
              <a:t> such as e-bikes, smartphones, tablets and laptops</a:t>
            </a:r>
          </a:p>
          <a:p>
            <a:r>
              <a:rPr lang="en-US" sz="2000" b="0" i="0" dirty="0">
                <a:solidFill>
                  <a:srgbClr val="2E2D2C"/>
                </a:solidFill>
                <a:effectLst/>
                <a:latin typeface="Barlow Lokal"/>
              </a:rPr>
              <a:t>It is fine to set a higher SOC value if necessary. For safety reasons, a lower SOC value is recommended when taking the computer on an airplane.</a:t>
            </a:r>
          </a:p>
          <a:p>
            <a:r>
              <a:rPr lang="en-US" sz="2000" b="0" i="0" dirty="0">
                <a:solidFill>
                  <a:srgbClr val="2E2D2C"/>
                </a:solidFill>
                <a:effectLst/>
                <a:latin typeface="Barlow Lokal"/>
              </a:rPr>
              <a:t>Other consumer goods such as electric toothbrushes, electric shavers or power tools should only be charged when the SOC value is 20% or less and not after each use.</a:t>
            </a:r>
          </a:p>
          <a:p>
            <a:r>
              <a:rPr lang="en-US" sz="2000" b="0" i="0" dirty="0">
                <a:solidFill>
                  <a:srgbClr val="2E2D2C"/>
                </a:solidFill>
                <a:effectLst/>
                <a:latin typeface="Barlow Lokal"/>
              </a:rPr>
              <a:t>Do not fully charge electric bicycles all the time. Instead, only fully charge when the full capacity is required for long distances. If the e-bike is to be stored for a longer period of time, it is recommended to discharge the battery to 20-50% before storage.</a:t>
            </a:r>
          </a:p>
          <a:p>
            <a:r>
              <a:rPr lang="en-US" sz="2000" b="0" i="0" dirty="0">
                <a:solidFill>
                  <a:srgbClr val="2E2D2C"/>
                </a:solidFill>
                <a:effectLst/>
                <a:latin typeface="Barlow Lokal"/>
              </a:rPr>
              <a:t>Do not charge e-bikes outdoors when it is cold, as this can lead to Li-plating.</a:t>
            </a:r>
            <a:endParaRPr lang="de-CH" sz="2000" b="0" i="0" dirty="0">
              <a:solidFill>
                <a:srgbClr val="2E2D2C"/>
              </a:solidFill>
              <a:effectLst/>
              <a:latin typeface="Barlow Lokal"/>
            </a:endParaRPr>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44</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07 - Battery Ageing</a:t>
            </a:r>
            <a:endParaRPr lang="de-CH" dirty="0"/>
          </a:p>
        </p:txBody>
      </p:sp>
      <p:pic>
        <p:nvPicPr>
          <p:cNvPr id="8" name="Grafik 7">
            <a:extLst>
              <a:ext uri="{FF2B5EF4-FFF2-40B4-BE49-F238E27FC236}">
                <a16:creationId xmlns:a16="http://schemas.microsoft.com/office/drawing/2014/main" id="{04554005-D989-018F-2CB0-230838ACEE60}"/>
              </a:ext>
            </a:extLst>
          </p:cNvPr>
          <p:cNvPicPr>
            <a:picLocks noChangeAspect="1"/>
          </p:cNvPicPr>
          <p:nvPr/>
        </p:nvPicPr>
        <p:blipFill>
          <a:blip r:embed="rId2"/>
          <a:stretch>
            <a:fillRect/>
          </a:stretch>
        </p:blipFill>
        <p:spPr>
          <a:xfrm>
            <a:off x="8207617" y="766496"/>
            <a:ext cx="1160859" cy="1160859"/>
          </a:xfrm>
          <a:prstGeom prst="rect">
            <a:avLst/>
          </a:prstGeom>
        </p:spPr>
      </p:pic>
    </p:spTree>
    <p:extLst>
      <p:ext uri="{BB962C8B-B14F-4D97-AF65-F5344CB8AC3E}">
        <p14:creationId xmlns:p14="http://schemas.microsoft.com/office/powerpoint/2010/main" val="171595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8C86F-0400-F916-024F-A67B2E2AD64D}"/>
              </a:ext>
            </a:extLst>
          </p:cNvPr>
          <p:cNvSpPr>
            <a:spLocks noGrp="1"/>
          </p:cNvSpPr>
          <p:nvPr>
            <p:ph type="title"/>
          </p:nvPr>
        </p:nvSpPr>
        <p:spPr/>
        <p:txBody>
          <a:bodyPr/>
          <a:lstStyle/>
          <a:p>
            <a:r>
              <a:rPr lang="de-CH" sz="2800" dirty="0"/>
              <a:t>Key Takeaways</a:t>
            </a:r>
          </a:p>
        </p:txBody>
      </p:sp>
      <p:sp>
        <p:nvSpPr>
          <p:cNvPr id="3" name="Inhaltsplatzhalter 2">
            <a:extLst>
              <a:ext uri="{FF2B5EF4-FFF2-40B4-BE49-F238E27FC236}">
                <a16:creationId xmlns:a16="http://schemas.microsoft.com/office/drawing/2014/main" id="{1FCC8940-7E99-83B7-95B6-794C0DBF9DF8}"/>
              </a:ext>
            </a:extLst>
          </p:cNvPr>
          <p:cNvSpPr>
            <a:spLocks noGrp="1"/>
          </p:cNvSpPr>
          <p:nvPr>
            <p:ph idx="1"/>
          </p:nvPr>
        </p:nvSpPr>
        <p:spPr>
          <a:xfrm>
            <a:off x="681038" y="1002346"/>
            <a:ext cx="8662065" cy="5174618"/>
          </a:xfrm>
        </p:spPr>
        <p:txBody>
          <a:bodyPr>
            <a:normAutofit lnSpcReduction="10000"/>
          </a:bodyPr>
          <a:lstStyle/>
          <a:p>
            <a:pPr marL="0" indent="0">
              <a:spcAft>
                <a:spcPts val="1200"/>
              </a:spcAft>
              <a:buNone/>
            </a:pPr>
            <a:r>
              <a:rPr lang="en-US" b="1" dirty="0">
                <a:solidFill>
                  <a:srgbClr val="8D1962"/>
                </a:solidFill>
              </a:rPr>
              <a:t>Key takeaways</a:t>
            </a:r>
          </a:p>
          <a:p>
            <a:pPr>
              <a:spcAft>
                <a:spcPts val="600"/>
              </a:spcAft>
            </a:pPr>
            <a:r>
              <a:rPr lang="en-US" sz="2360" dirty="0"/>
              <a:t>The ageing of LIBs can be divided into “cyclical” and “calendar” ageing.</a:t>
            </a:r>
          </a:p>
          <a:p>
            <a:pPr>
              <a:spcAft>
                <a:spcPts val="600"/>
              </a:spcAft>
            </a:pPr>
            <a:r>
              <a:rPr lang="en-US" sz="2360" dirty="0"/>
              <a:t>Several ageing mechanisms take place simultaneously on all components of a LIB.</a:t>
            </a:r>
          </a:p>
          <a:p>
            <a:pPr>
              <a:spcAft>
                <a:spcPts val="600"/>
              </a:spcAft>
            </a:pPr>
            <a:r>
              <a:rPr lang="en-US" sz="2360" dirty="0"/>
              <a:t>The charge/discharge rate and the temperature have a major influence on ageing.</a:t>
            </a:r>
          </a:p>
          <a:p>
            <a:pPr>
              <a:spcAft>
                <a:spcPts val="600"/>
              </a:spcAft>
            </a:pPr>
            <a:r>
              <a:rPr lang="en-US" sz="2360" dirty="0"/>
              <a:t>The “safety” depends on the ageing </a:t>
            </a:r>
            <a:r>
              <a:rPr lang="en-US" sz="2360" err="1"/>
              <a:t>conditions</a:t>
            </a:r>
            <a:r>
              <a:rPr lang="en-US" sz="2360"/>
              <a:t>.</a:t>
            </a:r>
          </a:p>
          <a:p>
            <a:pPr>
              <a:spcAft>
                <a:spcPts val="600"/>
              </a:spcAft>
            </a:pPr>
            <a:r>
              <a:rPr lang="en-US" sz="2360"/>
              <a:t>Li-plating </a:t>
            </a:r>
            <a:r>
              <a:rPr lang="en-US" sz="2360" dirty="0"/>
              <a:t>lowers the temperatures at which thermal runaway occurs. (thermal runaway) sets in.</a:t>
            </a:r>
          </a:p>
          <a:p>
            <a:pPr>
              <a:spcAft>
                <a:spcPts val="600"/>
              </a:spcAft>
            </a:pPr>
            <a:r>
              <a:rPr lang="en-US" sz="2360" dirty="0"/>
              <a:t>Modern LIBs that are operated at the limits of the specification “live” for hundreds to thousands of cycles.</a:t>
            </a:r>
          </a:p>
        </p:txBody>
      </p:sp>
      <p:sp>
        <p:nvSpPr>
          <p:cNvPr id="4" name="Datumsplatzhalter 3">
            <a:extLst>
              <a:ext uri="{FF2B5EF4-FFF2-40B4-BE49-F238E27FC236}">
                <a16:creationId xmlns:a16="http://schemas.microsoft.com/office/drawing/2014/main" id="{C3FC6247-4F1B-1F27-025D-4FD2E7F26094}"/>
              </a:ext>
            </a:extLst>
          </p:cNvPr>
          <p:cNvSpPr>
            <a:spLocks noGrp="1"/>
          </p:cNvSpPr>
          <p:nvPr>
            <p:ph type="dt" sz="half" idx="10"/>
          </p:nvPr>
        </p:nvSpPr>
        <p:spPr/>
        <p:txBody>
          <a:bodyPr/>
          <a:lstStyle/>
          <a:p>
            <a:r>
              <a:rPr lang="en-US"/>
              <a:t>Battery Course</a:t>
            </a:r>
            <a:endParaRPr lang="de-CH"/>
          </a:p>
        </p:txBody>
      </p:sp>
      <p:sp>
        <p:nvSpPr>
          <p:cNvPr id="6" name="Fußzeilenplatzhalter 5">
            <a:extLst>
              <a:ext uri="{FF2B5EF4-FFF2-40B4-BE49-F238E27FC236}">
                <a16:creationId xmlns:a16="http://schemas.microsoft.com/office/drawing/2014/main" id="{FF2FAE7B-A859-627C-A854-AEE705A8D9B2}"/>
              </a:ext>
            </a:extLst>
          </p:cNvPr>
          <p:cNvSpPr>
            <a:spLocks noGrp="1"/>
          </p:cNvSpPr>
          <p:nvPr>
            <p:ph type="ftr" sz="quarter" idx="11"/>
          </p:nvPr>
        </p:nvSpPr>
        <p:spPr/>
        <p:txBody>
          <a:bodyPr/>
          <a:lstStyle/>
          <a:p>
            <a:r>
              <a:rPr lang="de-CH"/>
              <a:t>07 - Battery Ageing</a:t>
            </a:r>
          </a:p>
        </p:txBody>
      </p:sp>
      <p:sp>
        <p:nvSpPr>
          <p:cNvPr id="7" name="Foliennummernplatzhalter 6">
            <a:extLst>
              <a:ext uri="{FF2B5EF4-FFF2-40B4-BE49-F238E27FC236}">
                <a16:creationId xmlns:a16="http://schemas.microsoft.com/office/drawing/2014/main" id="{AB60AF98-8166-3259-88B8-6569BA2FEA62}"/>
              </a:ext>
            </a:extLst>
          </p:cNvPr>
          <p:cNvSpPr>
            <a:spLocks noGrp="1"/>
          </p:cNvSpPr>
          <p:nvPr>
            <p:ph type="sldNum" sz="quarter" idx="12"/>
          </p:nvPr>
        </p:nvSpPr>
        <p:spPr/>
        <p:txBody>
          <a:bodyPr/>
          <a:lstStyle/>
          <a:p>
            <a:fld id="{7E92B102-2D05-4D20-AD0C-1FCC6F238F5D}" type="slidenum">
              <a:rPr lang="de-CH" smtClean="0"/>
              <a:t>45</a:t>
            </a:fld>
            <a:endParaRPr lang="de-CH"/>
          </a:p>
        </p:txBody>
      </p:sp>
    </p:spTree>
    <p:extLst>
      <p:ext uri="{BB962C8B-B14F-4D97-AF65-F5344CB8AC3E}">
        <p14:creationId xmlns:p14="http://schemas.microsoft.com/office/powerpoint/2010/main" val="3594786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de-CH" sz="2800" dirty="0" err="1"/>
              <a:t>Battery</a:t>
            </a:r>
            <a:r>
              <a:rPr lang="de-CH" sz="2800" dirty="0"/>
              <a:t> </a:t>
            </a:r>
            <a:r>
              <a:rPr lang="de-CH" sz="2800" dirty="0" err="1"/>
              <a:t>Ageing</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8" y="1001862"/>
            <a:ext cx="8543925" cy="5493968"/>
          </a:xfrm>
        </p:spPr>
        <p:txBody>
          <a:bodyPr>
            <a:normAutofit/>
          </a:bodyPr>
          <a:lstStyle/>
          <a:p>
            <a:pPr marL="0" indent="0">
              <a:spcAft>
                <a:spcPts val="1800"/>
              </a:spcAft>
              <a:buNone/>
            </a:pPr>
            <a:r>
              <a:rPr lang="de-CH" b="1" dirty="0" err="1">
                <a:solidFill>
                  <a:srgbClr val="8D1962"/>
                </a:solidFill>
              </a:rPr>
              <a:t>What</a:t>
            </a:r>
            <a:r>
              <a:rPr lang="de-CH" b="1" dirty="0">
                <a:solidFill>
                  <a:srgbClr val="8D1962"/>
                </a:solidFill>
              </a:rPr>
              <a:t> </a:t>
            </a:r>
            <a:r>
              <a:rPr lang="de-CH" b="1" dirty="0" err="1">
                <a:solidFill>
                  <a:srgbClr val="8D1962"/>
                </a:solidFill>
              </a:rPr>
              <a:t>is</a:t>
            </a:r>
            <a:r>
              <a:rPr lang="de-CH" b="1" dirty="0">
                <a:solidFill>
                  <a:srgbClr val="8D1962"/>
                </a:solidFill>
              </a:rPr>
              <a:t> </a:t>
            </a:r>
            <a:r>
              <a:rPr lang="de-CH" b="1" dirty="0" err="1">
                <a:solidFill>
                  <a:srgbClr val="8D1962"/>
                </a:solidFill>
              </a:rPr>
              <a:t>battery</a:t>
            </a:r>
            <a:r>
              <a:rPr lang="de-CH" b="1" dirty="0">
                <a:solidFill>
                  <a:srgbClr val="8D1962"/>
                </a:solidFill>
              </a:rPr>
              <a:t> </a:t>
            </a:r>
            <a:r>
              <a:rPr lang="de-CH" b="1" dirty="0" err="1">
                <a:solidFill>
                  <a:srgbClr val="8D1962"/>
                </a:solidFill>
              </a:rPr>
              <a:t>ageing</a:t>
            </a:r>
            <a:r>
              <a:rPr lang="de-CH" b="1" dirty="0">
                <a:solidFill>
                  <a:srgbClr val="8D1962"/>
                </a:solidFill>
              </a:rPr>
              <a:t>?</a:t>
            </a:r>
            <a:r>
              <a:rPr lang="de-CH" b="1" i="1" dirty="0">
                <a:solidFill>
                  <a:srgbClr val="8D1962"/>
                </a:solidFill>
              </a:rPr>
              <a:t> </a:t>
            </a:r>
          </a:p>
          <a:p>
            <a:pPr>
              <a:lnSpc>
                <a:spcPct val="110000"/>
              </a:lnSpc>
            </a:pPr>
            <a:r>
              <a:rPr lang="de-CH" b="1" i="1" dirty="0">
                <a:solidFill>
                  <a:srgbClr val="8D1962"/>
                </a:solidFill>
              </a:rPr>
              <a:t>  </a:t>
            </a:r>
          </a:p>
          <a:p>
            <a:pPr>
              <a:lnSpc>
                <a:spcPct val="110000"/>
              </a:lnSpc>
            </a:pPr>
            <a:r>
              <a:rPr lang="de-CH" b="1" i="1" dirty="0">
                <a:solidFill>
                  <a:srgbClr val="8D1962"/>
                </a:solidFill>
              </a:rPr>
              <a:t> </a:t>
            </a:r>
          </a:p>
          <a:p>
            <a:pPr>
              <a:lnSpc>
                <a:spcPct val="110000"/>
              </a:lnSpc>
            </a:pPr>
            <a:r>
              <a:rPr lang="de-CH" b="1" i="1" dirty="0">
                <a:solidFill>
                  <a:srgbClr val="8D1962"/>
                </a:solidFill>
              </a:rPr>
              <a:t> </a:t>
            </a:r>
          </a:p>
          <a:p>
            <a:pPr>
              <a:lnSpc>
                <a:spcPct val="110000"/>
              </a:lnSpc>
            </a:pPr>
            <a:r>
              <a:rPr lang="de-CH" b="1" i="1" dirty="0">
                <a:solidFill>
                  <a:srgbClr val="8D1962"/>
                </a:solidFill>
              </a:rPr>
              <a:t> </a:t>
            </a:r>
          </a:p>
          <a:p>
            <a:pPr>
              <a:lnSpc>
                <a:spcPct val="110000"/>
              </a:lnSpc>
            </a:pPr>
            <a:r>
              <a:rPr lang="de-CH" b="1" i="1" dirty="0">
                <a:solidFill>
                  <a:srgbClr val="8D1962"/>
                </a:solidFill>
              </a:rPr>
              <a:t> </a:t>
            </a:r>
          </a:p>
          <a:p>
            <a:pPr marL="0" indent="0">
              <a:lnSpc>
                <a:spcPct val="110000"/>
              </a:lnSpc>
              <a:buNone/>
            </a:pPr>
            <a:endParaRPr lang="de-CH" b="1" i="1" dirty="0">
              <a:solidFill>
                <a:srgbClr val="8D1962"/>
              </a:solidFill>
            </a:endParaRPr>
          </a:p>
          <a:p>
            <a:pPr marL="0" indent="0">
              <a:buNone/>
            </a:pPr>
            <a:endParaRPr lang="de-CH" b="1" i="1" dirty="0">
              <a:solidFill>
                <a:srgbClr val="8D1962"/>
              </a:solidFill>
            </a:endParaRPr>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5</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07 - Battery Ageing</a:t>
            </a:r>
            <a:endParaRPr lang="de-CH" dirty="0"/>
          </a:p>
        </p:txBody>
      </p:sp>
    </p:spTree>
    <p:extLst>
      <p:ext uri="{BB962C8B-B14F-4D97-AF65-F5344CB8AC3E}">
        <p14:creationId xmlns:p14="http://schemas.microsoft.com/office/powerpoint/2010/main" val="276547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de-CH" sz="2800" dirty="0" err="1"/>
              <a:t>Phenomenological</a:t>
            </a:r>
            <a:r>
              <a:rPr lang="de-CH" sz="2800" dirty="0"/>
              <a:t> </a:t>
            </a:r>
            <a:r>
              <a:rPr lang="de-CH" sz="2800" dirty="0" err="1"/>
              <a:t>battery</a:t>
            </a:r>
            <a:r>
              <a:rPr lang="de-CH" sz="2800" dirty="0"/>
              <a:t> </a:t>
            </a:r>
            <a:r>
              <a:rPr lang="de-CH" sz="2800" dirty="0" err="1"/>
              <a:t>ageing</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8" y="1001862"/>
            <a:ext cx="8543925" cy="5493968"/>
          </a:xfrm>
        </p:spPr>
        <p:txBody>
          <a:bodyPr>
            <a:normAutofit/>
          </a:bodyPr>
          <a:lstStyle/>
          <a:p>
            <a:pPr marL="0" indent="0" algn="ctr">
              <a:spcAft>
                <a:spcPts val="1800"/>
              </a:spcAft>
              <a:buNone/>
            </a:pPr>
            <a:r>
              <a:rPr lang="de-CH" b="1" dirty="0" err="1">
                <a:solidFill>
                  <a:srgbClr val="8D1962"/>
                </a:solidFill>
              </a:rPr>
              <a:t>Battery</a:t>
            </a:r>
            <a:r>
              <a:rPr lang="de-CH" b="1" dirty="0">
                <a:solidFill>
                  <a:srgbClr val="8D1962"/>
                </a:solidFill>
              </a:rPr>
              <a:t> </a:t>
            </a:r>
            <a:r>
              <a:rPr lang="de-CH" b="1" dirty="0" err="1">
                <a:solidFill>
                  <a:srgbClr val="8D1962"/>
                </a:solidFill>
              </a:rPr>
              <a:t>ageing</a:t>
            </a:r>
            <a:endParaRPr lang="de-CH" b="1" dirty="0">
              <a:solidFill>
                <a:srgbClr val="8D1962"/>
              </a:solidFill>
            </a:endParaRPr>
          </a:p>
          <a:p>
            <a:pPr marL="0" indent="0">
              <a:buNone/>
            </a:pPr>
            <a:endParaRPr lang="de-CH" b="1" i="1" dirty="0">
              <a:solidFill>
                <a:srgbClr val="8D1962"/>
              </a:solidFill>
            </a:endParaRPr>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6</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07 - Battery Ageing</a:t>
            </a:r>
            <a:endParaRPr lang="de-CH" dirty="0"/>
          </a:p>
        </p:txBody>
      </p:sp>
      <p:sp>
        <p:nvSpPr>
          <p:cNvPr id="5" name="Flussdiagramm: Alternativer Prozess 4">
            <a:extLst>
              <a:ext uri="{FF2B5EF4-FFF2-40B4-BE49-F238E27FC236}">
                <a16:creationId xmlns:a16="http://schemas.microsoft.com/office/drawing/2014/main" id="{7957ADCF-7392-F96D-E19B-763986F7FE8A}"/>
              </a:ext>
            </a:extLst>
          </p:cNvPr>
          <p:cNvSpPr/>
          <p:nvPr/>
        </p:nvSpPr>
        <p:spPr>
          <a:xfrm>
            <a:off x="1142000" y="1589963"/>
            <a:ext cx="3240000" cy="1011402"/>
          </a:xfrm>
          <a:prstGeom prst="flowChartAlternateProcess">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0" bIns="72000" rtlCol="0" anchor="ctr">
            <a:spAutoFit/>
          </a:bodyPr>
          <a:lstStyle/>
          <a:p>
            <a:pPr algn="ctr">
              <a:lnSpc>
                <a:spcPct val="130000"/>
              </a:lnSpc>
            </a:pPr>
            <a:r>
              <a:rPr lang="de-CH" sz="2000" i="1" u="sng" dirty="0" err="1">
                <a:solidFill>
                  <a:srgbClr val="7030A0"/>
                </a:solidFill>
              </a:rPr>
              <a:t>Decrease</a:t>
            </a:r>
            <a:endParaRPr lang="de-CH" sz="2000" i="1" u="sng" dirty="0">
              <a:solidFill>
                <a:srgbClr val="7030A0"/>
              </a:solidFill>
            </a:endParaRPr>
          </a:p>
          <a:p>
            <a:pPr algn="ctr">
              <a:lnSpc>
                <a:spcPct val="130000"/>
              </a:lnSpc>
            </a:pPr>
            <a:r>
              <a:rPr lang="de-CH" sz="2400" b="1" i="1" dirty="0">
                <a:solidFill>
                  <a:srgbClr val="7030A0"/>
                </a:solidFill>
              </a:rPr>
              <a:t>Storage </a:t>
            </a:r>
            <a:r>
              <a:rPr lang="de-CH" sz="2400" b="1" i="1" dirty="0" err="1">
                <a:solidFill>
                  <a:srgbClr val="7030A0"/>
                </a:solidFill>
              </a:rPr>
              <a:t>Capacity</a:t>
            </a:r>
            <a:r>
              <a:rPr lang="de-CH" sz="2400" b="1" i="1" dirty="0">
                <a:solidFill>
                  <a:srgbClr val="7030A0"/>
                </a:solidFill>
              </a:rPr>
              <a:t> Q</a:t>
            </a:r>
          </a:p>
        </p:txBody>
      </p:sp>
      <p:sp>
        <p:nvSpPr>
          <p:cNvPr id="7" name="Flussdiagramm: Alternativer Prozess 6">
            <a:extLst>
              <a:ext uri="{FF2B5EF4-FFF2-40B4-BE49-F238E27FC236}">
                <a16:creationId xmlns:a16="http://schemas.microsoft.com/office/drawing/2014/main" id="{871909CB-961A-3D22-799D-CD43DE6C2789}"/>
              </a:ext>
            </a:extLst>
          </p:cNvPr>
          <p:cNvSpPr/>
          <p:nvPr/>
        </p:nvSpPr>
        <p:spPr>
          <a:xfrm>
            <a:off x="5524000" y="1589964"/>
            <a:ext cx="3240000" cy="1011402"/>
          </a:xfrm>
          <a:prstGeom prst="flowChartAlternateProcess">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0" bIns="72000" rtlCol="0" anchor="ctr">
            <a:spAutoFit/>
          </a:bodyPr>
          <a:lstStyle/>
          <a:p>
            <a:pPr algn="ctr">
              <a:lnSpc>
                <a:spcPct val="130000"/>
              </a:lnSpc>
            </a:pPr>
            <a:r>
              <a:rPr lang="de-CH" sz="2000" i="1" u="sng" dirty="0" err="1">
                <a:solidFill>
                  <a:srgbClr val="7030A0"/>
                </a:solidFill>
              </a:rPr>
              <a:t>Increase</a:t>
            </a:r>
            <a:endParaRPr lang="de-CH" sz="2000" i="1" u="sng" dirty="0">
              <a:solidFill>
                <a:srgbClr val="7030A0"/>
              </a:solidFill>
            </a:endParaRPr>
          </a:p>
          <a:p>
            <a:pPr algn="ctr">
              <a:lnSpc>
                <a:spcPct val="130000"/>
              </a:lnSpc>
            </a:pPr>
            <a:r>
              <a:rPr lang="de-CH" sz="2400" b="1" i="1" dirty="0">
                <a:solidFill>
                  <a:srgbClr val="7030A0"/>
                </a:solidFill>
              </a:rPr>
              <a:t>Internal Resistance Ri</a:t>
            </a:r>
          </a:p>
        </p:txBody>
      </p:sp>
    </p:spTree>
    <p:extLst>
      <p:ext uri="{BB962C8B-B14F-4D97-AF65-F5344CB8AC3E}">
        <p14:creationId xmlns:p14="http://schemas.microsoft.com/office/powerpoint/2010/main" val="1959507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de-CH" sz="2800" dirty="0" err="1"/>
              <a:t>Phenomenological</a:t>
            </a:r>
            <a:r>
              <a:rPr lang="de-CH" sz="2800" dirty="0"/>
              <a:t> </a:t>
            </a:r>
            <a:r>
              <a:rPr lang="de-CH" sz="2800" dirty="0" err="1"/>
              <a:t>battery</a:t>
            </a:r>
            <a:r>
              <a:rPr lang="de-CH" sz="2800" dirty="0"/>
              <a:t> </a:t>
            </a:r>
            <a:r>
              <a:rPr lang="de-CH" sz="2800" dirty="0" err="1"/>
              <a:t>ageing</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8" y="1001862"/>
            <a:ext cx="8543925" cy="5493968"/>
          </a:xfrm>
        </p:spPr>
        <p:txBody>
          <a:bodyPr>
            <a:normAutofit/>
          </a:bodyPr>
          <a:lstStyle/>
          <a:p>
            <a:pPr marL="0" indent="0">
              <a:spcAft>
                <a:spcPts val="1800"/>
              </a:spcAft>
              <a:buNone/>
            </a:pPr>
            <a:r>
              <a:rPr lang="en-US" b="1" dirty="0">
                <a:solidFill>
                  <a:srgbClr val="8D1962"/>
                </a:solidFill>
              </a:rPr>
              <a:t>Decrease in storage capacity Q</a:t>
            </a:r>
            <a:endParaRPr lang="de-CH" b="1" dirty="0">
              <a:solidFill>
                <a:srgbClr val="8D1962"/>
              </a:solidFill>
            </a:endParaRPr>
          </a:p>
          <a:p>
            <a:pPr algn="l">
              <a:spcAft>
                <a:spcPts val="600"/>
              </a:spcAft>
            </a:pPr>
            <a:r>
              <a:rPr lang="en-US" sz="2200" b="0" i="0" dirty="0">
                <a:solidFill>
                  <a:srgbClr val="2E2D2C"/>
                </a:solidFill>
                <a:effectLst/>
                <a:latin typeface="Barlow Lokal"/>
              </a:rPr>
              <a:t>Batteries lose capacity as they age. This means that</a:t>
            </a:r>
            <a:endParaRPr lang="de-CH" sz="2200" b="0" i="0" dirty="0">
              <a:solidFill>
                <a:srgbClr val="2E2D2C"/>
              </a:solidFill>
              <a:effectLst/>
              <a:latin typeface="Barlow Lokal"/>
            </a:endParaRPr>
          </a:p>
          <a:p>
            <a:pPr lvl="1">
              <a:spcBef>
                <a:spcPts val="0"/>
              </a:spcBef>
              <a:spcAft>
                <a:spcPts val="1200"/>
              </a:spcAft>
              <a:buFont typeface="Symbol" panose="05050102010706020507" pitchFamily="18" charset="2"/>
              <a:buChar char="-"/>
            </a:pPr>
            <a:r>
              <a:rPr lang="en-US" sz="2018" b="0" i="0" dirty="0">
                <a:solidFill>
                  <a:srgbClr val="2E2D2C"/>
                </a:solidFill>
                <a:effectLst/>
                <a:latin typeface="Barlow Lokal"/>
              </a:rPr>
              <a:t>an e-vehicle can no longer drive as far as it originally could without stopping to recharge.</a:t>
            </a:r>
            <a:endParaRPr lang="de-CH" sz="2018" b="0" i="0" dirty="0">
              <a:solidFill>
                <a:srgbClr val="2E2D2C"/>
              </a:solidFill>
              <a:effectLst/>
              <a:latin typeface="Barlow Lokal"/>
            </a:endParaRPr>
          </a:p>
          <a:p>
            <a:pPr lvl="1">
              <a:spcBef>
                <a:spcPts val="0"/>
              </a:spcBef>
              <a:spcAft>
                <a:spcPts val="1200"/>
              </a:spcAft>
              <a:buFont typeface="Symbol" panose="05050102010706020507" pitchFamily="18" charset="2"/>
              <a:buChar char="-"/>
            </a:pPr>
            <a:r>
              <a:rPr lang="en-US" sz="2018" dirty="0">
                <a:solidFill>
                  <a:srgbClr val="2E2D2C"/>
                </a:solidFill>
                <a:latin typeface="Barlow Lokal"/>
              </a:rPr>
              <a:t>in the case of stationary energy storage systems, the battery can store less energy and therefore generate less yield</a:t>
            </a:r>
            <a:r>
              <a:rPr lang="de-CH" sz="2018" b="0" i="0" dirty="0">
                <a:solidFill>
                  <a:srgbClr val="2E2D2C"/>
                </a:solidFill>
                <a:effectLst/>
                <a:latin typeface="Barlow Lokal"/>
              </a:rPr>
              <a:t>.</a:t>
            </a:r>
          </a:p>
          <a:p>
            <a:pPr algn="l">
              <a:spcBef>
                <a:spcPts val="1200"/>
              </a:spcBef>
              <a:spcAft>
                <a:spcPts val="1200"/>
              </a:spcAft>
            </a:pPr>
            <a:r>
              <a:rPr lang="en-US" sz="2200" b="0" i="0" dirty="0">
                <a:solidFill>
                  <a:srgbClr val="2E2D2C"/>
                </a:solidFill>
                <a:effectLst/>
                <a:latin typeface="Barlow Lokal"/>
              </a:rPr>
              <a:t>How quickly the capacity decreases depends on many factors, including the type of battery, the charging and discharging rates, the temperature of the battery and the number of cycles it has undergone.</a:t>
            </a:r>
            <a:endParaRPr lang="de-CH" sz="2200" b="0" i="0" dirty="0">
              <a:solidFill>
                <a:srgbClr val="2E2D2C"/>
              </a:solidFill>
              <a:effectLst/>
              <a:latin typeface="Barlow Lokal"/>
            </a:endParaRPr>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7</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07 - Battery Ageing</a:t>
            </a:r>
            <a:endParaRPr lang="de-CH" dirty="0"/>
          </a:p>
        </p:txBody>
      </p:sp>
    </p:spTree>
    <p:extLst>
      <p:ext uri="{BB962C8B-B14F-4D97-AF65-F5344CB8AC3E}">
        <p14:creationId xmlns:p14="http://schemas.microsoft.com/office/powerpoint/2010/main" val="2031523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de-CH" sz="2800" dirty="0" err="1"/>
              <a:t>Phenomenological</a:t>
            </a:r>
            <a:r>
              <a:rPr lang="de-CH" sz="2800" dirty="0"/>
              <a:t> </a:t>
            </a:r>
            <a:r>
              <a:rPr lang="de-CH" sz="2800" dirty="0" err="1"/>
              <a:t>battery</a:t>
            </a:r>
            <a:r>
              <a:rPr lang="de-CH" sz="2800" dirty="0"/>
              <a:t> </a:t>
            </a:r>
            <a:r>
              <a:rPr lang="de-CH" sz="2800" dirty="0" err="1"/>
              <a:t>ageing</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8" y="1001862"/>
            <a:ext cx="8543925" cy="5493968"/>
          </a:xfrm>
        </p:spPr>
        <p:txBody>
          <a:bodyPr>
            <a:normAutofit/>
          </a:bodyPr>
          <a:lstStyle/>
          <a:p>
            <a:pPr marL="0" indent="0">
              <a:spcAft>
                <a:spcPts val="1800"/>
              </a:spcAft>
              <a:buNone/>
            </a:pPr>
            <a:r>
              <a:rPr lang="en-US" b="1" dirty="0">
                <a:solidFill>
                  <a:srgbClr val="8D1962"/>
                </a:solidFill>
              </a:rPr>
              <a:t>Decrease in storage capacity Q</a:t>
            </a:r>
            <a:endParaRPr lang="de-CH" b="1" dirty="0">
              <a:solidFill>
                <a:srgbClr val="8D1962"/>
              </a:solidFill>
            </a:endParaRPr>
          </a:p>
          <a:p>
            <a:pPr algn="l"/>
            <a:r>
              <a:rPr lang="en-US" sz="2200" b="0" i="0" dirty="0">
                <a:solidFill>
                  <a:srgbClr val="2E2D2C"/>
                </a:solidFill>
                <a:effectLst/>
                <a:latin typeface="Barlow Lokal"/>
              </a:rPr>
              <a:t>Looking at the ageing of a lithium-ion battery over time, the ageing process can be roughly divided into three phases</a:t>
            </a:r>
            <a:r>
              <a:rPr lang="de-CH" sz="2200" b="0" i="0" dirty="0">
                <a:solidFill>
                  <a:srgbClr val="2E2D2C"/>
                </a:solidFill>
                <a:effectLst/>
                <a:latin typeface="Barlow Lokal"/>
              </a:rPr>
              <a:t>.</a:t>
            </a:r>
          </a:p>
          <a:p>
            <a:pPr algn="l"/>
            <a:endParaRPr lang="de-CH" dirty="0">
              <a:solidFill>
                <a:srgbClr val="2E2D2C"/>
              </a:solidFill>
              <a:latin typeface="Barlow Lokal"/>
            </a:endParaRPr>
          </a:p>
          <a:p>
            <a:pPr algn="l"/>
            <a:endParaRPr lang="de-CH" dirty="0">
              <a:solidFill>
                <a:srgbClr val="2E2D2C"/>
              </a:solidFill>
              <a:latin typeface="Barlow Lokal"/>
            </a:endParaRPr>
          </a:p>
          <a:p>
            <a:pPr algn="l"/>
            <a:endParaRPr lang="de-CH" dirty="0">
              <a:solidFill>
                <a:srgbClr val="2E2D2C"/>
              </a:solidFill>
              <a:latin typeface="Barlow Lokal"/>
            </a:endParaRPr>
          </a:p>
          <a:p>
            <a:pPr algn="l"/>
            <a:endParaRPr lang="de-CH" dirty="0">
              <a:solidFill>
                <a:srgbClr val="2E2D2C"/>
              </a:solidFill>
              <a:latin typeface="Barlow Lokal"/>
            </a:endParaRPr>
          </a:p>
          <a:p>
            <a:pPr algn="l"/>
            <a:endParaRPr lang="de-CH" dirty="0">
              <a:solidFill>
                <a:srgbClr val="2E2D2C"/>
              </a:solidFill>
              <a:latin typeface="Barlow Lokal"/>
            </a:endParaRPr>
          </a:p>
          <a:p>
            <a:pPr algn="l"/>
            <a:endParaRPr lang="de-CH" dirty="0">
              <a:solidFill>
                <a:srgbClr val="2E2D2C"/>
              </a:solidFill>
              <a:latin typeface="Barlow Lokal"/>
            </a:endParaRPr>
          </a:p>
          <a:p>
            <a:pPr algn="l"/>
            <a:endParaRPr lang="de-CH" dirty="0">
              <a:solidFill>
                <a:srgbClr val="2E2D2C"/>
              </a:solidFill>
              <a:latin typeface="Barlow Lokal"/>
            </a:endParaRPr>
          </a:p>
          <a:p>
            <a:pPr marL="0" indent="0" algn="ctr">
              <a:buNone/>
            </a:pPr>
            <a:r>
              <a:rPr lang="en-US" sz="2000" i="1" dirty="0">
                <a:effectLst/>
                <a:latin typeface="Barlow Lokal"/>
              </a:rPr>
              <a:t>Typical battery capacity life cycle</a:t>
            </a:r>
            <a:endParaRPr lang="de-CH" sz="2000" i="1" dirty="0">
              <a:effectLst/>
              <a:latin typeface="Barlow Lokal"/>
            </a:endParaRPr>
          </a:p>
          <a:p>
            <a:pPr marL="0" indent="0" algn="r">
              <a:buNone/>
            </a:pPr>
            <a:r>
              <a:rPr lang="de-CH" sz="1100" i="1" dirty="0">
                <a:latin typeface="Barlow Lokal"/>
              </a:rPr>
              <a:t>aus Internetseite ACCURE </a:t>
            </a:r>
            <a:r>
              <a:rPr lang="de-CH" sz="1100" i="1" dirty="0" err="1">
                <a:latin typeface="Barlow Lokal"/>
              </a:rPr>
              <a:t>Battery</a:t>
            </a:r>
            <a:r>
              <a:rPr lang="de-CH" sz="1100" i="1" dirty="0">
                <a:latin typeface="Barlow Lokal"/>
              </a:rPr>
              <a:t> </a:t>
            </a:r>
            <a:r>
              <a:rPr lang="de-CH" sz="1100" i="1" dirty="0" err="1">
                <a:latin typeface="Barlow Lokal"/>
              </a:rPr>
              <a:t>Intelligence</a:t>
            </a:r>
            <a:r>
              <a:rPr lang="de-CH" sz="1100" i="1" dirty="0">
                <a:latin typeface="Barlow Lokal"/>
              </a:rPr>
              <a:t> GmbH </a:t>
            </a:r>
            <a:br>
              <a:rPr lang="de-CH" sz="1100" i="1" dirty="0">
                <a:latin typeface="Barlow Lokal"/>
              </a:rPr>
            </a:br>
            <a:r>
              <a:rPr lang="de-CH" sz="1100" i="1" dirty="0">
                <a:latin typeface="Barlow Lokal"/>
              </a:rPr>
              <a:t>URL: </a:t>
            </a:r>
            <a:r>
              <a:rPr lang="de-CH" sz="1100" i="1" dirty="0">
                <a:latin typeface="Barlow Lokal"/>
                <a:hlinkClick r:id="rId2"/>
              </a:rPr>
              <a:t>https://www.accure.net/battery-knowledge/blog-battery-aging#key_terms</a:t>
            </a:r>
            <a:r>
              <a:rPr lang="de-CH" sz="1100" i="1" dirty="0">
                <a:latin typeface="Barlow Lokal"/>
              </a:rPr>
              <a:t> (abgerufen am 13.12.2024)</a:t>
            </a:r>
          </a:p>
          <a:p>
            <a:pPr marL="0" indent="0" algn="ctr">
              <a:buNone/>
            </a:pPr>
            <a:endParaRPr lang="de-CH" sz="2400" i="1" dirty="0"/>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8</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07 - Battery Ageing</a:t>
            </a:r>
            <a:endParaRPr lang="de-CH" dirty="0"/>
          </a:p>
        </p:txBody>
      </p:sp>
      <p:pic>
        <p:nvPicPr>
          <p:cNvPr id="5" name="Picture 2" descr="Battery capacity and lifetime chart">
            <a:extLst>
              <a:ext uri="{FF2B5EF4-FFF2-40B4-BE49-F238E27FC236}">
                <a16:creationId xmlns:a16="http://schemas.microsoft.com/office/drawing/2014/main" id="{23859F40-9D80-E5AA-BA2F-1C75FFE7F8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5" t="4018" r="2832" b="5482"/>
          <a:stretch/>
        </p:blipFill>
        <p:spPr bwMode="auto">
          <a:xfrm>
            <a:off x="1450407" y="2547264"/>
            <a:ext cx="7018248" cy="2941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737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de-CH" sz="2800" dirty="0" err="1"/>
              <a:t>Phenomenological</a:t>
            </a:r>
            <a:r>
              <a:rPr lang="de-CH" sz="2800" dirty="0"/>
              <a:t> </a:t>
            </a:r>
            <a:r>
              <a:rPr lang="de-CH" sz="2800" dirty="0" err="1"/>
              <a:t>battery</a:t>
            </a:r>
            <a:r>
              <a:rPr lang="de-CH" sz="2800" dirty="0"/>
              <a:t> </a:t>
            </a:r>
            <a:r>
              <a:rPr lang="de-CH" sz="2800" dirty="0" err="1"/>
              <a:t>ageing</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8" y="1001862"/>
            <a:ext cx="8712000" cy="5493968"/>
          </a:xfrm>
        </p:spPr>
        <p:txBody>
          <a:bodyPr>
            <a:normAutofit/>
          </a:bodyPr>
          <a:lstStyle/>
          <a:p>
            <a:pPr marL="0" indent="0">
              <a:spcAft>
                <a:spcPts val="1200"/>
              </a:spcAft>
              <a:buNone/>
            </a:pPr>
            <a:r>
              <a:rPr lang="en-US" b="1" dirty="0">
                <a:solidFill>
                  <a:srgbClr val="8D1962"/>
                </a:solidFill>
              </a:rPr>
              <a:t>Phases of the consumption curve of the storage capacity Q</a:t>
            </a:r>
          </a:p>
          <a:p>
            <a:pPr marL="0" indent="0">
              <a:spcAft>
                <a:spcPts val="1200"/>
              </a:spcAft>
              <a:buNone/>
            </a:pPr>
            <a:endParaRPr lang="en-US" b="1" dirty="0">
              <a:solidFill>
                <a:srgbClr val="8D1962"/>
              </a:solidFill>
            </a:endParaRPr>
          </a:p>
          <a:p>
            <a:pPr marL="0" indent="0">
              <a:spcAft>
                <a:spcPts val="1200"/>
              </a:spcAft>
              <a:buNone/>
            </a:pPr>
            <a:endParaRPr lang="de-CH" b="1" dirty="0">
              <a:solidFill>
                <a:srgbClr val="8D1962"/>
              </a:solidFill>
            </a:endParaRPr>
          </a:p>
          <a:p>
            <a:pPr marL="0" indent="0">
              <a:spcAft>
                <a:spcPts val="1200"/>
              </a:spcAft>
              <a:buNone/>
            </a:pPr>
            <a:endParaRPr lang="de-CH" b="1" dirty="0">
              <a:solidFill>
                <a:srgbClr val="8D1962"/>
              </a:solidFill>
            </a:endParaRPr>
          </a:p>
          <a:p>
            <a:pPr marL="457200" indent="-457200">
              <a:lnSpc>
                <a:spcPct val="110000"/>
              </a:lnSpc>
              <a:buFont typeface="+mj-lt"/>
              <a:buAutoNum type="arabicPeriod"/>
            </a:pPr>
            <a:r>
              <a:rPr lang="de-CH" sz="2200" b="1" i="1" dirty="0">
                <a:solidFill>
                  <a:srgbClr val="7030A0"/>
                </a:solidFill>
              </a:rPr>
              <a:t>Initial </a:t>
            </a:r>
            <a:r>
              <a:rPr lang="de-CH" sz="2200" b="1" i="1" dirty="0" err="1">
                <a:solidFill>
                  <a:srgbClr val="7030A0"/>
                </a:solidFill>
              </a:rPr>
              <a:t>Settling</a:t>
            </a:r>
            <a:br>
              <a:rPr lang="en-US" b="1" i="0" dirty="0">
                <a:solidFill>
                  <a:srgbClr val="2E2D2C"/>
                </a:solidFill>
                <a:effectLst/>
                <a:latin typeface="Barlow Lokal"/>
              </a:rPr>
            </a:br>
            <a:br>
              <a:rPr lang="en-US" b="1" i="0" dirty="0">
                <a:solidFill>
                  <a:srgbClr val="2E2D2C"/>
                </a:solidFill>
                <a:effectLst/>
                <a:latin typeface="Barlow Lokal"/>
              </a:rPr>
            </a:br>
            <a:r>
              <a:rPr lang="en-US" sz="2000" dirty="0">
                <a:solidFill>
                  <a:srgbClr val="2E2D2C"/>
                </a:solidFill>
                <a:latin typeface="Barlow Lokal"/>
              </a:rPr>
              <a:t>At the beginning of a battery's service life, various chem. processes take place. This can temporarily increase the capacity even though the battery is being used. One reason for this increase is the anode overhang effect. Lithium, which is stored in the part of the anode that is slightly wider than the cathode and does not participate directly in the chem. reactions, is relocated and thus increases the number of Li-ions that can be stored.</a:t>
            </a:r>
            <a:endParaRPr lang="de-CH" sz="2200" dirty="0">
              <a:solidFill>
                <a:srgbClr val="2E2D2C"/>
              </a:solidFill>
              <a:latin typeface="Barlow Lokal"/>
            </a:endParaRPr>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9</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07 - Battery Ageing</a:t>
            </a:r>
            <a:endParaRPr lang="de-CH" dirty="0"/>
          </a:p>
        </p:txBody>
      </p:sp>
      <p:pic>
        <p:nvPicPr>
          <p:cNvPr id="5" name="Picture 2" descr="Battery capacity and lifetime chart">
            <a:extLst>
              <a:ext uri="{FF2B5EF4-FFF2-40B4-BE49-F238E27FC236}">
                <a16:creationId xmlns:a16="http://schemas.microsoft.com/office/drawing/2014/main" id="{B5898AE3-FEF0-ABB2-4422-5424DFB7A93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15" t="4018" r="2832" b="5482"/>
          <a:stretch/>
        </p:blipFill>
        <p:spPr bwMode="auto">
          <a:xfrm>
            <a:off x="6113417" y="1681358"/>
            <a:ext cx="3459049" cy="144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255347"/>
      </p:ext>
    </p:extLst>
  </p:cSld>
  <p:clrMapOvr>
    <a:masterClrMapping/>
  </p:clrMapOvr>
</p:sld>
</file>

<file path=ppt/theme/theme1.xml><?xml version="1.0" encoding="utf-8"?>
<a:theme xmlns:a="http://schemas.openxmlformats.org/drawingml/2006/main" name="1_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4572</Words>
  <Application>Microsoft Office PowerPoint</Application>
  <PresentationFormat>A4-Papier (210 x 297 mm)</PresentationFormat>
  <Paragraphs>421</Paragraphs>
  <Slides>45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45</vt:i4>
      </vt:variant>
    </vt:vector>
  </HeadingPairs>
  <TitlesOfParts>
    <vt:vector size="51" baseType="lpstr">
      <vt:lpstr>Arial</vt:lpstr>
      <vt:lpstr>Barlow Lokal</vt:lpstr>
      <vt:lpstr>Calibri</vt:lpstr>
      <vt:lpstr>Calibri Light</vt:lpstr>
      <vt:lpstr>Symbol</vt:lpstr>
      <vt:lpstr>1_Office</vt:lpstr>
      <vt:lpstr>Li-Ion Battery Course</vt:lpstr>
      <vt:lpstr>Battery Ageing</vt:lpstr>
      <vt:lpstr>Abbreviations &amp; Definitions</vt:lpstr>
      <vt:lpstr>Battery Ageing</vt:lpstr>
      <vt:lpstr>Battery Ageing</vt:lpstr>
      <vt:lpstr>Phenomenological battery ageing</vt:lpstr>
      <vt:lpstr>Phenomenological battery ageing</vt:lpstr>
      <vt:lpstr>Phenomenological battery ageing</vt:lpstr>
      <vt:lpstr>Phenomenological battery ageing</vt:lpstr>
      <vt:lpstr>Phenomenological battery ageing</vt:lpstr>
      <vt:lpstr>Phenomenological battery ageing</vt:lpstr>
      <vt:lpstr>Phenomenological battery ageing</vt:lpstr>
      <vt:lpstr>Causes for battery ageing</vt:lpstr>
      <vt:lpstr>Causes for battery ageing</vt:lpstr>
      <vt:lpstr>Causes for battery ageing</vt:lpstr>
      <vt:lpstr>How to minimize battery ageing?</vt:lpstr>
      <vt:lpstr>How to minimize battery ageing?</vt:lpstr>
      <vt:lpstr>How to minimize battery ageing?</vt:lpstr>
      <vt:lpstr>How to minimize battery ageing?</vt:lpstr>
      <vt:lpstr>How to minimize battery ageing?</vt:lpstr>
      <vt:lpstr>How to minimize battery ageing?</vt:lpstr>
      <vt:lpstr>How to minimize battery ageing?</vt:lpstr>
      <vt:lpstr>Lithium plating in LIB</vt:lpstr>
      <vt:lpstr>Lithium plating in LIB</vt:lpstr>
      <vt:lpstr>Lithium plating in LIB</vt:lpstr>
      <vt:lpstr>Lithium plating in LIB</vt:lpstr>
      <vt:lpstr>Lithium plating in LIB</vt:lpstr>
      <vt:lpstr>Lithium plating in LIB</vt:lpstr>
      <vt:lpstr>Lithium plating in LIB</vt:lpstr>
      <vt:lpstr>Lithium plating in LIB</vt:lpstr>
      <vt:lpstr>Lithium plating in LIB</vt:lpstr>
      <vt:lpstr>Lithium plating in LIB</vt:lpstr>
      <vt:lpstr>Lithium plating in LIB</vt:lpstr>
      <vt:lpstr>Lithium plating in LIB</vt:lpstr>
      <vt:lpstr>Lithium plating in LIB</vt:lpstr>
      <vt:lpstr>Internal processes of battery ageing</vt:lpstr>
      <vt:lpstr>Internal processes of battery ageing</vt:lpstr>
      <vt:lpstr>Internal processes of battery ageing</vt:lpstr>
      <vt:lpstr>Influence of ageing on LIB safety</vt:lpstr>
      <vt:lpstr>How to minimize battery ageing?</vt:lpstr>
      <vt:lpstr>How to minimize battery ageing?</vt:lpstr>
      <vt:lpstr>How to minimize battery ageing?</vt:lpstr>
      <vt:lpstr>How to minimize battery ageing?</vt:lpstr>
      <vt:lpstr>How to minimize battery ageing?</vt:lpstr>
      <vt:lpstr>Key Takeaways</vt:lpstr>
    </vt:vector>
  </TitlesOfParts>
  <Company>NTB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Mechatronik 1 &amp; 2</dc:title>
  <dc:creator>Pfister Cornel</dc:creator>
  <cp:lastModifiedBy>Rouven Christen</cp:lastModifiedBy>
  <cp:revision>1318</cp:revision>
  <cp:lastPrinted>2020-09-22T10:50:51Z</cp:lastPrinted>
  <dcterms:created xsi:type="dcterms:W3CDTF">2018-08-31T13:55:43Z</dcterms:created>
  <dcterms:modified xsi:type="dcterms:W3CDTF">2025-02-25T12:55:15Z</dcterms:modified>
</cp:coreProperties>
</file>