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0"/>
  </p:notesMasterIdLst>
  <p:sldIdLst>
    <p:sldId id="295" r:id="rId2"/>
    <p:sldId id="285" r:id="rId3"/>
    <p:sldId id="498" r:id="rId4"/>
    <p:sldId id="416" r:id="rId5"/>
    <p:sldId id="418" r:id="rId6"/>
    <p:sldId id="419" r:id="rId7"/>
    <p:sldId id="420" r:id="rId8"/>
    <p:sldId id="421" r:id="rId9"/>
    <p:sldId id="486" r:id="rId10"/>
    <p:sldId id="499" r:id="rId11"/>
    <p:sldId id="484" r:id="rId12"/>
    <p:sldId id="442" r:id="rId13"/>
    <p:sldId id="500" r:id="rId14"/>
    <p:sldId id="434" r:id="rId15"/>
    <p:sldId id="439" r:id="rId16"/>
    <p:sldId id="437" r:id="rId17"/>
    <p:sldId id="501" r:id="rId18"/>
    <p:sldId id="479" r:id="rId19"/>
    <p:sldId id="480" r:id="rId20"/>
    <p:sldId id="481" r:id="rId21"/>
    <p:sldId id="482" r:id="rId22"/>
    <p:sldId id="489" r:id="rId23"/>
    <p:sldId id="476" r:id="rId24"/>
    <p:sldId id="488" r:id="rId25"/>
    <p:sldId id="490" r:id="rId26"/>
    <p:sldId id="502" r:id="rId27"/>
    <p:sldId id="485" r:id="rId28"/>
    <p:sldId id="491" r:id="rId29"/>
    <p:sldId id="444" r:id="rId30"/>
    <p:sldId id="492" r:id="rId31"/>
    <p:sldId id="495" r:id="rId32"/>
    <p:sldId id="497" r:id="rId33"/>
    <p:sldId id="496" r:id="rId34"/>
    <p:sldId id="464" r:id="rId35"/>
    <p:sldId id="470" r:id="rId36"/>
    <p:sldId id="493" r:id="rId37"/>
    <p:sldId id="494" r:id="rId38"/>
    <p:sldId id="474" r:id="rId39"/>
  </p:sldIdLst>
  <p:sldSz cx="9906000" cy="6858000" type="A4"/>
  <p:notesSz cx="994727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DDDDD"/>
    <a:srgbClr val="EC8444"/>
    <a:srgbClr val="D9D9D9"/>
    <a:srgbClr val="FB2323"/>
    <a:srgbClr val="0062A0"/>
    <a:srgbClr val="0161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02A05-A37E-4168-8D38-9C2FC34A4381}" v="93" dt="2023-09-01T09:03:19.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4" autoAdjust="0"/>
    <p:restoredTop sz="86656" autoAdjust="0"/>
  </p:normalViewPr>
  <p:slideViewPr>
    <p:cSldViewPr snapToGrid="0">
      <p:cViewPr varScale="1">
        <p:scale>
          <a:sx n="93" d="100"/>
          <a:sy n="93" d="100"/>
        </p:scale>
        <p:origin x="108" y="120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ven Christen" userId="337c0d64-45d0-4604-b617-7dec6b9792d0" providerId="ADAL" clId="{9EF02A05-A37E-4168-8D38-9C2FC34A4381}"/>
    <pc:docChg chg="custSel modSld">
      <pc:chgData name="Rouven Christen" userId="337c0d64-45d0-4604-b617-7dec6b9792d0" providerId="ADAL" clId="{9EF02A05-A37E-4168-8D38-9C2FC34A4381}" dt="2023-09-01T09:03:19.218" v="94" actId="20577"/>
      <pc:docMkLst>
        <pc:docMk/>
      </pc:docMkLst>
      <pc:sldChg chg="modSp mod">
        <pc:chgData name="Rouven Christen" userId="337c0d64-45d0-4604-b617-7dec6b9792d0" providerId="ADAL" clId="{9EF02A05-A37E-4168-8D38-9C2FC34A4381}" dt="2023-09-01T09:00:29.552" v="88" actId="113"/>
        <pc:sldMkLst>
          <pc:docMk/>
          <pc:sldMk cId="2138598745" sldId="348"/>
        </pc:sldMkLst>
        <pc:spChg chg="mod">
          <ac:chgData name="Rouven Christen" userId="337c0d64-45d0-4604-b617-7dec6b9792d0" providerId="ADAL" clId="{9EF02A05-A37E-4168-8D38-9C2FC34A4381}" dt="2023-09-01T09:00:29.552" v="88" actId="113"/>
          <ac:spMkLst>
            <pc:docMk/>
            <pc:sldMk cId="2138598745" sldId="348"/>
            <ac:spMk id="79" creationId="{7FF50536-99D0-4273-BC38-789412527A50}"/>
          </ac:spMkLst>
        </pc:spChg>
      </pc:sldChg>
      <pc:sldChg chg="modSp">
        <pc:chgData name="Rouven Christen" userId="337c0d64-45d0-4604-b617-7dec6b9792d0" providerId="ADAL" clId="{9EF02A05-A37E-4168-8D38-9C2FC34A4381}" dt="2023-09-01T08:05:24.854" v="8" actId="16959"/>
        <pc:sldMkLst>
          <pc:docMk/>
          <pc:sldMk cId="3257229174" sldId="354"/>
        </pc:sldMkLst>
        <pc:spChg chg="mod">
          <ac:chgData name="Rouven Christen" userId="337c0d64-45d0-4604-b617-7dec6b9792d0" providerId="ADAL" clId="{9EF02A05-A37E-4168-8D38-9C2FC34A4381}" dt="2023-09-01T08:05:24.854" v="8" actId="16959"/>
          <ac:spMkLst>
            <pc:docMk/>
            <pc:sldMk cId="3257229174" sldId="354"/>
            <ac:spMk id="3" creationId="{5B2B06D1-C586-4756-B372-2B174C5B06BF}"/>
          </ac:spMkLst>
        </pc:spChg>
      </pc:sldChg>
      <pc:sldChg chg="modSp">
        <pc:chgData name="Rouven Christen" userId="337c0d64-45d0-4604-b617-7dec6b9792d0" providerId="ADAL" clId="{9EF02A05-A37E-4168-8D38-9C2FC34A4381}" dt="2023-09-01T09:03:19.218" v="94" actId="20577"/>
        <pc:sldMkLst>
          <pc:docMk/>
          <pc:sldMk cId="1917117613" sldId="365"/>
        </pc:sldMkLst>
        <pc:graphicFrameChg chg="mod">
          <ac:chgData name="Rouven Christen" userId="337c0d64-45d0-4604-b617-7dec6b9792d0" providerId="ADAL" clId="{9EF02A05-A37E-4168-8D38-9C2FC34A4381}" dt="2023-09-01T09:03:19.218" v="94" actId="20577"/>
          <ac:graphicFrameMkLst>
            <pc:docMk/>
            <pc:sldMk cId="1917117613" sldId="365"/>
            <ac:graphicFrameMk id="12" creationId="{41843B3A-1D51-4204-83E1-5B168EDA0636}"/>
          </ac:graphicFrameMkLst>
        </pc:graphicFrameChg>
      </pc:sldChg>
      <pc:sldChg chg="modSp">
        <pc:chgData name="Rouven Christen" userId="337c0d64-45d0-4604-b617-7dec6b9792d0" providerId="ADAL" clId="{9EF02A05-A37E-4168-8D38-9C2FC34A4381}" dt="2023-09-01T08:05:04.492" v="3" actId="20577"/>
        <pc:sldMkLst>
          <pc:docMk/>
          <pc:sldMk cId="2526816277" sldId="367"/>
        </pc:sldMkLst>
        <pc:spChg chg="mod">
          <ac:chgData name="Rouven Christen" userId="337c0d64-45d0-4604-b617-7dec6b9792d0" providerId="ADAL" clId="{9EF02A05-A37E-4168-8D38-9C2FC34A4381}" dt="2023-09-01T08:05:04.492" v="3" actId="20577"/>
          <ac:spMkLst>
            <pc:docMk/>
            <pc:sldMk cId="2526816277" sldId="367"/>
            <ac:spMk id="93" creationId="{DB0C7C65-AB70-4AE1-8456-A1405B5F37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310486" cy="344091"/>
          </a:xfrm>
          <a:prstGeom prst="rect">
            <a:avLst/>
          </a:prstGeom>
        </p:spPr>
        <p:txBody>
          <a:bodyPr vert="horz" lIns="92572" tIns="46287" rIns="92572" bIns="46287" rtlCol="0"/>
          <a:lstStyle>
            <a:lvl1pPr algn="l">
              <a:defRPr sz="1200"/>
            </a:lvl1pPr>
          </a:lstStyle>
          <a:p>
            <a:endParaRPr lang="de-CH"/>
          </a:p>
        </p:txBody>
      </p:sp>
      <p:sp>
        <p:nvSpPr>
          <p:cNvPr id="3" name="Datumsplatzhalter 2"/>
          <p:cNvSpPr>
            <a:spLocks noGrp="1"/>
          </p:cNvSpPr>
          <p:nvPr>
            <p:ph type="dt" idx="1"/>
          </p:nvPr>
        </p:nvSpPr>
        <p:spPr>
          <a:xfrm>
            <a:off x="5634488" y="1"/>
            <a:ext cx="4310486" cy="344091"/>
          </a:xfrm>
          <a:prstGeom prst="rect">
            <a:avLst/>
          </a:prstGeom>
        </p:spPr>
        <p:txBody>
          <a:bodyPr vert="horz" lIns="92572" tIns="46287" rIns="92572" bIns="46287" rtlCol="0"/>
          <a:lstStyle>
            <a:lvl1pPr algn="r">
              <a:defRPr sz="1200"/>
            </a:lvl1pPr>
          </a:lstStyle>
          <a:p>
            <a:fld id="{CD103423-AA92-4463-B546-25051055BE5B}" type="datetimeFigureOut">
              <a:rPr lang="de-CH" smtClean="0"/>
              <a:t>25.02.2025</a:t>
            </a:fld>
            <a:endParaRPr lang="de-CH"/>
          </a:p>
        </p:txBody>
      </p:sp>
      <p:sp>
        <p:nvSpPr>
          <p:cNvPr id="4" name="Folienbildplatzhalter 3"/>
          <p:cNvSpPr>
            <a:spLocks noGrp="1" noRot="1" noChangeAspect="1"/>
          </p:cNvSpPr>
          <p:nvPr>
            <p:ph type="sldImg" idx="2"/>
          </p:nvPr>
        </p:nvSpPr>
        <p:spPr>
          <a:xfrm>
            <a:off x="3302000" y="857250"/>
            <a:ext cx="3343275" cy="2314575"/>
          </a:xfrm>
          <a:prstGeom prst="rect">
            <a:avLst/>
          </a:prstGeom>
          <a:noFill/>
          <a:ln w="12700">
            <a:solidFill>
              <a:prstClr val="black"/>
            </a:solidFill>
          </a:ln>
        </p:spPr>
        <p:txBody>
          <a:bodyPr vert="horz" lIns="92572" tIns="46287" rIns="92572" bIns="46287" rtlCol="0" anchor="ctr"/>
          <a:lstStyle/>
          <a:p>
            <a:endParaRPr lang="de-CH"/>
          </a:p>
        </p:txBody>
      </p:sp>
      <p:sp>
        <p:nvSpPr>
          <p:cNvPr id="5" name="Notizenplatzhalter 4"/>
          <p:cNvSpPr>
            <a:spLocks noGrp="1"/>
          </p:cNvSpPr>
          <p:nvPr>
            <p:ph type="body" sz="quarter" idx="3"/>
          </p:nvPr>
        </p:nvSpPr>
        <p:spPr>
          <a:xfrm>
            <a:off x="994728" y="3300413"/>
            <a:ext cx="7957820" cy="2700338"/>
          </a:xfrm>
          <a:prstGeom prst="rect">
            <a:avLst/>
          </a:prstGeom>
        </p:spPr>
        <p:txBody>
          <a:bodyPr vert="horz" lIns="92572" tIns="46287" rIns="92572" bIns="46287"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6513912"/>
            <a:ext cx="4310486" cy="344090"/>
          </a:xfrm>
          <a:prstGeom prst="rect">
            <a:avLst/>
          </a:prstGeom>
        </p:spPr>
        <p:txBody>
          <a:bodyPr vert="horz" lIns="92572" tIns="46287" rIns="92572" bIns="46287" rtlCol="0" anchor="b"/>
          <a:lstStyle>
            <a:lvl1pPr algn="l">
              <a:defRPr sz="1200"/>
            </a:lvl1pPr>
          </a:lstStyle>
          <a:p>
            <a:endParaRPr lang="de-CH"/>
          </a:p>
        </p:txBody>
      </p:sp>
      <p:sp>
        <p:nvSpPr>
          <p:cNvPr id="7" name="Foliennummernplatzhalter 6"/>
          <p:cNvSpPr>
            <a:spLocks noGrp="1"/>
          </p:cNvSpPr>
          <p:nvPr>
            <p:ph type="sldNum" sz="quarter" idx="5"/>
          </p:nvPr>
        </p:nvSpPr>
        <p:spPr>
          <a:xfrm>
            <a:off x="5634488" y="6513912"/>
            <a:ext cx="4310486" cy="344090"/>
          </a:xfrm>
          <a:prstGeom prst="rect">
            <a:avLst/>
          </a:prstGeom>
        </p:spPr>
        <p:txBody>
          <a:bodyPr vert="horz" lIns="92572" tIns="46287" rIns="92572" bIns="46287" rtlCol="0" anchor="b"/>
          <a:lstStyle>
            <a:lvl1pPr algn="r">
              <a:defRPr sz="1200"/>
            </a:lvl1pPr>
          </a:lstStyle>
          <a:p>
            <a:fld id="{0AC0FE12-1407-4B9A-BADD-FA5707FF6D22}" type="slidenum">
              <a:rPr lang="de-CH" smtClean="0"/>
              <a:t>‹Nr.›</a:t>
            </a:fld>
            <a:endParaRPr lang="de-CH"/>
          </a:p>
        </p:txBody>
      </p:sp>
    </p:spTree>
    <p:extLst>
      <p:ext uri="{BB962C8B-B14F-4D97-AF65-F5344CB8AC3E}">
        <p14:creationId xmlns:p14="http://schemas.microsoft.com/office/powerpoint/2010/main" val="2873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0AC0FE12-1407-4B9A-BADD-FA5707FF6D22}" type="slidenum">
              <a:rPr lang="de-CH" smtClean="0"/>
              <a:t>1</a:t>
            </a:fld>
            <a:endParaRPr lang="de-CH"/>
          </a:p>
        </p:txBody>
      </p:sp>
    </p:spTree>
    <p:extLst>
      <p:ext uri="{BB962C8B-B14F-4D97-AF65-F5344CB8AC3E}">
        <p14:creationId xmlns:p14="http://schemas.microsoft.com/office/powerpoint/2010/main" val="42461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dem Beispiel in den Folien werden neben den CE-Richtlinien auch andere Vorschriften, die über die Lebensdauer der Powerbank vorhanden sind, beachtet. </a:t>
            </a:r>
          </a:p>
          <a:p>
            <a:r>
              <a:rPr lang="de-CH" dirty="0"/>
              <a:t>Vor allem sind dies SUVA- und Transport-Vorschriften</a:t>
            </a:r>
          </a:p>
        </p:txBody>
      </p:sp>
      <p:sp>
        <p:nvSpPr>
          <p:cNvPr id="4" name="Foliennummernplatzhalter 3"/>
          <p:cNvSpPr>
            <a:spLocks noGrp="1"/>
          </p:cNvSpPr>
          <p:nvPr>
            <p:ph type="sldNum" sz="quarter" idx="5"/>
          </p:nvPr>
        </p:nvSpPr>
        <p:spPr/>
        <p:txBody>
          <a:bodyPr/>
          <a:lstStyle/>
          <a:p>
            <a:fld id="{0AC0FE12-1407-4B9A-BADD-FA5707FF6D22}" type="slidenum">
              <a:rPr lang="de-CH" smtClean="0"/>
              <a:t>4</a:t>
            </a:fld>
            <a:endParaRPr lang="de-CH"/>
          </a:p>
        </p:txBody>
      </p:sp>
    </p:spTree>
    <p:extLst>
      <p:ext uri="{BB962C8B-B14F-4D97-AF65-F5344CB8AC3E}">
        <p14:creationId xmlns:p14="http://schemas.microsoft.com/office/powerpoint/2010/main" val="396039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dem Beispiel in den Folien werden neben den CE-Richtlinien auch andere Vorschriften, die über die Lebensdauer der Powerbank vorhanden sind, beachtet. </a:t>
            </a:r>
          </a:p>
          <a:p>
            <a:r>
              <a:rPr lang="de-CH" dirty="0"/>
              <a:t>Vor allem sind dies SUVA- und Transport-Vorschriften</a:t>
            </a:r>
          </a:p>
        </p:txBody>
      </p:sp>
      <p:sp>
        <p:nvSpPr>
          <p:cNvPr id="4" name="Foliennummernplatzhalter 3"/>
          <p:cNvSpPr>
            <a:spLocks noGrp="1"/>
          </p:cNvSpPr>
          <p:nvPr>
            <p:ph type="sldNum" sz="quarter" idx="5"/>
          </p:nvPr>
        </p:nvSpPr>
        <p:spPr/>
        <p:txBody>
          <a:bodyPr/>
          <a:lstStyle/>
          <a:p>
            <a:fld id="{0AC0FE12-1407-4B9A-BADD-FA5707FF6D22}" type="slidenum">
              <a:rPr lang="de-CH" smtClean="0"/>
              <a:t>9</a:t>
            </a:fld>
            <a:endParaRPr lang="de-CH"/>
          </a:p>
        </p:txBody>
      </p:sp>
    </p:spTree>
    <p:extLst>
      <p:ext uri="{BB962C8B-B14F-4D97-AF65-F5344CB8AC3E}">
        <p14:creationId xmlns:p14="http://schemas.microsoft.com/office/powerpoint/2010/main" val="27497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analyze the transition pathway, </a:t>
            </a:r>
          </a:p>
          <a:p>
            <a:r>
              <a:rPr lang="en-US" dirty="0"/>
              <a:t>how primary energy supply changes as a reduction in CO2 emissions is gradually imposed; </a:t>
            </a:r>
            <a:r>
              <a:rPr lang="en-US" dirty="0">
                <a:sym typeface="Wingdings" panose="05000000000000000000" pitchFamily="2" charset="2"/>
              </a:rPr>
              <a:t> </a:t>
            </a:r>
            <a:r>
              <a:rPr lang="en-US" dirty="0"/>
              <a:t>analysis of the CO2 optimal scenario. 3rd, the trade-off between cost VS CO2 emissions of energy system is assessed by means of a Pareto analysis. </a:t>
            </a:r>
          </a:p>
          <a:p>
            <a:r>
              <a:rPr lang="en-US" dirty="0"/>
              <a:t>Finally, optimal storage technologies mix in energy transition.</a:t>
            </a:r>
          </a:p>
          <a:p>
            <a:r>
              <a:rPr lang="en-US" dirty="0"/>
              <a:t>Result based on data like 12 TDs  --- energy transition is forced to reduce CO2 emissions, ---START Swiss in 2015: 35 MtCO2/y</a:t>
            </a:r>
          </a:p>
          <a:p>
            <a:r>
              <a:rPr lang="en-US" dirty="0"/>
              <a:t>Figure 5 shows how the primary energy consumption decreases as we impose a reduction of CO2 emissions in the system. Indeed, the</a:t>
            </a:r>
          </a:p>
          <a:p>
            <a:r>
              <a:rPr lang="en-US" dirty="0"/>
              <a:t>energy transition is associated with a reduction of primary energy used. In the first (high emissions) scenario, the system needs almost 183 TWh of primary energy.  (@ 35MTCo2)</a:t>
            </a:r>
          </a:p>
          <a:p>
            <a:r>
              <a:rPr lang="en-US" dirty="0"/>
              <a:t>reduced to 137 TWh at 10 MtCO2/y and </a:t>
            </a:r>
          </a:p>
          <a:p>
            <a:r>
              <a:rPr lang="en-US" dirty="0"/>
              <a:t>slightly increases at lower CO2 emissions. </a:t>
            </a:r>
          </a:p>
          <a:p>
            <a:r>
              <a:rPr lang="en-US" dirty="0"/>
              <a:t>This primary energy reduction is achieved thanks to the integration of more efficient technologies. </a:t>
            </a:r>
          </a:p>
          <a:p>
            <a:r>
              <a:rPr lang="en-US" dirty="0"/>
              <a:t>technology “efficient” == consumes less primary energy or improved service than a traditional technology, such as an electric vehicle which consumes less electricity for mobility than a traditional gasoline car, </a:t>
            </a:r>
          </a:p>
          <a:p>
            <a:r>
              <a:rPr lang="en-US" dirty="0"/>
              <a:t>or a HP which consumes less primary energy than a boiler to supply the same quantity of heat. The plateau observed at emission levels around 10 MtCO2/y represents the minimum primary energy required, as the full potential of efficient technologies (heat pumps, DHN, trains, CHP and BEV) has been exploited. At lower CO2 emissions, the system relies more on storage technologies to provide flexibility to the system. This extra capacity implies energy losses, which explain the small increase in primary energy consumption.</a:t>
            </a:r>
          </a:p>
          <a:p>
            <a:endParaRPr lang="en-US" dirty="0"/>
          </a:p>
          <a:p>
            <a:r>
              <a:rPr lang="en-US" dirty="0"/>
              <a:t>Additionally, Figure 5 shows the electricity sector (stripes) compared to the rest (heating and mobility, plain), and the RE integration (green). We observe a direct correlation between reducing CO2 emissions, increasing the RE share and the electrification of the system. The electricity sector is the first one to achieve a high share of RE. Then, electrification through technologies such as electric vehicles, trains or heat pumps… allows heat and mobility sectors to use electricity from renewable sources. Additionally, limited RE resources can also be integrated in the heat and mobility sectors. In our work, the renewable resources for heat supply are geothermal, biomass and thermal solar. Geothermal appears as a promising resource (mostly for direct heating) and starts to be used once CO2 emissions are lower than 25 Mt. Thermal solar does not appear as a promising technology for two reasons. First, it has a negative correlation with heat demand. Indeed, when there is strong irradiation, heat demand is usually low. Second, thermal solar needs to be backed up during lack of sun, which is normally done by fossil fuel boilers.</a:t>
            </a:r>
          </a:p>
          <a:p>
            <a:r>
              <a:rPr lang="en-US" dirty="0"/>
              <a:t>Once the system shifts to heat pumps and combined heat and power, the lack of flexibility makes thermal storage profitable. At lower CO2 emissions than 10 Mt/y, biomass is used in boilers for industrial heating. The electricity end use demand plus the grid losses remain more or less constant during the transition. Hence, the exceeding part of electricity represents the electrification of the other sectors. We observe that most of the final renewable energy consumed in heat and mobility sectors comes from the electrification.</a:t>
            </a:r>
          </a:p>
          <a:p>
            <a:r>
              <a:rPr lang="en-US" dirty="0"/>
              <a:t>At the optimal CO2 emissions (3.2 MtCO2), only the municipal solid waste, later called waste, still emits CO2. The latter has a high fossil component, such as plastics. Waste is </a:t>
            </a:r>
            <a:r>
              <a:rPr lang="en-US" dirty="0" err="1"/>
              <a:t>valorised</a:t>
            </a:r>
            <a:r>
              <a:rPr lang="en-US" dirty="0"/>
              <a:t> during winter in district heating network (DHN) through CHPs and also used in industrial boilers for high temperature heat generation. In this study, waste CHP units supply a minimum share of 20% of DHN heat.</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22</a:t>
            </a:fld>
            <a:endParaRPr lang="de-CH"/>
          </a:p>
        </p:txBody>
      </p:sp>
    </p:spTree>
    <p:extLst>
      <p:ext uri="{BB962C8B-B14F-4D97-AF65-F5344CB8AC3E}">
        <p14:creationId xmlns:p14="http://schemas.microsoft.com/office/powerpoint/2010/main" val="158598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25</a:t>
            </a:fld>
            <a:endParaRPr lang="de-CH"/>
          </a:p>
        </p:txBody>
      </p:sp>
    </p:spTree>
    <p:extLst>
      <p:ext uri="{BB962C8B-B14F-4D97-AF65-F5344CB8AC3E}">
        <p14:creationId xmlns:p14="http://schemas.microsoft.com/office/powerpoint/2010/main" val="127302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38</a:t>
            </a:fld>
            <a:endParaRPr lang="de-CH"/>
          </a:p>
        </p:txBody>
      </p:sp>
    </p:spTree>
    <p:extLst>
      <p:ext uri="{BB962C8B-B14F-4D97-AF65-F5344CB8AC3E}">
        <p14:creationId xmlns:p14="http://schemas.microsoft.com/office/powerpoint/2010/main" val="3269708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39"/>
            <a:ext cx="8543925" cy="2852737"/>
          </a:xfrm>
          <a:prstGeom prst="rect">
            <a:avLst/>
          </a:prstGeom>
        </p:spPr>
        <p:txBody>
          <a:bodyPr anchor="t">
            <a:normAutofit/>
          </a:bodyPr>
          <a:lstStyle>
            <a:lvl1pPr algn="l">
              <a:defRPr sz="4899"/>
            </a:lvl1pPr>
          </a:lstStyle>
          <a:p>
            <a:r>
              <a:rPr lang="en-US" dirty="0"/>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Tree>
    <p:extLst>
      <p:ext uri="{BB962C8B-B14F-4D97-AF65-F5344CB8AC3E}">
        <p14:creationId xmlns:p14="http://schemas.microsoft.com/office/powerpoint/2010/main" val="258943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7" name="Title Placeholder 1">
            <a:extLst>
              <a:ext uri="{FF2B5EF4-FFF2-40B4-BE49-F238E27FC236}">
                <a16:creationId xmlns:a16="http://schemas.microsoft.com/office/drawing/2014/main" id="{5EDB58EA-FEBF-1702-47DD-220B63A6FB0F}"/>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7868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194" y="1175163"/>
            <a:ext cx="4502806" cy="5001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3865" y="1175163"/>
            <a:ext cx="4502806" cy="500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6" name="Footer Placeholder 5"/>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7" name="Slide Number Placeholder 6"/>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8" name="Title Placeholder 1">
            <a:extLst>
              <a:ext uri="{FF2B5EF4-FFF2-40B4-BE49-F238E27FC236}">
                <a16:creationId xmlns:a16="http://schemas.microsoft.com/office/drawing/2014/main" id="{A9479808-0A93-7E4D-0ED4-B2D05A1935E7}"/>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99849208"/>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0194" y="855813"/>
            <a:ext cx="4502806" cy="639064"/>
          </a:xfrm>
        </p:spPr>
        <p:txBody>
          <a:bodyPr anchor="ctr"/>
          <a:lstStyle>
            <a:lvl1pPr marL="0" indent="0">
              <a:buNone/>
              <a:defRPr sz="2359"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5093865" y="842995"/>
            <a:ext cx="4502806" cy="651882"/>
          </a:xfrm>
        </p:spPr>
        <p:txBody>
          <a:bodyPr anchor="ctr">
            <a:normAutofit/>
          </a:bodyPr>
          <a:lstStyle>
            <a:lvl1pPr marL="0" indent="0">
              <a:buNone/>
              <a:defRPr sz="2359"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8" name="Footer Placeholder 7"/>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9" name="Slide Number Placeholder 8"/>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11" name="Content Placeholder 2"/>
          <p:cNvSpPr>
            <a:spLocks noGrp="1"/>
          </p:cNvSpPr>
          <p:nvPr>
            <p:ph sz="half" idx="13"/>
          </p:nvPr>
        </p:nvSpPr>
        <p:spPr>
          <a:xfrm>
            <a:off x="450194" y="1494878"/>
            <a:ext cx="4502806" cy="46820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5093865" y="1494877"/>
            <a:ext cx="4502806" cy="46820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28A41F6A-C6A5-C0B6-6945-1D442C7176DC}"/>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5869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6" name="Title Placeholder 1">
            <a:extLst>
              <a:ext uri="{FF2B5EF4-FFF2-40B4-BE49-F238E27FC236}">
                <a16:creationId xmlns:a16="http://schemas.microsoft.com/office/drawing/2014/main" id="{820957FE-70AE-628B-6749-5305DBB6B227}"/>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7335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987426"/>
            <a:ext cx="3194943" cy="1069973"/>
          </a:xfrm>
          <a:prstGeom prst="rect">
            <a:avLst/>
          </a:prstGeom>
        </p:spPr>
        <p:txBody>
          <a:bodyPr anchor="b">
            <a:normAutofit/>
          </a:bodyPr>
          <a:lstStyle>
            <a:lvl1pPr>
              <a:defRPr sz="2903"/>
            </a:lvl1pPr>
          </a:lstStyle>
          <a:p>
            <a:r>
              <a:rPr lang="en-US" dirty="0"/>
              <a:t>Click to edit Master title style</a:t>
            </a:r>
          </a:p>
        </p:txBody>
      </p:sp>
      <p:sp>
        <p:nvSpPr>
          <p:cNvPr id="3" name="Picture Placeholder 2"/>
          <p:cNvSpPr>
            <a:spLocks noGrp="1" noChangeAspect="1"/>
          </p:cNvSpPr>
          <p:nvPr>
            <p:ph type="pic" idx="1"/>
          </p:nvPr>
        </p:nvSpPr>
        <p:spPr>
          <a:xfrm>
            <a:off x="4211340" y="987427"/>
            <a:ext cx="5014912"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6" name="Footer Placeholder 5"/>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7" name="Slide Number Placeholder 6"/>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8" name="Title Placeholder 1">
            <a:extLst>
              <a:ext uri="{FF2B5EF4-FFF2-40B4-BE49-F238E27FC236}">
                <a16:creationId xmlns:a16="http://schemas.microsoft.com/office/drawing/2014/main" id="{14B52A96-39FB-C409-6C55-1B572236048C}"/>
              </a:ext>
            </a:extLst>
          </p:cNvPr>
          <p:cNvSpPr txBox="1">
            <a:spLocks/>
          </p:cNvSpPr>
          <p:nvPr userDrawn="1"/>
        </p:nvSpPr>
        <p:spPr>
          <a:xfrm>
            <a:off x="1521501" y="0"/>
            <a:ext cx="7703461" cy="648000"/>
          </a:xfrm>
          <a:prstGeom prst="rect">
            <a:avLst/>
          </a:prstGeom>
        </p:spPr>
        <p:txBody>
          <a:bodyPr vert="horz" lIns="91440" tIns="45720" rIns="91440" bIns="45720" rtlCol="0" anchor="ctr">
            <a:normAutofit/>
          </a:bodyPr>
          <a:lstStyle>
            <a:lvl1pPr algn="ctr" defTabSz="914406" rtl="0" eaLnBrk="1" latinLnBrk="0" hangingPunct="1">
              <a:lnSpc>
                <a:spcPct val="90000"/>
              </a:lnSpc>
              <a:spcBef>
                <a:spcPct val="0"/>
              </a:spcBef>
              <a:buNone/>
              <a:defRPr sz="3266"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71465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7" name="Title Placeholder 1">
            <a:extLst>
              <a:ext uri="{FF2B5EF4-FFF2-40B4-BE49-F238E27FC236}">
                <a16:creationId xmlns:a16="http://schemas.microsoft.com/office/drawing/2014/main" id="{AB284757-D67E-2270-BD42-203737D0C892}"/>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8180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82328" y="906248"/>
            <a:ext cx="4190702"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682328" y="1730159"/>
            <a:ext cx="4190702" cy="453115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5014913" y="906248"/>
            <a:ext cx="4211340"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014913" y="1730160"/>
            <a:ext cx="4211340" cy="453115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pPr defTabSz="414772"/>
            <a:r>
              <a:rPr lang="en-US">
                <a:solidFill>
                  <a:prstClr val="white"/>
                </a:solidFill>
              </a:rPr>
              <a:t>Battery Course</a:t>
            </a:r>
            <a:endParaRPr lang="de-CH">
              <a:solidFill>
                <a:prstClr val="white"/>
              </a:solidFill>
            </a:endParaRPr>
          </a:p>
        </p:txBody>
      </p:sp>
      <p:sp>
        <p:nvSpPr>
          <p:cNvPr id="8" name="Fußzeilenplatzhalter 7"/>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9" name="Foliennummernplatzhalter 8"/>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a:solidFill>
                <a:prstClr val="white"/>
              </a:solidFill>
            </a:endParaRPr>
          </a:p>
        </p:txBody>
      </p:sp>
      <p:sp>
        <p:nvSpPr>
          <p:cNvPr id="2" name="Title Placeholder 1">
            <a:extLst>
              <a:ext uri="{FF2B5EF4-FFF2-40B4-BE49-F238E27FC236}">
                <a16:creationId xmlns:a16="http://schemas.microsoft.com/office/drawing/2014/main" id="{5A6602EE-57D6-25C7-F266-5007962FA7D5}"/>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8208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t">
            <a:normAutofit/>
          </a:bodyPr>
          <a:lstStyle>
            <a:lvl1pPr algn="l">
              <a:defRPr sz="4899"/>
            </a:lvl1pPr>
          </a:lstStyle>
          <a:p>
            <a:r>
              <a:rPr lang="en-US" dirty="0"/>
              <a:t>Click to edit Master title style</a:t>
            </a:r>
          </a:p>
        </p:txBody>
      </p:sp>
      <p:sp>
        <p:nvSpPr>
          <p:cNvPr id="3" name="Subtitle 2"/>
          <p:cNvSpPr>
            <a:spLocks noGrp="1"/>
          </p:cNvSpPr>
          <p:nvPr>
            <p:ph type="subTitle" idx="1"/>
          </p:nvPr>
        </p:nvSpPr>
        <p:spPr>
          <a:xfrm>
            <a:off x="1238250" y="3602039"/>
            <a:ext cx="7429500" cy="1655762"/>
          </a:xfrm>
        </p:spPr>
        <p:txBody>
          <a:bodyPr/>
          <a:lstStyle>
            <a:lvl1pPr marL="0" indent="0" algn="ctr">
              <a:buNone/>
              <a:defRPr sz="254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Tree>
    <p:extLst>
      <p:ext uri="{BB962C8B-B14F-4D97-AF65-F5344CB8AC3E}">
        <p14:creationId xmlns:p14="http://schemas.microsoft.com/office/powerpoint/2010/main" val="187350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002346"/>
            <a:ext cx="8543925" cy="51746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hteck 6"/>
          <p:cNvSpPr/>
          <p:nvPr userDrawn="1"/>
        </p:nvSpPr>
        <p:spPr>
          <a:xfrm>
            <a:off x="0" y="6496314"/>
            <a:ext cx="9906000" cy="36168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p:cNvSpPr>
            <a:spLocks noGrp="1"/>
          </p:cNvSpPr>
          <p:nvPr>
            <p:ph type="dt" sz="half" idx="2"/>
          </p:nvPr>
        </p:nvSpPr>
        <p:spPr>
          <a:xfrm>
            <a:off x="681037" y="6496314"/>
            <a:ext cx="2228850" cy="365125"/>
          </a:xfrm>
          <a:prstGeom prst="rect">
            <a:avLst/>
          </a:prstGeom>
        </p:spPr>
        <p:txBody>
          <a:bodyPr vert="horz" lIns="91440" tIns="45720" rIns="91440" bIns="45720" rtlCol="0" anchor="ctr"/>
          <a:lstStyle>
            <a:lvl1pPr algn="l">
              <a:defRPr sz="1200">
                <a:solidFill>
                  <a:schemeClr val="bg1"/>
                </a:solidFill>
              </a:defRPr>
            </a:lvl1pPr>
          </a:lstStyle>
          <a:p>
            <a:pPr defTabSz="414772"/>
            <a:r>
              <a:rPr lang="en-US">
                <a:solidFill>
                  <a:prstClr val="white"/>
                </a:solidFill>
              </a:rPr>
              <a:t>Battery Course</a:t>
            </a:r>
            <a:endParaRPr lang="de-CH" dirty="0">
              <a:solidFill>
                <a:prstClr val="white"/>
              </a:solidFill>
            </a:endParaRPr>
          </a:p>
        </p:txBody>
      </p:sp>
      <p:sp>
        <p:nvSpPr>
          <p:cNvPr id="5" name="Footer Placeholder 4"/>
          <p:cNvSpPr>
            <a:spLocks noGrp="1"/>
          </p:cNvSpPr>
          <p:nvPr>
            <p:ph type="ftr" sz="quarter" idx="3"/>
          </p:nvPr>
        </p:nvSpPr>
        <p:spPr>
          <a:xfrm>
            <a:off x="3281363" y="6496314"/>
            <a:ext cx="3343275" cy="365125"/>
          </a:xfrm>
          <a:prstGeom prst="rect">
            <a:avLst/>
          </a:prstGeom>
        </p:spPr>
        <p:txBody>
          <a:bodyPr vert="horz" lIns="91440" tIns="45720" rIns="91440" bIns="45720" rtlCol="0" anchor="ctr"/>
          <a:lstStyle>
            <a:lvl1pPr algn="ctr">
              <a:defRPr sz="1200">
                <a:solidFill>
                  <a:schemeClr val="bg1"/>
                </a:solidFill>
              </a:defRPr>
            </a:lvl1pPr>
          </a:lstStyle>
          <a:p>
            <a:pPr defTabSz="414772"/>
            <a:r>
              <a:rPr lang="de-CH">
                <a:solidFill>
                  <a:prstClr val="white"/>
                </a:solidFill>
              </a:rPr>
              <a:t>09 – Circular Economy / Sustainability</a:t>
            </a:r>
            <a:endParaRPr lang="de-CH" dirty="0">
              <a:solidFill>
                <a:prstClr val="white"/>
              </a:solidFill>
            </a:endParaRPr>
          </a:p>
        </p:txBody>
      </p:sp>
      <p:sp>
        <p:nvSpPr>
          <p:cNvPr id="6" name="Slide Number Placeholder 5"/>
          <p:cNvSpPr>
            <a:spLocks noGrp="1"/>
          </p:cNvSpPr>
          <p:nvPr>
            <p:ph type="sldNum" sz="quarter" idx="4"/>
          </p:nvPr>
        </p:nvSpPr>
        <p:spPr>
          <a:xfrm>
            <a:off x="6996113" y="6496314"/>
            <a:ext cx="2228850" cy="365125"/>
          </a:xfrm>
          <a:prstGeom prst="rect">
            <a:avLst/>
          </a:prstGeom>
        </p:spPr>
        <p:txBody>
          <a:bodyPr vert="horz" lIns="91440" tIns="45720" rIns="91440" bIns="45720" rtlCol="0" anchor="ctr"/>
          <a:lstStyle>
            <a:lvl1pPr algn="r">
              <a:defRPr sz="1200">
                <a:solidFill>
                  <a:schemeClr val="bg1"/>
                </a:solidFill>
              </a:defRPr>
            </a:lvl1p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15" name="Title Placeholder 1">
            <a:extLst>
              <a:ext uri="{FF2B5EF4-FFF2-40B4-BE49-F238E27FC236}">
                <a16:creationId xmlns:a16="http://schemas.microsoft.com/office/drawing/2014/main" id="{8BFBA9F7-AE48-4274-A397-EE9B3E0AF3B5}"/>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cxnSp>
        <p:nvCxnSpPr>
          <p:cNvPr id="17" name="Straight Connector 9">
            <a:extLst>
              <a:ext uri="{FF2B5EF4-FFF2-40B4-BE49-F238E27FC236}">
                <a16:creationId xmlns:a16="http://schemas.microsoft.com/office/drawing/2014/main" id="{228178E0-DD63-4421-92C0-D1CDD9739566}"/>
              </a:ext>
            </a:extLst>
          </p:cNvPr>
          <p:cNvCxnSpPr/>
          <p:nvPr userDrawn="1"/>
        </p:nvCxnSpPr>
        <p:spPr>
          <a:xfrm>
            <a:off x="0" y="646331"/>
            <a:ext cx="990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fik 10">
            <a:extLst>
              <a:ext uri="{FF2B5EF4-FFF2-40B4-BE49-F238E27FC236}">
                <a16:creationId xmlns:a16="http://schemas.microsoft.com/office/drawing/2014/main" id="{3F2D6CD5-EBD8-4E95-8859-83C8D04BFA5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22576" y="23405"/>
            <a:ext cx="1276349" cy="599520"/>
          </a:xfrm>
          <a:prstGeom prst="rect">
            <a:avLst/>
          </a:prstGeom>
        </p:spPr>
      </p:pic>
    </p:spTree>
    <p:extLst>
      <p:ext uri="{BB962C8B-B14F-4D97-AF65-F5344CB8AC3E}">
        <p14:creationId xmlns:p14="http://schemas.microsoft.com/office/powerpoint/2010/main" val="685342631"/>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703" r:id="rId3"/>
    <p:sldLayoutId id="2147483704" r:id="rId4"/>
    <p:sldLayoutId id="2147483705" r:id="rId5"/>
    <p:sldLayoutId id="2147483708" r:id="rId6"/>
    <p:sldLayoutId id="2147483709" r:id="rId7"/>
    <p:sldLayoutId id="2147483711" r:id="rId8"/>
    <p:sldLayoutId id="2147483712" r:id="rId9"/>
  </p:sldLayoutIdLst>
  <p:hf hdr="0"/>
  <p:txStyles>
    <p:titleStyle>
      <a:lvl1pPr algn="ctr" defTabSz="914406" rtl="0" eaLnBrk="1" latinLnBrk="0" hangingPunct="1">
        <a:lnSpc>
          <a:spcPct val="90000"/>
        </a:lnSpc>
        <a:spcBef>
          <a:spcPct val="0"/>
        </a:spcBef>
        <a:buNone/>
        <a:defRPr sz="3266"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fabacademy.org/archives/2015/as/students/shoval.or/week17.html" TargetMode="External"/><Relationship Id="rId18" Type="http://schemas.openxmlformats.org/officeDocument/2006/relationships/hyperlink" Target="https://freepngimg.com/png/90037-battery-charger-black-iphone-text-white" TargetMode="External"/><Relationship Id="rId3" Type="http://schemas.openxmlformats.org/officeDocument/2006/relationships/image" Target="../media/image2.gif"/><Relationship Id="rId21" Type="http://schemas.openxmlformats.org/officeDocument/2006/relationships/image" Target="../media/image12.png"/><Relationship Id="rId7" Type="http://schemas.openxmlformats.org/officeDocument/2006/relationships/image" Target="../media/image4.jpe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hyperlink" Target="https://freepngimg.com/png/9794-battery-charging-picture" TargetMode="External"/><Relationship Id="rId1" Type="http://schemas.openxmlformats.org/officeDocument/2006/relationships/slideLayout" Target="../slideLayouts/slideLayout5.xml"/><Relationship Id="rId6" Type="http://schemas.openxmlformats.org/officeDocument/2006/relationships/hyperlink" Target="https://journals.sagepub.com/doi/abs/10.1177/01445987231176308" TargetMode="External"/><Relationship Id="rId11" Type="http://schemas.openxmlformats.org/officeDocument/2006/relationships/hyperlink" Target="https://openclipart.org/detail/189594/battery-levels.-niveles-de-carga-de-bater%C3%ADa-by-ehecatl1138-189594" TargetMode="External"/><Relationship Id="rId5" Type="http://schemas.openxmlformats.org/officeDocument/2006/relationships/image" Target="../media/image3.jpeg"/><Relationship Id="rId15" Type="http://schemas.openxmlformats.org/officeDocument/2006/relationships/hyperlink" Target="https://pixabay.com/en/battery-cell-electricity-energy-159196/" TargetMode="External"/><Relationship Id="rId23" Type="http://schemas.openxmlformats.org/officeDocument/2006/relationships/image" Target="../media/image13.jpe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hyperlink" Target="https://www.pngall.com/rule-png/" TargetMode="External"/><Relationship Id="rId9" Type="http://schemas.openxmlformats.org/officeDocument/2006/relationships/hyperlink" Target="https://pixabay.com/de/starke-hitze-hei%C3%9F-gefahr-warnung-98817/" TargetMode="External"/><Relationship Id="rId14" Type="http://schemas.openxmlformats.org/officeDocument/2006/relationships/image" Target="../media/image8.png"/><Relationship Id="rId22" Type="http://schemas.openxmlformats.org/officeDocument/2006/relationships/hyperlink" Target="https://he.wikipedia.org/wiki/%D7%9E%D7%99%D7%97%D7%96%D7%95%D7%A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du.rsc.org/feature/new-power-old-batteries/4010760.article"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it.europa.eu/sites/default/files/industrial_policy_for_european_battery_alliance.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h302.cm.utexas.edu/echem/echem-cells/selector.php?name=std-red-potential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doi.org/10.1016/j.promfg.2019.04.03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oi.org/10.1016/j.jclepro.2022.13438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hyperlink" Target="https://www.bfe.admin.ch/bfe/de/home/effizienz/mobilitaet/co2-emissionsvorschriften-fuer-neue-personen-und-lieferwagen/personenwagen/faq.html#:~:text=Bei%20den%20Personenwagen%20wird%20der,g%20CO2%2Fkm%20ab%20202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ubdb.bfe.admin.ch/de/publication/download/10616" TargetMode="Externa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pp.electricitymaps.com/co?lang=d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s://www.heise.de/newsticker/meldung/VW-Studie-E-Autos-sind-klimafreundlicher-als-Verbrenner-4407953.html"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j.rser.2022.112158"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i.org/10.1016/j.rser.2022.11215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oi.org/10.1016/j.scitotenv.2022.16138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i.org/10.1007/978-3-030-65843-4_11"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hyperlink" Target="https://modual.ch/de/ueber-uns/" TargetMode="Externa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hyperlink" Target="https://kyburz-switzerland.ch/de/pxsde/twice-energiespeicher" TargetMode="External"/><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nbw.com/media/presse/images/pressemitteilungen/2022/enbw-audi-batteriespeicher/20221202_2ndlifebatteriespeicher_enbw_audi_eckdaten.pdf"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oi.org/10.1016/j.resconrec.2024.10794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doi.org/10.3390/batteries5040068"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3390/batteries5040068"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kyburz-switzerland.ch/de/energiespeicher"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hyperlink" Target="https://batrec.ch/de/batterie-recycling/knopfzellen/"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hyperlink" Target="https://www.resourcepanel.org/about-us"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www.resourcepanel.org/about-us" TargetMode="Externa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hyperlink" Target="https://www.resourcepanel.org/about-us"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4.png"/><Relationship Id="rId2" Type="http://schemas.openxmlformats.org/officeDocument/2006/relationships/hyperlink" Target="https://www.resourcepanel.org/about-u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760692F-58F9-2805-0F59-C8F189EBB6ED}"/>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ußzeilenplatzhalter 4">
            <a:extLst>
              <a:ext uri="{FF2B5EF4-FFF2-40B4-BE49-F238E27FC236}">
                <a16:creationId xmlns:a16="http://schemas.microsoft.com/office/drawing/2014/main" id="{27B49697-D5BB-0A4C-EE6C-342572647634}"/>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6" name="Foliennummernplatzhalter 5">
            <a:extLst>
              <a:ext uri="{FF2B5EF4-FFF2-40B4-BE49-F238E27FC236}">
                <a16:creationId xmlns:a16="http://schemas.microsoft.com/office/drawing/2014/main" id="{5F86F891-73BA-0A0F-B1F2-80036CCB11D4}"/>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a:t>
            </a:fld>
            <a:endParaRPr lang="de-CH" dirty="0">
              <a:solidFill>
                <a:prstClr val="white"/>
              </a:solidFill>
            </a:endParaRPr>
          </a:p>
        </p:txBody>
      </p:sp>
      <p:sp>
        <p:nvSpPr>
          <p:cNvPr id="2" name="Titel 1">
            <a:extLst>
              <a:ext uri="{FF2B5EF4-FFF2-40B4-BE49-F238E27FC236}">
                <a16:creationId xmlns:a16="http://schemas.microsoft.com/office/drawing/2014/main" id="{0A409A6B-04C6-D60D-6C75-8C129D9D041B}"/>
              </a:ext>
            </a:extLst>
          </p:cNvPr>
          <p:cNvSpPr>
            <a:spLocks noGrp="1"/>
          </p:cNvSpPr>
          <p:nvPr>
            <p:ph type="title"/>
          </p:nvPr>
        </p:nvSpPr>
        <p:spPr/>
        <p:txBody>
          <a:bodyPr/>
          <a:lstStyle/>
          <a:p>
            <a:r>
              <a:rPr lang="en-US" dirty="0"/>
              <a:t>Li-Ion Battery Course</a:t>
            </a:r>
          </a:p>
        </p:txBody>
      </p:sp>
      <p:grpSp>
        <p:nvGrpSpPr>
          <p:cNvPr id="21" name="Gruppieren 20">
            <a:extLst>
              <a:ext uri="{FF2B5EF4-FFF2-40B4-BE49-F238E27FC236}">
                <a16:creationId xmlns:a16="http://schemas.microsoft.com/office/drawing/2014/main" id="{25637F69-4DE1-8102-2F26-E5746056AB7A}"/>
              </a:ext>
            </a:extLst>
          </p:cNvPr>
          <p:cNvGrpSpPr/>
          <p:nvPr/>
        </p:nvGrpSpPr>
        <p:grpSpPr>
          <a:xfrm>
            <a:off x="222389" y="849121"/>
            <a:ext cx="9461223" cy="5691158"/>
            <a:chOff x="322526" y="849121"/>
            <a:chExt cx="9461223" cy="5691158"/>
          </a:xfrm>
        </p:grpSpPr>
        <p:grpSp>
          <p:nvGrpSpPr>
            <p:cNvPr id="29" name="Gruppieren 28">
              <a:extLst>
                <a:ext uri="{FF2B5EF4-FFF2-40B4-BE49-F238E27FC236}">
                  <a16:creationId xmlns:a16="http://schemas.microsoft.com/office/drawing/2014/main" id="{AA7EB16A-A9E5-E298-07D3-6A13E58DD49A}"/>
                </a:ext>
              </a:extLst>
            </p:cNvPr>
            <p:cNvGrpSpPr/>
            <p:nvPr/>
          </p:nvGrpSpPr>
          <p:grpSpPr>
            <a:xfrm>
              <a:off x="7385799" y="3550725"/>
              <a:ext cx="2397950" cy="806334"/>
              <a:chOff x="7293305" y="2873652"/>
              <a:chExt cx="2397950" cy="806334"/>
            </a:xfrm>
            <a:solidFill>
              <a:schemeClr val="bg2"/>
            </a:solidFill>
          </p:grpSpPr>
          <p:sp>
            <p:nvSpPr>
              <p:cNvPr id="12" name="Rechteck: abgerundete Ecken 11">
                <a:extLst>
                  <a:ext uri="{FF2B5EF4-FFF2-40B4-BE49-F238E27FC236}">
                    <a16:creationId xmlns:a16="http://schemas.microsoft.com/office/drawing/2014/main" id="{C79B045D-A41C-DEDB-4B6D-C31E303682BD}"/>
                  </a:ext>
                </a:extLst>
              </p:cNvPr>
              <p:cNvSpPr/>
              <p:nvPr/>
            </p:nvSpPr>
            <p:spPr>
              <a:xfrm>
                <a:off x="7293305" y="2873652"/>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Standard and Regulations</a:t>
                </a:r>
              </a:p>
            </p:txBody>
          </p:sp>
          <p:pic>
            <p:nvPicPr>
              <p:cNvPr id="27" name="Grafik 26">
                <a:extLst>
                  <a:ext uri="{FF2B5EF4-FFF2-40B4-BE49-F238E27FC236}">
                    <a16:creationId xmlns:a16="http://schemas.microsoft.com/office/drawing/2014/main" id="{6EDCFF4E-03C7-766A-372E-AA40F28CBC0A}"/>
                  </a:ext>
                  <a:ext uri="{C183D7F6-B498-43B3-948B-1728B52AA6E4}">
                    <adec:decorative xmlns:adec="http://schemas.microsoft.com/office/drawing/2017/decorative" val="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31521" y="2967597"/>
                <a:ext cx="919140" cy="618445"/>
              </a:xfrm>
              <a:prstGeom prst="rect">
                <a:avLst/>
              </a:prstGeom>
              <a:grpFill/>
              <a:ln>
                <a:noFill/>
              </a:ln>
            </p:spPr>
          </p:pic>
        </p:grpSp>
        <p:grpSp>
          <p:nvGrpSpPr>
            <p:cNvPr id="33" name="Gruppieren 32">
              <a:extLst>
                <a:ext uri="{FF2B5EF4-FFF2-40B4-BE49-F238E27FC236}">
                  <a16:creationId xmlns:a16="http://schemas.microsoft.com/office/drawing/2014/main" id="{3D1D3B65-64C9-E808-F9BA-9E7A57AD793B}"/>
                </a:ext>
              </a:extLst>
            </p:cNvPr>
            <p:cNvGrpSpPr/>
            <p:nvPr/>
          </p:nvGrpSpPr>
          <p:grpSpPr>
            <a:xfrm>
              <a:off x="2230025" y="849121"/>
              <a:ext cx="2397950" cy="806334"/>
              <a:chOff x="641389" y="977745"/>
              <a:chExt cx="2397950" cy="806334"/>
            </a:xfrm>
            <a:solidFill>
              <a:schemeClr val="bg2"/>
            </a:solidFill>
          </p:grpSpPr>
          <p:sp>
            <p:nvSpPr>
              <p:cNvPr id="7" name="Rechteck: abgerundete Ecken 6">
                <a:extLst>
                  <a:ext uri="{FF2B5EF4-FFF2-40B4-BE49-F238E27FC236}">
                    <a16:creationId xmlns:a16="http://schemas.microsoft.com/office/drawing/2014/main" id="{EB9926AE-F13A-4DC4-5694-1252B3320B9B}"/>
                  </a:ext>
                </a:extLst>
              </p:cNvPr>
              <p:cNvSpPr/>
              <p:nvPr/>
            </p:nvSpPr>
            <p:spPr>
              <a:xfrm>
                <a:off x="641389" y="977745"/>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Modelling and Validation</a:t>
                </a:r>
              </a:p>
            </p:txBody>
          </p:sp>
          <p:pic>
            <p:nvPicPr>
              <p:cNvPr id="31" name="Grafik 30">
                <a:extLst>
                  <a:ext uri="{FF2B5EF4-FFF2-40B4-BE49-F238E27FC236}">
                    <a16:creationId xmlns:a16="http://schemas.microsoft.com/office/drawing/2014/main" id="{08E9E5B3-543C-2468-348E-A29C470BA0E0}"/>
                  </a:ext>
                  <a:ext uri="{C183D7F6-B498-43B3-948B-1728B52AA6E4}">
                    <adec:decorative xmlns:adec="http://schemas.microsoft.com/office/drawing/2017/decorative" val="1"/>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682" r="15309" b="32710"/>
              <a:stretch/>
            </p:blipFill>
            <p:spPr>
              <a:xfrm>
                <a:off x="681037" y="1030684"/>
                <a:ext cx="880111" cy="700457"/>
              </a:xfrm>
              <a:prstGeom prst="rect">
                <a:avLst/>
              </a:prstGeom>
              <a:grpFill/>
              <a:ln>
                <a:noFill/>
              </a:ln>
            </p:spPr>
          </p:pic>
        </p:grpSp>
        <p:cxnSp>
          <p:nvCxnSpPr>
            <p:cNvPr id="35" name="Gerader Verbinder 34">
              <a:extLst>
                <a:ext uri="{FF2B5EF4-FFF2-40B4-BE49-F238E27FC236}">
                  <a16:creationId xmlns:a16="http://schemas.microsoft.com/office/drawing/2014/main" id="{CB605B3D-9E50-BA11-D9E2-FDA9C9544765}"/>
                </a:ext>
              </a:extLst>
            </p:cNvPr>
            <p:cNvCxnSpPr>
              <a:cxnSpLocks/>
            </p:cNvCxnSpPr>
            <p:nvPr/>
          </p:nvCxnSpPr>
          <p:spPr>
            <a:xfrm flipH="1">
              <a:off x="2167544" y="3207729"/>
              <a:ext cx="2984087" cy="169698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0C4704FD-31CC-79E8-C24B-B1E0D6CBB91B}"/>
                </a:ext>
              </a:extLst>
            </p:cNvPr>
            <p:cNvCxnSpPr>
              <a:cxnSpLocks/>
              <a:endCxn id="20" idx="3"/>
            </p:cNvCxnSpPr>
            <p:nvPr/>
          </p:nvCxnSpPr>
          <p:spPr>
            <a:xfrm flipH="1">
              <a:off x="2720476" y="3182577"/>
              <a:ext cx="2415140" cy="72520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A3DD8C2-E56C-4B82-4CD2-CEC358C8EBEA}"/>
                </a:ext>
              </a:extLst>
            </p:cNvPr>
            <p:cNvCxnSpPr>
              <a:cxnSpLocks/>
              <a:endCxn id="7" idx="2"/>
            </p:cNvCxnSpPr>
            <p:nvPr/>
          </p:nvCxnSpPr>
          <p:spPr>
            <a:xfrm flipH="1" flipV="1">
              <a:off x="3429000" y="1655455"/>
              <a:ext cx="1670597" cy="138000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C8CE8E8E-3CCF-F94F-131F-F2349DE8262F}"/>
                </a:ext>
              </a:extLst>
            </p:cNvPr>
            <p:cNvCxnSpPr>
              <a:cxnSpLocks/>
              <a:endCxn id="8" idx="2"/>
            </p:cNvCxnSpPr>
            <p:nvPr/>
          </p:nvCxnSpPr>
          <p:spPr>
            <a:xfrm flipV="1">
              <a:off x="5209575" y="1655965"/>
              <a:ext cx="1298290" cy="134710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C6E728D9-1FE1-6367-CBD5-6853534259CE}"/>
                </a:ext>
              </a:extLst>
            </p:cNvPr>
            <p:cNvCxnSpPr>
              <a:cxnSpLocks/>
              <a:endCxn id="9" idx="3"/>
            </p:cNvCxnSpPr>
            <p:nvPr/>
          </p:nvCxnSpPr>
          <p:spPr>
            <a:xfrm flipH="1" flipV="1">
              <a:off x="2968311" y="2465865"/>
              <a:ext cx="2084005" cy="6251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0C7E397-8B00-F468-5D43-2D182C9199F9}"/>
                </a:ext>
              </a:extLst>
            </p:cNvPr>
            <p:cNvCxnSpPr>
              <a:cxnSpLocks/>
            </p:cNvCxnSpPr>
            <p:nvPr/>
          </p:nvCxnSpPr>
          <p:spPr>
            <a:xfrm flipH="1">
              <a:off x="5209575" y="2465865"/>
              <a:ext cx="1954107" cy="6251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C8955CB6-0F7B-05DB-4814-80FDA867474A}"/>
                </a:ext>
              </a:extLst>
            </p:cNvPr>
            <p:cNvCxnSpPr>
              <a:cxnSpLocks/>
              <a:endCxn id="12" idx="1"/>
            </p:cNvCxnSpPr>
            <p:nvPr/>
          </p:nvCxnSpPr>
          <p:spPr>
            <a:xfrm>
              <a:off x="5174600" y="3174067"/>
              <a:ext cx="2211199" cy="77982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DE5294DA-901D-5B75-1D69-1D9FD6417B2C}"/>
                </a:ext>
              </a:extLst>
            </p:cNvPr>
            <p:cNvCxnSpPr>
              <a:cxnSpLocks/>
              <a:endCxn id="17" idx="0"/>
            </p:cNvCxnSpPr>
            <p:nvPr/>
          </p:nvCxnSpPr>
          <p:spPr>
            <a:xfrm>
              <a:off x="5153275" y="3174067"/>
              <a:ext cx="3041813" cy="17306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AAA3D94-4281-DFA5-DC6C-73DC4527FC20}"/>
                </a:ext>
                <a:ext uri="{C183D7F6-B498-43B3-948B-1728B52AA6E4}">
                  <adec:decorative xmlns:adec="http://schemas.microsoft.com/office/drawing/2017/decorative" val="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4265"/>
            <a:stretch/>
          </p:blipFill>
          <p:spPr>
            <a:xfrm>
              <a:off x="3078289" y="2014854"/>
              <a:ext cx="3990109" cy="2051401"/>
            </a:xfrm>
            <a:prstGeom prst="rect">
              <a:avLst/>
            </a:prstGeom>
            <a:effectLst>
              <a:outerShdw blurRad="50800" dist="38100" dir="5400000" algn="t" rotWithShape="0">
                <a:prstClr val="black">
                  <a:alpha val="40000"/>
                </a:prstClr>
              </a:outerShdw>
            </a:effectLst>
          </p:spPr>
        </p:pic>
        <p:grpSp>
          <p:nvGrpSpPr>
            <p:cNvPr id="92" name="Gruppieren 91">
              <a:extLst>
                <a:ext uri="{FF2B5EF4-FFF2-40B4-BE49-F238E27FC236}">
                  <a16:creationId xmlns:a16="http://schemas.microsoft.com/office/drawing/2014/main" id="{7103480D-E707-FBAD-5694-DD6AB2AE50AC}"/>
                </a:ext>
              </a:extLst>
            </p:cNvPr>
            <p:cNvGrpSpPr/>
            <p:nvPr/>
          </p:nvGrpSpPr>
          <p:grpSpPr>
            <a:xfrm>
              <a:off x="570361" y="2062698"/>
              <a:ext cx="2397950" cy="806334"/>
              <a:chOff x="570361" y="2162454"/>
              <a:chExt cx="2397950" cy="806334"/>
            </a:xfrm>
            <a:solidFill>
              <a:schemeClr val="bg2"/>
            </a:solidFill>
          </p:grpSpPr>
          <p:sp>
            <p:nvSpPr>
              <p:cNvPr id="9" name="Rechteck: abgerundete Ecken 8">
                <a:extLst>
                  <a:ext uri="{FF2B5EF4-FFF2-40B4-BE49-F238E27FC236}">
                    <a16:creationId xmlns:a16="http://schemas.microsoft.com/office/drawing/2014/main" id="{0DE72F27-18A3-8EBA-737B-47C9AC2EBA39}"/>
                  </a:ext>
                </a:extLst>
              </p:cNvPr>
              <p:cNvSpPr/>
              <p:nvPr/>
            </p:nvSpPr>
            <p:spPr>
              <a:xfrm>
                <a:off x="570361" y="2162454"/>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Thermal Design</a:t>
                </a:r>
              </a:p>
            </p:txBody>
          </p:sp>
          <p:pic>
            <p:nvPicPr>
              <p:cNvPr id="85" name="Grafik 84">
                <a:extLst>
                  <a:ext uri="{FF2B5EF4-FFF2-40B4-BE49-F238E27FC236}">
                    <a16:creationId xmlns:a16="http://schemas.microsoft.com/office/drawing/2014/main" id="{D8C6045D-D8C7-4505-7C7A-DC4ABAF145E6}"/>
                  </a:ext>
                  <a:ext uri="{C183D7F6-B498-43B3-948B-1728B52AA6E4}">
                    <adec:decorative xmlns:adec="http://schemas.microsoft.com/office/drawing/2017/decorative" val="1"/>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2266" y="2287616"/>
                <a:ext cx="595537" cy="524831"/>
              </a:xfrm>
              <a:prstGeom prst="rect">
                <a:avLst/>
              </a:prstGeom>
              <a:grpFill/>
              <a:ln>
                <a:noFill/>
              </a:ln>
            </p:spPr>
          </p:pic>
        </p:grpSp>
        <p:grpSp>
          <p:nvGrpSpPr>
            <p:cNvPr id="91" name="Gruppieren 90">
              <a:extLst>
                <a:ext uri="{FF2B5EF4-FFF2-40B4-BE49-F238E27FC236}">
                  <a16:creationId xmlns:a16="http://schemas.microsoft.com/office/drawing/2014/main" id="{C0301A40-FC3E-7DCA-BEBA-C6D49A003A69}"/>
                </a:ext>
              </a:extLst>
            </p:cNvPr>
            <p:cNvGrpSpPr/>
            <p:nvPr/>
          </p:nvGrpSpPr>
          <p:grpSpPr>
            <a:xfrm>
              <a:off x="6996113" y="4904718"/>
              <a:ext cx="2397950" cy="806334"/>
              <a:chOff x="6996113" y="5004474"/>
              <a:chExt cx="2397950" cy="806334"/>
            </a:xfrm>
            <a:solidFill>
              <a:schemeClr val="bg2"/>
            </a:solidFill>
          </p:grpSpPr>
          <p:sp>
            <p:nvSpPr>
              <p:cNvPr id="17" name="Rechteck: abgerundete Ecken 16">
                <a:extLst>
                  <a:ext uri="{FF2B5EF4-FFF2-40B4-BE49-F238E27FC236}">
                    <a16:creationId xmlns:a16="http://schemas.microsoft.com/office/drawing/2014/main" id="{45DA8EC9-A9CE-C67A-50D1-404C98F539E8}"/>
                  </a:ext>
                </a:extLst>
              </p:cNvPr>
              <p:cNvSpPr/>
              <p:nvPr/>
            </p:nvSpPr>
            <p:spPr>
              <a:xfrm>
                <a:off x="6996113" y="5004474"/>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Battery Ageing</a:t>
                </a:r>
              </a:p>
            </p:txBody>
          </p:sp>
          <p:pic>
            <p:nvPicPr>
              <p:cNvPr id="90" name="Grafik 89">
                <a:extLst>
                  <a:ext uri="{FF2B5EF4-FFF2-40B4-BE49-F238E27FC236}">
                    <a16:creationId xmlns:a16="http://schemas.microsoft.com/office/drawing/2014/main" id="{759A81B1-4264-6D1A-90BD-52A0AC8193EF}"/>
                  </a:ext>
                  <a:ext uri="{C183D7F6-B498-43B3-948B-1728B52AA6E4}">
                    <adec:decorative xmlns:adec="http://schemas.microsoft.com/office/drawing/2017/decorative" val="1"/>
                  </a:ext>
                </a:extLst>
              </p:cNvPr>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4715"/>
              <a:stretch/>
            </p:blipFill>
            <p:spPr>
              <a:xfrm>
                <a:off x="7066881" y="5136175"/>
                <a:ext cx="754653" cy="557997"/>
              </a:xfrm>
              <a:prstGeom prst="rect">
                <a:avLst/>
              </a:prstGeom>
              <a:grpFill/>
              <a:ln>
                <a:noFill/>
              </a:ln>
            </p:spPr>
          </p:pic>
        </p:grpSp>
        <p:grpSp>
          <p:nvGrpSpPr>
            <p:cNvPr id="22" name="Gruppieren 21">
              <a:extLst>
                <a:ext uri="{FF2B5EF4-FFF2-40B4-BE49-F238E27FC236}">
                  <a16:creationId xmlns:a16="http://schemas.microsoft.com/office/drawing/2014/main" id="{CCFD9B56-1C3B-C1FE-97F2-48E724A92804}"/>
                </a:ext>
              </a:extLst>
            </p:cNvPr>
            <p:cNvGrpSpPr/>
            <p:nvPr/>
          </p:nvGrpSpPr>
          <p:grpSpPr>
            <a:xfrm>
              <a:off x="322526" y="3504614"/>
              <a:ext cx="2397950" cy="806334"/>
              <a:chOff x="322526" y="3604370"/>
              <a:chExt cx="2397950" cy="806334"/>
            </a:xfrm>
            <a:solidFill>
              <a:schemeClr val="bg2"/>
            </a:solidFill>
          </p:grpSpPr>
          <p:sp>
            <p:nvSpPr>
              <p:cNvPr id="20" name="Rechteck: abgerundete Ecken 19">
                <a:extLst>
                  <a:ext uri="{FF2B5EF4-FFF2-40B4-BE49-F238E27FC236}">
                    <a16:creationId xmlns:a16="http://schemas.microsoft.com/office/drawing/2014/main" id="{1F4BDD83-4949-E960-92ED-C5D6C5446CFA}"/>
                  </a:ext>
                </a:extLst>
              </p:cNvPr>
              <p:cNvSpPr/>
              <p:nvPr/>
            </p:nvSpPr>
            <p:spPr>
              <a:xfrm>
                <a:off x="322526" y="3604370"/>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Battery Manage-</a:t>
                </a:r>
                <a:br>
                  <a:rPr lang="en-US" dirty="0">
                    <a:solidFill>
                      <a:schemeClr val="tx1">
                        <a:lumMod val="50000"/>
                        <a:lumOff val="50000"/>
                      </a:schemeClr>
                    </a:solidFill>
                  </a:rPr>
                </a:br>
                <a:r>
                  <a:rPr lang="en-US" dirty="0" err="1">
                    <a:solidFill>
                      <a:schemeClr val="tx1">
                        <a:lumMod val="50000"/>
                        <a:lumOff val="50000"/>
                      </a:schemeClr>
                    </a:solidFill>
                  </a:rPr>
                  <a:t>ment</a:t>
                </a:r>
                <a:r>
                  <a:rPr lang="en-US" dirty="0">
                    <a:solidFill>
                      <a:schemeClr val="tx1">
                        <a:lumMod val="50000"/>
                        <a:lumOff val="50000"/>
                      </a:schemeClr>
                    </a:solidFill>
                  </a:rPr>
                  <a:t> System</a:t>
                </a:r>
              </a:p>
            </p:txBody>
          </p:sp>
          <p:pic>
            <p:nvPicPr>
              <p:cNvPr id="18" name="Grafik 17">
                <a:extLst>
                  <a:ext uri="{FF2B5EF4-FFF2-40B4-BE49-F238E27FC236}">
                    <a16:creationId xmlns:a16="http://schemas.microsoft.com/office/drawing/2014/main" id="{9122E4CA-EED2-308B-8AFD-81F53E5FCCE3}"/>
                  </a:ext>
                  <a:ext uri="{C183D7F6-B498-43B3-948B-1728B52AA6E4}">
                    <adec:decorative xmlns:adec="http://schemas.microsoft.com/office/drawing/2017/decorative" val="1"/>
                  </a:ext>
                </a:extLst>
              </p:cNvPr>
              <p:cNvPicPr>
                <a:picLocks noChangeAspect="1"/>
              </p:cNvPicPr>
              <p:nvPr/>
            </p:nvPicPr>
            <p:blipFill rotWithShape="1">
              <a:blip r:embed="rId12"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20959" t="17015" r="16884" b="14652"/>
              <a:stretch/>
            </p:blipFill>
            <p:spPr>
              <a:xfrm>
                <a:off x="364829" y="3670348"/>
                <a:ext cx="676025" cy="695253"/>
              </a:xfrm>
              <a:prstGeom prst="rect">
                <a:avLst/>
              </a:prstGeom>
              <a:grpFill/>
              <a:ln>
                <a:noFill/>
              </a:ln>
            </p:spPr>
          </p:pic>
        </p:grpSp>
        <p:grpSp>
          <p:nvGrpSpPr>
            <p:cNvPr id="40" name="Gruppieren 39">
              <a:extLst>
                <a:ext uri="{FF2B5EF4-FFF2-40B4-BE49-F238E27FC236}">
                  <a16:creationId xmlns:a16="http://schemas.microsoft.com/office/drawing/2014/main" id="{AF4249E3-C5D1-CFA8-21F3-71B70E9D5DE3}"/>
                </a:ext>
              </a:extLst>
            </p:cNvPr>
            <p:cNvGrpSpPr/>
            <p:nvPr/>
          </p:nvGrpSpPr>
          <p:grpSpPr>
            <a:xfrm>
              <a:off x="5308890" y="849631"/>
              <a:ext cx="2397950" cy="806334"/>
              <a:chOff x="5308890" y="949387"/>
              <a:chExt cx="2397950" cy="806334"/>
            </a:xfrm>
          </p:grpSpPr>
          <p:sp>
            <p:nvSpPr>
              <p:cNvPr id="8" name="Rechteck: abgerundete Ecken 7">
                <a:extLst>
                  <a:ext uri="{FF2B5EF4-FFF2-40B4-BE49-F238E27FC236}">
                    <a16:creationId xmlns:a16="http://schemas.microsoft.com/office/drawing/2014/main" id="{7EC316AD-DA3C-3938-5919-7C5FBC8E3144}"/>
                  </a:ext>
                </a:extLst>
              </p:cNvPr>
              <p:cNvSpPr/>
              <p:nvPr/>
            </p:nvSpPr>
            <p:spPr>
              <a:xfrm>
                <a:off x="5308890" y="949387"/>
                <a:ext cx="2397950" cy="806334"/>
              </a:xfrm>
              <a:prstGeom prst="roundRect">
                <a:avLst/>
              </a:prstGeom>
              <a:solidFill>
                <a:schemeClr val="bg2">
                  <a:lumMod val="90000"/>
                  <a:alpha val="50196"/>
                </a:schemeClr>
              </a:solid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Li-Ion Battery Cells</a:t>
                </a:r>
              </a:p>
            </p:txBody>
          </p:sp>
          <p:pic>
            <p:nvPicPr>
              <p:cNvPr id="32" name="Grafik 31" descr="Ein Bild, das Kreis, Zylinder, Kunst, Design enthält.&#10;&#10;Automatisch generierte Beschreibung">
                <a:extLst>
                  <a:ext uri="{FF2B5EF4-FFF2-40B4-BE49-F238E27FC236}">
                    <a16:creationId xmlns:a16="http://schemas.microsoft.com/office/drawing/2014/main" id="{6EBC44A5-C30E-C02F-29AC-DB815BB891E4}"/>
                  </a:ext>
                </a:extLst>
              </p:cNvPr>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402152" y="980432"/>
                <a:ext cx="378000" cy="756000"/>
              </a:xfrm>
              <a:prstGeom prst="rect">
                <a:avLst/>
              </a:prstGeom>
            </p:spPr>
          </p:pic>
        </p:grpSp>
        <p:pic>
          <p:nvPicPr>
            <p:cNvPr id="42" name="Grafik 41">
              <a:extLst>
                <a:ext uri="{FF2B5EF4-FFF2-40B4-BE49-F238E27FC236}">
                  <a16:creationId xmlns:a16="http://schemas.microsoft.com/office/drawing/2014/main" id="{B3BD0ACC-F3BB-2DDA-AAF4-C943166A6C27}"/>
                </a:ext>
              </a:extLst>
            </p:cNvPr>
            <p:cNvPicPr>
              <a:picLocks noChangeAspect="1"/>
            </p:cNvPicPr>
            <p:nvPr/>
          </p:nvPicPr>
          <p:blipFill rotWithShape="1">
            <a:blip r:embed="rId16">
              <a:clrChange>
                <a:clrFrom>
                  <a:srgbClr val="FFFFFF"/>
                </a:clrFrom>
                <a:clrTo>
                  <a:srgbClr val="FFFFFF">
                    <a:alpha val="0"/>
                  </a:srgbClr>
                </a:clrTo>
              </a:clrChange>
            </a:blip>
            <a:srcRect t="9036" r="2945"/>
            <a:stretch/>
          </p:blipFill>
          <p:spPr>
            <a:xfrm>
              <a:off x="3710211" y="4552552"/>
              <a:ext cx="2693012" cy="1987727"/>
            </a:xfrm>
            <a:prstGeom prst="rect">
              <a:avLst/>
            </a:prstGeom>
          </p:spPr>
        </p:pic>
        <p:pic>
          <p:nvPicPr>
            <p:cNvPr id="45" name="Grafik 44" descr="Ein Bild, das Schwarz, Dunkelheit enthält.&#10;&#10;Automatisch generierte Beschreibung">
              <a:extLst>
                <a:ext uri="{FF2B5EF4-FFF2-40B4-BE49-F238E27FC236}">
                  <a16:creationId xmlns:a16="http://schemas.microsoft.com/office/drawing/2014/main" id="{449EF68A-16AA-76A0-BC4E-01A4BF97C26A}"/>
                </a:ext>
              </a:extLst>
            </p:cNvPr>
            <p:cNvPicPr>
              <a:picLocks noChangeAspect="1"/>
            </p:cNvPicPr>
            <p:nvPr/>
          </p:nvPicPr>
          <p:blipFill rotWithShape="1">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t="14222" b="18124"/>
            <a:stretch/>
          </p:blipFill>
          <p:spPr>
            <a:xfrm rot="5400000">
              <a:off x="4755542" y="4004492"/>
              <a:ext cx="688109" cy="465527"/>
            </a:xfrm>
            <a:prstGeom prst="rect">
              <a:avLst/>
            </a:prstGeom>
          </p:spPr>
        </p:pic>
        <p:grpSp>
          <p:nvGrpSpPr>
            <p:cNvPr id="3" name="Gruppieren 2">
              <a:extLst>
                <a:ext uri="{FF2B5EF4-FFF2-40B4-BE49-F238E27FC236}">
                  <a16:creationId xmlns:a16="http://schemas.microsoft.com/office/drawing/2014/main" id="{3BFE06A6-7942-7B0C-6FFE-F5CB2C43BAC4}"/>
                </a:ext>
              </a:extLst>
            </p:cNvPr>
            <p:cNvGrpSpPr/>
            <p:nvPr/>
          </p:nvGrpSpPr>
          <p:grpSpPr>
            <a:xfrm>
              <a:off x="873103" y="4904718"/>
              <a:ext cx="2555897" cy="806334"/>
              <a:chOff x="873103" y="5004474"/>
              <a:chExt cx="2555897" cy="806334"/>
            </a:xfrm>
          </p:grpSpPr>
          <p:sp>
            <p:nvSpPr>
              <p:cNvPr id="13" name="Rechteck: abgerundete Ecken 12">
                <a:extLst>
                  <a:ext uri="{FF2B5EF4-FFF2-40B4-BE49-F238E27FC236}">
                    <a16:creationId xmlns:a16="http://schemas.microsoft.com/office/drawing/2014/main" id="{7866E896-F8A3-95EE-A668-55E122C0D9E1}"/>
                  </a:ext>
                </a:extLst>
              </p:cNvPr>
              <p:cNvSpPr/>
              <p:nvPr/>
            </p:nvSpPr>
            <p:spPr>
              <a:xfrm>
                <a:off x="906087" y="5004474"/>
                <a:ext cx="2522913" cy="806334"/>
              </a:xfrm>
              <a:prstGeom prst="roundRect">
                <a:avLst/>
              </a:prstGeom>
              <a:solidFill>
                <a:schemeClr val="bg2">
                  <a:lumMod val="90000"/>
                  <a:alpha val="50196"/>
                </a:schemeClr>
              </a:solid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Charging Strategies</a:t>
                </a:r>
              </a:p>
            </p:txBody>
          </p:sp>
          <p:pic>
            <p:nvPicPr>
              <p:cNvPr id="14" name="Grafik 13">
                <a:extLst>
                  <a:ext uri="{FF2B5EF4-FFF2-40B4-BE49-F238E27FC236}">
                    <a16:creationId xmlns:a16="http://schemas.microsoft.com/office/drawing/2014/main" id="{DEDE0990-830E-B734-A8EC-08DED20F5BEF}"/>
                  </a:ext>
                  <a:ext uri="{C183D7F6-B498-43B3-948B-1728B52AA6E4}">
                    <adec:decorative xmlns:adec="http://schemas.microsoft.com/office/drawing/2017/decorative" val="1"/>
                  </a:ext>
                </a:extLst>
              </p:cNvPr>
              <p:cNvPicPr>
                <a:picLocks noChangeAspect="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873103" y="5045561"/>
                <a:ext cx="717733" cy="717733"/>
              </a:xfrm>
              <a:prstGeom prst="rect">
                <a:avLst/>
              </a:prstGeom>
            </p:spPr>
          </p:pic>
        </p:grpSp>
        <p:grpSp>
          <p:nvGrpSpPr>
            <p:cNvPr id="15" name="Gruppieren 14">
              <a:extLst>
                <a:ext uri="{FF2B5EF4-FFF2-40B4-BE49-F238E27FC236}">
                  <a16:creationId xmlns:a16="http://schemas.microsoft.com/office/drawing/2014/main" id="{1F842AAC-9350-DD2C-DD4B-D8BAEC68B285}"/>
                </a:ext>
              </a:extLst>
            </p:cNvPr>
            <p:cNvGrpSpPr/>
            <p:nvPr/>
          </p:nvGrpSpPr>
          <p:grpSpPr>
            <a:xfrm>
              <a:off x="7163682" y="2062698"/>
              <a:ext cx="2504020" cy="806334"/>
              <a:chOff x="6995990" y="1953573"/>
              <a:chExt cx="2397950" cy="806334"/>
            </a:xfrm>
          </p:grpSpPr>
          <p:sp>
            <p:nvSpPr>
              <p:cNvPr id="16" name="Rechteck: abgerundete Ecken 15">
                <a:extLst>
                  <a:ext uri="{FF2B5EF4-FFF2-40B4-BE49-F238E27FC236}">
                    <a16:creationId xmlns:a16="http://schemas.microsoft.com/office/drawing/2014/main" id="{48E112EE-976B-9B22-FAC6-0705E67853A6}"/>
                  </a:ext>
                </a:extLst>
              </p:cNvPr>
              <p:cNvSpPr/>
              <p:nvPr/>
            </p:nvSpPr>
            <p:spPr>
              <a:xfrm>
                <a:off x="6995990" y="1953573"/>
                <a:ext cx="2397950" cy="806334"/>
              </a:xfrm>
              <a:prstGeom prst="roundRect">
                <a:avLst/>
              </a:prstGeom>
              <a:solidFill>
                <a:srgbClr val="AA6EC2">
                  <a:alpha val="5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Circular Economy</a:t>
                </a:r>
              </a:p>
            </p:txBody>
          </p:sp>
          <p:pic>
            <p:nvPicPr>
              <p:cNvPr id="19" name="Grafik 18">
                <a:extLst>
                  <a:ext uri="{FF2B5EF4-FFF2-40B4-BE49-F238E27FC236}">
                    <a16:creationId xmlns:a16="http://schemas.microsoft.com/office/drawing/2014/main" id="{C6024F16-7AAE-2BA4-5DB1-F83693FAA446}"/>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7051716" y="2078735"/>
                <a:ext cx="598854" cy="565417"/>
              </a:xfrm>
              <a:prstGeom prst="rect">
                <a:avLst/>
              </a:prstGeom>
            </p:spPr>
          </p:pic>
        </p:grpSp>
      </p:grpSp>
      <p:pic>
        <p:nvPicPr>
          <p:cNvPr id="23" name="Grafik 22">
            <a:extLst>
              <a:ext uri="{FF2B5EF4-FFF2-40B4-BE49-F238E27FC236}">
                <a16:creationId xmlns:a16="http://schemas.microsoft.com/office/drawing/2014/main" id="{EDDD1F24-AAA3-DD3C-FD2B-9807FECFFB2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3335" y="19374"/>
            <a:ext cx="1961106" cy="612000"/>
          </a:xfrm>
          <a:prstGeom prst="rect">
            <a:avLst/>
          </a:prstGeom>
        </p:spPr>
      </p:pic>
    </p:spTree>
    <p:extLst>
      <p:ext uri="{BB962C8B-B14F-4D97-AF65-F5344CB8AC3E}">
        <p14:creationId xmlns:p14="http://schemas.microsoft.com/office/powerpoint/2010/main" val="3799254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a:bodyPr>
          <a:lstStyle/>
          <a:p>
            <a:r>
              <a:rPr lang="en-US" dirty="0"/>
              <a:t>Global Sustainable </a:t>
            </a:r>
          </a:p>
          <a:p>
            <a:r>
              <a:rPr lang="en-US" dirty="0"/>
              <a:t>Battery Lifecycle</a:t>
            </a:r>
          </a:p>
          <a:p>
            <a:r>
              <a:rPr lang="en-US" dirty="0"/>
              <a:t>Primary Resources (Origin and Quantity)</a:t>
            </a:r>
          </a:p>
          <a:p>
            <a:r>
              <a:rPr lang="en-US" dirty="0"/>
              <a:t>Battery emits CO</a:t>
            </a:r>
            <a:r>
              <a:rPr lang="en-US" baseline="-25000" dirty="0"/>
              <a:t>2</a:t>
            </a:r>
            <a:r>
              <a:rPr lang="en-US" dirty="0"/>
              <a:t>?</a:t>
            </a:r>
          </a:p>
          <a:p>
            <a:pPr lvl="1"/>
            <a:r>
              <a:rPr lang="en-US" dirty="0"/>
              <a:t>Grey energy in fuel and electricity</a:t>
            </a:r>
          </a:p>
          <a:p>
            <a:pPr lvl="1"/>
            <a:r>
              <a:rPr lang="en-US" dirty="0"/>
              <a:t>Electrical vs. combustion vehicle</a:t>
            </a:r>
          </a:p>
          <a:p>
            <a:pPr lvl="1"/>
            <a:r>
              <a:rPr lang="en-US" dirty="0"/>
              <a:t>Car life cycle and alternatives</a:t>
            </a:r>
          </a:p>
          <a:p>
            <a:r>
              <a:rPr lang="en-US" dirty="0"/>
              <a:t>Afterlife of a Battery </a:t>
            </a:r>
          </a:p>
          <a:p>
            <a:pPr lvl="1"/>
            <a:r>
              <a:rPr lang="en-US" dirty="0"/>
              <a:t>1</a:t>
            </a:r>
            <a:r>
              <a:rPr lang="en-US" baseline="30000" dirty="0"/>
              <a:t>st</a:t>
            </a:r>
            <a:r>
              <a:rPr lang="en-US" dirty="0"/>
              <a:t> Life ends</a:t>
            </a:r>
          </a:p>
          <a:p>
            <a:pPr lvl="1"/>
            <a:r>
              <a:rPr lang="en-US" dirty="0"/>
              <a:t>2</a:t>
            </a:r>
            <a:r>
              <a:rPr lang="en-US" baseline="30000" dirty="0"/>
              <a:t>nd</a:t>
            </a:r>
            <a:r>
              <a:rPr lang="en-US" dirty="0"/>
              <a:t> Life starts</a:t>
            </a:r>
          </a:p>
          <a:p>
            <a:pPr lvl="1"/>
            <a:r>
              <a:rPr lang="en-US" dirty="0"/>
              <a:t>Recycle process of a battery </a:t>
            </a:r>
          </a:p>
          <a:p>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10</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flipV="1">
            <a:off x="681037" y="1434352"/>
            <a:ext cx="6546079" cy="448235"/>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EE17E0-B8B5-0A4F-35F5-DC7C200AE382}"/>
              </a:ext>
            </a:extLst>
          </p:cNvPr>
          <p:cNvPicPr>
            <a:picLocks noChangeAspect="1"/>
          </p:cNvPicPr>
          <p:nvPr/>
        </p:nvPicPr>
        <p:blipFill rotWithShape="1">
          <a:blip r:embed="rId2"/>
          <a:srcRect l="23659" r="22393" b="2114"/>
          <a:stretch/>
        </p:blipFill>
        <p:spPr>
          <a:xfrm>
            <a:off x="7355541" y="1002346"/>
            <a:ext cx="2321962" cy="2317844"/>
          </a:xfrm>
          <a:prstGeom prst="rect">
            <a:avLst/>
          </a:prstGeom>
        </p:spPr>
      </p:pic>
    </p:spTree>
    <p:extLst>
      <p:ext uri="{BB962C8B-B14F-4D97-AF65-F5344CB8AC3E}">
        <p14:creationId xmlns:p14="http://schemas.microsoft.com/office/powerpoint/2010/main" val="2415025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11</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lstStyle/>
          <a:p>
            <a:r>
              <a:rPr lang="en-US" dirty="0"/>
              <a:t>The life cycle (LCA) of a lithium-ion battery</a:t>
            </a:r>
          </a:p>
        </p:txBody>
      </p:sp>
      <p:pic>
        <p:nvPicPr>
          <p:cNvPr id="10" name="Content Placeholder 9">
            <a:extLst>
              <a:ext uri="{FF2B5EF4-FFF2-40B4-BE49-F238E27FC236}">
                <a16:creationId xmlns:a16="http://schemas.microsoft.com/office/drawing/2014/main" id="{0CCDD0FA-BE6C-DB01-C4D3-64DAD3990522}"/>
              </a:ext>
            </a:extLst>
          </p:cNvPr>
          <p:cNvPicPr>
            <a:picLocks noGrp="1" noChangeAspect="1"/>
          </p:cNvPicPr>
          <p:nvPr>
            <p:ph idx="1"/>
          </p:nvPr>
        </p:nvPicPr>
        <p:blipFill rotWithShape="1">
          <a:blip r:embed="rId2"/>
          <a:srcRect l="13378" t="16630" r="22352"/>
          <a:stretch/>
        </p:blipFill>
        <p:spPr>
          <a:xfrm>
            <a:off x="14990" y="1391656"/>
            <a:ext cx="6094000" cy="4019978"/>
          </a:xfrm>
        </p:spPr>
      </p:pic>
      <p:sp>
        <p:nvSpPr>
          <p:cNvPr id="2" name="TextBox 1">
            <a:extLst>
              <a:ext uri="{FF2B5EF4-FFF2-40B4-BE49-F238E27FC236}">
                <a16:creationId xmlns:a16="http://schemas.microsoft.com/office/drawing/2014/main" id="{B969E98F-84EF-7291-AF5C-907E76750D64}"/>
              </a:ext>
            </a:extLst>
          </p:cNvPr>
          <p:cNvSpPr txBox="1"/>
          <p:nvPr/>
        </p:nvSpPr>
        <p:spPr>
          <a:xfrm>
            <a:off x="1074288" y="6251358"/>
            <a:ext cx="7722050" cy="261610"/>
          </a:xfrm>
          <a:prstGeom prst="rect">
            <a:avLst/>
          </a:prstGeom>
          <a:noFill/>
        </p:spPr>
        <p:txBody>
          <a:bodyPr wrap="square">
            <a:spAutoFit/>
          </a:bodyPr>
          <a:lstStyle/>
          <a:p>
            <a:r>
              <a:rPr lang="en-US" sz="1100" dirty="0">
                <a:hlinkClick r:id="rId3"/>
              </a:rPr>
              <a:t>New power, old batteries | Feature | https://edu.rsc.org/feature/new-power-old-batteries/4010760.articleRSC Education</a:t>
            </a:r>
            <a:endParaRPr lang="en-US" sz="1100" dirty="0"/>
          </a:p>
        </p:txBody>
      </p:sp>
      <p:sp>
        <p:nvSpPr>
          <p:cNvPr id="7" name="Content Placeholder 1">
            <a:extLst>
              <a:ext uri="{FF2B5EF4-FFF2-40B4-BE49-F238E27FC236}">
                <a16:creationId xmlns:a16="http://schemas.microsoft.com/office/drawing/2014/main" id="{8C8BBE43-58F3-87E1-7663-8C82F9307F97}"/>
              </a:ext>
            </a:extLst>
          </p:cNvPr>
          <p:cNvSpPr txBox="1">
            <a:spLocks/>
          </p:cNvSpPr>
          <p:nvPr/>
        </p:nvSpPr>
        <p:spPr>
          <a:xfrm>
            <a:off x="5586262" y="1086225"/>
            <a:ext cx="4206144" cy="3222714"/>
          </a:xfrm>
          <a:prstGeom prst="rect">
            <a:avLst/>
          </a:prstGeom>
        </p:spPr>
        <p:txBody>
          <a:bodyPr vert="horz" lIns="91440" tIns="45720" rIns="91440" bIns="45720" rtlCol="0">
            <a:normAutofit fontScale="92500" lnSpcReduction="2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 life cycle of a battery is similar as any other product in a market.</a:t>
            </a:r>
          </a:p>
          <a:p>
            <a:r>
              <a:rPr lang="en-US" dirty="0"/>
              <a:t>1</a:t>
            </a:r>
            <a:r>
              <a:rPr lang="en-US" baseline="30000" dirty="0"/>
              <a:t>st</a:t>
            </a:r>
            <a:r>
              <a:rPr lang="en-US" dirty="0"/>
              <a:t> Life of a Battery</a:t>
            </a:r>
          </a:p>
          <a:p>
            <a:pPr lvl="1"/>
            <a:r>
              <a:rPr lang="en-US" dirty="0"/>
              <a:t>Get the resources</a:t>
            </a:r>
          </a:p>
          <a:p>
            <a:pPr lvl="1"/>
            <a:r>
              <a:rPr lang="en-US" dirty="0"/>
              <a:t>Refine the resources </a:t>
            </a:r>
          </a:p>
          <a:p>
            <a:pPr lvl="1"/>
            <a:r>
              <a:rPr lang="en-US" dirty="0"/>
              <a:t>Production of battery</a:t>
            </a:r>
          </a:p>
          <a:p>
            <a:pPr lvl="1"/>
            <a:r>
              <a:rPr lang="en-US" dirty="0"/>
              <a:t>Usage of a battery</a:t>
            </a:r>
          </a:p>
          <a:p>
            <a:pPr lvl="1"/>
            <a:r>
              <a:rPr lang="en-US" dirty="0"/>
              <a:t>End of life (EOL) process of a product </a:t>
            </a:r>
          </a:p>
          <a:p>
            <a:pPr lvl="2"/>
            <a:r>
              <a:rPr lang="en-US" b="1" dirty="0">
                <a:highlight>
                  <a:srgbClr val="FFFF00"/>
                </a:highlight>
              </a:rPr>
              <a:t>Dump / Disposal or</a:t>
            </a:r>
          </a:p>
          <a:p>
            <a:pPr lvl="2"/>
            <a:r>
              <a:rPr lang="en-US" b="1" dirty="0">
                <a:highlight>
                  <a:srgbClr val="FFFF00"/>
                </a:highlight>
              </a:rPr>
              <a:t>Afterlife</a:t>
            </a:r>
          </a:p>
          <a:p>
            <a:endParaRPr lang="en-US" dirty="0"/>
          </a:p>
        </p:txBody>
      </p:sp>
      <p:sp>
        <p:nvSpPr>
          <p:cNvPr id="8" name="Oval 7">
            <a:extLst>
              <a:ext uri="{FF2B5EF4-FFF2-40B4-BE49-F238E27FC236}">
                <a16:creationId xmlns:a16="http://schemas.microsoft.com/office/drawing/2014/main" id="{849AD0E0-92E9-0221-A706-40D415ED74FC}"/>
              </a:ext>
            </a:extLst>
          </p:cNvPr>
          <p:cNvSpPr/>
          <p:nvPr/>
        </p:nvSpPr>
        <p:spPr>
          <a:xfrm rot="1720526">
            <a:off x="4151058" y="3432897"/>
            <a:ext cx="2053016" cy="1843289"/>
          </a:xfrm>
          <a:prstGeom prst="ellipse">
            <a:avLst/>
          </a:prstGeom>
          <a:noFill/>
          <a:ln>
            <a:solidFill>
              <a:srgbClr val="FF00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7FFB7642-1E8A-C3A4-D839-7544ADA8BEEB}"/>
              </a:ext>
            </a:extLst>
          </p:cNvPr>
          <p:cNvSpPr txBox="1">
            <a:spLocks/>
          </p:cNvSpPr>
          <p:nvPr/>
        </p:nvSpPr>
        <p:spPr>
          <a:xfrm>
            <a:off x="4661236" y="5396105"/>
            <a:ext cx="1423989" cy="370000"/>
          </a:xfrm>
          <a:prstGeom prst="rect">
            <a:avLst/>
          </a:prstGeom>
        </p:spPr>
        <p:txBody>
          <a:bodyPr vert="horz" lIns="91440" tIns="45720" rIns="91440" bIns="45720" rtlCol="0">
            <a:normAutofit fontScale="85000" lnSpcReduction="1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FF0000"/>
                </a:solidFill>
              </a:rPr>
              <a:t>path dependent</a:t>
            </a:r>
          </a:p>
        </p:txBody>
      </p:sp>
      <p:sp>
        <p:nvSpPr>
          <p:cNvPr id="9" name="Content Placeholder 1">
            <a:extLst>
              <a:ext uri="{FF2B5EF4-FFF2-40B4-BE49-F238E27FC236}">
                <a16:creationId xmlns:a16="http://schemas.microsoft.com/office/drawing/2014/main" id="{C959130D-569C-3823-E217-86A565E1184F}"/>
              </a:ext>
            </a:extLst>
          </p:cNvPr>
          <p:cNvSpPr txBox="1">
            <a:spLocks/>
          </p:cNvSpPr>
          <p:nvPr/>
        </p:nvSpPr>
        <p:spPr>
          <a:xfrm>
            <a:off x="5586262" y="4074461"/>
            <a:ext cx="4170010" cy="193281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dirty="0"/>
              <a:t>2nd Life (Re using a battery)</a:t>
            </a:r>
          </a:p>
          <a:p>
            <a:pPr lvl="2"/>
            <a:r>
              <a:rPr lang="en-US" dirty="0"/>
              <a:t>3rd Life (Re use parts of a battery) </a:t>
            </a:r>
          </a:p>
          <a:p>
            <a:pPr lvl="2"/>
            <a:r>
              <a:rPr lang="en-US" dirty="0"/>
              <a:t>Recycle process</a:t>
            </a:r>
          </a:p>
          <a:p>
            <a:pPr lvl="3"/>
            <a:r>
              <a:rPr lang="en-US" dirty="0"/>
              <a:t>Recreating usable resources</a:t>
            </a:r>
          </a:p>
          <a:p>
            <a:pPr lvl="2"/>
            <a:r>
              <a:rPr lang="en-US" dirty="0"/>
              <a:t>No dump / disposal</a:t>
            </a:r>
          </a:p>
          <a:p>
            <a:endParaRPr lang="en-US" dirty="0"/>
          </a:p>
        </p:txBody>
      </p:sp>
      <p:sp>
        <p:nvSpPr>
          <p:cNvPr id="11" name="Arrow: Down 10">
            <a:extLst>
              <a:ext uri="{FF2B5EF4-FFF2-40B4-BE49-F238E27FC236}">
                <a16:creationId xmlns:a16="http://schemas.microsoft.com/office/drawing/2014/main" id="{B1115C89-7CDC-B954-29D8-486B390705FF}"/>
              </a:ext>
            </a:extLst>
          </p:cNvPr>
          <p:cNvSpPr/>
          <p:nvPr/>
        </p:nvSpPr>
        <p:spPr>
          <a:xfrm rot="5400000">
            <a:off x="6409033" y="3596891"/>
            <a:ext cx="211823" cy="421342"/>
          </a:xfrm>
          <a:prstGeom prst="downArrow">
            <a:avLst>
              <a:gd name="adj1" fmla="val 50000"/>
              <a:gd name="adj2" fmla="val 56383"/>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E83BFB88-B75C-8E3A-6CBC-72EBF43AB554}"/>
              </a:ext>
            </a:extLst>
          </p:cNvPr>
          <p:cNvSpPr/>
          <p:nvPr/>
        </p:nvSpPr>
        <p:spPr>
          <a:xfrm rot="16200000">
            <a:off x="6331356" y="4093488"/>
            <a:ext cx="211823" cy="265989"/>
          </a:xfrm>
          <a:prstGeom prst="downArrow">
            <a:avLst>
              <a:gd name="adj1" fmla="val 50000"/>
              <a:gd name="adj2" fmla="val 56383"/>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35AA308-754E-DBC0-D75E-99419E90EE13}"/>
              </a:ext>
            </a:extLst>
          </p:cNvPr>
          <p:cNvSpPr/>
          <p:nvPr/>
        </p:nvSpPr>
        <p:spPr>
          <a:xfrm rot="16200000">
            <a:off x="6331356" y="4408429"/>
            <a:ext cx="211823" cy="265989"/>
          </a:xfrm>
          <a:prstGeom prst="downArrow">
            <a:avLst>
              <a:gd name="adj1" fmla="val 50000"/>
              <a:gd name="adj2" fmla="val 56383"/>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895978D-639A-C8E9-EEE4-FE8DB494740A}"/>
              </a:ext>
            </a:extLst>
          </p:cNvPr>
          <p:cNvSpPr/>
          <p:nvPr/>
        </p:nvSpPr>
        <p:spPr>
          <a:xfrm rot="16200000">
            <a:off x="6331356" y="4968657"/>
            <a:ext cx="211823" cy="265989"/>
          </a:xfrm>
          <a:prstGeom prst="downArrow">
            <a:avLst>
              <a:gd name="adj1" fmla="val 50000"/>
              <a:gd name="adj2" fmla="val 56383"/>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2708639F-3DB6-1F15-67FB-5D1AEA184B54}"/>
              </a:ext>
            </a:extLst>
          </p:cNvPr>
          <p:cNvSpPr/>
          <p:nvPr/>
        </p:nvSpPr>
        <p:spPr>
          <a:xfrm rot="16200000">
            <a:off x="6331356" y="5570192"/>
            <a:ext cx="211823" cy="265989"/>
          </a:xfrm>
          <a:prstGeom prst="downArrow">
            <a:avLst>
              <a:gd name="adj1" fmla="val 50000"/>
              <a:gd name="adj2" fmla="val 56383"/>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C75DF6-8D61-28FB-06AA-63CC1EAFEEF4}"/>
              </a:ext>
            </a:extLst>
          </p:cNvPr>
          <p:cNvSpPr txBox="1"/>
          <p:nvPr/>
        </p:nvSpPr>
        <p:spPr>
          <a:xfrm>
            <a:off x="17171" y="5973094"/>
            <a:ext cx="3003935" cy="307777"/>
          </a:xfrm>
          <a:prstGeom prst="rect">
            <a:avLst/>
          </a:prstGeom>
          <a:noFill/>
        </p:spPr>
        <p:txBody>
          <a:bodyPr wrap="square">
            <a:spAutoFit/>
          </a:bodyPr>
          <a:lstStyle/>
          <a:p>
            <a:pPr>
              <a:spcBef>
                <a:spcPts val="0"/>
              </a:spcBef>
              <a:spcAft>
                <a:spcPts val="0"/>
              </a:spcAft>
            </a:pPr>
            <a:r>
              <a:rPr lang="en-US" sz="1400" dirty="0">
                <a:effectLst/>
              </a:rPr>
              <a:t>LCA = life cycle assessment</a:t>
            </a:r>
          </a:p>
        </p:txBody>
      </p:sp>
    </p:spTree>
    <p:extLst>
      <p:ext uri="{BB962C8B-B14F-4D97-AF65-F5344CB8AC3E}">
        <p14:creationId xmlns:p14="http://schemas.microsoft.com/office/powerpoint/2010/main" val="199504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62DD4F7-C2FF-0E4D-17FF-811237827B2D}"/>
              </a:ext>
            </a:extLst>
          </p:cNvPr>
          <p:cNvPicPr>
            <a:picLocks noGrp="1" noChangeAspect="1"/>
          </p:cNvPicPr>
          <p:nvPr>
            <p:ph idx="1"/>
          </p:nvPr>
        </p:nvPicPr>
        <p:blipFill rotWithShape="1">
          <a:blip r:embed="rId2"/>
          <a:srcRect t="982" r="1557"/>
          <a:stretch/>
        </p:blipFill>
        <p:spPr>
          <a:xfrm>
            <a:off x="141867" y="1216516"/>
            <a:ext cx="6747509" cy="4175755"/>
          </a:xfrm>
        </p:spPr>
      </p:pic>
      <p:sp>
        <p:nvSpPr>
          <p:cNvPr id="3" name="Date Placeholder 2">
            <a:extLst>
              <a:ext uri="{FF2B5EF4-FFF2-40B4-BE49-F238E27FC236}">
                <a16:creationId xmlns:a16="http://schemas.microsoft.com/office/drawing/2014/main" id="{9B00800F-8B66-8B5D-40D4-CFCC5B7D25A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91D063BC-9045-296B-5832-F540C757311D}"/>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67E99CD9-1A85-C960-60A3-6704C2556A3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12</a:t>
            </a:fld>
            <a:endParaRPr lang="de-CH" dirty="0">
              <a:solidFill>
                <a:prstClr val="white"/>
              </a:solidFill>
            </a:endParaRPr>
          </a:p>
        </p:txBody>
      </p:sp>
      <p:sp>
        <p:nvSpPr>
          <p:cNvPr id="6" name="Title 5">
            <a:extLst>
              <a:ext uri="{FF2B5EF4-FFF2-40B4-BE49-F238E27FC236}">
                <a16:creationId xmlns:a16="http://schemas.microsoft.com/office/drawing/2014/main" id="{108F5A56-EE61-45C5-FFBA-E876F097E521}"/>
              </a:ext>
            </a:extLst>
          </p:cNvPr>
          <p:cNvSpPr>
            <a:spLocks noGrp="1"/>
          </p:cNvSpPr>
          <p:nvPr>
            <p:ph type="title"/>
          </p:nvPr>
        </p:nvSpPr>
        <p:spPr/>
        <p:txBody>
          <a:bodyPr>
            <a:normAutofit fontScale="90000"/>
          </a:bodyPr>
          <a:lstStyle/>
          <a:p>
            <a:r>
              <a:rPr lang="en-US" dirty="0"/>
              <a:t>New battery regulation:</a:t>
            </a:r>
            <a:br>
              <a:rPr lang="en-US" dirty="0"/>
            </a:br>
            <a:r>
              <a:rPr lang="en-US" dirty="0"/>
              <a:t>Covering the entire </a:t>
            </a:r>
            <a:r>
              <a:rPr lang="en-US" b="1" dirty="0"/>
              <a:t>battery value chain</a:t>
            </a:r>
          </a:p>
        </p:txBody>
      </p:sp>
      <p:sp>
        <p:nvSpPr>
          <p:cNvPr id="2" name="TextBox 1">
            <a:extLst>
              <a:ext uri="{FF2B5EF4-FFF2-40B4-BE49-F238E27FC236}">
                <a16:creationId xmlns:a16="http://schemas.microsoft.com/office/drawing/2014/main" id="{4381E739-8C24-D9A6-BEB0-47958638DAAC}"/>
              </a:ext>
            </a:extLst>
          </p:cNvPr>
          <p:cNvSpPr txBox="1"/>
          <p:nvPr/>
        </p:nvSpPr>
        <p:spPr>
          <a:xfrm>
            <a:off x="1074288" y="6251358"/>
            <a:ext cx="6193287" cy="261610"/>
          </a:xfrm>
          <a:prstGeom prst="rect">
            <a:avLst/>
          </a:prstGeom>
          <a:noFill/>
        </p:spPr>
        <p:txBody>
          <a:bodyPr wrap="square">
            <a:spAutoFit/>
          </a:bodyPr>
          <a:lstStyle/>
          <a:p>
            <a:r>
              <a:rPr lang="en-US" sz="1100" dirty="0">
                <a:hlinkClick r:id="rId3"/>
              </a:rPr>
              <a:t>https://eit.europa.eu/sites/default/files/industrial_policy_for_european_battery_alliance.pdf</a:t>
            </a:r>
            <a:r>
              <a:rPr lang="en-US" sz="1100" dirty="0"/>
              <a:t>  </a:t>
            </a:r>
          </a:p>
        </p:txBody>
      </p:sp>
      <p:sp>
        <p:nvSpPr>
          <p:cNvPr id="7" name="Content Placeholder 1">
            <a:extLst>
              <a:ext uri="{FF2B5EF4-FFF2-40B4-BE49-F238E27FC236}">
                <a16:creationId xmlns:a16="http://schemas.microsoft.com/office/drawing/2014/main" id="{ED7131A8-D70F-949E-EA33-BEA361237C3A}"/>
              </a:ext>
            </a:extLst>
          </p:cNvPr>
          <p:cNvSpPr txBox="1">
            <a:spLocks/>
          </p:cNvSpPr>
          <p:nvPr/>
        </p:nvSpPr>
        <p:spPr>
          <a:xfrm>
            <a:off x="6498435" y="1152899"/>
            <a:ext cx="3343274" cy="5162736"/>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As in the LCA of a battery, EU regulates the battery value chain.</a:t>
            </a:r>
          </a:p>
          <a:p>
            <a:r>
              <a:rPr lang="en-US" dirty="0"/>
              <a:t>Supporting:</a:t>
            </a:r>
          </a:p>
          <a:p>
            <a:pPr lvl="1"/>
            <a:r>
              <a:rPr lang="en-US" dirty="0"/>
              <a:t>2nd Life </a:t>
            </a:r>
          </a:p>
          <a:p>
            <a:pPr lvl="2"/>
            <a:r>
              <a:rPr lang="en-US" dirty="0"/>
              <a:t>Re using a battery</a:t>
            </a:r>
          </a:p>
          <a:p>
            <a:pPr lvl="1"/>
            <a:r>
              <a:rPr lang="en-US" dirty="0"/>
              <a:t>3rd Life</a:t>
            </a:r>
          </a:p>
          <a:p>
            <a:pPr lvl="2"/>
            <a:r>
              <a:rPr lang="en-US" dirty="0"/>
              <a:t>Re use parts of a battery </a:t>
            </a:r>
          </a:p>
          <a:p>
            <a:pPr lvl="1"/>
            <a:r>
              <a:rPr lang="en-US" dirty="0"/>
              <a:t>Recycle process</a:t>
            </a:r>
          </a:p>
          <a:p>
            <a:r>
              <a:rPr lang="en-US" dirty="0"/>
              <a:t>Avoiding:</a:t>
            </a:r>
          </a:p>
          <a:p>
            <a:pPr lvl="1"/>
            <a:r>
              <a:rPr lang="en-US" dirty="0"/>
              <a:t>Disposal</a:t>
            </a:r>
          </a:p>
          <a:p>
            <a:pPr lvl="1"/>
            <a:r>
              <a:rPr lang="en-US" dirty="0"/>
              <a:t>Acquisition of new natural resources</a:t>
            </a:r>
          </a:p>
          <a:p>
            <a:endParaRPr lang="en-US" dirty="0"/>
          </a:p>
        </p:txBody>
      </p:sp>
      <p:sp>
        <p:nvSpPr>
          <p:cNvPr id="9" name="TextBox 8">
            <a:extLst>
              <a:ext uri="{FF2B5EF4-FFF2-40B4-BE49-F238E27FC236}">
                <a16:creationId xmlns:a16="http://schemas.microsoft.com/office/drawing/2014/main" id="{9945E270-4BE4-4856-DAC4-2D3B6C41999B}"/>
              </a:ext>
            </a:extLst>
          </p:cNvPr>
          <p:cNvSpPr txBox="1"/>
          <p:nvPr/>
        </p:nvSpPr>
        <p:spPr>
          <a:xfrm>
            <a:off x="17171" y="5973094"/>
            <a:ext cx="3003935" cy="307777"/>
          </a:xfrm>
          <a:prstGeom prst="rect">
            <a:avLst/>
          </a:prstGeom>
          <a:noFill/>
        </p:spPr>
        <p:txBody>
          <a:bodyPr wrap="square">
            <a:spAutoFit/>
          </a:bodyPr>
          <a:lstStyle/>
          <a:p>
            <a:pPr>
              <a:spcBef>
                <a:spcPts val="0"/>
              </a:spcBef>
              <a:spcAft>
                <a:spcPts val="0"/>
              </a:spcAft>
            </a:pPr>
            <a:r>
              <a:rPr lang="en-US" sz="1400" dirty="0">
                <a:effectLst/>
              </a:rPr>
              <a:t>LCA = life cycle assessment</a:t>
            </a:r>
          </a:p>
        </p:txBody>
      </p:sp>
    </p:spTree>
    <p:extLst>
      <p:ext uri="{BB962C8B-B14F-4D97-AF65-F5344CB8AC3E}">
        <p14:creationId xmlns:p14="http://schemas.microsoft.com/office/powerpoint/2010/main" val="166265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a:bodyPr>
          <a:lstStyle/>
          <a:p>
            <a:r>
              <a:rPr lang="en-US" dirty="0"/>
              <a:t>Global Sustainable </a:t>
            </a:r>
          </a:p>
          <a:p>
            <a:r>
              <a:rPr lang="en-US" dirty="0"/>
              <a:t>Battery Lifecycle</a:t>
            </a:r>
          </a:p>
          <a:p>
            <a:r>
              <a:rPr lang="en-US" dirty="0"/>
              <a:t>Primary Resources (Origin and Quantity)</a:t>
            </a:r>
          </a:p>
          <a:p>
            <a:r>
              <a:rPr lang="en-US" dirty="0"/>
              <a:t>Battery emits CO</a:t>
            </a:r>
            <a:r>
              <a:rPr lang="en-US" baseline="-25000" dirty="0"/>
              <a:t>2</a:t>
            </a:r>
            <a:r>
              <a:rPr lang="en-US" dirty="0"/>
              <a:t>?</a:t>
            </a:r>
          </a:p>
          <a:p>
            <a:pPr lvl="1"/>
            <a:r>
              <a:rPr lang="en-US" dirty="0"/>
              <a:t>Grey energy in fuel and electricity</a:t>
            </a:r>
          </a:p>
          <a:p>
            <a:pPr lvl="1"/>
            <a:r>
              <a:rPr lang="en-US" dirty="0"/>
              <a:t>Electrical vs. combustion vehicle</a:t>
            </a:r>
          </a:p>
          <a:p>
            <a:pPr lvl="1"/>
            <a:r>
              <a:rPr lang="en-US" dirty="0"/>
              <a:t>Car life cycle and alternatives</a:t>
            </a:r>
          </a:p>
          <a:p>
            <a:r>
              <a:rPr lang="en-US" dirty="0"/>
              <a:t>Afterlife of a Battery </a:t>
            </a:r>
          </a:p>
          <a:p>
            <a:pPr lvl="1"/>
            <a:r>
              <a:rPr lang="en-US" dirty="0"/>
              <a:t>1</a:t>
            </a:r>
            <a:r>
              <a:rPr lang="en-US" baseline="30000" dirty="0"/>
              <a:t>st</a:t>
            </a:r>
            <a:r>
              <a:rPr lang="en-US" dirty="0"/>
              <a:t> Life ends</a:t>
            </a:r>
          </a:p>
          <a:p>
            <a:pPr lvl="1"/>
            <a:r>
              <a:rPr lang="en-US" dirty="0"/>
              <a:t>2</a:t>
            </a:r>
            <a:r>
              <a:rPr lang="en-US" baseline="30000" dirty="0"/>
              <a:t>nd</a:t>
            </a:r>
            <a:r>
              <a:rPr lang="en-US" dirty="0"/>
              <a:t> Life starts</a:t>
            </a:r>
          </a:p>
          <a:p>
            <a:pPr lvl="1"/>
            <a:r>
              <a:rPr lang="en-US" dirty="0"/>
              <a:t>Recycle process of a battery </a:t>
            </a:r>
          </a:p>
          <a:p>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13</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681037" y="1882586"/>
            <a:ext cx="6546079" cy="493060"/>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EE17E0-B8B5-0A4F-35F5-DC7C200AE382}"/>
              </a:ext>
            </a:extLst>
          </p:cNvPr>
          <p:cNvPicPr>
            <a:picLocks noChangeAspect="1"/>
          </p:cNvPicPr>
          <p:nvPr/>
        </p:nvPicPr>
        <p:blipFill rotWithShape="1">
          <a:blip r:embed="rId2"/>
          <a:srcRect l="23659" r="22393" b="2114"/>
          <a:stretch/>
        </p:blipFill>
        <p:spPr>
          <a:xfrm>
            <a:off x="7355541" y="1002346"/>
            <a:ext cx="2321962" cy="2317844"/>
          </a:xfrm>
          <a:prstGeom prst="rect">
            <a:avLst/>
          </a:prstGeom>
        </p:spPr>
      </p:pic>
    </p:spTree>
    <p:extLst>
      <p:ext uri="{BB962C8B-B14F-4D97-AF65-F5344CB8AC3E}">
        <p14:creationId xmlns:p14="http://schemas.microsoft.com/office/powerpoint/2010/main" val="275430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14</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lstStyle/>
          <a:p>
            <a:r>
              <a:rPr lang="en-US" dirty="0"/>
              <a:t>Lithium as basic material for batteries</a:t>
            </a:r>
          </a:p>
        </p:txBody>
      </p:sp>
      <p:pic>
        <p:nvPicPr>
          <p:cNvPr id="9" name="Picture 8">
            <a:extLst>
              <a:ext uri="{FF2B5EF4-FFF2-40B4-BE49-F238E27FC236}">
                <a16:creationId xmlns:a16="http://schemas.microsoft.com/office/drawing/2014/main" id="{FED5D5F8-A977-9202-FB7A-81E2D3FC63E5}"/>
              </a:ext>
            </a:extLst>
          </p:cNvPr>
          <p:cNvPicPr>
            <a:picLocks noChangeAspect="1"/>
          </p:cNvPicPr>
          <p:nvPr/>
        </p:nvPicPr>
        <p:blipFill>
          <a:blip r:embed="rId2"/>
          <a:stretch>
            <a:fillRect/>
          </a:stretch>
        </p:blipFill>
        <p:spPr>
          <a:xfrm>
            <a:off x="5449445" y="937830"/>
            <a:ext cx="3982301" cy="5099006"/>
          </a:xfrm>
          <a:prstGeom prst="rect">
            <a:avLst/>
          </a:prstGeom>
        </p:spPr>
      </p:pic>
      <p:sp>
        <p:nvSpPr>
          <p:cNvPr id="14" name="Content Placeholder 1">
            <a:extLst>
              <a:ext uri="{FF2B5EF4-FFF2-40B4-BE49-F238E27FC236}">
                <a16:creationId xmlns:a16="http://schemas.microsoft.com/office/drawing/2014/main" id="{DB86B913-0293-5DE0-689A-18CE6264CA17}"/>
              </a:ext>
            </a:extLst>
          </p:cNvPr>
          <p:cNvSpPr txBox="1">
            <a:spLocks/>
          </p:cNvSpPr>
          <p:nvPr/>
        </p:nvSpPr>
        <p:spPr>
          <a:xfrm>
            <a:off x="681038" y="1002346"/>
            <a:ext cx="4469185"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Use </a:t>
            </a:r>
            <a:r>
              <a:rPr lang="en-US" b="1" dirty="0"/>
              <a:t>materials</a:t>
            </a:r>
            <a:r>
              <a:rPr lang="en-US" dirty="0"/>
              <a:t> for batteries</a:t>
            </a:r>
          </a:p>
          <a:p>
            <a:r>
              <a:rPr lang="en-US" dirty="0"/>
              <a:t>Main: Lithium</a:t>
            </a:r>
          </a:p>
          <a:p>
            <a:r>
              <a:rPr lang="en-US" dirty="0"/>
              <a:t>Additional: Graphite, Nickel, Manganese, Copper, Aluminum, Vanadium, Cobalt, Zinc</a:t>
            </a:r>
          </a:p>
          <a:p>
            <a:pPr marL="0" indent="0">
              <a:buNone/>
            </a:pPr>
            <a:r>
              <a:rPr lang="en-US" b="1" dirty="0"/>
              <a:t>Types</a:t>
            </a:r>
            <a:r>
              <a:rPr lang="en-US" dirty="0"/>
              <a:t> of Lithium-ion batteries</a:t>
            </a:r>
          </a:p>
          <a:p>
            <a:r>
              <a:rPr lang="en-US" dirty="0"/>
              <a:t>Lithium-Nickel-Manganese-Cobalt Graphite Oxide (NMC)</a:t>
            </a:r>
          </a:p>
          <a:p>
            <a:r>
              <a:rPr lang="en-US" dirty="0"/>
              <a:t>Lithium-Nickel-Cobalt-Aluminum Graphite Oxide (NCA)</a:t>
            </a:r>
          </a:p>
          <a:p>
            <a:r>
              <a:rPr lang="en-US" dirty="0"/>
              <a:t>Lithium Iron Phosphate (LFP)</a:t>
            </a:r>
          </a:p>
          <a:p>
            <a:r>
              <a:rPr lang="en-US" dirty="0"/>
              <a:t>Lithium Titanate (LTO)</a:t>
            </a:r>
          </a:p>
        </p:txBody>
      </p:sp>
      <p:sp>
        <p:nvSpPr>
          <p:cNvPr id="15" name="Arrow: Right 14">
            <a:extLst>
              <a:ext uri="{FF2B5EF4-FFF2-40B4-BE49-F238E27FC236}">
                <a16:creationId xmlns:a16="http://schemas.microsoft.com/office/drawing/2014/main" id="{3497F31B-4A8F-9998-E9E0-99B2162FC47E}"/>
              </a:ext>
            </a:extLst>
          </p:cNvPr>
          <p:cNvSpPr/>
          <p:nvPr/>
        </p:nvSpPr>
        <p:spPr>
          <a:xfrm>
            <a:off x="5449445" y="5679334"/>
            <a:ext cx="499492" cy="240836"/>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0DD896-461B-728B-D8C7-A00818D6D25E}"/>
              </a:ext>
            </a:extLst>
          </p:cNvPr>
          <p:cNvSpPr txBox="1"/>
          <p:nvPr/>
        </p:nvSpPr>
        <p:spPr>
          <a:xfrm>
            <a:off x="1074288" y="6251358"/>
            <a:ext cx="6193287" cy="261610"/>
          </a:xfrm>
          <a:prstGeom prst="rect">
            <a:avLst/>
          </a:prstGeom>
          <a:noFill/>
        </p:spPr>
        <p:txBody>
          <a:bodyPr wrap="square">
            <a:spAutoFit/>
          </a:bodyPr>
          <a:lstStyle/>
          <a:p>
            <a:r>
              <a:rPr lang="en-US" sz="1100" dirty="0">
                <a:hlinkClick r:id="rId3"/>
              </a:rPr>
              <a:t>ch302.cm.utexas.edu/</a:t>
            </a:r>
            <a:r>
              <a:rPr lang="en-US" sz="1100" dirty="0" err="1">
                <a:hlinkClick r:id="rId3"/>
              </a:rPr>
              <a:t>echem</a:t>
            </a:r>
            <a:r>
              <a:rPr lang="en-US" sz="1100" dirty="0">
                <a:hlinkClick r:id="rId3"/>
              </a:rPr>
              <a:t>/</a:t>
            </a:r>
            <a:r>
              <a:rPr lang="en-US" sz="1100" dirty="0" err="1">
                <a:hlinkClick r:id="rId3"/>
              </a:rPr>
              <a:t>echem</a:t>
            </a:r>
            <a:r>
              <a:rPr lang="en-US" sz="1100" dirty="0">
                <a:hlinkClick r:id="rId3"/>
              </a:rPr>
              <a:t>-cells/</a:t>
            </a:r>
            <a:r>
              <a:rPr lang="en-US" sz="1100" dirty="0" err="1">
                <a:hlinkClick r:id="rId3"/>
              </a:rPr>
              <a:t>selector.php?name</a:t>
            </a:r>
            <a:r>
              <a:rPr lang="en-US" sz="1100" dirty="0">
                <a:hlinkClick r:id="rId3"/>
              </a:rPr>
              <a:t>=std-red-potentials</a:t>
            </a:r>
            <a:endParaRPr lang="en-US" sz="1100" dirty="0"/>
          </a:p>
        </p:txBody>
      </p:sp>
    </p:spTree>
    <p:extLst>
      <p:ext uri="{BB962C8B-B14F-4D97-AF65-F5344CB8AC3E}">
        <p14:creationId xmlns:p14="http://schemas.microsoft.com/office/powerpoint/2010/main" val="90826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15</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lstStyle/>
          <a:p>
            <a:r>
              <a:rPr lang="en-US" dirty="0"/>
              <a:t>Lithium-Ion Batteries: raw materials origins</a:t>
            </a:r>
          </a:p>
        </p:txBody>
      </p:sp>
      <p:pic>
        <p:nvPicPr>
          <p:cNvPr id="7" name="Picture 6">
            <a:extLst>
              <a:ext uri="{FF2B5EF4-FFF2-40B4-BE49-F238E27FC236}">
                <a16:creationId xmlns:a16="http://schemas.microsoft.com/office/drawing/2014/main" id="{0C283BA0-2427-C3D5-7C4C-6C48C613B3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87167" y="702512"/>
            <a:ext cx="7877356" cy="5429348"/>
          </a:xfrm>
          <a:prstGeom prst="rect">
            <a:avLst/>
          </a:prstGeom>
        </p:spPr>
      </p:pic>
      <p:sp>
        <p:nvSpPr>
          <p:cNvPr id="9" name="Content Placeholder 1">
            <a:extLst>
              <a:ext uri="{FF2B5EF4-FFF2-40B4-BE49-F238E27FC236}">
                <a16:creationId xmlns:a16="http://schemas.microsoft.com/office/drawing/2014/main" id="{4633C1B6-A346-1500-FE4D-1FD70CC3B4E1}"/>
              </a:ext>
            </a:extLst>
          </p:cNvPr>
          <p:cNvSpPr txBox="1">
            <a:spLocks/>
          </p:cNvSpPr>
          <p:nvPr/>
        </p:nvSpPr>
        <p:spPr>
          <a:xfrm>
            <a:off x="681038" y="1002346"/>
            <a:ext cx="8543925"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Raw Materials</a:t>
            </a:r>
          </a:p>
          <a:p>
            <a:r>
              <a:rPr lang="en-US" dirty="0"/>
              <a:t>Lithium</a:t>
            </a:r>
          </a:p>
          <a:p>
            <a:r>
              <a:rPr lang="en-US" dirty="0"/>
              <a:t>Graphite</a:t>
            </a:r>
          </a:p>
          <a:p>
            <a:r>
              <a:rPr lang="en-US" dirty="0"/>
              <a:t>Nickel</a:t>
            </a:r>
          </a:p>
          <a:p>
            <a:r>
              <a:rPr lang="en-US" dirty="0"/>
              <a:t>Manganese</a:t>
            </a:r>
          </a:p>
          <a:p>
            <a:r>
              <a:rPr lang="en-US" dirty="0"/>
              <a:t>Copper</a:t>
            </a:r>
          </a:p>
          <a:p>
            <a:r>
              <a:rPr lang="en-US" dirty="0"/>
              <a:t>Aluminum</a:t>
            </a:r>
          </a:p>
          <a:p>
            <a:r>
              <a:rPr lang="en-US" dirty="0"/>
              <a:t>Vanadium</a:t>
            </a:r>
          </a:p>
          <a:p>
            <a:r>
              <a:rPr lang="en-US" dirty="0"/>
              <a:t>Cobalt</a:t>
            </a:r>
          </a:p>
          <a:p>
            <a:r>
              <a:rPr lang="en-US" dirty="0"/>
              <a:t>Zinc</a:t>
            </a:r>
          </a:p>
        </p:txBody>
      </p:sp>
      <p:sp>
        <p:nvSpPr>
          <p:cNvPr id="16" name="TextBox 15">
            <a:extLst>
              <a:ext uri="{FF2B5EF4-FFF2-40B4-BE49-F238E27FC236}">
                <a16:creationId xmlns:a16="http://schemas.microsoft.com/office/drawing/2014/main" id="{4C1288FA-6762-93DD-7F80-AEE0270222E6}"/>
              </a:ext>
            </a:extLst>
          </p:cNvPr>
          <p:cNvSpPr txBox="1"/>
          <p:nvPr/>
        </p:nvSpPr>
        <p:spPr>
          <a:xfrm>
            <a:off x="1074288" y="6066387"/>
            <a:ext cx="6236430" cy="430887"/>
          </a:xfrm>
          <a:prstGeom prst="rect">
            <a:avLst/>
          </a:prstGeom>
          <a:noFill/>
        </p:spPr>
        <p:txBody>
          <a:bodyPr wrap="square">
            <a:spAutoFit/>
          </a:bodyPr>
          <a:lstStyle/>
          <a:p>
            <a:pPr>
              <a:spcBef>
                <a:spcPts val="0"/>
              </a:spcBef>
              <a:spcAft>
                <a:spcPts val="0"/>
              </a:spcAft>
            </a:pPr>
            <a:r>
              <a:rPr lang="en-US" sz="1100" dirty="0">
                <a:effectLst/>
              </a:rPr>
              <a:t>D. Steward, A. </a:t>
            </a:r>
            <a:r>
              <a:rPr lang="en-US" sz="1100" dirty="0" err="1">
                <a:effectLst/>
              </a:rPr>
              <a:t>Mayyas</a:t>
            </a:r>
            <a:r>
              <a:rPr lang="en-US" sz="1100" dirty="0">
                <a:effectLst/>
              </a:rPr>
              <a:t>, and M. Mann, “Economics and Challenges of Li-Ion Battery Recycling from End-of-Life Vehicles,” </a:t>
            </a:r>
            <a:r>
              <a:rPr lang="en-US" sz="1100" i="1" dirty="0">
                <a:effectLst/>
              </a:rPr>
              <a:t>Procedia Manufacturing</a:t>
            </a:r>
            <a:r>
              <a:rPr lang="en-US" sz="1100" dirty="0">
                <a:effectLst/>
              </a:rPr>
              <a:t>, vol. 33, pp. 272–279, 2019, </a:t>
            </a:r>
            <a:r>
              <a:rPr lang="en-US" sz="1100" dirty="0" err="1">
                <a:effectLst/>
              </a:rPr>
              <a:t>doi</a:t>
            </a:r>
            <a:r>
              <a:rPr lang="en-US" sz="1100" dirty="0">
                <a:effectLst/>
              </a:rPr>
              <a:t>: </a:t>
            </a:r>
            <a:r>
              <a:rPr lang="en-US" sz="1100" dirty="0">
                <a:effectLst/>
                <a:hlinkClick r:id="rId4"/>
              </a:rPr>
              <a:t>10.1016/j.promfg.2019.04.033</a:t>
            </a:r>
            <a:r>
              <a:rPr lang="en-US" sz="1100" dirty="0">
                <a:effectLst/>
              </a:rPr>
              <a:t>.</a:t>
            </a:r>
          </a:p>
        </p:txBody>
      </p:sp>
    </p:spTree>
    <p:extLst>
      <p:ext uri="{BB962C8B-B14F-4D97-AF65-F5344CB8AC3E}">
        <p14:creationId xmlns:p14="http://schemas.microsoft.com/office/powerpoint/2010/main" val="224829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16</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lstStyle/>
          <a:p>
            <a:r>
              <a:rPr lang="en-US" dirty="0"/>
              <a:t>Example of cell designs</a:t>
            </a:r>
          </a:p>
        </p:txBody>
      </p:sp>
      <p:sp>
        <p:nvSpPr>
          <p:cNvPr id="9" name="TextBox 8">
            <a:extLst>
              <a:ext uri="{FF2B5EF4-FFF2-40B4-BE49-F238E27FC236}">
                <a16:creationId xmlns:a16="http://schemas.microsoft.com/office/drawing/2014/main" id="{26EF1E98-ACFD-11DD-041E-C1749C3476FC}"/>
              </a:ext>
            </a:extLst>
          </p:cNvPr>
          <p:cNvSpPr txBox="1"/>
          <p:nvPr/>
        </p:nvSpPr>
        <p:spPr>
          <a:xfrm>
            <a:off x="714796" y="6069645"/>
            <a:ext cx="7280762" cy="461665"/>
          </a:xfrm>
          <a:prstGeom prst="rect">
            <a:avLst/>
          </a:prstGeom>
          <a:noFill/>
        </p:spPr>
        <p:txBody>
          <a:bodyPr wrap="square">
            <a:spAutoFit/>
          </a:bodyPr>
          <a:lstStyle/>
          <a:p>
            <a:pPr>
              <a:spcBef>
                <a:spcPts val="0"/>
              </a:spcBef>
              <a:spcAft>
                <a:spcPts val="0"/>
              </a:spcAft>
            </a:pPr>
            <a:r>
              <a:rPr lang="en-US" sz="1200" dirty="0">
                <a:effectLst/>
              </a:rPr>
              <a:t>O. E. Rojas and M. A. Khan, “A review on electrical and mechanical performance parameters in lithium-ion battery packs,” </a:t>
            </a:r>
            <a:r>
              <a:rPr lang="en-US" sz="1200" i="1" dirty="0">
                <a:effectLst/>
              </a:rPr>
              <a:t>Journal of Cleaner Production</a:t>
            </a:r>
            <a:r>
              <a:rPr lang="en-US" sz="1200" dirty="0">
                <a:effectLst/>
              </a:rPr>
              <a:t>, vol. 378, p. 134381, Dec. 2022, </a:t>
            </a:r>
            <a:r>
              <a:rPr lang="en-US" sz="1200" dirty="0" err="1">
                <a:effectLst/>
              </a:rPr>
              <a:t>doi</a:t>
            </a:r>
            <a:r>
              <a:rPr lang="en-US" sz="1200" dirty="0">
                <a:effectLst/>
              </a:rPr>
              <a:t>: </a:t>
            </a:r>
            <a:r>
              <a:rPr lang="en-US" sz="1200" dirty="0">
                <a:effectLst/>
                <a:hlinkClick r:id="rId2"/>
              </a:rPr>
              <a:t>10.1016/j.jclepro.2022.134381</a:t>
            </a:r>
            <a:r>
              <a:rPr lang="en-US" sz="1200" dirty="0">
                <a:effectLst/>
              </a:rPr>
              <a:t>.</a:t>
            </a:r>
          </a:p>
        </p:txBody>
      </p:sp>
      <p:pic>
        <p:nvPicPr>
          <p:cNvPr id="11" name="Picture 10">
            <a:extLst>
              <a:ext uri="{FF2B5EF4-FFF2-40B4-BE49-F238E27FC236}">
                <a16:creationId xmlns:a16="http://schemas.microsoft.com/office/drawing/2014/main" id="{E036988B-61A7-EBD8-45DF-69657214B97A}"/>
              </a:ext>
            </a:extLst>
          </p:cNvPr>
          <p:cNvPicPr>
            <a:picLocks noChangeAspect="1"/>
          </p:cNvPicPr>
          <p:nvPr/>
        </p:nvPicPr>
        <p:blipFill>
          <a:blip r:embed="rId3"/>
          <a:stretch>
            <a:fillRect/>
          </a:stretch>
        </p:blipFill>
        <p:spPr>
          <a:xfrm>
            <a:off x="1651140" y="3342901"/>
            <a:ext cx="7269962" cy="2564198"/>
          </a:xfrm>
          <a:prstGeom prst="rect">
            <a:avLst/>
          </a:prstGeom>
        </p:spPr>
      </p:pic>
      <p:sp>
        <p:nvSpPr>
          <p:cNvPr id="12" name="TextBox 11">
            <a:extLst>
              <a:ext uri="{FF2B5EF4-FFF2-40B4-BE49-F238E27FC236}">
                <a16:creationId xmlns:a16="http://schemas.microsoft.com/office/drawing/2014/main" id="{B48191A6-CAFA-DC6A-E073-966536D0F919}"/>
              </a:ext>
            </a:extLst>
          </p:cNvPr>
          <p:cNvSpPr txBox="1"/>
          <p:nvPr/>
        </p:nvSpPr>
        <p:spPr>
          <a:xfrm>
            <a:off x="1795462" y="5801224"/>
            <a:ext cx="6369481" cy="307777"/>
          </a:xfrm>
          <a:prstGeom prst="rect">
            <a:avLst/>
          </a:prstGeom>
          <a:noFill/>
        </p:spPr>
        <p:txBody>
          <a:bodyPr wrap="square">
            <a:spAutoFit/>
          </a:bodyPr>
          <a:lstStyle/>
          <a:p>
            <a:r>
              <a:rPr lang="en-US" sz="1400" b="0" i="0" dirty="0">
                <a:solidFill>
                  <a:srgbClr val="1F1F1F"/>
                </a:solidFill>
                <a:effectLst/>
                <a:latin typeface="ElsevierGulliver"/>
              </a:rPr>
              <a:t>Fig. 1. Types of cell construction. (a) Cylindrical cell; (b) Prismatic cell; (c) Pouch cell</a:t>
            </a:r>
            <a:endParaRPr lang="en-US" sz="1400" dirty="0"/>
          </a:p>
        </p:txBody>
      </p:sp>
      <p:sp>
        <p:nvSpPr>
          <p:cNvPr id="13" name="TextBox 12">
            <a:extLst>
              <a:ext uri="{FF2B5EF4-FFF2-40B4-BE49-F238E27FC236}">
                <a16:creationId xmlns:a16="http://schemas.microsoft.com/office/drawing/2014/main" id="{0B0D0597-A759-1B8E-41BC-E7FCC9C1B16D}"/>
              </a:ext>
            </a:extLst>
          </p:cNvPr>
          <p:cNvSpPr txBox="1"/>
          <p:nvPr/>
        </p:nvSpPr>
        <p:spPr>
          <a:xfrm>
            <a:off x="1949578" y="3078986"/>
            <a:ext cx="2100040" cy="400110"/>
          </a:xfrm>
          <a:prstGeom prst="rect">
            <a:avLst/>
          </a:prstGeom>
          <a:noFill/>
        </p:spPr>
        <p:txBody>
          <a:bodyPr wrap="square" rtlCol="0">
            <a:spAutoFit/>
          </a:bodyPr>
          <a:lstStyle/>
          <a:p>
            <a:pPr marL="0" marR="0" indent="0" algn="ctr" defTabSz="414772" rtl="0" eaLnBrk="1" fontAlgn="auto" latinLnBrk="0" hangingPunct="1">
              <a:lnSpc>
                <a:spcPct val="100000"/>
              </a:lnSpc>
              <a:spcBef>
                <a:spcPts val="0"/>
              </a:spcBef>
              <a:spcAft>
                <a:spcPts val="0"/>
              </a:spcAft>
              <a:buClrTx/>
              <a:buSzTx/>
              <a:buFontTx/>
              <a:buNone/>
              <a:tabLst/>
            </a:pPr>
            <a:r>
              <a:rPr kumimoji="0" lang="de-CH" sz="2000" b="1" i="0" u="none" strike="noStrike" kern="1200" cap="none" spc="0" normalizeH="0" baseline="0" noProof="0" dirty="0" err="1">
                <a:ln>
                  <a:noFill/>
                </a:ln>
                <a:solidFill>
                  <a:prstClr val="black"/>
                </a:solidFill>
                <a:effectLst/>
                <a:uLnTx/>
                <a:uFillTx/>
                <a:latin typeface="Calibri" panose="020F0502020204030204"/>
                <a:ea typeface="+mn-ea"/>
                <a:cs typeface="+mn-cs"/>
              </a:rPr>
              <a:t>Cylindrical</a:t>
            </a:r>
            <a:r>
              <a:rPr kumimoji="0" lang="de-CH"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CH" sz="2000" b="1" dirty="0">
                <a:solidFill>
                  <a:prstClr val="black"/>
                </a:solidFill>
                <a:latin typeface="Calibri" panose="020F0502020204030204"/>
              </a:rPr>
              <a:t>c</a:t>
            </a:r>
            <a:r>
              <a:rPr kumimoji="0" lang="de-CH" sz="2000" b="1" i="0" u="none" strike="noStrike" kern="1200" cap="none" spc="0" normalizeH="0" baseline="0" noProof="0" dirty="0" err="1">
                <a:ln>
                  <a:noFill/>
                </a:ln>
                <a:solidFill>
                  <a:prstClr val="black"/>
                </a:solidFill>
                <a:effectLst/>
                <a:uLnTx/>
                <a:uFillTx/>
                <a:latin typeface="Calibri" panose="020F0502020204030204"/>
                <a:ea typeface="+mn-ea"/>
                <a:cs typeface="+mn-cs"/>
              </a:rPr>
              <a:t>ell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019B26E-11E1-032E-68BF-B053078C833F}"/>
              </a:ext>
            </a:extLst>
          </p:cNvPr>
          <p:cNvSpPr txBox="1"/>
          <p:nvPr/>
        </p:nvSpPr>
        <p:spPr>
          <a:xfrm>
            <a:off x="6199086" y="3078985"/>
            <a:ext cx="1488149" cy="400110"/>
          </a:xfrm>
          <a:prstGeom prst="rect">
            <a:avLst/>
          </a:prstGeom>
          <a:noFill/>
        </p:spPr>
        <p:txBody>
          <a:bodyPr wrap="square" rtlCol="0">
            <a:spAutoFit/>
          </a:bodyPr>
          <a:lstStyle/>
          <a:p>
            <a:pPr marL="0" marR="0" indent="0" algn="ctr" defTabSz="414772" rtl="0" eaLnBrk="1" fontAlgn="auto" latinLnBrk="0" hangingPunct="1">
              <a:lnSpc>
                <a:spcPct val="100000"/>
              </a:lnSpc>
              <a:spcBef>
                <a:spcPts val="0"/>
              </a:spcBef>
              <a:spcAft>
                <a:spcPts val="0"/>
              </a:spcAft>
              <a:buClrTx/>
              <a:buSzTx/>
              <a:buFontTx/>
              <a:buNone/>
              <a:tabLst/>
            </a:pPr>
            <a:r>
              <a:rPr kumimoji="0" lang="de-CH" sz="2000" b="1" i="0" u="none" strike="noStrike" kern="1200" cap="none" spc="0" normalizeH="0" baseline="0" noProof="0" dirty="0">
                <a:ln>
                  <a:noFill/>
                </a:ln>
                <a:solidFill>
                  <a:prstClr val="black"/>
                </a:solidFill>
                <a:effectLst/>
                <a:uLnTx/>
                <a:uFillTx/>
                <a:latin typeface="Calibri" panose="020F0502020204030204"/>
                <a:ea typeface="+mn-ea"/>
                <a:cs typeface="+mn-cs"/>
              </a:rPr>
              <a:t>Pouch </a:t>
            </a:r>
            <a:r>
              <a:rPr lang="de-CH" sz="2000" b="1" dirty="0">
                <a:solidFill>
                  <a:prstClr val="black"/>
                </a:solidFill>
                <a:latin typeface="Calibri" panose="020F0502020204030204"/>
              </a:rPr>
              <a:t>c</a:t>
            </a:r>
            <a:r>
              <a:rPr kumimoji="0" lang="de-CH" sz="2000" b="1" i="0" u="none" strike="noStrike" kern="1200" cap="none" spc="0" normalizeH="0" baseline="0" noProof="0" dirty="0" err="1">
                <a:ln>
                  <a:noFill/>
                </a:ln>
                <a:solidFill>
                  <a:prstClr val="black"/>
                </a:solidFill>
                <a:effectLst/>
                <a:uLnTx/>
                <a:uFillTx/>
                <a:latin typeface="Calibri" panose="020F0502020204030204"/>
                <a:ea typeface="+mn-ea"/>
                <a:cs typeface="+mn-cs"/>
              </a:rPr>
              <a:t>ell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EFE413B-5CEA-FF01-927E-21F81AA054C3}"/>
              </a:ext>
            </a:extLst>
          </p:cNvPr>
          <p:cNvSpPr txBox="1"/>
          <p:nvPr/>
        </p:nvSpPr>
        <p:spPr>
          <a:xfrm>
            <a:off x="4208358" y="3078986"/>
            <a:ext cx="1851783" cy="400110"/>
          </a:xfrm>
          <a:prstGeom prst="rect">
            <a:avLst/>
          </a:prstGeom>
          <a:noFill/>
        </p:spPr>
        <p:txBody>
          <a:bodyPr wrap="square" rtlCol="0">
            <a:spAutoFit/>
          </a:bodyPr>
          <a:lstStyle/>
          <a:p>
            <a:pPr marL="0" marR="0" indent="0" algn="ctr" defTabSz="414772" rtl="0" eaLnBrk="1" fontAlgn="auto" latinLnBrk="0" hangingPunct="1">
              <a:lnSpc>
                <a:spcPct val="100000"/>
              </a:lnSpc>
              <a:spcBef>
                <a:spcPts val="0"/>
              </a:spcBef>
              <a:spcAft>
                <a:spcPts val="0"/>
              </a:spcAft>
              <a:buClrTx/>
              <a:buSzTx/>
              <a:buFontTx/>
              <a:buNone/>
              <a:tabLst/>
            </a:pPr>
            <a:r>
              <a:rPr kumimoji="0" lang="de-CH" sz="2000" b="1" i="0" u="none" strike="noStrike" kern="1200" cap="none" spc="0" normalizeH="0" baseline="0" noProof="0" dirty="0" err="1">
                <a:ln>
                  <a:noFill/>
                </a:ln>
                <a:solidFill>
                  <a:prstClr val="black"/>
                </a:solidFill>
                <a:effectLst/>
                <a:uLnTx/>
                <a:uFillTx/>
                <a:latin typeface="Calibri" panose="020F0502020204030204"/>
                <a:ea typeface="+mn-ea"/>
                <a:cs typeface="+mn-cs"/>
              </a:rPr>
              <a:t>Prismatic</a:t>
            </a:r>
            <a:r>
              <a:rPr kumimoji="0" lang="de-CH"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CH" sz="2000" b="1" dirty="0">
                <a:solidFill>
                  <a:prstClr val="black"/>
                </a:solidFill>
                <a:latin typeface="Calibri" panose="020F0502020204030204"/>
              </a:rPr>
              <a:t>c</a:t>
            </a:r>
            <a:r>
              <a:rPr kumimoji="0" lang="de-CH" sz="2000" b="1" i="0" u="none" strike="noStrike" kern="1200" cap="none" spc="0" normalizeH="0" baseline="0" noProof="0" dirty="0" err="1">
                <a:ln>
                  <a:noFill/>
                </a:ln>
                <a:solidFill>
                  <a:prstClr val="black"/>
                </a:solidFill>
                <a:effectLst/>
                <a:uLnTx/>
                <a:uFillTx/>
                <a:latin typeface="Calibri" panose="020F0502020204030204"/>
                <a:ea typeface="+mn-ea"/>
                <a:cs typeface="+mn-cs"/>
              </a:rPr>
              <a:t>ell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Placeholder 1">
            <a:extLst>
              <a:ext uri="{FF2B5EF4-FFF2-40B4-BE49-F238E27FC236}">
                <a16:creationId xmlns:a16="http://schemas.microsoft.com/office/drawing/2014/main" id="{A2B8C188-0779-EA67-34F1-FA0F59EE18AF}"/>
              </a:ext>
            </a:extLst>
          </p:cNvPr>
          <p:cNvSpPr txBox="1">
            <a:spLocks/>
          </p:cNvSpPr>
          <p:nvPr/>
        </p:nvSpPr>
        <p:spPr>
          <a:xfrm>
            <a:off x="681039" y="1002346"/>
            <a:ext cx="9116610"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t>Cell design </a:t>
            </a:r>
            <a:r>
              <a:rPr lang="en-US" dirty="0"/>
              <a:t>is based on </a:t>
            </a:r>
            <a:r>
              <a:rPr lang="en-US" b="1" i="1" dirty="0"/>
              <a:t>product</a:t>
            </a:r>
            <a:r>
              <a:rPr lang="en-US" dirty="0"/>
              <a:t> </a:t>
            </a:r>
            <a:r>
              <a:rPr lang="en-US" b="1" i="1" dirty="0"/>
              <a:t>requirement</a:t>
            </a:r>
            <a:r>
              <a:rPr lang="en-US" dirty="0"/>
              <a:t>: </a:t>
            </a:r>
          </a:p>
          <a:p>
            <a:r>
              <a:rPr lang="en-US" dirty="0"/>
              <a:t>cost, safety, cycle life, energy density and power density. </a:t>
            </a:r>
          </a:p>
          <a:p>
            <a:pPr marL="0" indent="0">
              <a:buNone/>
            </a:pPr>
            <a:r>
              <a:rPr lang="en-US" dirty="0"/>
              <a:t>Cell design </a:t>
            </a:r>
            <a:r>
              <a:rPr lang="en-US" b="1" i="1" dirty="0"/>
              <a:t>changes</a:t>
            </a:r>
            <a:r>
              <a:rPr lang="en-US" dirty="0"/>
              <a:t> </a:t>
            </a:r>
            <a:r>
              <a:rPr lang="en-US" b="1" i="1" dirty="0"/>
              <a:t>requirement</a:t>
            </a:r>
            <a:r>
              <a:rPr lang="en-US" dirty="0"/>
              <a:t> of different material in implemented &amp; characteristics, management systems and controls.</a:t>
            </a:r>
          </a:p>
          <a:p>
            <a:pPr marL="0" indent="0">
              <a:buNone/>
            </a:pPr>
            <a:r>
              <a:rPr lang="en-US" dirty="0"/>
              <a:t>Cell design </a:t>
            </a:r>
            <a:r>
              <a:rPr lang="en-US" b="1" i="1" dirty="0"/>
              <a:t>influences</a:t>
            </a:r>
            <a:r>
              <a:rPr lang="en-US" dirty="0"/>
              <a:t> a second life scenario and a recycling process</a:t>
            </a:r>
          </a:p>
        </p:txBody>
      </p:sp>
    </p:spTree>
    <p:extLst>
      <p:ext uri="{BB962C8B-B14F-4D97-AF65-F5344CB8AC3E}">
        <p14:creationId xmlns:p14="http://schemas.microsoft.com/office/powerpoint/2010/main" val="291714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a:bodyPr>
          <a:lstStyle/>
          <a:p>
            <a:r>
              <a:rPr lang="en-US" dirty="0"/>
              <a:t>Global Sustainable </a:t>
            </a:r>
          </a:p>
          <a:p>
            <a:r>
              <a:rPr lang="en-US" dirty="0"/>
              <a:t>Battery Lifecycle</a:t>
            </a:r>
          </a:p>
          <a:p>
            <a:r>
              <a:rPr lang="en-US" dirty="0"/>
              <a:t>Primary Resources (Origin and Quantity)</a:t>
            </a:r>
          </a:p>
          <a:p>
            <a:r>
              <a:rPr lang="en-US" dirty="0"/>
              <a:t>Battery emits CO</a:t>
            </a:r>
            <a:r>
              <a:rPr lang="en-US" baseline="-25000" dirty="0"/>
              <a:t>2</a:t>
            </a:r>
            <a:r>
              <a:rPr lang="en-US" dirty="0"/>
              <a:t>?</a:t>
            </a:r>
          </a:p>
          <a:p>
            <a:pPr lvl="1"/>
            <a:r>
              <a:rPr lang="en-US" dirty="0"/>
              <a:t>Grey energy in fuel and electricity</a:t>
            </a:r>
          </a:p>
          <a:p>
            <a:pPr lvl="1"/>
            <a:r>
              <a:rPr lang="en-US" dirty="0"/>
              <a:t>Electrical vs. combustion vehicle</a:t>
            </a:r>
          </a:p>
          <a:p>
            <a:pPr lvl="1"/>
            <a:r>
              <a:rPr lang="en-US" dirty="0"/>
              <a:t>Car life cycle and alternatives</a:t>
            </a:r>
          </a:p>
          <a:p>
            <a:r>
              <a:rPr lang="en-US" dirty="0"/>
              <a:t>Afterlife of a Battery </a:t>
            </a:r>
          </a:p>
          <a:p>
            <a:pPr lvl="1"/>
            <a:r>
              <a:rPr lang="en-US" dirty="0"/>
              <a:t>1</a:t>
            </a:r>
            <a:r>
              <a:rPr lang="en-US" baseline="30000" dirty="0"/>
              <a:t>st</a:t>
            </a:r>
            <a:r>
              <a:rPr lang="en-US" dirty="0"/>
              <a:t> Life ends</a:t>
            </a:r>
          </a:p>
          <a:p>
            <a:pPr lvl="1"/>
            <a:r>
              <a:rPr lang="en-US" dirty="0"/>
              <a:t>2</a:t>
            </a:r>
            <a:r>
              <a:rPr lang="en-US" baseline="30000" dirty="0"/>
              <a:t>nd</a:t>
            </a:r>
            <a:r>
              <a:rPr lang="en-US" dirty="0"/>
              <a:t> Life starts</a:t>
            </a:r>
          </a:p>
          <a:p>
            <a:pPr lvl="1"/>
            <a:r>
              <a:rPr lang="en-US" dirty="0"/>
              <a:t>Recycle process of a battery </a:t>
            </a:r>
          </a:p>
          <a:p>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17</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flipV="1">
            <a:off x="681037" y="2375645"/>
            <a:ext cx="6546079" cy="150158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EE17E0-B8B5-0A4F-35F5-DC7C200AE382}"/>
              </a:ext>
            </a:extLst>
          </p:cNvPr>
          <p:cNvPicPr>
            <a:picLocks noChangeAspect="1"/>
          </p:cNvPicPr>
          <p:nvPr/>
        </p:nvPicPr>
        <p:blipFill rotWithShape="1">
          <a:blip r:embed="rId2"/>
          <a:srcRect l="23659" r="22393" b="2114"/>
          <a:stretch/>
        </p:blipFill>
        <p:spPr>
          <a:xfrm>
            <a:off x="7355541" y="1002346"/>
            <a:ext cx="2321962" cy="2317844"/>
          </a:xfrm>
          <a:prstGeom prst="rect">
            <a:avLst/>
          </a:prstGeom>
        </p:spPr>
      </p:pic>
    </p:spTree>
    <p:extLst>
      <p:ext uri="{BB962C8B-B14F-4D97-AF65-F5344CB8AC3E}">
        <p14:creationId xmlns:p14="http://schemas.microsoft.com/office/powerpoint/2010/main" val="46281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41AD6-8891-D60D-A940-7DF2E4C6F2BB}"/>
              </a:ext>
            </a:extLst>
          </p:cNvPr>
          <p:cNvSpPr>
            <a:spLocks noGrp="1"/>
          </p:cNvSpPr>
          <p:nvPr>
            <p:ph idx="1"/>
          </p:nvPr>
        </p:nvSpPr>
        <p:spPr/>
        <p:txBody>
          <a:bodyPr>
            <a:normAutofit/>
          </a:bodyPr>
          <a:lstStyle/>
          <a:p>
            <a:pPr marL="0" indent="0">
              <a:buNone/>
            </a:pPr>
            <a:r>
              <a:rPr lang="en-US" sz="1800" dirty="0"/>
              <a:t>Since July 2012, </a:t>
            </a:r>
            <a:r>
              <a:rPr lang="en-US" sz="1800" b="1" dirty="0"/>
              <a:t>CO</a:t>
            </a:r>
            <a:r>
              <a:rPr lang="en-US" sz="1800" b="1" baseline="-25000" dirty="0"/>
              <a:t>2</a:t>
            </a:r>
            <a:r>
              <a:rPr lang="en-US" sz="1800" b="1" dirty="0"/>
              <a:t> emission regulations </a:t>
            </a:r>
            <a:r>
              <a:rPr lang="en-US" sz="1800" dirty="0"/>
              <a:t>for new </a:t>
            </a:r>
            <a:r>
              <a:rPr lang="en-US" sz="1800" b="1" dirty="0"/>
              <a:t>passenger</a:t>
            </a:r>
            <a:r>
              <a:rPr lang="en-US" sz="1800" dirty="0"/>
              <a:t> </a:t>
            </a:r>
            <a:r>
              <a:rPr lang="en-US" sz="1800" b="1" dirty="0"/>
              <a:t>cars</a:t>
            </a:r>
            <a:r>
              <a:rPr lang="en-US" sz="1800" dirty="0"/>
              <a:t> have been in force in </a:t>
            </a:r>
            <a:r>
              <a:rPr lang="en-US" sz="1800" b="1" dirty="0"/>
              <a:t>Switzerland</a:t>
            </a:r>
            <a:r>
              <a:rPr lang="en-US" sz="1800" dirty="0"/>
              <a:t>, as in the </a:t>
            </a:r>
            <a:r>
              <a:rPr lang="en-US" sz="1800" b="1" dirty="0"/>
              <a:t>EU</a:t>
            </a:r>
            <a:r>
              <a:rPr lang="en-US" sz="1800" dirty="0"/>
              <a:t>.</a:t>
            </a:r>
          </a:p>
          <a:p>
            <a:pPr marL="0" indent="0">
              <a:buNone/>
            </a:pPr>
            <a:r>
              <a:rPr lang="en-US" sz="1800" b="1" dirty="0"/>
              <a:t>Cars registered </a:t>
            </a:r>
            <a:r>
              <a:rPr lang="en-US" sz="1800" dirty="0"/>
              <a:t>for the </a:t>
            </a:r>
            <a:r>
              <a:rPr lang="en-US" sz="1800" b="1" dirty="0"/>
              <a:t>first</a:t>
            </a:r>
            <a:r>
              <a:rPr lang="en-US" sz="1800" dirty="0"/>
              <a:t> </a:t>
            </a:r>
            <a:r>
              <a:rPr lang="en-US" sz="1800" b="1" dirty="0"/>
              <a:t>time</a:t>
            </a:r>
            <a:r>
              <a:rPr lang="en-US" sz="1800" dirty="0"/>
              <a:t> in </a:t>
            </a:r>
            <a:r>
              <a:rPr lang="en-US" sz="1800" b="1" dirty="0"/>
              <a:t>Switzerland</a:t>
            </a:r>
            <a:r>
              <a:rPr lang="en-US" sz="1800" dirty="0"/>
              <a:t> may not emit more than 130 grams of CO</a:t>
            </a:r>
            <a:r>
              <a:rPr lang="en-US" sz="1800" baseline="-25000" dirty="0"/>
              <a:t>2</a:t>
            </a:r>
            <a:r>
              <a:rPr lang="en-US" sz="1800" dirty="0"/>
              <a:t> per kilometer on average. This target was valid until the end of 2019, and a target value of 95 grams of CO</a:t>
            </a:r>
            <a:r>
              <a:rPr lang="en-US" sz="1800" baseline="-25000" dirty="0"/>
              <a:t>2</a:t>
            </a:r>
            <a:r>
              <a:rPr lang="en-US" sz="1800" dirty="0"/>
              <a:t> per kilometer has applied to passenger cars since 2020. It changed in </a:t>
            </a:r>
            <a:r>
              <a:rPr lang="en-US" sz="1800" b="1" dirty="0"/>
              <a:t>2021 </a:t>
            </a:r>
            <a:r>
              <a:rPr lang="en-US" sz="1800" dirty="0"/>
              <a:t>to</a:t>
            </a:r>
            <a:r>
              <a:rPr lang="en-US" sz="1800" b="1" dirty="0"/>
              <a:t> 118 grams of CO</a:t>
            </a:r>
            <a:r>
              <a:rPr lang="en-US" sz="1800" b="1" baseline="-25000" dirty="0"/>
              <a:t>2</a:t>
            </a:r>
            <a:r>
              <a:rPr lang="en-US" sz="1800" b="1" dirty="0"/>
              <a:t> per kilometer</a:t>
            </a:r>
            <a:r>
              <a:rPr lang="en-US" sz="1800" dirty="0"/>
              <a:t>.</a:t>
            </a:r>
          </a:p>
          <a:p>
            <a:pPr marL="0" indent="0">
              <a:buNone/>
            </a:pPr>
            <a:r>
              <a:rPr lang="en-US" sz="1800" dirty="0"/>
              <a:t>From 2020, additional CO</a:t>
            </a:r>
            <a:r>
              <a:rPr lang="en-US" sz="1800" baseline="-25000" dirty="0"/>
              <a:t>2</a:t>
            </a:r>
            <a:r>
              <a:rPr lang="en-US" sz="1800" dirty="0"/>
              <a:t> emission regulations will be introduced for delivery vans and light articulated semi trucks (LNF). They must comply with a target value of 147 grams of CO</a:t>
            </a:r>
            <a:r>
              <a:rPr lang="en-US" sz="1800" baseline="-25000" dirty="0"/>
              <a:t>2</a:t>
            </a:r>
            <a:r>
              <a:rPr lang="en-US" sz="1800" dirty="0"/>
              <a:t> per kilometer. Based on the target value, each importer's fleet must comply with an individual target. If they exceed this, a penalty will be imposed.</a:t>
            </a:r>
          </a:p>
        </p:txBody>
      </p:sp>
      <p:sp>
        <p:nvSpPr>
          <p:cNvPr id="3" name="Date Placeholder 2">
            <a:extLst>
              <a:ext uri="{FF2B5EF4-FFF2-40B4-BE49-F238E27FC236}">
                <a16:creationId xmlns:a16="http://schemas.microsoft.com/office/drawing/2014/main" id="{DCC08BE4-3BF3-F1B1-4FB5-260DB6A1EE5B}"/>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77030CC-F83E-82F1-978C-C87BEF1B703A}"/>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5A7FEC94-DB09-9FD0-FE4D-29C13D2ED4F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18</a:t>
            </a:fld>
            <a:endParaRPr lang="de-CH" dirty="0">
              <a:solidFill>
                <a:prstClr val="white"/>
              </a:solidFill>
            </a:endParaRPr>
          </a:p>
        </p:txBody>
      </p:sp>
      <p:sp>
        <p:nvSpPr>
          <p:cNvPr id="6" name="Title 5">
            <a:extLst>
              <a:ext uri="{FF2B5EF4-FFF2-40B4-BE49-F238E27FC236}">
                <a16:creationId xmlns:a16="http://schemas.microsoft.com/office/drawing/2014/main" id="{49A51686-2FF6-E878-F6B5-CA08E75D8EB5}"/>
              </a:ext>
            </a:extLst>
          </p:cNvPr>
          <p:cNvSpPr>
            <a:spLocks noGrp="1"/>
          </p:cNvSpPr>
          <p:nvPr>
            <p:ph type="title"/>
          </p:nvPr>
        </p:nvSpPr>
        <p:spPr/>
        <p:txBody>
          <a:bodyPr/>
          <a:lstStyle/>
          <a:p>
            <a:r>
              <a:rPr lang="en-US" dirty="0"/>
              <a:t>CO</a:t>
            </a:r>
            <a:r>
              <a:rPr lang="en-US" baseline="-25000" dirty="0"/>
              <a:t>2</a:t>
            </a:r>
            <a:r>
              <a:rPr lang="en-US" dirty="0"/>
              <a:t> emission specifications CH/EU</a:t>
            </a:r>
          </a:p>
        </p:txBody>
      </p:sp>
      <p:sp>
        <p:nvSpPr>
          <p:cNvPr id="7" name="Textfeld 6">
            <a:extLst>
              <a:ext uri="{FF2B5EF4-FFF2-40B4-BE49-F238E27FC236}">
                <a16:creationId xmlns:a16="http://schemas.microsoft.com/office/drawing/2014/main" id="{F5029C72-D6C0-158B-C74F-072152922A63}"/>
              </a:ext>
            </a:extLst>
          </p:cNvPr>
          <p:cNvSpPr txBox="1"/>
          <p:nvPr/>
        </p:nvSpPr>
        <p:spPr>
          <a:xfrm>
            <a:off x="802958" y="6226166"/>
            <a:ext cx="8098155" cy="276999"/>
          </a:xfrm>
          <a:prstGeom prst="rect">
            <a:avLst/>
          </a:prstGeom>
          <a:noFill/>
        </p:spPr>
        <p:txBody>
          <a:bodyPr wrap="square" rtlCol="0">
            <a:spAutoFit/>
          </a:bodyPr>
          <a:lstStyle/>
          <a:p>
            <a:r>
              <a:rPr lang="de-CH" sz="1200" dirty="0"/>
              <a:t>Source: </a:t>
            </a:r>
            <a:r>
              <a:rPr lang="x-none" sz="1200" dirty="0">
                <a:hlinkClick r:id="rId2"/>
              </a:rPr>
              <a:t>FAQ - CO2-Emissionsvorschriften für Personenwagen (admin.ch)</a:t>
            </a:r>
            <a:endParaRPr lang="x-none" sz="1200" dirty="0"/>
          </a:p>
        </p:txBody>
      </p:sp>
      <p:graphicFrame>
        <p:nvGraphicFramePr>
          <p:cNvPr id="8" name="Table 8">
            <a:extLst>
              <a:ext uri="{FF2B5EF4-FFF2-40B4-BE49-F238E27FC236}">
                <a16:creationId xmlns:a16="http://schemas.microsoft.com/office/drawing/2014/main" id="{E00D3B87-74D1-93B6-70C6-1E5E36FB4807}"/>
              </a:ext>
            </a:extLst>
          </p:cNvPr>
          <p:cNvGraphicFramePr>
            <a:graphicFrameLocks noGrp="1"/>
          </p:cNvGraphicFramePr>
          <p:nvPr>
            <p:extLst>
              <p:ext uri="{D42A27DB-BD31-4B8C-83A1-F6EECF244321}">
                <p14:modId xmlns:p14="http://schemas.microsoft.com/office/powerpoint/2010/main" val="2116694085"/>
              </p:ext>
            </p:extLst>
          </p:nvPr>
        </p:nvGraphicFramePr>
        <p:xfrm>
          <a:off x="681037" y="3903985"/>
          <a:ext cx="8652360" cy="1188720"/>
        </p:xfrm>
        <a:graphic>
          <a:graphicData uri="http://schemas.openxmlformats.org/drawingml/2006/table">
            <a:tbl>
              <a:tblPr firstRow="1" bandRow="1"/>
              <a:tblGrid>
                <a:gridCol w="2163090">
                  <a:extLst>
                    <a:ext uri="{9D8B030D-6E8A-4147-A177-3AD203B41FA5}">
                      <a16:colId xmlns:a16="http://schemas.microsoft.com/office/drawing/2014/main" val="350317865"/>
                    </a:ext>
                  </a:extLst>
                </a:gridCol>
                <a:gridCol w="2163090">
                  <a:extLst>
                    <a:ext uri="{9D8B030D-6E8A-4147-A177-3AD203B41FA5}">
                      <a16:colId xmlns:a16="http://schemas.microsoft.com/office/drawing/2014/main" val="313245989"/>
                    </a:ext>
                  </a:extLst>
                </a:gridCol>
                <a:gridCol w="2163090">
                  <a:extLst>
                    <a:ext uri="{9D8B030D-6E8A-4147-A177-3AD203B41FA5}">
                      <a16:colId xmlns:a16="http://schemas.microsoft.com/office/drawing/2014/main" val="2791207098"/>
                    </a:ext>
                  </a:extLst>
                </a:gridCol>
                <a:gridCol w="2163090">
                  <a:extLst>
                    <a:ext uri="{9D8B030D-6E8A-4147-A177-3AD203B41FA5}">
                      <a16:colId xmlns:a16="http://schemas.microsoft.com/office/drawing/2014/main" val="2326164796"/>
                    </a:ext>
                  </a:extLst>
                </a:gridCol>
              </a:tblGrid>
              <a:tr h="370840">
                <a:tc>
                  <a:txBody>
                    <a:bodyPr/>
                    <a:lstStyle/>
                    <a:p>
                      <a:r>
                        <a:rPr lang="de-CH" sz="2000" dirty="0"/>
                        <a:t>Fuel</a:t>
                      </a:r>
                      <a:endParaRPr lang="en-US" sz="2000" dirty="0"/>
                    </a:p>
                  </a:txBody>
                  <a:tcPr/>
                </a:tc>
                <a:tc>
                  <a:txBody>
                    <a:bodyPr/>
                    <a:lstStyle/>
                    <a:p>
                      <a:r>
                        <a:rPr lang="de-CH" sz="2000" dirty="0" err="1"/>
                        <a:t>Weight</a:t>
                      </a:r>
                      <a:endParaRPr lang="en-US" sz="2000" dirty="0"/>
                    </a:p>
                  </a:txBody>
                  <a:tcPr/>
                </a:tc>
                <a:tc>
                  <a:txBody>
                    <a:bodyPr/>
                    <a:lstStyle/>
                    <a:p>
                      <a:r>
                        <a:rPr lang="en-US" sz="2000" dirty="0"/>
                        <a:t>Heating value</a:t>
                      </a:r>
                    </a:p>
                  </a:txBody>
                  <a:tcPr/>
                </a:tc>
                <a:tc>
                  <a:txBody>
                    <a:bodyPr/>
                    <a:lstStyle/>
                    <a:p>
                      <a:r>
                        <a:rPr lang="de-CH" sz="2000" dirty="0"/>
                        <a:t>CO</a:t>
                      </a:r>
                      <a:r>
                        <a:rPr lang="de-CH" sz="2000" baseline="-25000" dirty="0"/>
                        <a:t>2</a:t>
                      </a:r>
                      <a:r>
                        <a:rPr lang="de-CH" sz="2000" dirty="0"/>
                        <a:t>-Emission</a:t>
                      </a:r>
                      <a:endParaRPr lang="en-US" sz="2000" dirty="0"/>
                    </a:p>
                  </a:txBody>
                  <a:tcPr/>
                </a:tc>
                <a:extLst>
                  <a:ext uri="{0D108BD9-81ED-4DB2-BD59-A6C34878D82A}">
                    <a16:rowId xmlns:a16="http://schemas.microsoft.com/office/drawing/2014/main" val="38755687"/>
                  </a:ext>
                </a:extLst>
              </a:tr>
              <a:tr h="370840">
                <a:tc>
                  <a:txBody>
                    <a:bodyPr/>
                    <a:lstStyle/>
                    <a:p>
                      <a:r>
                        <a:rPr lang="de-CH" sz="2000" dirty="0"/>
                        <a:t>1l Petrol</a:t>
                      </a:r>
                    </a:p>
                  </a:txBody>
                  <a:tcPr/>
                </a:tc>
                <a:tc>
                  <a:txBody>
                    <a:bodyPr/>
                    <a:lstStyle/>
                    <a:p>
                      <a:r>
                        <a:rPr lang="de-CH" sz="2000" dirty="0"/>
                        <a:t>750 g</a:t>
                      </a:r>
                      <a:endParaRPr lang="en-US" sz="2000" dirty="0"/>
                    </a:p>
                  </a:txBody>
                  <a:tcPr/>
                </a:tc>
                <a:tc>
                  <a:txBody>
                    <a:bodyPr/>
                    <a:lstStyle/>
                    <a:p>
                      <a:r>
                        <a:rPr lang="de-CH" sz="2000" dirty="0"/>
                        <a:t>9.0 kWh/l</a:t>
                      </a:r>
                      <a:endParaRPr lang="en-US" sz="2000" dirty="0"/>
                    </a:p>
                  </a:txBody>
                  <a:tcPr/>
                </a:tc>
                <a:tc>
                  <a:txBody>
                    <a:bodyPr/>
                    <a:lstStyle/>
                    <a:p>
                      <a:r>
                        <a:rPr lang="de-CH" sz="2000" dirty="0"/>
                        <a:t>2392 gCO</a:t>
                      </a:r>
                      <a:r>
                        <a:rPr lang="de-CH" sz="2000" baseline="-25000" dirty="0"/>
                        <a:t>2</a:t>
                      </a:r>
                      <a:r>
                        <a:rPr lang="de-CH" sz="2000" dirty="0"/>
                        <a:t>/l</a:t>
                      </a:r>
                      <a:endParaRPr lang="en-US" sz="2000" dirty="0"/>
                    </a:p>
                  </a:txBody>
                  <a:tcPr/>
                </a:tc>
                <a:extLst>
                  <a:ext uri="{0D108BD9-81ED-4DB2-BD59-A6C34878D82A}">
                    <a16:rowId xmlns:a16="http://schemas.microsoft.com/office/drawing/2014/main" val="2118340383"/>
                  </a:ext>
                </a:extLst>
              </a:tr>
              <a:tr h="370840">
                <a:tc>
                  <a:txBody>
                    <a:bodyPr/>
                    <a:lstStyle/>
                    <a:p>
                      <a:r>
                        <a:rPr lang="de-CH" sz="2000" dirty="0"/>
                        <a:t>1l Diesel</a:t>
                      </a:r>
                      <a:endParaRPr lang="en-US" sz="2000" dirty="0"/>
                    </a:p>
                  </a:txBody>
                  <a:tcPr/>
                </a:tc>
                <a:tc>
                  <a:txBody>
                    <a:bodyPr/>
                    <a:lstStyle/>
                    <a:p>
                      <a:r>
                        <a:rPr lang="de-CH" sz="2000" dirty="0"/>
                        <a:t>835 g</a:t>
                      </a:r>
                      <a:endParaRPr lang="en-US" sz="2000" dirty="0"/>
                    </a:p>
                  </a:txBody>
                  <a:tcPr/>
                </a:tc>
                <a:tc>
                  <a:txBody>
                    <a:bodyPr/>
                    <a:lstStyle/>
                    <a:p>
                      <a:r>
                        <a:rPr lang="de-CH" sz="2000" dirty="0"/>
                        <a:t>10.3 kWh/l</a:t>
                      </a:r>
                      <a:endParaRPr lang="en-US" sz="2000" dirty="0"/>
                    </a:p>
                  </a:txBody>
                  <a:tcPr/>
                </a:tc>
                <a:tc>
                  <a:txBody>
                    <a:bodyPr/>
                    <a:lstStyle/>
                    <a:p>
                      <a:r>
                        <a:rPr lang="de-CH" sz="2000" dirty="0"/>
                        <a:t>2640 gCO</a:t>
                      </a:r>
                      <a:r>
                        <a:rPr lang="de-CH" sz="2000" baseline="-25000" dirty="0"/>
                        <a:t>2</a:t>
                      </a:r>
                      <a:r>
                        <a:rPr lang="de-CH" sz="2000" dirty="0"/>
                        <a:t>/l</a:t>
                      </a:r>
                      <a:endParaRPr lang="en-US" sz="2000" dirty="0"/>
                    </a:p>
                  </a:txBody>
                  <a:tcPr/>
                </a:tc>
                <a:extLst>
                  <a:ext uri="{0D108BD9-81ED-4DB2-BD59-A6C34878D82A}">
                    <a16:rowId xmlns:a16="http://schemas.microsoft.com/office/drawing/2014/main" val="265632393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BE5652-B1A2-5083-4EA0-AEC4412509E8}"/>
                  </a:ext>
                </a:extLst>
              </p:cNvPr>
              <p:cNvSpPr txBox="1"/>
              <p:nvPr/>
            </p:nvSpPr>
            <p:spPr>
              <a:xfrm>
                <a:off x="3543293" y="5139226"/>
                <a:ext cx="6100762" cy="11319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CH" sz="2000" i="1">
                          <a:latin typeface="Cambria Math" panose="02040503050406030204" pitchFamily="18" charset="0"/>
                          <a:ea typeface="Cambria Math" panose="02040503050406030204" pitchFamily="18" charset="0"/>
                        </a:rPr>
                        <m:t>≈</m:t>
                      </m:r>
                      <m:f>
                        <m:fPr>
                          <m:ctrlPr>
                            <a:rPr lang="de-CH" sz="2000" b="0" i="1" smtClean="0">
                              <a:latin typeface="Cambria Math" panose="02040503050406030204" pitchFamily="18" charset="0"/>
                            </a:rPr>
                          </m:ctrlPr>
                        </m:fPr>
                        <m:num>
                          <m:r>
                            <a:rPr lang="de-CH" sz="2000" b="0" i="1" smtClean="0">
                              <a:latin typeface="Cambria Math" panose="02040503050406030204" pitchFamily="18" charset="0"/>
                            </a:rPr>
                            <m:t>9500</m:t>
                          </m:r>
                          <m:f>
                            <m:fPr>
                              <m:ctrlPr>
                                <a:rPr lang="de-CH" sz="2000" b="0" i="1" smtClean="0">
                                  <a:latin typeface="Cambria Math" panose="02040503050406030204" pitchFamily="18" charset="0"/>
                                </a:rPr>
                              </m:ctrlPr>
                            </m:fPr>
                            <m:num>
                              <m:r>
                                <m:rPr>
                                  <m:nor/>
                                </m:rPr>
                                <a:rPr lang="de-CH" sz="2000" b="0" i="0" smtClean="0">
                                  <a:latin typeface="Cambria Math" panose="02040503050406030204" pitchFamily="18" charset="0"/>
                                </a:rPr>
                                <m:t>g</m:t>
                              </m:r>
                              <m:r>
                                <a:rPr lang="de-CH" sz="2000" b="0" i="1" smtClean="0">
                                  <a:latin typeface="Cambria Math" panose="02040503050406030204" pitchFamily="18" charset="0"/>
                                </a:rPr>
                                <m:t>𝐶</m:t>
                              </m:r>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𝑂</m:t>
                                  </m:r>
                                </m:e>
                                <m:sub>
                                  <m:r>
                                    <a:rPr lang="de-CH" sz="2000" b="0" i="1" smtClean="0">
                                      <a:latin typeface="Cambria Math" panose="02040503050406030204" pitchFamily="18" charset="0"/>
                                    </a:rPr>
                                    <m:t>2</m:t>
                                  </m:r>
                                </m:sub>
                              </m:sSub>
                            </m:num>
                            <m:den>
                              <m:r>
                                <a:rPr lang="de-CH" sz="2000" b="0" i="1" smtClean="0">
                                  <a:latin typeface="Cambria Math" panose="02040503050406030204" pitchFamily="18" charset="0"/>
                                </a:rPr>
                                <m:t>100 </m:t>
                              </m:r>
                              <m:r>
                                <m:rPr>
                                  <m:nor/>
                                </m:rPr>
                                <a:rPr lang="de-CH" sz="2000" b="0" i="0" smtClean="0">
                                  <a:latin typeface="Cambria Math" panose="02040503050406030204" pitchFamily="18" charset="0"/>
                                </a:rPr>
                                <m:t>km</m:t>
                              </m:r>
                            </m:den>
                          </m:f>
                        </m:num>
                        <m:den>
                          <m:r>
                            <a:rPr lang="de-CH" sz="2000" b="0" i="1" smtClean="0">
                              <a:latin typeface="Cambria Math" panose="02040503050406030204" pitchFamily="18" charset="0"/>
                            </a:rPr>
                            <m:t>2500</m:t>
                          </m:r>
                          <m:f>
                            <m:fPr>
                              <m:ctrlPr>
                                <a:rPr lang="de-CH" sz="2000" b="0" i="1" smtClean="0">
                                  <a:latin typeface="Cambria Math" panose="02040503050406030204" pitchFamily="18" charset="0"/>
                                </a:rPr>
                              </m:ctrlPr>
                            </m:fPr>
                            <m:num>
                              <m:r>
                                <m:rPr>
                                  <m:nor/>
                                </m:rPr>
                                <a:rPr lang="de-CH" sz="2000" b="0" i="0" smtClean="0">
                                  <a:latin typeface="Cambria Math" panose="02040503050406030204" pitchFamily="18" charset="0"/>
                                </a:rPr>
                                <m:t>g</m:t>
                              </m:r>
                              <m:r>
                                <a:rPr lang="de-CH" sz="2000" b="0" i="1" smtClean="0">
                                  <a:latin typeface="Cambria Math" panose="02040503050406030204" pitchFamily="18" charset="0"/>
                                </a:rPr>
                                <m:t>𝐶</m:t>
                              </m:r>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𝑂</m:t>
                                  </m:r>
                                </m:e>
                                <m:sub>
                                  <m:r>
                                    <a:rPr lang="de-CH" sz="2000" b="0" i="1" smtClean="0">
                                      <a:latin typeface="Cambria Math" panose="02040503050406030204" pitchFamily="18" charset="0"/>
                                    </a:rPr>
                                    <m:t>2</m:t>
                                  </m:r>
                                </m:sub>
                              </m:sSub>
                            </m:num>
                            <m:den>
                              <m:r>
                                <a:rPr lang="de-CH" sz="2000" b="0" i="1" smtClean="0">
                                  <a:latin typeface="Cambria Math" panose="02040503050406030204" pitchFamily="18" charset="0"/>
                                </a:rPr>
                                <m:t>𝑙</m:t>
                              </m:r>
                            </m:den>
                          </m:f>
                        </m:den>
                      </m:f>
                      <m:r>
                        <a:rPr lang="de-CH" sz="2000" i="1">
                          <a:latin typeface="Cambria Math" panose="02040503050406030204" pitchFamily="18" charset="0"/>
                        </a:rPr>
                        <m:t>=</m:t>
                      </m:r>
                      <m:r>
                        <a:rPr lang="de-CH" sz="2000" b="0" i="1" smtClean="0">
                          <a:latin typeface="Cambria Math" panose="02040503050406030204" pitchFamily="18" charset="0"/>
                          <a:ea typeface="Cambria Math" panose="02040503050406030204" pitchFamily="18" charset="0"/>
                        </a:rPr>
                        <m:t>3.8</m:t>
                      </m:r>
                      <m:f>
                        <m:fPr>
                          <m:ctrlPr>
                            <a:rPr lang="de-CH" sz="2000" b="0" i="1" smtClean="0">
                              <a:latin typeface="Cambria Math" panose="02040503050406030204" pitchFamily="18" charset="0"/>
                            </a:rPr>
                          </m:ctrlPr>
                        </m:fPr>
                        <m:num>
                          <m:r>
                            <a:rPr lang="de-CH" sz="2000" b="0" i="1" smtClean="0">
                              <a:latin typeface="Cambria Math" panose="02040503050406030204" pitchFamily="18" charset="0"/>
                            </a:rPr>
                            <m:t>𝑙</m:t>
                          </m:r>
                        </m:num>
                        <m:den>
                          <m:r>
                            <a:rPr lang="de-CH" sz="2000" b="0" i="1" smtClean="0">
                              <a:latin typeface="Cambria Math" panose="02040503050406030204" pitchFamily="18" charset="0"/>
                            </a:rPr>
                            <m:t>100 </m:t>
                          </m:r>
                          <m:r>
                            <m:rPr>
                              <m:nor/>
                            </m:rPr>
                            <a:rPr lang="de-CH" sz="2000" b="0" i="0" smtClean="0">
                              <a:latin typeface="Cambria Math" panose="02040503050406030204" pitchFamily="18" charset="0"/>
                            </a:rPr>
                            <m:t>km</m:t>
                          </m:r>
                        </m:den>
                      </m:f>
                    </m:oMath>
                  </m:oMathPara>
                </a14:m>
                <a:endParaRPr lang="en-US" sz="2000" dirty="0"/>
              </a:p>
            </p:txBody>
          </p:sp>
        </mc:Choice>
        <mc:Fallback xmlns="">
          <p:sp>
            <p:nvSpPr>
              <p:cNvPr id="9" name="TextBox 8">
                <a:extLst>
                  <a:ext uri="{FF2B5EF4-FFF2-40B4-BE49-F238E27FC236}">
                    <a16:creationId xmlns:a16="http://schemas.microsoft.com/office/drawing/2014/main" id="{92BE5652-B1A2-5083-4EA0-AEC4412509E8}"/>
                  </a:ext>
                </a:extLst>
              </p:cNvPr>
              <p:cNvSpPr txBox="1">
                <a:spLocks noRot="1" noChangeAspect="1" noMove="1" noResize="1" noEditPoints="1" noAdjustHandles="1" noChangeArrowheads="1" noChangeShapeType="1" noTextEdit="1"/>
              </p:cNvSpPr>
              <p:nvPr/>
            </p:nvSpPr>
            <p:spPr>
              <a:xfrm>
                <a:off x="3543293" y="5139226"/>
                <a:ext cx="6100762" cy="1131913"/>
              </a:xfrm>
              <a:prstGeom prst="rect">
                <a:avLst/>
              </a:prstGeom>
              <a:blipFill>
                <a:blip r:embed="rId3"/>
                <a:stretch>
                  <a:fillRect/>
                </a:stretch>
              </a:blipFill>
            </p:spPr>
            <p:txBody>
              <a:bodyPr/>
              <a:lstStyle/>
              <a:p>
                <a:r>
                  <a:rPr lang="en-US">
                    <a:noFill/>
                  </a:rPr>
                  <a:t> </a:t>
                </a:r>
              </a:p>
            </p:txBody>
          </p:sp>
        </mc:Fallback>
      </mc:AlternateContent>
      <p:graphicFrame>
        <p:nvGraphicFramePr>
          <p:cNvPr id="10" name="Table 11">
            <a:extLst>
              <a:ext uri="{FF2B5EF4-FFF2-40B4-BE49-F238E27FC236}">
                <a16:creationId xmlns:a16="http://schemas.microsoft.com/office/drawing/2014/main" id="{DDFCD1E3-245F-D933-84A7-F76BBDE328F3}"/>
              </a:ext>
            </a:extLst>
          </p:cNvPr>
          <p:cNvGraphicFramePr>
            <a:graphicFrameLocks noGrp="1"/>
          </p:cNvGraphicFramePr>
          <p:nvPr>
            <p:extLst>
              <p:ext uri="{D42A27DB-BD31-4B8C-83A1-F6EECF244321}">
                <p14:modId xmlns:p14="http://schemas.microsoft.com/office/powerpoint/2010/main" val="731229579"/>
              </p:ext>
            </p:extLst>
          </p:nvPr>
        </p:nvGraphicFramePr>
        <p:xfrm>
          <a:off x="1323649" y="5308942"/>
          <a:ext cx="3572193" cy="792480"/>
        </p:xfrm>
        <a:graphic>
          <a:graphicData uri="http://schemas.openxmlformats.org/drawingml/2006/table">
            <a:tbl>
              <a:tblPr firstRow="1" bandRow="1">
                <a:tableStyleId>{2D5ABB26-0587-4C30-8999-92F81FD0307C}</a:tableStyleId>
              </a:tblPr>
              <a:tblGrid>
                <a:gridCol w="3572193">
                  <a:extLst>
                    <a:ext uri="{9D8B030D-6E8A-4147-A177-3AD203B41FA5}">
                      <a16:colId xmlns:a16="http://schemas.microsoft.com/office/drawing/2014/main" val="465920339"/>
                    </a:ext>
                  </a:extLst>
                </a:gridCol>
              </a:tblGrid>
              <a:tr h="370840">
                <a:tc>
                  <a:txBody>
                    <a:bodyPr/>
                    <a:lstStyle/>
                    <a:p>
                      <a:pPr algn="ctr"/>
                      <a:r>
                        <a:rPr lang="en-US" sz="2000" dirty="0"/>
                        <a:t>Limit value per 100 km </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376774"/>
                  </a:ext>
                </a:extLst>
              </a:tr>
              <a:tr h="370840">
                <a:tc>
                  <a:txBody>
                    <a:bodyPr/>
                    <a:lstStyle/>
                    <a:p>
                      <a:pPr algn="ctr"/>
                      <a:r>
                        <a:rPr lang="de-CH" sz="2000" dirty="0"/>
                        <a:t>CO</a:t>
                      </a:r>
                      <a:r>
                        <a:rPr lang="de-CH" sz="2000" baseline="-25000" dirty="0"/>
                        <a:t>2</a:t>
                      </a:r>
                      <a:r>
                        <a:rPr lang="de-CH" sz="2000" dirty="0"/>
                        <a:t> </a:t>
                      </a:r>
                      <a:r>
                        <a:rPr lang="de-CH" sz="2000" dirty="0" err="1"/>
                        <a:t>emissions</a:t>
                      </a:r>
                      <a:r>
                        <a:rPr lang="de-CH" sz="2000" dirty="0"/>
                        <a:t> per </a:t>
                      </a:r>
                      <a:r>
                        <a:rPr lang="de-CH" sz="2000" dirty="0" err="1"/>
                        <a:t>litre</a:t>
                      </a:r>
                      <a:endParaRPr lang="en-US" sz="20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705177536"/>
                  </a:ext>
                </a:extLst>
              </a:tr>
            </a:tbl>
          </a:graphicData>
        </a:graphic>
      </p:graphicFrame>
    </p:spTree>
    <p:extLst>
      <p:ext uri="{BB962C8B-B14F-4D97-AF65-F5344CB8AC3E}">
        <p14:creationId xmlns:p14="http://schemas.microsoft.com/office/powerpoint/2010/main" val="174515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5041AD6-8891-D60D-A940-7DF2E4C6F2BB}"/>
                  </a:ext>
                </a:extLst>
              </p:cNvPr>
              <p:cNvSpPr>
                <a:spLocks noGrp="1"/>
              </p:cNvSpPr>
              <p:nvPr>
                <p:ph idx="1"/>
              </p:nvPr>
            </p:nvSpPr>
            <p:spPr>
              <a:xfrm>
                <a:off x="681038" y="1002346"/>
                <a:ext cx="8815387" cy="5174618"/>
              </a:xfrm>
            </p:spPr>
            <p:txBody>
              <a:bodyPr/>
              <a:lstStyle/>
              <a:p>
                <a:pPr marL="0" indent="0">
                  <a:buNone/>
                </a:pPr>
                <a:r>
                  <a:rPr lang="en-US" dirty="0"/>
                  <a:t>Grey energy is the amount of energy required to manufacture, transport, store, sell and dispose of a product. </a:t>
                </a:r>
                <a:endParaRPr lang="de-CH" b="0" i="1" dirty="0">
                  <a:latin typeface="Cambria Math" panose="02040503050406030204" pitchFamily="18" charset="0"/>
                </a:endParaRPr>
              </a:p>
              <a:p>
                <a:pPr marL="0" indent="0">
                  <a:buNone/>
                </a:pPr>
                <a:r>
                  <a:rPr lang="de-CH" b="1" dirty="0"/>
                  <a:t>Petrol</a:t>
                </a:r>
                <a:r>
                  <a:rPr lang="de-CH" b="0" dirty="0"/>
                  <a:t>:    </a:t>
                </a:r>
                <a14:m>
                  <m:oMath xmlns:m="http://schemas.openxmlformats.org/officeDocument/2006/math">
                    <m:r>
                      <a:rPr lang="de-CH">
                        <a:latin typeface="Cambria Math" panose="02040503050406030204" pitchFamily="18" charset="0"/>
                      </a:rPr>
                      <m:t>3</m:t>
                    </m:r>
                    <m:r>
                      <a:rPr lang="de-CH" b="0" i="0" smtClean="0">
                        <a:latin typeface="Cambria Math" panose="02040503050406030204" pitchFamily="18" charset="0"/>
                      </a:rPr>
                      <m:t>00</m:t>
                    </m:r>
                    <m:r>
                      <a:rPr lang="de-CH" b="0" i="1" smtClean="0">
                        <a:latin typeface="Cambria Math" panose="02040503050406030204" pitchFamily="18" charset="0"/>
                      </a:rPr>
                      <m:t>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in a Swiss </a:t>
                </a:r>
                <a:r>
                  <a:rPr lang="en-US" b="1" dirty="0"/>
                  <a:t>petrol</a:t>
                </a:r>
                <a:r>
                  <a:rPr lang="en-US" dirty="0"/>
                  <a:t> </a:t>
                </a:r>
                <a:r>
                  <a:rPr lang="en-US" b="1" dirty="0"/>
                  <a:t>station</a:t>
                </a:r>
                <a:r>
                  <a:rPr lang="en-US" dirty="0"/>
                  <a:t> with </a:t>
                </a:r>
                <a14:m>
                  <m:oMath xmlns:m="http://schemas.openxmlformats.org/officeDocument/2006/math">
                    <m:r>
                      <a:rPr lang="de-CH" dirty="0" smtClean="0">
                        <a:latin typeface="Cambria Math" panose="02040503050406030204" pitchFamily="18" charset="0"/>
                      </a:rPr>
                      <m:t>6</m:t>
                    </m:r>
                    <m:r>
                      <a:rPr lang="de-CH" b="0" i="0" dirty="0" smtClean="0">
                        <a:latin typeface="Cambria Math" panose="02040503050406030204" pitchFamily="18" charset="0"/>
                      </a:rPr>
                      <m:t>00</m:t>
                    </m:r>
                    <m:r>
                      <a:rPr lang="de-CH" i="1">
                        <a:latin typeface="Cambria Math" panose="02040503050406030204" pitchFamily="18" charset="0"/>
                      </a:rPr>
                      <m:t> </m:t>
                    </m:r>
                    <m:r>
                      <m:rPr>
                        <m:nor/>
                      </m:rPr>
                      <a:rPr lang="de-CH">
                        <a:latin typeface="Cambria Math" panose="02040503050406030204" pitchFamily="18" charset="0"/>
                      </a:rPr>
                      <m:t>g</m:t>
                    </m:r>
                    <m:r>
                      <a:rPr lang="de-CH" i="1">
                        <a:latin typeface="Cambria Math" panose="02040503050406030204" pitchFamily="18" charset="0"/>
                      </a:rPr>
                      <m:t>𝐶</m:t>
                    </m:r>
                    <m:sSub>
                      <m:sSubPr>
                        <m:ctrlPr>
                          <a:rPr lang="de-CH" i="1">
                            <a:latin typeface="Cambria Math" panose="02040503050406030204" pitchFamily="18" charset="0"/>
                          </a:rPr>
                        </m:ctrlPr>
                      </m:sSubPr>
                      <m:e>
                        <m:r>
                          <a:rPr lang="de-CH" i="1">
                            <a:latin typeface="Cambria Math" panose="02040503050406030204" pitchFamily="18" charset="0"/>
                          </a:rPr>
                          <m:t>𝑂</m:t>
                        </m:r>
                      </m:e>
                      <m:sub>
                        <m:r>
                          <a:rPr lang="de-CH" i="1">
                            <a:latin typeface="Cambria Math" panose="02040503050406030204" pitchFamily="18" charset="0"/>
                          </a:rPr>
                          <m:t>2</m:t>
                        </m:r>
                      </m:sub>
                    </m:sSub>
                    <m:r>
                      <m:rPr>
                        <m:nor/>
                      </m:rPr>
                      <a:rPr lang="de-CH">
                        <a:latin typeface="Cambria Math" panose="02040503050406030204" pitchFamily="18" charset="0"/>
                      </a:rPr>
                      <m:t>/</m:t>
                    </m:r>
                    <m:r>
                      <m:rPr>
                        <m:nor/>
                      </m:rPr>
                      <a:rPr lang="de-CH" b="0" i="0" smtClean="0">
                        <a:latin typeface="Cambria Math" panose="02040503050406030204" pitchFamily="18" charset="0"/>
                      </a:rPr>
                      <m:t>kg</m:t>
                    </m:r>
                  </m:oMath>
                </a14:m>
                <a:r>
                  <a:rPr lang="en-US" dirty="0"/>
                  <a:t>*. </a:t>
                </a:r>
              </a:p>
              <a:p>
                <a:pPr marL="0" indent="0">
                  <a:buNone/>
                </a:pPr>
                <a:r>
                  <a:rPr lang="en-US" b="1" dirty="0"/>
                  <a:t>Electric</a:t>
                </a:r>
                <a:r>
                  <a:rPr lang="en-US" dirty="0"/>
                  <a:t>:    </a:t>
                </a:r>
                <a14:m>
                  <m:oMath xmlns:m="http://schemas.openxmlformats.org/officeDocument/2006/math">
                    <m:r>
                      <a:rPr lang="de-CH" b="0" i="1" smtClean="0">
                        <a:latin typeface="Cambria Math" panose="02040503050406030204" pitchFamily="18" charset="0"/>
                      </a:rPr>
                      <m:t>2</m:t>
                    </m:r>
                    <m:r>
                      <m:rPr>
                        <m:nor/>
                      </m:rPr>
                      <a:rPr lang="de-CH" b="0" i="0" smtClean="0">
                        <a:latin typeface="Cambria Math" panose="02040503050406030204" pitchFamily="18" charset="0"/>
                      </a:rPr>
                      <m:t>5 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in a Swiss </a:t>
                </a:r>
                <a:r>
                  <a:rPr lang="de-CH" b="1" dirty="0">
                    <a:latin typeface="Cambria Math" panose="02040503050406030204" pitchFamily="18" charset="0"/>
                  </a:rPr>
                  <a:t>electricity</a:t>
                </a:r>
                <a:r>
                  <a:rPr lang="de-CH" dirty="0">
                    <a:latin typeface="Cambria Math" panose="02040503050406030204" pitchFamily="18" charset="0"/>
                  </a:rPr>
                  <a:t> </a:t>
                </a:r>
                <a:r>
                  <a:rPr lang="de-CH" b="1" dirty="0">
                    <a:latin typeface="Cambria Math" panose="02040503050406030204" pitchFamily="18" charset="0"/>
                  </a:rPr>
                  <a:t>mix</a:t>
                </a:r>
                <a:r>
                  <a:rPr lang="de-CH" dirty="0">
                    <a:latin typeface="Cambria Math" panose="02040503050406030204" pitchFamily="18" charset="0"/>
                  </a:rPr>
                  <a:t> </a:t>
                </a:r>
                <a:r>
                  <a:rPr lang="de-CH" dirty="0" err="1">
                    <a:latin typeface="Cambria Math" panose="02040503050406030204" pitchFamily="18" charset="0"/>
                  </a:rPr>
                  <a:t>with</a:t>
                </a:r>
                <a:r>
                  <a:rPr lang="de-CH" dirty="0">
                    <a:latin typeface="Cambria Math" panose="02040503050406030204" pitchFamily="18" charset="0"/>
                  </a:rPr>
                  <a:t> </a:t>
                </a:r>
                <a14:m>
                  <m:oMath xmlns:m="http://schemas.openxmlformats.org/officeDocument/2006/math">
                    <m:r>
                      <a:rPr lang="de-CH" i="1" dirty="0" smtClean="0">
                        <a:latin typeface="Cambria Math" panose="02040503050406030204" pitchFamily="18" charset="0"/>
                      </a:rPr>
                      <m:t>7</m:t>
                    </m:r>
                    <m:r>
                      <m:rPr>
                        <m:nor/>
                      </m:rPr>
                      <a:rPr lang="de-CH">
                        <a:latin typeface="Cambria Math" panose="02040503050406030204" pitchFamily="18" charset="0"/>
                      </a:rPr>
                      <m:t> </m:t>
                    </m:r>
                    <m:r>
                      <m:rPr>
                        <m:nor/>
                      </m:rPr>
                      <a:rPr lang="de-CH">
                        <a:latin typeface="Cambria Math" panose="02040503050406030204" pitchFamily="18" charset="0"/>
                      </a:rPr>
                      <m:t>g</m:t>
                    </m:r>
                    <m:r>
                      <a:rPr lang="de-CH" i="1">
                        <a:latin typeface="Cambria Math" panose="02040503050406030204" pitchFamily="18" charset="0"/>
                      </a:rPr>
                      <m:t>𝐶</m:t>
                    </m:r>
                    <m:sSub>
                      <m:sSubPr>
                        <m:ctrlPr>
                          <a:rPr lang="de-CH" i="1">
                            <a:latin typeface="Cambria Math" panose="02040503050406030204" pitchFamily="18" charset="0"/>
                          </a:rPr>
                        </m:ctrlPr>
                      </m:sSubPr>
                      <m:e>
                        <m:r>
                          <a:rPr lang="de-CH" i="1">
                            <a:latin typeface="Cambria Math" panose="02040503050406030204" pitchFamily="18" charset="0"/>
                          </a:rPr>
                          <m:t>𝑂</m:t>
                        </m:r>
                      </m:e>
                      <m:sub>
                        <m:r>
                          <a:rPr lang="de-CH" i="1">
                            <a:latin typeface="Cambria Math" panose="02040503050406030204" pitchFamily="18" charset="0"/>
                          </a:rPr>
                          <m:t>2</m:t>
                        </m:r>
                      </m:sub>
                    </m:sSub>
                    <m:r>
                      <m:rPr>
                        <m:nor/>
                      </m:rPr>
                      <a:rPr lang="de-CH">
                        <a:latin typeface="Cambria Math" panose="02040503050406030204" pitchFamily="18" charset="0"/>
                      </a:rPr>
                      <m:t>/</m:t>
                    </m:r>
                    <m:r>
                      <m:rPr>
                        <m:nor/>
                      </m:rPr>
                      <a:rPr lang="de-CH" b="0" i="0" smtClean="0">
                        <a:latin typeface="Cambria Math" panose="02040503050406030204" pitchFamily="18" charset="0"/>
                      </a:rPr>
                      <m:t>MJ</m:t>
                    </m:r>
                    <m:r>
                      <m:rPr>
                        <m:nor/>
                      </m:rPr>
                      <a:rPr lang="de-CH" b="0" i="0" smtClean="0">
                        <a:latin typeface="Cambria Math" panose="02040503050406030204" pitchFamily="18" charset="0"/>
                      </a:rPr>
                      <m:t>.</m:t>
                    </m:r>
                  </m:oMath>
                </a14:m>
                <a:endParaRPr lang="en-US" dirty="0"/>
              </a:p>
              <a:p>
                <a:pPr marL="0" indent="0">
                  <a:buNone/>
                </a:pPr>
                <a:endParaRPr lang="en-US" dirty="0"/>
              </a:p>
              <a:p>
                <a:pPr marL="0" indent="0">
                  <a:buNone/>
                </a:pPr>
                <a:endParaRPr lang="en-US" dirty="0"/>
              </a:p>
              <a:p>
                <a:pPr marL="0" indent="0">
                  <a:buNone/>
                </a:pPr>
                <a:endParaRPr lang="de-CH" dirty="0"/>
              </a:p>
              <a:p>
                <a:endParaRPr lang="de-CH" dirty="0"/>
              </a:p>
              <a:p>
                <a:endParaRPr lang="en-US" dirty="0"/>
              </a:p>
            </p:txBody>
          </p:sp>
        </mc:Choice>
        <mc:Fallback xmlns="">
          <p:sp>
            <p:nvSpPr>
              <p:cNvPr id="2" name="Content Placeholder 1">
                <a:extLst>
                  <a:ext uri="{FF2B5EF4-FFF2-40B4-BE49-F238E27FC236}">
                    <a16:creationId xmlns:a16="http://schemas.microsoft.com/office/drawing/2014/main" id="{D5041AD6-8891-D60D-A940-7DF2E4C6F2BB}"/>
                  </a:ext>
                </a:extLst>
              </p:cNvPr>
              <p:cNvSpPr>
                <a:spLocks noGrp="1" noRot="1" noChangeAspect="1" noMove="1" noResize="1" noEditPoints="1" noAdjustHandles="1" noChangeArrowheads="1" noChangeShapeType="1" noTextEdit="1"/>
              </p:cNvSpPr>
              <p:nvPr>
                <p:ph idx="1"/>
              </p:nvPr>
            </p:nvSpPr>
            <p:spPr>
              <a:xfrm>
                <a:off x="681038" y="1002346"/>
                <a:ext cx="8815387" cy="5174618"/>
              </a:xfrm>
              <a:blipFill>
                <a:blip r:embed="rId2"/>
                <a:stretch>
                  <a:fillRect l="-1037" t="-1531" r="-1729"/>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DCC08BE4-3BF3-F1B1-4FB5-260DB6A1EE5B}"/>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77030CC-F83E-82F1-978C-C87BEF1B703A}"/>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5A7FEC94-DB09-9FD0-FE4D-29C13D2ED4F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19</a:t>
            </a:fld>
            <a:endParaRPr lang="de-CH" dirty="0">
              <a:solidFill>
                <a:prstClr val="white"/>
              </a:solidFill>
            </a:endParaRPr>
          </a:p>
        </p:txBody>
      </p:sp>
      <p:sp>
        <p:nvSpPr>
          <p:cNvPr id="6" name="Title 5">
            <a:extLst>
              <a:ext uri="{FF2B5EF4-FFF2-40B4-BE49-F238E27FC236}">
                <a16:creationId xmlns:a16="http://schemas.microsoft.com/office/drawing/2014/main" id="{49A51686-2FF6-E878-F6B5-CA08E75D8EB5}"/>
              </a:ext>
            </a:extLst>
          </p:cNvPr>
          <p:cNvSpPr>
            <a:spLocks noGrp="1"/>
          </p:cNvSpPr>
          <p:nvPr>
            <p:ph type="title"/>
          </p:nvPr>
        </p:nvSpPr>
        <p:spPr/>
        <p:txBody>
          <a:bodyPr/>
          <a:lstStyle/>
          <a:p>
            <a:r>
              <a:rPr lang="en-US" dirty="0"/>
              <a:t>Grey Energy</a:t>
            </a:r>
          </a:p>
        </p:txBody>
      </p:sp>
      <p:sp>
        <p:nvSpPr>
          <p:cNvPr id="7" name="Textfeld 6">
            <a:extLst>
              <a:ext uri="{FF2B5EF4-FFF2-40B4-BE49-F238E27FC236}">
                <a16:creationId xmlns:a16="http://schemas.microsoft.com/office/drawing/2014/main" id="{F5029C72-D6C0-158B-C74F-072152922A63}"/>
              </a:ext>
            </a:extLst>
          </p:cNvPr>
          <p:cNvSpPr txBox="1"/>
          <p:nvPr/>
        </p:nvSpPr>
        <p:spPr>
          <a:xfrm>
            <a:off x="802958" y="6216643"/>
            <a:ext cx="8788717" cy="276999"/>
          </a:xfrm>
          <a:prstGeom prst="rect">
            <a:avLst/>
          </a:prstGeom>
          <a:noFill/>
        </p:spPr>
        <p:txBody>
          <a:bodyPr wrap="square" rtlCol="0">
            <a:spAutoFit/>
          </a:bodyPr>
          <a:lstStyle/>
          <a:p>
            <a:pPr algn="l"/>
            <a:r>
              <a:rPr lang="de-CH" sz="1200" dirty="0"/>
              <a:t>Source: </a:t>
            </a:r>
            <a:r>
              <a:rPr lang="de-CH" sz="1200" dirty="0">
                <a:solidFill>
                  <a:srgbClr val="000000"/>
                </a:solidFill>
              </a:rPr>
              <a:t> «Umweltkennwerte 2021 der Strom- und Treibstoffbereitstellung» </a:t>
            </a:r>
            <a:r>
              <a:rPr lang="de-CH" sz="1200" dirty="0">
                <a:solidFill>
                  <a:srgbClr val="000000"/>
                </a:solidFill>
                <a:hlinkClick r:id="rId3"/>
              </a:rPr>
              <a:t>h</a:t>
            </a:r>
            <a:r>
              <a:rPr lang="de-CH" sz="1200" dirty="0">
                <a:hlinkClick r:id="rId3"/>
              </a:rPr>
              <a:t>ttps://pubdb.bfe.admin.ch/de/publication/download/10616</a:t>
            </a:r>
            <a:endParaRPr lang="de-CH" sz="1200" dirty="0"/>
          </a:p>
        </p:txBody>
      </p:sp>
      <p:pic>
        <p:nvPicPr>
          <p:cNvPr id="17" name="Grafik 11">
            <a:extLst>
              <a:ext uri="{FF2B5EF4-FFF2-40B4-BE49-F238E27FC236}">
                <a16:creationId xmlns:a16="http://schemas.microsoft.com/office/drawing/2014/main" id="{887FF4C5-F202-AAB0-19D6-6DD6C3318B93}"/>
              </a:ext>
            </a:extLst>
          </p:cNvPr>
          <p:cNvPicPr>
            <a:picLocks noChangeAspect="1"/>
          </p:cNvPicPr>
          <p:nvPr/>
        </p:nvPicPr>
        <p:blipFill>
          <a:blip r:embed="rId4"/>
          <a:stretch>
            <a:fillRect/>
          </a:stretch>
        </p:blipFill>
        <p:spPr>
          <a:xfrm>
            <a:off x="5702105" y="2633129"/>
            <a:ext cx="3686371" cy="3379173"/>
          </a:xfrm>
          <a:prstGeom prst="rect">
            <a:avLst/>
          </a:prstGeom>
        </p:spPr>
      </p:pic>
      <p:grpSp>
        <p:nvGrpSpPr>
          <p:cNvPr id="18" name="Gruppieren 13">
            <a:extLst>
              <a:ext uri="{FF2B5EF4-FFF2-40B4-BE49-F238E27FC236}">
                <a16:creationId xmlns:a16="http://schemas.microsoft.com/office/drawing/2014/main" id="{37864D30-0B61-CEDD-FFEC-551CD1EE68B5}"/>
              </a:ext>
            </a:extLst>
          </p:cNvPr>
          <p:cNvGrpSpPr/>
          <p:nvPr/>
        </p:nvGrpSpPr>
        <p:grpSpPr>
          <a:xfrm>
            <a:off x="409575" y="2633130"/>
            <a:ext cx="4494213" cy="3379175"/>
            <a:chOff x="55033" y="2332309"/>
            <a:chExt cx="4494213" cy="3379175"/>
          </a:xfrm>
        </p:grpSpPr>
        <p:pic>
          <p:nvPicPr>
            <p:cNvPr id="19" name="Grafik 8">
              <a:extLst>
                <a:ext uri="{FF2B5EF4-FFF2-40B4-BE49-F238E27FC236}">
                  <a16:creationId xmlns:a16="http://schemas.microsoft.com/office/drawing/2014/main" id="{8227F32D-C155-E8EB-1433-1ADF9A88FCD2}"/>
                </a:ext>
              </a:extLst>
            </p:cNvPr>
            <p:cNvPicPr>
              <a:picLocks noChangeAspect="1"/>
            </p:cNvPicPr>
            <p:nvPr/>
          </p:nvPicPr>
          <p:blipFill rotWithShape="1">
            <a:blip r:embed="rId5"/>
            <a:srcRect r="53939"/>
            <a:stretch/>
          </p:blipFill>
          <p:spPr>
            <a:xfrm>
              <a:off x="55033" y="2332311"/>
              <a:ext cx="3183468" cy="3379173"/>
            </a:xfrm>
            <a:prstGeom prst="rect">
              <a:avLst/>
            </a:prstGeom>
          </p:spPr>
        </p:pic>
        <p:pic>
          <p:nvPicPr>
            <p:cNvPr id="20" name="Grafik 12">
              <a:extLst>
                <a:ext uri="{FF2B5EF4-FFF2-40B4-BE49-F238E27FC236}">
                  <a16:creationId xmlns:a16="http://schemas.microsoft.com/office/drawing/2014/main" id="{761A9F62-10E0-A49C-01D1-7277D427EEF6}"/>
                </a:ext>
              </a:extLst>
            </p:cNvPr>
            <p:cNvPicPr>
              <a:picLocks noChangeAspect="1"/>
            </p:cNvPicPr>
            <p:nvPr/>
          </p:nvPicPr>
          <p:blipFill rotWithShape="1">
            <a:blip r:embed="rId5"/>
            <a:srcRect l="81035"/>
            <a:stretch/>
          </p:blipFill>
          <p:spPr>
            <a:xfrm>
              <a:off x="3238501" y="2332309"/>
              <a:ext cx="1310745" cy="3379173"/>
            </a:xfrm>
            <a:prstGeom prst="rect">
              <a:avLst/>
            </a:prstGeom>
          </p:spPr>
        </p:pic>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7A72892-82F1-FD24-4D09-CC1EF9239D70}"/>
                  </a:ext>
                </a:extLst>
              </p:cNvPr>
              <p:cNvSpPr txBox="1"/>
              <p:nvPr/>
            </p:nvSpPr>
            <p:spPr>
              <a:xfrm>
                <a:off x="807720" y="5967805"/>
                <a:ext cx="3019425" cy="338554"/>
              </a:xfrm>
              <a:prstGeom prst="rect">
                <a:avLst/>
              </a:prstGeom>
              <a:noFill/>
            </p:spPr>
            <p:txBody>
              <a:bodyPr wrap="square" rtlCol="0">
                <a:spAutoFit/>
              </a:bodyPr>
              <a:lstStyle/>
              <a:p>
                <a:r>
                  <a:rPr lang="de-CH" sz="1600" b="0" dirty="0">
                    <a:latin typeface="Cambria Math" panose="02040503050406030204" pitchFamily="18" charset="0"/>
                  </a:rPr>
                  <a:t>*Density </a:t>
                </a:r>
                <a:r>
                  <a:rPr lang="de-CH" sz="1600" b="0" dirty="0" err="1">
                    <a:latin typeface="Cambria Math" panose="02040503050406030204" pitchFamily="18" charset="0"/>
                  </a:rPr>
                  <a:t>of</a:t>
                </a:r>
                <a:r>
                  <a:rPr lang="de-CH" sz="1600" b="0" dirty="0">
                    <a:latin typeface="Cambria Math" panose="02040503050406030204" pitchFamily="18" charset="0"/>
                  </a:rPr>
                  <a:t> </a:t>
                </a:r>
                <a:r>
                  <a:rPr lang="de-CH" sz="1600" b="0" dirty="0" err="1">
                    <a:latin typeface="Cambria Math" panose="02040503050406030204" pitchFamily="18" charset="0"/>
                  </a:rPr>
                  <a:t>petrol</a:t>
                </a:r>
                <a:r>
                  <a:rPr lang="de-CH" sz="1600" dirty="0">
                    <a:latin typeface="Cambria Math" panose="02040503050406030204" pitchFamily="18" charset="0"/>
                  </a:rPr>
                  <a:t> ≈ </a:t>
                </a:r>
                <a14:m>
                  <m:oMath xmlns:m="http://schemas.openxmlformats.org/officeDocument/2006/math">
                    <m:r>
                      <a:rPr lang="de-CH" sz="1600" b="0" i="1" smtClean="0">
                        <a:latin typeface="Cambria Math" panose="02040503050406030204" pitchFamily="18" charset="0"/>
                      </a:rPr>
                      <m:t>0.75 </m:t>
                    </m:r>
                    <m:r>
                      <a:rPr lang="de-CH" sz="1600" b="0" i="1" smtClean="0">
                        <a:latin typeface="Cambria Math" panose="02040503050406030204" pitchFamily="18" charset="0"/>
                      </a:rPr>
                      <m:t>𝑘</m:t>
                    </m:r>
                    <m:r>
                      <m:rPr>
                        <m:nor/>
                      </m:rPr>
                      <a:rPr lang="de-CH" sz="1600" b="0" i="0" smtClean="0">
                        <a:latin typeface="Cambria Math" panose="02040503050406030204" pitchFamily="18" charset="0"/>
                      </a:rPr>
                      <m:t>g</m:t>
                    </m:r>
                    <m:r>
                      <m:rPr>
                        <m:nor/>
                      </m:rPr>
                      <a:rPr lang="de-CH" sz="1600" b="0" i="0" smtClean="0">
                        <a:latin typeface="Cambria Math" panose="02040503050406030204" pitchFamily="18" charset="0"/>
                      </a:rPr>
                      <m:t>/</m:t>
                    </m:r>
                    <m:r>
                      <a:rPr lang="de-CH" sz="1600" i="1" dirty="0">
                        <a:latin typeface="Cambria Math" panose="02040503050406030204" pitchFamily="18" charset="0"/>
                      </a:rPr>
                      <m:t>𝑙</m:t>
                    </m:r>
                  </m:oMath>
                </a14:m>
                <a:endParaRPr lang="de-CH" sz="1600" b="0" dirty="0"/>
              </a:p>
            </p:txBody>
          </p:sp>
        </mc:Choice>
        <mc:Fallback xmlns="">
          <p:sp>
            <p:nvSpPr>
              <p:cNvPr id="23" name="TextBox 22">
                <a:extLst>
                  <a:ext uri="{FF2B5EF4-FFF2-40B4-BE49-F238E27FC236}">
                    <a16:creationId xmlns:a16="http://schemas.microsoft.com/office/drawing/2014/main" id="{97A72892-82F1-FD24-4D09-CC1EF9239D70}"/>
                  </a:ext>
                </a:extLst>
              </p:cNvPr>
              <p:cNvSpPr txBox="1">
                <a:spLocks noRot="1" noChangeAspect="1" noMove="1" noResize="1" noEditPoints="1" noAdjustHandles="1" noChangeArrowheads="1" noChangeShapeType="1" noTextEdit="1"/>
              </p:cNvSpPr>
              <p:nvPr/>
            </p:nvSpPr>
            <p:spPr>
              <a:xfrm>
                <a:off x="807720" y="5967805"/>
                <a:ext cx="3019425" cy="338554"/>
              </a:xfrm>
              <a:prstGeom prst="rect">
                <a:avLst/>
              </a:prstGeom>
              <a:blipFill>
                <a:blip r:embed="rId6"/>
                <a:stretch>
                  <a:fillRect l="-1212" t="-8929" b="-17857"/>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76805D48-896F-A741-C348-AD38BFB61D33}"/>
              </a:ext>
            </a:extLst>
          </p:cNvPr>
          <p:cNvSpPr/>
          <p:nvPr/>
        </p:nvSpPr>
        <p:spPr>
          <a:xfrm>
            <a:off x="788670" y="3380296"/>
            <a:ext cx="474345" cy="2279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A574DC3-A049-9D4A-9E47-0130AC2759EA}"/>
              </a:ext>
            </a:extLst>
          </p:cNvPr>
          <p:cNvCxnSpPr/>
          <p:nvPr/>
        </p:nvCxnSpPr>
        <p:spPr>
          <a:xfrm>
            <a:off x="1352550" y="3490913"/>
            <a:ext cx="211799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6D64405-8EDD-C4FC-06AD-6CD08D70BDBE}"/>
              </a:ext>
            </a:extLst>
          </p:cNvPr>
          <p:cNvSpPr/>
          <p:nvPr/>
        </p:nvSpPr>
        <p:spPr>
          <a:xfrm>
            <a:off x="6138863" y="2989772"/>
            <a:ext cx="244265" cy="2279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F1F2EC4-58BF-46B7-8CCA-5BE51D75FEE7}"/>
              </a:ext>
            </a:extLst>
          </p:cNvPr>
          <p:cNvCxnSpPr>
            <a:cxnSpLocks/>
          </p:cNvCxnSpPr>
          <p:nvPr/>
        </p:nvCxnSpPr>
        <p:spPr>
          <a:xfrm>
            <a:off x="6453188" y="3100389"/>
            <a:ext cx="157538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8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F0CD1-4E60-97E3-810A-A9EF91573CAD}"/>
              </a:ext>
            </a:extLst>
          </p:cNvPr>
          <p:cNvSpPr>
            <a:spLocks noGrp="1"/>
          </p:cNvSpPr>
          <p:nvPr>
            <p:ph idx="1"/>
          </p:nvPr>
        </p:nvSpPr>
        <p:spPr/>
        <p:txBody>
          <a:bodyPr>
            <a:normAutofit/>
          </a:bodyPr>
          <a:lstStyle/>
          <a:p>
            <a:pPr marL="0" indent="0">
              <a:buNone/>
            </a:pPr>
            <a:r>
              <a:rPr lang="en-US" dirty="0"/>
              <a:t>Learning objectives</a:t>
            </a:r>
          </a:p>
          <a:p>
            <a:r>
              <a:rPr lang="en-US" dirty="0"/>
              <a:t>Students will be able to</a:t>
            </a:r>
          </a:p>
          <a:p>
            <a:pPr lvl="1"/>
            <a:r>
              <a:rPr lang="en-US" dirty="0"/>
              <a:t>understand the basic procedure for an LCA and explain the individual steps</a:t>
            </a:r>
          </a:p>
          <a:p>
            <a:pPr lvl="1"/>
            <a:r>
              <a:rPr lang="en-US" dirty="0"/>
              <a:t>define the scope of the investigation and be aware of its influence on the result</a:t>
            </a:r>
          </a:p>
          <a:p>
            <a:pPr lvl="1"/>
            <a:r>
              <a:rPr lang="en-US" dirty="0"/>
              <a:t>analyze the critical components and consider them in detail</a:t>
            </a:r>
          </a:p>
          <a:p>
            <a:pPr lvl="1"/>
            <a:r>
              <a:rPr lang="en-US" dirty="0"/>
              <a:t>calculate and compare the lifetime carbon footprint</a:t>
            </a:r>
          </a:p>
          <a:p>
            <a:r>
              <a:rPr lang="en-US" dirty="0"/>
              <a:t>Additionally, for the LCA of the "OST-Gadget Battery Pack“</a:t>
            </a:r>
          </a:p>
          <a:p>
            <a:pPr lvl="1"/>
            <a:r>
              <a:rPr lang="en-US" dirty="0"/>
              <a:t>convert the electricity consumption into the corresponding emission factor (CO</a:t>
            </a:r>
            <a:r>
              <a:rPr lang="en-US" baseline="-25000" dirty="0"/>
              <a:t>2</a:t>
            </a:r>
            <a:r>
              <a:rPr lang="en-US" dirty="0"/>
              <a:t> equivalent)</a:t>
            </a:r>
          </a:p>
          <a:p>
            <a:pPr lvl="1"/>
            <a:r>
              <a:rPr lang="en-US" dirty="0"/>
              <a:t>understand the influence of the electricity mix with which a battery is charged.</a:t>
            </a:r>
          </a:p>
          <a:p>
            <a:pPr lvl="1"/>
            <a:r>
              <a:rPr lang="en-US" dirty="0"/>
              <a:t>understand the impact of gray energy on the CO</a:t>
            </a:r>
            <a:r>
              <a:rPr lang="en-US" baseline="-25000" dirty="0"/>
              <a:t>2 </a:t>
            </a:r>
            <a:r>
              <a:rPr lang="en-US" dirty="0"/>
              <a:t>footprint.</a:t>
            </a:r>
          </a:p>
        </p:txBody>
      </p:sp>
      <p:sp>
        <p:nvSpPr>
          <p:cNvPr id="3" name="Date Placeholder 2">
            <a:extLst>
              <a:ext uri="{FF2B5EF4-FFF2-40B4-BE49-F238E27FC236}">
                <a16:creationId xmlns:a16="http://schemas.microsoft.com/office/drawing/2014/main" id="{B232C364-E43B-6D4E-E817-DD586EA3E09B}"/>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E8B2621A-8732-8ADC-8C1A-E49BE941220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6188AC27-F6C7-7238-4013-C4BE8A0DBDB0}"/>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a:t>
            </a:fld>
            <a:endParaRPr lang="de-CH" dirty="0">
              <a:solidFill>
                <a:prstClr val="white"/>
              </a:solidFill>
            </a:endParaRPr>
          </a:p>
        </p:txBody>
      </p:sp>
      <p:sp>
        <p:nvSpPr>
          <p:cNvPr id="6" name="Title 5">
            <a:extLst>
              <a:ext uri="{FF2B5EF4-FFF2-40B4-BE49-F238E27FC236}">
                <a16:creationId xmlns:a16="http://schemas.microsoft.com/office/drawing/2014/main" id="{0803A0CE-5D63-447D-8CAD-AD48AFAA6423}"/>
              </a:ext>
            </a:extLst>
          </p:cNvPr>
          <p:cNvSpPr>
            <a:spLocks noGrp="1"/>
          </p:cNvSpPr>
          <p:nvPr>
            <p:ph type="title"/>
          </p:nvPr>
        </p:nvSpPr>
        <p:spPr/>
        <p:txBody>
          <a:bodyPr/>
          <a:lstStyle/>
          <a:p>
            <a:r>
              <a:rPr lang="en-US" dirty="0"/>
              <a:t>Educational Objects</a:t>
            </a:r>
          </a:p>
        </p:txBody>
      </p:sp>
    </p:spTree>
    <p:extLst>
      <p:ext uri="{BB962C8B-B14F-4D97-AF65-F5344CB8AC3E}">
        <p14:creationId xmlns:p14="http://schemas.microsoft.com/office/powerpoint/2010/main" val="102017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41AD6-8891-D60D-A940-7DF2E4C6F2BB}"/>
              </a:ext>
            </a:extLst>
          </p:cNvPr>
          <p:cNvSpPr>
            <a:spLocks noGrp="1"/>
          </p:cNvSpPr>
          <p:nvPr>
            <p:ph idx="1"/>
          </p:nvPr>
        </p:nvSpPr>
        <p:spPr>
          <a:xfrm>
            <a:off x="681037" y="1008295"/>
            <a:ext cx="8953501" cy="5174618"/>
          </a:xfrm>
        </p:spPr>
        <p:txBody>
          <a:bodyPr>
            <a:normAutofit/>
          </a:bodyPr>
          <a:lstStyle/>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r>
              <a:rPr lang="en-US" sz="2300" dirty="0">
                <a:sym typeface="Wingdings" panose="05000000000000000000" pitchFamily="2" charset="2"/>
              </a:rPr>
              <a:t> Electric vehicles are 2–4 times more energy-efficient and cost-efficient.</a:t>
            </a:r>
            <a:endParaRPr lang="de-CH" sz="2300" dirty="0"/>
          </a:p>
          <a:p>
            <a:endParaRPr lang="de-CH" dirty="0"/>
          </a:p>
          <a:p>
            <a:endParaRPr lang="en-US" dirty="0"/>
          </a:p>
        </p:txBody>
      </p:sp>
      <p:sp>
        <p:nvSpPr>
          <p:cNvPr id="3" name="Date Placeholder 2">
            <a:extLst>
              <a:ext uri="{FF2B5EF4-FFF2-40B4-BE49-F238E27FC236}">
                <a16:creationId xmlns:a16="http://schemas.microsoft.com/office/drawing/2014/main" id="{DCC08BE4-3BF3-F1B1-4FB5-260DB6A1EE5B}"/>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77030CC-F83E-82F1-978C-C87BEF1B703A}"/>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5A7FEC94-DB09-9FD0-FE4D-29C13D2ED4F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20</a:t>
            </a:fld>
            <a:endParaRPr lang="de-CH" dirty="0">
              <a:solidFill>
                <a:prstClr val="white"/>
              </a:solidFill>
            </a:endParaRPr>
          </a:p>
        </p:txBody>
      </p:sp>
      <p:sp>
        <p:nvSpPr>
          <p:cNvPr id="6" name="Title 5">
            <a:extLst>
              <a:ext uri="{FF2B5EF4-FFF2-40B4-BE49-F238E27FC236}">
                <a16:creationId xmlns:a16="http://schemas.microsoft.com/office/drawing/2014/main" id="{49A51686-2FF6-E878-F6B5-CA08E75D8EB5}"/>
              </a:ext>
            </a:extLst>
          </p:cNvPr>
          <p:cNvSpPr>
            <a:spLocks noGrp="1"/>
          </p:cNvSpPr>
          <p:nvPr>
            <p:ph type="title"/>
          </p:nvPr>
        </p:nvSpPr>
        <p:spPr/>
        <p:txBody>
          <a:bodyPr/>
          <a:lstStyle/>
          <a:p>
            <a:r>
              <a:rPr lang="en-US" dirty="0"/>
              <a:t>Grey Energy - Comparing</a:t>
            </a:r>
          </a:p>
        </p:txBody>
      </p:sp>
      <p:sp>
        <p:nvSpPr>
          <p:cNvPr id="7" name="Textfeld 6">
            <a:extLst>
              <a:ext uri="{FF2B5EF4-FFF2-40B4-BE49-F238E27FC236}">
                <a16:creationId xmlns:a16="http://schemas.microsoft.com/office/drawing/2014/main" id="{F5029C72-D6C0-158B-C74F-072152922A63}"/>
              </a:ext>
            </a:extLst>
          </p:cNvPr>
          <p:cNvSpPr txBox="1"/>
          <p:nvPr/>
        </p:nvSpPr>
        <p:spPr>
          <a:xfrm>
            <a:off x="802958" y="6216645"/>
            <a:ext cx="7379017" cy="276999"/>
          </a:xfrm>
          <a:prstGeom prst="rect">
            <a:avLst/>
          </a:prstGeom>
          <a:noFill/>
        </p:spPr>
        <p:txBody>
          <a:bodyPr wrap="square" rtlCol="0">
            <a:spAutoFit/>
          </a:bodyPr>
          <a:lstStyle/>
          <a:p>
            <a:r>
              <a:rPr lang="en-US" sz="1200" dirty="0"/>
              <a:t>* Source (2022): </a:t>
            </a:r>
            <a:r>
              <a:rPr lang="en-US" sz="1200" dirty="0">
                <a:hlinkClick r:id="rId2"/>
              </a:rPr>
              <a:t>https://app.electricitymaps.com/co?lang=de</a:t>
            </a:r>
            <a:r>
              <a:rPr lang="en-US" sz="1200" dirty="0"/>
              <a:t> </a:t>
            </a:r>
          </a:p>
        </p:txBody>
      </p:sp>
      <mc:AlternateContent xmlns:mc="http://schemas.openxmlformats.org/markup-compatibility/2006" xmlns:a14="http://schemas.microsoft.com/office/drawing/2010/main">
        <mc:Choice Requires="a14">
          <p:graphicFrame>
            <p:nvGraphicFramePr>
              <p:cNvPr id="8" name="Table 11">
                <a:extLst>
                  <a:ext uri="{FF2B5EF4-FFF2-40B4-BE49-F238E27FC236}">
                    <a16:creationId xmlns:a16="http://schemas.microsoft.com/office/drawing/2014/main" id="{56391A1D-FFFF-E562-1D54-36F9A92C0661}"/>
                  </a:ext>
                </a:extLst>
              </p:cNvPr>
              <p:cNvGraphicFramePr>
                <a:graphicFrameLocks/>
              </p:cNvGraphicFramePr>
              <p:nvPr>
                <p:extLst>
                  <p:ext uri="{D42A27DB-BD31-4B8C-83A1-F6EECF244321}">
                    <p14:modId xmlns:p14="http://schemas.microsoft.com/office/powerpoint/2010/main" val="1904658965"/>
                  </p:ext>
                </p:extLst>
              </p:nvPr>
            </p:nvGraphicFramePr>
            <p:xfrm>
              <a:off x="801528" y="1554175"/>
              <a:ext cx="8764906" cy="2936240"/>
            </p:xfrm>
            <a:graphic>
              <a:graphicData uri="http://schemas.openxmlformats.org/drawingml/2006/table">
                <a:tbl>
                  <a:tblPr firstRow="1" bandRow="1"/>
                  <a:tblGrid>
                    <a:gridCol w="1916430">
                      <a:extLst>
                        <a:ext uri="{9D8B030D-6E8A-4147-A177-3AD203B41FA5}">
                          <a16:colId xmlns:a16="http://schemas.microsoft.com/office/drawing/2014/main" val="3597739305"/>
                        </a:ext>
                      </a:extLst>
                    </a:gridCol>
                    <a:gridCol w="3967162">
                      <a:extLst>
                        <a:ext uri="{9D8B030D-6E8A-4147-A177-3AD203B41FA5}">
                          <a16:colId xmlns:a16="http://schemas.microsoft.com/office/drawing/2014/main" val="339373924"/>
                        </a:ext>
                      </a:extLst>
                    </a:gridCol>
                    <a:gridCol w="2881314">
                      <a:extLst>
                        <a:ext uri="{9D8B030D-6E8A-4147-A177-3AD203B41FA5}">
                          <a16:colId xmlns:a16="http://schemas.microsoft.com/office/drawing/2014/main" val="1953414608"/>
                        </a:ext>
                      </a:extLst>
                    </a:gridCol>
                  </a:tblGrid>
                  <a:tr h="370840">
                    <a:tc>
                      <a:txBody>
                        <a:bodyPr/>
                        <a:lstStyle/>
                        <a:p>
                          <a:endParaRPr lang="en-US" dirty="0"/>
                        </a:p>
                      </a:txBody>
                      <a:tcPr/>
                    </a:tc>
                    <a:tc>
                      <a:txBody>
                        <a:bodyPr/>
                        <a:lstStyle/>
                        <a:p>
                          <a:pPr algn="ctr"/>
                          <a:r>
                            <a:rPr lang="de-CH" dirty="0"/>
                            <a:t>Petrol / Diesel</a:t>
                          </a:r>
                          <a:endParaRPr lang="en-US" dirty="0"/>
                        </a:p>
                      </a:txBody>
                      <a:tcPr/>
                    </a:tc>
                    <a:tc>
                      <a:txBody>
                        <a:bodyPr/>
                        <a:lstStyle/>
                        <a:p>
                          <a:pPr algn="ctr"/>
                          <a:r>
                            <a:rPr lang="en-IE" noProof="0" dirty="0"/>
                            <a:t>Electricity</a:t>
                          </a:r>
                        </a:p>
                      </a:txBody>
                      <a:tcPr/>
                    </a:tc>
                    <a:extLst>
                      <a:ext uri="{0D108BD9-81ED-4DB2-BD59-A6C34878D82A}">
                        <a16:rowId xmlns:a16="http://schemas.microsoft.com/office/drawing/2014/main" val="2250311854"/>
                      </a:ext>
                    </a:extLst>
                  </a:tr>
                  <a:tr h="370840">
                    <a:tc>
                      <a:txBody>
                        <a:bodyPr/>
                        <a:lstStyle/>
                        <a:p>
                          <a:r>
                            <a:rPr lang="de-CH" dirty="0"/>
                            <a:t>CO</a:t>
                          </a:r>
                          <a:r>
                            <a:rPr lang="de-CH" baseline="-25000" dirty="0"/>
                            <a:t>2</a:t>
                          </a:r>
                          <a:r>
                            <a:rPr lang="de-CH" dirty="0"/>
                            <a:t>- Emission </a:t>
                          </a:r>
                          <a:br>
                            <a:rPr lang="de-CH" dirty="0"/>
                          </a:br>
                          <a:r>
                            <a:rPr lang="de-CH" dirty="0"/>
                            <a:t>(incl. Gray Energy)</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de-CH" i="1" dirty="0" smtClean="0">
                                    <a:latin typeface="Cambria Math" panose="02040503050406030204" pitchFamily="18" charset="0"/>
                                  </a:rPr>
                                  <m:t>3 </m:t>
                                </m:r>
                                <m:r>
                                  <m:rPr>
                                    <m:nor/>
                                  </m:rPr>
                                  <a:rPr lang="de-CH" i="0" dirty="0" smtClean="0">
                                    <a:latin typeface="Cambria Math" panose="02040503050406030204" pitchFamily="18" charset="0"/>
                                  </a:rPr>
                                  <m:t>kg</m:t>
                                </m:r>
                                <m:r>
                                  <m:rPr>
                                    <m:nor/>
                                  </m:rPr>
                                  <a:rPr lang="de-CH" i="0" dirty="0" smtClean="0">
                                    <a:latin typeface="Cambria Math" panose="02040503050406030204" pitchFamily="18" charset="0"/>
                                  </a:rPr>
                                  <m:t>/</m:t>
                                </m:r>
                                <m:r>
                                  <a:rPr lang="de-CH" i="1" dirty="0" smtClean="0">
                                    <a:latin typeface="Cambria Math" panose="02040503050406030204" pitchFamily="18" charset="0"/>
                                  </a:rPr>
                                  <m:t>𝑙</m:t>
                                </m:r>
                                <m:r>
                                  <a:rPr lang="de-CH" i="1" dirty="0" smtClean="0">
                                    <a:latin typeface="Cambria Math" panose="02040503050406030204" pitchFamily="18" charset="0"/>
                                  </a:rPr>
                                  <m:t>= 300 </m:t>
                                </m:r>
                                <m:r>
                                  <m:rPr>
                                    <m:nor/>
                                  </m:rPr>
                                  <a:rPr lang="de-CH" i="0" dirty="0" smtClean="0">
                                    <a:latin typeface="Cambria Math" panose="02040503050406030204" pitchFamily="18" charset="0"/>
                                  </a:rPr>
                                  <m:t>g</m:t>
                                </m:r>
                                <m:r>
                                  <a:rPr lang="de-CH" i="1" dirty="0" smtClean="0">
                                    <a:latin typeface="Cambria Math" panose="02040503050406030204" pitchFamily="18" charset="0"/>
                                  </a:rPr>
                                  <m:t>𝐶</m:t>
                                </m:r>
                                <m:sSub>
                                  <m:sSubPr>
                                    <m:ctrlPr>
                                      <a:rPr lang="de-CH" b="0" i="1" dirty="0" smtClean="0">
                                        <a:latin typeface="Cambria Math" panose="02040503050406030204" pitchFamily="18" charset="0"/>
                                      </a:rPr>
                                    </m:ctrlPr>
                                  </m:sSubPr>
                                  <m:e>
                                    <m:r>
                                      <a:rPr lang="de-CH" i="1" dirty="0" smtClean="0">
                                        <a:latin typeface="Cambria Math" panose="02040503050406030204" pitchFamily="18" charset="0"/>
                                      </a:rPr>
                                      <m:t>𝑂</m:t>
                                    </m:r>
                                  </m:e>
                                  <m:sub>
                                    <m:r>
                                      <a:rPr lang="de-CH" i="1" dirty="0" smtClean="0">
                                        <a:latin typeface="Cambria Math" panose="02040503050406030204" pitchFamily="18" charset="0"/>
                                      </a:rPr>
                                      <m:t>2</m:t>
                                    </m:r>
                                  </m:sub>
                                </m:sSub>
                                <m:r>
                                  <m:rPr>
                                    <m:nor/>
                                  </m:rPr>
                                  <a:rPr lang="de-CH" i="0" dirty="0" smtClean="0">
                                    <a:latin typeface="Cambria Math" panose="02040503050406030204" pitchFamily="18" charset="0"/>
                                  </a:rPr>
                                  <m:t>/</m:t>
                                </m:r>
                                <m:r>
                                  <m:rPr>
                                    <m:nor/>
                                  </m:rPr>
                                  <a:rPr lang="de-CH" i="0" dirty="0" smtClean="0">
                                    <a:latin typeface="Cambria Math" panose="02040503050406030204" pitchFamily="18" charset="0"/>
                                  </a:rPr>
                                  <m:t>kWh</m:t>
                                </m:r>
                              </m:oMath>
                            </m:oMathPara>
                          </a14:m>
                          <a:endParaRPr lang="en-US" dirty="0"/>
                        </a:p>
                      </a:txBody>
                      <a:tcPr anchor="ctr"/>
                    </a:tc>
                    <a:tc>
                      <a:txBody>
                        <a:bodyPr/>
                        <a:lstStyle/>
                        <a:p>
                          <a:pPr algn="ctr"/>
                          <a14:m>
                            <m:oMath xmlns:m="http://schemas.openxmlformats.org/officeDocument/2006/math">
                              <m:r>
                                <a:rPr lang="de-CH" b="0" i="1" smtClean="0">
                                  <a:latin typeface="Cambria Math" panose="02040503050406030204" pitchFamily="18" charset="0"/>
                                </a:rPr>
                                <m:t>25 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(Sweden)*</a:t>
                          </a:r>
                        </a:p>
                        <a:p>
                          <a:pPr marL="0" marR="0" lvl="0" indent="0" algn="ctr" defTabSz="609768"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de-CH" b="0" i="1" smtClean="0">
                                  <a:latin typeface="Cambria Math" panose="02040503050406030204" pitchFamily="18" charset="0"/>
                                </a:rPr>
                                <m:t>130 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(Germany)*</a:t>
                          </a:r>
                          <a:endParaRPr lang="de-CH" b="0" i="1" dirty="0">
                            <a:latin typeface="Cambria Math" panose="02040503050406030204" pitchFamily="18" charset="0"/>
                          </a:endParaRPr>
                        </a:p>
                        <a:p>
                          <a:pPr marL="0" marR="0" lvl="0" indent="0" algn="ctr" defTabSz="609768"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de-CH" b="0" i="1" smtClean="0">
                                  <a:latin typeface="Cambria Math" panose="02040503050406030204" pitchFamily="18" charset="0"/>
                                </a:rPr>
                                <m:t>775 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(Poland)*</a:t>
                          </a:r>
                        </a:p>
                      </a:txBody>
                      <a:tcPr anchor="ctr"/>
                    </a:tc>
                    <a:extLst>
                      <a:ext uri="{0D108BD9-81ED-4DB2-BD59-A6C34878D82A}">
                        <a16:rowId xmlns:a16="http://schemas.microsoft.com/office/drawing/2014/main" val="787616457"/>
                      </a:ext>
                    </a:extLst>
                  </a:tr>
                  <a:tr h="370840">
                    <a:tc>
                      <a:txBody>
                        <a:bodyPr/>
                        <a:lstStyle/>
                        <a:p>
                          <a:r>
                            <a:rPr lang="de-CH" dirty="0"/>
                            <a:t>Costs per Energy</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de-CH" i="1" dirty="0" smtClean="0">
                                    <a:latin typeface="Cambria Math" panose="02040503050406030204" pitchFamily="18" charset="0"/>
                                  </a:rPr>
                                  <m:t>1.50 –1.90 </m:t>
                                </m:r>
                                <m:r>
                                  <m:rPr>
                                    <m:nor/>
                                  </m:rPr>
                                  <a:rPr lang="de-CH" b="0" i="0" dirty="0" smtClean="0">
                                    <a:latin typeface="Cambria Math" panose="02040503050406030204" pitchFamily="18" charset="0"/>
                                  </a:rPr>
                                  <m:t>€</m:t>
                                </m:r>
                                <m:r>
                                  <a:rPr lang="de-CH" i="1" dirty="0" smtClean="0">
                                    <a:latin typeface="Cambria Math" panose="02040503050406030204" pitchFamily="18" charset="0"/>
                                  </a:rPr>
                                  <m:t>/</m:t>
                                </m:r>
                                <m:r>
                                  <a:rPr lang="de-CH" i="1" dirty="0" smtClean="0">
                                    <a:latin typeface="Cambria Math" panose="02040503050406030204" pitchFamily="18" charset="0"/>
                                  </a:rPr>
                                  <m:t>𝑙</m:t>
                                </m:r>
                                <m:r>
                                  <a:rPr lang="de-CH" i="1" dirty="0" smtClean="0">
                                    <a:latin typeface="Cambria Math" panose="02040503050406030204" pitchFamily="18" charset="0"/>
                                  </a:rPr>
                                  <m:t> = 15−19 </m:t>
                                </m:r>
                                <m:r>
                                  <m:rPr>
                                    <m:nor/>
                                  </m:rPr>
                                  <a:rPr lang="de-CH" b="0" i="0" dirty="0" smtClean="0">
                                    <a:latin typeface="Cambria Math" panose="02040503050406030204" pitchFamily="18" charset="0"/>
                                  </a:rPr>
                                  <m:t>Cent</m:t>
                                </m:r>
                                <m:r>
                                  <a:rPr lang="de-CH" i="1" dirty="0" smtClean="0">
                                    <a:latin typeface="Cambria Math" panose="02040503050406030204" pitchFamily="18" charset="0"/>
                                  </a:rPr>
                                  <m:t>/</m:t>
                                </m:r>
                                <m:r>
                                  <m:rPr>
                                    <m:nor/>
                                  </m:rPr>
                                  <a:rPr lang="de-CH" i="0" dirty="0" smtClean="0">
                                    <a:latin typeface="Cambria Math" panose="02040503050406030204" pitchFamily="18" charset="0"/>
                                  </a:rPr>
                                  <m:t>kWh</m:t>
                                </m:r>
                              </m:oMath>
                            </m:oMathPara>
                          </a14:m>
                          <a:endParaRPr lang="en-US" dirty="0"/>
                        </a:p>
                      </a:txBody>
                      <a:tcPr anchor="ctr"/>
                    </a:tc>
                    <a:tc>
                      <a:txBody>
                        <a:bodyPr/>
                        <a:lstStyle/>
                        <a:p>
                          <a:pPr algn="ctr"/>
                          <a14:m>
                            <m:oMath xmlns:m="http://schemas.openxmlformats.org/officeDocument/2006/math">
                              <m:r>
                                <a:rPr lang="de-CH" b="0" i="1" smtClean="0">
                                  <a:latin typeface="Cambria Math" panose="02040503050406030204" pitchFamily="18" charset="0"/>
                                </a:rPr>
                                <m:t>28 </m:t>
                              </m:r>
                              <m:r>
                                <m:rPr>
                                  <m:nor/>
                                </m:rPr>
                                <a:rPr lang="de-CH" b="0" i="0" smtClean="0">
                                  <a:latin typeface="Cambria Math" panose="02040503050406030204" pitchFamily="18" charset="0"/>
                                </a:rPr>
                                <m:t>Cent</m:t>
                              </m:r>
                              <m:r>
                                <m:rPr>
                                  <m:nor/>
                                </m:rPr>
                                <a:rPr lang="de-CH" b="0" i="0" smtClean="0">
                                  <a:latin typeface="Cambria Math" panose="02040503050406030204" pitchFamily="18" charset="0"/>
                                </a:rPr>
                                <m:t>/</m:t>
                              </m:r>
                              <m:r>
                                <m:rPr>
                                  <m:nor/>
                                </m:rPr>
                                <a:rPr lang="de-CH" b="0" i="0" smtClean="0">
                                  <a:latin typeface="Cambria Math" panose="02040503050406030204" pitchFamily="18" charset="0"/>
                                </a:rPr>
                                <m:t>kW</m:t>
                              </m:r>
                            </m:oMath>
                          </a14:m>
                          <a:r>
                            <a:rPr lang="de-CH" i="1" dirty="0">
                              <a:latin typeface="Cambria Math" panose="02040503050406030204" pitchFamily="18" charset="0"/>
                            </a:rPr>
                            <a:t> </a:t>
                          </a:r>
                          <a:r>
                            <a:rPr lang="de-CH" i="0" dirty="0">
                              <a:latin typeface="+mn-lt"/>
                            </a:rPr>
                            <a:t>(</a:t>
                          </a:r>
                          <a:r>
                            <a:rPr lang="en-US" dirty="0"/>
                            <a:t>Germany</a:t>
                          </a:r>
                          <a:r>
                            <a:rPr lang="de-CH" i="0" dirty="0">
                              <a:latin typeface="+mn-lt"/>
                            </a:rPr>
                            <a:t>)</a:t>
                          </a:r>
                        </a:p>
                        <a:p>
                          <a:pPr algn="ctr"/>
                          <a14:m>
                            <m:oMath xmlns:m="http://schemas.openxmlformats.org/officeDocument/2006/math">
                              <m:r>
                                <a:rPr lang="de-CH" i="1" dirty="0" smtClean="0">
                                  <a:latin typeface="Cambria Math" panose="02040503050406030204" pitchFamily="18" charset="0"/>
                                </a:rPr>
                                <m:t>13 </m:t>
                              </m:r>
                              <m:r>
                                <m:rPr>
                                  <m:nor/>
                                </m:rPr>
                                <a:rPr lang="de-CH" i="0" dirty="0" smtClean="0">
                                  <a:latin typeface="Cambria Math" panose="02040503050406030204" pitchFamily="18" charset="0"/>
                                </a:rPr>
                                <m:t>Cent</m:t>
                              </m:r>
                              <m:r>
                                <m:rPr>
                                  <m:nor/>
                                </m:rPr>
                                <a:rPr lang="de-CH" i="0" dirty="0" smtClean="0">
                                  <a:latin typeface="Cambria Math" panose="02040503050406030204" pitchFamily="18" charset="0"/>
                                </a:rPr>
                                <m:t>/</m:t>
                              </m:r>
                              <m:r>
                                <m:rPr>
                                  <m:nor/>
                                </m:rPr>
                                <a:rPr lang="de-CH" i="0" dirty="0" smtClean="0">
                                  <a:latin typeface="Cambria Math" panose="02040503050406030204" pitchFamily="18" charset="0"/>
                                </a:rPr>
                                <m:t>kWh</m:t>
                              </m:r>
                            </m:oMath>
                          </a14:m>
                          <a:r>
                            <a:rPr lang="de-CH" dirty="0"/>
                            <a:t> (</a:t>
                          </a:r>
                          <a:r>
                            <a:rPr lang="en-US" dirty="0"/>
                            <a:t>Poland</a:t>
                          </a:r>
                          <a:r>
                            <a:rPr lang="de-CH" dirty="0"/>
                            <a:t>)</a:t>
                          </a:r>
                          <a:endParaRPr lang="en-US" dirty="0"/>
                        </a:p>
                      </a:txBody>
                      <a:tcPr anchor="ctr"/>
                    </a:tc>
                    <a:extLst>
                      <a:ext uri="{0D108BD9-81ED-4DB2-BD59-A6C34878D82A}">
                        <a16:rowId xmlns:a16="http://schemas.microsoft.com/office/drawing/2014/main" val="932713543"/>
                      </a:ext>
                    </a:extLst>
                  </a:tr>
                  <a:tr h="370840">
                    <a:tc>
                      <a:txBody>
                        <a:bodyPr/>
                        <a:lstStyle/>
                        <a:p>
                          <a:r>
                            <a:rPr lang="de-CH" dirty="0" err="1"/>
                            <a:t>Usage</a:t>
                          </a:r>
                          <a:r>
                            <a:rPr lang="de-CH" dirty="0"/>
                            <a:t> </a:t>
                          </a:r>
                          <a:r>
                            <a:rPr lang="de-CH" dirty="0" err="1"/>
                            <a:t>of</a:t>
                          </a:r>
                          <a:r>
                            <a:rPr lang="de-CH" dirty="0"/>
                            <a:t> a </a:t>
                          </a:r>
                          <a:r>
                            <a:rPr lang="de-CH" dirty="0" err="1"/>
                            <a:t>car</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de-CH" b="0" i="1" dirty="0" smtClean="0">
                                    <a:latin typeface="Cambria Math" panose="02040503050406030204" pitchFamily="18" charset="0"/>
                                  </a:rPr>
                                  <m:t>4</m:t>
                                </m:r>
                                <m:r>
                                  <a:rPr lang="de-CH" i="1" dirty="0" smtClean="0">
                                    <a:latin typeface="Cambria Math" panose="02040503050406030204" pitchFamily="18" charset="0"/>
                                  </a:rPr>
                                  <m:t> </m:t>
                                </m:r>
                                <m:r>
                                  <m:rPr>
                                    <m:nor/>
                                  </m:rPr>
                                  <a:rPr lang="de-CH" i="0" dirty="0" smtClean="0">
                                    <a:latin typeface="Cambria Math" panose="02040503050406030204" pitchFamily="18" charset="0"/>
                                  </a:rPr>
                                  <m:t>l</m:t>
                                </m:r>
                                <m:r>
                                  <m:rPr>
                                    <m:nor/>
                                  </m:rPr>
                                  <a:rPr lang="de-CH" b="0" i="0" dirty="0" smtClean="0">
                                    <a:latin typeface="Cambria Math" panose="02040503050406030204" pitchFamily="18" charset="0"/>
                                  </a:rPr>
                                  <m:t>/100 </m:t>
                                </m:r>
                                <m:r>
                                  <m:rPr>
                                    <m:nor/>
                                  </m:rPr>
                                  <a:rPr lang="de-CH" b="0" i="0" dirty="0" smtClean="0">
                                    <a:latin typeface="Cambria Math" panose="02040503050406030204" pitchFamily="18" charset="0"/>
                                  </a:rPr>
                                  <m:t>km</m:t>
                                </m:r>
                                <m:r>
                                  <a:rPr lang="de-CH" i="1" dirty="0" smtClean="0">
                                    <a:latin typeface="Cambria Math" panose="02040503050406030204" pitchFamily="18" charset="0"/>
                                  </a:rPr>
                                  <m:t> =</m:t>
                                </m:r>
                                <m:r>
                                  <a:rPr lang="de-CH" b="0" i="1" dirty="0" smtClean="0">
                                    <a:latin typeface="Cambria Math" panose="02040503050406030204" pitchFamily="18" charset="0"/>
                                  </a:rPr>
                                  <m:t>40</m:t>
                                </m:r>
                                <m:r>
                                  <a:rPr lang="de-CH" i="1" dirty="0" smtClean="0">
                                    <a:latin typeface="Cambria Math" panose="02040503050406030204" pitchFamily="18" charset="0"/>
                                  </a:rPr>
                                  <m:t> </m:t>
                                </m:r>
                                <m:r>
                                  <m:rPr>
                                    <m:nor/>
                                  </m:rPr>
                                  <a:rPr lang="de-CH" i="0" dirty="0" smtClean="0">
                                    <a:latin typeface="Cambria Math" panose="02040503050406030204" pitchFamily="18" charset="0"/>
                                  </a:rPr>
                                  <m:t>kWh</m:t>
                                </m:r>
                                <m:r>
                                  <m:rPr>
                                    <m:nor/>
                                  </m:rPr>
                                  <a:rPr lang="de-CH" b="0" i="0" dirty="0" smtClean="0">
                                    <a:latin typeface="Cambria Math" panose="02040503050406030204" pitchFamily="18" charset="0"/>
                                  </a:rPr>
                                  <m:t>/100 </m:t>
                                </m:r>
                                <m:r>
                                  <m:rPr>
                                    <m:nor/>
                                  </m:rPr>
                                  <a:rPr lang="de-CH" b="0" i="0" dirty="0" smtClean="0">
                                    <a:latin typeface="Cambria Math" panose="02040503050406030204" pitchFamily="18" charset="0"/>
                                  </a:rPr>
                                  <m:t>km</m:t>
                                </m:r>
                              </m:oMath>
                            </m:oMathPara>
                          </a14:m>
                          <a:endParaRPr lang="en-US" dirty="0"/>
                        </a:p>
                      </a:txBody>
                      <a:tcPr anchor="ctr"/>
                    </a:tc>
                    <a:tc>
                      <a:txBody>
                        <a:bodyPr/>
                        <a:lstStyle/>
                        <a:p>
                          <a:pPr algn="ctr"/>
                          <a14:m>
                            <m:oMath xmlns:m="http://schemas.openxmlformats.org/officeDocument/2006/math">
                              <m:r>
                                <a:rPr lang="de-CH" b="0" i="1" smtClean="0">
                                  <a:latin typeface="Cambria Math" panose="02040503050406030204" pitchFamily="18" charset="0"/>
                                </a:rPr>
                                <m:t>15 </m:t>
                              </m:r>
                              <m:r>
                                <m:rPr>
                                  <m:nor/>
                                </m:rPr>
                                <a:rPr lang="de-CH" b="0" i="0" smtClean="0">
                                  <a:latin typeface="Cambria Math" panose="02040503050406030204" pitchFamily="18" charset="0"/>
                                </a:rPr>
                                <m:t>kWh</m:t>
                              </m:r>
                              <m:r>
                                <m:rPr>
                                  <m:nor/>
                                </m:rPr>
                                <a:rPr lang="de-CH" b="0" i="0" smtClean="0">
                                  <a:latin typeface="Cambria Math" panose="02040503050406030204" pitchFamily="18" charset="0"/>
                                </a:rPr>
                                <m:t>/100 </m:t>
                              </m:r>
                              <m:r>
                                <m:rPr>
                                  <m:nor/>
                                </m:rPr>
                                <a:rPr lang="de-CH" b="0" i="0" smtClean="0">
                                  <a:latin typeface="Cambria Math" panose="02040503050406030204" pitchFamily="18" charset="0"/>
                                </a:rPr>
                                <m:t>km</m:t>
                              </m:r>
                            </m:oMath>
                          </a14:m>
                          <a:r>
                            <a:rPr lang="en-US" dirty="0"/>
                            <a:t> (Average)</a:t>
                          </a:r>
                        </a:p>
                      </a:txBody>
                      <a:tcPr anchor="ctr"/>
                    </a:tc>
                    <a:extLst>
                      <a:ext uri="{0D108BD9-81ED-4DB2-BD59-A6C34878D82A}">
                        <a16:rowId xmlns:a16="http://schemas.microsoft.com/office/drawing/2014/main" val="2336598777"/>
                      </a:ext>
                    </a:extLst>
                  </a:tr>
                  <a:tr h="370840">
                    <a:tc>
                      <a:txBody>
                        <a:bodyPr/>
                        <a:lstStyle/>
                        <a:p>
                          <a:r>
                            <a:rPr lang="en-US" b="1" dirty="0"/>
                            <a:t>Costs per usage</a:t>
                          </a:r>
                        </a:p>
                      </a:txBody>
                      <a:tcPr anchor="ctr"/>
                    </a:tc>
                    <a:tc>
                      <a:txBody>
                        <a:bodyPr/>
                        <a:lstStyle/>
                        <a:p>
                          <a:pPr algn="ctr"/>
                          <a14:m>
                            <m:oMathPara xmlns:m="http://schemas.openxmlformats.org/officeDocument/2006/math">
                              <m:oMathParaPr>
                                <m:jc m:val="centerGroup"/>
                              </m:oMathParaPr>
                              <m:oMath xmlns:m="http://schemas.openxmlformats.org/officeDocument/2006/math">
                                <m:r>
                                  <a:rPr lang="de-CH" b="1" i="1" dirty="0" smtClean="0">
                                    <a:latin typeface="Cambria Math" panose="02040503050406030204" pitchFamily="18" charset="0"/>
                                  </a:rPr>
                                  <m:t>𝟔</m:t>
                                </m:r>
                                <m:r>
                                  <a:rPr lang="de-CH" b="1" i="1" dirty="0" smtClean="0">
                                    <a:latin typeface="Cambria Math" panose="02040503050406030204" pitchFamily="18" charset="0"/>
                                  </a:rPr>
                                  <m:t>.</m:t>
                                </m:r>
                                <m:r>
                                  <a:rPr lang="de-CH" b="1" i="1" dirty="0" smtClean="0">
                                    <a:latin typeface="Cambria Math" panose="02040503050406030204" pitchFamily="18" charset="0"/>
                                  </a:rPr>
                                  <m:t>𝟎𝟎</m:t>
                                </m:r>
                                <m:r>
                                  <a:rPr lang="de-CH" b="1" i="1" dirty="0" smtClean="0">
                                    <a:latin typeface="Cambria Math" panose="02040503050406030204" pitchFamily="18" charset="0"/>
                                  </a:rPr>
                                  <m:t> −</m:t>
                                </m:r>
                                <m:r>
                                  <a:rPr lang="de-CH" b="1" i="1" dirty="0" smtClean="0">
                                    <a:latin typeface="Cambria Math" panose="02040503050406030204" pitchFamily="18" charset="0"/>
                                  </a:rPr>
                                  <m:t>𝟕</m:t>
                                </m:r>
                                <m:r>
                                  <a:rPr lang="de-CH" b="1" i="1" dirty="0" smtClean="0">
                                    <a:latin typeface="Cambria Math" panose="02040503050406030204" pitchFamily="18" charset="0"/>
                                  </a:rPr>
                                  <m:t>.</m:t>
                                </m:r>
                                <m:r>
                                  <a:rPr lang="de-CH" b="1" i="1" dirty="0" smtClean="0">
                                    <a:latin typeface="Cambria Math" panose="02040503050406030204" pitchFamily="18" charset="0"/>
                                  </a:rPr>
                                  <m:t>𝟐𝟎</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m:oMathPara>
                          </a14:m>
                          <a:endParaRPr lang="en-US" b="1" dirty="0"/>
                        </a:p>
                      </a:txBody>
                      <a:tcPr anchor="ctr"/>
                    </a:tc>
                    <a:tc>
                      <a:txBody>
                        <a:bodyPr/>
                        <a:lstStyle/>
                        <a:p>
                          <a:pPr algn="ctr"/>
                          <a14:m>
                            <m:oMath xmlns:m="http://schemas.openxmlformats.org/officeDocument/2006/math">
                              <m:r>
                                <a:rPr lang="de-CH" b="1" i="1" dirty="0" smtClean="0">
                                  <a:latin typeface="Cambria Math" panose="02040503050406030204" pitchFamily="18" charset="0"/>
                                </a:rPr>
                                <m:t>𝟒</m:t>
                              </m:r>
                              <m:r>
                                <a:rPr lang="de-CH" b="1" i="1" dirty="0" smtClean="0">
                                  <a:latin typeface="Cambria Math" panose="02040503050406030204" pitchFamily="18" charset="0"/>
                                </a:rPr>
                                <m:t>.</m:t>
                              </m:r>
                              <m:r>
                                <a:rPr lang="de-CH" b="1" i="1" dirty="0" smtClean="0">
                                  <a:latin typeface="Cambria Math" panose="02040503050406030204" pitchFamily="18" charset="0"/>
                                </a:rPr>
                                <m:t>𝟐𝟎</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a14:m>
                          <a:r>
                            <a:rPr lang="en-US" b="1" dirty="0"/>
                            <a:t> (Germany)</a:t>
                          </a:r>
                        </a:p>
                        <a:p>
                          <a:pPr algn="ctr"/>
                          <a14:m>
                            <m:oMath xmlns:m="http://schemas.openxmlformats.org/officeDocument/2006/math">
                              <m:r>
                                <a:rPr lang="de-CH" b="1" i="1" dirty="0" smtClean="0">
                                  <a:latin typeface="Cambria Math" panose="02040503050406030204" pitchFamily="18" charset="0"/>
                                </a:rPr>
                                <m:t>𝟏</m:t>
                              </m:r>
                              <m:r>
                                <a:rPr lang="de-CH" b="1" i="1" dirty="0" smtClean="0">
                                  <a:latin typeface="Cambria Math" panose="02040503050406030204" pitchFamily="18" charset="0"/>
                                </a:rPr>
                                <m:t>.</m:t>
                              </m:r>
                              <m:r>
                                <a:rPr lang="de-CH" b="1" i="1" dirty="0" smtClean="0">
                                  <a:latin typeface="Cambria Math" panose="02040503050406030204" pitchFamily="18" charset="0"/>
                                </a:rPr>
                                <m:t>𝟗𝟓</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a14:m>
                          <a:r>
                            <a:rPr lang="en-US" b="1" dirty="0"/>
                            <a:t> (Poland)</a:t>
                          </a:r>
                        </a:p>
                      </a:txBody>
                      <a:tcPr anchor="ctr"/>
                    </a:tc>
                    <a:extLst>
                      <a:ext uri="{0D108BD9-81ED-4DB2-BD59-A6C34878D82A}">
                        <a16:rowId xmlns:a16="http://schemas.microsoft.com/office/drawing/2014/main" val="2969787608"/>
                      </a:ext>
                    </a:extLst>
                  </a:tr>
                </a:tbl>
              </a:graphicData>
            </a:graphic>
          </p:graphicFrame>
        </mc:Choice>
        <mc:Fallback xmlns="">
          <p:graphicFrame>
            <p:nvGraphicFramePr>
              <p:cNvPr id="8" name="Table 11">
                <a:extLst>
                  <a:ext uri="{FF2B5EF4-FFF2-40B4-BE49-F238E27FC236}">
                    <a16:creationId xmlns:a16="http://schemas.microsoft.com/office/drawing/2014/main" id="{56391A1D-FFFF-E562-1D54-36F9A92C0661}"/>
                  </a:ext>
                </a:extLst>
              </p:cNvPr>
              <p:cNvGraphicFramePr>
                <a:graphicFrameLocks/>
              </p:cNvGraphicFramePr>
              <p:nvPr>
                <p:extLst>
                  <p:ext uri="{D42A27DB-BD31-4B8C-83A1-F6EECF244321}">
                    <p14:modId xmlns:p14="http://schemas.microsoft.com/office/powerpoint/2010/main" val="1904658965"/>
                  </p:ext>
                </p:extLst>
              </p:nvPr>
            </p:nvGraphicFramePr>
            <p:xfrm>
              <a:off x="801528" y="1554175"/>
              <a:ext cx="8764906" cy="2936240"/>
            </p:xfrm>
            <a:graphic>
              <a:graphicData uri="http://schemas.openxmlformats.org/drawingml/2006/table">
                <a:tbl>
                  <a:tblPr firstRow="1" bandRow="1"/>
                  <a:tblGrid>
                    <a:gridCol w="1916430">
                      <a:extLst>
                        <a:ext uri="{9D8B030D-6E8A-4147-A177-3AD203B41FA5}">
                          <a16:colId xmlns:a16="http://schemas.microsoft.com/office/drawing/2014/main" val="3597739305"/>
                        </a:ext>
                      </a:extLst>
                    </a:gridCol>
                    <a:gridCol w="3967162">
                      <a:extLst>
                        <a:ext uri="{9D8B030D-6E8A-4147-A177-3AD203B41FA5}">
                          <a16:colId xmlns:a16="http://schemas.microsoft.com/office/drawing/2014/main" val="339373924"/>
                        </a:ext>
                      </a:extLst>
                    </a:gridCol>
                    <a:gridCol w="2881314">
                      <a:extLst>
                        <a:ext uri="{9D8B030D-6E8A-4147-A177-3AD203B41FA5}">
                          <a16:colId xmlns:a16="http://schemas.microsoft.com/office/drawing/2014/main" val="1953414608"/>
                        </a:ext>
                      </a:extLst>
                    </a:gridCol>
                  </a:tblGrid>
                  <a:tr h="370840">
                    <a:tc>
                      <a:txBody>
                        <a:bodyPr/>
                        <a:lstStyle/>
                        <a:p>
                          <a:endParaRPr lang="en-US" dirty="0"/>
                        </a:p>
                      </a:txBody>
                      <a:tcPr/>
                    </a:tc>
                    <a:tc>
                      <a:txBody>
                        <a:bodyPr/>
                        <a:lstStyle/>
                        <a:p>
                          <a:pPr algn="ctr"/>
                          <a:r>
                            <a:rPr lang="de-CH" dirty="0"/>
                            <a:t>Petrol / Diesel</a:t>
                          </a:r>
                          <a:endParaRPr lang="en-US" dirty="0"/>
                        </a:p>
                      </a:txBody>
                      <a:tcPr/>
                    </a:tc>
                    <a:tc>
                      <a:txBody>
                        <a:bodyPr/>
                        <a:lstStyle/>
                        <a:p>
                          <a:pPr algn="ctr"/>
                          <a:r>
                            <a:rPr lang="en-IE" noProof="0" dirty="0"/>
                            <a:t>Electricity</a:t>
                          </a:r>
                        </a:p>
                      </a:txBody>
                      <a:tcPr/>
                    </a:tc>
                    <a:extLst>
                      <a:ext uri="{0D108BD9-81ED-4DB2-BD59-A6C34878D82A}">
                        <a16:rowId xmlns:a16="http://schemas.microsoft.com/office/drawing/2014/main" val="2250311854"/>
                      </a:ext>
                    </a:extLst>
                  </a:tr>
                  <a:tr h="370840">
                    <a:tc>
                      <a:txBody>
                        <a:bodyPr/>
                        <a:lstStyle/>
                        <a:p>
                          <a:r>
                            <a:rPr lang="de-CH" dirty="0"/>
                            <a:t>CO</a:t>
                          </a:r>
                          <a:r>
                            <a:rPr lang="de-CH" baseline="-25000" dirty="0"/>
                            <a:t>2</a:t>
                          </a:r>
                          <a:r>
                            <a:rPr lang="de-CH" dirty="0"/>
                            <a:t>- Emission </a:t>
                          </a:r>
                          <a:br>
                            <a:rPr lang="de-CH" dirty="0"/>
                          </a:br>
                          <a:r>
                            <a:rPr lang="de-CH" dirty="0"/>
                            <a:t>(incl. Gray Energy)</a:t>
                          </a:r>
                          <a:endParaRPr lang="en-US" dirty="0"/>
                        </a:p>
                      </a:txBody>
                      <a:tcPr anchor="ctr"/>
                    </a:tc>
                    <a:tc>
                      <a:txBody>
                        <a:bodyPr/>
                        <a:lstStyle/>
                        <a:p>
                          <a:pPr algn="ctr"/>
                          <a14:m xmlns:a14="http://schemas.microsoft.com/office/drawing/2010/main">
                            <m:oMathPara xmlns:m="http://schemas.openxmlformats.org/officeDocument/2006/math">
                              <m:oMathParaPr>
                                <m:jc m:val="centerGroup"/>
                              </m:oMathParaPr>
                              <m:oMath xmlns:m="http://schemas.openxmlformats.org/officeDocument/2006/math">
                                <m:r>
                                  <a:rPr lang="de-CH" i="1" dirty="0" smtClean="0">
                                    <a:latin typeface="Cambria Math" panose="02040503050406030204" pitchFamily="18" charset="0"/>
                                  </a:rPr>
                                  <m:t>3 </m:t>
                                </m:r>
                                <m:r>
                                  <m:rPr>
                                    <m:nor/>
                                  </m:rPr>
                                  <a:rPr lang="de-CH" i="0" dirty="0" smtClean="0">
                                    <a:latin typeface="Cambria Math" panose="02040503050406030204" pitchFamily="18" charset="0"/>
                                  </a:rPr>
                                  <m:t>kg</m:t>
                                </m:r>
                                <m:r>
                                  <m:rPr>
                                    <m:nor/>
                                  </m:rPr>
                                  <a:rPr lang="de-CH" i="0" dirty="0" smtClean="0">
                                    <a:latin typeface="Cambria Math" panose="02040503050406030204" pitchFamily="18" charset="0"/>
                                  </a:rPr>
                                  <m:t>/</m:t>
                                </m:r>
                                <m:r>
                                  <a:rPr lang="de-CH" i="1" dirty="0" smtClean="0">
                                    <a:latin typeface="Cambria Math" panose="02040503050406030204" pitchFamily="18" charset="0"/>
                                  </a:rPr>
                                  <m:t>𝑙</m:t>
                                </m:r>
                                <m:r>
                                  <a:rPr lang="de-CH" i="1" dirty="0" smtClean="0">
                                    <a:latin typeface="Cambria Math" panose="02040503050406030204" pitchFamily="18" charset="0"/>
                                  </a:rPr>
                                  <m:t>= 300 </m:t>
                                </m:r>
                                <m:r>
                                  <m:rPr>
                                    <m:nor/>
                                  </m:rPr>
                                  <a:rPr lang="de-CH" i="0" dirty="0" smtClean="0">
                                    <a:latin typeface="Cambria Math" panose="02040503050406030204" pitchFamily="18" charset="0"/>
                                  </a:rPr>
                                  <m:t>g</m:t>
                                </m:r>
                                <m:r>
                                  <a:rPr lang="de-CH" i="1" dirty="0" smtClean="0">
                                    <a:latin typeface="Cambria Math" panose="02040503050406030204" pitchFamily="18" charset="0"/>
                                  </a:rPr>
                                  <m:t>𝐶</m:t>
                                </m:r>
                                <m:sSub>
                                  <m:sSubPr>
                                    <m:ctrlPr>
                                      <a:rPr lang="de-CH" b="0" i="1" dirty="0" smtClean="0">
                                        <a:latin typeface="Cambria Math" panose="02040503050406030204" pitchFamily="18" charset="0"/>
                                      </a:rPr>
                                    </m:ctrlPr>
                                  </m:sSubPr>
                                  <m:e>
                                    <m:r>
                                      <a:rPr lang="de-CH" i="1" dirty="0" smtClean="0">
                                        <a:latin typeface="Cambria Math" panose="02040503050406030204" pitchFamily="18" charset="0"/>
                                      </a:rPr>
                                      <m:t>𝑂</m:t>
                                    </m:r>
                                  </m:e>
                                  <m:sub>
                                    <m:r>
                                      <a:rPr lang="de-CH" i="1" dirty="0" smtClean="0">
                                        <a:latin typeface="Cambria Math" panose="02040503050406030204" pitchFamily="18" charset="0"/>
                                      </a:rPr>
                                      <m:t>2</m:t>
                                    </m:r>
                                  </m:sub>
                                </m:sSub>
                                <m:r>
                                  <m:rPr>
                                    <m:nor/>
                                  </m:rPr>
                                  <a:rPr lang="de-CH" i="0" dirty="0" smtClean="0">
                                    <a:latin typeface="Cambria Math" panose="02040503050406030204" pitchFamily="18" charset="0"/>
                                  </a:rPr>
                                  <m:t>/</m:t>
                                </m:r>
                                <m:r>
                                  <m:rPr>
                                    <m:nor/>
                                  </m:rPr>
                                  <a:rPr lang="de-CH" i="0" dirty="0" smtClean="0">
                                    <a:latin typeface="Cambria Math" panose="02040503050406030204" pitchFamily="18" charset="0"/>
                                  </a:rPr>
                                  <m:t>kWh</m:t>
                                </m:r>
                              </m:oMath>
                            </m:oMathPara>
                          </a14:m>
                          <a:endParaRPr lang="en-US" dirty="0"/>
                        </a:p>
                      </a:txBody>
                      <a:tcPr anchor="ctr"/>
                    </a:tc>
                    <a:tc>
                      <a:txBody>
                        <a:bodyPr/>
                        <a:lstStyle/>
                        <a:p>
                          <a:pPr algn="ctr"/>
                          <a14:m xmlns:a14="http://schemas.microsoft.com/office/drawing/2010/main">
                            <m:oMath xmlns:m="http://schemas.openxmlformats.org/officeDocument/2006/math">
                              <m:r>
                                <a:rPr lang="de-CH" b="0" i="1" smtClean="0">
                                  <a:latin typeface="Cambria Math" panose="02040503050406030204" pitchFamily="18" charset="0"/>
                                </a:rPr>
                                <m:t>25 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(Sweden)*</a:t>
                          </a:r>
                        </a:p>
                        <a:p>
                          <a:pPr marL="0" marR="0" lvl="0" indent="0" algn="ctr" defTabSz="609768" rtl="0" eaLnBrk="1" fontAlgn="auto" latinLnBrk="0" hangingPunct="1">
                            <a:lnSpc>
                              <a:spcPct val="100000"/>
                            </a:lnSpc>
                            <a:spcBef>
                              <a:spcPts val="0"/>
                            </a:spcBef>
                            <a:spcAft>
                              <a:spcPts val="0"/>
                            </a:spcAft>
                            <a:buClrTx/>
                            <a:buSzTx/>
                            <a:buFontTx/>
                            <a:buNone/>
                            <a:tabLst/>
                            <a:defRPr/>
                          </a:pPr>
                          <a14:m xmlns:a14="http://schemas.microsoft.com/office/drawing/2010/main">
                            <m:oMath xmlns:m="http://schemas.openxmlformats.org/officeDocument/2006/math">
                              <m:r>
                                <a:rPr lang="de-CH" b="0" i="1" smtClean="0">
                                  <a:latin typeface="Cambria Math" panose="02040503050406030204" pitchFamily="18" charset="0"/>
                                </a:rPr>
                                <m:t>130 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(Germany)*</a:t>
                          </a:r>
                          <a:endParaRPr lang="de-CH" b="0" i="1" dirty="0">
                            <a:latin typeface="Cambria Math" panose="02040503050406030204" pitchFamily="18" charset="0"/>
                          </a:endParaRPr>
                        </a:p>
                        <a:p>
                          <a:pPr marL="0" marR="0" lvl="0" indent="0" algn="ctr" defTabSz="609768" rtl="0" eaLnBrk="1" fontAlgn="auto" latinLnBrk="0" hangingPunct="1">
                            <a:lnSpc>
                              <a:spcPct val="100000"/>
                            </a:lnSpc>
                            <a:spcBef>
                              <a:spcPts val="0"/>
                            </a:spcBef>
                            <a:spcAft>
                              <a:spcPts val="0"/>
                            </a:spcAft>
                            <a:buClrTx/>
                            <a:buSzTx/>
                            <a:buFontTx/>
                            <a:buNone/>
                            <a:tabLst/>
                            <a:defRPr/>
                          </a:pPr>
                          <a14:m xmlns:a14="http://schemas.microsoft.com/office/drawing/2010/main">
                            <m:oMath xmlns:m="http://schemas.openxmlformats.org/officeDocument/2006/math">
                              <m:r>
                                <a:rPr lang="de-CH" b="0" i="1" smtClean="0">
                                  <a:latin typeface="Cambria Math" panose="02040503050406030204" pitchFamily="18" charset="0"/>
                                </a:rPr>
                                <m:t>775 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a14:m>
                          <a:r>
                            <a:rPr lang="en-US" dirty="0"/>
                            <a:t> (Poland)*</a:t>
                          </a:r>
                        </a:p>
                      </a:txBody>
                      <a:tcPr anchor="ctr"/>
                    </a:tc>
                    <a:extLst>
                      <a:ext uri="{0D108BD9-81ED-4DB2-BD59-A6C34878D82A}">
                        <a16:rowId xmlns:a16="http://schemas.microsoft.com/office/drawing/2014/main" val="787616457"/>
                      </a:ext>
                    </a:extLst>
                  </a:tr>
                  <a:tr h="370840">
                    <a:tc>
                      <a:txBody>
                        <a:bodyPr/>
                        <a:lstStyle/>
                        <a:p>
                          <a:r>
                            <a:rPr lang="de-CH" dirty="0"/>
                            <a:t>Costs per Energy</a:t>
                          </a:r>
                          <a:endParaRPr lang="en-US" dirty="0"/>
                        </a:p>
                      </a:txBody>
                      <a:tcPr anchor="ctr"/>
                    </a:tc>
                    <a:tc>
                      <a:txBody>
                        <a:bodyPr/>
                        <a:lstStyle/>
                        <a:p>
                          <a:pPr algn="ctr"/>
                          <a14:m xmlns:a14="http://schemas.microsoft.com/office/drawing/2010/main">
                            <m:oMathPara xmlns:m="http://schemas.openxmlformats.org/officeDocument/2006/math">
                              <m:oMathParaPr>
                                <m:jc m:val="centerGroup"/>
                              </m:oMathParaPr>
                              <m:oMath xmlns:m="http://schemas.openxmlformats.org/officeDocument/2006/math">
                                <m:r>
                                  <a:rPr lang="de-CH" i="1" dirty="0" smtClean="0">
                                    <a:latin typeface="Cambria Math" panose="02040503050406030204" pitchFamily="18" charset="0"/>
                                  </a:rPr>
                                  <m:t>1.50 –1.90 </m:t>
                                </m:r>
                                <m:r>
                                  <m:rPr>
                                    <m:nor/>
                                  </m:rPr>
                                  <a:rPr lang="de-CH" b="0" i="0" dirty="0" smtClean="0">
                                    <a:latin typeface="Cambria Math" panose="02040503050406030204" pitchFamily="18" charset="0"/>
                                  </a:rPr>
                                  <m:t>€</m:t>
                                </m:r>
                                <m:r>
                                  <a:rPr lang="de-CH" i="1" dirty="0" smtClean="0">
                                    <a:latin typeface="Cambria Math" panose="02040503050406030204" pitchFamily="18" charset="0"/>
                                  </a:rPr>
                                  <m:t>/</m:t>
                                </m:r>
                                <m:r>
                                  <a:rPr lang="de-CH" i="1" dirty="0" smtClean="0">
                                    <a:latin typeface="Cambria Math" panose="02040503050406030204" pitchFamily="18" charset="0"/>
                                  </a:rPr>
                                  <m:t>𝑙</m:t>
                                </m:r>
                                <m:r>
                                  <a:rPr lang="de-CH" i="1" dirty="0" smtClean="0">
                                    <a:latin typeface="Cambria Math" panose="02040503050406030204" pitchFamily="18" charset="0"/>
                                  </a:rPr>
                                  <m:t> = 15−19 </m:t>
                                </m:r>
                                <m:r>
                                  <m:rPr>
                                    <m:nor/>
                                  </m:rPr>
                                  <a:rPr lang="de-CH" b="0" i="0" dirty="0" smtClean="0">
                                    <a:latin typeface="Cambria Math" panose="02040503050406030204" pitchFamily="18" charset="0"/>
                                  </a:rPr>
                                  <m:t>Cent</m:t>
                                </m:r>
                                <m:r>
                                  <a:rPr lang="de-CH" i="1" dirty="0" smtClean="0">
                                    <a:latin typeface="Cambria Math" panose="02040503050406030204" pitchFamily="18" charset="0"/>
                                  </a:rPr>
                                  <m:t>/</m:t>
                                </m:r>
                                <m:r>
                                  <m:rPr>
                                    <m:nor/>
                                  </m:rPr>
                                  <a:rPr lang="de-CH" i="0" dirty="0" smtClean="0">
                                    <a:latin typeface="Cambria Math" panose="02040503050406030204" pitchFamily="18" charset="0"/>
                                  </a:rPr>
                                  <m:t>kWh</m:t>
                                </m:r>
                              </m:oMath>
                            </m:oMathPara>
                          </a14:m>
                          <a:endParaRPr lang="en-US" dirty="0"/>
                        </a:p>
                      </a:txBody>
                      <a:tcPr anchor="ctr"/>
                    </a:tc>
                    <a:tc>
                      <a:txBody>
                        <a:bodyPr/>
                        <a:lstStyle/>
                        <a:p>
                          <a:pPr algn="ctr"/>
                          <a14:m xmlns:a14="http://schemas.microsoft.com/office/drawing/2010/main">
                            <m:oMath xmlns:m="http://schemas.openxmlformats.org/officeDocument/2006/math">
                              <m:r>
                                <a:rPr lang="de-CH" b="0" i="1" smtClean="0">
                                  <a:latin typeface="Cambria Math" panose="02040503050406030204" pitchFamily="18" charset="0"/>
                                </a:rPr>
                                <m:t>28 </m:t>
                              </m:r>
                              <m:r>
                                <m:rPr>
                                  <m:nor/>
                                </m:rPr>
                                <a:rPr lang="de-CH" b="0" i="0" smtClean="0">
                                  <a:latin typeface="Cambria Math" panose="02040503050406030204" pitchFamily="18" charset="0"/>
                                </a:rPr>
                                <m:t>Cent</m:t>
                              </m:r>
                              <m:r>
                                <m:rPr>
                                  <m:nor/>
                                </m:rPr>
                                <a:rPr lang="de-CH" b="0" i="0" smtClean="0">
                                  <a:latin typeface="Cambria Math" panose="02040503050406030204" pitchFamily="18" charset="0"/>
                                </a:rPr>
                                <m:t>/</m:t>
                              </m:r>
                              <m:r>
                                <m:rPr>
                                  <m:nor/>
                                </m:rPr>
                                <a:rPr lang="de-CH" b="0" i="0" smtClean="0">
                                  <a:latin typeface="Cambria Math" panose="02040503050406030204" pitchFamily="18" charset="0"/>
                                </a:rPr>
                                <m:t>kW</m:t>
                              </m:r>
                            </m:oMath>
                          </a14:m>
                          <a:r>
                            <a:rPr lang="de-CH" i="1" dirty="0">
                              <a:latin typeface="Cambria Math" panose="02040503050406030204" pitchFamily="18" charset="0"/>
                            </a:rPr>
                            <a:t> </a:t>
                          </a:r>
                          <a:r>
                            <a:rPr lang="de-CH" i="0" dirty="0">
                              <a:latin typeface="+mn-lt"/>
                            </a:rPr>
                            <a:t>(</a:t>
                          </a:r>
                          <a:r>
                            <a:rPr lang="en-US" dirty="0"/>
                            <a:t>Germany</a:t>
                          </a:r>
                          <a:r>
                            <a:rPr lang="de-CH" i="0" dirty="0">
                              <a:latin typeface="+mn-lt"/>
                            </a:rPr>
                            <a:t>)</a:t>
                          </a:r>
                        </a:p>
                        <a:p>
                          <a:pPr algn="ctr"/>
                          <a14:m xmlns:a14="http://schemas.microsoft.com/office/drawing/2010/main">
                            <m:oMath xmlns:m="http://schemas.openxmlformats.org/officeDocument/2006/math">
                              <m:r>
                                <a:rPr lang="de-CH" i="1" dirty="0" smtClean="0">
                                  <a:latin typeface="Cambria Math" panose="02040503050406030204" pitchFamily="18" charset="0"/>
                                </a:rPr>
                                <m:t>13 </m:t>
                              </m:r>
                              <m:r>
                                <m:rPr>
                                  <m:nor/>
                                </m:rPr>
                                <a:rPr lang="de-CH" i="0" dirty="0" smtClean="0">
                                  <a:latin typeface="Cambria Math" panose="02040503050406030204" pitchFamily="18" charset="0"/>
                                </a:rPr>
                                <m:t>Cent</m:t>
                              </m:r>
                              <m:r>
                                <m:rPr>
                                  <m:nor/>
                                </m:rPr>
                                <a:rPr lang="de-CH" i="0" dirty="0" smtClean="0">
                                  <a:latin typeface="Cambria Math" panose="02040503050406030204" pitchFamily="18" charset="0"/>
                                </a:rPr>
                                <m:t>/</m:t>
                              </m:r>
                              <m:r>
                                <m:rPr>
                                  <m:nor/>
                                </m:rPr>
                                <a:rPr lang="de-CH" i="0" dirty="0" smtClean="0">
                                  <a:latin typeface="Cambria Math" panose="02040503050406030204" pitchFamily="18" charset="0"/>
                                </a:rPr>
                                <m:t>kWh</m:t>
                              </m:r>
                            </m:oMath>
                          </a14:m>
                          <a:r>
                            <a:rPr lang="de-CH" dirty="0"/>
                            <a:t> (</a:t>
                          </a:r>
                          <a:r>
                            <a:rPr lang="en-US" dirty="0"/>
                            <a:t>Poland</a:t>
                          </a:r>
                          <a:r>
                            <a:rPr lang="de-CH" dirty="0"/>
                            <a:t>)</a:t>
                          </a:r>
                          <a:endParaRPr lang="en-US" dirty="0"/>
                        </a:p>
                      </a:txBody>
                      <a:tcPr anchor="ctr"/>
                    </a:tc>
                    <a:extLst>
                      <a:ext uri="{0D108BD9-81ED-4DB2-BD59-A6C34878D82A}">
                        <a16:rowId xmlns:a16="http://schemas.microsoft.com/office/drawing/2014/main" val="932713543"/>
                      </a:ext>
                    </a:extLst>
                  </a:tr>
                  <a:tr h="370840">
                    <a:tc>
                      <a:txBody>
                        <a:bodyPr/>
                        <a:lstStyle/>
                        <a:p>
                          <a:r>
                            <a:rPr lang="de-CH" dirty="0" err="1"/>
                            <a:t>Usage</a:t>
                          </a:r>
                          <a:r>
                            <a:rPr lang="de-CH" dirty="0"/>
                            <a:t> </a:t>
                          </a:r>
                          <a:r>
                            <a:rPr lang="de-CH" dirty="0" err="1"/>
                            <a:t>of</a:t>
                          </a:r>
                          <a:r>
                            <a:rPr lang="de-CH" dirty="0"/>
                            <a:t> a </a:t>
                          </a:r>
                          <a:r>
                            <a:rPr lang="de-CH" dirty="0" err="1"/>
                            <a:t>car</a:t>
                          </a:r>
                          <a:endParaRPr lang="en-US" dirty="0"/>
                        </a:p>
                      </a:txBody>
                      <a:tcPr anchor="ctr"/>
                    </a:tc>
                    <a:tc>
                      <a:txBody>
                        <a:bodyPr/>
                        <a:lstStyle/>
                        <a:p>
                          <a:pPr algn="ctr"/>
                          <a14:m xmlns:a14="http://schemas.microsoft.com/office/drawing/2010/main">
                            <m:oMathPara xmlns:m="http://schemas.openxmlformats.org/officeDocument/2006/math">
                              <m:oMathParaPr>
                                <m:jc m:val="centerGroup"/>
                              </m:oMathParaPr>
                              <m:oMath xmlns:m="http://schemas.openxmlformats.org/officeDocument/2006/math">
                                <m:r>
                                  <a:rPr lang="de-CH" b="0" i="1" dirty="0" smtClean="0">
                                    <a:latin typeface="Cambria Math" panose="02040503050406030204" pitchFamily="18" charset="0"/>
                                  </a:rPr>
                                  <m:t>4</m:t>
                                </m:r>
                                <m:r>
                                  <a:rPr lang="de-CH" i="1" dirty="0" smtClean="0">
                                    <a:latin typeface="Cambria Math" panose="02040503050406030204" pitchFamily="18" charset="0"/>
                                  </a:rPr>
                                  <m:t> </m:t>
                                </m:r>
                                <m:r>
                                  <m:rPr>
                                    <m:nor/>
                                  </m:rPr>
                                  <a:rPr lang="de-CH" i="0" dirty="0" smtClean="0">
                                    <a:latin typeface="Cambria Math" panose="02040503050406030204" pitchFamily="18" charset="0"/>
                                  </a:rPr>
                                  <m:t>l</m:t>
                                </m:r>
                                <m:r>
                                  <m:rPr>
                                    <m:nor/>
                                  </m:rPr>
                                  <a:rPr lang="de-CH" b="0" i="0" dirty="0" smtClean="0">
                                    <a:latin typeface="Cambria Math" panose="02040503050406030204" pitchFamily="18" charset="0"/>
                                  </a:rPr>
                                  <m:t>/100 </m:t>
                                </m:r>
                                <m:r>
                                  <m:rPr>
                                    <m:nor/>
                                  </m:rPr>
                                  <a:rPr lang="de-CH" b="0" i="0" dirty="0" smtClean="0">
                                    <a:latin typeface="Cambria Math" panose="02040503050406030204" pitchFamily="18" charset="0"/>
                                  </a:rPr>
                                  <m:t>km</m:t>
                                </m:r>
                                <m:r>
                                  <a:rPr lang="de-CH" i="1" dirty="0" smtClean="0">
                                    <a:latin typeface="Cambria Math" panose="02040503050406030204" pitchFamily="18" charset="0"/>
                                  </a:rPr>
                                  <m:t> =</m:t>
                                </m:r>
                                <m:r>
                                  <a:rPr lang="de-CH" b="0" i="1" dirty="0" smtClean="0">
                                    <a:latin typeface="Cambria Math" panose="02040503050406030204" pitchFamily="18" charset="0"/>
                                  </a:rPr>
                                  <m:t>40</m:t>
                                </m:r>
                                <m:r>
                                  <a:rPr lang="de-CH" i="1" dirty="0" smtClean="0">
                                    <a:latin typeface="Cambria Math" panose="02040503050406030204" pitchFamily="18" charset="0"/>
                                  </a:rPr>
                                  <m:t> </m:t>
                                </m:r>
                                <m:r>
                                  <m:rPr>
                                    <m:nor/>
                                  </m:rPr>
                                  <a:rPr lang="de-CH" i="0" dirty="0" smtClean="0">
                                    <a:latin typeface="Cambria Math" panose="02040503050406030204" pitchFamily="18" charset="0"/>
                                  </a:rPr>
                                  <m:t>kWh</m:t>
                                </m:r>
                                <m:r>
                                  <m:rPr>
                                    <m:nor/>
                                  </m:rPr>
                                  <a:rPr lang="de-CH" b="0" i="0" dirty="0" smtClean="0">
                                    <a:latin typeface="Cambria Math" panose="02040503050406030204" pitchFamily="18" charset="0"/>
                                  </a:rPr>
                                  <m:t>/100 </m:t>
                                </m:r>
                                <m:r>
                                  <m:rPr>
                                    <m:nor/>
                                  </m:rPr>
                                  <a:rPr lang="de-CH" b="0" i="0" dirty="0" smtClean="0">
                                    <a:latin typeface="Cambria Math" panose="02040503050406030204" pitchFamily="18" charset="0"/>
                                  </a:rPr>
                                  <m:t>km</m:t>
                                </m:r>
                              </m:oMath>
                            </m:oMathPara>
                          </a14:m>
                          <a:endParaRPr lang="en-US" dirty="0"/>
                        </a:p>
                      </a:txBody>
                      <a:tcPr anchor="ctr"/>
                    </a:tc>
                    <a:tc>
                      <a:txBody>
                        <a:bodyPr/>
                        <a:lstStyle/>
                        <a:p>
                          <a:pPr algn="ctr"/>
                          <a14:m xmlns:a14="http://schemas.microsoft.com/office/drawing/2010/main">
                            <m:oMath xmlns:m="http://schemas.openxmlformats.org/officeDocument/2006/math">
                              <m:r>
                                <a:rPr lang="de-CH" b="0" i="1" smtClean="0">
                                  <a:latin typeface="Cambria Math" panose="02040503050406030204" pitchFamily="18" charset="0"/>
                                </a:rPr>
                                <m:t>15 </m:t>
                              </m:r>
                              <m:r>
                                <m:rPr>
                                  <m:nor/>
                                </m:rPr>
                                <a:rPr lang="de-CH" b="0" i="0" smtClean="0">
                                  <a:latin typeface="Cambria Math" panose="02040503050406030204" pitchFamily="18" charset="0"/>
                                </a:rPr>
                                <m:t>kWh</m:t>
                              </m:r>
                              <m:r>
                                <m:rPr>
                                  <m:nor/>
                                </m:rPr>
                                <a:rPr lang="de-CH" b="0" i="0" smtClean="0">
                                  <a:latin typeface="Cambria Math" panose="02040503050406030204" pitchFamily="18" charset="0"/>
                                </a:rPr>
                                <m:t>/100 </m:t>
                              </m:r>
                              <m:r>
                                <m:rPr>
                                  <m:nor/>
                                </m:rPr>
                                <a:rPr lang="de-CH" b="0" i="0" smtClean="0">
                                  <a:latin typeface="Cambria Math" panose="02040503050406030204" pitchFamily="18" charset="0"/>
                                </a:rPr>
                                <m:t>km</m:t>
                              </m:r>
                            </m:oMath>
                          </a14:m>
                          <a:r>
                            <a:rPr lang="en-US" dirty="0"/>
                            <a:t> (Average)</a:t>
                          </a:r>
                        </a:p>
                      </a:txBody>
                      <a:tcPr anchor="ctr"/>
                    </a:tc>
                    <a:extLst>
                      <a:ext uri="{0D108BD9-81ED-4DB2-BD59-A6C34878D82A}">
                        <a16:rowId xmlns:a16="http://schemas.microsoft.com/office/drawing/2014/main" val="2336598777"/>
                      </a:ext>
                    </a:extLst>
                  </a:tr>
                  <a:tr h="370840">
                    <a:tc>
                      <a:txBody>
                        <a:bodyPr/>
                        <a:lstStyle/>
                        <a:p>
                          <a:r>
                            <a:rPr lang="en-US" b="1" dirty="0"/>
                            <a:t>Costs per usage</a:t>
                          </a:r>
                        </a:p>
                      </a:txBody>
                      <a:tcPr anchor="ctr"/>
                    </a:tc>
                    <a:tc>
                      <a:txBody>
                        <a:bodyPr/>
                        <a:lstStyle/>
                        <a:p>
                          <a:pPr algn="ctr"/>
                          <a14:m xmlns:a14="http://schemas.microsoft.com/office/drawing/2010/main">
                            <m:oMathPara xmlns:m="http://schemas.openxmlformats.org/officeDocument/2006/math">
                              <m:oMathParaPr>
                                <m:jc m:val="centerGroup"/>
                              </m:oMathParaPr>
                              <m:oMath xmlns:m="http://schemas.openxmlformats.org/officeDocument/2006/math">
                                <m:r>
                                  <a:rPr lang="de-CH" b="1" i="1" dirty="0" smtClean="0">
                                    <a:latin typeface="Cambria Math" panose="02040503050406030204" pitchFamily="18" charset="0"/>
                                  </a:rPr>
                                  <m:t>𝟔</m:t>
                                </m:r>
                                <m:r>
                                  <a:rPr lang="de-CH" b="1" i="1" dirty="0" smtClean="0">
                                    <a:latin typeface="Cambria Math" panose="02040503050406030204" pitchFamily="18" charset="0"/>
                                  </a:rPr>
                                  <m:t>.</m:t>
                                </m:r>
                                <m:r>
                                  <a:rPr lang="de-CH" b="1" i="1" dirty="0" smtClean="0">
                                    <a:latin typeface="Cambria Math" panose="02040503050406030204" pitchFamily="18" charset="0"/>
                                  </a:rPr>
                                  <m:t>𝟎𝟎</m:t>
                                </m:r>
                                <m:r>
                                  <a:rPr lang="de-CH" b="1" i="1" dirty="0" smtClean="0">
                                    <a:latin typeface="Cambria Math" panose="02040503050406030204" pitchFamily="18" charset="0"/>
                                  </a:rPr>
                                  <m:t> −</m:t>
                                </m:r>
                                <m:r>
                                  <a:rPr lang="de-CH" b="1" i="1" dirty="0" smtClean="0">
                                    <a:latin typeface="Cambria Math" panose="02040503050406030204" pitchFamily="18" charset="0"/>
                                  </a:rPr>
                                  <m:t>𝟕</m:t>
                                </m:r>
                                <m:r>
                                  <a:rPr lang="de-CH" b="1" i="1" dirty="0" smtClean="0">
                                    <a:latin typeface="Cambria Math" panose="02040503050406030204" pitchFamily="18" charset="0"/>
                                  </a:rPr>
                                  <m:t>.</m:t>
                                </m:r>
                                <m:r>
                                  <a:rPr lang="de-CH" b="1" i="1" dirty="0" smtClean="0">
                                    <a:latin typeface="Cambria Math" panose="02040503050406030204" pitchFamily="18" charset="0"/>
                                  </a:rPr>
                                  <m:t>𝟐𝟎</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m:oMathPara>
                          </a14:m>
                          <a:endParaRPr lang="en-US" b="1" dirty="0"/>
                        </a:p>
                      </a:txBody>
                      <a:tcPr anchor="ctr"/>
                    </a:tc>
                    <a:tc>
                      <a:txBody>
                        <a:bodyPr/>
                        <a:lstStyle/>
                        <a:p>
                          <a:pPr algn="ctr"/>
                          <a14:m xmlns:a14="http://schemas.microsoft.com/office/drawing/2010/main">
                            <m:oMath xmlns:m="http://schemas.openxmlformats.org/officeDocument/2006/math">
                              <m:r>
                                <a:rPr lang="de-CH" b="1" i="1" dirty="0" smtClean="0">
                                  <a:latin typeface="Cambria Math" panose="02040503050406030204" pitchFamily="18" charset="0"/>
                                </a:rPr>
                                <m:t>𝟒</m:t>
                              </m:r>
                              <m:r>
                                <a:rPr lang="de-CH" b="1" i="1" dirty="0" smtClean="0">
                                  <a:latin typeface="Cambria Math" panose="02040503050406030204" pitchFamily="18" charset="0"/>
                                </a:rPr>
                                <m:t>.</m:t>
                              </m:r>
                              <m:r>
                                <a:rPr lang="de-CH" b="1" i="1" dirty="0" smtClean="0">
                                  <a:latin typeface="Cambria Math" panose="02040503050406030204" pitchFamily="18" charset="0"/>
                                </a:rPr>
                                <m:t>𝟐𝟎</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a14:m>
                          <a:r>
                            <a:rPr lang="en-US" b="1" dirty="0"/>
                            <a:t> (Germany)</a:t>
                          </a:r>
                        </a:p>
                        <a:p>
                          <a:pPr algn="ctr"/>
                          <a14:m xmlns:a14="http://schemas.microsoft.com/office/drawing/2010/main">
                            <m:oMath xmlns:m="http://schemas.openxmlformats.org/officeDocument/2006/math">
                              <m:r>
                                <a:rPr lang="de-CH" b="1" i="1" dirty="0" smtClean="0">
                                  <a:latin typeface="Cambria Math" panose="02040503050406030204" pitchFamily="18" charset="0"/>
                                </a:rPr>
                                <m:t>𝟏</m:t>
                              </m:r>
                              <m:r>
                                <a:rPr lang="de-CH" b="1" i="1" dirty="0" smtClean="0">
                                  <a:latin typeface="Cambria Math" panose="02040503050406030204" pitchFamily="18" charset="0"/>
                                </a:rPr>
                                <m:t>.</m:t>
                              </m:r>
                              <m:r>
                                <a:rPr lang="de-CH" b="1" i="1" dirty="0" smtClean="0">
                                  <a:latin typeface="Cambria Math" panose="02040503050406030204" pitchFamily="18" charset="0"/>
                                </a:rPr>
                                <m:t>𝟗𝟓</m:t>
                              </m:r>
                              <m:r>
                                <a:rPr lang="de-CH" b="1" i="1" dirty="0" smtClean="0">
                                  <a:latin typeface="Cambria Math" panose="02040503050406030204" pitchFamily="18" charset="0"/>
                                </a:rPr>
                                <m:t>€</m:t>
                              </m:r>
                              <m:r>
                                <m:rPr>
                                  <m:nor/>
                                </m:rPr>
                                <a:rPr lang="de-CH" b="1" i="0" dirty="0" smtClean="0">
                                  <a:latin typeface="Cambria Math" panose="02040503050406030204" pitchFamily="18" charset="0"/>
                                </a:rPr>
                                <m:t>/100 </m:t>
                              </m:r>
                              <m:r>
                                <m:rPr>
                                  <m:nor/>
                                </m:rPr>
                                <a:rPr lang="de-CH" b="1" i="0" dirty="0" smtClean="0">
                                  <a:latin typeface="Cambria Math" panose="02040503050406030204" pitchFamily="18" charset="0"/>
                                </a:rPr>
                                <m:t>km</m:t>
                              </m:r>
                            </m:oMath>
                          </a14:m>
                          <a:r>
                            <a:rPr lang="en-US" b="1" dirty="0"/>
                            <a:t> (Poland)</a:t>
                          </a:r>
                        </a:p>
                      </a:txBody>
                      <a:tcPr anchor="ctr"/>
                    </a:tc>
                    <a:extLst>
                      <a:ext uri="{0D108BD9-81ED-4DB2-BD59-A6C34878D82A}">
                        <a16:rowId xmlns:a16="http://schemas.microsoft.com/office/drawing/2014/main" val="2969787608"/>
                      </a:ext>
                    </a:extLst>
                  </a:tr>
                </a:tbl>
              </a:graphicData>
            </a:graphic>
          </p:graphicFrame>
        </mc:Fallback>
      </mc:AlternateContent>
    </p:spTree>
    <p:extLst>
      <p:ext uri="{BB962C8B-B14F-4D97-AF65-F5344CB8AC3E}">
        <p14:creationId xmlns:p14="http://schemas.microsoft.com/office/powerpoint/2010/main" val="1374454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41AD6-8891-D60D-A940-7DF2E4C6F2BB}"/>
              </a:ext>
            </a:extLst>
          </p:cNvPr>
          <p:cNvSpPr>
            <a:spLocks noGrp="1"/>
          </p:cNvSpPr>
          <p:nvPr>
            <p:ph idx="1"/>
          </p:nvPr>
        </p:nvSpPr>
        <p:spPr/>
        <p:txBody>
          <a:bodyPr/>
          <a:lstStyle/>
          <a:p>
            <a:endParaRPr lang="de-CH" dirty="0"/>
          </a:p>
          <a:p>
            <a:endParaRPr lang="de-CH" dirty="0"/>
          </a:p>
          <a:p>
            <a:endParaRPr lang="en-US" dirty="0"/>
          </a:p>
        </p:txBody>
      </p:sp>
      <p:sp>
        <p:nvSpPr>
          <p:cNvPr id="3" name="Date Placeholder 2">
            <a:extLst>
              <a:ext uri="{FF2B5EF4-FFF2-40B4-BE49-F238E27FC236}">
                <a16:creationId xmlns:a16="http://schemas.microsoft.com/office/drawing/2014/main" id="{DCC08BE4-3BF3-F1B1-4FB5-260DB6A1EE5B}"/>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77030CC-F83E-82F1-978C-C87BEF1B703A}"/>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5A7FEC94-DB09-9FD0-FE4D-29C13D2ED4F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21</a:t>
            </a:fld>
            <a:endParaRPr lang="de-CH" dirty="0">
              <a:solidFill>
                <a:prstClr val="white"/>
              </a:solidFill>
            </a:endParaRPr>
          </a:p>
        </p:txBody>
      </p:sp>
      <p:sp>
        <p:nvSpPr>
          <p:cNvPr id="6" name="Title 5">
            <a:extLst>
              <a:ext uri="{FF2B5EF4-FFF2-40B4-BE49-F238E27FC236}">
                <a16:creationId xmlns:a16="http://schemas.microsoft.com/office/drawing/2014/main" id="{49A51686-2FF6-E878-F6B5-CA08E75D8EB5}"/>
              </a:ext>
            </a:extLst>
          </p:cNvPr>
          <p:cNvSpPr>
            <a:spLocks noGrp="1"/>
          </p:cNvSpPr>
          <p:nvPr>
            <p:ph type="title"/>
          </p:nvPr>
        </p:nvSpPr>
        <p:spPr/>
        <p:txBody>
          <a:bodyPr>
            <a:normAutofit fontScale="90000"/>
          </a:bodyPr>
          <a:lstStyle/>
          <a:p>
            <a:r>
              <a:rPr lang="en-US" dirty="0"/>
              <a:t>Combustion vs. Electric - Life cycle assessment</a:t>
            </a:r>
          </a:p>
        </p:txBody>
      </p:sp>
      <p:sp>
        <p:nvSpPr>
          <p:cNvPr id="7" name="Textfeld 6">
            <a:extLst>
              <a:ext uri="{FF2B5EF4-FFF2-40B4-BE49-F238E27FC236}">
                <a16:creationId xmlns:a16="http://schemas.microsoft.com/office/drawing/2014/main" id="{F5029C72-D6C0-158B-C74F-072152922A63}"/>
              </a:ext>
            </a:extLst>
          </p:cNvPr>
          <p:cNvSpPr txBox="1"/>
          <p:nvPr/>
        </p:nvSpPr>
        <p:spPr>
          <a:xfrm>
            <a:off x="802957" y="6221411"/>
            <a:ext cx="8255317" cy="276999"/>
          </a:xfrm>
          <a:prstGeom prst="rect">
            <a:avLst/>
          </a:prstGeom>
          <a:noFill/>
        </p:spPr>
        <p:txBody>
          <a:bodyPr wrap="square" rtlCol="0">
            <a:spAutoFit/>
          </a:bodyPr>
          <a:lstStyle/>
          <a:p>
            <a:r>
              <a:rPr lang="de-CH" sz="1200" dirty="0"/>
              <a:t>Source: </a:t>
            </a:r>
            <a:r>
              <a:rPr lang="de-CH" sz="1200" dirty="0">
                <a:hlinkClick r:id="rId2"/>
              </a:rPr>
              <a:t>https://www.heise.de/newsticker/meldung/VW-Studie-E-Autos-sind-klimafreundlicher-als-Verbrenner-4407953.html</a:t>
            </a:r>
            <a:endParaRPr lang="de-CH" sz="1200" dirty="0"/>
          </a:p>
        </p:txBody>
      </p:sp>
      <p:pic>
        <p:nvPicPr>
          <p:cNvPr id="10" name="Picture 2" descr="VW-Studie: E-Autos sind klimafreundlicher als Verbrenner | heise online">
            <a:extLst>
              <a:ext uri="{FF2B5EF4-FFF2-40B4-BE49-F238E27FC236}">
                <a16:creationId xmlns:a16="http://schemas.microsoft.com/office/drawing/2014/main" id="{BDAB9336-071B-4CD6-7C49-811D4D679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62" b="10945"/>
          <a:stretch/>
        </p:blipFill>
        <p:spPr bwMode="auto">
          <a:xfrm>
            <a:off x="617898" y="1585913"/>
            <a:ext cx="6849701" cy="40608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5D93C2E6-406E-005E-35FD-CA09A4D3DDC2}"/>
              </a:ext>
            </a:extLst>
          </p:cNvPr>
          <p:cNvCxnSpPr>
            <a:cxnSpLocks/>
            <a:endCxn id="13" idx="1"/>
          </p:cNvCxnSpPr>
          <p:nvPr/>
        </p:nvCxnSpPr>
        <p:spPr>
          <a:xfrm>
            <a:off x="6257925" y="2907727"/>
            <a:ext cx="1507332" cy="992708"/>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E75A334-336D-C19A-A17D-7E52B29310A7}"/>
                  </a:ext>
                </a:extLst>
              </p:cNvPr>
              <p:cNvSpPr txBox="1"/>
              <p:nvPr/>
            </p:nvSpPr>
            <p:spPr>
              <a:xfrm>
                <a:off x="7765257" y="3438770"/>
                <a:ext cx="1935956"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410 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m:oMathPara>
                </a14:m>
                <a:endParaRPr lang="en-US" dirty="0"/>
              </a:p>
              <a:p>
                <a:r>
                  <a:rPr lang="en-US" dirty="0"/>
                  <a:t>Overtake Golf Diesel: 120’000km</a:t>
                </a:r>
              </a:p>
            </p:txBody>
          </p:sp>
        </mc:Choice>
        <mc:Fallback xmlns="">
          <p:sp>
            <p:nvSpPr>
              <p:cNvPr id="13" name="TextBox 12">
                <a:extLst>
                  <a:ext uri="{FF2B5EF4-FFF2-40B4-BE49-F238E27FC236}">
                    <a16:creationId xmlns:a16="http://schemas.microsoft.com/office/drawing/2014/main" id="{DE75A334-336D-C19A-A17D-7E52B29310A7}"/>
                  </a:ext>
                </a:extLst>
              </p:cNvPr>
              <p:cNvSpPr txBox="1">
                <a:spLocks noRot="1" noChangeAspect="1" noMove="1" noResize="1" noEditPoints="1" noAdjustHandles="1" noChangeArrowheads="1" noChangeShapeType="1" noTextEdit="1"/>
              </p:cNvSpPr>
              <p:nvPr/>
            </p:nvSpPr>
            <p:spPr>
              <a:xfrm>
                <a:off x="7765257" y="3438770"/>
                <a:ext cx="1935956" cy="923330"/>
              </a:xfrm>
              <a:prstGeom prst="rect">
                <a:avLst/>
              </a:prstGeom>
              <a:blipFill>
                <a:blip r:embed="rId4"/>
                <a:stretch>
                  <a:fillRect l="-2839" r="-631"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692AF1-9090-DC58-27A5-DA4362A16066}"/>
                  </a:ext>
                </a:extLst>
              </p:cNvPr>
              <p:cNvSpPr txBox="1"/>
              <p:nvPr/>
            </p:nvSpPr>
            <p:spPr>
              <a:xfrm>
                <a:off x="7765256" y="2229800"/>
                <a:ext cx="19800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3.6 </m:t>
                      </m:r>
                      <m:r>
                        <a:rPr lang="de-CH" b="0" i="1" smtClean="0">
                          <a:latin typeface="Cambria Math" panose="02040503050406030204" pitchFamily="18" charset="0"/>
                        </a:rPr>
                        <m:t>𝑙</m:t>
                      </m:r>
                      <m:r>
                        <a:rPr lang="de-CH" b="0" i="1" smtClean="0">
                          <a:latin typeface="Cambria Math" panose="02040503050406030204" pitchFamily="18" charset="0"/>
                        </a:rPr>
                        <m:t>/100</m:t>
                      </m:r>
                      <m:r>
                        <a:rPr lang="de-CH" b="0" i="1" smtClean="0">
                          <a:latin typeface="Cambria Math" panose="02040503050406030204" pitchFamily="18" charset="0"/>
                        </a:rPr>
                        <m:t>𝑘𝑚</m:t>
                      </m:r>
                    </m:oMath>
                  </m:oMathPara>
                </a14:m>
                <a:endParaRPr lang="en-US" dirty="0"/>
              </a:p>
              <a:p>
                <a:pPr/>
                <a14:m>
                  <m:oMathPara xmlns:m="http://schemas.openxmlformats.org/officeDocument/2006/math">
                    <m:oMathParaPr>
                      <m:jc m:val="centerGroup"/>
                    </m:oMathParaPr>
                    <m:oMath xmlns:m="http://schemas.openxmlformats.org/officeDocument/2006/math">
                      <m:r>
                        <m:rPr>
                          <m:nor/>
                        </m:rPr>
                        <a:rPr lang="de-CH" b="0" i="0" smtClean="0">
                          <a:latin typeface="Cambria Math" panose="02040503050406030204" pitchFamily="18" charset="0"/>
                        </a:rPr>
                        <m:t>3′000</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a:rPr lang="de-CH" i="1">
                          <a:latin typeface="Cambria Math" panose="02040503050406030204" pitchFamily="18" charset="0"/>
                        </a:rPr>
                        <m:t>𝑙</m:t>
                      </m:r>
                    </m:oMath>
                  </m:oMathPara>
                </a14:m>
                <a:endParaRPr lang="en-US" dirty="0"/>
              </a:p>
            </p:txBody>
          </p:sp>
        </mc:Choice>
        <mc:Fallback xmlns="">
          <p:sp>
            <p:nvSpPr>
              <p:cNvPr id="14" name="TextBox 13">
                <a:extLst>
                  <a:ext uri="{FF2B5EF4-FFF2-40B4-BE49-F238E27FC236}">
                    <a16:creationId xmlns:a16="http://schemas.microsoft.com/office/drawing/2014/main" id="{8F692AF1-9090-DC58-27A5-DA4362A16066}"/>
                  </a:ext>
                </a:extLst>
              </p:cNvPr>
              <p:cNvSpPr txBox="1">
                <a:spLocks noRot="1" noChangeAspect="1" noMove="1" noResize="1" noEditPoints="1" noAdjustHandles="1" noChangeArrowheads="1" noChangeShapeType="1" noTextEdit="1"/>
              </p:cNvSpPr>
              <p:nvPr/>
            </p:nvSpPr>
            <p:spPr>
              <a:xfrm>
                <a:off x="7765256" y="2229800"/>
                <a:ext cx="1980000" cy="646331"/>
              </a:xfrm>
              <a:prstGeom prst="rect">
                <a:avLst/>
              </a:prstGeom>
              <a:blipFill>
                <a:blip r:embed="rId5"/>
                <a:stretch>
                  <a:fillRect b="-6604"/>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97979133-6772-A1A8-03D1-64E829526F52}"/>
              </a:ext>
            </a:extLst>
          </p:cNvPr>
          <p:cNvCxnSpPr>
            <a:cxnSpLocks/>
            <a:endCxn id="14" idx="1"/>
          </p:cNvCxnSpPr>
          <p:nvPr/>
        </p:nvCxnSpPr>
        <p:spPr>
          <a:xfrm>
            <a:off x="6376988" y="2495902"/>
            <a:ext cx="1388268" cy="57064"/>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92E12C-B1C6-6EE0-39B6-BF770B970D7E}"/>
              </a:ext>
            </a:extLst>
          </p:cNvPr>
          <p:cNvCxnSpPr>
            <a:cxnSpLocks/>
          </p:cNvCxnSpPr>
          <p:nvPr/>
        </p:nvCxnSpPr>
        <p:spPr>
          <a:xfrm flipV="1">
            <a:off x="2000250" y="3520018"/>
            <a:ext cx="4429125" cy="223307"/>
          </a:xfrm>
          <a:prstGeom prst="line">
            <a:avLst/>
          </a:prstGeom>
          <a:ln w="28575">
            <a:solidFill>
              <a:schemeClr val="accent4">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8ACC18-4BA1-60CC-8E67-CB20831D5FFE}"/>
              </a:ext>
            </a:extLst>
          </p:cNvPr>
          <p:cNvCxnSpPr>
            <a:cxnSpLocks/>
            <a:endCxn id="25" idx="1"/>
          </p:cNvCxnSpPr>
          <p:nvPr/>
        </p:nvCxnSpPr>
        <p:spPr>
          <a:xfrm>
            <a:off x="6334126" y="3637196"/>
            <a:ext cx="1431133" cy="1881400"/>
          </a:xfrm>
          <a:prstGeom prst="line">
            <a:avLst/>
          </a:prstGeom>
          <a:ln w="190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9C1B6D5-7E20-C02D-C714-4F82B8D566A8}"/>
                  </a:ext>
                </a:extLst>
              </p:cNvPr>
              <p:cNvSpPr txBox="1"/>
              <p:nvPr/>
            </p:nvSpPr>
            <p:spPr>
              <a:xfrm>
                <a:off x="7765259" y="4779932"/>
                <a:ext cx="1980000" cy="1477328"/>
              </a:xfrm>
              <a:prstGeom prst="rect">
                <a:avLst/>
              </a:prstGeom>
              <a:noFill/>
            </p:spPr>
            <p:txBody>
              <a:bodyPr wrap="square" rtlCol="0">
                <a:spAutoFit/>
              </a:bodyPr>
              <a:lstStyle/>
              <a:p>
                <a:r>
                  <a:rPr lang="de-CH" b="0" dirty="0">
                    <a:latin typeface="Cambria Math" panose="02040503050406030204" pitchFamily="18" charset="0"/>
                  </a:rPr>
                  <a:t>Change electricity mix at </a:t>
                </a:r>
                <a:r>
                  <a:rPr lang="de-CH" b="0" dirty="0" err="1">
                    <a:latin typeface="Cambria Math" panose="02040503050406030204" pitchFamily="18" charset="0"/>
                  </a:rPr>
                  <a:t>home</a:t>
                </a:r>
                <a:endParaRPr lang="de-CH"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CH" i="1">
                          <a:latin typeface="Cambria Math" panose="02040503050406030204" pitchFamily="18" charset="0"/>
                        </a:rPr>
                        <m:t>1</m:t>
                      </m:r>
                      <m:r>
                        <a:rPr lang="de-CH" b="0" i="1" smtClean="0">
                          <a:latin typeface="Cambria Math" panose="02040503050406030204" pitchFamily="18" charset="0"/>
                        </a:rPr>
                        <m:t>00 </m:t>
                      </m:r>
                      <m:r>
                        <m:rPr>
                          <m:nor/>
                        </m:rPr>
                        <a:rPr lang="de-CH" b="0" i="0" smtClean="0">
                          <a:latin typeface="Cambria Math" panose="02040503050406030204" pitchFamily="18" charset="0"/>
                        </a:rPr>
                        <m:t>g</m:t>
                      </m:r>
                      <m:r>
                        <a:rPr lang="de-CH" b="0" i="1" smtClean="0">
                          <a:latin typeface="Cambria Math" panose="02040503050406030204" pitchFamily="18" charset="0"/>
                        </a:rPr>
                        <m:t>𝐶</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𝑂</m:t>
                          </m:r>
                        </m:e>
                        <m:sub>
                          <m:r>
                            <a:rPr lang="de-CH" b="0" i="1" smtClean="0">
                              <a:latin typeface="Cambria Math" panose="02040503050406030204" pitchFamily="18" charset="0"/>
                            </a:rPr>
                            <m:t>2</m:t>
                          </m:r>
                        </m:sub>
                      </m:sSub>
                      <m:r>
                        <m:rPr>
                          <m:nor/>
                        </m:rPr>
                        <a:rPr lang="de-CH" b="0" i="0" smtClean="0">
                          <a:latin typeface="Cambria Math" panose="02040503050406030204" pitchFamily="18" charset="0"/>
                        </a:rPr>
                        <m:t>/</m:t>
                      </m:r>
                      <m:r>
                        <m:rPr>
                          <m:nor/>
                        </m:rPr>
                        <a:rPr lang="de-CH" b="0" i="0" smtClean="0">
                          <a:latin typeface="Cambria Math" panose="02040503050406030204" pitchFamily="18" charset="0"/>
                        </a:rPr>
                        <m:t>kWh</m:t>
                      </m:r>
                    </m:oMath>
                  </m:oMathPara>
                </a14:m>
                <a:endParaRPr lang="de-CH" b="0" dirty="0"/>
              </a:p>
              <a:p>
                <a:r>
                  <a:rPr lang="en-US" dirty="0"/>
                  <a:t>Overtake Golf Diesel: 70’000km </a:t>
                </a:r>
              </a:p>
            </p:txBody>
          </p:sp>
        </mc:Choice>
        <mc:Fallback xmlns="">
          <p:sp>
            <p:nvSpPr>
              <p:cNvPr id="25" name="TextBox 24">
                <a:extLst>
                  <a:ext uri="{FF2B5EF4-FFF2-40B4-BE49-F238E27FC236}">
                    <a16:creationId xmlns:a16="http://schemas.microsoft.com/office/drawing/2014/main" id="{F9C1B6D5-7E20-C02D-C714-4F82B8D566A8}"/>
                  </a:ext>
                </a:extLst>
              </p:cNvPr>
              <p:cNvSpPr txBox="1">
                <a:spLocks noRot="1" noChangeAspect="1" noMove="1" noResize="1" noEditPoints="1" noAdjustHandles="1" noChangeArrowheads="1" noChangeShapeType="1" noTextEdit="1"/>
              </p:cNvSpPr>
              <p:nvPr/>
            </p:nvSpPr>
            <p:spPr>
              <a:xfrm>
                <a:off x="7765259" y="4779932"/>
                <a:ext cx="1980000" cy="1477328"/>
              </a:xfrm>
              <a:prstGeom prst="rect">
                <a:avLst/>
              </a:prstGeom>
              <a:blipFill>
                <a:blip r:embed="rId6"/>
                <a:stretch>
                  <a:fillRect l="-2769" t="-2479" r="-2462" b="-5785"/>
                </a:stretch>
              </a:blipFill>
            </p:spPr>
            <p:txBody>
              <a:bodyPr/>
              <a:lstStyle/>
              <a:p>
                <a:r>
                  <a:rPr lang="en-US">
                    <a:noFill/>
                  </a:rPr>
                  <a:t> </a:t>
                </a:r>
              </a:p>
            </p:txBody>
          </p:sp>
        </mc:Fallback>
      </mc:AlternateContent>
    </p:spTree>
    <p:extLst>
      <p:ext uri="{BB962C8B-B14F-4D97-AF65-F5344CB8AC3E}">
        <p14:creationId xmlns:p14="http://schemas.microsoft.com/office/powerpoint/2010/main" val="229993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7C694AC-FD9A-EDA5-FA7A-68189C5FB847}"/>
              </a:ext>
            </a:extLst>
          </p:cNvPr>
          <p:cNvPicPr>
            <a:picLocks noChangeAspect="1"/>
          </p:cNvPicPr>
          <p:nvPr/>
        </p:nvPicPr>
        <p:blipFill>
          <a:blip r:embed="rId3"/>
          <a:stretch>
            <a:fillRect/>
          </a:stretch>
        </p:blipFill>
        <p:spPr>
          <a:xfrm>
            <a:off x="5759677" y="3621878"/>
            <a:ext cx="4091826" cy="2045914"/>
          </a:xfrm>
          <a:prstGeom prst="rect">
            <a:avLst/>
          </a:prstGeom>
        </p:spPr>
      </p:pic>
      <p:sp>
        <p:nvSpPr>
          <p:cNvPr id="2" name="Content Placeholder 1">
            <a:extLst>
              <a:ext uri="{FF2B5EF4-FFF2-40B4-BE49-F238E27FC236}">
                <a16:creationId xmlns:a16="http://schemas.microsoft.com/office/drawing/2014/main" id="{FF2D2B81-38D4-50DB-F5CD-BE4695C589ED}"/>
              </a:ext>
            </a:extLst>
          </p:cNvPr>
          <p:cNvSpPr>
            <a:spLocks noGrp="1"/>
          </p:cNvSpPr>
          <p:nvPr>
            <p:ph idx="1"/>
          </p:nvPr>
        </p:nvSpPr>
        <p:spPr>
          <a:xfrm>
            <a:off x="681039" y="1002346"/>
            <a:ext cx="4983162" cy="5174618"/>
          </a:xfrm>
        </p:spPr>
        <p:txBody>
          <a:bodyPr>
            <a:normAutofit fontScale="70000" lnSpcReduction="20000"/>
          </a:bodyPr>
          <a:lstStyle/>
          <a:p>
            <a:pPr marL="0" indent="0">
              <a:buNone/>
            </a:pPr>
            <a:r>
              <a:rPr lang="en-US" dirty="0"/>
              <a:t>The study discusses the importance of integrating efficient technologies and renewable energy sources to reduce CO</a:t>
            </a:r>
            <a:r>
              <a:rPr lang="en-US" baseline="-25000" dirty="0"/>
              <a:t>2</a:t>
            </a:r>
            <a:r>
              <a:rPr lang="en-US" dirty="0"/>
              <a:t> emissions. It shows the role of storage technologies in maintaining system flexibility and the significance of sectoral electrification in achieving optimal CO</a:t>
            </a:r>
            <a:r>
              <a:rPr lang="en-US" baseline="-25000" dirty="0"/>
              <a:t>2</a:t>
            </a:r>
            <a:r>
              <a:rPr lang="en-US" dirty="0"/>
              <a:t> emission levels.</a:t>
            </a:r>
          </a:p>
          <a:p>
            <a:pPr marL="0" indent="0">
              <a:buNone/>
            </a:pPr>
            <a:r>
              <a:rPr lang="en-US" dirty="0"/>
              <a:t>In 2015 Switzerland had an emission of 35MtCO</a:t>
            </a:r>
            <a:r>
              <a:rPr lang="en-US" baseline="-25000" dirty="0"/>
              <a:t>2</a:t>
            </a:r>
            <a:r>
              <a:rPr lang="en-US" dirty="0"/>
              <a:t> by consumption of 183TWh energy (2023: 33MtCO</a:t>
            </a:r>
            <a:r>
              <a:rPr lang="en-US" baseline="-25000" dirty="0"/>
              <a:t>2</a:t>
            </a:r>
            <a:r>
              <a:rPr lang="en-US" dirty="0"/>
              <a:t>)</a:t>
            </a:r>
          </a:p>
          <a:p>
            <a:pPr marL="0" indent="0">
              <a:buNone/>
            </a:pPr>
            <a:r>
              <a:rPr lang="en-US" b="1" dirty="0"/>
              <a:t>Goal: reduce</a:t>
            </a:r>
            <a:r>
              <a:rPr lang="en-US" dirty="0"/>
              <a:t> </a:t>
            </a:r>
            <a:r>
              <a:rPr lang="en-US" b="1" dirty="0"/>
              <a:t>CO</a:t>
            </a:r>
            <a:r>
              <a:rPr lang="en-US" b="1" baseline="-25000" dirty="0"/>
              <a:t>2</a:t>
            </a:r>
            <a:r>
              <a:rPr lang="en-US" b="1" dirty="0"/>
              <a:t> emission</a:t>
            </a:r>
          </a:p>
          <a:p>
            <a:pPr marL="457200" indent="-457200">
              <a:buAutoNum type="arabicPeriod"/>
            </a:pPr>
            <a:r>
              <a:rPr lang="en-US" b="1" dirty="0"/>
              <a:t>Improve efficiency: </a:t>
            </a:r>
            <a:r>
              <a:rPr lang="en-US" dirty="0"/>
              <a:t>Implement newer and more efficient technology</a:t>
            </a:r>
          </a:p>
          <a:p>
            <a:pPr marL="457200" indent="-457200">
              <a:buFont typeface="Arial" panose="020B0604020202020204" pitchFamily="34" charset="0"/>
              <a:buAutoNum type="arabicPeriod"/>
            </a:pPr>
            <a:r>
              <a:rPr lang="en-US" b="1" dirty="0"/>
              <a:t>Reduce power consumption to 137TWh </a:t>
            </a:r>
            <a:r>
              <a:rPr lang="en-US" dirty="0"/>
              <a:t>and improve emission to 10 MtCO</a:t>
            </a:r>
            <a:r>
              <a:rPr lang="en-US" baseline="-25000" dirty="0"/>
              <a:t>2</a:t>
            </a:r>
            <a:r>
              <a:rPr lang="en-US" dirty="0"/>
              <a:t> </a:t>
            </a:r>
          </a:p>
          <a:p>
            <a:pPr marL="457200" indent="-457200">
              <a:buFont typeface="Arial" panose="020B0604020202020204" pitchFamily="34" charset="0"/>
              <a:buAutoNum type="arabicPeriod"/>
            </a:pPr>
            <a:r>
              <a:rPr lang="en-US" b="1" dirty="0"/>
              <a:t>Cost-emission trade-off: </a:t>
            </a:r>
            <a:r>
              <a:rPr lang="en-US" dirty="0"/>
              <a:t>More efficient system has its higher costs: &lt; 14 MtCO</a:t>
            </a:r>
            <a:r>
              <a:rPr lang="en-US" baseline="-25000" dirty="0"/>
              <a:t>2</a:t>
            </a:r>
          </a:p>
          <a:p>
            <a:pPr marL="457200" indent="-457200">
              <a:buAutoNum type="arabicPeriod"/>
            </a:pPr>
            <a:r>
              <a:rPr lang="en-US" b="1" dirty="0"/>
              <a:t>Big</a:t>
            </a:r>
            <a:r>
              <a:rPr lang="en-US" dirty="0"/>
              <a:t> </a:t>
            </a:r>
            <a:r>
              <a:rPr lang="en-US" b="1" dirty="0"/>
              <a:t>impact</a:t>
            </a:r>
            <a:r>
              <a:rPr lang="en-US" dirty="0"/>
              <a:t> on energy </a:t>
            </a:r>
            <a:r>
              <a:rPr lang="en-US" b="1" dirty="0"/>
              <a:t>consumption</a:t>
            </a:r>
            <a:r>
              <a:rPr lang="en-US" dirty="0"/>
              <a:t>: home heating systems, mobility</a:t>
            </a:r>
          </a:p>
          <a:p>
            <a:pPr marL="0" indent="0">
              <a:buNone/>
            </a:pPr>
            <a:r>
              <a:rPr lang="en-US" b="1" dirty="0"/>
              <a:t>Solution:</a:t>
            </a:r>
          </a:p>
          <a:p>
            <a:pPr marL="0" indent="0">
              <a:buNone/>
            </a:pPr>
            <a:r>
              <a:rPr lang="en-US" dirty="0"/>
              <a:t>Transitioning to smaller, localized energy systems supported by local storage solutions, such as batteries, can </a:t>
            </a:r>
            <a:r>
              <a:rPr lang="en-US" b="1" dirty="0"/>
              <a:t>reduce</a:t>
            </a:r>
            <a:r>
              <a:rPr lang="en-US" dirty="0"/>
              <a:t> </a:t>
            </a:r>
            <a:r>
              <a:rPr lang="en-US" b="1" dirty="0"/>
              <a:t>grid</a:t>
            </a:r>
            <a:r>
              <a:rPr lang="en-US" dirty="0"/>
              <a:t> </a:t>
            </a:r>
            <a:r>
              <a:rPr lang="en-US" b="1" dirty="0"/>
              <a:t>losses</a:t>
            </a:r>
            <a:r>
              <a:rPr lang="en-US" dirty="0"/>
              <a:t> for heat and electric systems</a:t>
            </a:r>
          </a:p>
        </p:txBody>
      </p:sp>
      <p:sp>
        <p:nvSpPr>
          <p:cNvPr id="3" name="Date Placeholder 2">
            <a:extLst>
              <a:ext uri="{FF2B5EF4-FFF2-40B4-BE49-F238E27FC236}">
                <a16:creationId xmlns:a16="http://schemas.microsoft.com/office/drawing/2014/main" id="{55E06F72-B4BA-186A-BE15-EAA7CBD7C3A0}"/>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81B5DB12-DA51-0499-FA7D-0DB6D401187E}"/>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92D12823-2841-9384-7E3A-44644075C3F3}"/>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22</a:t>
            </a:fld>
            <a:endParaRPr lang="de-CH" dirty="0">
              <a:solidFill>
                <a:prstClr val="white"/>
              </a:solidFill>
            </a:endParaRPr>
          </a:p>
        </p:txBody>
      </p:sp>
      <p:sp>
        <p:nvSpPr>
          <p:cNvPr id="6" name="Title 5">
            <a:extLst>
              <a:ext uri="{FF2B5EF4-FFF2-40B4-BE49-F238E27FC236}">
                <a16:creationId xmlns:a16="http://schemas.microsoft.com/office/drawing/2014/main" id="{C9B39DF1-7B3E-3BC0-79DF-D9981A3EC0DF}"/>
              </a:ext>
            </a:extLst>
          </p:cNvPr>
          <p:cNvSpPr>
            <a:spLocks noGrp="1"/>
          </p:cNvSpPr>
          <p:nvPr>
            <p:ph type="title"/>
          </p:nvPr>
        </p:nvSpPr>
        <p:spPr/>
        <p:txBody>
          <a:bodyPr/>
          <a:lstStyle/>
          <a:p>
            <a:r>
              <a:rPr lang="en-US" dirty="0"/>
              <a:t>Electrification reduces CO</a:t>
            </a:r>
            <a:r>
              <a:rPr lang="en-US" baseline="-25000" dirty="0"/>
              <a:t>2</a:t>
            </a:r>
            <a:r>
              <a:rPr lang="en-US" dirty="0"/>
              <a:t> emissions</a:t>
            </a:r>
          </a:p>
        </p:txBody>
      </p:sp>
      <p:pic>
        <p:nvPicPr>
          <p:cNvPr id="8" name="Picture 7">
            <a:extLst>
              <a:ext uri="{FF2B5EF4-FFF2-40B4-BE49-F238E27FC236}">
                <a16:creationId xmlns:a16="http://schemas.microsoft.com/office/drawing/2014/main" id="{6D2809D6-7BAC-78C8-EEEF-344ECE4844BA}"/>
              </a:ext>
            </a:extLst>
          </p:cNvPr>
          <p:cNvPicPr>
            <a:picLocks noChangeAspect="1"/>
          </p:cNvPicPr>
          <p:nvPr/>
        </p:nvPicPr>
        <p:blipFill>
          <a:blip r:embed="rId4"/>
          <a:stretch>
            <a:fillRect/>
          </a:stretch>
        </p:blipFill>
        <p:spPr>
          <a:xfrm>
            <a:off x="5759676" y="1011426"/>
            <a:ext cx="4091826" cy="2341371"/>
          </a:xfrm>
          <a:prstGeom prst="rect">
            <a:avLst/>
          </a:prstGeom>
        </p:spPr>
      </p:pic>
      <p:sp>
        <p:nvSpPr>
          <p:cNvPr id="11" name="TextBox 10">
            <a:extLst>
              <a:ext uri="{FF2B5EF4-FFF2-40B4-BE49-F238E27FC236}">
                <a16:creationId xmlns:a16="http://schemas.microsoft.com/office/drawing/2014/main" id="{896D86B2-5335-2411-A74D-69D8D8AB4441}"/>
              </a:ext>
            </a:extLst>
          </p:cNvPr>
          <p:cNvSpPr txBox="1"/>
          <p:nvPr/>
        </p:nvSpPr>
        <p:spPr>
          <a:xfrm>
            <a:off x="2844800" y="5973094"/>
            <a:ext cx="7073470" cy="523220"/>
          </a:xfrm>
          <a:prstGeom prst="rect">
            <a:avLst/>
          </a:prstGeom>
          <a:noFill/>
        </p:spPr>
        <p:txBody>
          <a:bodyPr wrap="square">
            <a:spAutoFit/>
          </a:bodyPr>
          <a:lstStyle/>
          <a:p>
            <a:pPr>
              <a:spcBef>
                <a:spcPts val="0"/>
              </a:spcBef>
              <a:spcAft>
                <a:spcPts val="0"/>
              </a:spcAft>
            </a:pPr>
            <a:r>
              <a:rPr lang="en-US" sz="1400" dirty="0">
                <a:effectLst/>
              </a:rPr>
              <a:t>G. Limpens, S. </a:t>
            </a:r>
            <a:r>
              <a:rPr lang="en-US" sz="1400" dirty="0" err="1">
                <a:effectLst/>
              </a:rPr>
              <a:t>Moret</a:t>
            </a:r>
            <a:r>
              <a:rPr lang="en-US" sz="1400" dirty="0">
                <a:effectLst/>
              </a:rPr>
              <a:t>, G. </a:t>
            </a:r>
            <a:r>
              <a:rPr lang="en-US" sz="1400" dirty="0" err="1">
                <a:effectLst/>
              </a:rPr>
              <a:t>Guidati</a:t>
            </a:r>
            <a:r>
              <a:rPr lang="en-US" sz="1400" dirty="0">
                <a:effectLst/>
              </a:rPr>
              <a:t>, X. Li, F. Maréchal, H. </a:t>
            </a:r>
            <a:r>
              <a:rPr lang="en-US" sz="1400" dirty="0" err="1">
                <a:effectLst/>
              </a:rPr>
              <a:t>Jeanmart</a:t>
            </a:r>
            <a:r>
              <a:rPr lang="en-US" sz="1400" dirty="0">
                <a:effectLst/>
              </a:rPr>
              <a:t>, “The role of storage in the Swiss energy transition”, PROCEEDINGS OF ECOS 2019 - JUNE 23-28, 2019, WROCLAW, POLAND</a:t>
            </a:r>
          </a:p>
        </p:txBody>
      </p:sp>
      <p:sp>
        <p:nvSpPr>
          <p:cNvPr id="12" name="TextBox 11">
            <a:extLst>
              <a:ext uri="{FF2B5EF4-FFF2-40B4-BE49-F238E27FC236}">
                <a16:creationId xmlns:a16="http://schemas.microsoft.com/office/drawing/2014/main" id="{3D8FDE30-E912-09C2-BA6E-57ED71D68185}"/>
              </a:ext>
            </a:extLst>
          </p:cNvPr>
          <p:cNvSpPr txBox="1"/>
          <p:nvPr/>
        </p:nvSpPr>
        <p:spPr>
          <a:xfrm>
            <a:off x="17171" y="5973094"/>
            <a:ext cx="1983997" cy="523220"/>
          </a:xfrm>
          <a:prstGeom prst="rect">
            <a:avLst/>
          </a:prstGeom>
          <a:noFill/>
        </p:spPr>
        <p:txBody>
          <a:bodyPr wrap="square">
            <a:spAutoFit/>
          </a:bodyPr>
          <a:lstStyle/>
          <a:p>
            <a:pPr>
              <a:spcBef>
                <a:spcPts val="0"/>
              </a:spcBef>
              <a:spcAft>
                <a:spcPts val="0"/>
              </a:spcAft>
            </a:pPr>
            <a:r>
              <a:rPr lang="en-US" sz="1400" dirty="0">
                <a:effectLst/>
              </a:rPr>
              <a:t>RE = renewable energies</a:t>
            </a:r>
          </a:p>
          <a:p>
            <a:pPr>
              <a:spcBef>
                <a:spcPts val="0"/>
              </a:spcBef>
              <a:spcAft>
                <a:spcPts val="0"/>
              </a:spcAft>
            </a:pPr>
            <a:r>
              <a:rPr lang="en-US" sz="1400" dirty="0"/>
              <a:t>TD = typical days</a:t>
            </a:r>
          </a:p>
        </p:txBody>
      </p:sp>
    </p:spTree>
    <p:extLst>
      <p:ext uri="{BB962C8B-B14F-4D97-AF65-F5344CB8AC3E}">
        <p14:creationId xmlns:p14="http://schemas.microsoft.com/office/powerpoint/2010/main" val="78799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508FC3-C550-6F7F-7B63-B26E2BB8DB88}"/>
              </a:ext>
            </a:extLst>
          </p:cNvPr>
          <p:cNvPicPr>
            <a:picLocks noChangeAspect="1"/>
          </p:cNvPicPr>
          <p:nvPr/>
        </p:nvPicPr>
        <p:blipFill>
          <a:blip r:embed="rId2"/>
          <a:stretch>
            <a:fillRect/>
          </a:stretch>
        </p:blipFill>
        <p:spPr>
          <a:xfrm>
            <a:off x="128587" y="3652026"/>
            <a:ext cx="9648825" cy="2409825"/>
          </a:xfrm>
          <a:prstGeom prst="rect">
            <a:avLst/>
          </a:prstGeom>
        </p:spPr>
      </p:pic>
      <p:sp>
        <p:nvSpPr>
          <p:cNvPr id="2" name="Content Placeholder 1">
            <a:extLst>
              <a:ext uri="{FF2B5EF4-FFF2-40B4-BE49-F238E27FC236}">
                <a16:creationId xmlns:a16="http://schemas.microsoft.com/office/drawing/2014/main" id="{7C09EF33-CC43-B3D8-8929-9492C6BA0B4A}"/>
              </a:ext>
            </a:extLst>
          </p:cNvPr>
          <p:cNvSpPr>
            <a:spLocks noGrp="1"/>
          </p:cNvSpPr>
          <p:nvPr>
            <p:ph idx="1"/>
          </p:nvPr>
        </p:nvSpPr>
        <p:spPr>
          <a:xfrm>
            <a:off x="681039" y="1002346"/>
            <a:ext cx="3297596" cy="2409825"/>
          </a:xfrm>
        </p:spPr>
        <p:txBody>
          <a:bodyPr>
            <a:normAutofit fontScale="70000" lnSpcReduction="20000"/>
          </a:bodyPr>
          <a:lstStyle/>
          <a:p>
            <a:r>
              <a:rPr lang="en-US" dirty="0"/>
              <a:t>PHEV: Plug-in </a:t>
            </a:r>
            <a:r>
              <a:rPr lang="en-US" dirty="0" err="1"/>
              <a:t>Hypbrid</a:t>
            </a:r>
            <a:r>
              <a:rPr lang="en-US" dirty="0"/>
              <a:t> Electric Vehicle</a:t>
            </a:r>
          </a:p>
          <a:p>
            <a:r>
              <a:rPr lang="en-US" dirty="0"/>
              <a:t>BEV: Battery Electric Vehicle</a:t>
            </a:r>
          </a:p>
          <a:p>
            <a:r>
              <a:rPr lang="en-US" dirty="0"/>
              <a:t>CNG: Compressed Natural Gas</a:t>
            </a:r>
          </a:p>
          <a:p>
            <a:r>
              <a:rPr lang="en-US" dirty="0"/>
              <a:t>CBG: Compressed Biogas</a:t>
            </a:r>
          </a:p>
          <a:p>
            <a:r>
              <a:rPr lang="en-US" dirty="0"/>
              <a:t>Driven distance in lifetime: 230’000 km</a:t>
            </a:r>
          </a:p>
          <a:p>
            <a:r>
              <a:rPr lang="en-US" dirty="0"/>
              <a:t>Appr.: similar weight, motor power and car size</a:t>
            </a:r>
          </a:p>
        </p:txBody>
      </p:sp>
      <p:sp>
        <p:nvSpPr>
          <p:cNvPr id="3" name="Date Placeholder 2">
            <a:extLst>
              <a:ext uri="{FF2B5EF4-FFF2-40B4-BE49-F238E27FC236}">
                <a16:creationId xmlns:a16="http://schemas.microsoft.com/office/drawing/2014/main" id="{5724AC50-80FC-2767-780E-385991A53C73}"/>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84E6A616-94A4-38FB-92DE-8736C3248E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D1D9BE1C-492E-6062-D866-FDA5E61BED2F}"/>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23</a:t>
            </a:fld>
            <a:endParaRPr lang="de-CH" dirty="0">
              <a:solidFill>
                <a:prstClr val="white"/>
              </a:solidFill>
            </a:endParaRPr>
          </a:p>
        </p:txBody>
      </p:sp>
      <p:sp>
        <p:nvSpPr>
          <p:cNvPr id="6" name="Title 5">
            <a:extLst>
              <a:ext uri="{FF2B5EF4-FFF2-40B4-BE49-F238E27FC236}">
                <a16:creationId xmlns:a16="http://schemas.microsoft.com/office/drawing/2014/main" id="{D6523AC4-0875-B298-2B8C-4CAD59311174}"/>
              </a:ext>
            </a:extLst>
          </p:cNvPr>
          <p:cNvSpPr>
            <a:spLocks noGrp="1"/>
          </p:cNvSpPr>
          <p:nvPr>
            <p:ph type="title"/>
          </p:nvPr>
        </p:nvSpPr>
        <p:spPr/>
        <p:txBody>
          <a:bodyPr/>
          <a:lstStyle/>
          <a:p>
            <a:r>
              <a:rPr lang="en-US" dirty="0"/>
              <a:t>CO</a:t>
            </a:r>
            <a:r>
              <a:rPr lang="en-US" baseline="-25000" dirty="0"/>
              <a:t>2</a:t>
            </a:r>
            <a:r>
              <a:rPr lang="en-US" dirty="0"/>
              <a:t> during car life cycle - Data</a:t>
            </a:r>
          </a:p>
        </p:txBody>
      </p:sp>
      <p:sp>
        <p:nvSpPr>
          <p:cNvPr id="7" name="TextBox 6">
            <a:extLst>
              <a:ext uri="{FF2B5EF4-FFF2-40B4-BE49-F238E27FC236}">
                <a16:creationId xmlns:a16="http://schemas.microsoft.com/office/drawing/2014/main" id="{EDB0D6C5-DE54-3C87-5A62-C7089B056919}"/>
              </a:ext>
            </a:extLst>
          </p:cNvPr>
          <p:cNvSpPr txBox="1"/>
          <p:nvPr/>
        </p:nvSpPr>
        <p:spPr>
          <a:xfrm>
            <a:off x="2782111" y="5973094"/>
            <a:ext cx="7161322" cy="523220"/>
          </a:xfrm>
          <a:prstGeom prst="rect">
            <a:avLst/>
          </a:prstGeom>
          <a:noFill/>
        </p:spPr>
        <p:txBody>
          <a:bodyPr wrap="square">
            <a:spAutoFit/>
          </a:bodyPr>
          <a:lstStyle/>
          <a:p>
            <a:pPr>
              <a:spcBef>
                <a:spcPts val="0"/>
              </a:spcBef>
              <a:spcAft>
                <a:spcPts val="0"/>
              </a:spcAft>
            </a:pPr>
            <a:r>
              <a:rPr lang="en-US" sz="1400" dirty="0"/>
              <a:t>J. </a:t>
            </a:r>
            <a:r>
              <a:rPr lang="en-US" sz="1400" dirty="0" err="1"/>
              <a:t>Buberger</a:t>
            </a:r>
            <a:r>
              <a:rPr lang="en-US" sz="1400" dirty="0"/>
              <a:t>, A. Kersten, M. Kuder, R. </a:t>
            </a:r>
            <a:r>
              <a:rPr lang="en-US" sz="1400" dirty="0" err="1"/>
              <a:t>Eckerle</a:t>
            </a:r>
            <a:r>
              <a:rPr lang="en-US" sz="1400" dirty="0"/>
              <a:t>, T. </a:t>
            </a:r>
            <a:r>
              <a:rPr lang="en-US" sz="1400" dirty="0" err="1"/>
              <a:t>Weyh</a:t>
            </a:r>
            <a:r>
              <a:rPr lang="en-US" sz="1400" dirty="0"/>
              <a:t>, T. </a:t>
            </a:r>
            <a:r>
              <a:rPr lang="en-US" sz="1400" dirty="0" err="1"/>
              <a:t>Thiringer</a:t>
            </a:r>
            <a:r>
              <a:rPr lang="en-US" sz="1400" dirty="0"/>
              <a:t>, „Total CO2-Equivalent Life-Cycle Emissions from Commercially Available Passenger Cars“</a:t>
            </a:r>
            <a:r>
              <a:rPr lang="en-US" sz="1400" dirty="0">
                <a:effectLst/>
              </a:rPr>
              <a:t>, </a:t>
            </a:r>
            <a:r>
              <a:rPr lang="en-US" sz="1400" dirty="0" err="1">
                <a:effectLst/>
              </a:rPr>
              <a:t>doi</a:t>
            </a:r>
            <a:r>
              <a:rPr lang="en-US" sz="1400" dirty="0">
                <a:effectLst/>
              </a:rPr>
              <a:t>: </a:t>
            </a:r>
            <a:r>
              <a:rPr lang="en-US" sz="1400" b="0" i="0" u="none" strike="noStrike" dirty="0">
                <a:effectLst/>
                <a:latin typeface="ElsevierSans"/>
                <a:hlinkClick r:id="rId3" tooltip="Persistent link using digital object identifier"/>
              </a:rPr>
              <a:t>10.1016/j.rser.2022.112158</a:t>
            </a:r>
            <a:r>
              <a:rPr lang="en-US" sz="1400" dirty="0">
                <a:effectLst/>
              </a:rPr>
              <a:t>.</a:t>
            </a:r>
          </a:p>
        </p:txBody>
      </p:sp>
      <p:pic>
        <p:nvPicPr>
          <p:cNvPr id="11" name="Picture 10">
            <a:extLst>
              <a:ext uri="{FF2B5EF4-FFF2-40B4-BE49-F238E27FC236}">
                <a16:creationId xmlns:a16="http://schemas.microsoft.com/office/drawing/2014/main" id="{DD5EAF81-5331-FE24-F196-070940EF7AB1}"/>
              </a:ext>
            </a:extLst>
          </p:cNvPr>
          <p:cNvPicPr>
            <a:picLocks noChangeAspect="1"/>
          </p:cNvPicPr>
          <p:nvPr/>
        </p:nvPicPr>
        <p:blipFill>
          <a:blip r:embed="rId4"/>
          <a:stretch>
            <a:fillRect/>
          </a:stretch>
        </p:blipFill>
        <p:spPr>
          <a:xfrm>
            <a:off x="3978634" y="673733"/>
            <a:ext cx="5829300" cy="3067050"/>
          </a:xfrm>
          <a:prstGeom prst="rect">
            <a:avLst/>
          </a:prstGeom>
        </p:spPr>
      </p:pic>
    </p:spTree>
    <p:extLst>
      <p:ext uri="{BB962C8B-B14F-4D97-AF65-F5344CB8AC3E}">
        <p14:creationId xmlns:p14="http://schemas.microsoft.com/office/powerpoint/2010/main" val="224857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09EF33-CC43-B3D8-8929-9492C6BA0B4A}"/>
              </a:ext>
            </a:extLst>
          </p:cNvPr>
          <p:cNvSpPr>
            <a:spLocks noGrp="1"/>
          </p:cNvSpPr>
          <p:nvPr>
            <p:ph idx="1"/>
          </p:nvPr>
        </p:nvSpPr>
        <p:spPr>
          <a:xfrm>
            <a:off x="4589243" y="1420907"/>
            <a:ext cx="5192186" cy="1281952"/>
          </a:xfrm>
        </p:spPr>
        <p:txBody>
          <a:bodyPr>
            <a:normAutofit fontScale="77500" lnSpcReduction="20000"/>
          </a:bodyPr>
          <a:lstStyle/>
          <a:p>
            <a:pPr marL="0" indent="0">
              <a:buNone/>
            </a:pPr>
            <a:r>
              <a:rPr lang="en-US" dirty="0"/>
              <a:t>CO</a:t>
            </a:r>
            <a:r>
              <a:rPr lang="en-US" baseline="-25000" dirty="0"/>
              <a:t>2</a:t>
            </a:r>
            <a:r>
              <a:rPr lang="en-US" dirty="0"/>
              <a:t>-Emision ranking in this study:</a:t>
            </a:r>
          </a:p>
          <a:p>
            <a:pPr marL="457200" indent="-457200">
              <a:buAutoNum type="arabicPeriod"/>
            </a:pPr>
            <a:r>
              <a:rPr lang="en-US" dirty="0"/>
              <a:t>Audi A4 with Compressed Biogas (125kW Motor) </a:t>
            </a:r>
          </a:p>
          <a:p>
            <a:pPr marL="457200" indent="-457200">
              <a:buAutoNum type="arabicPeriod"/>
            </a:pPr>
            <a:r>
              <a:rPr lang="en-US" dirty="0"/>
              <a:t>Tesla Model 3 SP with Battery (239kW Motor)</a:t>
            </a:r>
          </a:p>
          <a:p>
            <a:pPr marL="0" indent="0">
              <a:buNone/>
            </a:pPr>
            <a:r>
              <a:rPr lang="en-US" dirty="0"/>
              <a:t>10.    Mercedes-Benz with Diesel (180kW Motor)</a:t>
            </a:r>
          </a:p>
        </p:txBody>
      </p:sp>
      <p:sp>
        <p:nvSpPr>
          <p:cNvPr id="3" name="Date Placeholder 2">
            <a:extLst>
              <a:ext uri="{FF2B5EF4-FFF2-40B4-BE49-F238E27FC236}">
                <a16:creationId xmlns:a16="http://schemas.microsoft.com/office/drawing/2014/main" id="{5724AC50-80FC-2767-780E-385991A53C73}"/>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84E6A616-94A4-38FB-92DE-8736C3248E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D1D9BE1C-492E-6062-D866-FDA5E61BED2F}"/>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24</a:t>
            </a:fld>
            <a:endParaRPr lang="de-CH" dirty="0">
              <a:solidFill>
                <a:prstClr val="white"/>
              </a:solidFill>
            </a:endParaRPr>
          </a:p>
        </p:txBody>
      </p:sp>
      <p:sp>
        <p:nvSpPr>
          <p:cNvPr id="6" name="Title 5">
            <a:extLst>
              <a:ext uri="{FF2B5EF4-FFF2-40B4-BE49-F238E27FC236}">
                <a16:creationId xmlns:a16="http://schemas.microsoft.com/office/drawing/2014/main" id="{D6523AC4-0875-B298-2B8C-4CAD59311174}"/>
              </a:ext>
            </a:extLst>
          </p:cNvPr>
          <p:cNvSpPr>
            <a:spLocks noGrp="1"/>
          </p:cNvSpPr>
          <p:nvPr>
            <p:ph type="title"/>
          </p:nvPr>
        </p:nvSpPr>
        <p:spPr/>
        <p:txBody>
          <a:bodyPr/>
          <a:lstStyle/>
          <a:p>
            <a:r>
              <a:rPr lang="en-US" dirty="0"/>
              <a:t>CO</a:t>
            </a:r>
            <a:r>
              <a:rPr lang="en-US" baseline="-25000" dirty="0"/>
              <a:t>2</a:t>
            </a:r>
            <a:r>
              <a:rPr lang="en-US" dirty="0"/>
              <a:t> during car life cycle - Conclusion</a:t>
            </a:r>
          </a:p>
        </p:txBody>
      </p:sp>
      <p:sp>
        <p:nvSpPr>
          <p:cNvPr id="7" name="TextBox 6">
            <a:extLst>
              <a:ext uri="{FF2B5EF4-FFF2-40B4-BE49-F238E27FC236}">
                <a16:creationId xmlns:a16="http://schemas.microsoft.com/office/drawing/2014/main" id="{EDB0D6C5-DE54-3C87-5A62-C7089B056919}"/>
              </a:ext>
            </a:extLst>
          </p:cNvPr>
          <p:cNvSpPr txBox="1"/>
          <p:nvPr/>
        </p:nvSpPr>
        <p:spPr>
          <a:xfrm>
            <a:off x="2782111" y="5973094"/>
            <a:ext cx="7161322" cy="523220"/>
          </a:xfrm>
          <a:prstGeom prst="rect">
            <a:avLst/>
          </a:prstGeom>
          <a:noFill/>
        </p:spPr>
        <p:txBody>
          <a:bodyPr wrap="square">
            <a:spAutoFit/>
          </a:bodyPr>
          <a:lstStyle/>
          <a:p>
            <a:pPr>
              <a:spcBef>
                <a:spcPts val="0"/>
              </a:spcBef>
              <a:spcAft>
                <a:spcPts val="0"/>
              </a:spcAft>
            </a:pPr>
            <a:r>
              <a:rPr lang="en-US" sz="1400" dirty="0"/>
              <a:t>J. </a:t>
            </a:r>
            <a:r>
              <a:rPr lang="en-US" sz="1400" dirty="0" err="1"/>
              <a:t>Buberger</a:t>
            </a:r>
            <a:r>
              <a:rPr lang="en-US" sz="1400" dirty="0"/>
              <a:t>, A. Kersten, M. Kuder, R. </a:t>
            </a:r>
            <a:r>
              <a:rPr lang="en-US" sz="1400" dirty="0" err="1"/>
              <a:t>Eckerle</a:t>
            </a:r>
            <a:r>
              <a:rPr lang="en-US" sz="1400" dirty="0"/>
              <a:t>, T. </a:t>
            </a:r>
            <a:r>
              <a:rPr lang="en-US" sz="1400" dirty="0" err="1"/>
              <a:t>Weyh</a:t>
            </a:r>
            <a:r>
              <a:rPr lang="en-US" sz="1400" dirty="0"/>
              <a:t>, T. </a:t>
            </a:r>
            <a:r>
              <a:rPr lang="en-US" sz="1400" dirty="0" err="1"/>
              <a:t>Thiringer</a:t>
            </a:r>
            <a:r>
              <a:rPr lang="en-US" sz="1400" dirty="0"/>
              <a:t>, „Total CO2-Equivalent Life-Cycle Emissions from Commercially Available Passenger Cars“</a:t>
            </a:r>
            <a:r>
              <a:rPr lang="en-US" sz="1400" dirty="0">
                <a:effectLst/>
              </a:rPr>
              <a:t>, </a:t>
            </a:r>
            <a:r>
              <a:rPr lang="en-US" sz="1400" dirty="0" err="1">
                <a:effectLst/>
              </a:rPr>
              <a:t>doi</a:t>
            </a:r>
            <a:r>
              <a:rPr lang="en-US" sz="1400" dirty="0">
                <a:effectLst/>
              </a:rPr>
              <a:t>: </a:t>
            </a:r>
            <a:r>
              <a:rPr lang="en-US" sz="1400" b="0" i="0" u="none" strike="noStrike" dirty="0">
                <a:effectLst/>
                <a:latin typeface="ElsevierSans"/>
                <a:hlinkClick r:id="rId2" tooltip="Persistent link using digital object identifier"/>
              </a:rPr>
              <a:t>10.1016/j.rser.2022.112158</a:t>
            </a:r>
            <a:r>
              <a:rPr lang="en-US" sz="1400" dirty="0">
                <a:effectLst/>
              </a:rPr>
              <a:t>.</a:t>
            </a:r>
          </a:p>
        </p:txBody>
      </p:sp>
      <p:pic>
        <p:nvPicPr>
          <p:cNvPr id="15" name="Picture 14">
            <a:extLst>
              <a:ext uri="{FF2B5EF4-FFF2-40B4-BE49-F238E27FC236}">
                <a16:creationId xmlns:a16="http://schemas.microsoft.com/office/drawing/2014/main" id="{4EC14023-E948-B729-DA60-922B9D0EAE30}"/>
              </a:ext>
            </a:extLst>
          </p:cNvPr>
          <p:cNvPicPr>
            <a:picLocks noChangeAspect="1"/>
          </p:cNvPicPr>
          <p:nvPr/>
        </p:nvPicPr>
        <p:blipFill>
          <a:blip r:embed="rId3"/>
          <a:stretch>
            <a:fillRect/>
          </a:stretch>
        </p:blipFill>
        <p:spPr>
          <a:xfrm>
            <a:off x="3952384" y="2652178"/>
            <a:ext cx="5851455" cy="3320916"/>
          </a:xfrm>
          <a:prstGeom prst="rect">
            <a:avLst/>
          </a:prstGeom>
        </p:spPr>
      </p:pic>
      <p:sp>
        <p:nvSpPr>
          <p:cNvPr id="8" name="Content Placeholder 1">
            <a:extLst>
              <a:ext uri="{FF2B5EF4-FFF2-40B4-BE49-F238E27FC236}">
                <a16:creationId xmlns:a16="http://schemas.microsoft.com/office/drawing/2014/main" id="{E5558DA1-E323-ECEF-D50B-293F3559182C}"/>
              </a:ext>
            </a:extLst>
          </p:cNvPr>
          <p:cNvSpPr txBox="1">
            <a:spLocks/>
          </p:cNvSpPr>
          <p:nvPr/>
        </p:nvSpPr>
        <p:spPr>
          <a:xfrm>
            <a:off x="394448" y="1002345"/>
            <a:ext cx="4055202" cy="5151093"/>
          </a:xfrm>
          <a:prstGeom prst="rect">
            <a:avLst/>
          </a:prstGeom>
        </p:spPr>
        <p:txBody>
          <a:bodyPr vert="horz" lIns="91440" tIns="45720" rIns="91440" bIns="45720" rtlCol="0">
            <a:normAutofit fontScale="70000" lnSpcReduction="2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Production Emissions:</a:t>
            </a:r>
            <a:r>
              <a:rPr lang="en-US" dirty="0"/>
              <a:t> EVs have the highest emissions during the production and recycling phases compared to other types of vehicles.</a:t>
            </a:r>
          </a:p>
          <a:p>
            <a:pPr marL="0" indent="0">
              <a:buFont typeface="Arial" panose="020B0604020202020204" pitchFamily="34" charset="0"/>
              <a:buNone/>
            </a:pPr>
            <a:r>
              <a:rPr lang="en-US" b="1" dirty="0"/>
              <a:t>Operational Emissions: </a:t>
            </a:r>
            <a:r>
              <a:rPr lang="en-US" dirty="0"/>
              <a:t>Even when powered by non-renewable electric energy, EVs have lower emissions during operation than internal combustion engine vehicles.</a:t>
            </a:r>
          </a:p>
          <a:p>
            <a:pPr marL="0" indent="0">
              <a:buNone/>
            </a:pPr>
            <a:r>
              <a:rPr lang="en-US" b="1" dirty="0"/>
              <a:t>Recycling Emissions:</a:t>
            </a:r>
            <a:r>
              <a:rPr lang="en-US" dirty="0"/>
              <a:t> EVs can recover more CO</a:t>
            </a:r>
            <a:r>
              <a:rPr lang="en-US" baseline="-25000" dirty="0"/>
              <a:t>2</a:t>
            </a:r>
            <a:r>
              <a:rPr lang="en-US" dirty="0"/>
              <a:t> emissions than recycling conventional vehicles. Therefore, it is even more urgent to prioritize the recycling of EVs.</a:t>
            </a:r>
          </a:p>
          <a:p>
            <a:pPr marL="0" indent="0">
              <a:buFont typeface="Arial" panose="020B0604020202020204" pitchFamily="34" charset="0"/>
              <a:buNone/>
            </a:pPr>
            <a:r>
              <a:rPr lang="en-US" b="1" dirty="0"/>
              <a:t>Energy Source Impact: </a:t>
            </a:r>
            <a:r>
              <a:rPr lang="en-US" dirty="0"/>
              <a:t>The gap in emissions between using non-renewable and renewable electric energy is significant.</a:t>
            </a:r>
          </a:p>
          <a:p>
            <a:pPr marL="0" indent="0">
              <a:buFont typeface="Arial" panose="020B0604020202020204" pitchFamily="34" charset="0"/>
              <a:buNone/>
            </a:pPr>
            <a:r>
              <a:rPr lang="en-US" b="1" dirty="0"/>
              <a:t>Conclusion:</a:t>
            </a:r>
          </a:p>
          <a:p>
            <a:r>
              <a:rPr lang="en-US" dirty="0"/>
              <a:t>In terms of usage, an EV is the most efficient option.</a:t>
            </a:r>
          </a:p>
          <a:p>
            <a:r>
              <a:rPr lang="en-US" dirty="0"/>
              <a:t>To optimize emissions, focus on second-life applications for the vehicle or its components and then the EV.</a:t>
            </a:r>
          </a:p>
        </p:txBody>
      </p:sp>
    </p:spTree>
    <p:extLst>
      <p:ext uri="{BB962C8B-B14F-4D97-AF65-F5344CB8AC3E}">
        <p14:creationId xmlns:p14="http://schemas.microsoft.com/office/powerpoint/2010/main" val="1998491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24AC50-80FC-2767-780E-385991A53C73}"/>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84E6A616-94A4-38FB-92DE-8736C3248E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D1D9BE1C-492E-6062-D866-FDA5E61BED2F}"/>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25</a:t>
            </a:fld>
            <a:endParaRPr lang="de-CH" dirty="0">
              <a:solidFill>
                <a:prstClr val="white"/>
              </a:solidFill>
            </a:endParaRPr>
          </a:p>
        </p:txBody>
      </p:sp>
      <p:sp>
        <p:nvSpPr>
          <p:cNvPr id="6" name="Title 5">
            <a:extLst>
              <a:ext uri="{FF2B5EF4-FFF2-40B4-BE49-F238E27FC236}">
                <a16:creationId xmlns:a16="http://schemas.microsoft.com/office/drawing/2014/main" id="{D6523AC4-0875-B298-2B8C-4CAD59311174}"/>
              </a:ext>
            </a:extLst>
          </p:cNvPr>
          <p:cNvSpPr>
            <a:spLocks noGrp="1"/>
          </p:cNvSpPr>
          <p:nvPr>
            <p:ph type="title"/>
          </p:nvPr>
        </p:nvSpPr>
        <p:spPr/>
        <p:txBody>
          <a:bodyPr/>
          <a:lstStyle/>
          <a:p>
            <a:r>
              <a:rPr lang="en-US" dirty="0"/>
              <a:t>CO</a:t>
            </a:r>
            <a:r>
              <a:rPr lang="en-US" baseline="-25000" dirty="0"/>
              <a:t>2</a:t>
            </a:r>
            <a:r>
              <a:rPr lang="en-US" dirty="0"/>
              <a:t> per km depending on electric source</a:t>
            </a:r>
          </a:p>
        </p:txBody>
      </p:sp>
      <p:sp>
        <p:nvSpPr>
          <p:cNvPr id="7" name="TextBox 6">
            <a:extLst>
              <a:ext uri="{FF2B5EF4-FFF2-40B4-BE49-F238E27FC236}">
                <a16:creationId xmlns:a16="http://schemas.microsoft.com/office/drawing/2014/main" id="{EDB0D6C5-DE54-3C87-5A62-C7089B056919}"/>
              </a:ext>
            </a:extLst>
          </p:cNvPr>
          <p:cNvSpPr txBox="1"/>
          <p:nvPr/>
        </p:nvSpPr>
        <p:spPr>
          <a:xfrm>
            <a:off x="1023271" y="6224099"/>
            <a:ext cx="8882730" cy="307777"/>
          </a:xfrm>
          <a:prstGeom prst="rect">
            <a:avLst/>
          </a:prstGeom>
          <a:noFill/>
        </p:spPr>
        <p:txBody>
          <a:bodyPr wrap="square">
            <a:spAutoFit/>
          </a:bodyPr>
          <a:lstStyle/>
          <a:p>
            <a:pPr>
              <a:spcBef>
                <a:spcPts val="0"/>
              </a:spcBef>
              <a:spcAft>
                <a:spcPts val="0"/>
              </a:spcAft>
            </a:pPr>
            <a:r>
              <a:rPr lang="en-US" sz="1400" dirty="0"/>
              <a:t>R. </a:t>
            </a:r>
            <a:r>
              <a:rPr lang="en-US" sz="1400" dirty="0" err="1"/>
              <a:t>Gisler</a:t>
            </a:r>
            <a:r>
              <a:rPr lang="en-US" sz="1400" dirty="0"/>
              <a:t> (FAEL, Swiss </a:t>
            </a:r>
            <a:r>
              <a:rPr lang="en-US" sz="1400" dirty="0" err="1"/>
              <a:t>Engieering</a:t>
            </a:r>
            <a:r>
              <a:rPr lang="en-US" sz="1400" dirty="0"/>
              <a:t>), “Alternative </a:t>
            </a:r>
            <a:r>
              <a:rPr lang="en-US" sz="1400" dirty="0" err="1"/>
              <a:t>Energieträger</a:t>
            </a:r>
            <a:r>
              <a:rPr lang="en-US" sz="1400" dirty="0"/>
              <a:t> </a:t>
            </a:r>
            <a:r>
              <a:rPr lang="en-US" sz="1400" dirty="0" err="1"/>
              <a:t>im</a:t>
            </a:r>
            <a:r>
              <a:rPr lang="en-US" sz="1400" dirty="0"/>
              <a:t> </a:t>
            </a:r>
            <a:r>
              <a:rPr lang="en-US" sz="1400" dirty="0" err="1"/>
              <a:t>Transportwesen</a:t>
            </a:r>
            <a:r>
              <a:rPr lang="en-US" sz="1400" dirty="0"/>
              <a:t>,” </a:t>
            </a:r>
            <a:r>
              <a:rPr lang="en-US" sz="1400" dirty="0" err="1"/>
              <a:t>Polyscope</a:t>
            </a:r>
            <a:r>
              <a:rPr lang="en-US" sz="1400" dirty="0"/>
              <a:t>, vol. 12, pp. 10-11, 2023.</a:t>
            </a:r>
            <a:endParaRPr lang="en-US" sz="1400" dirty="0">
              <a:effectLst/>
            </a:endParaRPr>
          </a:p>
        </p:txBody>
      </p:sp>
      <p:pic>
        <p:nvPicPr>
          <p:cNvPr id="10" name="Picture 9">
            <a:extLst>
              <a:ext uri="{FF2B5EF4-FFF2-40B4-BE49-F238E27FC236}">
                <a16:creationId xmlns:a16="http://schemas.microsoft.com/office/drawing/2014/main" id="{1C51FC5C-D827-7182-0797-FC53BB911B34}"/>
              </a:ext>
            </a:extLst>
          </p:cNvPr>
          <p:cNvPicPr>
            <a:picLocks noChangeAspect="1"/>
          </p:cNvPicPr>
          <p:nvPr/>
        </p:nvPicPr>
        <p:blipFill>
          <a:blip r:embed="rId3"/>
          <a:stretch>
            <a:fillRect/>
          </a:stretch>
        </p:blipFill>
        <p:spPr>
          <a:xfrm>
            <a:off x="4798628" y="1600203"/>
            <a:ext cx="4881424" cy="1541923"/>
          </a:xfrm>
          <a:prstGeom prst="rect">
            <a:avLst/>
          </a:prstGeom>
        </p:spPr>
      </p:pic>
      <p:pic>
        <p:nvPicPr>
          <p:cNvPr id="12" name="Picture 11">
            <a:extLst>
              <a:ext uri="{FF2B5EF4-FFF2-40B4-BE49-F238E27FC236}">
                <a16:creationId xmlns:a16="http://schemas.microsoft.com/office/drawing/2014/main" id="{15335BC7-FFA6-A964-4A38-CAE83D4B8A3D}"/>
              </a:ext>
            </a:extLst>
          </p:cNvPr>
          <p:cNvPicPr>
            <a:picLocks noChangeAspect="1"/>
          </p:cNvPicPr>
          <p:nvPr/>
        </p:nvPicPr>
        <p:blipFill>
          <a:blip r:embed="rId4"/>
          <a:stretch>
            <a:fillRect/>
          </a:stretch>
        </p:blipFill>
        <p:spPr>
          <a:xfrm>
            <a:off x="6019800" y="4356515"/>
            <a:ext cx="3660252" cy="1677941"/>
          </a:xfrm>
          <a:prstGeom prst="rect">
            <a:avLst/>
          </a:prstGeom>
        </p:spPr>
      </p:pic>
      <p:sp>
        <p:nvSpPr>
          <p:cNvPr id="8" name="Content Placeholder 1">
            <a:extLst>
              <a:ext uri="{FF2B5EF4-FFF2-40B4-BE49-F238E27FC236}">
                <a16:creationId xmlns:a16="http://schemas.microsoft.com/office/drawing/2014/main" id="{66D3CB54-67A3-A208-A106-194A8D829F92}"/>
              </a:ext>
            </a:extLst>
          </p:cNvPr>
          <p:cNvSpPr txBox="1">
            <a:spLocks/>
          </p:cNvSpPr>
          <p:nvPr/>
        </p:nvSpPr>
        <p:spPr>
          <a:xfrm>
            <a:off x="681036" y="1002346"/>
            <a:ext cx="8999016" cy="734456"/>
          </a:xfrm>
          <a:prstGeom prst="rect">
            <a:avLst/>
          </a:prstGeom>
        </p:spPr>
        <p:txBody>
          <a:bodyPr vert="horz" lIns="91440" tIns="45720" rIns="91440" bIns="45720" rtlCol="0">
            <a:normAutofit fontScale="62500" lnSpcReduction="2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This study focused on the energy transformation of Class 1 trains in the USA. The aim of the transformation is to compare and distribute energy sources with lower CO</a:t>
            </a:r>
            <a:r>
              <a:rPr lang="en-US" baseline="-25000" dirty="0"/>
              <a:t>2</a:t>
            </a:r>
            <a:r>
              <a:rPr lang="en-US" dirty="0"/>
              <a:t> emissions. The potential for </a:t>
            </a:r>
            <a:r>
              <a:rPr lang="en-US" b="1" dirty="0"/>
              <a:t>improving CO</a:t>
            </a:r>
            <a:r>
              <a:rPr lang="en-US" b="1" baseline="-25000" dirty="0"/>
              <a:t>2</a:t>
            </a:r>
            <a:r>
              <a:rPr lang="en-US" b="1" dirty="0"/>
              <a:t> emissions </a:t>
            </a:r>
            <a:r>
              <a:rPr lang="en-US" dirty="0"/>
              <a:t>is significant: </a:t>
            </a:r>
            <a:r>
              <a:rPr lang="en-US" b="1" dirty="0"/>
              <a:t>in 2019</a:t>
            </a:r>
            <a:r>
              <a:rPr lang="en-US" dirty="0"/>
              <a:t>, all Class 1 railroads in the USA used </a:t>
            </a:r>
            <a:r>
              <a:rPr lang="en-US" b="1" dirty="0"/>
              <a:t>12.8 billion liters of diesel (12.8 x 10</a:t>
            </a:r>
            <a:r>
              <a:rPr lang="en-US" b="1" baseline="30000" dirty="0"/>
              <a:t>9</a:t>
            </a:r>
            <a:r>
              <a:rPr lang="en-US" b="1" dirty="0"/>
              <a:t>liter diesel)</a:t>
            </a:r>
            <a:r>
              <a:rPr lang="en-US" dirty="0"/>
              <a:t>.</a:t>
            </a:r>
          </a:p>
        </p:txBody>
      </p:sp>
      <p:sp>
        <p:nvSpPr>
          <p:cNvPr id="9" name="Content Placeholder 1">
            <a:extLst>
              <a:ext uri="{FF2B5EF4-FFF2-40B4-BE49-F238E27FC236}">
                <a16:creationId xmlns:a16="http://schemas.microsoft.com/office/drawing/2014/main" id="{0D48020C-8027-4947-8011-A1012216BD40}"/>
              </a:ext>
            </a:extLst>
          </p:cNvPr>
          <p:cNvSpPr txBox="1">
            <a:spLocks/>
          </p:cNvSpPr>
          <p:nvPr/>
        </p:nvSpPr>
        <p:spPr>
          <a:xfrm>
            <a:off x="681036" y="1736802"/>
            <a:ext cx="5338764" cy="4569869"/>
          </a:xfrm>
          <a:prstGeom prst="rect">
            <a:avLst/>
          </a:prstGeom>
        </p:spPr>
        <p:txBody>
          <a:bodyPr vert="horz" lIns="91440" tIns="45720" rIns="91440" bIns="45720" rtlCol="0">
            <a:normAutofit fontScale="62500" lnSpcReduction="2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u="sng" dirty="0"/>
              <a:t>3 key points out of this study</a:t>
            </a:r>
            <a:r>
              <a:rPr lang="en-US" u="sng" dirty="0"/>
              <a:t>:</a:t>
            </a:r>
            <a:endParaRPr lang="en-US" b="1" u="sng" dirty="0"/>
          </a:p>
          <a:p>
            <a:pPr>
              <a:buFontTx/>
              <a:buChar char="-"/>
            </a:pPr>
            <a:r>
              <a:rPr lang="en-US" b="1" dirty="0"/>
              <a:t>Efficiency</a:t>
            </a:r>
            <a:r>
              <a:rPr lang="en-US" dirty="0"/>
              <a:t> of energy sources in an electric train:</a:t>
            </a:r>
          </a:p>
          <a:p>
            <a:pPr lvl="1">
              <a:buFontTx/>
              <a:buChar char="-"/>
            </a:pPr>
            <a:r>
              <a:rPr lang="en-US" dirty="0"/>
              <a:t>Direct electricity:                87.0%</a:t>
            </a:r>
          </a:p>
          <a:p>
            <a:pPr lvl="1">
              <a:buFontTx/>
              <a:buChar char="-"/>
            </a:pPr>
            <a:r>
              <a:rPr lang="en-US" dirty="0"/>
              <a:t>Electricity over a battery: 83.3%</a:t>
            </a:r>
          </a:p>
          <a:p>
            <a:pPr lvl="1">
              <a:buFontTx/>
              <a:buChar char="-"/>
            </a:pPr>
            <a:r>
              <a:rPr lang="en-US" dirty="0"/>
              <a:t>Hydrogen Fuel:	                  34.2%</a:t>
            </a:r>
          </a:p>
          <a:p>
            <a:pPr lvl="1">
              <a:buFontTx/>
              <a:buChar char="-"/>
            </a:pPr>
            <a:r>
              <a:rPr lang="en-US" dirty="0"/>
              <a:t>E-Fuel:  	                  18.6%</a:t>
            </a:r>
          </a:p>
          <a:p>
            <a:pPr>
              <a:buFontTx/>
              <a:buChar char="-"/>
            </a:pPr>
            <a:r>
              <a:rPr lang="en-US" b="1" dirty="0"/>
              <a:t>Value</a:t>
            </a:r>
            <a:r>
              <a:rPr lang="en-US" dirty="0"/>
              <a:t> </a:t>
            </a:r>
            <a:r>
              <a:rPr lang="en-US" b="1" dirty="0"/>
              <a:t>of</a:t>
            </a:r>
            <a:r>
              <a:rPr lang="en-US" dirty="0"/>
              <a:t> different technologies in </a:t>
            </a:r>
            <a:r>
              <a:rPr lang="en-US" b="1" dirty="0"/>
              <a:t>energy</a:t>
            </a:r>
            <a:r>
              <a:rPr lang="en-US" dirty="0"/>
              <a:t> </a:t>
            </a:r>
            <a:r>
              <a:rPr lang="en-US" b="1" dirty="0"/>
              <a:t>transformation</a:t>
            </a:r>
            <a:r>
              <a:rPr lang="en-US" dirty="0"/>
              <a:t>: </a:t>
            </a:r>
          </a:p>
          <a:p>
            <a:pPr lvl="1">
              <a:buFontTx/>
              <a:buChar char="-"/>
            </a:pPr>
            <a:r>
              <a:rPr lang="en-US" dirty="0"/>
              <a:t>E-Fuel is a legitimate option during the transformation process to utilize the existing base of trains.</a:t>
            </a:r>
          </a:p>
          <a:p>
            <a:pPr lvl="1">
              <a:buFontTx/>
              <a:buChar char="-"/>
            </a:pPr>
            <a:r>
              <a:rPr lang="en-US" dirty="0"/>
              <a:t>As things stand, rechargeable batteries are only suitable for short distances.</a:t>
            </a:r>
          </a:p>
          <a:p>
            <a:pPr lvl="1">
              <a:buFontTx/>
              <a:buChar char="-"/>
            </a:pPr>
            <a:r>
              <a:rPr lang="en-US" dirty="0"/>
              <a:t>Hydrogen fuel could be an option but requires further development.</a:t>
            </a:r>
          </a:p>
          <a:p>
            <a:pPr>
              <a:buFontTx/>
              <a:buChar char="-"/>
            </a:pPr>
            <a:r>
              <a:rPr lang="en-US" dirty="0"/>
              <a:t>Challenges in transitioning from Diesel to Hydrogen:</a:t>
            </a:r>
          </a:p>
          <a:p>
            <a:pPr lvl="1">
              <a:buFontTx/>
              <a:buChar char="-"/>
            </a:pPr>
            <a:r>
              <a:rPr lang="en-US" dirty="0"/>
              <a:t>Replacing a diesel tank with a hydrogen tank is problematic due to volume requirements.</a:t>
            </a:r>
          </a:p>
          <a:p>
            <a:pPr lvl="1">
              <a:buFontTx/>
              <a:buChar char="-"/>
            </a:pPr>
            <a:r>
              <a:rPr lang="en-US" dirty="0"/>
              <a:t>For the same amount of power, hydrogen requires significantly more volume than diesel.</a:t>
            </a:r>
          </a:p>
          <a:p>
            <a:pPr lvl="2">
              <a:buFontTx/>
              <a:buChar char="-"/>
            </a:pPr>
            <a:r>
              <a:rPr lang="en-US" dirty="0"/>
              <a:t>10m³ of diesel vs. 200m³ of hydrogen for 40MWh of operating power.</a:t>
            </a:r>
          </a:p>
          <a:p>
            <a:pPr lvl="1">
              <a:buFontTx/>
              <a:buChar char="-"/>
            </a:pPr>
            <a:r>
              <a:rPr lang="en-US" dirty="0"/>
              <a:t>Despite hydrogen's higher energy density (2.6 times that of diesel), the larger volume needed poses a challenge.</a:t>
            </a:r>
          </a:p>
          <a:p>
            <a:pPr lvl="1">
              <a:buFontTx/>
              <a:buChar char="-"/>
            </a:pPr>
            <a:endParaRPr lang="en-US" dirty="0"/>
          </a:p>
        </p:txBody>
      </p:sp>
    </p:spTree>
    <p:extLst>
      <p:ext uri="{BB962C8B-B14F-4D97-AF65-F5344CB8AC3E}">
        <p14:creationId xmlns:p14="http://schemas.microsoft.com/office/powerpoint/2010/main" val="56448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a:bodyPr>
          <a:lstStyle/>
          <a:p>
            <a:r>
              <a:rPr lang="en-US" dirty="0"/>
              <a:t>Global Sustainable </a:t>
            </a:r>
          </a:p>
          <a:p>
            <a:r>
              <a:rPr lang="en-US" dirty="0"/>
              <a:t>Battery Lifecycle</a:t>
            </a:r>
          </a:p>
          <a:p>
            <a:r>
              <a:rPr lang="en-US" dirty="0"/>
              <a:t>Primary Resources (Origin and Quantity)</a:t>
            </a:r>
          </a:p>
          <a:p>
            <a:r>
              <a:rPr lang="en-US" dirty="0"/>
              <a:t>Battery emits CO</a:t>
            </a:r>
            <a:r>
              <a:rPr lang="en-US" baseline="-25000" dirty="0"/>
              <a:t>2</a:t>
            </a:r>
            <a:r>
              <a:rPr lang="en-US" dirty="0"/>
              <a:t>?</a:t>
            </a:r>
          </a:p>
          <a:p>
            <a:pPr lvl="1"/>
            <a:r>
              <a:rPr lang="en-US" dirty="0"/>
              <a:t>Grey energy in fuel and electricity</a:t>
            </a:r>
          </a:p>
          <a:p>
            <a:pPr lvl="1"/>
            <a:r>
              <a:rPr lang="en-US" dirty="0"/>
              <a:t>Electrical vs. combustion vehicle</a:t>
            </a:r>
          </a:p>
          <a:p>
            <a:pPr lvl="1"/>
            <a:r>
              <a:rPr lang="en-US" dirty="0"/>
              <a:t>Car life cycle and alternatives</a:t>
            </a:r>
          </a:p>
          <a:p>
            <a:r>
              <a:rPr lang="en-US" dirty="0"/>
              <a:t>Afterlife of a Battery </a:t>
            </a:r>
          </a:p>
          <a:p>
            <a:pPr lvl="1"/>
            <a:r>
              <a:rPr lang="en-US" dirty="0"/>
              <a:t>1</a:t>
            </a:r>
            <a:r>
              <a:rPr lang="en-US" baseline="30000" dirty="0"/>
              <a:t>st</a:t>
            </a:r>
            <a:r>
              <a:rPr lang="en-US" dirty="0"/>
              <a:t> Life ends</a:t>
            </a:r>
          </a:p>
          <a:p>
            <a:pPr lvl="1"/>
            <a:r>
              <a:rPr lang="en-US" dirty="0"/>
              <a:t>2</a:t>
            </a:r>
            <a:r>
              <a:rPr lang="en-US" baseline="30000" dirty="0"/>
              <a:t>nd</a:t>
            </a:r>
            <a:r>
              <a:rPr lang="en-US" dirty="0"/>
              <a:t> Life starts</a:t>
            </a:r>
          </a:p>
          <a:p>
            <a:pPr lvl="1"/>
            <a:r>
              <a:rPr lang="en-US" dirty="0"/>
              <a:t>Recycle process of a battery </a:t>
            </a:r>
          </a:p>
          <a:p>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26</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681037" y="3877233"/>
            <a:ext cx="6546079" cy="1573307"/>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EE17E0-B8B5-0A4F-35F5-DC7C200AE382}"/>
              </a:ext>
            </a:extLst>
          </p:cNvPr>
          <p:cNvPicPr>
            <a:picLocks noChangeAspect="1"/>
          </p:cNvPicPr>
          <p:nvPr/>
        </p:nvPicPr>
        <p:blipFill rotWithShape="1">
          <a:blip r:embed="rId2"/>
          <a:srcRect l="23659" r="22393" b="2114"/>
          <a:stretch/>
        </p:blipFill>
        <p:spPr>
          <a:xfrm>
            <a:off x="7355541" y="1002346"/>
            <a:ext cx="2321962" cy="2317844"/>
          </a:xfrm>
          <a:prstGeom prst="rect">
            <a:avLst/>
          </a:prstGeom>
        </p:spPr>
      </p:pic>
    </p:spTree>
    <p:extLst>
      <p:ext uri="{BB962C8B-B14F-4D97-AF65-F5344CB8AC3E}">
        <p14:creationId xmlns:p14="http://schemas.microsoft.com/office/powerpoint/2010/main" val="959776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87447F-6624-B326-7D29-92D357E956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6228F09C-6EC2-94AF-C96D-234086EE11C1}"/>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15A7C928-7AB3-F1B5-F574-6D2A1F27F563}"/>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27</a:t>
            </a:fld>
            <a:endParaRPr lang="de-CH" dirty="0">
              <a:solidFill>
                <a:prstClr val="white"/>
              </a:solidFill>
            </a:endParaRPr>
          </a:p>
        </p:txBody>
      </p:sp>
      <p:sp>
        <p:nvSpPr>
          <p:cNvPr id="6" name="Title 5">
            <a:extLst>
              <a:ext uri="{FF2B5EF4-FFF2-40B4-BE49-F238E27FC236}">
                <a16:creationId xmlns:a16="http://schemas.microsoft.com/office/drawing/2014/main" id="{D6AB4479-5820-E4BD-8288-0E4BC56CFA40}"/>
              </a:ext>
            </a:extLst>
          </p:cNvPr>
          <p:cNvSpPr>
            <a:spLocks noGrp="1"/>
          </p:cNvSpPr>
          <p:nvPr>
            <p:ph type="title"/>
          </p:nvPr>
        </p:nvSpPr>
        <p:spPr/>
        <p:txBody>
          <a:bodyPr/>
          <a:lstStyle/>
          <a:p>
            <a:r>
              <a:rPr lang="en-US" dirty="0"/>
              <a:t>Aging Process of a Battery</a:t>
            </a:r>
          </a:p>
        </p:txBody>
      </p:sp>
      <p:pic>
        <p:nvPicPr>
          <p:cNvPr id="7" name="Content Placeholder 9">
            <a:extLst>
              <a:ext uri="{FF2B5EF4-FFF2-40B4-BE49-F238E27FC236}">
                <a16:creationId xmlns:a16="http://schemas.microsoft.com/office/drawing/2014/main" id="{C59AC64F-B944-F1E6-C4F1-17127F477DE7}"/>
              </a:ext>
            </a:extLst>
          </p:cNvPr>
          <p:cNvPicPr>
            <a:picLocks noChangeAspect="1"/>
          </p:cNvPicPr>
          <p:nvPr/>
        </p:nvPicPr>
        <p:blipFill rotWithShape="1">
          <a:blip r:embed="rId2"/>
          <a:srcRect l="13378" t="16630" r="22352"/>
          <a:stretch/>
        </p:blipFill>
        <p:spPr>
          <a:xfrm>
            <a:off x="153943" y="813433"/>
            <a:ext cx="2329281" cy="1536537"/>
          </a:xfrm>
          <a:prstGeom prst="rect">
            <a:avLst/>
          </a:prstGeom>
        </p:spPr>
      </p:pic>
      <p:pic>
        <p:nvPicPr>
          <p:cNvPr id="8" name="Content Placeholder 9">
            <a:extLst>
              <a:ext uri="{FF2B5EF4-FFF2-40B4-BE49-F238E27FC236}">
                <a16:creationId xmlns:a16="http://schemas.microsoft.com/office/drawing/2014/main" id="{D4F1CBD7-1397-FDF3-D2E1-D659DA014960}"/>
              </a:ext>
            </a:extLst>
          </p:cNvPr>
          <p:cNvPicPr>
            <a:picLocks noGrp="1" noChangeAspect="1"/>
          </p:cNvPicPr>
          <p:nvPr>
            <p:ph idx="1"/>
          </p:nvPr>
        </p:nvPicPr>
        <p:blipFill rotWithShape="1">
          <a:blip r:embed="rId2"/>
          <a:srcRect l="57231" t="58883" r="22352" b="4678"/>
          <a:stretch/>
        </p:blipFill>
        <p:spPr>
          <a:xfrm>
            <a:off x="772892" y="2908735"/>
            <a:ext cx="2508471" cy="2276744"/>
          </a:xfrm>
        </p:spPr>
      </p:pic>
      <p:sp>
        <p:nvSpPr>
          <p:cNvPr id="9" name="Oval 8">
            <a:extLst>
              <a:ext uri="{FF2B5EF4-FFF2-40B4-BE49-F238E27FC236}">
                <a16:creationId xmlns:a16="http://schemas.microsoft.com/office/drawing/2014/main" id="{66008B2C-DE9B-F318-48F6-AE5F35C9A6A5}"/>
              </a:ext>
            </a:extLst>
          </p:cNvPr>
          <p:cNvSpPr/>
          <p:nvPr/>
        </p:nvSpPr>
        <p:spPr>
          <a:xfrm rot="1720526">
            <a:off x="1661330" y="1630853"/>
            <a:ext cx="934751" cy="631253"/>
          </a:xfrm>
          <a:prstGeom prst="ellipse">
            <a:avLst/>
          </a:prstGeom>
          <a:noFill/>
          <a:ln>
            <a:solidFill>
              <a:srgbClr val="FF00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96E401-7B2C-D8AC-0D08-FE14DBE5D87E}"/>
              </a:ext>
            </a:extLst>
          </p:cNvPr>
          <p:cNvSpPr/>
          <p:nvPr/>
        </p:nvSpPr>
        <p:spPr>
          <a:xfrm rot="1720526">
            <a:off x="222108" y="3033647"/>
            <a:ext cx="3248028" cy="2050214"/>
          </a:xfrm>
          <a:prstGeom prst="ellipse">
            <a:avLst/>
          </a:prstGeom>
          <a:noFill/>
          <a:ln>
            <a:solidFill>
              <a:srgbClr val="FF00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32299B2-BCF0-974F-7D1A-62C479D39B1C}"/>
              </a:ext>
            </a:extLst>
          </p:cNvPr>
          <p:cNvCxnSpPr>
            <a:cxnSpLocks/>
          </p:cNvCxnSpPr>
          <p:nvPr/>
        </p:nvCxnSpPr>
        <p:spPr>
          <a:xfrm flipH="1">
            <a:off x="530225" y="1728808"/>
            <a:ext cx="1189631" cy="1401742"/>
          </a:xfrm>
          <a:prstGeom prst="line">
            <a:avLst/>
          </a:prstGeom>
          <a:ln w="127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9FFE24-4638-168F-48F5-00E6FEB9C2AC}"/>
              </a:ext>
            </a:extLst>
          </p:cNvPr>
          <p:cNvCxnSpPr>
            <a:cxnSpLocks/>
            <a:stCxn id="9" idx="6"/>
            <a:endCxn id="10" idx="7"/>
          </p:cNvCxnSpPr>
          <p:nvPr/>
        </p:nvCxnSpPr>
        <p:spPr>
          <a:xfrm>
            <a:off x="2538758" y="2170749"/>
            <a:ext cx="662694" cy="1803081"/>
          </a:xfrm>
          <a:prstGeom prst="line">
            <a:avLst/>
          </a:prstGeom>
          <a:ln w="127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D643EA1B-A811-9703-8CBD-8F05E00067BB}"/>
              </a:ext>
            </a:extLst>
          </p:cNvPr>
          <p:cNvSpPr txBox="1">
            <a:spLocks/>
          </p:cNvSpPr>
          <p:nvPr/>
        </p:nvSpPr>
        <p:spPr>
          <a:xfrm>
            <a:off x="3727186" y="1086225"/>
            <a:ext cx="6065220" cy="462030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Cyclic Aging</a:t>
            </a:r>
          </a:p>
          <a:p>
            <a:r>
              <a:rPr lang="en-US" dirty="0"/>
              <a:t>Cell chemistry</a:t>
            </a:r>
          </a:p>
          <a:p>
            <a:r>
              <a:rPr lang="en-US" dirty="0"/>
              <a:t>State of charge (SoC)</a:t>
            </a:r>
          </a:p>
          <a:p>
            <a:r>
              <a:rPr lang="en-US" dirty="0"/>
              <a:t>Temperature</a:t>
            </a:r>
          </a:p>
          <a:p>
            <a:r>
              <a:rPr lang="en-US" dirty="0"/>
              <a:t>Level of discharge or DoD (depth of discharge)</a:t>
            </a:r>
          </a:p>
          <a:p>
            <a:r>
              <a:rPr lang="en-US" dirty="0"/>
              <a:t>Charge and discharge rate</a:t>
            </a:r>
          </a:p>
          <a:p>
            <a:pPr marL="0" indent="0">
              <a:buNone/>
            </a:pPr>
            <a:r>
              <a:rPr lang="en-US" b="1" dirty="0"/>
              <a:t>Calendar aging – in storage</a:t>
            </a:r>
          </a:p>
          <a:p>
            <a:r>
              <a:rPr lang="en-US" dirty="0"/>
              <a:t>Cell chemistry</a:t>
            </a:r>
          </a:p>
          <a:p>
            <a:r>
              <a:rPr lang="en-US" dirty="0"/>
              <a:t>State of charge (SoC)  </a:t>
            </a:r>
          </a:p>
          <a:p>
            <a:r>
              <a:rPr lang="en-US" dirty="0"/>
              <a:t>temperature</a:t>
            </a:r>
          </a:p>
          <a:p>
            <a:pPr marL="0" indent="0">
              <a:buNone/>
            </a:pPr>
            <a:endParaRPr lang="en-US" b="1" dirty="0">
              <a:highlight>
                <a:srgbClr val="FFFF00"/>
              </a:highlight>
            </a:endParaRPr>
          </a:p>
          <a:p>
            <a:endParaRPr lang="en-US" dirty="0"/>
          </a:p>
        </p:txBody>
      </p:sp>
      <p:sp>
        <p:nvSpPr>
          <p:cNvPr id="20" name="Arrow: Down 19">
            <a:extLst>
              <a:ext uri="{FF2B5EF4-FFF2-40B4-BE49-F238E27FC236}">
                <a16:creationId xmlns:a16="http://schemas.microsoft.com/office/drawing/2014/main" id="{FF1C3712-253D-67E4-2529-12A9DB1E51ED}"/>
              </a:ext>
            </a:extLst>
          </p:cNvPr>
          <p:cNvSpPr/>
          <p:nvPr/>
        </p:nvSpPr>
        <p:spPr>
          <a:xfrm rot="10800000">
            <a:off x="927097" y="4606947"/>
            <a:ext cx="482601" cy="676759"/>
          </a:xfrm>
          <a:prstGeom prst="downArrow">
            <a:avLst>
              <a:gd name="adj1" fmla="val 50000"/>
              <a:gd name="adj2" fmla="val 56383"/>
            </a:avLst>
          </a:prstGeom>
          <a:solidFill>
            <a:schemeClr val="bg1"/>
          </a:solidFill>
          <a:ln>
            <a:solidFill>
              <a:srgbClr val="C00000"/>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
            <a:extLst>
              <a:ext uri="{FF2B5EF4-FFF2-40B4-BE49-F238E27FC236}">
                <a16:creationId xmlns:a16="http://schemas.microsoft.com/office/drawing/2014/main" id="{4046BB3E-8F34-BE8F-863D-79E26EAD9E4B}"/>
              </a:ext>
            </a:extLst>
          </p:cNvPr>
          <p:cNvSpPr txBox="1">
            <a:spLocks/>
          </p:cNvSpPr>
          <p:nvPr/>
        </p:nvSpPr>
        <p:spPr>
          <a:xfrm>
            <a:off x="282908" y="5412705"/>
            <a:ext cx="2873895" cy="73182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FF0000"/>
                </a:solidFill>
              </a:rPr>
              <a:t>The ageing process determines when the next step is taken. </a:t>
            </a:r>
          </a:p>
        </p:txBody>
      </p:sp>
    </p:spTree>
    <p:extLst>
      <p:ext uri="{BB962C8B-B14F-4D97-AF65-F5344CB8AC3E}">
        <p14:creationId xmlns:p14="http://schemas.microsoft.com/office/powerpoint/2010/main" val="1049967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81E52F-0AD9-C537-C721-664005A45DFB}"/>
              </a:ext>
            </a:extLst>
          </p:cNvPr>
          <p:cNvSpPr txBox="1"/>
          <p:nvPr/>
        </p:nvSpPr>
        <p:spPr>
          <a:xfrm>
            <a:off x="1074288" y="6066387"/>
            <a:ext cx="7020486" cy="430887"/>
          </a:xfrm>
          <a:prstGeom prst="rect">
            <a:avLst/>
          </a:prstGeom>
          <a:noFill/>
        </p:spPr>
        <p:txBody>
          <a:bodyPr wrap="square">
            <a:spAutoFit/>
          </a:bodyPr>
          <a:lstStyle/>
          <a:p>
            <a:pPr>
              <a:spcBef>
                <a:spcPts val="0"/>
              </a:spcBef>
              <a:spcAft>
                <a:spcPts val="0"/>
              </a:spcAft>
            </a:pPr>
            <a:r>
              <a:rPr lang="en-US" sz="1100" dirty="0">
                <a:effectLst/>
              </a:rPr>
              <a:t>Q. Wei, Y. Wu, S. Li, R. Chen, J. Ding, and C. Zhang, “Spent lithium ion battery (LIB) recycle from electric vehicles: A mini-review,” </a:t>
            </a:r>
            <a:r>
              <a:rPr lang="en-US" sz="1100" i="1" dirty="0">
                <a:effectLst/>
              </a:rPr>
              <a:t>Science of The Total Environment</a:t>
            </a:r>
            <a:r>
              <a:rPr lang="en-US" sz="1100" dirty="0">
                <a:effectLst/>
              </a:rPr>
              <a:t>, vol. 866, p. 161380, Mar. 2023, </a:t>
            </a:r>
            <a:r>
              <a:rPr lang="en-US" sz="1100" dirty="0" err="1">
                <a:effectLst/>
              </a:rPr>
              <a:t>doi</a:t>
            </a:r>
            <a:r>
              <a:rPr lang="en-US" sz="1100" dirty="0">
                <a:effectLst/>
              </a:rPr>
              <a:t>: </a:t>
            </a:r>
            <a:r>
              <a:rPr lang="en-US" sz="1100" dirty="0">
                <a:effectLst/>
                <a:hlinkClick r:id="rId2"/>
              </a:rPr>
              <a:t>10.1016/j.scitotenv.2022.161380</a:t>
            </a:r>
            <a:r>
              <a:rPr lang="en-US" sz="1100" dirty="0">
                <a:effectLst/>
              </a:rPr>
              <a:t>.</a:t>
            </a:r>
          </a:p>
        </p:txBody>
      </p:sp>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28</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normAutofit/>
          </a:bodyPr>
          <a:lstStyle/>
          <a:p>
            <a:r>
              <a:rPr lang="en-US" dirty="0"/>
              <a:t>Afterlife of a Battery </a:t>
            </a:r>
          </a:p>
        </p:txBody>
      </p:sp>
      <p:pic>
        <p:nvPicPr>
          <p:cNvPr id="12" name="Picture 11">
            <a:extLst>
              <a:ext uri="{FF2B5EF4-FFF2-40B4-BE49-F238E27FC236}">
                <a16:creationId xmlns:a16="http://schemas.microsoft.com/office/drawing/2014/main" id="{E70EDACB-F2D3-3B1B-CC30-2BDA497261D5}"/>
              </a:ext>
            </a:extLst>
          </p:cNvPr>
          <p:cNvPicPr>
            <a:picLocks noChangeAspect="1"/>
          </p:cNvPicPr>
          <p:nvPr/>
        </p:nvPicPr>
        <p:blipFill rotWithShape="1">
          <a:blip r:embed="rId3"/>
          <a:srcRect r="595"/>
          <a:stretch/>
        </p:blipFill>
        <p:spPr>
          <a:xfrm>
            <a:off x="2401962" y="1010762"/>
            <a:ext cx="5102075" cy="5105400"/>
          </a:xfrm>
          <a:prstGeom prst="rect">
            <a:avLst/>
          </a:prstGeom>
        </p:spPr>
      </p:pic>
      <p:sp>
        <p:nvSpPr>
          <p:cNvPr id="13" name="Content Placeholder 1">
            <a:extLst>
              <a:ext uri="{FF2B5EF4-FFF2-40B4-BE49-F238E27FC236}">
                <a16:creationId xmlns:a16="http://schemas.microsoft.com/office/drawing/2014/main" id="{8F2826B3-E9A7-5419-5B8F-129E8C93E6D2}"/>
              </a:ext>
            </a:extLst>
          </p:cNvPr>
          <p:cNvSpPr txBox="1">
            <a:spLocks/>
          </p:cNvSpPr>
          <p:nvPr/>
        </p:nvSpPr>
        <p:spPr>
          <a:xfrm>
            <a:off x="1105665" y="3340706"/>
            <a:ext cx="1247571" cy="73182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3</a:t>
            </a:r>
            <a:r>
              <a:rPr lang="en-US" sz="2800" b="1" baseline="30000" dirty="0"/>
              <a:t>rd</a:t>
            </a:r>
            <a:r>
              <a:rPr lang="en-US" sz="2800" b="1" dirty="0"/>
              <a:t> Life</a:t>
            </a:r>
          </a:p>
        </p:txBody>
      </p:sp>
      <p:sp>
        <p:nvSpPr>
          <p:cNvPr id="14" name="Content Placeholder 1">
            <a:extLst>
              <a:ext uri="{FF2B5EF4-FFF2-40B4-BE49-F238E27FC236}">
                <a16:creationId xmlns:a16="http://schemas.microsoft.com/office/drawing/2014/main" id="{48D91E5D-664D-2E10-5D9B-352F25EB6BFA}"/>
              </a:ext>
            </a:extLst>
          </p:cNvPr>
          <p:cNvSpPr txBox="1">
            <a:spLocks/>
          </p:cNvSpPr>
          <p:nvPr/>
        </p:nvSpPr>
        <p:spPr>
          <a:xfrm>
            <a:off x="7552764" y="3340706"/>
            <a:ext cx="1247571" cy="73182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2</a:t>
            </a:r>
            <a:r>
              <a:rPr lang="en-US" sz="2800" b="1" baseline="30000" dirty="0"/>
              <a:t>nd</a:t>
            </a:r>
            <a:r>
              <a:rPr lang="en-US" sz="2800" b="1" dirty="0"/>
              <a:t> Life</a:t>
            </a:r>
          </a:p>
        </p:txBody>
      </p:sp>
      <p:sp>
        <p:nvSpPr>
          <p:cNvPr id="15" name="Content Placeholder 1">
            <a:extLst>
              <a:ext uri="{FF2B5EF4-FFF2-40B4-BE49-F238E27FC236}">
                <a16:creationId xmlns:a16="http://schemas.microsoft.com/office/drawing/2014/main" id="{7FE7735A-5437-4DE6-98C5-4200B5B36307}"/>
              </a:ext>
            </a:extLst>
          </p:cNvPr>
          <p:cNvSpPr txBox="1">
            <a:spLocks/>
          </p:cNvSpPr>
          <p:nvPr/>
        </p:nvSpPr>
        <p:spPr>
          <a:xfrm>
            <a:off x="4436053" y="648000"/>
            <a:ext cx="1247571" cy="731825"/>
          </a:xfrm>
          <a:prstGeom prst="rect">
            <a:avLst/>
          </a:prstGeom>
        </p:spPr>
        <p:txBody>
          <a:bodyPr vert="horz" lIns="91440" tIns="45720" rIns="91440" bIns="45720" rtlCol="0">
            <a:normAutofit fontScale="925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Recycle</a:t>
            </a:r>
          </a:p>
        </p:txBody>
      </p:sp>
    </p:spTree>
    <p:extLst>
      <p:ext uri="{BB962C8B-B14F-4D97-AF65-F5344CB8AC3E}">
        <p14:creationId xmlns:p14="http://schemas.microsoft.com/office/powerpoint/2010/main" val="58081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92018A-86E9-BA3B-ACE6-2447334027E8}"/>
              </a:ext>
            </a:extLst>
          </p:cNvPr>
          <p:cNvSpPr>
            <a:spLocks noGrp="1"/>
          </p:cNvSpPr>
          <p:nvPr>
            <p:ph idx="1"/>
          </p:nvPr>
        </p:nvSpPr>
        <p:spPr>
          <a:xfrm>
            <a:off x="681039" y="1002346"/>
            <a:ext cx="5899056" cy="5174618"/>
          </a:xfrm>
        </p:spPr>
        <p:txBody>
          <a:bodyPr>
            <a:normAutofit/>
          </a:bodyPr>
          <a:lstStyle/>
          <a:p>
            <a:pPr algn="l"/>
            <a:r>
              <a:rPr lang="en-US" sz="2400" b="1" i="0" u="none" strike="noStrike" baseline="0" dirty="0">
                <a:latin typeface="CenturyGothic-Bold"/>
              </a:rPr>
              <a:t>Second life: Repurpose</a:t>
            </a:r>
          </a:p>
          <a:p>
            <a:pPr lvl="1"/>
            <a:r>
              <a:rPr lang="en-US" sz="2000" i="0" u="none" strike="noStrike" baseline="0" dirty="0">
                <a:latin typeface="CenturyGothic-Bold"/>
              </a:rPr>
              <a:t>Using a product or component for a new application. </a:t>
            </a:r>
            <a:r>
              <a:rPr lang="en-US" sz="2000" dirty="0">
                <a:latin typeface="CenturyGothic-Bold"/>
              </a:rPr>
              <a:t>It creates a new value to a new use case. And it is not the same product, as it was when it was first launched. </a:t>
            </a:r>
          </a:p>
          <a:p>
            <a:pPr lvl="2"/>
            <a:r>
              <a:rPr lang="en-US" sz="1600" b="1" i="0" u="none" strike="noStrike" baseline="0" dirty="0">
                <a:latin typeface="CenturyGothic-Bold"/>
              </a:rPr>
              <a:t>different </a:t>
            </a:r>
            <a:r>
              <a:rPr lang="en-US" sz="1600" b="0" i="0" u="none" strike="noStrike" baseline="0" dirty="0">
                <a:latin typeface="CenturyGothic"/>
              </a:rPr>
              <a:t>purpose/application/function/</a:t>
            </a:r>
          </a:p>
          <a:p>
            <a:pPr lvl="1"/>
            <a:r>
              <a:rPr lang="en-US" sz="2000" dirty="0">
                <a:latin typeface="CenturyGothic"/>
              </a:rPr>
              <a:t>Problems at recertification of a product. The battery has to fulfill still all safety regulation in this new application. A second life creates technically a new battery, with all its regulations. </a:t>
            </a:r>
            <a:endParaRPr lang="en-US" sz="2000" b="0" i="0" u="none" strike="noStrike" baseline="0" dirty="0">
              <a:latin typeface="CenturyGothic"/>
            </a:endParaRPr>
          </a:p>
          <a:p>
            <a:pPr algn="l"/>
            <a:r>
              <a:rPr lang="en-US" sz="2400" b="1" i="0" u="none" strike="noStrike" baseline="0" dirty="0">
                <a:latin typeface="CenturyGothic-Bold"/>
              </a:rPr>
              <a:t>Third life: Re-use / Repair, Rebuild, Remanufacture</a:t>
            </a:r>
            <a:r>
              <a:rPr lang="en-US" sz="2400" b="1" dirty="0">
                <a:latin typeface="CenturyGothic-Bold"/>
              </a:rPr>
              <a:t>, Re-Assembling</a:t>
            </a:r>
          </a:p>
          <a:p>
            <a:pPr lvl="1"/>
            <a:r>
              <a:rPr lang="en-US" sz="2000" b="0" i="0" u="none" strike="noStrike" baseline="0" dirty="0">
                <a:latin typeface="CenturyGothic"/>
              </a:rPr>
              <a:t>Using a product or component in the same way, has it has been launched in the market. </a:t>
            </a:r>
          </a:p>
          <a:p>
            <a:pPr lvl="2"/>
            <a:r>
              <a:rPr lang="en-US" sz="1600" b="1" i="0" u="none" strike="noStrike" baseline="0" dirty="0">
                <a:latin typeface="CenturyGothic-Bold"/>
              </a:rPr>
              <a:t>same </a:t>
            </a:r>
            <a:r>
              <a:rPr lang="en-US" sz="1600" b="0" i="0" u="none" strike="noStrike" baseline="0" dirty="0">
                <a:latin typeface="CenturyGothic"/>
              </a:rPr>
              <a:t>purpose/application/function/context</a:t>
            </a:r>
            <a:endParaRPr lang="en-US" sz="2400" dirty="0"/>
          </a:p>
        </p:txBody>
      </p:sp>
      <p:sp>
        <p:nvSpPr>
          <p:cNvPr id="3" name="Date Placeholder 2">
            <a:extLst>
              <a:ext uri="{FF2B5EF4-FFF2-40B4-BE49-F238E27FC236}">
                <a16:creationId xmlns:a16="http://schemas.microsoft.com/office/drawing/2014/main" id="{D2794F01-EF3C-E3B8-8D01-8DD79051CE22}"/>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BEF026A7-FB21-3167-41D5-229D2C68B96D}"/>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8A69EEF9-6A40-8FE6-4FCD-B8C515C2725C}"/>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29</a:t>
            </a:fld>
            <a:endParaRPr lang="de-CH" dirty="0">
              <a:solidFill>
                <a:prstClr val="white"/>
              </a:solidFill>
            </a:endParaRPr>
          </a:p>
        </p:txBody>
      </p:sp>
      <p:sp>
        <p:nvSpPr>
          <p:cNvPr id="6" name="Title 5">
            <a:extLst>
              <a:ext uri="{FF2B5EF4-FFF2-40B4-BE49-F238E27FC236}">
                <a16:creationId xmlns:a16="http://schemas.microsoft.com/office/drawing/2014/main" id="{43968693-7B24-7556-2CF1-3D75F0A372D3}"/>
              </a:ext>
            </a:extLst>
          </p:cNvPr>
          <p:cNvSpPr>
            <a:spLocks noGrp="1"/>
          </p:cNvSpPr>
          <p:nvPr>
            <p:ph type="title"/>
          </p:nvPr>
        </p:nvSpPr>
        <p:spPr/>
        <p:txBody>
          <a:bodyPr/>
          <a:lstStyle/>
          <a:p>
            <a:r>
              <a:rPr lang="en-US" dirty="0"/>
              <a:t>2</a:t>
            </a:r>
            <a:r>
              <a:rPr lang="en-US" baseline="30000" dirty="0"/>
              <a:t>nd</a:t>
            </a:r>
            <a:r>
              <a:rPr lang="en-US" dirty="0"/>
              <a:t> Life vs. Re-Use</a:t>
            </a:r>
          </a:p>
        </p:txBody>
      </p:sp>
      <p:sp>
        <p:nvSpPr>
          <p:cNvPr id="8" name="TextBox 7">
            <a:extLst>
              <a:ext uri="{FF2B5EF4-FFF2-40B4-BE49-F238E27FC236}">
                <a16:creationId xmlns:a16="http://schemas.microsoft.com/office/drawing/2014/main" id="{32E09511-D342-F5B3-6710-20837E3556C8}"/>
              </a:ext>
            </a:extLst>
          </p:cNvPr>
          <p:cNvSpPr txBox="1"/>
          <p:nvPr/>
        </p:nvSpPr>
        <p:spPr>
          <a:xfrm>
            <a:off x="0" y="6142041"/>
            <a:ext cx="9475694" cy="338554"/>
          </a:xfrm>
          <a:prstGeom prst="rect">
            <a:avLst/>
          </a:prstGeom>
          <a:noFill/>
        </p:spPr>
        <p:txBody>
          <a:bodyPr wrap="square">
            <a:spAutoFit/>
          </a:bodyPr>
          <a:lstStyle/>
          <a:p>
            <a:r>
              <a:rPr lang="en-US" sz="1600" b="1" i="0" u="none" strike="noStrike" baseline="0" dirty="0">
                <a:latin typeface="CenturyGothic-Bold"/>
              </a:rPr>
              <a:t>Source: ICBR 2020 – Second Life of Industrial Batteries for E-Mobility – The Regulatory Aspects; Willy Tomboy</a:t>
            </a:r>
            <a:endParaRPr lang="en-US" sz="1600" dirty="0"/>
          </a:p>
        </p:txBody>
      </p:sp>
      <p:pic>
        <p:nvPicPr>
          <p:cNvPr id="7" name="Picture 6">
            <a:extLst>
              <a:ext uri="{FF2B5EF4-FFF2-40B4-BE49-F238E27FC236}">
                <a16:creationId xmlns:a16="http://schemas.microsoft.com/office/drawing/2014/main" id="{34E32D07-A0B6-3F29-D938-D4B01C588FDE}"/>
              </a:ext>
            </a:extLst>
          </p:cNvPr>
          <p:cNvPicPr>
            <a:picLocks noChangeAspect="1"/>
          </p:cNvPicPr>
          <p:nvPr/>
        </p:nvPicPr>
        <p:blipFill rotWithShape="1">
          <a:blip r:embed="rId2"/>
          <a:srcRect r="595"/>
          <a:stretch/>
        </p:blipFill>
        <p:spPr>
          <a:xfrm>
            <a:off x="6996113" y="2152650"/>
            <a:ext cx="2551037" cy="2552699"/>
          </a:xfrm>
          <a:prstGeom prst="rect">
            <a:avLst/>
          </a:prstGeom>
        </p:spPr>
      </p:pic>
    </p:spTree>
    <p:extLst>
      <p:ext uri="{BB962C8B-B14F-4D97-AF65-F5344CB8AC3E}">
        <p14:creationId xmlns:p14="http://schemas.microsoft.com/office/powerpoint/2010/main" val="399819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a:bodyPr>
          <a:lstStyle/>
          <a:p>
            <a:r>
              <a:rPr lang="en-US" dirty="0"/>
              <a:t>Global Sustainable </a:t>
            </a:r>
          </a:p>
          <a:p>
            <a:r>
              <a:rPr lang="en-US" dirty="0"/>
              <a:t>Battery Lifecycle</a:t>
            </a:r>
          </a:p>
          <a:p>
            <a:r>
              <a:rPr lang="en-US" dirty="0"/>
              <a:t>Primary Resources (Origin and Quantity)</a:t>
            </a:r>
          </a:p>
          <a:p>
            <a:r>
              <a:rPr lang="en-US" dirty="0"/>
              <a:t>Battery emits CO</a:t>
            </a:r>
            <a:r>
              <a:rPr lang="en-US" baseline="-25000" dirty="0"/>
              <a:t>2</a:t>
            </a:r>
            <a:r>
              <a:rPr lang="en-US" dirty="0"/>
              <a:t>?</a:t>
            </a:r>
          </a:p>
          <a:p>
            <a:pPr lvl="1"/>
            <a:r>
              <a:rPr lang="en-US" dirty="0"/>
              <a:t>Grey energy in fuel and electricity</a:t>
            </a:r>
          </a:p>
          <a:p>
            <a:pPr lvl="1"/>
            <a:r>
              <a:rPr lang="en-US" dirty="0"/>
              <a:t>Electrical vs. combustion vehicle</a:t>
            </a:r>
          </a:p>
          <a:p>
            <a:pPr lvl="1"/>
            <a:r>
              <a:rPr lang="en-US" dirty="0"/>
              <a:t>Car life cycle and alternatives</a:t>
            </a:r>
          </a:p>
          <a:p>
            <a:r>
              <a:rPr lang="en-US" dirty="0"/>
              <a:t>Afterlife of a Battery </a:t>
            </a:r>
          </a:p>
          <a:p>
            <a:pPr lvl="1"/>
            <a:r>
              <a:rPr lang="en-US" dirty="0"/>
              <a:t>1</a:t>
            </a:r>
            <a:r>
              <a:rPr lang="en-US" baseline="30000" dirty="0"/>
              <a:t>st</a:t>
            </a:r>
            <a:r>
              <a:rPr lang="en-US" dirty="0"/>
              <a:t> Life ends</a:t>
            </a:r>
          </a:p>
          <a:p>
            <a:pPr lvl="1"/>
            <a:r>
              <a:rPr lang="en-US" dirty="0"/>
              <a:t>2</a:t>
            </a:r>
            <a:r>
              <a:rPr lang="en-US" baseline="30000" dirty="0"/>
              <a:t>nd</a:t>
            </a:r>
            <a:r>
              <a:rPr lang="en-US" dirty="0"/>
              <a:t> Life starts</a:t>
            </a:r>
          </a:p>
          <a:p>
            <a:pPr lvl="1"/>
            <a:r>
              <a:rPr lang="en-US" dirty="0"/>
              <a:t>Recycle process of a battery </a:t>
            </a:r>
          </a:p>
          <a:p>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681037" y="1002347"/>
            <a:ext cx="6546079" cy="432006"/>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EE17E0-B8B5-0A4F-35F5-DC7C200AE382}"/>
              </a:ext>
            </a:extLst>
          </p:cNvPr>
          <p:cNvPicPr>
            <a:picLocks noChangeAspect="1"/>
          </p:cNvPicPr>
          <p:nvPr/>
        </p:nvPicPr>
        <p:blipFill rotWithShape="1">
          <a:blip r:embed="rId2"/>
          <a:srcRect l="23659" r="22393" b="2114"/>
          <a:stretch/>
        </p:blipFill>
        <p:spPr>
          <a:xfrm>
            <a:off x="6481242" y="2090281"/>
            <a:ext cx="3067836" cy="3062395"/>
          </a:xfrm>
          <a:prstGeom prst="rect">
            <a:avLst/>
          </a:prstGeom>
        </p:spPr>
      </p:pic>
    </p:spTree>
    <p:extLst>
      <p:ext uri="{BB962C8B-B14F-4D97-AF65-F5344CB8AC3E}">
        <p14:creationId xmlns:p14="http://schemas.microsoft.com/office/powerpoint/2010/main" val="213173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30</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Second Life Battery - Use Case</a:t>
            </a:r>
          </a:p>
        </p:txBody>
      </p:sp>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8" y="1002346"/>
            <a:ext cx="4326237"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KYBURZ </a:t>
            </a:r>
            <a:r>
              <a:rPr lang="en-US" b="1" dirty="0" err="1"/>
              <a:t>SecondLife</a:t>
            </a:r>
            <a:r>
              <a:rPr lang="en-US" b="1" dirty="0"/>
              <a:t> project</a:t>
            </a:r>
          </a:p>
          <a:p>
            <a:r>
              <a:rPr lang="en-US" dirty="0"/>
              <a:t>Majority of the KYBURZ DXPs are refurbished, and those which are recycled result in good yields</a:t>
            </a:r>
          </a:p>
          <a:p>
            <a:endParaRPr lang="en-US" dirty="0"/>
          </a:p>
          <a:p>
            <a:pPr lvl="1"/>
            <a:endParaRPr lang="en-US" dirty="0"/>
          </a:p>
          <a:p>
            <a:endParaRPr lang="en-US" dirty="0"/>
          </a:p>
        </p:txBody>
      </p:sp>
      <p:sp>
        <p:nvSpPr>
          <p:cNvPr id="12" name="TextBox 11">
            <a:extLst>
              <a:ext uri="{FF2B5EF4-FFF2-40B4-BE49-F238E27FC236}">
                <a16:creationId xmlns:a16="http://schemas.microsoft.com/office/drawing/2014/main" id="{FF5A85AD-09F3-5656-B226-5E5C8CA6EB66}"/>
              </a:ext>
            </a:extLst>
          </p:cNvPr>
          <p:cNvSpPr txBox="1"/>
          <p:nvPr/>
        </p:nvSpPr>
        <p:spPr>
          <a:xfrm>
            <a:off x="645458" y="6093962"/>
            <a:ext cx="8704729" cy="430887"/>
          </a:xfrm>
          <a:prstGeom prst="rect">
            <a:avLst/>
          </a:prstGeom>
          <a:noFill/>
        </p:spPr>
        <p:txBody>
          <a:bodyPr wrap="square">
            <a:spAutoFit/>
          </a:bodyPr>
          <a:lstStyle/>
          <a:p>
            <a:pPr>
              <a:spcBef>
                <a:spcPts val="0"/>
              </a:spcBef>
              <a:spcAft>
                <a:spcPts val="0"/>
              </a:spcAft>
            </a:pPr>
            <a:r>
              <a:rPr lang="en-US" sz="1100" dirty="0">
                <a:effectLst/>
              </a:rPr>
              <a:t>E. Wilhelm, W. Hahn, and M. </a:t>
            </a:r>
            <a:r>
              <a:rPr lang="en-US" sz="1100" dirty="0" err="1">
                <a:effectLst/>
              </a:rPr>
              <a:t>Kyburz</a:t>
            </a:r>
            <a:r>
              <a:rPr lang="en-US" sz="1100" dirty="0">
                <a:effectLst/>
              </a:rPr>
              <a:t>, “KYBURZ Small Electric Vehicles: A Case Study in Successful Deployment,” in </a:t>
            </a:r>
            <a:r>
              <a:rPr lang="en-US" sz="1100" i="1" dirty="0">
                <a:effectLst/>
              </a:rPr>
              <a:t>Small Electric Vehicles</a:t>
            </a:r>
            <a:r>
              <a:rPr lang="en-US" sz="1100" dirty="0">
                <a:effectLst/>
              </a:rPr>
              <a:t>, A. Ewert, S. Schmid, M. </a:t>
            </a:r>
            <a:r>
              <a:rPr lang="en-US" sz="1100" dirty="0" err="1">
                <a:effectLst/>
              </a:rPr>
              <a:t>Brost</a:t>
            </a:r>
            <a:r>
              <a:rPr lang="en-US" sz="1100" dirty="0">
                <a:effectLst/>
              </a:rPr>
              <a:t>, H. Davies, and L. </a:t>
            </a:r>
            <a:r>
              <a:rPr lang="en-US" sz="1100" dirty="0" err="1">
                <a:effectLst/>
              </a:rPr>
              <a:t>Vinckx</a:t>
            </a:r>
            <a:r>
              <a:rPr lang="en-US" sz="1100" dirty="0">
                <a:effectLst/>
              </a:rPr>
              <a:t>, Eds., Cham: Springer International Publishing, 2021, pp. 143–155. </a:t>
            </a:r>
            <a:r>
              <a:rPr lang="en-US" sz="1100" dirty="0" err="1">
                <a:effectLst/>
              </a:rPr>
              <a:t>doi</a:t>
            </a:r>
            <a:r>
              <a:rPr lang="en-US" sz="1100" dirty="0">
                <a:effectLst/>
              </a:rPr>
              <a:t>: </a:t>
            </a:r>
            <a:r>
              <a:rPr lang="en-US" sz="1100" dirty="0">
                <a:effectLst/>
                <a:hlinkClick r:id="rId2"/>
              </a:rPr>
              <a:t>10.1007/978-3-030-65843-4_11</a:t>
            </a:r>
            <a:r>
              <a:rPr lang="en-US" sz="1100" dirty="0">
                <a:effectLst/>
              </a:rPr>
              <a:t>.</a:t>
            </a:r>
          </a:p>
        </p:txBody>
      </p:sp>
      <p:pic>
        <p:nvPicPr>
          <p:cNvPr id="15" name="Picture 14">
            <a:extLst>
              <a:ext uri="{FF2B5EF4-FFF2-40B4-BE49-F238E27FC236}">
                <a16:creationId xmlns:a16="http://schemas.microsoft.com/office/drawing/2014/main" id="{83735880-C610-A545-0C03-61BB6719B650}"/>
              </a:ext>
            </a:extLst>
          </p:cNvPr>
          <p:cNvPicPr>
            <a:picLocks noChangeAspect="1"/>
          </p:cNvPicPr>
          <p:nvPr/>
        </p:nvPicPr>
        <p:blipFill rotWithShape="1">
          <a:blip r:embed="rId3"/>
          <a:srcRect l="59095"/>
          <a:stretch/>
        </p:blipFill>
        <p:spPr>
          <a:xfrm>
            <a:off x="5770189" y="3429000"/>
            <a:ext cx="4052047" cy="2582271"/>
          </a:xfrm>
          <a:prstGeom prst="rect">
            <a:avLst/>
          </a:prstGeom>
        </p:spPr>
      </p:pic>
      <p:pic>
        <p:nvPicPr>
          <p:cNvPr id="2056" name="Picture 8" descr="Fig. 12">
            <a:extLst>
              <a:ext uri="{FF2B5EF4-FFF2-40B4-BE49-F238E27FC236}">
                <a16:creationId xmlns:a16="http://schemas.microsoft.com/office/drawing/2014/main" id="{C8C9E104-3A5E-1018-01E7-AC77F5278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977" y="3850342"/>
            <a:ext cx="5134615" cy="17041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9B83C54-FD2B-407A-0B83-522E61C79009}"/>
              </a:ext>
            </a:extLst>
          </p:cNvPr>
          <p:cNvPicPr>
            <a:picLocks noChangeAspect="1"/>
          </p:cNvPicPr>
          <p:nvPr/>
        </p:nvPicPr>
        <p:blipFill rotWithShape="1">
          <a:blip r:embed="rId3"/>
          <a:srcRect r="41855"/>
          <a:stretch/>
        </p:blipFill>
        <p:spPr>
          <a:xfrm>
            <a:off x="5077873" y="880644"/>
            <a:ext cx="4744363" cy="2127015"/>
          </a:xfrm>
          <a:prstGeom prst="rect">
            <a:avLst/>
          </a:prstGeom>
        </p:spPr>
      </p:pic>
    </p:spTree>
    <p:extLst>
      <p:ext uri="{BB962C8B-B14F-4D97-AF65-F5344CB8AC3E}">
        <p14:creationId xmlns:p14="http://schemas.microsoft.com/office/powerpoint/2010/main" val="231337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31</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Second Life Battery - Use Case</a:t>
            </a:r>
          </a:p>
        </p:txBody>
      </p:sp>
      <p:pic>
        <p:nvPicPr>
          <p:cNvPr id="2050" name="Picture 2" descr="Grafik Energiemanagement Twice Energiespeicher">
            <a:extLst>
              <a:ext uri="{FF2B5EF4-FFF2-40B4-BE49-F238E27FC236}">
                <a16:creationId xmlns:a16="http://schemas.microsoft.com/office/drawing/2014/main" id="{E0E2B998-C9F2-573D-E88D-A75058CAE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04" r="2697" b="5568"/>
          <a:stretch/>
        </p:blipFill>
        <p:spPr bwMode="auto">
          <a:xfrm>
            <a:off x="5373231" y="3285795"/>
            <a:ext cx="4366931" cy="302054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8" y="1002346"/>
            <a:ext cx="6638395"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«Ein zweites Leben für KYBURZ-Lithium-Batterien»</a:t>
            </a:r>
          </a:p>
          <a:p>
            <a:pPr lvl="1"/>
            <a:r>
              <a:rPr lang="de-CH" dirty="0"/>
              <a:t>2021 PoC: TWICE Energy AG</a:t>
            </a:r>
            <a:r>
              <a:rPr lang="en-US" dirty="0"/>
              <a:t> </a:t>
            </a:r>
          </a:p>
          <a:p>
            <a:pPr lvl="1"/>
            <a:r>
              <a:rPr lang="en-US" dirty="0"/>
              <a:t>2022 Go To Market: </a:t>
            </a:r>
            <a:r>
              <a:rPr lang="en-US" dirty="0" err="1"/>
              <a:t>Modual</a:t>
            </a:r>
            <a:r>
              <a:rPr lang="en-US" dirty="0"/>
              <a:t> AG</a:t>
            </a:r>
          </a:p>
          <a:p>
            <a:pPr lvl="2"/>
            <a:r>
              <a:rPr lang="en-US" dirty="0">
                <a:hlinkClick r:id="rId3"/>
              </a:rPr>
              <a:t>https://modual.ch/de/ueber-uns/</a:t>
            </a:r>
            <a:r>
              <a:rPr lang="en-US" dirty="0"/>
              <a:t> </a:t>
            </a:r>
          </a:p>
          <a:p>
            <a:pPr lvl="1"/>
            <a:r>
              <a:rPr lang="en-US" dirty="0"/>
              <a:t>Creating new battery storage with old KYBURZ batteries</a:t>
            </a:r>
          </a:p>
          <a:p>
            <a:endParaRPr lang="en-US" dirty="0"/>
          </a:p>
          <a:p>
            <a:pPr lvl="1"/>
            <a:endParaRPr lang="en-US" dirty="0"/>
          </a:p>
          <a:p>
            <a:endParaRPr lang="en-US" dirty="0"/>
          </a:p>
        </p:txBody>
      </p:sp>
      <p:pic>
        <p:nvPicPr>
          <p:cNvPr id="2054" name="Picture 6" descr="Moody image of a Modual Series Lite modular second-life Battery Energy Storage System (BESS), lit from behind. On the awll behind the battery is an EV charging cable and a Solar Panel, showing how it can be used to charge Electric Vehicles from Solar energy">
            <a:extLst>
              <a:ext uri="{FF2B5EF4-FFF2-40B4-BE49-F238E27FC236}">
                <a16:creationId xmlns:a16="http://schemas.microsoft.com/office/drawing/2014/main" id="{ED12761F-6C78-E1E5-28CE-F999AC0905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19" t="36480" r="30609" b="6665"/>
          <a:stretch/>
        </p:blipFill>
        <p:spPr bwMode="auto">
          <a:xfrm>
            <a:off x="7220133" y="1019844"/>
            <a:ext cx="2255561" cy="208877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9">
            <a:extLst>
              <a:ext uri="{FF2B5EF4-FFF2-40B4-BE49-F238E27FC236}">
                <a16:creationId xmlns:a16="http://schemas.microsoft.com/office/drawing/2014/main" id="{9F68E7F0-9174-ABC6-627E-C491A32DC8D6}"/>
              </a:ext>
            </a:extLst>
          </p:cNvPr>
          <p:cNvPicPr>
            <a:picLocks noChangeAspect="1"/>
          </p:cNvPicPr>
          <p:nvPr/>
        </p:nvPicPr>
        <p:blipFill rotWithShape="1">
          <a:blip r:embed="rId5"/>
          <a:srcRect l="44767" t="27537" r="789" b="8608"/>
          <a:stretch/>
        </p:blipFill>
        <p:spPr>
          <a:xfrm>
            <a:off x="681037" y="3291546"/>
            <a:ext cx="4651573" cy="2850495"/>
          </a:xfrm>
          <a:prstGeom prst="rect">
            <a:avLst/>
          </a:prstGeom>
        </p:spPr>
      </p:pic>
      <p:sp>
        <p:nvSpPr>
          <p:cNvPr id="12" name="TextBox 11">
            <a:extLst>
              <a:ext uri="{FF2B5EF4-FFF2-40B4-BE49-F238E27FC236}">
                <a16:creationId xmlns:a16="http://schemas.microsoft.com/office/drawing/2014/main" id="{FF5A85AD-09F3-5656-B226-5E5C8CA6EB66}"/>
              </a:ext>
            </a:extLst>
          </p:cNvPr>
          <p:cNvSpPr txBox="1"/>
          <p:nvPr/>
        </p:nvSpPr>
        <p:spPr>
          <a:xfrm>
            <a:off x="0" y="6142041"/>
            <a:ext cx="9475694" cy="338554"/>
          </a:xfrm>
          <a:prstGeom prst="rect">
            <a:avLst/>
          </a:prstGeom>
          <a:noFill/>
        </p:spPr>
        <p:txBody>
          <a:bodyPr wrap="square">
            <a:spAutoFit/>
          </a:bodyPr>
          <a:lstStyle/>
          <a:p>
            <a:r>
              <a:rPr lang="en-US" sz="1600" b="1" i="0" u="none" strike="noStrike" baseline="0" dirty="0">
                <a:latin typeface="CenturyGothic-Bold"/>
              </a:rPr>
              <a:t>Source: </a:t>
            </a:r>
            <a:r>
              <a:rPr lang="de-CH" sz="1600" dirty="0">
                <a:hlinkClick r:id="rId6"/>
              </a:rPr>
              <a:t>https://kyburz-switzerland.ch/de/pxsde/twice-energiespeicher</a:t>
            </a:r>
            <a:r>
              <a:rPr lang="de-CH" sz="1600" dirty="0"/>
              <a:t> </a:t>
            </a:r>
            <a:endParaRPr lang="en-US" sz="1600" dirty="0"/>
          </a:p>
        </p:txBody>
      </p:sp>
    </p:spTree>
    <p:extLst>
      <p:ext uri="{BB962C8B-B14F-4D97-AF65-F5344CB8AC3E}">
        <p14:creationId xmlns:p14="http://schemas.microsoft.com/office/powerpoint/2010/main" val="2856181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32</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Second Life Battery - Use Case</a:t>
            </a:r>
          </a:p>
        </p:txBody>
      </p:sp>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8" y="1002345"/>
            <a:ext cx="9032221" cy="2924195"/>
          </a:xfrm>
          <a:prstGeom prst="rect">
            <a:avLst/>
          </a:prstGeom>
        </p:spPr>
        <p:txBody>
          <a:bodyPr vert="horz" lIns="91440" tIns="45720" rIns="91440" bIns="45720" rtlCol="0">
            <a:normAutofit fontScale="92500" lnSpcReduction="1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«Der Second-Life-Batteriespeicher von Audi und EnBW»</a:t>
            </a:r>
            <a:endParaRPr lang="en-US" dirty="0"/>
          </a:p>
          <a:p>
            <a:r>
              <a:rPr lang="en-US" dirty="0"/>
              <a:t>Audi and EnBW have partnered to repurpose high-voltage batteries from decommissioned EVs into a stationary storage system for renewable energy. </a:t>
            </a:r>
          </a:p>
          <a:p>
            <a:r>
              <a:rPr lang="en-US" dirty="0"/>
              <a:t>The pilot facility will store energy, balance grid fluctuations, and improve supply stability. With a 1 MW capacity it can power 3,000 households for an hour. </a:t>
            </a:r>
          </a:p>
          <a:p>
            <a:r>
              <a:rPr lang="en-US" dirty="0"/>
              <a:t>Second-life batteries are used to optimize renewable energy and reduce waste. The project aims to enhance grid flexibility and support the energy transition, with plans for future applications in utilities and industries.</a:t>
            </a:r>
          </a:p>
          <a:p>
            <a:endParaRPr lang="en-US" dirty="0"/>
          </a:p>
        </p:txBody>
      </p:sp>
      <p:sp>
        <p:nvSpPr>
          <p:cNvPr id="12" name="TextBox 11">
            <a:extLst>
              <a:ext uri="{FF2B5EF4-FFF2-40B4-BE49-F238E27FC236}">
                <a16:creationId xmlns:a16="http://schemas.microsoft.com/office/drawing/2014/main" id="{FF5A85AD-09F3-5656-B226-5E5C8CA6EB66}"/>
              </a:ext>
            </a:extLst>
          </p:cNvPr>
          <p:cNvSpPr txBox="1"/>
          <p:nvPr/>
        </p:nvSpPr>
        <p:spPr>
          <a:xfrm>
            <a:off x="0" y="6229557"/>
            <a:ext cx="9601200" cy="253916"/>
          </a:xfrm>
          <a:prstGeom prst="rect">
            <a:avLst/>
          </a:prstGeom>
          <a:noFill/>
        </p:spPr>
        <p:txBody>
          <a:bodyPr wrap="square">
            <a:spAutoFit/>
          </a:bodyPr>
          <a:lstStyle/>
          <a:p>
            <a:r>
              <a:rPr lang="en-US" sz="1050" b="1" i="0" u="none" strike="noStrike" baseline="0" dirty="0">
                <a:latin typeface="CenturyGothic-Bold"/>
              </a:rPr>
              <a:t>Source: </a:t>
            </a:r>
            <a:r>
              <a:rPr lang="de-CH" sz="1050" dirty="0">
                <a:hlinkClick r:id="rId2"/>
              </a:rPr>
              <a:t>https://www.enbw.com/media/presse/images/pressemitteilungen/2022/enbw-audi-batteriespeicher/20221202_2ndlifebatteriespeicher_enbw_audi_eckdaten.pdf</a:t>
            </a:r>
            <a:r>
              <a:rPr lang="de-CH" sz="1050" dirty="0"/>
              <a:t> </a:t>
            </a:r>
            <a:endParaRPr lang="en-US" sz="1050" dirty="0"/>
          </a:p>
        </p:txBody>
      </p:sp>
      <p:pic>
        <p:nvPicPr>
          <p:cNvPr id="9" name="Picture 8">
            <a:extLst>
              <a:ext uri="{FF2B5EF4-FFF2-40B4-BE49-F238E27FC236}">
                <a16:creationId xmlns:a16="http://schemas.microsoft.com/office/drawing/2014/main" id="{4546E43C-3F14-AC95-9C52-9C64F79274FD}"/>
              </a:ext>
            </a:extLst>
          </p:cNvPr>
          <p:cNvPicPr>
            <a:picLocks noChangeAspect="1"/>
          </p:cNvPicPr>
          <p:nvPr/>
        </p:nvPicPr>
        <p:blipFill rotWithShape="1">
          <a:blip r:embed="rId3"/>
          <a:srcRect t="19479"/>
          <a:stretch/>
        </p:blipFill>
        <p:spPr>
          <a:xfrm>
            <a:off x="0" y="4210397"/>
            <a:ext cx="4953000" cy="2016257"/>
          </a:xfrm>
          <a:prstGeom prst="rect">
            <a:avLst/>
          </a:prstGeom>
        </p:spPr>
      </p:pic>
      <p:pic>
        <p:nvPicPr>
          <p:cNvPr id="11" name="Picture 10">
            <a:extLst>
              <a:ext uri="{FF2B5EF4-FFF2-40B4-BE49-F238E27FC236}">
                <a16:creationId xmlns:a16="http://schemas.microsoft.com/office/drawing/2014/main" id="{EE0EE17D-3129-9F09-0128-AEE8D921B419}"/>
              </a:ext>
            </a:extLst>
          </p:cNvPr>
          <p:cNvPicPr>
            <a:picLocks noChangeAspect="1"/>
          </p:cNvPicPr>
          <p:nvPr/>
        </p:nvPicPr>
        <p:blipFill rotWithShape="1">
          <a:blip r:embed="rId4"/>
          <a:srcRect t="20427" r="6872"/>
          <a:stretch/>
        </p:blipFill>
        <p:spPr>
          <a:xfrm>
            <a:off x="4953000" y="4210654"/>
            <a:ext cx="4920316" cy="2016000"/>
          </a:xfrm>
          <a:prstGeom prst="rect">
            <a:avLst/>
          </a:prstGeom>
        </p:spPr>
      </p:pic>
      <p:sp>
        <p:nvSpPr>
          <p:cNvPr id="13" name="TextBox 12">
            <a:extLst>
              <a:ext uri="{FF2B5EF4-FFF2-40B4-BE49-F238E27FC236}">
                <a16:creationId xmlns:a16="http://schemas.microsoft.com/office/drawing/2014/main" id="{7831BB03-C701-F7C5-8D4C-9E71F96E72A8}"/>
              </a:ext>
            </a:extLst>
          </p:cNvPr>
          <p:cNvSpPr txBox="1"/>
          <p:nvPr/>
        </p:nvSpPr>
        <p:spPr>
          <a:xfrm>
            <a:off x="260258" y="3850215"/>
            <a:ext cx="2483223" cy="369332"/>
          </a:xfrm>
          <a:prstGeom prst="rect">
            <a:avLst/>
          </a:prstGeom>
          <a:noFill/>
        </p:spPr>
        <p:txBody>
          <a:bodyPr wrap="square" rtlCol="0">
            <a:spAutoFit/>
          </a:bodyPr>
          <a:lstStyle/>
          <a:p>
            <a:r>
              <a:rPr lang="en-US" dirty="0"/>
              <a:t>high voltage battery</a:t>
            </a:r>
          </a:p>
        </p:txBody>
      </p:sp>
      <p:sp>
        <p:nvSpPr>
          <p:cNvPr id="14" name="TextBox 13">
            <a:extLst>
              <a:ext uri="{FF2B5EF4-FFF2-40B4-BE49-F238E27FC236}">
                <a16:creationId xmlns:a16="http://schemas.microsoft.com/office/drawing/2014/main" id="{55CDAAA4-7C0B-6B5F-46AD-D33ADEDD63A7}"/>
              </a:ext>
            </a:extLst>
          </p:cNvPr>
          <p:cNvSpPr txBox="1"/>
          <p:nvPr/>
        </p:nvSpPr>
        <p:spPr>
          <a:xfrm>
            <a:off x="7221910" y="3845644"/>
            <a:ext cx="2595562" cy="369332"/>
          </a:xfrm>
          <a:prstGeom prst="rect">
            <a:avLst/>
          </a:prstGeom>
          <a:noFill/>
        </p:spPr>
        <p:txBody>
          <a:bodyPr wrap="square" rtlCol="0">
            <a:spAutoFit/>
          </a:bodyPr>
          <a:lstStyle/>
          <a:p>
            <a:r>
              <a:rPr lang="en-US" dirty="0"/>
              <a:t>battery storage container</a:t>
            </a:r>
          </a:p>
        </p:txBody>
      </p:sp>
    </p:spTree>
    <p:extLst>
      <p:ext uri="{BB962C8B-B14F-4D97-AF65-F5344CB8AC3E}">
        <p14:creationId xmlns:p14="http://schemas.microsoft.com/office/powerpoint/2010/main" val="130259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33</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Third Life Battery - Use Case</a:t>
            </a:r>
          </a:p>
        </p:txBody>
      </p:sp>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8" y="1232396"/>
            <a:ext cx="4326237" cy="494456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t>Thrid</a:t>
            </a:r>
            <a:r>
              <a:rPr lang="en-US" sz="2400" b="1" dirty="0"/>
              <a:t> Life Application </a:t>
            </a:r>
            <a:endParaRPr lang="en-US" sz="2400" dirty="0"/>
          </a:p>
          <a:p>
            <a:r>
              <a:rPr lang="en-US" sz="2400" dirty="0"/>
              <a:t>no market realization suitable for series production yet. </a:t>
            </a:r>
          </a:p>
          <a:p>
            <a:r>
              <a:rPr lang="en-US" sz="2400" dirty="0"/>
              <a:t>Individual e-battery cells are detached from large battery packs and assembled into a new battery. </a:t>
            </a:r>
          </a:p>
          <a:p>
            <a:endParaRPr lang="en-US" sz="2400" dirty="0"/>
          </a:p>
          <a:p>
            <a:pPr lvl="1"/>
            <a:endParaRPr lang="en-US" sz="2400" dirty="0"/>
          </a:p>
          <a:p>
            <a:endParaRPr lang="en-US" sz="2400" dirty="0"/>
          </a:p>
        </p:txBody>
      </p:sp>
      <p:sp>
        <p:nvSpPr>
          <p:cNvPr id="12" name="TextBox 11">
            <a:extLst>
              <a:ext uri="{FF2B5EF4-FFF2-40B4-BE49-F238E27FC236}">
                <a16:creationId xmlns:a16="http://schemas.microsoft.com/office/drawing/2014/main" id="{FF5A85AD-09F3-5656-B226-5E5C8CA6EB66}"/>
              </a:ext>
            </a:extLst>
          </p:cNvPr>
          <p:cNvSpPr txBox="1"/>
          <p:nvPr/>
        </p:nvSpPr>
        <p:spPr>
          <a:xfrm>
            <a:off x="645459" y="6093962"/>
            <a:ext cx="6539754" cy="430887"/>
          </a:xfrm>
          <a:prstGeom prst="rect">
            <a:avLst/>
          </a:prstGeom>
          <a:noFill/>
        </p:spPr>
        <p:txBody>
          <a:bodyPr wrap="square">
            <a:spAutoFit/>
          </a:bodyPr>
          <a:lstStyle/>
          <a:p>
            <a:pPr>
              <a:spcBef>
                <a:spcPts val="0"/>
              </a:spcBef>
              <a:spcAft>
                <a:spcPts val="0"/>
              </a:spcAft>
            </a:pPr>
            <a:r>
              <a:rPr lang="en-US" sz="1100" dirty="0">
                <a:effectLst/>
              </a:rPr>
              <a:t>A. R. </a:t>
            </a:r>
            <a:r>
              <a:rPr lang="en-US" sz="1100" dirty="0" err="1">
                <a:effectLst/>
              </a:rPr>
              <a:t>Quinteros-Condoretty</a:t>
            </a:r>
            <a:r>
              <a:rPr lang="en-US" sz="1100" dirty="0">
                <a:effectLst/>
              </a:rPr>
              <a:t> </a:t>
            </a:r>
            <a:r>
              <a:rPr lang="en-US" sz="1100" i="1" dirty="0">
                <a:effectLst/>
              </a:rPr>
              <a:t>et al.</a:t>
            </a:r>
            <a:r>
              <a:rPr lang="en-US" sz="1100" dirty="0">
                <a:effectLst/>
              </a:rPr>
              <a:t>, “Conceptual model for extending electric vehicle battery lifetime,” </a:t>
            </a:r>
            <a:r>
              <a:rPr lang="en-US" sz="1100" i="1" dirty="0">
                <a:effectLst/>
              </a:rPr>
              <a:t>Resources, Conservation and Recycling</a:t>
            </a:r>
            <a:r>
              <a:rPr lang="en-US" sz="1100" dirty="0">
                <a:effectLst/>
              </a:rPr>
              <a:t>, vol. 212, p. 107943, Jan. 2025, </a:t>
            </a:r>
            <a:r>
              <a:rPr lang="en-US" sz="1100" dirty="0" err="1">
                <a:effectLst/>
              </a:rPr>
              <a:t>doi</a:t>
            </a:r>
            <a:r>
              <a:rPr lang="en-US" sz="1100" dirty="0">
                <a:effectLst/>
              </a:rPr>
              <a:t>: </a:t>
            </a:r>
            <a:r>
              <a:rPr lang="en-US" sz="1100" dirty="0">
                <a:effectLst/>
                <a:hlinkClick r:id="rId2"/>
              </a:rPr>
              <a:t>10.1016/j.resconrec.2024.107943</a:t>
            </a:r>
            <a:r>
              <a:rPr lang="en-US" sz="1100" dirty="0">
                <a:effectLst/>
              </a:rPr>
              <a:t>.</a:t>
            </a:r>
          </a:p>
        </p:txBody>
      </p:sp>
      <p:pic>
        <p:nvPicPr>
          <p:cNvPr id="8" name="Picture 7">
            <a:extLst>
              <a:ext uri="{FF2B5EF4-FFF2-40B4-BE49-F238E27FC236}">
                <a16:creationId xmlns:a16="http://schemas.microsoft.com/office/drawing/2014/main" id="{FF4676D0-1732-0297-8EC5-848D8FCBABC6}"/>
              </a:ext>
            </a:extLst>
          </p:cNvPr>
          <p:cNvPicPr>
            <a:picLocks noChangeAspect="1"/>
          </p:cNvPicPr>
          <p:nvPr/>
        </p:nvPicPr>
        <p:blipFill>
          <a:blip r:embed="rId3"/>
          <a:stretch>
            <a:fillRect/>
          </a:stretch>
        </p:blipFill>
        <p:spPr>
          <a:xfrm>
            <a:off x="4872522" y="1116357"/>
            <a:ext cx="4625382" cy="4509247"/>
          </a:xfrm>
          <a:prstGeom prst="rect">
            <a:avLst/>
          </a:prstGeom>
        </p:spPr>
      </p:pic>
    </p:spTree>
    <p:extLst>
      <p:ext uri="{BB962C8B-B14F-4D97-AF65-F5344CB8AC3E}">
        <p14:creationId xmlns:p14="http://schemas.microsoft.com/office/powerpoint/2010/main" val="214849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6E83C-58D0-8558-582B-F9368692139D}"/>
              </a:ext>
            </a:extLst>
          </p:cNvPr>
          <p:cNvSpPr>
            <a:spLocks noGrp="1"/>
          </p:cNvSpPr>
          <p:nvPr>
            <p:ph idx="1"/>
          </p:nvPr>
        </p:nvSpPr>
        <p:spPr>
          <a:xfrm>
            <a:off x="681039" y="1002346"/>
            <a:ext cx="4500561" cy="2603180"/>
          </a:xfrm>
        </p:spPr>
        <p:txBody>
          <a:bodyPr>
            <a:normAutofit/>
          </a:bodyPr>
          <a:lstStyle/>
          <a:p>
            <a:r>
              <a:rPr lang="en-US" dirty="0"/>
              <a:t>Components of a battery:</a:t>
            </a:r>
          </a:p>
          <a:p>
            <a:pPr lvl="1"/>
            <a:r>
              <a:rPr lang="en-US" dirty="0"/>
              <a:t>In this example 25% is case</a:t>
            </a:r>
          </a:p>
          <a:p>
            <a:pPr lvl="1"/>
            <a:r>
              <a:rPr lang="en-US" dirty="0"/>
              <a:t>This can increase up to ~50% depending on battery pack design</a:t>
            </a:r>
          </a:p>
          <a:p>
            <a:r>
              <a:rPr lang="en-US" dirty="0"/>
              <a:t>Recycling process recover as many material as possible</a:t>
            </a:r>
          </a:p>
          <a:p>
            <a:endParaRPr lang="en-US" dirty="0"/>
          </a:p>
        </p:txBody>
      </p:sp>
      <p:sp>
        <p:nvSpPr>
          <p:cNvPr id="3" name="Date Placeholder 2">
            <a:extLst>
              <a:ext uri="{FF2B5EF4-FFF2-40B4-BE49-F238E27FC236}">
                <a16:creationId xmlns:a16="http://schemas.microsoft.com/office/drawing/2014/main" id="{41E07F3E-44EB-EFAD-A4AF-B03BD3CF6DF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E2321CAC-4A9E-6034-2C56-E3AC36FD164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7A32CED9-C906-A648-1FE2-E87E104A6498}"/>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34</a:t>
            </a:fld>
            <a:endParaRPr lang="de-CH" dirty="0">
              <a:solidFill>
                <a:prstClr val="white"/>
              </a:solidFill>
            </a:endParaRPr>
          </a:p>
        </p:txBody>
      </p:sp>
      <p:sp>
        <p:nvSpPr>
          <p:cNvPr id="6" name="Title 5">
            <a:extLst>
              <a:ext uri="{FF2B5EF4-FFF2-40B4-BE49-F238E27FC236}">
                <a16:creationId xmlns:a16="http://schemas.microsoft.com/office/drawing/2014/main" id="{D501FA09-6215-C51F-08EC-A5DDB4F68891}"/>
              </a:ext>
            </a:extLst>
          </p:cNvPr>
          <p:cNvSpPr>
            <a:spLocks noGrp="1"/>
          </p:cNvSpPr>
          <p:nvPr>
            <p:ph type="title"/>
          </p:nvPr>
        </p:nvSpPr>
        <p:spPr/>
        <p:txBody>
          <a:bodyPr/>
          <a:lstStyle/>
          <a:p>
            <a:r>
              <a:rPr lang="en-US" dirty="0"/>
              <a:t>Recycling – theoretical process</a:t>
            </a:r>
          </a:p>
        </p:txBody>
      </p:sp>
      <p:pic>
        <p:nvPicPr>
          <p:cNvPr id="10" name="Picture 9">
            <a:extLst>
              <a:ext uri="{FF2B5EF4-FFF2-40B4-BE49-F238E27FC236}">
                <a16:creationId xmlns:a16="http://schemas.microsoft.com/office/drawing/2014/main" id="{EE5313FF-48DD-2EB7-42A8-D1EDEA28D323}"/>
              </a:ext>
            </a:extLst>
          </p:cNvPr>
          <p:cNvPicPr>
            <a:picLocks noChangeAspect="1"/>
          </p:cNvPicPr>
          <p:nvPr/>
        </p:nvPicPr>
        <p:blipFill>
          <a:blip r:embed="rId2"/>
          <a:stretch>
            <a:fillRect/>
          </a:stretch>
        </p:blipFill>
        <p:spPr>
          <a:xfrm>
            <a:off x="5813611" y="790259"/>
            <a:ext cx="3938879" cy="2638741"/>
          </a:xfrm>
          <a:prstGeom prst="rect">
            <a:avLst/>
          </a:prstGeom>
        </p:spPr>
      </p:pic>
      <p:pic>
        <p:nvPicPr>
          <p:cNvPr id="12" name="Picture 11">
            <a:extLst>
              <a:ext uri="{FF2B5EF4-FFF2-40B4-BE49-F238E27FC236}">
                <a16:creationId xmlns:a16="http://schemas.microsoft.com/office/drawing/2014/main" id="{23AC726F-F635-696D-D451-169973DBF46B}"/>
              </a:ext>
            </a:extLst>
          </p:cNvPr>
          <p:cNvPicPr>
            <a:picLocks noChangeAspect="1"/>
          </p:cNvPicPr>
          <p:nvPr/>
        </p:nvPicPr>
        <p:blipFill>
          <a:blip r:embed="rId3"/>
          <a:stretch>
            <a:fillRect/>
          </a:stretch>
        </p:blipFill>
        <p:spPr>
          <a:xfrm>
            <a:off x="1867949" y="3671473"/>
            <a:ext cx="6170101" cy="2422489"/>
          </a:xfrm>
          <a:prstGeom prst="rect">
            <a:avLst/>
          </a:prstGeom>
        </p:spPr>
      </p:pic>
      <p:sp>
        <p:nvSpPr>
          <p:cNvPr id="11" name="TextBox 10">
            <a:extLst>
              <a:ext uri="{FF2B5EF4-FFF2-40B4-BE49-F238E27FC236}">
                <a16:creationId xmlns:a16="http://schemas.microsoft.com/office/drawing/2014/main" id="{7459C100-E93F-F7B5-62EA-DFEEF274BA1A}"/>
              </a:ext>
            </a:extLst>
          </p:cNvPr>
          <p:cNvSpPr txBox="1"/>
          <p:nvPr/>
        </p:nvSpPr>
        <p:spPr>
          <a:xfrm>
            <a:off x="645458" y="6093962"/>
            <a:ext cx="7938247" cy="430887"/>
          </a:xfrm>
          <a:prstGeom prst="rect">
            <a:avLst/>
          </a:prstGeom>
          <a:noFill/>
        </p:spPr>
        <p:txBody>
          <a:bodyPr wrap="square">
            <a:spAutoFit/>
          </a:bodyPr>
          <a:lstStyle/>
          <a:p>
            <a:pPr>
              <a:spcBef>
                <a:spcPts val="0"/>
              </a:spcBef>
              <a:spcAft>
                <a:spcPts val="0"/>
              </a:spcAft>
            </a:pPr>
            <a:r>
              <a:rPr lang="en-US" sz="1100" dirty="0">
                <a:effectLst/>
              </a:rPr>
              <a:t>O. Velázquez-Martínez, J. </a:t>
            </a:r>
            <a:r>
              <a:rPr lang="en-US" sz="1100" dirty="0" err="1">
                <a:effectLst/>
              </a:rPr>
              <a:t>Valio</a:t>
            </a:r>
            <a:r>
              <a:rPr lang="en-US" sz="1100" dirty="0">
                <a:effectLst/>
              </a:rPr>
              <a:t>, A. </a:t>
            </a:r>
            <a:r>
              <a:rPr lang="en-US" sz="1100" dirty="0" err="1">
                <a:effectLst/>
              </a:rPr>
              <a:t>Santasalo-Aarnio</a:t>
            </a:r>
            <a:r>
              <a:rPr lang="en-US" sz="1100" dirty="0">
                <a:effectLst/>
              </a:rPr>
              <a:t>, M. Reuter, and R. Serna-Guerrero, “A Critical Review of Lithium-Ion Battery Recycling Processes from a Circular Economy Perspective,” </a:t>
            </a:r>
            <a:r>
              <a:rPr lang="en-US" sz="1100" i="1" dirty="0">
                <a:effectLst/>
              </a:rPr>
              <a:t>Batteries</a:t>
            </a:r>
            <a:r>
              <a:rPr lang="en-US" sz="1100" dirty="0">
                <a:effectLst/>
              </a:rPr>
              <a:t>, vol. 5, no. 4, p. 68, Nov. 2019, </a:t>
            </a:r>
            <a:r>
              <a:rPr lang="en-US" sz="1100" dirty="0" err="1">
                <a:effectLst/>
              </a:rPr>
              <a:t>doi</a:t>
            </a:r>
            <a:r>
              <a:rPr lang="en-US" sz="1100" dirty="0">
                <a:effectLst/>
              </a:rPr>
              <a:t>: </a:t>
            </a:r>
            <a:r>
              <a:rPr lang="en-US" sz="1100" dirty="0">
                <a:effectLst/>
                <a:hlinkClick r:id="rId4"/>
              </a:rPr>
              <a:t>10.3390/batteries5040068</a:t>
            </a:r>
            <a:r>
              <a:rPr lang="en-US" sz="1100" dirty="0">
                <a:effectLst/>
              </a:rPr>
              <a:t>.</a:t>
            </a:r>
          </a:p>
        </p:txBody>
      </p:sp>
    </p:spTree>
    <p:extLst>
      <p:ext uri="{BB962C8B-B14F-4D97-AF65-F5344CB8AC3E}">
        <p14:creationId xmlns:p14="http://schemas.microsoft.com/office/powerpoint/2010/main" val="1348144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E07F3E-44EB-EFAD-A4AF-B03BD3CF6DF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E2321CAC-4A9E-6034-2C56-E3AC36FD1648}"/>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7A32CED9-C906-A648-1FE2-E87E104A6498}"/>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35</a:t>
            </a:fld>
            <a:endParaRPr lang="de-CH" dirty="0">
              <a:solidFill>
                <a:prstClr val="white"/>
              </a:solidFill>
            </a:endParaRPr>
          </a:p>
        </p:txBody>
      </p:sp>
      <p:sp>
        <p:nvSpPr>
          <p:cNvPr id="6" name="Title 5">
            <a:extLst>
              <a:ext uri="{FF2B5EF4-FFF2-40B4-BE49-F238E27FC236}">
                <a16:creationId xmlns:a16="http://schemas.microsoft.com/office/drawing/2014/main" id="{D501FA09-6215-C51F-08EC-A5DDB4F68891}"/>
              </a:ext>
            </a:extLst>
          </p:cNvPr>
          <p:cNvSpPr>
            <a:spLocks noGrp="1"/>
          </p:cNvSpPr>
          <p:nvPr>
            <p:ph type="title"/>
          </p:nvPr>
        </p:nvSpPr>
        <p:spPr/>
        <p:txBody>
          <a:bodyPr/>
          <a:lstStyle/>
          <a:p>
            <a:r>
              <a:rPr lang="en-US" dirty="0"/>
              <a:t>Recycling - theoretical process </a:t>
            </a:r>
          </a:p>
        </p:txBody>
      </p:sp>
      <p:pic>
        <p:nvPicPr>
          <p:cNvPr id="12" name="Content Placeholder 11">
            <a:extLst>
              <a:ext uri="{FF2B5EF4-FFF2-40B4-BE49-F238E27FC236}">
                <a16:creationId xmlns:a16="http://schemas.microsoft.com/office/drawing/2014/main" id="{794C6010-8133-2C26-45B9-B089FDBC2A93}"/>
              </a:ext>
            </a:extLst>
          </p:cNvPr>
          <p:cNvPicPr>
            <a:picLocks noGrp="1" noChangeAspect="1"/>
          </p:cNvPicPr>
          <p:nvPr>
            <p:ph idx="1"/>
          </p:nvPr>
        </p:nvPicPr>
        <p:blipFill rotWithShape="1">
          <a:blip r:embed="rId2"/>
          <a:srcRect t="5737"/>
          <a:stretch/>
        </p:blipFill>
        <p:spPr>
          <a:xfrm>
            <a:off x="382423" y="1237129"/>
            <a:ext cx="9126512" cy="4922595"/>
          </a:xfrm>
        </p:spPr>
      </p:pic>
      <p:sp>
        <p:nvSpPr>
          <p:cNvPr id="2" name="TextBox 1">
            <a:extLst>
              <a:ext uri="{FF2B5EF4-FFF2-40B4-BE49-F238E27FC236}">
                <a16:creationId xmlns:a16="http://schemas.microsoft.com/office/drawing/2014/main" id="{548A3D95-C174-E581-124A-C9F5206868B9}"/>
              </a:ext>
            </a:extLst>
          </p:cNvPr>
          <p:cNvSpPr txBox="1"/>
          <p:nvPr/>
        </p:nvSpPr>
        <p:spPr>
          <a:xfrm>
            <a:off x="645458" y="6093962"/>
            <a:ext cx="7938247" cy="430887"/>
          </a:xfrm>
          <a:prstGeom prst="rect">
            <a:avLst/>
          </a:prstGeom>
          <a:noFill/>
        </p:spPr>
        <p:txBody>
          <a:bodyPr wrap="square">
            <a:spAutoFit/>
          </a:bodyPr>
          <a:lstStyle/>
          <a:p>
            <a:pPr>
              <a:spcBef>
                <a:spcPts val="0"/>
              </a:spcBef>
              <a:spcAft>
                <a:spcPts val="0"/>
              </a:spcAft>
            </a:pPr>
            <a:r>
              <a:rPr lang="en-US" sz="1100" dirty="0">
                <a:effectLst/>
              </a:rPr>
              <a:t>O. Velázquez-Martínez, J. </a:t>
            </a:r>
            <a:r>
              <a:rPr lang="en-US" sz="1100" dirty="0" err="1">
                <a:effectLst/>
              </a:rPr>
              <a:t>Valio</a:t>
            </a:r>
            <a:r>
              <a:rPr lang="en-US" sz="1100" dirty="0">
                <a:effectLst/>
              </a:rPr>
              <a:t>, A. </a:t>
            </a:r>
            <a:r>
              <a:rPr lang="en-US" sz="1100" dirty="0" err="1">
                <a:effectLst/>
              </a:rPr>
              <a:t>Santasalo-Aarnio</a:t>
            </a:r>
            <a:r>
              <a:rPr lang="en-US" sz="1100" dirty="0">
                <a:effectLst/>
              </a:rPr>
              <a:t>, M. Reuter, and R. Serna-Guerrero, “A Critical Review of Lithium-Ion Battery Recycling Processes from a Circular Economy Perspective,” </a:t>
            </a:r>
            <a:r>
              <a:rPr lang="en-US" sz="1100" i="1" dirty="0">
                <a:effectLst/>
              </a:rPr>
              <a:t>Batteries</a:t>
            </a:r>
            <a:r>
              <a:rPr lang="en-US" sz="1100" dirty="0">
                <a:effectLst/>
              </a:rPr>
              <a:t>, vol. 5, no. 4, p. 68, Nov. 2019, </a:t>
            </a:r>
            <a:r>
              <a:rPr lang="en-US" sz="1100" dirty="0" err="1">
                <a:effectLst/>
              </a:rPr>
              <a:t>doi</a:t>
            </a:r>
            <a:r>
              <a:rPr lang="en-US" sz="1100" dirty="0">
                <a:effectLst/>
              </a:rPr>
              <a:t>: </a:t>
            </a:r>
            <a:r>
              <a:rPr lang="en-US" sz="1100" dirty="0">
                <a:effectLst/>
                <a:hlinkClick r:id="rId3"/>
              </a:rPr>
              <a:t>10.3390/batteries5040068</a:t>
            </a:r>
            <a:r>
              <a:rPr lang="en-US" sz="1100" dirty="0">
                <a:effectLst/>
              </a:rPr>
              <a:t>.</a:t>
            </a:r>
          </a:p>
        </p:txBody>
      </p:sp>
      <p:sp>
        <p:nvSpPr>
          <p:cNvPr id="7" name="Content Placeholder 1">
            <a:extLst>
              <a:ext uri="{FF2B5EF4-FFF2-40B4-BE49-F238E27FC236}">
                <a16:creationId xmlns:a16="http://schemas.microsoft.com/office/drawing/2014/main" id="{4C82EF68-FCC7-A58B-9404-F4F65BF3ABD2}"/>
              </a:ext>
            </a:extLst>
          </p:cNvPr>
          <p:cNvSpPr txBox="1">
            <a:spLocks/>
          </p:cNvSpPr>
          <p:nvPr/>
        </p:nvSpPr>
        <p:spPr>
          <a:xfrm>
            <a:off x="645458" y="824250"/>
            <a:ext cx="7890418" cy="73182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Summary of an outcome of a recycle process</a:t>
            </a:r>
          </a:p>
        </p:txBody>
      </p:sp>
    </p:spTree>
    <p:extLst>
      <p:ext uri="{BB962C8B-B14F-4D97-AF65-F5344CB8AC3E}">
        <p14:creationId xmlns:p14="http://schemas.microsoft.com/office/powerpoint/2010/main" val="2134105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36</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Recycling – use case</a:t>
            </a:r>
          </a:p>
        </p:txBody>
      </p:sp>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9" y="1002346"/>
            <a:ext cx="6714844"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KYBURZ</a:t>
            </a:r>
          </a:p>
          <a:p>
            <a:pPr lvl="1"/>
            <a:r>
              <a:rPr lang="de-CH" dirty="0"/>
              <a:t>2017: Start </a:t>
            </a:r>
            <a:r>
              <a:rPr lang="de-CH" dirty="0" err="1"/>
              <a:t>Recyling</a:t>
            </a:r>
            <a:endParaRPr lang="de-CH" dirty="0"/>
          </a:p>
          <a:p>
            <a:pPr lvl="1"/>
            <a:r>
              <a:rPr lang="de-CH" dirty="0"/>
              <a:t>2020: Recycling </a:t>
            </a:r>
            <a:r>
              <a:rPr lang="de-CH" dirty="0" err="1"/>
              <a:t>process</a:t>
            </a:r>
            <a:r>
              <a:rPr lang="de-CH" dirty="0"/>
              <a:t> </a:t>
            </a:r>
            <a:r>
              <a:rPr lang="de-CH" dirty="0" err="1"/>
              <a:t>with</a:t>
            </a:r>
            <a:r>
              <a:rPr lang="de-CH" dirty="0"/>
              <a:t> </a:t>
            </a:r>
            <a:r>
              <a:rPr lang="en-US" dirty="0"/>
              <a:t>91% of the materials separated and recovered</a:t>
            </a:r>
          </a:p>
          <a:p>
            <a:pPr lvl="1"/>
            <a:r>
              <a:rPr lang="en-US" dirty="0"/>
              <a:t>2022: Successful feasibility study of LFP cell from recycled material.</a:t>
            </a:r>
          </a:p>
          <a:p>
            <a:pPr lvl="1"/>
            <a:r>
              <a:rPr lang="en-US" dirty="0"/>
              <a:t>2024: Start and cooperation with EU </a:t>
            </a:r>
            <a:r>
              <a:rPr lang="en-US" dirty="0" err="1"/>
              <a:t>ReUse</a:t>
            </a:r>
            <a:r>
              <a:rPr lang="en-US" dirty="0"/>
              <a:t> Project</a:t>
            </a:r>
          </a:p>
          <a:p>
            <a:pPr lvl="1"/>
            <a:r>
              <a:rPr lang="en-US" dirty="0"/>
              <a:t>2027: Goal: customized solution for customers</a:t>
            </a:r>
          </a:p>
          <a:p>
            <a:pPr lvl="1"/>
            <a:endParaRPr lang="en-US" dirty="0"/>
          </a:p>
          <a:p>
            <a:endParaRPr lang="en-US" dirty="0"/>
          </a:p>
        </p:txBody>
      </p:sp>
      <p:sp>
        <p:nvSpPr>
          <p:cNvPr id="12" name="TextBox 11">
            <a:extLst>
              <a:ext uri="{FF2B5EF4-FFF2-40B4-BE49-F238E27FC236}">
                <a16:creationId xmlns:a16="http://schemas.microsoft.com/office/drawing/2014/main" id="{FF5A85AD-09F3-5656-B226-5E5C8CA6EB66}"/>
              </a:ext>
            </a:extLst>
          </p:cNvPr>
          <p:cNvSpPr txBox="1"/>
          <p:nvPr/>
        </p:nvSpPr>
        <p:spPr>
          <a:xfrm>
            <a:off x="0" y="6142041"/>
            <a:ext cx="9475694" cy="338554"/>
          </a:xfrm>
          <a:prstGeom prst="rect">
            <a:avLst/>
          </a:prstGeom>
          <a:noFill/>
        </p:spPr>
        <p:txBody>
          <a:bodyPr wrap="square">
            <a:spAutoFit/>
          </a:bodyPr>
          <a:lstStyle/>
          <a:p>
            <a:r>
              <a:rPr lang="en-US" sz="1600" b="1" i="0" u="none" strike="noStrike" baseline="0" dirty="0">
                <a:latin typeface="CenturyGothic-Bold"/>
              </a:rPr>
              <a:t>Source: </a:t>
            </a:r>
            <a:r>
              <a:rPr lang="de-CH" sz="1600" dirty="0">
                <a:hlinkClick r:id="rId2"/>
              </a:rPr>
              <a:t>https://kyburz-switzerland.ch/de/energiespeicher#</a:t>
            </a:r>
            <a:r>
              <a:rPr lang="de-CH" sz="1600" dirty="0"/>
              <a:t> </a:t>
            </a:r>
            <a:endParaRPr lang="en-US" sz="1600" dirty="0"/>
          </a:p>
        </p:txBody>
      </p:sp>
      <p:pic>
        <p:nvPicPr>
          <p:cNvPr id="4098" name="Picture 2" descr="Illustration der 4 Leben einer KYBURZ Batterie">
            <a:extLst>
              <a:ext uri="{FF2B5EF4-FFF2-40B4-BE49-F238E27FC236}">
                <a16:creationId xmlns:a16="http://schemas.microsoft.com/office/drawing/2014/main" id="{FEA61666-2FCA-D261-5BAF-B67168816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002" y="3848415"/>
            <a:ext cx="4485996" cy="23285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FDF2663-26A2-A0C7-DE27-3B2ADCAFE6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73" r="18549"/>
          <a:stretch/>
        </p:blipFill>
        <p:spPr bwMode="auto">
          <a:xfrm>
            <a:off x="7575176" y="822978"/>
            <a:ext cx="2281519" cy="23736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16A4F38-502F-1FCC-B1EF-F17BC60BB3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8" t="28000" r="2444" b="23001"/>
          <a:stretch/>
        </p:blipFill>
        <p:spPr bwMode="auto">
          <a:xfrm>
            <a:off x="7575175" y="3138318"/>
            <a:ext cx="2211127" cy="77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6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FC87D8-B1F0-F8BE-D90C-370C75508E57}"/>
              </a:ext>
            </a:extLst>
          </p:cNvPr>
          <p:cNvPicPr>
            <a:picLocks noChangeAspect="1"/>
          </p:cNvPicPr>
          <p:nvPr/>
        </p:nvPicPr>
        <p:blipFill>
          <a:blip r:embed="rId2"/>
          <a:stretch>
            <a:fillRect/>
          </a:stretch>
        </p:blipFill>
        <p:spPr>
          <a:xfrm>
            <a:off x="7579659" y="648000"/>
            <a:ext cx="2244538" cy="850204"/>
          </a:xfrm>
          <a:prstGeom prst="rect">
            <a:avLst/>
          </a:prstGeom>
        </p:spPr>
      </p:pic>
      <p:sp>
        <p:nvSpPr>
          <p:cNvPr id="3" name="Date Placeholder 2">
            <a:extLst>
              <a:ext uri="{FF2B5EF4-FFF2-40B4-BE49-F238E27FC236}">
                <a16:creationId xmlns:a16="http://schemas.microsoft.com/office/drawing/2014/main" id="{BC0C9E8F-136F-E644-1399-7F52E2D4989C}"/>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7483D4C6-78E1-80AD-5A88-C5445D58F56F}"/>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B09E7B2C-CCB5-41A3-CC00-162190100D9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37</a:t>
            </a:fld>
            <a:endParaRPr lang="de-CH" dirty="0">
              <a:solidFill>
                <a:prstClr val="white"/>
              </a:solidFill>
            </a:endParaRPr>
          </a:p>
        </p:txBody>
      </p:sp>
      <p:sp>
        <p:nvSpPr>
          <p:cNvPr id="6" name="Title 5">
            <a:extLst>
              <a:ext uri="{FF2B5EF4-FFF2-40B4-BE49-F238E27FC236}">
                <a16:creationId xmlns:a16="http://schemas.microsoft.com/office/drawing/2014/main" id="{FBAF64BE-D660-31EA-CB69-9F9E5A0D57B1}"/>
              </a:ext>
            </a:extLst>
          </p:cNvPr>
          <p:cNvSpPr>
            <a:spLocks noGrp="1"/>
          </p:cNvSpPr>
          <p:nvPr>
            <p:ph type="title"/>
          </p:nvPr>
        </p:nvSpPr>
        <p:spPr/>
        <p:txBody>
          <a:bodyPr/>
          <a:lstStyle/>
          <a:p>
            <a:r>
              <a:rPr lang="en-US" dirty="0"/>
              <a:t>Recycling – use case</a:t>
            </a:r>
          </a:p>
        </p:txBody>
      </p:sp>
      <p:sp>
        <p:nvSpPr>
          <p:cNvPr id="7" name="Content Placeholder 1">
            <a:extLst>
              <a:ext uri="{FF2B5EF4-FFF2-40B4-BE49-F238E27FC236}">
                <a16:creationId xmlns:a16="http://schemas.microsoft.com/office/drawing/2014/main" id="{4F9871A4-B70C-136F-174F-8CDD53E38BBD}"/>
              </a:ext>
            </a:extLst>
          </p:cNvPr>
          <p:cNvSpPr txBox="1">
            <a:spLocks/>
          </p:cNvSpPr>
          <p:nvPr/>
        </p:nvSpPr>
        <p:spPr>
          <a:xfrm>
            <a:off x="681039" y="1002346"/>
            <a:ext cx="8651220"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err="1"/>
              <a:t>Batrec</a:t>
            </a:r>
            <a:endParaRPr lang="de-CH" dirty="0"/>
          </a:p>
          <a:p>
            <a:pPr lvl="1"/>
            <a:r>
              <a:rPr lang="en-US" dirty="0"/>
              <a:t>The schematic illustration shows our battery recycling plant in Switzerland, which comprises 3 processes. Firstly, thermal treatment, then wet scrubbing and finally filtering of the residual gases.</a:t>
            </a:r>
          </a:p>
        </p:txBody>
      </p:sp>
      <p:sp>
        <p:nvSpPr>
          <p:cNvPr id="12" name="TextBox 11">
            <a:extLst>
              <a:ext uri="{FF2B5EF4-FFF2-40B4-BE49-F238E27FC236}">
                <a16:creationId xmlns:a16="http://schemas.microsoft.com/office/drawing/2014/main" id="{FF5A85AD-09F3-5656-B226-5E5C8CA6EB66}"/>
              </a:ext>
            </a:extLst>
          </p:cNvPr>
          <p:cNvSpPr txBox="1"/>
          <p:nvPr/>
        </p:nvSpPr>
        <p:spPr>
          <a:xfrm>
            <a:off x="0" y="6142041"/>
            <a:ext cx="9475694" cy="338554"/>
          </a:xfrm>
          <a:prstGeom prst="rect">
            <a:avLst/>
          </a:prstGeom>
          <a:noFill/>
        </p:spPr>
        <p:txBody>
          <a:bodyPr wrap="square">
            <a:spAutoFit/>
          </a:bodyPr>
          <a:lstStyle/>
          <a:p>
            <a:r>
              <a:rPr lang="en-US" sz="1600" b="1" i="0" u="none" strike="noStrike" baseline="0" dirty="0">
                <a:latin typeface="CenturyGothic-Bold"/>
              </a:rPr>
              <a:t>Source: </a:t>
            </a:r>
            <a:r>
              <a:rPr lang="de-CH" sz="1600" dirty="0">
                <a:hlinkClick r:id="rId3"/>
              </a:rPr>
              <a:t>https://batrec.ch/de/batterie-recycling/knopfzellen/</a:t>
            </a:r>
            <a:r>
              <a:rPr lang="de-CH" sz="1600" dirty="0"/>
              <a:t> </a:t>
            </a:r>
            <a:endParaRPr lang="en-US" sz="1600" dirty="0"/>
          </a:p>
        </p:txBody>
      </p:sp>
      <p:pic>
        <p:nvPicPr>
          <p:cNvPr id="10" name="Picture 9">
            <a:extLst>
              <a:ext uri="{FF2B5EF4-FFF2-40B4-BE49-F238E27FC236}">
                <a16:creationId xmlns:a16="http://schemas.microsoft.com/office/drawing/2014/main" id="{28E859CF-6139-662E-0CBB-1E289AFC5591}"/>
              </a:ext>
            </a:extLst>
          </p:cNvPr>
          <p:cNvPicPr>
            <a:picLocks noChangeAspect="1"/>
          </p:cNvPicPr>
          <p:nvPr/>
        </p:nvPicPr>
        <p:blipFill rotWithShape="1">
          <a:blip r:embed="rId4"/>
          <a:srcRect l="192" r="1"/>
          <a:stretch/>
        </p:blipFill>
        <p:spPr>
          <a:xfrm>
            <a:off x="1371600" y="2441387"/>
            <a:ext cx="7162800" cy="3735577"/>
          </a:xfrm>
          <a:prstGeom prst="rect">
            <a:avLst/>
          </a:prstGeom>
        </p:spPr>
      </p:pic>
    </p:spTree>
    <p:extLst>
      <p:ext uri="{BB962C8B-B14F-4D97-AF65-F5344CB8AC3E}">
        <p14:creationId xmlns:p14="http://schemas.microsoft.com/office/powerpoint/2010/main" val="558265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64FD89-DB1C-798A-7A7E-3B1778BA7BEF}"/>
              </a:ext>
            </a:extLst>
          </p:cNvPr>
          <p:cNvSpPr>
            <a:spLocks noGrp="1"/>
          </p:cNvSpPr>
          <p:nvPr>
            <p:ph idx="1"/>
          </p:nvPr>
        </p:nvSpPr>
        <p:spPr>
          <a:xfrm>
            <a:off x="681038" y="1002346"/>
            <a:ext cx="6674503" cy="5174618"/>
          </a:xfrm>
        </p:spPr>
        <p:txBody>
          <a:bodyPr>
            <a:normAutofit/>
          </a:bodyPr>
          <a:lstStyle/>
          <a:p>
            <a:r>
              <a:rPr lang="en-US" dirty="0"/>
              <a:t>Know your resources and use them responsible.</a:t>
            </a:r>
          </a:p>
          <a:p>
            <a:r>
              <a:rPr lang="en-US" dirty="0"/>
              <a:t>Batteries are efficient and helps to improve electrification, which is more efficient than nonrenewable energy.</a:t>
            </a:r>
          </a:p>
          <a:p>
            <a:r>
              <a:rPr lang="en-US" dirty="0"/>
              <a:t>Like any other product, a battery should be used over a long time.</a:t>
            </a:r>
          </a:p>
          <a:p>
            <a:r>
              <a:rPr lang="en-US" dirty="0"/>
              <a:t>A long-time usage can be achieved by: </a:t>
            </a:r>
            <a:r>
              <a:rPr lang="en-US" dirty="0">
                <a:sym typeface="Wingdings" panose="05000000000000000000" pitchFamily="2" charset="2"/>
              </a:rPr>
              <a:t> 2</a:t>
            </a:r>
            <a:r>
              <a:rPr lang="en-US" baseline="30000" dirty="0">
                <a:sym typeface="Wingdings" panose="05000000000000000000" pitchFamily="2" charset="2"/>
              </a:rPr>
              <a:t>nd</a:t>
            </a:r>
            <a:r>
              <a:rPr lang="en-US" dirty="0">
                <a:sym typeface="Wingdings" panose="05000000000000000000" pitchFamily="2" charset="2"/>
              </a:rPr>
              <a:t> Life.</a:t>
            </a:r>
            <a:endParaRPr lang="en-US" dirty="0"/>
          </a:p>
          <a:p>
            <a:pPr lvl="1"/>
            <a:r>
              <a:rPr lang="en-US" dirty="0"/>
              <a:t>Repurpose/ Re-use/ Repair/ Rebuild/ Remanufacture/ Re-Assembling </a:t>
            </a:r>
          </a:p>
          <a:p>
            <a:r>
              <a:rPr lang="en-US" dirty="0"/>
              <a:t>Central Europe don’t have much resources. Therefore, keep materials inside a local economy by re-using or recycled it and creating a circular economy.</a:t>
            </a:r>
          </a:p>
          <a:p>
            <a:endParaRPr lang="en-US" dirty="0"/>
          </a:p>
        </p:txBody>
      </p:sp>
      <p:sp>
        <p:nvSpPr>
          <p:cNvPr id="3" name="Date Placeholder 2">
            <a:extLst>
              <a:ext uri="{FF2B5EF4-FFF2-40B4-BE49-F238E27FC236}">
                <a16:creationId xmlns:a16="http://schemas.microsoft.com/office/drawing/2014/main" id="{ED97208A-A4E2-DC41-8FD9-0231A06393DD}"/>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AB394C6B-61DD-3DF2-92BA-2692F8B2C135}"/>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68A005A4-59B5-4CB3-7219-35625B37A915}"/>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38</a:t>
            </a:fld>
            <a:endParaRPr lang="de-CH" dirty="0">
              <a:solidFill>
                <a:prstClr val="white"/>
              </a:solidFill>
            </a:endParaRPr>
          </a:p>
        </p:txBody>
      </p:sp>
      <p:sp>
        <p:nvSpPr>
          <p:cNvPr id="6" name="Title 5">
            <a:extLst>
              <a:ext uri="{FF2B5EF4-FFF2-40B4-BE49-F238E27FC236}">
                <a16:creationId xmlns:a16="http://schemas.microsoft.com/office/drawing/2014/main" id="{8137FB66-3CF8-D055-E0FB-FA4E55B76D17}"/>
              </a:ext>
            </a:extLst>
          </p:cNvPr>
          <p:cNvSpPr>
            <a:spLocks noGrp="1"/>
          </p:cNvSpPr>
          <p:nvPr>
            <p:ph type="title"/>
          </p:nvPr>
        </p:nvSpPr>
        <p:spPr/>
        <p:txBody>
          <a:bodyPr>
            <a:normAutofit/>
          </a:bodyPr>
          <a:lstStyle/>
          <a:p>
            <a:r>
              <a:rPr lang="en-US" dirty="0"/>
              <a:t> Conclusion</a:t>
            </a:r>
          </a:p>
        </p:txBody>
      </p:sp>
      <p:pic>
        <p:nvPicPr>
          <p:cNvPr id="8" name="Picture 7">
            <a:extLst>
              <a:ext uri="{FF2B5EF4-FFF2-40B4-BE49-F238E27FC236}">
                <a16:creationId xmlns:a16="http://schemas.microsoft.com/office/drawing/2014/main" id="{855CF205-ECD2-A02A-94B3-27C87197EF14}"/>
              </a:ext>
            </a:extLst>
          </p:cNvPr>
          <p:cNvPicPr>
            <a:picLocks noChangeAspect="1"/>
          </p:cNvPicPr>
          <p:nvPr/>
        </p:nvPicPr>
        <p:blipFill rotWithShape="1">
          <a:blip r:embed="rId3"/>
          <a:srcRect l="23659" r="22393" b="2114"/>
          <a:stretch/>
        </p:blipFill>
        <p:spPr>
          <a:xfrm>
            <a:off x="7355541" y="1002346"/>
            <a:ext cx="2321962" cy="2317844"/>
          </a:xfrm>
          <a:prstGeom prst="rect">
            <a:avLst/>
          </a:prstGeom>
        </p:spPr>
      </p:pic>
    </p:spTree>
    <p:extLst>
      <p:ext uri="{BB962C8B-B14F-4D97-AF65-F5344CB8AC3E}">
        <p14:creationId xmlns:p14="http://schemas.microsoft.com/office/powerpoint/2010/main" val="410248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gebogen 1">
            <a:extLst>
              <a:ext uri="{FF2B5EF4-FFF2-40B4-BE49-F238E27FC236}">
                <a16:creationId xmlns:a16="http://schemas.microsoft.com/office/drawing/2014/main" id="{1C26540C-6C9F-8956-F20B-CF00AEFE07AE}"/>
              </a:ext>
            </a:extLst>
          </p:cNvPr>
          <p:cNvSpPr/>
          <p:nvPr/>
        </p:nvSpPr>
        <p:spPr>
          <a:xfrm rot="14418040">
            <a:off x="3869133" y="1696495"/>
            <a:ext cx="4500000" cy="4500000"/>
          </a:xfrm>
          <a:prstGeom prst="circularArrow">
            <a:avLst>
              <a:gd name="adj1" fmla="val 5385"/>
              <a:gd name="adj2" fmla="val 1142319"/>
              <a:gd name="adj3" fmla="val 20471270"/>
              <a:gd name="adj4" fmla="val 2989565"/>
              <a:gd name="adj5" fmla="val 76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 name="Datumsplatzhalter 2">
            <a:extLst>
              <a:ext uri="{FF2B5EF4-FFF2-40B4-BE49-F238E27FC236}">
                <a16:creationId xmlns:a16="http://schemas.microsoft.com/office/drawing/2014/main" id="{824FF81D-AC93-5DA8-423A-43492FEFE0CF}"/>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liennummernplatzhalter 4">
            <a:extLst>
              <a:ext uri="{FF2B5EF4-FFF2-40B4-BE49-F238E27FC236}">
                <a16:creationId xmlns:a16="http://schemas.microsoft.com/office/drawing/2014/main" id="{1102509A-A25B-591E-E1A4-0E2950FFDBAF}"/>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a:t>
            </a:fld>
            <a:endParaRPr lang="de-CH" dirty="0">
              <a:solidFill>
                <a:prstClr val="white"/>
              </a:solidFill>
            </a:endParaRPr>
          </a:p>
        </p:txBody>
      </p:sp>
      <p:sp>
        <p:nvSpPr>
          <p:cNvPr id="6" name="Titel 5">
            <a:extLst>
              <a:ext uri="{FF2B5EF4-FFF2-40B4-BE49-F238E27FC236}">
                <a16:creationId xmlns:a16="http://schemas.microsoft.com/office/drawing/2014/main" id="{99A02873-BBA0-49F9-8214-96A6B8B1D8DB}"/>
              </a:ext>
            </a:extLst>
          </p:cNvPr>
          <p:cNvSpPr>
            <a:spLocks noGrp="1"/>
          </p:cNvSpPr>
          <p:nvPr>
            <p:ph type="title"/>
          </p:nvPr>
        </p:nvSpPr>
        <p:spPr/>
        <p:txBody>
          <a:bodyPr>
            <a:normAutofit fontScale="90000"/>
          </a:bodyPr>
          <a:lstStyle/>
          <a:p>
            <a:r>
              <a:rPr lang="en-US" noProof="0" dirty="0"/>
              <a:t>Review: EU targets for </a:t>
            </a:r>
            <a:r>
              <a:rPr lang="en-US" b="1" noProof="0" dirty="0"/>
              <a:t>environmental protection</a:t>
            </a:r>
          </a:p>
        </p:txBody>
      </p:sp>
      <p:sp>
        <p:nvSpPr>
          <p:cNvPr id="7" name="Ellipse 6">
            <a:extLst>
              <a:ext uri="{FF2B5EF4-FFF2-40B4-BE49-F238E27FC236}">
                <a16:creationId xmlns:a16="http://schemas.microsoft.com/office/drawing/2014/main" id="{9718C15A-A64A-99E7-FAF5-B8550FB66107}"/>
              </a:ext>
            </a:extLst>
          </p:cNvPr>
          <p:cNvSpPr/>
          <p:nvPr/>
        </p:nvSpPr>
        <p:spPr>
          <a:xfrm>
            <a:off x="859621" y="1810625"/>
            <a:ext cx="1836000" cy="720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Raw materials</a:t>
            </a:r>
          </a:p>
        </p:txBody>
      </p:sp>
      <p:sp>
        <p:nvSpPr>
          <p:cNvPr id="8" name="Ellipse 7">
            <a:extLst>
              <a:ext uri="{FF2B5EF4-FFF2-40B4-BE49-F238E27FC236}">
                <a16:creationId xmlns:a16="http://schemas.microsoft.com/office/drawing/2014/main" id="{BF79C866-0415-6CED-69B0-9B11E583BDA9}"/>
              </a:ext>
            </a:extLst>
          </p:cNvPr>
          <p:cNvSpPr/>
          <p:nvPr/>
        </p:nvSpPr>
        <p:spPr>
          <a:xfrm>
            <a:off x="860400" y="4240625"/>
            <a:ext cx="1836000" cy="720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Burning</a:t>
            </a:r>
            <a:endParaRPr lang="de-CH" dirty="0"/>
          </a:p>
        </p:txBody>
      </p:sp>
      <p:sp>
        <p:nvSpPr>
          <p:cNvPr id="9" name="Ellipse 8">
            <a:extLst>
              <a:ext uri="{FF2B5EF4-FFF2-40B4-BE49-F238E27FC236}">
                <a16:creationId xmlns:a16="http://schemas.microsoft.com/office/drawing/2014/main" id="{167C7DE5-5CF7-DA8D-B8B6-F336CBB7D665}"/>
              </a:ext>
            </a:extLst>
          </p:cNvPr>
          <p:cNvSpPr/>
          <p:nvPr/>
        </p:nvSpPr>
        <p:spPr>
          <a:xfrm>
            <a:off x="5145801" y="181194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Production Distribution</a:t>
            </a:r>
          </a:p>
        </p:txBody>
      </p:sp>
      <p:sp>
        <p:nvSpPr>
          <p:cNvPr id="10" name="Ellipse 9">
            <a:extLst>
              <a:ext uri="{FF2B5EF4-FFF2-40B4-BE49-F238E27FC236}">
                <a16:creationId xmlns:a16="http://schemas.microsoft.com/office/drawing/2014/main" id="{1C69CC65-CEAA-28F7-D844-01376814085C}"/>
              </a:ext>
            </a:extLst>
          </p:cNvPr>
          <p:cNvSpPr/>
          <p:nvPr/>
        </p:nvSpPr>
        <p:spPr>
          <a:xfrm>
            <a:off x="6945801" y="278546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Transport</a:t>
            </a:r>
          </a:p>
        </p:txBody>
      </p:sp>
      <p:sp>
        <p:nvSpPr>
          <p:cNvPr id="11" name="Ellipse 10">
            <a:extLst>
              <a:ext uri="{FF2B5EF4-FFF2-40B4-BE49-F238E27FC236}">
                <a16:creationId xmlns:a16="http://schemas.microsoft.com/office/drawing/2014/main" id="{A09C9E52-471A-3E98-3FDF-0333284B6353}"/>
              </a:ext>
            </a:extLst>
          </p:cNvPr>
          <p:cNvSpPr/>
          <p:nvPr/>
        </p:nvSpPr>
        <p:spPr>
          <a:xfrm>
            <a:off x="6945801" y="4240625"/>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Consume</a:t>
            </a:r>
          </a:p>
        </p:txBody>
      </p:sp>
      <p:sp>
        <p:nvSpPr>
          <p:cNvPr id="12" name="Ellipse 11">
            <a:extLst>
              <a:ext uri="{FF2B5EF4-FFF2-40B4-BE49-F238E27FC236}">
                <a16:creationId xmlns:a16="http://schemas.microsoft.com/office/drawing/2014/main" id="{713843D6-0BED-109B-25FE-D729E572370B}"/>
              </a:ext>
            </a:extLst>
          </p:cNvPr>
          <p:cNvSpPr/>
          <p:nvPr/>
        </p:nvSpPr>
        <p:spPr>
          <a:xfrm>
            <a:off x="5145801" y="541194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Disposal</a:t>
            </a:r>
            <a:endParaRPr lang="de-CH" dirty="0"/>
          </a:p>
        </p:txBody>
      </p:sp>
      <p:sp>
        <p:nvSpPr>
          <p:cNvPr id="13" name="Ellipse 12">
            <a:extLst>
              <a:ext uri="{FF2B5EF4-FFF2-40B4-BE49-F238E27FC236}">
                <a16:creationId xmlns:a16="http://schemas.microsoft.com/office/drawing/2014/main" id="{4455F2BB-1C74-F58E-33D8-DD21CCC684C5}"/>
              </a:ext>
            </a:extLst>
          </p:cNvPr>
          <p:cNvSpPr/>
          <p:nvPr/>
        </p:nvSpPr>
        <p:spPr>
          <a:xfrm>
            <a:off x="3345801" y="4241334"/>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Transport</a:t>
            </a:r>
          </a:p>
        </p:txBody>
      </p:sp>
      <p:sp>
        <p:nvSpPr>
          <p:cNvPr id="14" name="Ellipse 13">
            <a:extLst>
              <a:ext uri="{FF2B5EF4-FFF2-40B4-BE49-F238E27FC236}">
                <a16:creationId xmlns:a16="http://schemas.microsoft.com/office/drawing/2014/main" id="{CA9F908C-3DEB-53D5-6071-7CFB154FD393}"/>
              </a:ext>
            </a:extLst>
          </p:cNvPr>
          <p:cNvSpPr/>
          <p:nvPr/>
        </p:nvSpPr>
        <p:spPr>
          <a:xfrm>
            <a:off x="3345801" y="2786568"/>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Recycling</a:t>
            </a:r>
          </a:p>
        </p:txBody>
      </p:sp>
      <p:sp>
        <p:nvSpPr>
          <p:cNvPr id="37" name="Inhaltsplatzhalter 1">
            <a:extLst>
              <a:ext uri="{FF2B5EF4-FFF2-40B4-BE49-F238E27FC236}">
                <a16:creationId xmlns:a16="http://schemas.microsoft.com/office/drawing/2014/main" id="{0FDF1034-DB08-FFC8-4315-EC05D646CBC7}"/>
              </a:ext>
            </a:extLst>
          </p:cNvPr>
          <p:cNvSpPr>
            <a:spLocks noGrp="1"/>
          </p:cNvSpPr>
          <p:nvPr>
            <p:ph idx="1"/>
          </p:nvPr>
        </p:nvSpPr>
        <p:spPr>
          <a:xfrm>
            <a:off x="681038" y="1002346"/>
            <a:ext cx="8543925" cy="553651"/>
          </a:xfrm>
        </p:spPr>
        <p:txBody>
          <a:bodyPr/>
          <a:lstStyle/>
          <a:p>
            <a:pPr marL="0" indent="0">
              <a:buNone/>
            </a:pPr>
            <a:r>
              <a:rPr lang="en-US" noProof="0" dirty="0"/>
              <a:t>Review: CE directives and </a:t>
            </a:r>
            <a:r>
              <a:rPr lang="en-US" b="1" noProof="0" dirty="0"/>
              <a:t>Responsible</a:t>
            </a:r>
            <a:r>
              <a:rPr lang="en-US" noProof="0" dirty="0"/>
              <a:t> offices for safety</a:t>
            </a:r>
          </a:p>
        </p:txBody>
      </p:sp>
      <p:cxnSp>
        <p:nvCxnSpPr>
          <p:cNvPr id="45" name="Verbinder: gekrümmt 44">
            <a:extLst>
              <a:ext uri="{FF2B5EF4-FFF2-40B4-BE49-F238E27FC236}">
                <a16:creationId xmlns:a16="http://schemas.microsoft.com/office/drawing/2014/main" id="{7E1976EF-AEA1-D4AC-8DC2-4019DDCCCF49}"/>
              </a:ext>
            </a:extLst>
          </p:cNvPr>
          <p:cNvCxnSpPr>
            <a:stCxn id="14" idx="2"/>
            <a:endCxn id="8" idx="0"/>
          </p:cNvCxnSpPr>
          <p:nvPr/>
        </p:nvCxnSpPr>
        <p:spPr>
          <a:xfrm rot="10800000" flipV="1">
            <a:off x="1778401" y="3146567"/>
            <a:ext cx="1567401" cy="109405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D68AF4B8-366A-5061-9605-ED2D78507D7B}"/>
              </a:ext>
            </a:extLst>
          </p:cNvPr>
          <p:cNvCxnSpPr>
            <a:stCxn id="13" idx="2"/>
            <a:endCxn id="8" idx="6"/>
          </p:cNvCxnSpPr>
          <p:nvPr/>
        </p:nvCxnSpPr>
        <p:spPr>
          <a:xfrm flipH="1" flipV="1">
            <a:off x="2696400" y="4600625"/>
            <a:ext cx="649401" cy="7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2D0724C7-62C0-79E9-628E-51AFA42A8800}"/>
              </a:ext>
            </a:extLst>
          </p:cNvPr>
          <p:cNvCxnSpPr>
            <a:stCxn id="7" idx="6"/>
            <a:endCxn id="9" idx="2"/>
          </p:cNvCxnSpPr>
          <p:nvPr/>
        </p:nvCxnSpPr>
        <p:spPr>
          <a:xfrm>
            <a:off x="2695621" y="2170625"/>
            <a:ext cx="2450180" cy="1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hteck 14">
            <a:extLst>
              <a:ext uri="{FF2B5EF4-FFF2-40B4-BE49-F238E27FC236}">
                <a16:creationId xmlns:a16="http://schemas.microsoft.com/office/drawing/2014/main" id="{DD1E11D8-B8EE-D1EB-E48E-3E5D9A164724}"/>
              </a:ext>
            </a:extLst>
          </p:cNvPr>
          <p:cNvSpPr/>
          <p:nvPr/>
        </p:nvSpPr>
        <p:spPr>
          <a:xfrm>
            <a:off x="5536745" y="1530221"/>
            <a:ext cx="1054112"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Suva</a:t>
            </a:r>
          </a:p>
        </p:txBody>
      </p:sp>
      <p:sp>
        <p:nvSpPr>
          <p:cNvPr id="17" name="Rechteck 16">
            <a:extLst>
              <a:ext uri="{FF2B5EF4-FFF2-40B4-BE49-F238E27FC236}">
                <a16:creationId xmlns:a16="http://schemas.microsoft.com/office/drawing/2014/main" id="{ED5DBFD6-47A0-FE58-D72F-25C3A19202B5}"/>
              </a:ext>
            </a:extLst>
          </p:cNvPr>
          <p:cNvSpPr/>
          <p:nvPr/>
        </p:nvSpPr>
        <p:spPr>
          <a:xfrm>
            <a:off x="7915075" y="2625422"/>
            <a:ext cx="1907295"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ADR/ IMDG/ IATA</a:t>
            </a:r>
          </a:p>
        </p:txBody>
      </p:sp>
      <p:sp>
        <p:nvSpPr>
          <p:cNvPr id="24" name="Rechteck 23">
            <a:extLst>
              <a:ext uri="{FF2B5EF4-FFF2-40B4-BE49-F238E27FC236}">
                <a16:creationId xmlns:a16="http://schemas.microsoft.com/office/drawing/2014/main" id="{8F561C4C-2C65-5B16-E343-2272BDFB3476}"/>
              </a:ext>
            </a:extLst>
          </p:cNvPr>
          <p:cNvSpPr/>
          <p:nvPr/>
        </p:nvSpPr>
        <p:spPr>
          <a:xfrm>
            <a:off x="2452532" y="4926989"/>
            <a:ext cx="1907295"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ADR/ IMDG/ IATA</a:t>
            </a:r>
          </a:p>
        </p:txBody>
      </p:sp>
      <p:pic>
        <p:nvPicPr>
          <p:cNvPr id="25" name="Picture 2" descr="Symbol für den schnellen LKW-Transport Frachtversand bezogene Lieferlinie  2553820 Vektor Kunst bei Vecteezy">
            <a:extLst>
              <a:ext uri="{FF2B5EF4-FFF2-40B4-BE49-F238E27FC236}">
                <a16:creationId xmlns:a16="http://schemas.microsoft.com/office/drawing/2014/main" id="{15C8F3A0-2AC0-DDCB-D60C-CFCE50D617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87" t="28220" r="9494" b="28544"/>
          <a:stretch/>
        </p:blipFill>
        <p:spPr bwMode="auto">
          <a:xfrm>
            <a:off x="8214560" y="3270545"/>
            <a:ext cx="683783" cy="360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ymbol für den schnellen LKW-Transport Frachtversand bezogene Lieferlinie  2553820 Vektor Kunst bei Vecteezy">
            <a:extLst>
              <a:ext uri="{FF2B5EF4-FFF2-40B4-BE49-F238E27FC236}">
                <a16:creationId xmlns:a16="http://schemas.microsoft.com/office/drawing/2014/main" id="{88A74938-7B6A-06E6-46F4-078E3E5860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87" t="28220" r="9494" b="28544"/>
          <a:stretch/>
        </p:blipFill>
        <p:spPr bwMode="auto">
          <a:xfrm flipH="1">
            <a:off x="3052432" y="4101935"/>
            <a:ext cx="693406" cy="3759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Vector sign of the factory symbol is isolated on a white background.  factory icon color editable. 9687188 Vector Art at Vecteezy">
            <a:extLst>
              <a:ext uri="{FF2B5EF4-FFF2-40B4-BE49-F238E27FC236}">
                <a16:creationId xmlns:a16="http://schemas.microsoft.com/office/drawing/2014/main" id="{D8EE16E3-BB30-DC24-286B-5A4C4B0663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19" t="32192" r="29554" b="31673"/>
          <a:stretch/>
        </p:blipFill>
        <p:spPr bwMode="auto">
          <a:xfrm>
            <a:off x="6690479" y="1469109"/>
            <a:ext cx="582643" cy="510672"/>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a:extLst>
              <a:ext uri="{FF2B5EF4-FFF2-40B4-BE49-F238E27FC236}">
                <a16:creationId xmlns:a16="http://schemas.microsoft.com/office/drawing/2014/main" id="{4B775DBC-BD8A-28E1-E56F-F2A31F9D35B5}"/>
              </a:ext>
            </a:extLst>
          </p:cNvPr>
          <p:cNvPicPr>
            <a:picLocks noChangeAspect="1"/>
          </p:cNvPicPr>
          <p:nvPr/>
        </p:nvPicPr>
        <p:blipFill>
          <a:blip r:embed="rId6"/>
          <a:stretch>
            <a:fillRect/>
          </a:stretch>
        </p:blipFill>
        <p:spPr>
          <a:xfrm>
            <a:off x="8316992" y="3985787"/>
            <a:ext cx="622380" cy="517400"/>
          </a:xfrm>
          <a:prstGeom prst="rect">
            <a:avLst/>
          </a:prstGeom>
        </p:spPr>
      </p:pic>
      <p:pic>
        <p:nvPicPr>
          <p:cNvPr id="29" name="Picture 10" descr="Kostenlose „Mülltonne“-Icons von Didin jpr | Lettering, White and black,  Icon">
            <a:extLst>
              <a:ext uri="{FF2B5EF4-FFF2-40B4-BE49-F238E27FC236}">
                <a16:creationId xmlns:a16="http://schemas.microsoft.com/office/drawing/2014/main" id="{921021A5-42CF-0052-3593-C9FD66640C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474" t="6956" r="18416" b="7302"/>
          <a:stretch/>
        </p:blipFill>
        <p:spPr bwMode="auto">
          <a:xfrm>
            <a:off x="6790825" y="5854382"/>
            <a:ext cx="381950" cy="5272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Müllverbrennung Symbol Leitung Vektor Illustration 8372780 Vektor Kunst bei  Vecteezy">
            <a:extLst>
              <a:ext uri="{FF2B5EF4-FFF2-40B4-BE49-F238E27FC236}">
                <a16:creationId xmlns:a16="http://schemas.microsoft.com/office/drawing/2014/main" id="{4BBD92FF-2AA2-4D58-E4DD-A1F3C9E059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069" t="14616" r="8869" b="14616"/>
          <a:stretch/>
        </p:blipFill>
        <p:spPr bwMode="auto">
          <a:xfrm>
            <a:off x="639970" y="4697681"/>
            <a:ext cx="541538" cy="4613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Recycling-Zeichen: Definition und Dateien zum Herunterladen">
            <a:extLst>
              <a:ext uri="{FF2B5EF4-FFF2-40B4-BE49-F238E27FC236}">
                <a16:creationId xmlns:a16="http://schemas.microsoft.com/office/drawing/2014/main" id="{29E20428-02EB-7F6A-A63F-27ED2E7E3E0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9" t="5826" r="5932" b="2524"/>
          <a:stretch/>
        </p:blipFill>
        <p:spPr bwMode="auto">
          <a:xfrm>
            <a:off x="3299446" y="3215571"/>
            <a:ext cx="445474" cy="423847"/>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1">
            <a:extLst>
              <a:ext uri="{FF2B5EF4-FFF2-40B4-BE49-F238E27FC236}">
                <a16:creationId xmlns:a16="http://schemas.microsoft.com/office/drawing/2014/main" id="{962D1F18-5375-78F3-5A5B-866321E2BC98}"/>
              </a:ext>
            </a:extLst>
          </p:cNvPr>
          <p:cNvPicPr>
            <a:picLocks noChangeAspect="1"/>
          </p:cNvPicPr>
          <p:nvPr/>
        </p:nvPicPr>
        <p:blipFill>
          <a:blip r:embed="rId10"/>
          <a:stretch>
            <a:fillRect/>
          </a:stretch>
        </p:blipFill>
        <p:spPr>
          <a:xfrm>
            <a:off x="599032" y="2229402"/>
            <a:ext cx="562784" cy="628994"/>
          </a:xfrm>
          <a:prstGeom prst="rect">
            <a:avLst/>
          </a:prstGeom>
        </p:spPr>
      </p:pic>
      <p:sp>
        <p:nvSpPr>
          <p:cNvPr id="21" name="Ellipse 20">
            <a:extLst>
              <a:ext uri="{FF2B5EF4-FFF2-40B4-BE49-F238E27FC236}">
                <a16:creationId xmlns:a16="http://schemas.microsoft.com/office/drawing/2014/main" id="{F8C30A2C-DAD6-57BE-4511-4DC056A4D9D7}"/>
              </a:ext>
            </a:extLst>
          </p:cNvPr>
          <p:cNvSpPr/>
          <p:nvPr/>
        </p:nvSpPr>
        <p:spPr>
          <a:xfrm>
            <a:off x="4994340" y="3537940"/>
            <a:ext cx="2157475" cy="63298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Development</a:t>
            </a:r>
          </a:p>
        </p:txBody>
      </p:sp>
      <p:cxnSp>
        <p:nvCxnSpPr>
          <p:cNvPr id="23" name="Gerade Verbindung mit Pfeil 22">
            <a:extLst>
              <a:ext uri="{FF2B5EF4-FFF2-40B4-BE49-F238E27FC236}">
                <a16:creationId xmlns:a16="http://schemas.microsoft.com/office/drawing/2014/main" id="{EFD6E29E-0E6E-42D4-C135-C6842EE8CEDB}"/>
              </a:ext>
            </a:extLst>
          </p:cNvPr>
          <p:cNvCxnSpPr>
            <a:cxnSpLocks/>
            <a:stCxn id="21" idx="0"/>
          </p:cNvCxnSpPr>
          <p:nvPr/>
        </p:nvCxnSpPr>
        <p:spPr>
          <a:xfrm flipH="1" flipV="1">
            <a:off x="6063801" y="2531940"/>
            <a:ext cx="9277" cy="1006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C8A44569-6095-16C5-D9DB-9BEC25F733C4}"/>
              </a:ext>
            </a:extLst>
          </p:cNvPr>
          <p:cNvCxnSpPr>
            <a:stCxn id="21" idx="4"/>
          </p:cNvCxnSpPr>
          <p:nvPr/>
        </p:nvCxnSpPr>
        <p:spPr>
          <a:xfrm flipH="1">
            <a:off x="6063801" y="4170925"/>
            <a:ext cx="9277" cy="1241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78109509-8DB9-DEF6-3771-BB0E9B6D3F27}"/>
              </a:ext>
            </a:extLst>
          </p:cNvPr>
          <p:cNvCxnSpPr>
            <a:stCxn id="21" idx="7"/>
          </p:cNvCxnSpPr>
          <p:nvPr/>
        </p:nvCxnSpPr>
        <p:spPr>
          <a:xfrm flipV="1">
            <a:off x="6835860" y="3400018"/>
            <a:ext cx="378817" cy="230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002F021C-3EC0-212B-5C95-B6B7543BB5F6}"/>
              </a:ext>
            </a:extLst>
          </p:cNvPr>
          <p:cNvCxnSpPr>
            <a:stCxn id="21" idx="5"/>
          </p:cNvCxnSpPr>
          <p:nvPr/>
        </p:nvCxnSpPr>
        <p:spPr>
          <a:xfrm>
            <a:off x="6835860" y="4078226"/>
            <a:ext cx="378817" cy="267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FC38EE2-35AC-EA56-6366-8455F925E9DB}"/>
              </a:ext>
            </a:extLst>
          </p:cNvPr>
          <p:cNvCxnSpPr>
            <a:stCxn id="21" idx="1"/>
          </p:cNvCxnSpPr>
          <p:nvPr/>
        </p:nvCxnSpPr>
        <p:spPr>
          <a:xfrm flipH="1" flipV="1">
            <a:off x="4912925" y="3401126"/>
            <a:ext cx="397370" cy="229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BD030608-9FC0-3B81-C46B-818B1726A87E}"/>
              </a:ext>
            </a:extLst>
          </p:cNvPr>
          <p:cNvCxnSpPr>
            <a:stCxn id="21" idx="3"/>
          </p:cNvCxnSpPr>
          <p:nvPr/>
        </p:nvCxnSpPr>
        <p:spPr>
          <a:xfrm flipH="1">
            <a:off x="4912925" y="4078226"/>
            <a:ext cx="397370" cy="268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hteck 38">
            <a:extLst>
              <a:ext uri="{FF2B5EF4-FFF2-40B4-BE49-F238E27FC236}">
                <a16:creationId xmlns:a16="http://schemas.microsoft.com/office/drawing/2014/main" id="{61A70201-1C6D-3DDD-8BB5-FE3920435EA2}"/>
              </a:ext>
            </a:extLst>
          </p:cNvPr>
          <p:cNvSpPr/>
          <p:nvPr/>
        </p:nvSpPr>
        <p:spPr>
          <a:xfrm>
            <a:off x="7991488" y="4926988"/>
            <a:ext cx="932400"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CE</a:t>
            </a:r>
          </a:p>
        </p:txBody>
      </p:sp>
      <p:sp>
        <p:nvSpPr>
          <p:cNvPr id="40" name="Rechteck 39">
            <a:extLst>
              <a:ext uri="{FF2B5EF4-FFF2-40B4-BE49-F238E27FC236}">
                <a16:creationId xmlns:a16="http://schemas.microsoft.com/office/drawing/2014/main" id="{225183C7-94E6-6BEF-E81C-9FEE717386C7}"/>
              </a:ext>
            </a:extLst>
          </p:cNvPr>
          <p:cNvSpPr/>
          <p:nvPr/>
        </p:nvSpPr>
        <p:spPr>
          <a:xfrm>
            <a:off x="5606877" y="6076056"/>
            <a:ext cx="932400"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CE</a:t>
            </a:r>
          </a:p>
        </p:txBody>
      </p:sp>
      <p:sp>
        <p:nvSpPr>
          <p:cNvPr id="41" name="Rechteck 40">
            <a:extLst>
              <a:ext uri="{FF2B5EF4-FFF2-40B4-BE49-F238E27FC236}">
                <a16:creationId xmlns:a16="http://schemas.microsoft.com/office/drawing/2014/main" id="{25B02D8C-20A0-6823-5973-32EC24919DB8}"/>
              </a:ext>
            </a:extLst>
          </p:cNvPr>
          <p:cNvSpPr/>
          <p:nvPr/>
        </p:nvSpPr>
        <p:spPr>
          <a:xfrm>
            <a:off x="2909887" y="2625422"/>
            <a:ext cx="933804"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sz="1800" dirty="0"/>
              <a:t>CE</a:t>
            </a:r>
            <a:endParaRPr lang="de-CH" dirty="0"/>
          </a:p>
        </p:txBody>
      </p:sp>
      <p:sp>
        <p:nvSpPr>
          <p:cNvPr id="20" name="Footer Placeholder 3">
            <a:extLst>
              <a:ext uri="{FF2B5EF4-FFF2-40B4-BE49-F238E27FC236}">
                <a16:creationId xmlns:a16="http://schemas.microsoft.com/office/drawing/2014/main" id="{D7C7AB14-D658-9729-DA0A-899D3168747A}"/>
              </a:ext>
            </a:extLst>
          </p:cNvPr>
          <p:cNvSpPr>
            <a:spLocks noGrp="1"/>
          </p:cNvSpPr>
          <p:nvPr>
            <p:ph type="ftr" sz="quarter" idx="11"/>
          </p:nvPr>
        </p:nvSpPr>
        <p:spPr>
          <a:xfrm>
            <a:off x="3281363" y="6496314"/>
            <a:ext cx="3343275" cy="365125"/>
          </a:xfrm>
        </p:spPr>
        <p:txBody>
          <a:bodyPr/>
          <a:lstStyle/>
          <a:p>
            <a:pPr defTabSz="414772"/>
            <a:r>
              <a:rPr lang="de-CH">
                <a:solidFill>
                  <a:prstClr val="white"/>
                </a:solidFill>
              </a:rPr>
              <a:t>09 – Circular Economy / Sustainability</a:t>
            </a:r>
            <a:endParaRPr lang="de-CH" dirty="0">
              <a:solidFill>
                <a:prstClr val="white"/>
              </a:solidFill>
            </a:endParaRPr>
          </a:p>
        </p:txBody>
      </p:sp>
    </p:spTree>
    <p:extLst>
      <p:ext uri="{BB962C8B-B14F-4D97-AF65-F5344CB8AC3E}">
        <p14:creationId xmlns:p14="http://schemas.microsoft.com/office/powerpoint/2010/main" val="117174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AE707B2A-4546-74FD-2872-F561350B74D0}"/>
              </a:ext>
            </a:extLst>
          </p:cNvPr>
          <p:cNvSpPr>
            <a:spLocks noGrp="1"/>
          </p:cNvSpPr>
          <p:nvPr>
            <p:ph idx="1"/>
          </p:nvPr>
        </p:nvSpPr>
        <p:spPr>
          <a:xfrm>
            <a:off x="4586739" y="1002346"/>
            <a:ext cx="5277886" cy="5393430"/>
          </a:xfrm>
        </p:spPr>
        <p:txBody>
          <a:bodyPr>
            <a:normAutofit fontScale="92500" lnSpcReduction="10000"/>
          </a:bodyPr>
          <a:lstStyle/>
          <a:p>
            <a:r>
              <a:rPr lang="en-US" dirty="0"/>
              <a:t>IRP: International Resource Panel</a:t>
            </a:r>
          </a:p>
          <a:p>
            <a:pPr lvl="1"/>
            <a:r>
              <a:rPr lang="en-US" dirty="0"/>
              <a:t>Global science-policy platform</a:t>
            </a:r>
          </a:p>
          <a:p>
            <a:pPr lvl="1"/>
            <a:r>
              <a:rPr lang="en-US" dirty="0"/>
              <a:t>Part of UNEP: United Nations Environment Program (since 2007)</a:t>
            </a:r>
          </a:p>
          <a:p>
            <a:pPr lvl="1"/>
            <a:r>
              <a:rPr lang="en-US" dirty="0"/>
              <a:t>Goals: Share Knowledge &amp; Improved usage of natural resources</a:t>
            </a:r>
          </a:p>
          <a:p>
            <a:r>
              <a:rPr lang="en-US" dirty="0"/>
              <a:t>Facts of last 5 decades:</a:t>
            </a:r>
          </a:p>
          <a:p>
            <a:pPr lvl="1"/>
            <a:r>
              <a:rPr lang="en-US" dirty="0"/>
              <a:t>2x global population</a:t>
            </a:r>
          </a:p>
          <a:p>
            <a:pPr lvl="1"/>
            <a:r>
              <a:rPr lang="en-US" dirty="0"/>
              <a:t>&gt; 3x usage of natural resources</a:t>
            </a:r>
          </a:p>
          <a:p>
            <a:pPr lvl="1"/>
            <a:r>
              <a:rPr lang="en-US" dirty="0"/>
              <a:t>&lt; 90% biodiversity losses</a:t>
            </a:r>
          </a:p>
          <a:p>
            <a:r>
              <a:rPr lang="en-US" dirty="0"/>
              <a:t>Challenges (expected till 2060):</a:t>
            </a:r>
          </a:p>
          <a:p>
            <a:pPr lvl="1"/>
            <a:r>
              <a:rPr lang="en-US" dirty="0"/>
              <a:t>2x usage of natural resources (irreversible consequences) </a:t>
            </a:r>
          </a:p>
          <a:p>
            <a:r>
              <a:rPr lang="en-US" dirty="0"/>
              <a:t>Outcomes</a:t>
            </a:r>
          </a:p>
          <a:p>
            <a:pPr lvl="1"/>
            <a:r>
              <a:rPr lang="en-US" dirty="0"/>
              <a:t>IRP Global Material Flows Database</a:t>
            </a:r>
          </a:p>
          <a:p>
            <a:pPr lvl="1"/>
            <a:r>
              <a:rPr lang="en-US" dirty="0"/>
              <a:t>IRP Publications</a:t>
            </a:r>
          </a:p>
          <a:p>
            <a:pPr lvl="1"/>
            <a:r>
              <a:rPr lang="en-US" dirty="0"/>
              <a:t>Collaborations &amp; Scientific Studies</a:t>
            </a:r>
          </a:p>
          <a:p>
            <a:pPr lvl="1"/>
            <a:endParaRPr lang="en-US" dirty="0"/>
          </a:p>
        </p:txBody>
      </p:sp>
      <p:pic>
        <p:nvPicPr>
          <p:cNvPr id="19" name="Picture 18">
            <a:extLst>
              <a:ext uri="{FF2B5EF4-FFF2-40B4-BE49-F238E27FC236}">
                <a16:creationId xmlns:a16="http://schemas.microsoft.com/office/drawing/2014/main" id="{4E003A6A-4646-776F-C37F-B0EFE2A8237C}"/>
              </a:ext>
            </a:extLst>
          </p:cNvPr>
          <p:cNvPicPr>
            <a:picLocks noChangeAspect="1"/>
          </p:cNvPicPr>
          <p:nvPr/>
        </p:nvPicPr>
        <p:blipFill rotWithShape="1">
          <a:blip r:embed="rId2"/>
          <a:srcRect l="23659" r="22393" b="2114"/>
          <a:stretch/>
        </p:blipFill>
        <p:spPr>
          <a:xfrm>
            <a:off x="294479" y="1266615"/>
            <a:ext cx="4080681" cy="4073444"/>
          </a:xfrm>
          <a:prstGeom prst="rect">
            <a:avLst/>
          </a:prstGeom>
        </p:spPr>
      </p:pic>
      <p:sp>
        <p:nvSpPr>
          <p:cNvPr id="4" name="Footer Placeholder 3">
            <a:extLst>
              <a:ext uri="{FF2B5EF4-FFF2-40B4-BE49-F238E27FC236}">
                <a16:creationId xmlns:a16="http://schemas.microsoft.com/office/drawing/2014/main" id="{ABCE7B14-3C28-D25D-2534-83AF3A01D7C1}"/>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279029F0-4547-8E6D-D428-585AC352596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a:t>
            </a:fld>
            <a:endParaRPr lang="de-CH" dirty="0">
              <a:solidFill>
                <a:prstClr val="white"/>
              </a:solidFill>
            </a:endParaRPr>
          </a:p>
        </p:txBody>
      </p:sp>
      <p:sp>
        <p:nvSpPr>
          <p:cNvPr id="6" name="Title 5">
            <a:extLst>
              <a:ext uri="{FF2B5EF4-FFF2-40B4-BE49-F238E27FC236}">
                <a16:creationId xmlns:a16="http://schemas.microsoft.com/office/drawing/2014/main" id="{CCE8B273-BCA0-07B9-FC27-CACE0CD7E53D}"/>
              </a:ext>
            </a:extLst>
          </p:cNvPr>
          <p:cNvSpPr>
            <a:spLocks noGrp="1"/>
          </p:cNvSpPr>
          <p:nvPr>
            <p:ph type="title"/>
          </p:nvPr>
        </p:nvSpPr>
        <p:spPr/>
        <p:txBody>
          <a:bodyPr/>
          <a:lstStyle/>
          <a:p>
            <a:r>
              <a:rPr lang="en-US" dirty="0"/>
              <a:t>Global Sustainable Goals</a:t>
            </a:r>
          </a:p>
        </p:txBody>
      </p:sp>
      <p:sp>
        <p:nvSpPr>
          <p:cNvPr id="2" name="Date Placeholder 2">
            <a:extLst>
              <a:ext uri="{FF2B5EF4-FFF2-40B4-BE49-F238E27FC236}">
                <a16:creationId xmlns:a16="http://schemas.microsoft.com/office/drawing/2014/main" id="{51E32267-78CC-9C7B-59CC-1B44B3DDA41A}"/>
              </a:ext>
            </a:extLst>
          </p:cNvPr>
          <p:cNvSpPr>
            <a:spLocks noGrp="1"/>
          </p:cNvSpPr>
          <p:nvPr>
            <p:ph type="dt" sz="half" idx="10"/>
          </p:nvPr>
        </p:nvSpPr>
        <p:spPr>
          <a:xfrm>
            <a:off x="681037" y="6496314"/>
            <a:ext cx="2228850" cy="365125"/>
          </a:xfrm>
        </p:spPr>
        <p:txBody>
          <a:bodyPr/>
          <a:lstStyle/>
          <a:p>
            <a:pPr defTabSz="414772"/>
            <a:r>
              <a:rPr lang="en-US">
                <a:solidFill>
                  <a:prstClr val="white"/>
                </a:solidFill>
              </a:rPr>
              <a:t>Battery Course</a:t>
            </a:r>
            <a:endParaRPr lang="de-CH" dirty="0">
              <a:solidFill>
                <a:prstClr val="white"/>
              </a:solidFill>
            </a:endParaRPr>
          </a:p>
        </p:txBody>
      </p:sp>
      <p:sp>
        <p:nvSpPr>
          <p:cNvPr id="3" name="TextBox 2">
            <a:extLst>
              <a:ext uri="{FF2B5EF4-FFF2-40B4-BE49-F238E27FC236}">
                <a16:creationId xmlns:a16="http://schemas.microsoft.com/office/drawing/2014/main" id="{9EE59570-380D-64BF-F7E8-7B93741D8C5B}"/>
              </a:ext>
            </a:extLst>
          </p:cNvPr>
          <p:cNvSpPr txBox="1"/>
          <p:nvPr/>
        </p:nvSpPr>
        <p:spPr>
          <a:xfrm>
            <a:off x="1074288" y="6251358"/>
            <a:ext cx="2766399" cy="261610"/>
          </a:xfrm>
          <a:prstGeom prst="rect">
            <a:avLst/>
          </a:prstGeom>
          <a:noFill/>
        </p:spPr>
        <p:txBody>
          <a:bodyPr wrap="square">
            <a:spAutoFit/>
          </a:bodyPr>
          <a:lstStyle/>
          <a:p>
            <a:r>
              <a:rPr lang="en-US" sz="1100" dirty="0">
                <a:hlinkClick r:id="rId3"/>
              </a:rPr>
              <a:t>https://www.resourcepanel.org/about-us</a:t>
            </a:r>
            <a:r>
              <a:rPr lang="en-US" sz="1100" dirty="0"/>
              <a:t> </a:t>
            </a:r>
          </a:p>
        </p:txBody>
      </p:sp>
    </p:spTree>
    <p:extLst>
      <p:ext uri="{BB962C8B-B14F-4D97-AF65-F5344CB8AC3E}">
        <p14:creationId xmlns:p14="http://schemas.microsoft.com/office/powerpoint/2010/main" val="3684509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AE707B2A-4546-74FD-2872-F561350B74D0}"/>
              </a:ext>
            </a:extLst>
          </p:cNvPr>
          <p:cNvSpPr>
            <a:spLocks noGrp="1"/>
          </p:cNvSpPr>
          <p:nvPr>
            <p:ph idx="1"/>
          </p:nvPr>
        </p:nvSpPr>
        <p:spPr>
          <a:xfrm>
            <a:off x="4416804" y="1002346"/>
            <a:ext cx="5447821" cy="5393430"/>
          </a:xfrm>
        </p:spPr>
        <p:txBody>
          <a:bodyPr>
            <a:normAutofit lnSpcReduction="10000"/>
          </a:bodyPr>
          <a:lstStyle/>
          <a:p>
            <a:r>
              <a:rPr lang="en-US" dirty="0"/>
              <a:t>12: Responsible Consumption &amp; Production</a:t>
            </a:r>
          </a:p>
          <a:p>
            <a:pPr lvl="1"/>
            <a:r>
              <a:rPr lang="en-US" dirty="0"/>
              <a:t>Metal Recycling</a:t>
            </a:r>
          </a:p>
          <a:p>
            <a:pPr lvl="1"/>
            <a:r>
              <a:rPr lang="en-US" dirty="0"/>
              <a:t>Mineral Resource Governance</a:t>
            </a:r>
          </a:p>
          <a:p>
            <a:pPr lvl="1"/>
            <a:r>
              <a:rPr lang="en-US" dirty="0"/>
              <a:t>Re-define Value – The Manufacturing Revolution</a:t>
            </a:r>
          </a:p>
          <a:p>
            <a:r>
              <a:rPr lang="en-US" dirty="0"/>
              <a:t>13: Resource Efficiency &amp; Climate Change</a:t>
            </a:r>
          </a:p>
          <a:p>
            <a:pPr lvl="1"/>
            <a:r>
              <a:rPr lang="en-US" dirty="0"/>
              <a:t>Green technology choice</a:t>
            </a:r>
          </a:p>
          <a:p>
            <a:pPr lvl="1"/>
            <a:r>
              <a:rPr lang="en-US" dirty="0"/>
              <a:t>Resource efficiency</a:t>
            </a:r>
          </a:p>
          <a:p>
            <a:r>
              <a:rPr lang="en-US" dirty="0"/>
              <a:t>Relevant secondary reports and topics</a:t>
            </a:r>
          </a:p>
          <a:p>
            <a:pPr lvl="1"/>
            <a:r>
              <a:rPr lang="en-US" dirty="0"/>
              <a:t>  7: </a:t>
            </a:r>
            <a:r>
              <a:rPr lang="en-US" dirty="0" err="1"/>
              <a:t>Biofules</a:t>
            </a:r>
            <a:endParaRPr lang="en-US" dirty="0"/>
          </a:p>
          <a:p>
            <a:pPr lvl="1"/>
            <a:r>
              <a:rPr lang="en-US" dirty="0"/>
              <a:t>  8: Decent Work &amp; Economic Growth</a:t>
            </a:r>
          </a:p>
          <a:p>
            <a:pPr lvl="1"/>
            <a:r>
              <a:rPr lang="en-US" dirty="0"/>
              <a:t>11: Sustainable Cities </a:t>
            </a:r>
          </a:p>
          <a:p>
            <a:pPr lvl="1"/>
            <a:r>
              <a:rPr lang="en-US" dirty="0"/>
              <a:t>15: Land &amp; Biodiversity</a:t>
            </a:r>
          </a:p>
          <a:p>
            <a:pPr lvl="1"/>
            <a:r>
              <a:rPr lang="en-US" dirty="0"/>
              <a:t>17: Policy Coherence &amp; Partnership</a:t>
            </a:r>
          </a:p>
        </p:txBody>
      </p:sp>
      <p:pic>
        <p:nvPicPr>
          <p:cNvPr id="19" name="Picture 18">
            <a:extLst>
              <a:ext uri="{FF2B5EF4-FFF2-40B4-BE49-F238E27FC236}">
                <a16:creationId xmlns:a16="http://schemas.microsoft.com/office/drawing/2014/main" id="{4E003A6A-4646-776F-C37F-B0EFE2A8237C}"/>
              </a:ext>
            </a:extLst>
          </p:cNvPr>
          <p:cNvPicPr>
            <a:picLocks noChangeAspect="1"/>
          </p:cNvPicPr>
          <p:nvPr/>
        </p:nvPicPr>
        <p:blipFill rotWithShape="1">
          <a:blip r:embed="rId2"/>
          <a:srcRect l="23659" r="22393" b="2114"/>
          <a:stretch/>
        </p:blipFill>
        <p:spPr>
          <a:xfrm>
            <a:off x="294479" y="1266615"/>
            <a:ext cx="4080681" cy="4073444"/>
          </a:xfrm>
          <a:prstGeom prst="rect">
            <a:avLst/>
          </a:prstGeom>
        </p:spPr>
      </p:pic>
      <p:sp>
        <p:nvSpPr>
          <p:cNvPr id="4" name="Footer Placeholder 3">
            <a:extLst>
              <a:ext uri="{FF2B5EF4-FFF2-40B4-BE49-F238E27FC236}">
                <a16:creationId xmlns:a16="http://schemas.microsoft.com/office/drawing/2014/main" id="{ABCE7B14-3C28-D25D-2534-83AF3A01D7C1}"/>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279029F0-4547-8E6D-D428-585AC352596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a:t>
            </a:fld>
            <a:endParaRPr lang="de-CH" dirty="0">
              <a:solidFill>
                <a:prstClr val="white"/>
              </a:solidFill>
            </a:endParaRPr>
          </a:p>
        </p:txBody>
      </p:sp>
      <p:sp>
        <p:nvSpPr>
          <p:cNvPr id="6" name="Title 5">
            <a:extLst>
              <a:ext uri="{FF2B5EF4-FFF2-40B4-BE49-F238E27FC236}">
                <a16:creationId xmlns:a16="http://schemas.microsoft.com/office/drawing/2014/main" id="{CCE8B273-BCA0-07B9-FC27-CACE0CD7E53D}"/>
              </a:ext>
            </a:extLst>
          </p:cNvPr>
          <p:cNvSpPr>
            <a:spLocks noGrp="1"/>
          </p:cNvSpPr>
          <p:nvPr>
            <p:ph type="title"/>
          </p:nvPr>
        </p:nvSpPr>
        <p:spPr/>
        <p:txBody>
          <a:bodyPr/>
          <a:lstStyle/>
          <a:p>
            <a:r>
              <a:rPr lang="en-US" dirty="0"/>
              <a:t>Sustainable and Batteries</a:t>
            </a:r>
          </a:p>
        </p:txBody>
      </p:sp>
      <p:pic>
        <p:nvPicPr>
          <p:cNvPr id="18" name="Picture 17">
            <a:extLst>
              <a:ext uri="{FF2B5EF4-FFF2-40B4-BE49-F238E27FC236}">
                <a16:creationId xmlns:a16="http://schemas.microsoft.com/office/drawing/2014/main" id="{89F1FC6D-8239-F448-5237-496401B6E0DC}"/>
              </a:ext>
            </a:extLst>
          </p:cNvPr>
          <p:cNvPicPr>
            <a:picLocks noChangeAspect="1"/>
          </p:cNvPicPr>
          <p:nvPr/>
        </p:nvPicPr>
        <p:blipFill rotWithShape="1">
          <a:blip r:embed="rId2"/>
          <a:srcRect r="89231" b="80577"/>
          <a:stretch/>
        </p:blipFill>
        <p:spPr>
          <a:xfrm>
            <a:off x="8738756" y="3290870"/>
            <a:ext cx="660713" cy="655626"/>
          </a:xfrm>
          <a:prstGeom prst="rect">
            <a:avLst/>
          </a:prstGeom>
        </p:spPr>
      </p:pic>
      <p:pic>
        <p:nvPicPr>
          <p:cNvPr id="21" name="Picture 20">
            <a:extLst>
              <a:ext uri="{FF2B5EF4-FFF2-40B4-BE49-F238E27FC236}">
                <a16:creationId xmlns:a16="http://schemas.microsoft.com/office/drawing/2014/main" id="{C44BB7AE-AD8A-8DD1-1F31-59760DF05B9D}"/>
              </a:ext>
            </a:extLst>
          </p:cNvPr>
          <p:cNvPicPr>
            <a:picLocks noChangeAspect="1"/>
          </p:cNvPicPr>
          <p:nvPr/>
        </p:nvPicPr>
        <p:blipFill rotWithShape="1">
          <a:blip r:embed="rId2"/>
          <a:srcRect t="59663" r="88189" b="20020"/>
          <a:stretch/>
        </p:blipFill>
        <p:spPr>
          <a:xfrm>
            <a:off x="4547769" y="4987743"/>
            <a:ext cx="429503" cy="406475"/>
          </a:xfrm>
          <a:prstGeom prst="rect">
            <a:avLst/>
          </a:prstGeom>
        </p:spPr>
      </p:pic>
      <p:pic>
        <p:nvPicPr>
          <p:cNvPr id="22" name="Picture 21">
            <a:extLst>
              <a:ext uri="{FF2B5EF4-FFF2-40B4-BE49-F238E27FC236}">
                <a16:creationId xmlns:a16="http://schemas.microsoft.com/office/drawing/2014/main" id="{7B96F3CF-39F1-2FAD-6779-4DA0B4A74B43}"/>
              </a:ext>
            </a:extLst>
          </p:cNvPr>
          <p:cNvPicPr>
            <a:picLocks noChangeAspect="1"/>
          </p:cNvPicPr>
          <p:nvPr/>
        </p:nvPicPr>
        <p:blipFill rotWithShape="1">
          <a:blip r:embed="rId2"/>
          <a:srcRect l="79233" t="51832" r="10420" b="28941"/>
          <a:stretch/>
        </p:blipFill>
        <p:spPr>
          <a:xfrm>
            <a:off x="4551963" y="4313138"/>
            <a:ext cx="375403" cy="383779"/>
          </a:xfrm>
          <a:prstGeom prst="rect">
            <a:avLst/>
          </a:prstGeom>
        </p:spPr>
      </p:pic>
      <p:pic>
        <p:nvPicPr>
          <p:cNvPr id="23" name="Picture 22">
            <a:extLst>
              <a:ext uri="{FF2B5EF4-FFF2-40B4-BE49-F238E27FC236}">
                <a16:creationId xmlns:a16="http://schemas.microsoft.com/office/drawing/2014/main" id="{2477E546-D0E5-4445-C324-2F5FE13F5E6E}"/>
              </a:ext>
            </a:extLst>
          </p:cNvPr>
          <p:cNvPicPr>
            <a:picLocks noChangeAspect="1"/>
          </p:cNvPicPr>
          <p:nvPr/>
        </p:nvPicPr>
        <p:blipFill rotWithShape="1">
          <a:blip r:embed="rId3"/>
          <a:srcRect l="60504" t="-1" r="28417" b="68433"/>
          <a:stretch/>
        </p:blipFill>
        <p:spPr>
          <a:xfrm>
            <a:off x="4577182" y="5659279"/>
            <a:ext cx="375818" cy="392750"/>
          </a:xfrm>
          <a:prstGeom prst="rect">
            <a:avLst/>
          </a:prstGeom>
        </p:spPr>
      </p:pic>
      <p:pic>
        <p:nvPicPr>
          <p:cNvPr id="24" name="Picture 23">
            <a:extLst>
              <a:ext uri="{FF2B5EF4-FFF2-40B4-BE49-F238E27FC236}">
                <a16:creationId xmlns:a16="http://schemas.microsoft.com/office/drawing/2014/main" id="{2B44C3D6-63D4-4E0E-ACD3-D2E396E4D9B3}"/>
              </a:ext>
            </a:extLst>
          </p:cNvPr>
          <p:cNvPicPr>
            <a:picLocks noChangeAspect="1"/>
          </p:cNvPicPr>
          <p:nvPr/>
        </p:nvPicPr>
        <p:blipFill rotWithShape="1">
          <a:blip r:embed="rId3"/>
          <a:srcRect l="28963" r="59429" b="67224"/>
          <a:stretch/>
        </p:blipFill>
        <p:spPr>
          <a:xfrm>
            <a:off x="4157388" y="5315532"/>
            <a:ext cx="390381" cy="404283"/>
          </a:xfrm>
          <a:prstGeom prst="rect">
            <a:avLst/>
          </a:prstGeom>
        </p:spPr>
      </p:pic>
      <p:sp>
        <p:nvSpPr>
          <p:cNvPr id="2" name="Date Placeholder 2">
            <a:extLst>
              <a:ext uri="{FF2B5EF4-FFF2-40B4-BE49-F238E27FC236}">
                <a16:creationId xmlns:a16="http://schemas.microsoft.com/office/drawing/2014/main" id="{51E32267-78CC-9C7B-59CC-1B44B3DDA41A}"/>
              </a:ext>
            </a:extLst>
          </p:cNvPr>
          <p:cNvSpPr>
            <a:spLocks noGrp="1"/>
          </p:cNvSpPr>
          <p:nvPr>
            <p:ph type="dt" sz="half" idx="10"/>
          </p:nvPr>
        </p:nvSpPr>
        <p:spPr>
          <a:xfrm>
            <a:off x="681037" y="6496314"/>
            <a:ext cx="2228850" cy="365125"/>
          </a:xfrm>
        </p:spPr>
        <p:txBody>
          <a:bodyPr/>
          <a:lstStyle/>
          <a:p>
            <a:pPr defTabSz="414772"/>
            <a:r>
              <a:rPr lang="en-US">
                <a:solidFill>
                  <a:prstClr val="white"/>
                </a:solidFill>
              </a:rPr>
              <a:t>Battery Course</a:t>
            </a:r>
            <a:endParaRPr lang="de-CH" dirty="0">
              <a:solidFill>
                <a:prstClr val="white"/>
              </a:solidFill>
            </a:endParaRPr>
          </a:p>
        </p:txBody>
      </p:sp>
      <p:sp>
        <p:nvSpPr>
          <p:cNvPr id="3" name="Oval 2">
            <a:extLst>
              <a:ext uri="{FF2B5EF4-FFF2-40B4-BE49-F238E27FC236}">
                <a16:creationId xmlns:a16="http://schemas.microsoft.com/office/drawing/2014/main" id="{571ECC51-52F3-8B69-69E8-71F2CC02FF86}"/>
              </a:ext>
            </a:extLst>
          </p:cNvPr>
          <p:cNvSpPr/>
          <p:nvPr/>
        </p:nvSpPr>
        <p:spPr>
          <a:xfrm>
            <a:off x="294479" y="3097192"/>
            <a:ext cx="720000" cy="720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988B82-095B-BAFC-A3C4-0612393F95BB}"/>
              </a:ext>
            </a:extLst>
          </p:cNvPr>
          <p:cNvSpPr/>
          <p:nvPr/>
        </p:nvSpPr>
        <p:spPr>
          <a:xfrm>
            <a:off x="475383" y="3707621"/>
            <a:ext cx="720000" cy="720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B991EB-7C37-E78E-F6C5-578EB4EE68D9}"/>
              </a:ext>
            </a:extLst>
          </p:cNvPr>
          <p:cNvPicPr>
            <a:picLocks noChangeAspect="1"/>
          </p:cNvPicPr>
          <p:nvPr/>
        </p:nvPicPr>
        <p:blipFill rotWithShape="1">
          <a:blip r:embed="rId4"/>
          <a:srcRect l="55482" r="35366" b="76409"/>
          <a:stretch/>
        </p:blipFill>
        <p:spPr>
          <a:xfrm>
            <a:off x="4191309" y="4628972"/>
            <a:ext cx="360654" cy="394176"/>
          </a:xfrm>
          <a:prstGeom prst="rect">
            <a:avLst/>
          </a:prstGeom>
        </p:spPr>
      </p:pic>
      <p:pic>
        <p:nvPicPr>
          <p:cNvPr id="13" name="Picture 12">
            <a:extLst>
              <a:ext uri="{FF2B5EF4-FFF2-40B4-BE49-F238E27FC236}">
                <a16:creationId xmlns:a16="http://schemas.microsoft.com/office/drawing/2014/main" id="{8EC6C9AE-5D15-B631-E062-E9BC7C01B942}"/>
              </a:ext>
            </a:extLst>
          </p:cNvPr>
          <p:cNvPicPr>
            <a:picLocks noChangeAspect="1"/>
          </p:cNvPicPr>
          <p:nvPr/>
        </p:nvPicPr>
        <p:blipFill rotWithShape="1">
          <a:blip r:embed="rId4"/>
          <a:srcRect r="89576" b="75140"/>
          <a:stretch/>
        </p:blipFill>
        <p:spPr>
          <a:xfrm>
            <a:off x="8767429" y="1518124"/>
            <a:ext cx="627667" cy="634718"/>
          </a:xfrm>
          <a:prstGeom prst="rect">
            <a:avLst/>
          </a:prstGeom>
        </p:spPr>
      </p:pic>
      <p:sp>
        <p:nvSpPr>
          <p:cNvPr id="9" name="TextBox 8">
            <a:extLst>
              <a:ext uri="{FF2B5EF4-FFF2-40B4-BE49-F238E27FC236}">
                <a16:creationId xmlns:a16="http://schemas.microsoft.com/office/drawing/2014/main" id="{D36988B9-D0C8-CFD2-25F0-1F9B89A7FD65}"/>
              </a:ext>
            </a:extLst>
          </p:cNvPr>
          <p:cNvSpPr txBox="1"/>
          <p:nvPr/>
        </p:nvSpPr>
        <p:spPr>
          <a:xfrm>
            <a:off x="1074288" y="6251358"/>
            <a:ext cx="2766399" cy="261610"/>
          </a:xfrm>
          <a:prstGeom prst="rect">
            <a:avLst/>
          </a:prstGeom>
          <a:noFill/>
        </p:spPr>
        <p:txBody>
          <a:bodyPr wrap="square">
            <a:spAutoFit/>
          </a:bodyPr>
          <a:lstStyle/>
          <a:p>
            <a:r>
              <a:rPr lang="en-US" sz="1100" dirty="0">
                <a:hlinkClick r:id="rId5"/>
              </a:rPr>
              <a:t>https://www.resourcepanel.org/about-us</a:t>
            </a:r>
            <a:r>
              <a:rPr lang="en-US" sz="1100" dirty="0"/>
              <a:t> </a:t>
            </a:r>
          </a:p>
        </p:txBody>
      </p:sp>
    </p:spTree>
    <p:extLst>
      <p:ext uri="{BB962C8B-B14F-4D97-AF65-F5344CB8AC3E}">
        <p14:creationId xmlns:p14="http://schemas.microsoft.com/office/powerpoint/2010/main" val="229223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CE7B14-3C28-D25D-2534-83AF3A01D7C1}"/>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279029F0-4547-8E6D-D428-585AC352596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7</a:t>
            </a:fld>
            <a:endParaRPr lang="de-CH" dirty="0">
              <a:solidFill>
                <a:prstClr val="white"/>
              </a:solidFill>
            </a:endParaRPr>
          </a:p>
        </p:txBody>
      </p:sp>
      <p:sp>
        <p:nvSpPr>
          <p:cNvPr id="6" name="Title 5">
            <a:extLst>
              <a:ext uri="{FF2B5EF4-FFF2-40B4-BE49-F238E27FC236}">
                <a16:creationId xmlns:a16="http://schemas.microsoft.com/office/drawing/2014/main" id="{CCE8B273-BCA0-07B9-FC27-CACE0CD7E53D}"/>
              </a:ext>
            </a:extLst>
          </p:cNvPr>
          <p:cNvSpPr>
            <a:spLocks noGrp="1"/>
          </p:cNvSpPr>
          <p:nvPr>
            <p:ph type="title"/>
          </p:nvPr>
        </p:nvSpPr>
        <p:spPr/>
        <p:txBody>
          <a:bodyPr/>
          <a:lstStyle/>
          <a:p>
            <a:r>
              <a:rPr lang="en-US" dirty="0"/>
              <a:t>Global Sustainable Goals in Production</a:t>
            </a:r>
          </a:p>
        </p:txBody>
      </p:sp>
      <p:sp>
        <p:nvSpPr>
          <p:cNvPr id="10" name="TextBox 9">
            <a:extLst>
              <a:ext uri="{FF2B5EF4-FFF2-40B4-BE49-F238E27FC236}">
                <a16:creationId xmlns:a16="http://schemas.microsoft.com/office/drawing/2014/main" id="{0E02A86C-FCA2-40E0-D484-E0FEE82CB119}"/>
              </a:ext>
            </a:extLst>
          </p:cNvPr>
          <p:cNvSpPr txBox="1"/>
          <p:nvPr/>
        </p:nvSpPr>
        <p:spPr>
          <a:xfrm>
            <a:off x="1074288" y="6251358"/>
            <a:ext cx="2766399" cy="261610"/>
          </a:xfrm>
          <a:prstGeom prst="rect">
            <a:avLst/>
          </a:prstGeom>
          <a:noFill/>
        </p:spPr>
        <p:txBody>
          <a:bodyPr wrap="square">
            <a:spAutoFit/>
          </a:bodyPr>
          <a:lstStyle/>
          <a:p>
            <a:r>
              <a:rPr lang="en-US" sz="1100" dirty="0">
                <a:hlinkClick r:id="rId2"/>
              </a:rPr>
              <a:t>https://www.resourcepanel.org/about-us</a:t>
            </a:r>
            <a:r>
              <a:rPr lang="en-US" sz="1100" dirty="0"/>
              <a:t> </a:t>
            </a:r>
          </a:p>
        </p:txBody>
      </p:sp>
      <p:sp>
        <p:nvSpPr>
          <p:cNvPr id="2" name="Date Placeholder 2">
            <a:extLst>
              <a:ext uri="{FF2B5EF4-FFF2-40B4-BE49-F238E27FC236}">
                <a16:creationId xmlns:a16="http://schemas.microsoft.com/office/drawing/2014/main" id="{51E32267-78CC-9C7B-59CC-1B44B3DDA41A}"/>
              </a:ext>
            </a:extLst>
          </p:cNvPr>
          <p:cNvSpPr>
            <a:spLocks noGrp="1"/>
          </p:cNvSpPr>
          <p:nvPr>
            <p:ph type="dt" sz="half" idx="10"/>
          </p:nvPr>
        </p:nvSpPr>
        <p:spPr>
          <a:xfrm>
            <a:off x="681037" y="6496314"/>
            <a:ext cx="2228850" cy="365125"/>
          </a:xfrm>
        </p:spPr>
        <p:txBody>
          <a:bodyPr/>
          <a:lstStyle/>
          <a:p>
            <a:pPr defTabSz="414772"/>
            <a:r>
              <a:rPr lang="en-US">
                <a:solidFill>
                  <a:prstClr val="white"/>
                </a:solidFill>
              </a:rPr>
              <a:t>Battery Course</a:t>
            </a:r>
            <a:endParaRPr lang="de-CH" dirty="0">
              <a:solidFill>
                <a:prstClr val="white"/>
              </a:solidFill>
            </a:endParaRPr>
          </a:p>
        </p:txBody>
      </p:sp>
      <p:sp>
        <p:nvSpPr>
          <p:cNvPr id="12" name="Content Placeholder 1">
            <a:extLst>
              <a:ext uri="{FF2B5EF4-FFF2-40B4-BE49-F238E27FC236}">
                <a16:creationId xmlns:a16="http://schemas.microsoft.com/office/drawing/2014/main" id="{AE707B2A-4546-74FD-2872-F561350B74D0}"/>
              </a:ext>
            </a:extLst>
          </p:cNvPr>
          <p:cNvSpPr>
            <a:spLocks noGrp="1"/>
          </p:cNvSpPr>
          <p:nvPr>
            <p:ph idx="1"/>
          </p:nvPr>
        </p:nvSpPr>
        <p:spPr>
          <a:xfrm>
            <a:off x="1017494" y="1002346"/>
            <a:ext cx="4133347" cy="5130006"/>
          </a:xfrm>
        </p:spPr>
        <p:txBody>
          <a:bodyPr>
            <a:normAutofit lnSpcReduction="10000"/>
          </a:bodyPr>
          <a:lstStyle/>
          <a:p>
            <a:pPr marL="0" indent="0">
              <a:buNone/>
            </a:pPr>
            <a:r>
              <a:rPr lang="en-US" b="1" dirty="0"/>
              <a:t>12: Responsible Consumption &amp; Production</a:t>
            </a:r>
          </a:p>
          <a:p>
            <a:r>
              <a:rPr lang="en-US" dirty="0"/>
              <a:t>These reports give a short overview of a global product live cycle.</a:t>
            </a:r>
          </a:p>
          <a:p>
            <a:r>
              <a:rPr lang="en-US" dirty="0"/>
              <a:t>These can not answer all question, but give hints to understand the global complexity:</a:t>
            </a:r>
          </a:p>
          <a:p>
            <a:pPr lvl="1"/>
            <a:r>
              <a:rPr lang="en-US" dirty="0"/>
              <a:t>Who are the </a:t>
            </a:r>
            <a:r>
              <a:rPr lang="en-US" b="1" dirty="0"/>
              <a:t>stakeholders</a:t>
            </a:r>
            <a:r>
              <a:rPr lang="en-US" dirty="0"/>
              <a:t> of all </a:t>
            </a:r>
            <a:r>
              <a:rPr lang="en-US" b="1" dirty="0"/>
              <a:t>resources</a:t>
            </a:r>
            <a:r>
              <a:rPr lang="en-US" dirty="0"/>
              <a:t> of a battery?</a:t>
            </a:r>
            <a:endParaRPr lang="en-US" b="1" dirty="0"/>
          </a:p>
          <a:p>
            <a:pPr lvl="1"/>
            <a:r>
              <a:rPr lang="en-US" dirty="0"/>
              <a:t>Where does our </a:t>
            </a:r>
            <a:r>
              <a:rPr lang="en-US" b="1" dirty="0"/>
              <a:t>e-waste </a:t>
            </a:r>
            <a:r>
              <a:rPr lang="en-US" dirty="0"/>
              <a:t>go? / India or China?</a:t>
            </a:r>
          </a:p>
          <a:p>
            <a:pPr lvl="1"/>
            <a:r>
              <a:rPr lang="en-US" dirty="0"/>
              <a:t>How could we optimize our </a:t>
            </a:r>
            <a:r>
              <a:rPr lang="en-US" b="1" dirty="0"/>
              <a:t>product live cycle</a:t>
            </a:r>
            <a:r>
              <a:rPr lang="en-US" dirty="0"/>
              <a:t>?</a:t>
            </a:r>
          </a:p>
          <a:p>
            <a:endParaRPr lang="en-US" dirty="0"/>
          </a:p>
        </p:txBody>
      </p:sp>
      <p:pic>
        <p:nvPicPr>
          <p:cNvPr id="19" name="Picture 18">
            <a:extLst>
              <a:ext uri="{FF2B5EF4-FFF2-40B4-BE49-F238E27FC236}">
                <a16:creationId xmlns:a16="http://schemas.microsoft.com/office/drawing/2014/main" id="{4E003A6A-4646-776F-C37F-B0EFE2A8237C}"/>
              </a:ext>
            </a:extLst>
          </p:cNvPr>
          <p:cNvPicPr>
            <a:picLocks noChangeAspect="1"/>
          </p:cNvPicPr>
          <p:nvPr/>
        </p:nvPicPr>
        <p:blipFill rotWithShape="1">
          <a:blip r:embed="rId3"/>
          <a:srcRect l="23659" r="22393" b="2114"/>
          <a:stretch/>
        </p:blipFill>
        <p:spPr>
          <a:xfrm>
            <a:off x="173389" y="796800"/>
            <a:ext cx="886765" cy="885193"/>
          </a:xfrm>
          <a:prstGeom prst="rect">
            <a:avLst/>
          </a:prstGeom>
        </p:spPr>
      </p:pic>
      <p:pic>
        <p:nvPicPr>
          <p:cNvPr id="27" name="Picture 26">
            <a:extLst>
              <a:ext uri="{FF2B5EF4-FFF2-40B4-BE49-F238E27FC236}">
                <a16:creationId xmlns:a16="http://schemas.microsoft.com/office/drawing/2014/main" id="{B22E5CD8-0AE0-21A6-8CA3-5C6939FAC11C}"/>
              </a:ext>
            </a:extLst>
          </p:cNvPr>
          <p:cNvPicPr>
            <a:picLocks noChangeAspect="1"/>
          </p:cNvPicPr>
          <p:nvPr/>
        </p:nvPicPr>
        <p:blipFill>
          <a:blip r:embed="rId4"/>
          <a:stretch>
            <a:fillRect/>
          </a:stretch>
        </p:blipFill>
        <p:spPr>
          <a:xfrm>
            <a:off x="5069535" y="3296021"/>
            <a:ext cx="2503803" cy="2529683"/>
          </a:xfrm>
          <a:prstGeom prst="rect">
            <a:avLst/>
          </a:prstGeom>
        </p:spPr>
      </p:pic>
      <p:pic>
        <p:nvPicPr>
          <p:cNvPr id="29" name="Picture 28">
            <a:extLst>
              <a:ext uri="{FF2B5EF4-FFF2-40B4-BE49-F238E27FC236}">
                <a16:creationId xmlns:a16="http://schemas.microsoft.com/office/drawing/2014/main" id="{34D7C962-1EA2-BFD2-0BFD-AEB43DBA4856}"/>
              </a:ext>
            </a:extLst>
          </p:cNvPr>
          <p:cNvPicPr>
            <a:picLocks noChangeAspect="1"/>
          </p:cNvPicPr>
          <p:nvPr/>
        </p:nvPicPr>
        <p:blipFill>
          <a:blip r:embed="rId5"/>
          <a:stretch>
            <a:fillRect/>
          </a:stretch>
        </p:blipFill>
        <p:spPr>
          <a:xfrm>
            <a:off x="5779971" y="681197"/>
            <a:ext cx="3494938" cy="2250862"/>
          </a:xfrm>
          <a:prstGeom prst="rect">
            <a:avLst/>
          </a:prstGeom>
        </p:spPr>
      </p:pic>
      <p:pic>
        <p:nvPicPr>
          <p:cNvPr id="8" name="Picture 7">
            <a:extLst>
              <a:ext uri="{FF2B5EF4-FFF2-40B4-BE49-F238E27FC236}">
                <a16:creationId xmlns:a16="http://schemas.microsoft.com/office/drawing/2014/main" id="{79B7B3EB-FD25-8F58-DA03-E8756FC697B5}"/>
              </a:ext>
            </a:extLst>
          </p:cNvPr>
          <p:cNvPicPr>
            <a:picLocks noChangeAspect="1"/>
          </p:cNvPicPr>
          <p:nvPr/>
        </p:nvPicPr>
        <p:blipFill>
          <a:blip r:embed="rId6"/>
          <a:stretch>
            <a:fillRect/>
          </a:stretch>
        </p:blipFill>
        <p:spPr>
          <a:xfrm>
            <a:off x="7456803" y="3091376"/>
            <a:ext cx="2280177" cy="3245620"/>
          </a:xfrm>
          <a:prstGeom prst="rect">
            <a:avLst/>
          </a:prstGeom>
        </p:spPr>
      </p:pic>
      <p:pic>
        <p:nvPicPr>
          <p:cNvPr id="9" name="Picture 8">
            <a:extLst>
              <a:ext uri="{FF2B5EF4-FFF2-40B4-BE49-F238E27FC236}">
                <a16:creationId xmlns:a16="http://schemas.microsoft.com/office/drawing/2014/main" id="{D148073A-CA19-7E18-2B5B-C38B044C060A}"/>
              </a:ext>
            </a:extLst>
          </p:cNvPr>
          <p:cNvPicPr>
            <a:picLocks noChangeAspect="1"/>
          </p:cNvPicPr>
          <p:nvPr/>
        </p:nvPicPr>
        <p:blipFill rotWithShape="1">
          <a:blip r:embed="rId7"/>
          <a:srcRect r="89576" b="75140"/>
          <a:stretch/>
        </p:blipFill>
        <p:spPr>
          <a:xfrm>
            <a:off x="173389" y="1897455"/>
            <a:ext cx="415141" cy="419805"/>
          </a:xfrm>
          <a:prstGeom prst="rect">
            <a:avLst/>
          </a:prstGeom>
        </p:spPr>
      </p:pic>
    </p:spTree>
    <p:extLst>
      <p:ext uri="{BB962C8B-B14F-4D97-AF65-F5344CB8AC3E}">
        <p14:creationId xmlns:p14="http://schemas.microsoft.com/office/powerpoint/2010/main" val="202274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CE7B14-3C28-D25D-2534-83AF3A01D7C1}"/>
              </a:ext>
            </a:extLst>
          </p:cNvPr>
          <p:cNvSpPr>
            <a:spLocks noGrp="1"/>
          </p:cNvSpPr>
          <p:nvPr>
            <p:ph type="ftr" sz="quarter" idx="11"/>
          </p:nvPr>
        </p:nvSpPr>
        <p:spPr/>
        <p:txBody>
          <a:bodyPr/>
          <a:lstStyle/>
          <a:p>
            <a:pPr defTabSz="414772"/>
            <a:r>
              <a:rPr lang="de-CH">
                <a:solidFill>
                  <a:prstClr val="white"/>
                </a:solidFill>
              </a:rPr>
              <a:t>09 – Circular Economy / Sustainability</a:t>
            </a:r>
            <a:endParaRPr lang="de-CH" dirty="0">
              <a:solidFill>
                <a:prstClr val="white"/>
              </a:solidFill>
            </a:endParaRPr>
          </a:p>
        </p:txBody>
      </p:sp>
      <p:sp>
        <p:nvSpPr>
          <p:cNvPr id="5" name="Slide Number Placeholder 4">
            <a:extLst>
              <a:ext uri="{FF2B5EF4-FFF2-40B4-BE49-F238E27FC236}">
                <a16:creationId xmlns:a16="http://schemas.microsoft.com/office/drawing/2014/main" id="{279029F0-4547-8E6D-D428-585AC352596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8</a:t>
            </a:fld>
            <a:endParaRPr lang="de-CH" dirty="0">
              <a:solidFill>
                <a:prstClr val="white"/>
              </a:solidFill>
            </a:endParaRPr>
          </a:p>
        </p:txBody>
      </p:sp>
      <p:sp>
        <p:nvSpPr>
          <p:cNvPr id="6" name="Title 5">
            <a:extLst>
              <a:ext uri="{FF2B5EF4-FFF2-40B4-BE49-F238E27FC236}">
                <a16:creationId xmlns:a16="http://schemas.microsoft.com/office/drawing/2014/main" id="{CCE8B273-BCA0-07B9-FC27-CACE0CD7E53D}"/>
              </a:ext>
            </a:extLst>
          </p:cNvPr>
          <p:cNvSpPr>
            <a:spLocks noGrp="1"/>
          </p:cNvSpPr>
          <p:nvPr>
            <p:ph type="title"/>
          </p:nvPr>
        </p:nvSpPr>
        <p:spPr/>
        <p:txBody>
          <a:bodyPr/>
          <a:lstStyle/>
          <a:p>
            <a:r>
              <a:rPr lang="en-US" dirty="0"/>
              <a:t>Global Sustainable Goals for Resources</a:t>
            </a:r>
          </a:p>
        </p:txBody>
      </p:sp>
      <p:sp>
        <p:nvSpPr>
          <p:cNvPr id="10" name="TextBox 9">
            <a:extLst>
              <a:ext uri="{FF2B5EF4-FFF2-40B4-BE49-F238E27FC236}">
                <a16:creationId xmlns:a16="http://schemas.microsoft.com/office/drawing/2014/main" id="{0E02A86C-FCA2-40E0-D484-E0FEE82CB119}"/>
              </a:ext>
            </a:extLst>
          </p:cNvPr>
          <p:cNvSpPr txBox="1"/>
          <p:nvPr/>
        </p:nvSpPr>
        <p:spPr>
          <a:xfrm>
            <a:off x="1074288" y="6251358"/>
            <a:ext cx="2766399" cy="261610"/>
          </a:xfrm>
          <a:prstGeom prst="rect">
            <a:avLst/>
          </a:prstGeom>
          <a:noFill/>
        </p:spPr>
        <p:txBody>
          <a:bodyPr wrap="square">
            <a:spAutoFit/>
          </a:bodyPr>
          <a:lstStyle/>
          <a:p>
            <a:r>
              <a:rPr lang="en-US" sz="1100" dirty="0">
                <a:hlinkClick r:id="rId2"/>
              </a:rPr>
              <a:t>https://www.resourcepanel.org/about-us</a:t>
            </a:r>
            <a:r>
              <a:rPr lang="en-US" sz="1100" dirty="0"/>
              <a:t> </a:t>
            </a:r>
          </a:p>
        </p:txBody>
      </p:sp>
      <p:sp>
        <p:nvSpPr>
          <p:cNvPr id="2" name="Date Placeholder 2">
            <a:extLst>
              <a:ext uri="{FF2B5EF4-FFF2-40B4-BE49-F238E27FC236}">
                <a16:creationId xmlns:a16="http://schemas.microsoft.com/office/drawing/2014/main" id="{51E32267-78CC-9C7B-59CC-1B44B3DDA41A}"/>
              </a:ext>
            </a:extLst>
          </p:cNvPr>
          <p:cNvSpPr>
            <a:spLocks noGrp="1"/>
          </p:cNvSpPr>
          <p:nvPr>
            <p:ph type="dt" sz="half" idx="10"/>
          </p:nvPr>
        </p:nvSpPr>
        <p:spPr>
          <a:xfrm>
            <a:off x="681037" y="6496314"/>
            <a:ext cx="2228850" cy="365125"/>
          </a:xfrm>
        </p:spPr>
        <p:txBody>
          <a:bodyPr/>
          <a:lstStyle/>
          <a:p>
            <a:pPr defTabSz="414772"/>
            <a:r>
              <a:rPr lang="en-US">
                <a:solidFill>
                  <a:prstClr val="white"/>
                </a:solidFill>
              </a:rPr>
              <a:t>Battery Course</a:t>
            </a:r>
            <a:endParaRPr lang="de-CH" dirty="0">
              <a:solidFill>
                <a:prstClr val="white"/>
              </a:solidFill>
            </a:endParaRPr>
          </a:p>
        </p:txBody>
      </p:sp>
      <p:pic>
        <p:nvPicPr>
          <p:cNvPr id="14" name="Picture 13">
            <a:extLst>
              <a:ext uri="{FF2B5EF4-FFF2-40B4-BE49-F238E27FC236}">
                <a16:creationId xmlns:a16="http://schemas.microsoft.com/office/drawing/2014/main" id="{C1EC67B4-2113-EA24-E335-004BE17975EB}"/>
              </a:ext>
            </a:extLst>
          </p:cNvPr>
          <p:cNvPicPr>
            <a:picLocks noChangeAspect="1"/>
          </p:cNvPicPr>
          <p:nvPr/>
        </p:nvPicPr>
        <p:blipFill>
          <a:blip r:embed="rId3"/>
          <a:stretch>
            <a:fillRect/>
          </a:stretch>
        </p:blipFill>
        <p:spPr>
          <a:xfrm>
            <a:off x="6734175" y="2481115"/>
            <a:ext cx="3120750" cy="2034061"/>
          </a:xfrm>
          <a:prstGeom prst="rect">
            <a:avLst/>
          </a:prstGeom>
        </p:spPr>
      </p:pic>
      <p:pic>
        <p:nvPicPr>
          <p:cNvPr id="16" name="Picture 15">
            <a:extLst>
              <a:ext uri="{FF2B5EF4-FFF2-40B4-BE49-F238E27FC236}">
                <a16:creationId xmlns:a16="http://schemas.microsoft.com/office/drawing/2014/main" id="{BFD63E2C-DA11-B51A-3F43-2B930502FD4B}"/>
              </a:ext>
            </a:extLst>
          </p:cNvPr>
          <p:cNvPicPr>
            <a:picLocks noChangeAspect="1"/>
          </p:cNvPicPr>
          <p:nvPr/>
        </p:nvPicPr>
        <p:blipFill>
          <a:blip r:embed="rId4"/>
          <a:stretch>
            <a:fillRect/>
          </a:stretch>
        </p:blipFill>
        <p:spPr>
          <a:xfrm>
            <a:off x="7039122" y="693205"/>
            <a:ext cx="2637578" cy="1787910"/>
          </a:xfrm>
          <a:prstGeom prst="rect">
            <a:avLst/>
          </a:prstGeom>
        </p:spPr>
      </p:pic>
      <p:pic>
        <p:nvPicPr>
          <p:cNvPr id="18" name="Picture 17">
            <a:extLst>
              <a:ext uri="{FF2B5EF4-FFF2-40B4-BE49-F238E27FC236}">
                <a16:creationId xmlns:a16="http://schemas.microsoft.com/office/drawing/2014/main" id="{173C6787-75AB-C90D-225D-AA36D477CECD}"/>
              </a:ext>
            </a:extLst>
          </p:cNvPr>
          <p:cNvPicPr>
            <a:picLocks noChangeAspect="1"/>
          </p:cNvPicPr>
          <p:nvPr/>
        </p:nvPicPr>
        <p:blipFill>
          <a:blip r:embed="rId5"/>
          <a:stretch>
            <a:fillRect/>
          </a:stretch>
        </p:blipFill>
        <p:spPr>
          <a:xfrm>
            <a:off x="1153246" y="4109291"/>
            <a:ext cx="4803931" cy="2142067"/>
          </a:xfrm>
          <a:prstGeom prst="rect">
            <a:avLst/>
          </a:prstGeom>
        </p:spPr>
      </p:pic>
      <p:sp>
        <p:nvSpPr>
          <p:cNvPr id="20" name="Rectangle 19">
            <a:extLst>
              <a:ext uri="{FF2B5EF4-FFF2-40B4-BE49-F238E27FC236}">
                <a16:creationId xmlns:a16="http://schemas.microsoft.com/office/drawing/2014/main" id="{995FC0C1-6C57-9A7B-2EE1-EB29EC4EF768}"/>
              </a:ext>
            </a:extLst>
          </p:cNvPr>
          <p:cNvSpPr/>
          <p:nvPr/>
        </p:nvSpPr>
        <p:spPr>
          <a:xfrm>
            <a:off x="1191862" y="5203365"/>
            <a:ext cx="1706031" cy="122767"/>
          </a:xfrm>
          <a:prstGeom prst="rect">
            <a:avLst/>
          </a:prstGeom>
          <a:solidFill>
            <a:srgbClr val="FFF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F289C6-9176-3D7F-0BAD-6D568D1A9D90}"/>
              </a:ext>
            </a:extLst>
          </p:cNvPr>
          <p:cNvSpPr/>
          <p:nvPr/>
        </p:nvSpPr>
        <p:spPr>
          <a:xfrm>
            <a:off x="1191861" y="4825110"/>
            <a:ext cx="1706031" cy="122767"/>
          </a:xfrm>
          <a:prstGeom prst="rect">
            <a:avLst/>
          </a:prstGeom>
          <a:solidFill>
            <a:srgbClr val="FFF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106EB-3A91-A298-B422-1AF688862ABE}"/>
              </a:ext>
            </a:extLst>
          </p:cNvPr>
          <p:cNvSpPr/>
          <p:nvPr/>
        </p:nvSpPr>
        <p:spPr>
          <a:xfrm>
            <a:off x="1191861" y="5329313"/>
            <a:ext cx="1706031" cy="122767"/>
          </a:xfrm>
          <a:prstGeom prst="rect">
            <a:avLst/>
          </a:prstGeom>
          <a:solidFill>
            <a:srgbClr val="FFF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91A0FC-C939-03E6-9839-6298372292E0}"/>
              </a:ext>
            </a:extLst>
          </p:cNvPr>
          <p:cNvSpPr/>
          <p:nvPr/>
        </p:nvSpPr>
        <p:spPr>
          <a:xfrm>
            <a:off x="1191861" y="5584801"/>
            <a:ext cx="1706031" cy="221625"/>
          </a:xfrm>
          <a:prstGeom prst="rect">
            <a:avLst/>
          </a:prstGeom>
          <a:solidFill>
            <a:srgbClr val="FFF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AE707B2A-4546-74FD-2872-F561350B74D0}"/>
              </a:ext>
            </a:extLst>
          </p:cNvPr>
          <p:cNvSpPr>
            <a:spLocks noGrp="1"/>
          </p:cNvSpPr>
          <p:nvPr>
            <p:ph idx="1"/>
          </p:nvPr>
        </p:nvSpPr>
        <p:spPr>
          <a:xfrm>
            <a:off x="1217659" y="1002346"/>
            <a:ext cx="5516515" cy="3275793"/>
          </a:xfrm>
        </p:spPr>
        <p:txBody>
          <a:bodyPr>
            <a:normAutofit fontScale="92500" lnSpcReduction="10000"/>
          </a:bodyPr>
          <a:lstStyle/>
          <a:p>
            <a:pPr marL="0" indent="0">
              <a:buNone/>
            </a:pPr>
            <a:r>
              <a:rPr lang="en-US" b="1" dirty="0"/>
              <a:t>13: Resource Efficiency &amp; Climate Change</a:t>
            </a:r>
          </a:p>
          <a:p>
            <a:r>
              <a:rPr lang="en-US" dirty="0"/>
              <a:t>Green technology choice / </a:t>
            </a:r>
            <a:r>
              <a:rPr lang="en-US" b="1" dirty="0"/>
              <a:t>Resource efficiency</a:t>
            </a:r>
          </a:p>
          <a:p>
            <a:r>
              <a:rPr lang="en-US" dirty="0"/>
              <a:t>Emission for material consumption for cars and homes of G7 and China &amp; India emit 11% over whole Life-cycle of all materials.</a:t>
            </a:r>
          </a:p>
          <a:p>
            <a:r>
              <a:rPr lang="en-US" dirty="0"/>
              <a:t>Goal to 2050: Improvement of 40% by ME strategy (material efficiency)</a:t>
            </a:r>
          </a:p>
          <a:p>
            <a:r>
              <a:rPr lang="en-US" dirty="0"/>
              <a:t>Batteries have a big impact on this transition </a:t>
            </a:r>
          </a:p>
        </p:txBody>
      </p:sp>
      <p:pic>
        <p:nvPicPr>
          <p:cNvPr id="8" name="Picture 7">
            <a:extLst>
              <a:ext uri="{FF2B5EF4-FFF2-40B4-BE49-F238E27FC236}">
                <a16:creationId xmlns:a16="http://schemas.microsoft.com/office/drawing/2014/main" id="{57441B9C-74C8-23DD-DAA2-93701DF86E35}"/>
              </a:ext>
            </a:extLst>
          </p:cNvPr>
          <p:cNvPicPr>
            <a:picLocks noChangeAspect="1"/>
          </p:cNvPicPr>
          <p:nvPr/>
        </p:nvPicPr>
        <p:blipFill>
          <a:blip r:embed="rId6"/>
          <a:stretch>
            <a:fillRect/>
          </a:stretch>
        </p:blipFill>
        <p:spPr>
          <a:xfrm>
            <a:off x="6725865" y="4482624"/>
            <a:ext cx="3138760" cy="2004533"/>
          </a:xfrm>
          <a:prstGeom prst="rect">
            <a:avLst/>
          </a:prstGeom>
        </p:spPr>
      </p:pic>
      <p:pic>
        <p:nvPicPr>
          <p:cNvPr id="19" name="Picture 18">
            <a:extLst>
              <a:ext uri="{FF2B5EF4-FFF2-40B4-BE49-F238E27FC236}">
                <a16:creationId xmlns:a16="http://schemas.microsoft.com/office/drawing/2014/main" id="{4E003A6A-4646-776F-C37F-B0EFE2A8237C}"/>
              </a:ext>
            </a:extLst>
          </p:cNvPr>
          <p:cNvPicPr>
            <a:picLocks noChangeAspect="1"/>
          </p:cNvPicPr>
          <p:nvPr/>
        </p:nvPicPr>
        <p:blipFill rotWithShape="1">
          <a:blip r:embed="rId7"/>
          <a:srcRect l="23659" r="22393" b="2114"/>
          <a:stretch/>
        </p:blipFill>
        <p:spPr>
          <a:xfrm>
            <a:off x="173389" y="796800"/>
            <a:ext cx="886765" cy="885193"/>
          </a:xfrm>
          <a:prstGeom prst="rect">
            <a:avLst/>
          </a:prstGeom>
        </p:spPr>
      </p:pic>
      <p:pic>
        <p:nvPicPr>
          <p:cNvPr id="3" name="Picture 2">
            <a:extLst>
              <a:ext uri="{FF2B5EF4-FFF2-40B4-BE49-F238E27FC236}">
                <a16:creationId xmlns:a16="http://schemas.microsoft.com/office/drawing/2014/main" id="{1DF65AD5-47A6-4D77-6218-4D475FE8D6B1}"/>
              </a:ext>
            </a:extLst>
          </p:cNvPr>
          <p:cNvPicPr>
            <a:picLocks noChangeAspect="1"/>
          </p:cNvPicPr>
          <p:nvPr/>
        </p:nvPicPr>
        <p:blipFill rotWithShape="1">
          <a:blip r:embed="rId7"/>
          <a:srcRect r="76832" b="42578"/>
          <a:stretch/>
        </p:blipFill>
        <p:spPr>
          <a:xfrm>
            <a:off x="176330" y="1897455"/>
            <a:ext cx="883823" cy="1205167"/>
          </a:xfrm>
          <a:prstGeom prst="rect">
            <a:avLst/>
          </a:prstGeom>
        </p:spPr>
      </p:pic>
    </p:spTree>
    <p:extLst>
      <p:ext uri="{BB962C8B-B14F-4D97-AF65-F5344CB8AC3E}">
        <p14:creationId xmlns:p14="http://schemas.microsoft.com/office/powerpoint/2010/main" val="193804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gebogen 1">
            <a:extLst>
              <a:ext uri="{FF2B5EF4-FFF2-40B4-BE49-F238E27FC236}">
                <a16:creationId xmlns:a16="http://schemas.microsoft.com/office/drawing/2014/main" id="{1C26540C-6C9F-8956-F20B-CF00AEFE07AE}"/>
              </a:ext>
            </a:extLst>
          </p:cNvPr>
          <p:cNvSpPr/>
          <p:nvPr/>
        </p:nvSpPr>
        <p:spPr>
          <a:xfrm rot="14418040">
            <a:off x="3869133" y="1696495"/>
            <a:ext cx="4500000" cy="4500000"/>
          </a:xfrm>
          <a:prstGeom prst="circularArrow">
            <a:avLst>
              <a:gd name="adj1" fmla="val 5385"/>
              <a:gd name="adj2" fmla="val 1142319"/>
              <a:gd name="adj3" fmla="val 20471270"/>
              <a:gd name="adj4" fmla="val 2989565"/>
              <a:gd name="adj5" fmla="val 76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 name="Datumsplatzhalter 2">
            <a:extLst>
              <a:ext uri="{FF2B5EF4-FFF2-40B4-BE49-F238E27FC236}">
                <a16:creationId xmlns:a16="http://schemas.microsoft.com/office/drawing/2014/main" id="{824FF81D-AC93-5DA8-423A-43492FEFE0CF}"/>
              </a:ext>
            </a:extLst>
          </p:cNvPr>
          <p:cNvSpPr>
            <a:spLocks noGrp="1"/>
          </p:cNvSpPr>
          <p:nvPr>
            <p:ph type="dt" sz="half" idx="10"/>
          </p:nvPr>
        </p:nvSpPr>
        <p:spPr/>
        <p:txBody>
          <a:bodyPr/>
          <a:lstStyle/>
          <a:p>
            <a:pPr defTabSz="414772"/>
            <a:r>
              <a:rPr lang="en-US">
                <a:solidFill>
                  <a:prstClr val="white"/>
                </a:solidFill>
              </a:rPr>
              <a:t>Battery Course</a:t>
            </a:r>
            <a:endParaRPr lang="de-CH" dirty="0">
              <a:solidFill>
                <a:prstClr val="white"/>
              </a:solidFill>
            </a:endParaRPr>
          </a:p>
        </p:txBody>
      </p:sp>
      <p:sp>
        <p:nvSpPr>
          <p:cNvPr id="5" name="Foliennummernplatzhalter 4">
            <a:extLst>
              <a:ext uri="{FF2B5EF4-FFF2-40B4-BE49-F238E27FC236}">
                <a16:creationId xmlns:a16="http://schemas.microsoft.com/office/drawing/2014/main" id="{1102509A-A25B-591E-E1A4-0E2950FFDBAF}"/>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9</a:t>
            </a:fld>
            <a:endParaRPr lang="de-CH" dirty="0">
              <a:solidFill>
                <a:prstClr val="white"/>
              </a:solidFill>
            </a:endParaRPr>
          </a:p>
        </p:txBody>
      </p:sp>
      <p:sp>
        <p:nvSpPr>
          <p:cNvPr id="6" name="Titel 5">
            <a:extLst>
              <a:ext uri="{FF2B5EF4-FFF2-40B4-BE49-F238E27FC236}">
                <a16:creationId xmlns:a16="http://schemas.microsoft.com/office/drawing/2014/main" id="{99A02873-BBA0-49F9-8214-96A6B8B1D8DB}"/>
              </a:ext>
            </a:extLst>
          </p:cNvPr>
          <p:cNvSpPr>
            <a:spLocks noGrp="1"/>
          </p:cNvSpPr>
          <p:nvPr>
            <p:ph type="title"/>
          </p:nvPr>
        </p:nvSpPr>
        <p:spPr/>
        <p:txBody>
          <a:bodyPr>
            <a:normAutofit/>
          </a:bodyPr>
          <a:lstStyle/>
          <a:p>
            <a:r>
              <a:rPr lang="en-US" dirty="0"/>
              <a:t>UN cooperation </a:t>
            </a:r>
            <a:r>
              <a:rPr lang="en-US" noProof="0" dirty="0"/>
              <a:t>for </a:t>
            </a:r>
            <a:r>
              <a:rPr lang="en-US" b="1" noProof="0" dirty="0"/>
              <a:t>environmental protection</a:t>
            </a:r>
          </a:p>
        </p:txBody>
      </p:sp>
      <p:sp>
        <p:nvSpPr>
          <p:cNvPr id="7" name="Ellipse 6">
            <a:extLst>
              <a:ext uri="{FF2B5EF4-FFF2-40B4-BE49-F238E27FC236}">
                <a16:creationId xmlns:a16="http://schemas.microsoft.com/office/drawing/2014/main" id="{9718C15A-A64A-99E7-FAF5-B8550FB66107}"/>
              </a:ext>
            </a:extLst>
          </p:cNvPr>
          <p:cNvSpPr/>
          <p:nvPr/>
        </p:nvSpPr>
        <p:spPr>
          <a:xfrm>
            <a:off x="859621" y="1810625"/>
            <a:ext cx="1836000" cy="720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Raw materials</a:t>
            </a:r>
          </a:p>
        </p:txBody>
      </p:sp>
      <p:sp>
        <p:nvSpPr>
          <p:cNvPr id="8" name="Ellipse 7">
            <a:extLst>
              <a:ext uri="{FF2B5EF4-FFF2-40B4-BE49-F238E27FC236}">
                <a16:creationId xmlns:a16="http://schemas.microsoft.com/office/drawing/2014/main" id="{BF79C866-0415-6CED-69B0-9B11E583BDA9}"/>
              </a:ext>
            </a:extLst>
          </p:cNvPr>
          <p:cNvSpPr/>
          <p:nvPr/>
        </p:nvSpPr>
        <p:spPr>
          <a:xfrm>
            <a:off x="860400" y="4240625"/>
            <a:ext cx="1836000" cy="720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Burning</a:t>
            </a:r>
            <a:endParaRPr lang="de-CH" dirty="0"/>
          </a:p>
        </p:txBody>
      </p:sp>
      <p:sp>
        <p:nvSpPr>
          <p:cNvPr id="9" name="Ellipse 8">
            <a:extLst>
              <a:ext uri="{FF2B5EF4-FFF2-40B4-BE49-F238E27FC236}">
                <a16:creationId xmlns:a16="http://schemas.microsoft.com/office/drawing/2014/main" id="{167C7DE5-5CF7-DA8D-B8B6-F336CBB7D665}"/>
              </a:ext>
            </a:extLst>
          </p:cNvPr>
          <p:cNvSpPr/>
          <p:nvPr/>
        </p:nvSpPr>
        <p:spPr>
          <a:xfrm>
            <a:off x="5145801" y="181194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Production Distribution</a:t>
            </a:r>
          </a:p>
        </p:txBody>
      </p:sp>
      <p:sp>
        <p:nvSpPr>
          <p:cNvPr id="10" name="Ellipse 9">
            <a:extLst>
              <a:ext uri="{FF2B5EF4-FFF2-40B4-BE49-F238E27FC236}">
                <a16:creationId xmlns:a16="http://schemas.microsoft.com/office/drawing/2014/main" id="{1C69CC65-CEAA-28F7-D844-01376814085C}"/>
              </a:ext>
            </a:extLst>
          </p:cNvPr>
          <p:cNvSpPr/>
          <p:nvPr/>
        </p:nvSpPr>
        <p:spPr>
          <a:xfrm>
            <a:off x="6945801" y="278546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Transport</a:t>
            </a:r>
          </a:p>
        </p:txBody>
      </p:sp>
      <p:sp>
        <p:nvSpPr>
          <p:cNvPr id="11" name="Ellipse 10">
            <a:extLst>
              <a:ext uri="{FF2B5EF4-FFF2-40B4-BE49-F238E27FC236}">
                <a16:creationId xmlns:a16="http://schemas.microsoft.com/office/drawing/2014/main" id="{A09C9E52-471A-3E98-3FDF-0333284B6353}"/>
              </a:ext>
            </a:extLst>
          </p:cNvPr>
          <p:cNvSpPr/>
          <p:nvPr/>
        </p:nvSpPr>
        <p:spPr>
          <a:xfrm>
            <a:off x="6945801" y="4240625"/>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Consume</a:t>
            </a:r>
          </a:p>
        </p:txBody>
      </p:sp>
      <p:sp>
        <p:nvSpPr>
          <p:cNvPr id="12" name="Ellipse 11">
            <a:extLst>
              <a:ext uri="{FF2B5EF4-FFF2-40B4-BE49-F238E27FC236}">
                <a16:creationId xmlns:a16="http://schemas.microsoft.com/office/drawing/2014/main" id="{713843D6-0BED-109B-25FE-D729E572370B}"/>
              </a:ext>
            </a:extLst>
          </p:cNvPr>
          <p:cNvSpPr/>
          <p:nvPr/>
        </p:nvSpPr>
        <p:spPr>
          <a:xfrm>
            <a:off x="5145801" y="5411940"/>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Disposal</a:t>
            </a:r>
            <a:endParaRPr lang="de-CH" dirty="0"/>
          </a:p>
        </p:txBody>
      </p:sp>
      <p:sp>
        <p:nvSpPr>
          <p:cNvPr id="13" name="Ellipse 12">
            <a:extLst>
              <a:ext uri="{FF2B5EF4-FFF2-40B4-BE49-F238E27FC236}">
                <a16:creationId xmlns:a16="http://schemas.microsoft.com/office/drawing/2014/main" id="{4455F2BB-1C74-F58E-33D8-DD21CCC684C5}"/>
              </a:ext>
            </a:extLst>
          </p:cNvPr>
          <p:cNvSpPr/>
          <p:nvPr/>
        </p:nvSpPr>
        <p:spPr>
          <a:xfrm>
            <a:off x="3345801" y="4241334"/>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Transport</a:t>
            </a:r>
          </a:p>
        </p:txBody>
      </p:sp>
      <p:sp>
        <p:nvSpPr>
          <p:cNvPr id="14" name="Ellipse 13">
            <a:extLst>
              <a:ext uri="{FF2B5EF4-FFF2-40B4-BE49-F238E27FC236}">
                <a16:creationId xmlns:a16="http://schemas.microsoft.com/office/drawing/2014/main" id="{CA9F908C-3DEB-53D5-6071-7CFB154FD393}"/>
              </a:ext>
            </a:extLst>
          </p:cNvPr>
          <p:cNvSpPr/>
          <p:nvPr/>
        </p:nvSpPr>
        <p:spPr>
          <a:xfrm>
            <a:off x="3345801" y="2786568"/>
            <a:ext cx="1836000" cy="72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Recycling</a:t>
            </a:r>
          </a:p>
        </p:txBody>
      </p:sp>
      <p:sp>
        <p:nvSpPr>
          <p:cNvPr id="37" name="Inhaltsplatzhalter 1">
            <a:extLst>
              <a:ext uri="{FF2B5EF4-FFF2-40B4-BE49-F238E27FC236}">
                <a16:creationId xmlns:a16="http://schemas.microsoft.com/office/drawing/2014/main" id="{0FDF1034-DB08-FFC8-4315-EC05D646CBC7}"/>
              </a:ext>
            </a:extLst>
          </p:cNvPr>
          <p:cNvSpPr>
            <a:spLocks noGrp="1"/>
          </p:cNvSpPr>
          <p:nvPr>
            <p:ph idx="1"/>
          </p:nvPr>
        </p:nvSpPr>
        <p:spPr>
          <a:xfrm>
            <a:off x="681038" y="1002346"/>
            <a:ext cx="8543925" cy="553651"/>
          </a:xfrm>
        </p:spPr>
        <p:txBody>
          <a:bodyPr/>
          <a:lstStyle/>
          <a:p>
            <a:pPr marL="0" indent="0">
              <a:buNone/>
            </a:pPr>
            <a:r>
              <a:rPr lang="en-US" noProof="0" dirty="0"/>
              <a:t>Connecting to CE directives and </a:t>
            </a:r>
            <a:r>
              <a:rPr lang="en-US" b="1" noProof="0" dirty="0"/>
              <a:t>Responsible</a:t>
            </a:r>
            <a:r>
              <a:rPr lang="en-US" noProof="0" dirty="0"/>
              <a:t> offices for safety</a:t>
            </a:r>
          </a:p>
        </p:txBody>
      </p:sp>
      <p:cxnSp>
        <p:nvCxnSpPr>
          <p:cNvPr id="45" name="Verbinder: gekrümmt 44">
            <a:extLst>
              <a:ext uri="{FF2B5EF4-FFF2-40B4-BE49-F238E27FC236}">
                <a16:creationId xmlns:a16="http://schemas.microsoft.com/office/drawing/2014/main" id="{7E1976EF-AEA1-D4AC-8DC2-4019DDCCCF49}"/>
              </a:ext>
            </a:extLst>
          </p:cNvPr>
          <p:cNvCxnSpPr>
            <a:stCxn id="14" idx="2"/>
            <a:endCxn id="8" idx="0"/>
          </p:cNvCxnSpPr>
          <p:nvPr/>
        </p:nvCxnSpPr>
        <p:spPr>
          <a:xfrm rot="10800000" flipV="1">
            <a:off x="1778401" y="3146567"/>
            <a:ext cx="1567401" cy="109405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D68AF4B8-366A-5061-9605-ED2D78507D7B}"/>
              </a:ext>
            </a:extLst>
          </p:cNvPr>
          <p:cNvCxnSpPr>
            <a:stCxn id="13" idx="2"/>
            <a:endCxn id="8" idx="6"/>
          </p:cNvCxnSpPr>
          <p:nvPr/>
        </p:nvCxnSpPr>
        <p:spPr>
          <a:xfrm flipH="1" flipV="1">
            <a:off x="2696400" y="4600625"/>
            <a:ext cx="649401" cy="7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2D0724C7-62C0-79E9-628E-51AFA42A8800}"/>
              </a:ext>
            </a:extLst>
          </p:cNvPr>
          <p:cNvCxnSpPr>
            <a:stCxn id="7" idx="6"/>
            <a:endCxn id="9" idx="2"/>
          </p:cNvCxnSpPr>
          <p:nvPr/>
        </p:nvCxnSpPr>
        <p:spPr>
          <a:xfrm>
            <a:off x="2695621" y="2170625"/>
            <a:ext cx="2450180" cy="1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hteck 14">
            <a:extLst>
              <a:ext uri="{FF2B5EF4-FFF2-40B4-BE49-F238E27FC236}">
                <a16:creationId xmlns:a16="http://schemas.microsoft.com/office/drawing/2014/main" id="{DD1E11D8-B8EE-D1EB-E48E-3E5D9A164724}"/>
              </a:ext>
            </a:extLst>
          </p:cNvPr>
          <p:cNvSpPr/>
          <p:nvPr/>
        </p:nvSpPr>
        <p:spPr>
          <a:xfrm>
            <a:off x="5536745" y="1530221"/>
            <a:ext cx="1054112"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Suva</a:t>
            </a:r>
          </a:p>
        </p:txBody>
      </p:sp>
      <p:sp>
        <p:nvSpPr>
          <p:cNvPr id="17" name="Rechteck 16">
            <a:extLst>
              <a:ext uri="{FF2B5EF4-FFF2-40B4-BE49-F238E27FC236}">
                <a16:creationId xmlns:a16="http://schemas.microsoft.com/office/drawing/2014/main" id="{ED5DBFD6-47A0-FE58-D72F-25C3A19202B5}"/>
              </a:ext>
            </a:extLst>
          </p:cNvPr>
          <p:cNvSpPr/>
          <p:nvPr/>
        </p:nvSpPr>
        <p:spPr>
          <a:xfrm>
            <a:off x="7915075" y="2625422"/>
            <a:ext cx="1907295"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ADR/ IMDG/ IATA</a:t>
            </a:r>
          </a:p>
        </p:txBody>
      </p:sp>
      <p:sp>
        <p:nvSpPr>
          <p:cNvPr id="24" name="Rechteck 23">
            <a:extLst>
              <a:ext uri="{FF2B5EF4-FFF2-40B4-BE49-F238E27FC236}">
                <a16:creationId xmlns:a16="http://schemas.microsoft.com/office/drawing/2014/main" id="{8F561C4C-2C65-5B16-E343-2272BDFB3476}"/>
              </a:ext>
            </a:extLst>
          </p:cNvPr>
          <p:cNvSpPr/>
          <p:nvPr/>
        </p:nvSpPr>
        <p:spPr>
          <a:xfrm>
            <a:off x="2452532" y="4926989"/>
            <a:ext cx="1907295"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ADR/ IMDG/ IATA</a:t>
            </a:r>
          </a:p>
        </p:txBody>
      </p:sp>
      <p:pic>
        <p:nvPicPr>
          <p:cNvPr id="25" name="Picture 2" descr="Symbol für den schnellen LKW-Transport Frachtversand bezogene Lieferlinie  2553820 Vektor Kunst bei Vecteezy">
            <a:extLst>
              <a:ext uri="{FF2B5EF4-FFF2-40B4-BE49-F238E27FC236}">
                <a16:creationId xmlns:a16="http://schemas.microsoft.com/office/drawing/2014/main" id="{15C8F3A0-2AC0-DDCB-D60C-CFCE50D617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87" t="28220" r="9494" b="28544"/>
          <a:stretch/>
        </p:blipFill>
        <p:spPr bwMode="auto">
          <a:xfrm>
            <a:off x="8214560" y="3270545"/>
            <a:ext cx="683783" cy="360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ymbol für den schnellen LKW-Transport Frachtversand bezogene Lieferlinie  2553820 Vektor Kunst bei Vecteezy">
            <a:extLst>
              <a:ext uri="{FF2B5EF4-FFF2-40B4-BE49-F238E27FC236}">
                <a16:creationId xmlns:a16="http://schemas.microsoft.com/office/drawing/2014/main" id="{88A74938-7B6A-06E6-46F4-078E3E5860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87" t="28220" r="9494" b="28544"/>
          <a:stretch/>
        </p:blipFill>
        <p:spPr bwMode="auto">
          <a:xfrm flipH="1">
            <a:off x="3052432" y="4101935"/>
            <a:ext cx="693406" cy="3759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Vector sign of the factory symbol is isolated on a white background.  factory icon color editable. 9687188 Vector Art at Vecteezy">
            <a:extLst>
              <a:ext uri="{FF2B5EF4-FFF2-40B4-BE49-F238E27FC236}">
                <a16:creationId xmlns:a16="http://schemas.microsoft.com/office/drawing/2014/main" id="{D8EE16E3-BB30-DC24-286B-5A4C4B0663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19" t="32192" r="29554" b="31673"/>
          <a:stretch/>
        </p:blipFill>
        <p:spPr bwMode="auto">
          <a:xfrm>
            <a:off x="6690479" y="1469109"/>
            <a:ext cx="582643" cy="510672"/>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a:extLst>
              <a:ext uri="{FF2B5EF4-FFF2-40B4-BE49-F238E27FC236}">
                <a16:creationId xmlns:a16="http://schemas.microsoft.com/office/drawing/2014/main" id="{4B775DBC-BD8A-28E1-E56F-F2A31F9D35B5}"/>
              </a:ext>
            </a:extLst>
          </p:cNvPr>
          <p:cNvPicPr>
            <a:picLocks noChangeAspect="1"/>
          </p:cNvPicPr>
          <p:nvPr/>
        </p:nvPicPr>
        <p:blipFill>
          <a:blip r:embed="rId6"/>
          <a:stretch>
            <a:fillRect/>
          </a:stretch>
        </p:blipFill>
        <p:spPr>
          <a:xfrm>
            <a:off x="8316992" y="3985787"/>
            <a:ext cx="622380" cy="517400"/>
          </a:xfrm>
          <a:prstGeom prst="rect">
            <a:avLst/>
          </a:prstGeom>
        </p:spPr>
      </p:pic>
      <p:pic>
        <p:nvPicPr>
          <p:cNvPr id="29" name="Picture 10" descr="Kostenlose „Mülltonne“-Icons von Didin jpr | Lettering, White and black,  Icon">
            <a:extLst>
              <a:ext uri="{FF2B5EF4-FFF2-40B4-BE49-F238E27FC236}">
                <a16:creationId xmlns:a16="http://schemas.microsoft.com/office/drawing/2014/main" id="{921021A5-42CF-0052-3593-C9FD66640C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474" t="6956" r="18416" b="7302"/>
          <a:stretch/>
        </p:blipFill>
        <p:spPr bwMode="auto">
          <a:xfrm>
            <a:off x="6790825" y="5854382"/>
            <a:ext cx="381950" cy="5272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Müllverbrennung Symbol Leitung Vektor Illustration 8372780 Vektor Kunst bei  Vecteezy">
            <a:extLst>
              <a:ext uri="{FF2B5EF4-FFF2-40B4-BE49-F238E27FC236}">
                <a16:creationId xmlns:a16="http://schemas.microsoft.com/office/drawing/2014/main" id="{4BBD92FF-2AA2-4D58-E4DD-A1F3C9E059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069" t="14616" r="8869" b="14616"/>
          <a:stretch/>
        </p:blipFill>
        <p:spPr bwMode="auto">
          <a:xfrm>
            <a:off x="639970" y="4697681"/>
            <a:ext cx="541538" cy="4613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Recycling-Zeichen: Definition und Dateien zum Herunterladen">
            <a:extLst>
              <a:ext uri="{FF2B5EF4-FFF2-40B4-BE49-F238E27FC236}">
                <a16:creationId xmlns:a16="http://schemas.microsoft.com/office/drawing/2014/main" id="{29E20428-02EB-7F6A-A63F-27ED2E7E3E0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9" t="5826" r="5932" b="2524"/>
          <a:stretch/>
        </p:blipFill>
        <p:spPr bwMode="auto">
          <a:xfrm>
            <a:off x="3299446" y="3215571"/>
            <a:ext cx="445474" cy="423847"/>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1">
            <a:extLst>
              <a:ext uri="{FF2B5EF4-FFF2-40B4-BE49-F238E27FC236}">
                <a16:creationId xmlns:a16="http://schemas.microsoft.com/office/drawing/2014/main" id="{962D1F18-5375-78F3-5A5B-866321E2BC98}"/>
              </a:ext>
            </a:extLst>
          </p:cNvPr>
          <p:cNvPicPr>
            <a:picLocks noChangeAspect="1"/>
          </p:cNvPicPr>
          <p:nvPr/>
        </p:nvPicPr>
        <p:blipFill>
          <a:blip r:embed="rId10"/>
          <a:stretch>
            <a:fillRect/>
          </a:stretch>
        </p:blipFill>
        <p:spPr>
          <a:xfrm>
            <a:off x="599032" y="2229402"/>
            <a:ext cx="562784" cy="628994"/>
          </a:xfrm>
          <a:prstGeom prst="rect">
            <a:avLst/>
          </a:prstGeom>
        </p:spPr>
      </p:pic>
      <p:sp>
        <p:nvSpPr>
          <p:cNvPr id="21" name="Ellipse 20">
            <a:extLst>
              <a:ext uri="{FF2B5EF4-FFF2-40B4-BE49-F238E27FC236}">
                <a16:creationId xmlns:a16="http://schemas.microsoft.com/office/drawing/2014/main" id="{F8C30A2C-DAD6-57BE-4511-4DC056A4D9D7}"/>
              </a:ext>
            </a:extLst>
          </p:cNvPr>
          <p:cNvSpPr/>
          <p:nvPr/>
        </p:nvSpPr>
        <p:spPr>
          <a:xfrm>
            <a:off x="4994340" y="3537940"/>
            <a:ext cx="2157475" cy="63298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Development</a:t>
            </a:r>
          </a:p>
        </p:txBody>
      </p:sp>
      <p:cxnSp>
        <p:nvCxnSpPr>
          <p:cNvPr id="23" name="Gerade Verbindung mit Pfeil 22">
            <a:extLst>
              <a:ext uri="{FF2B5EF4-FFF2-40B4-BE49-F238E27FC236}">
                <a16:creationId xmlns:a16="http://schemas.microsoft.com/office/drawing/2014/main" id="{EFD6E29E-0E6E-42D4-C135-C6842EE8CEDB}"/>
              </a:ext>
            </a:extLst>
          </p:cNvPr>
          <p:cNvCxnSpPr>
            <a:cxnSpLocks/>
            <a:stCxn id="21" idx="0"/>
          </p:cNvCxnSpPr>
          <p:nvPr/>
        </p:nvCxnSpPr>
        <p:spPr>
          <a:xfrm flipH="1" flipV="1">
            <a:off x="6063801" y="2531940"/>
            <a:ext cx="9277" cy="1006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C8A44569-6095-16C5-D9DB-9BEC25F733C4}"/>
              </a:ext>
            </a:extLst>
          </p:cNvPr>
          <p:cNvCxnSpPr>
            <a:stCxn id="21" idx="4"/>
          </p:cNvCxnSpPr>
          <p:nvPr/>
        </p:nvCxnSpPr>
        <p:spPr>
          <a:xfrm flipH="1">
            <a:off x="6063801" y="4170925"/>
            <a:ext cx="9277" cy="1241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78109509-8DB9-DEF6-3771-BB0E9B6D3F27}"/>
              </a:ext>
            </a:extLst>
          </p:cNvPr>
          <p:cNvCxnSpPr>
            <a:stCxn id="21" idx="7"/>
          </p:cNvCxnSpPr>
          <p:nvPr/>
        </p:nvCxnSpPr>
        <p:spPr>
          <a:xfrm flipV="1">
            <a:off x="6835860" y="3400018"/>
            <a:ext cx="378817" cy="230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002F021C-3EC0-212B-5C95-B6B7543BB5F6}"/>
              </a:ext>
            </a:extLst>
          </p:cNvPr>
          <p:cNvCxnSpPr>
            <a:stCxn id="21" idx="5"/>
          </p:cNvCxnSpPr>
          <p:nvPr/>
        </p:nvCxnSpPr>
        <p:spPr>
          <a:xfrm>
            <a:off x="6835860" y="4078226"/>
            <a:ext cx="378817" cy="267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FC38EE2-35AC-EA56-6366-8455F925E9DB}"/>
              </a:ext>
            </a:extLst>
          </p:cNvPr>
          <p:cNvCxnSpPr>
            <a:stCxn id="21" idx="1"/>
          </p:cNvCxnSpPr>
          <p:nvPr/>
        </p:nvCxnSpPr>
        <p:spPr>
          <a:xfrm flipH="1" flipV="1">
            <a:off x="4912925" y="3401126"/>
            <a:ext cx="397370" cy="229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BD030608-9FC0-3B81-C46B-818B1726A87E}"/>
              </a:ext>
            </a:extLst>
          </p:cNvPr>
          <p:cNvCxnSpPr>
            <a:stCxn id="21" idx="3"/>
          </p:cNvCxnSpPr>
          <p:nvPr/>
        </p:nvCxnSpPr>
        <p:spPr>
          <a:xfrm flipH="1">
            <a:off x="4912925" y="4078226"/>
            <a:ext cx="397370" cy="268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hteck 38">
            <a:extLst>
              <a:ext uri="{FF2B5EF4-FFF2-40B4-BE49-F238E27FC236}">
                <a16:creationId xmlns:a16="http://schemas.microsoft.com/office/drawing/2014/main" id="{61A70201-1C6D-3DDD-8BB5-FE3920435EA2}"/>
              </a:ext>
            </a:extLst>
          </p:cNvPr>
          <p:cNvSpPr/>
          <p:nvPr/>
        </p:nvSpPr>
        <p:spPr>
          <a:xfrm>
            <a:off x="7991488" y="4926988"/>
            <a:ext cx="932400"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CE</a:t>
            </a:r>
          </a:p>
        </p:txBody>
      </p:sp>
      <p:sp>
        <p:nvSpPr>
          <p:cNvPr id="40" name="Rechteck 39">
            <a:extLst>
              <a:ext uri="{FF2B5EF4-FFF2-40B4-BE49-F238E27FC236}">
                <a16:creationId xmlns:a16="http://schemas.microsoft.com/office/drawing/2014/main" id="{225183C7-94E6-6BEF-E81C-9FEE717386C7}"/>
              </a:ext>
            </a:extLst>
          </p:cNvPr>
          <p:cNvSpPr/>
          <p:nvPr/>
        </p:nvSpPr>
        <p:spPr>
          <a:xfrm>
            <a:off x="5606877" y="6076056"/>
            <a:ext cx="932400"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CE</a:t>
            </a:r>
          </a:p>
        </p:txBody>
      </p:sp>
      <p:sp>
        <p:nvSpPr>
          <p:cNvPr id="41" name="Rechteck 40">
            <a:extLst>
              <a:ext uri="{FF2B5EF4-FFF2-40B4-BE49-F238E27FC236}">
                <a16:creationId xmlns:a16="http://schemas.microsoft.com/office/drawing/2014/main" id="{25B02D8C-20A0-6823-5973-32EC24919DB8}"/>
              </a:ext>
            </a:extLst>
          </p:cNvPr>
          <p:cNvSpPr/>
          <p:nvPr/>
        </p:nvSpPr>
        <p:spPr>
          <a:xfrm>
            <a:off x="2909887" y="2625422"/>
            <a:ext cx="933804" cy="3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sz="1800" dirty="0"/>
              <a:t>CE</a:t>
            </a:r>
            <a:endParaRPr lang="de-CH" dirty="0"/>
          </a:p>
        </p:txBody>
      </p:sp>
      <p:sp>
        <p:nvSpPr>
          <p:cNvPr id="20" name="Footer Placeholder 3">
            <a:extLst>
              <a:ext uri="{FF2B5EF4-FFF2-40B4-BE49-F238E27FC236}">
                <a16:creationId xmlns:a16="http://schemas.microsoft.com/office/drawing/2014/main" id="{D7C7AB14-D658-9729-DA0A-899D3168747A}"/>
              </a:ext>
            </a:extLst>
          </p:cNvPr>
          <p:cNvSpPr>
            <a:spLocks noGrp="1"/>
          </p:cNvSpPr>
          <p:nvPr>
            <p:ph type="ftr" sz="quarter" idx="11"/>
          </p:nvPr>
        </p:nvSpPr>
        <p:spPr>
          <a:xfrm>
            <a:off x="3281363" y="6496314"/>
            <a:ext cx="3343275" cy="365125"/>
          </a:xfrm>
        </p:spPr>
        <p:txBody>
          <a:bodyPr/>
          <a:lstStyle/>
          <a:p>
            <a:pPr defTabSz="414772"/>
            <a:r>
              <a:rPr lang="de-CH">
                <a:solidFill>
                  <a:prstClr val="white"/>
                </a:solidFill>
              </a:rPr>
              <a:t>09 – Circular Economy / Sustainability</a:t>
            </a:r>
            <a:endParaRPr lang="de-CH" dirty="0">
              <a:solidFill>
                <a:prstClr val="white"/>
              </a:solidFill>
            </a:endParaRPr>
          </a:p>
        </p:txBody>
      </p:sp>
      <p:pic>
        <p:nvPicPr>
          <p:cNvPr id="47" name="Picture 46">
            <a:extLst>
              <a:ext uri="{FF2B5EF4-FFF2-40B4-BE49-F238E27FC236}">
                <a16:creationId xmlns:a16="http://schemas.microsoft.com/office/drawing/2014/main" id="{8B607229-EC99-2994-0282-B61D03C291F3}"/>
              </a:ext>
            </a:extLst>
          </p:cNvPr>
          <p:cNvPicPr>
            <a:picLocks noChangeAspect="1"/>
          </p:cNvPicPr>
          <p:nvPr/>
        </p:nvPicPr>
        <p:blipFill rotWithShape="1">
          <a:blip r:embed="rId11"/>
          <a:srcRect l="1083" t="1697" r="90354" b="79134"/>
          <a:stretch/>
        </p:blipFill>
        <p:spPr>
          <a:xfrm>
            <a:off x="681037" y="1676859"/>
            <a:ext cx="515546" cy="489425"/>
          </a:xfrm>
          <a:prstGeom prst="rect">
            <a:avLst/>
          </a:prstGeom>
        </p:spPr>
      </p:pic>
      <p:pic>
        <p:nvPicPr>
          <p:cNvPr id="50" name="Picture 49">
            <a:extLst>
              <a:ext uri="{FF2B5EF4-FFF2-40B4-BE49-F238E27FC236}">
                <a16:creationId xmlns:a16="http://schemas.microsoft.com/office/drawing/2014/main" id="{9AC96368-33B3-D3B4-F59D-CECE6DFA4EE3}"/>
              </a:ext>
            </a:extLst>
          </p:cNvPr>
          <p:cNvPicPr>
            <a:picLocks noChangeAspect="1"/>
          </p:cNvPicPr>
          <p:nvPr/>
        </p:nvPicPr>
        <p:blipFill rotWithShape="1">
          <a:blip r:embed="rId11"/>
          <a:srcRect l="1083" t="1697" r="90354" b="79134"/>
          <a:stretch/>
        </p:blipFill>
        <p:spPr>
          <a:xfrm>
            <a:off x="3900567" y="2482505"/>
            <a:ext cx="515546" cy="489425"/>
          </a:xfrm>
          <a:prstGeom prst="rect">
            <a:avLst/>
          </a:prstGeom>
        </p:spPr>
      </p:pic>
      <p:pic>
        <p:nvPicPr>
          <p:cNvPr id="52" name="Picture 51">
            <a:extLst>
              <a:ext uri="{FF2B5EF4-FFF2-40B4-BE49-F238E27FC236}">
                <a16:creationId xmlns:a16="http://schemas.microsoft.com/office/drawing/2014/main" id="{D4754930-FBAE-316F-93D2-CC5C7B1E435C}"/>
              </a:ext>
            </a:extLst>
          </p:cNvPr>
          <p:cNvPicPr>
            <a:picLocks noChangeAspect="1"/>
          </p:cNvPicPr>
          <p:nvPr/>
        </p:nvPicPr>
        <p:blipFill rotWithShape="1">
          <a:blip r:embed="rId11"/>
          <a:srcRect l="1083" t="1697" r="90354" b="79134"/>
          <a:stretch/>
        </p:blipFill>
        <p:spPr>
          <a:xfrm>
            <a:off x="8969552" y="4194748"/>
            <a:ext cx="515546" cy="489425"/>
          </a:xfrm>
          <a:prstGeom prst="rect">
            <a:avLst/>
          </a:prstGeom>
        </p:spPr>
      </p:pic>
      <p:pic>
        <p:nvPicPr>
          <p:cNvPr id="54" name="Picture 53">
            <a:extLst>
              <a:ext uri="{FF2B5EF4-FFF2-40B4-BE49-F238E27FC236}">
                <a16:creationId xmlns:a16="http://schemas.microsoft.com/office/drawing/2014/main" id="{1AC2B110-5250-3A6D-D806-3C547239FE61}"/>
              </a:ext>
            </a:extLst>
          </p:cNvPr>
          <p:cNvPicPr>
            <a:picLocks noChangeAspect="1"/>
          </p:cNvPicPr>
          <p:nvPr/>
        </p:nvPicPr>
        <p:blipFill rotWithShape="1">
          <a:blip r:embed="rId11"/>
          <a:srcRect l="1083" t="1697" r="90354" b="79134"/>
          <a:stretch/>
        </p:blipFill>
        <p:spPr>
          <a:xfrm>
            <a:off x="7185104" y="5891932"/>
            <a:ext cx="515546" cy="489425"/>
          </a:xfrm>
          <a:prstGeom prst="rect">
            <a:avLst/>
          </a:prstGeom>
        </p:spPr>
      </p:pic>
      <p:pic>
        <p:nvPicPr>
          <p:cNvPr id="55" name="Picture 54">
            <a:extLst>
              <a:ext uri="{FF2B5EF4-FFF2-40B4-BE49-F238E27FC236}">
                <a16:creationId xmlns:a16="http://schemas.microsoft.com/office/drawing/2014/main" id="{0CFFE1F3-CAAB-36DD-E2B8-C6057E7DF921}"/>
              </a:ext>
            </a:extLst>
          </p:cNvPr>
          <p:cNvPicPr>
            <a:picLocks noChangeAspect="1"/>
          </p:cNvPicPr>
          <p:nvPr/>
        </p:nvPicPr>
        <p:blipFill rotWithShape="1">
          <a:blip r:embed="rId12"/>
          <a:srcRect l="923" t="1846" r="90750" b="82329"/>
          <a:stretch/>
        </p:blipFill>
        <p:spPr>
          <a:xfrm>
            <a:off x="6208499" y="3050796"/>
            <a:ext cx="510819" cy="534151"/>
          </a:xfrm>
          <a:prstGeom prst="rect">
            <a:avLst/>
          </a:prstGeom>
        </p:spPr>
      </p:pic>
      <p:pic>
        <p:nvPicPr>
          <p:cNvPr id="57" name="Picture 56">
            <a:extLst>
              <a:ext uri="{FF2B5EF4-FFF2-40B4-BE49-F238E27FC236}">
                <a16:creationId xmlns:a16="http://schemas.microsoft.com/office/drawing/2014/main" id="{E254E8A9-1A9B-1B6D-F53C-18D9535E6C27}"/>
              </a:ext>
            </a:extLst>
          </p:cNvPr>
          <p:cNvPicPr>
            <a:picLocks noChangeAspect="1"/>
          </p:cNvPicPr>
          <p:nvPr/>
        </p:nvPicPr>
        <p:blipFill rotWithShape="1">
          <a:blip r:embed="rId12"/>
          <a:srcRect l="923" t="1846" r="90750" b="82329"/>
          <a:stretch/>
        </p:blipFill>
        <p:spPr>
          <a:xfrm>
            <a:off x="2375982" y="2621045"/>
            <a:ext cx="510819" cy="534151"/>
          </a:xfrm>
          <a:prstGeom prst="rect">
            <a:avLst/>
          </a:prstGeom>
        </p:spPr>
      </p:pic>
      <p:pic>
        <p:nvPicPr>
          <p:cNvPr id="58" name="Picture 57">
            <a:extLst>
              <a:ext uri="{FF2B5EF4-FFF2-40B4-BE49-F238E27FC236}">
                <a16:creationId xmlns:a16="http://schemas.microsoft.com/office/drawing/2014/main" id="{43346183-A9B0-E05C-4338-DAAA82C4D54F}"/>
              </a:ext>
            </a:extLst>
          </p:cNvPr>
          <p:cNvPicPr>
            <a:picLocks noChangeAspect="1"/>
          </p:cNvPicPr>
          <p:nvPr/>
        </p:nvPicPr>
        <p:blipFill rotWithShape="1">
          <a:blip r:embed="rId12"/>
          <a:srcRect l="923" t="1846" r="90750" b="82329"/>
          <a:stretch/>
        </p:blipFill>
        <p:spPr>
          <a:xfrm>
            <a:off x="8969552" y="4726359"/>
            <a:ext cx="510819" cy="534151"/>
          </a:xfrm>
          <a:prstGeom prst="rect">
            <a:avLst/>
          </a:prstGeom>
        </p:spPr>
      </p:pic>
      <p:pic>
        <p:nvPicPr>
          <p:cNvPr id="59" name="Picture 58">
            <a:extLst>
              <a:ext uri="{FF2B5EF4-FFF2-40B4-BE49-F238E27FC236}">
                <a16:creationId xmlns:a16="http://schemas.microsoft.com/office/drawing/2014/main" id="{CEED6133-252B-994C-05A3-46F3C36C7944}"/>
              </a:ext>
            </a:extLst>
          </p:cNvPr>
          <p:cNvPicPr>
            <a:picLocks noChangeAspect="1"/>
          </p:cNvPicPr>
          <p:nvPr/>
        </p:nvPicPr>
        <p:blipFill rotWithShape="1">
          <a:blip r:embed="rId12"/>
          <a:srcRect l="923" t="1846" r="90750" b="82329"/>
          <a:stretch/>
        </p:blipFill>
        <p:spPr>
          <a:xfrm>
            <a:off x="7303856" y="1467695"/>
            <a:ext cx="510819" cy="534151"/>
          </a:xfrm>
          <a:prstGeom prst="rect">
            <a:avLst/>
          </a:prstGeom>
        </p:spPr>
      </p:pic>
      <p:pic>
        <p:nvPicPr>
          <p:cNvPr id="60" name="Picture 59">
            <a:extLst>
              <a:ext uri="{FF2B5EF4-FFF2-40B4-BE49-F238E27FC236}">
                <a16:creationId xmlns:a16="http://schemas.microsoft.com/office/drawing/2014/main" id="{7F2BA840-AB4F-0E53-33DB-FD14EC137051}"/>
              </a:ext>
            </a:extLst>
          </p:cNvPr>
          <p:cNvPicPr>
            <a:picLocks noChangeAspect="1"/>
          </p:cNvPicPr>
          <p:nvPr/>
        </p:nvPicPr>
        <p:blipFill rotWithShape="1">
          <a:blip r:embed="rId11"/>
          <a:srcRect l="1083" t="1697" r="90354" b="79134"/>
          <a:stretch/>
        </p:blipFill>
        <p:spPr>
          <a:xfrm>
            <a:off x="5444751" y="3091891"/>
            <a:ext cx="515546" cy="489425"/>
          </a:xfrm>
          <a:prstGeom prst="rect">
            <a:avLst/>
          </a:prstGeom>
        </p:spPr>
      </p:pic>
    </p:spTree>
    <p:extLst>
      <p:ext uri="{BB962C8B-B14F-4D97-AF65-F5344CB8AC3E}">
        <p14:creationId xmlns:p14="http://schemas.microsoft.com/office/powerpoint/2010/main" val="1912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39" grpId="0" animBg="1"/>
      <p:bldP spid="40" grpId="0" animBg="1"/>
      <p:bldP spid="41" grpId="0" animBg="1"/>
    </p:bldLst>
  </p:timing>
</p:sld>
</file>

<file path=ppt/theme/theme1.xml><?xml version="1.0" encoding="utf-8"?>
<a:theme xmlns:a="http://schemas.openxmlformats.org/drawingml/2006/main" name="1_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4669</Words>
  <Application>Microsoft Office PowerPoint</Application>
  <PresentationFormat>A4-Papier (210 x 297 mm)</PresentationFormat>
  <Paragraphs>569</Paragraphs>
  <Slides>38</Slides>
  <Notes>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38</vt:i4>
      </vt:variant>
    </vt:vector>
  </HeadingPairs>
  <TitlesOfParts>
    <vt:vector size="48" baseType="lpstr">
      <vt:lpstr>Arial</vt:lpstr>
      <vt:lpstr>Calibri</vt:lpstr>
      <vt:lpstr>Calibri Light</vt:lpstr>
      <vt:lpstr>Cambria Math</vt:lpstr>
      <vt:lpstr>CenturyGothic</vt:lpstr>
      <vt:lpstr>CenturyGothic-Bold</vt:lpstr>
      <vt:lpstr>ElsevierGulliver</vt:lpstr>
      <vt:lpstr>ElsevierSans</vt:lpstr>
      <vt:lpstr>Wingdings</vt:lpstr>
      <vt:lpstr>1_Office</vt:lpstr>
      <vt:lpstr>Li-Ion Battery Course</vt:lpstr>
      <vt:lpstr>Educational Objects</vt:lpstr>
      <vt:lpstr>Agenda</vt:lpstr>
      <vt:lpstr>Review: EU targets for environmental protection</vt:lpstr>
      <vt:lpstr>Global Sustainable Goals</vt:lpstr>
      <vt:lpstr>Sustainable and Batteries</vt:lpstr>
      <vt:lpstr>Global Sustainable Goals in Production</vt:lpstr>
      <vt:lpstr>Global Sustainable Goals for Resources</vt:lpstr>
      <vt:lpstr>UN cooperation for environmental protection</vt:lpstr>
      <vt:lpstr>Agenda</vt:lpstr>
      <vt:lpstr>The life cycle (LCA) of a lithium-ion battery</vt:lpstr>
      <vt:lpstr>New battery regulation: Covering the entire battery value chain</vt:lpstr>
      <vt:lpstr>Agenda</vt:lpstr>
      <vt:lpstr>Lithium as basic material for batteries</vt:lpstr>
      <vt:lpstr>Lithium-Ion Batteries: raw materials origins</vt:lpstr>
      <vt:lpstr>Example of cell designs</vt:lpstr>
      <vt:lpstr>Agenda</vt:lpstr>
      <vt:lpstr>CO2 emission specifications CH/EU</vt:lpstr>
      <vt:lpstr>Grey Energy</vt:lpstr>
      <vt:lpstr>Grey Energy - Comparing</vt:lpstr>
      <vt:lpstr>Combustion vs. Electric - Life cycle assessment</vt:lpstr>
      <vt:lpstr>Electrification reduces CO2 emissions</vt:lpstr>
      <vt:lpstr>CO2 during car life cycle - Data</vt:lpstr>
      <vt:lpstr>CO2 during car life cycle - Conclusion</vt:lpstr>
      <vt:lpstr>CO2 per km depending on electric source</vt:lpstr>
      <vt:lpstr>Agenda</vt:lpstr>
      <vt:lpstr>Aging Process of a Battery</vt:lpstr>
      <vt:lpstr>Afterlife of a Battery </vt:lpstr>
      <vt:lpstr>2nd Life vs. Re-Use</vt:lpstr>
      <vt:lpstr>Second Life Battery - Use Case</vt:lpstr>
      <vt:lpstr>Second Life Battery - Use Case</vt:lpstr>
      <vt:lpstr>Second Life Battery - Use Case</vt:lpstr>
      <vt:lpstr>Third Life Battery - Use Case</vt:lpstr>
      <vt:lpstr>Recycling – theoretical process</vt:lpstr>
      <vt:lpstr>Recycling - theoretical process </vt:lpstr>
      <vt:lpstr>Recycling – use case</vt:lpstr>
      <vt:lpstr>Recycling – use case</vt:lpstr>
      <vt:lpstr> Conclusion</vt:lpstr>
    </vt:vector>
  </TitlesOfParts>
  <Company>NTB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Mechatronik 1 &amp; 2</dc:title>
  <dc:creator>Pfister Cornel</dc:creator>
  <cp:lastModifiedBy>Rouven Christen</cp:lastModifiedBy>
  <cp:revision>537</cp:revision>
  <cp:lastPrinted>2024-12-09T07:58:50Z</cp:lastPrinted>
  <dcterms:created xsi:type="dcterms:W3CDTF">2018-08-31T13:55:43Z</dcterms:created>
  <dcterms:modified xsi:type="dcterms:W3CDTF">2025-02-25T12:58:25Z</dcterms:modified>
</cp:coreProperties>
</file>