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2" r:id="rId1"/>
  </p:sldMasterIdLst>
  <p:notesMasterIdLst>
    <p:notesMasterId r:id="rId57"/>
  </p:notesMasterIdLst>
  <p:handoutMasterIdLst>
    <p:handoutMasterId r:id="rId58"/>
  </p:handoutMasterIdLst>
  <p:sldIdLst>
    <p:sldId id="288" r:id="rId2"/>
    <p:sldId id="291" r:id="rId3"/>
    <p:sldId id="294" r:id="rId4"/>
    <p:sldId id="376" r:id="rId5"/>
    <p:sldId id="377" r:id="rId6"/>
    <p:sldId id="378" r:id="rId7"/>
    <p:sldId id="379" r:id="rId8"/>
    <p:sldId id="380" r:id="rId9"/>
    <p:sldId id="381" r:id="rId10"/>
    <p:sldId id="382" r:id="rId11"/>
    <p:sldId id="383" r:id="rId12"/>
    <p:sldId id="384" r:id="rId13"/>
    <p:sldId id="389" r:id="rId14"/>
    <p:sldId id="390" r:id="rId15"/>
    <p:sldId id="385" r:id="rId16"/>
    <p:sldId id="386" r:id="rId17"/>
    <p:sldId id="387" r:id="rId18"/>
    <p:sldId id="388" r:id="rId19"/>
    <p:sldId id="292" r:id="rId20"/>
    <p:sldId id="293" r:id="rId21"/>
    <p:sldId id="327" r:id="rId22"/>
    <p:sldId id="307" r:id="rId23"/>
    <p:sldId id="375" r:id="rId24"/>
    <p:sldId id="374" r:id="rId25"/>
    <p:sldId id="391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330" r:id="rId34"/>
    <p:sldId id="329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5" r:id="rId50"/>
    <p:sldId id="416" r:id="rId51"/>
    <p:sldId id="417" r:id="rId52"/>
    <p:sldId id="418" r:id="rId53"/>
    <p:sldId id="419" r:id="rId54"/>
    <p:sldId id="297" r:id="rId55"/>
    <p:sldId id="420" r:id="rId56"/>
  </p:sldIdLst>
  <p:sldSz cx="12198350" cy="6858000"/>
  <p:notesSz cx="6858000" cy="9144000"/>
  <p:defaultTextStyle>
    <a:defPPr>
      <a:defRPr lang="de-DE"/>
    </a:defPPr>
    <a:lvl1pPr marL="0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6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535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30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7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83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606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37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14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C0C0C"/>
    <a:srgbClr val="F7F7F7"/>
    <a:srgbClr val="000000"/>
    <a:srgbClr val="FFFFFF"/>
    <a:srgbClr val="D72864"/>
    <a:srgbClr val="D72872"/>
    <a:srgbClr val="8C195F"/>
    <a:srgbClr val="A2195B"/>
    <a:srgbClr val="E61B72"/>
    <a:srgbClr val="9332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20E951-F767-40FB-8981-BDCADE0C3650}">
  <a:tblStyle styleId="{CA20E951-F767-40FB-8981-BDCADE0C3650}" styleName="OST Tabelle">
    <a:wholeTbl>
      <a:tcTxStyle>
        <a:fontRef idx="minor">
          <a:prstClr val="black"/>
        </a:fontRef>
        <a:schemeClr val="dk1"/>
      </a:tcTxStyle>
      <a:tcStyle>
        <a:tcBdr>
          <a:left>
            <a:ln w="28575" cmpd="sng">
              <a:solidFill>
                <a:srgbClr val="56276D"/>
              </a:solidFill>
            </a:ln>
          </a:left>
          <a:right>
            <a:ln w="28575" cmpd="sng">
              <a:solidFill>
                <a:srgbClr val="56276D"/>
              </a:solidFill>
            </a:ln>
          </a:right>
          <a:top>
            <a:ln w="28575" cmpd="sng">
              <a:solidFill>
                <a:srgbClr val="56276D"/>
              </a:solidFill>
            </a:ln>
          </a:top>
          <a:bottom>
            <a:ln w="28575" cmpd="sng">
              <a:solidFill>
                <a:srgbClr val="56276D"/>
              </a:solidFill>
            </a:ln>
          </a:bottom>
          <a:insideH>
            <a:ln w="28575" cmpd="sng">
              <a:solidFill>
                <a:srgbClr val="56276D"/>
              </a:solidFill>
            </a:ln>
          </a:insideH>
          <a:insideV>
            <a:ln w="28575" cmpd="sng">
              <a:solidFill>
                <a:srgbClr val="56276D"/>
              </a:solidFill>
            </a:ln>
          </a:insideV>
        </a:tcBdr>
        <a:fill>
          <a:noFill/>
        </a:fill>
      </a:tcStyle>
    </a:wholeTbl>
    <a:firstCol>
      <a:tcTxStyle b="on">
        <a:fontRef idx="minor"/>
        <a:srgbClr val="000000"/>
      </a:tcTxStyle>
      <a:tcStyle>
        <a:tcBdr/>
        <a:fill>
          <a:noFill/>
        </a:fill>
      </a:tcStyle>
    </a:firstCol>
    <a:firstRow>
      <a:tcTxStyle b="on">
        <a:fontRef idx="minor"/>
        <a:srgbClr val="000000"/>
      </a:tcTxStyle>
      <a:tcStyle>
        <a:tcBdr/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7459" autoAdjust="0"/>
  </p:normalViewPr>
  <p:slideViewPr>
    <p:cSldViewPr snapToGrid="0" snapToObjects="1">
      <p:cViewPr varScale="1">
        <p:scale>
          <a:sx n="119" d="100"/>
          <a:sy n="119" d="100"/>
        </p:scale>
        <p:origin x="132" y="27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01" d="100"/>
          <a:sy n="101" d="100"/>
        </p:scale>
        <p:origin x="353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8E594-98F6-3A40-9CB1-890EFD882430}" type="datetimeFigureOut">
              <a:rPr lang="de-DE" smtClean="0"/>
              <a:t>14.11.2021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A8F55-2519-6F41-91E3-24F0254F6FF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058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DA80C-0032-A04F-8DC3-1D9FA424B670}" type="datetimeFigureOut">
              <a:rPr lang="de-DE" smtClean="0"/>
              <a:t>14.11.2021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8BABC-F464-1C42-81DA-2E65C84DE5D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02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mask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" y="0"/>
            <a:ext cx="1219835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21" name="Freihandform 20"/>
          <p:cNvSpPr/>
          <p:nvPr/>
        </p:nvSpPr>
        <p:spPr>
          <a:xfrm>
            <a:off x="3975404" y="679931"/>
            <a:ext cx="8222947" cy="6187327"/>
          </a:xfrm>
          <a:custGeom>
            <a:avLst/>
            <a:gdLst>
              <a:gd name="connsiteX0" fmla="*/ 5924544 w 8222947"/>
              <a:gd name="connsiteY0" fmla="*/ 885 h 6187327"/>
              <a:gd name="connsiteX1" fmla="*/ 6308590 w 8222947"/>
              <a:gd name="connsiteY1" fmla="*/ 41571 h 6187327"/>
              <a:gd name="connsiteX2" fmla="*/ 8006972 w 8222947"/>
              <a:gd name="connsiteY2" fmla="*/ 1782211 h 6187327"/>
              <a:gd name="connsiteX3" fmla="*/ 8214187 w 8222947"/>
              <a:gd name="connsiteY3" fmla="*/ 2329511 h 6187327"/>
              <a:gd name="connsiteX4" fmla="*/ 8222947 w 8222947"/>
              <a:gd name="connsiteY4" fmla="*/ 2362752 h 6187327"/>
              <a:gd name="connsiteX5" fmla="*/ 8222947 w 8222947"/>
              <a:gd name="connsiteY5" fmla="*/ 4688892 h 6187327"/>
              <a:gd name="connsiteX6" fmla="*/ 8207914 w 8222947"/>
              <a:gd name="connsiteY6" fmla="*/ 4742881 h 6187327"/>
              <a:gd name="connsiteX7" fmla="*/ 7556423 w 8222947"/>
              <a:gd name="connsiteY7" fmla="*/ 6028617 h 6187327"/>
              <a:gd name="connsiteX8" fmla="*/ 7425161 w 8222947"/>
              <a:gd name="connsiteY8" fmla="*/ 6187327 h 6187327"/>
              <a:gd name="connsiteX9" fmla="*/ 1006577 w 8222947"/>
              <a:gd name="connsiteY9" fmla="*/ 6187327 h 6187327"/>
              <a:gd name="connsiteX10" fmla="*/ 850964 w 8222947"/>
              <a:gd name="connsiteY10" fmla="*/ 5995980 h 6187327"/>
              <a:gd name="connsiteX11" fmla="*/ 422250 w 8222947"/>
              <a:gd name="connsiteY11" fmla="*/ 5267019 h 6187327"/>
              <a:gd name="connsiteX12" fmla="*/ 142610 w 8222947"/>
              <a:gd name="connsiteY12" fmla="*/ 2830055 h 6187327"/>
              <a:gd name="connsiteX13" fmla="*/ 3539677 w 8222947"/>
              <a:gd name="connsiteY13" fmla="*/ 2265216 h 6187327"/>
              <a:gd name="connsiteX14" fmla="*/ 5924544 w 8222947"/>
              <a:gd name="connsiteY14" fmla="*/ 885 h 618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22947" h="6187327">
                <a:moveTo>
                  <a:pt x="5924544" y="885"/>
                </a:moveTo>
                <a:cubicBezTo>
                  <a:pt x="6041007" y="-3625"/>
                  <a:pt x="6168271" y="8957"/>
                  <a:pt x="6308590" y="41571"/>
                </a:cubicBezTo>
                <a:cubicBezTo>
                  <a:pt x="6952725" y="190142"/>
                  <a:pt x="7634399" y="972436"/>
                  <a:pt x="8006972" y="1782211"/>
                </a:cubicBezTo>
                <a:cubicBezTo>
                  <a:pt x="8089782" y="1962218"/>
                  <a:pt x="8158705" y="2145053"/>
                  <a:pt x="8214187" y="2329511"/>
                </a:cubicBezTo>
                <a:lnTo>
                  <a:pt x="8222947" y="2362752"/>
                </a:lnTo>
                <a:lnTo>
                  <a:pt x="8222947" y="4688892"/>
                </a:lnTo>
                <a:lnTo>
                  <a:pt x="8207914" y="4742881"/>
                </a:lnTo>
                <a:cubicBezTo>
                  <a:pt x="8067235" y="5203851"/>
                  <a:pt x="7847382" y="5639692"/>
                  <a:pt x="7556423" y="6028617"/>
                </a:cubicBezTo>
                <a:lnTo>
                  <a:pt x="7425161" y="6187327"/>
                </a:lnTo>
                <a:lnTo>
                  <a:pt x="1006577" y="6187327"/>
                </a:lnTo>
                <a:lnTo>
                  <a:pt x="850964" y="5995980"/>
                </a:lnTo>
                <a:cubicBezTo>
                  <a:pt x="686863" y="5772304"/>
                  <a:pt x="542722" y="5528860"/>
                  <a:pt x="422250" y="5267019"/>
                </a:cubicBezTo>
                <a:cubicBezTo>
                  <a:pt x="50312" y="4458802"/>
                  <a:pt x="-155418" y="3502075"/>
                  <a:pt x="142610" y="2830055"/>
                </a:cubicBezTo>
                <a:cubicBezTo>
                  <a:pt x="788131" y="1375996"/>
                  <a:pt x="2271479" y="2908304"/>
                  <a:pt x="3539677" y="2265216"/>
                </a:cubicBezTo>
                <a:cubicBezTo>
                  <a:pt x="4682264" y="1685095"/>
                  <a:pt x="4798738" y="44473"/>
                  <a:pt x="5924544" y="88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5642407" y="1910668"/>
            <a:ext cx="6555944" cy="4947333"/>
          </a:xfrm>
          <a:custGeom>
            <a:avLst/>
            <a:gdLst>
              <a:gd name="connsiteX0" fmla="*/ 4854063 w 6552531"/>
              <a:gd name="connsiteY0" fmla="*/ 7 h 4947333"/>
              <a:gd name="connsiteX1" fmla="*/ 5071206 w 6552531"/>
              <a:gd name="connsiteY1" fmla="*/ 27731 h 4947333"/>
              <a:gd name="connsiteX2" fmla="*/ 6551503 w 6552531"/>
              <a:gd name="connsiteY2" fmla="*/ 1809287 h 4947333"/>
              <a:gd name="connsiteX3" fmla="*/ 6552531 w 6552531"/>
              <a:gd name="connsiteY3" fmla="*/ 1812764 h 4947333"/>
              <a:gd name="connsiteX4" fmla="*/ 6552531 w 6552531"/>
              <a:gd name="connsiteY4" fmla="*/ 3922236 h 4947333"/>
              <a:gd name="connsiteX5" fmla="*/ 6508354 w 6552531"/>
              <a:gd name="connsiteY5" fmla="*/ 4056281 h 4947333"/>
              <a:gd name="connsiteX6" fmla="*/ 6167266 w 6552531"/>
              <a:gd name="connsiteY6" fmla="*/ 4753897 h 4947333"/>
              <a:gd name="connsiteX7" fmla="*/ 6033717 w 6552531"/>
              <a:gd name="connsiteY7" fmla="*/ 4947333 h 4947333"/>
              <a:gd name="connsiteX8" fmla="*/ 688221 w 6552531"/>
              <a:gd name="connsiteY8" fmla="*/ 4947333 h 4947333"/>
              <a:gd name="connsiteX9" fmla="*/ 669155 w 6552531"/>
              <a:gd name="connsiteY9" fmla="*/ 4921952 h 4947333"/>
              <a:gd name="connsiteX10" fmla="*/ 159446 w 6552531"/>
              <a:gd name="connsiteY10" fmla="*/ 3896401 h 4947333"/>
              <a:gd name="connsiteX11" fmla="*/ 44617 w 6552531"/>
              <a:gd name="connsiteY11" fmla="*/ 3440846 h 4947333"/>
              <a:gd name="connsiteX12" fmla="*/ 40529 w 6552531"/>
              <a:gd name="connsiteY12" fmla="*/ 3406626 h 4947333"/>
              <a:gd name="connsiteX13" fmla="*/ 39476 w 6552531"/>
              <a:gd name="connsiteY13" fmla="*/ 3401514 h 4947333"/>
              <a:gd name="connsiteX14" fmla="*/ 482859 w 6552531"/>
              <a:gd name="connsiteY14" fmla="*/ 1876033 h 4947333"/>
              <a:gd name="connsiteX15" fmla="*/ 896951 w 6552531"/>
              <a:gd name="connsiteY15" fmla="*/ 1759366 h 4947333"/>
              <a:gd name="connsiteX16" fmla="*/ 1369778 w 6552531"/>
              <a:gd name="connsiteY16" fmla="*/ 1839493 h 4947333"/>
              <a:gd name="connsiteX17" fmla="*/ 1408346 w 6552531"/>
              <a:gd name="connsiteY17" fmla="*/ 1854656 h 4947333"/>
              <a:gd name="connsiteX18" fmla="*/ 1515289 w 6552531"/>
              <a:gd name="connsiteY18" fmla="*/ 1876395 h 4947333"/>
              <a:gd name="connsiteX19" fmla="*/ 2860708 w 6552531"/>
              <a:gd name="connsiteY19" fmla="*/ 1855646 h 4947333"/>
              <a:gd name="connsiteX20" fmla="*/ 3877062 w 6552531"/>
              <a:gd name="connsiteY20" fmla="*/ 691198 h 4947333"/>
              <a:gd name="connsiteX21" fmla="*/ 4633989 w 6552531"/>
              <a:gd name="connsiteY21" fmla="*/ 13545 h 4947333"/>
              <a:gd name="connsiteX22" fmla="*/ 4683323 w 6552531"/>
              <a:gd name="connsiteY22" fmla="*/ 9490 h 4947333"/>
              <a:gd name="connsiteX23" fmla="*/ 4720135 w 6552531"/>
              <a:gd name="connsiteY23" fmla="*/ 11657 h 4947333"/>
              <a:gd name="connsiteX24" fmla="*/ 4746809 w 6552531"/>
              <a:gd name="connsiteY24" fmla="*/ 6469 h 4947333"/>
              <a:gd name="connsiteX25" fmla="*/ 4854063 w 6552531"/>
              <a:gd name="connsiteY25" fmla="*/ 7 h 49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52531" h="4947333">
                <a:moveTo>
                  <a:pt x="4854063" y="7"/>
                </a:moveTo>
                <a:cubicBezTo>
                  <a:pt x="4925952" y="311"/>
                  <a:pt x="4998520" y="9743"/>
                  <a:pt x="5071206" y="27731"/>
                </a:cubicBezTo>
                <a:cubicBezTo>
                  <a:pt x="5652694" y="171645"/>
                  <a:pt x="6241767" y="863160"/>
                  <a:pt x="6551503" y="1809287"/>
                </a:cubicBezTo>
                <a:lnTo>
                  <a:pt x="6552531" y="1812764"/>
                </a:lnTo>
                <a:lnTo>
                  <a:pt x="6552531" y="3922236"/>
                </a:lnTo>
                <a:lnTo>
                  <a:pt x="6508354" y="4056281"/>
                </a:lnTo>
                <a:cubicBezTo>
                  <a:pt x="6420252" y="4303320"/>
                  <a:pt x="6305352" y="4537096"/>
                  <a:pt x="6167266" y="4753897"/>
                </a:cubicBezTo>
                <a:lnTo>
                  <a:pt x="6033717" y="4947333"/>
                </a:lnTo>
                <a:lnTo>
                  <a:pt x="688221" y="4947333"/>
                </a:lnTo>
                <a:lnTo>
                  <a:pt x="669155" y="4921952"/>
                </a:lnTo>
                <a:cubicBezTo>
                  <a:pt x="462010" y="4623316"/>
                  <a:pt x="290452" y="4280274"/>
                  <a:pt x="159446" y="3896401"/>
                </a:cubicBezTo>
                <a:cubicBezTo>
                  <a:pt x="110759" y="3753734"/>
                  <a:pt x="70478" y="3595787"/>
                  <a:pt x="44617" y="3440846"/>
                </a:cubicBezTo>
                <a:lnTo>
                  <a:pt x="40529" y="3406626"/>
                </a:lnTo>
                <a:lnTo>
                  <a:pt x="39476" y="3401514"/>
                </a:lnTo>
                <a:cubicBezTo>
                  <a:pt x="-78551" y="2709645"/>
                  <a:pt x="67748" y="2122061"/>
                  <a:pt x="482859" y="1876033"/>
                </a:cubicBezTo>
                <a:cubicBezTo>
                  <a:pt x="607393" y="1802224"/>
                  <a:pt x="747277" y="1764396"/>
                  <a:pt x="896951" y="1759366"/>
                </a:cubicBezTo>
                <a:cubicBezTo>
                  <a:pt x="1046624" y="1754337"/>
                  <a:pt x="1206087" y="1782107"/>
                  <a:pt x="1369778" y="1839493"/>
                </a:cubicBezTo>
                <a:lnTo>
                  <a:pt x="1408346" y="1854656"/>
                </a:lnTo>
                <a:lnTo>
                  <a:pt x="1515289" y="1876395"/>
                </a:lnTo>
                <a:cubicBezTo>
                  <a:pt x="1867428" y="1960511"/>
                  <a:pt x="2467079" y="2053179"/>
                  <a:pt x="2860708" y="1855646"/>
                </a:cubicBezTo>
                <a:cubicBezTo>
                  <a:pt x="3254336" y="1658114"/>
                  <a:pt x="3625995" y="1062372"/>
                  <a:pt x="3877062" y="691198"/>
                </a:cubicBezTo>
                <a:cubicBezTo>
                  <a:pt x="4155238" y="279949"/>
                  <a:pt x="4374413" y="55026"/>
                  <a:pt x="4633989" y="13545"/>
                </a:cubicBezTo>
                <a:cubicBezTo>
                  <a:pt x="4650213" y="10953"/>
                  <a:pt x="4666671" y="9635"/>
                  <a:pt x="4683323" y="9490"/>
                </a:cubicBezTo>
                <a:lnTo>
                  <a:pt x="4720135" y="11657"/>
                </a:lnTo>
                <a:lnTo>
                  <a:pt x="4746809" y="6469"/>
                </a:lnTo>
                <a:cubicBezTo>
                  <a:pt x="4782344" y="1985"/>
                  <a:pt x="4818118" y="-145"/>
                  <a:pt x="4854063" y="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38700" y="3239457"/>
            <a:ext cx="6790944" cy="1097269"/>
          </a:xfrm>
        </p:spPr>
        <p:txBody>
          <a:bodyPr lIns="0" tIns="0" bIns="0" anchor="b">
            <a:norm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 err="1"/>
              <a:t>Überschrift</a:t>
            </a:r>
            <a:r>
              <a:rPr lang="en-US" noProof="0" dirty="0"/>
              <a:t> </a:t>
            </a:r>
            <a:r>
              <a:rPr lang="en-US" noProof="0" dirty="0" err="1"/>
              <a:t>Titelfolie</a:t>
            </a:r>
            <a:endParaRPr lang="en-US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2D6CD5-EBD8-4E95-8859-83C8D04BF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177" y="1533510"/>
            <a:ext cx="2691819" cy="1264388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833464" y="5641975"/>
            <a:ext cx="1445099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1200">
                <a:latin typeface="+mn-lt"/>
              </a:defRPr>
            </a:lvl1pPr>
          </a:lstStyle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69B772D-4EEB-40F5-B989-5B158C414958}"/>
              </a:ext>
            </a:extLst>
          </p:cNvPr>
          <p:cNvSpPr/>
          <p:nvPr/>
        </p:nvSpPr>
        <p:spPr>
          <a:xfrm>
            <a:off x="0" y="6723258"/>
            <a:ext cx="12198350" cy="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2A818FE7-2817-4CCE-892B-6DE76AF6C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8699" y="6200774"/>
            <a:ext cx="5541757" cy="42134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noProof="0" dirty="0" err="1"/>
              <a:t>Departement</a:t>
            </a:r>
            <a:r>
              <a:rPr lang="en-US" noProof="0" dirty="0"/>
              <a:t> / </a:t>
            </a:r>
            <a:r>
              <a:rPr lang="en-US" noProof="0" dirty="0" err="1"/>
              <a:t>Abteilung</a:t>
            </a:r>
            <a:endParaRPr lang="en-US" noProof="0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8700" y="4410388"/>
            <a:ext cx="6790944" cy="8603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Untertitel</a:t>
            </a:r>
            <a:endParaRPr lang="en-US" noProof="0" dirty="0"/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33464" y="5342714"/>
            <a:ext cx="5546993" cy="184666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>
            <a:lvl1pPr marL="0" marR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7912" indent="0">
              <a:buNone/>
              <a:defRPr/>
            </a:lvl4pPr>
            <a:lvl5pPr marL="1438275" indent="0">
              <a:buNone/>
              <a:defRPr/>
            </a:lvl5pPr>
          </a:lstStyle>
          <a:p>
            <a:pPr marL="0" marR="0" lvl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Vorname Nachname</a:t>
            </a:r>
          </a:p>
        </p:txBody>
      </p:sp>
    </p:spTree>
    <p:extLst>
      <p:ext uri="{BB962C8B-B14F-4D97-AF65-F5344CB8AC3E}">
        <p14:creationId xmlns:p14="http://schemas.microsoft.com/office/powerpoint/2010/main" val="3244594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7335">
          <p15:clr>
            <a:srgbClr val="FBAE40"/>
          </p15:clr>
        </p15:guide>
        <p15:guide id="3" pos="304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_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7431782" y="333375"/>
            <a:ext cx="4428432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2"/>
          </p:nvPr>
        </p:nvSpPr>
        <p:spPr>
          <a:xfrm>
            <a:off x="806450" y="1449388"/>
            <a:ext cx="6337300" cy="4751387"/>
          </a:xfrm>
        </p:spPr>
        <p:txBody>
          <a:bodyPr/>
          <a:lstStyle>
            <a:lvl1pPr marL="444500" indent="-444500">
              <a:buSzPct val="150000"/>
              <a:buFont typeface="Wingdings" panose="05000000000000000000" pitchFamily="2" charset="2"/>
              <a:buChar char="q"/>
              <a:defRPr/>
            </a:lvl1pPr>
            <a:lvl2pPr marL="623888" indent="-371475">
              <a:buSzPct val="150000"/>
              <a:buFont typeface="Wingdings" panose="05000000000000000000" pitchFamily="2" charset="2"/>
              <a:buChar char="q"/>
              <a:defRPr/>
            </a:lvl2pPr>
            <a:lvl3pPr marL="896938" indent="-392113">
              <a:buSzPct val="150000"/>
              <a:buFont typeface="Wingdings" panose="05000000000000000000" pitchFamily="2" charset="2"/>
              <a:buChar char="q"/>
              <a:defRPr/>
            </a:lvl3pPr>
            <a:lvl4pPr marL="1162050" indent="-406400">
              <a:buSzPct val="150000"/>
              <a:buFont typeface="Wingdings" panose="05000000000000000000" pitchFamily="2" charset="2"/>
              <a:buChar char="q"/>
              <a:defRPr/>
            </a:lvl4pPr>
            <a:lvl5pPr marL="1341438" indent="-333375">
              <a:buSzPct val="150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6337301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Thema</a:t>
            </a:r>
            <a:endParaRPr lang="en-US" noProof="0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06449" y="692150"/>
            <a:ext cx="5364163" cy="68421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indent="0" algn="l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sz="2800" b="1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Today's Objectives</a:t>
            </a:r>
          </a:p>
        </p:txBody>
      </p:sp>
    </p:spTree>
    <p:extLst>
      <p:ext uri="{BB962C8B-B14F-4D97-AF65-F5344CB8AC3E}">
        <p14:creationId xmlns:p14="http://schemas.microsoft.com/office/powerpoint/2010/main" val="546825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_Comp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7431782" y="333375"/>
            <a:ext cx="4428432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2"/>
          </p:nvPr>
        </p:nvSpPr>
        <p:spPr>
          <a:xfrm>
            <a:off x="806450" y="1449388"/>
            <a:ext cx="6337300" cy="4751387"/>
          </a:xfrm>
        </p:spPr>
        <p:txBody>
          <a:bodyPr/>
          <a:lstStyle>
            <a:lvl1pPr marL="358775" indent="-358775">
              <a:buSzPct val="150000"/>
              <a:buFont typeface="Wingdings" panose="05000000000000000000" pitchFamily="2" charset="2"/>
              <a:buChar char="ü"/>
              <a:defRPr/>
            </a:lvl1pPr>
            <a:lvl2pPr marL="623888" indent="-371475">
              <a:buSzPct val="150000"/>
              <a:buFont typeface="Wingdings" panose="05000000000000000000" pitchFamily="2" charset="2"/>
              <a:buChar char="ü"/>
              <a:defRPr/>
            </a:lvl2pPr>
            <a:lvl3pPr marL="803275" indent="-298450">
              <a:buSzPct val="150000"/>
              <a:buFont typeface="Wingdings" panose="05000000000000000000" pitchFamily="2" charset="2"/>
              <a:buChar char="ü"/>
              <a:tabLst/>
              <a:defRPr/>
            </a:lvl3pPr>
            <a:lvl4pPr marL="1076325" indent="-320675">
              <a:buSzPct val="150000"/>
              <a:buFont typeface="Wingdings" panose="05000000000000000000" pitchFamily="2" charset="2"/>
              <a:buChar char="ü"/>
              <a:defRPr/>
            </a:lvl4pPr>
            <a:lvl5pPr marL="1341438" indent="-333375">
              <a:buSzPct val="150000"/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6337301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Thema</a:t>
            </a:r>
            <a:endParaRPr lang="en-US" noProof="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06449" y="692150"/>
            <a:ext cx="5364163" cy="68421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indent="0" algn="l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sz="2800" b="1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Today's Objectives</a:t>
            </a:r>
          </a:p>
        </p:txBody>
      </p:sp>
    </p:spTree>
    <p:extLst>
      <p:ext uri="{BB962C8B-B14F-4D97-AF65-F5344CB8AC3E}">
        <p14:creationId xmlns:p14="http://schemas.microsoft.com/office/powerpoint/2010/main" val="221073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Thema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6660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4216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l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-1"/>
            <a:ext cx="12198350" cy="6200775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</p:spTree>
    <p:extLst>
      <p:ext uri="{BB962C8B-B14F-4D97-AF65-F5344CB8AC3E}">
        <p14:creationId xmlns:p14="http://schemas.microsoft.com/office/powerpoint/2010/main" val="1106125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F2D6CD5-EBD8-4E95-8859-83C8D04B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804" y="5947634"/>
            <a:ext cx="1558409" cy="732008"/>
          </a:xfrm>
          <a:prstGeom prst="rect">
            <a:avLst/>
          </a:prstGeom>
        </p:spPr>
      </p:pic>
      <p:sp>
        <p:nvSpPr>
          <p:cNvPr id="14" name="Bildplatzhalter 13" descr="Hier Titelbild einfügen" title="Titelbild">
            <a:extLst>
              <a:ext uri="{FF2B5EF4-FFF2-40B4-BE49-F238E27FC236}">
                <a16:creationId xmlns:a16="http://schemas.microsoft.com/office/drawing/2014/main" id="{1DE6A71F-9A5B-4F1D-A226-20EDC05C37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8350" cy="5772670"/>
          </a:xfrm>
          <a:prstGeom prst="rect">
            <a:avLst/>
          </a:prstGeom>
          <a:solidFill>
            <a:schemeClr val="bg2"/>
          </a:solidFill>
        </p:spPr>
        <p:txBody>
          <a:bodyPr lIns="216000" tIns="108000" anchor="t" anchorCtr="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Tipp: Zuerst das Bild einfügen (über das Bild-Icon), dann den Titel eingeben.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38531" y="3427353"/>
            <a:ext cx="5957391" cy="797311"/>
          </a:xfrm>
          <a:solidFill>
            <a:srgbClr val="FFFFFF">
              <a:alpha val="80000"/>
            </a:srgbClr>
          </a:solidFill>
        </p:spPr>
        <p:txBody>
          <a:bodyPr wrap="square" lIns="108000" tIns="72000" rIns="108000" bIns="108000" anchor="b" anchorCtr="0">
            <a:spAutoFit/>
          </a:bodyPr>
          <a:lstStyle>
            <a:lvl1pPr algn="l">
              <a:lnSpc>
                <a:spcPct val="100000"/>
              </a:lnSpc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 err="1"/>
              <a:t>Überschrift</a:t>
            </a:r>
            <a:r>
              <a:rPr lang="en-US" noProof="0" dirty="0"/>
              <a:t> </a:t>
            </a:r>
            <a:r>
              <a:rPr lang="en-US" noProof="0" dirty="0" err="1"/>
              <a:t>Titelfolie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329363" y="6453187"/>
            <a:ext cx="3377345" cy="17938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8043DE-5E81-43FD-995B-4B17DF0265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7514" y="4224664"/>
            <a:ext cx="4064000" cy="489534"/>
          </a:xfrm>
          <a:prstGeom prst="rect">
            <a:avLst/>
          </a:prstGeom>
          <a:solidFill>
            <a:srgbClr val="D72864">
              <a:alpha val="80000"/>
            </a:srgbClr>
          </a:solidFill>
        </p:spPr>
        <p:txBody>
          <a:bodyPr wrap="square" lIns="108000" tIns="72000" rIns="108000" bIns="108000" anchor="t" anchorCtr="0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Untertitel</a:t>
            </a:r>
            <a:endParaRPr lang="en-US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329363" y="5949950"/>
            <a:ext cx="3365053" cy="5032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7912" indent="0">
              <a:buNone/>
              <a:defRPr/>
            </a:lvl4pPr>
            <a:lvl5pPr marL="1438275" indent="0">
              <a:buNone/>
              <a:defRPr/>
            </a:lvl5pPr>
          </a:lstStyle>
          <a:p>
            <a:pPr marL="0" marR="0" lvl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Vorname Nachname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A818FE7-2817-4CCE-892B-6DE76AF6C5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450" y="5949950"/>
            <a:ext cx="4532081" cy="647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noProof="0" dirty="0" err="1"/>
              <a:t>Departement</a:t>
            </a:r>
            <a:r>
              <a:rPr lang="en-US" noProof="0" dirty="0"/>
              <a:t> / </a:t>
            </a:r>
            <a:r>
              <a:rPr lang="en-US" noProof="0" dirty="0" err="1"/>
              <a:t>Abteilung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462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8">
          <p15:clr>
            <a:srgbClr val="FBAE40"/>
          </p15:clr>
        </p15:guide>
        <p15:guide id="2" pos="2663">
          <p15:clr>
            <a:srgbClr val="FBAE40"/>
          </p15:clr>
        </p15:guide>
        <p15:guide id="3" orient="horz" pos="2659">
          <p15:clr>
            <a:srgbClr val="FBAE40"/>
          </p15:clr>
        </p15:guide>
        <p15:guide id="8" pos="5223">
          <p15:clr>
            <a:srgbClr val="FBAE40"/>
          </p15:clr>
        </p15:guide>
        <p15:guide id="9" orient="horz" pos="3748">
          <p15:clr>
            <a:srgbClr val="FBAE40"/>
          </p15:clr>
        </p15:guide>
        <p15:guide id="10" pos="336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6494462" y="333375"/>
            <a:ext cx="5365751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49" y="2213149"/>
            <a:ext cx="5364164" cy="1917733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Untertitel</a:t>
            </a:r>
            <a:endParaRPr lang="en-US" noProof="0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333375"/>
            <a:ext cx="5364163" cy="183515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 baseline="0"/>
            </a:lvl1pPr>
          </a:lstStyle>
          <a:p>
            <a:r>
              <a:rPr lang="en-US" noProof="0" dirty="0" err="1"/>
              <a:t>Titel</a:t>
            </a:r>
            <a:r>
              <a:rPr lang="en-US" noProof="0" dirty="0"/>
              <a:t> </a:t>
            </a:r>
            <a:r>
              <a:rPr lang="en-US" noProof="0" dirty="0" err="1"/>
              <a:t>Abschnittsfolie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050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850783"/>
            <a:ext cx="12198350" cy="2349992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333375"/>
            <a:ext cx="11053763" cy="183515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 err="1"/>
              <a:t>Titel</a:t>
            </a:r>
            <a:r>
              <a:rPr lang="en-US" noProof="0" dirty="0"/>
              <a:t> </a:t>
            </a:r>
            <a:r>
              <a:rPr lang="en-US" noProof="0" dirty="0" err="1"/>
              <a:t>Abschnittsfolie</a:t>
            </a:r>
            <a:endParaRPr lang="en-US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6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50" y="2213149"/>
            <a:ext cx="7371633" cy="1398501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Untertitel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190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6450" y="1449387"/>
            <a:ext cx="11053763" cy="4751387"/>
          </a:xfrm>
          <a:prstGeom prst="rect">
            <a:avLst/>
          </a:prstGeom>
        </p:spPr>
        <p:txBody>
          <a:bodyPr numCol="2" spcCol="288000">
            <a:normAutofit/>
          </a:bodyPr>
          <a:lstStyle>
            <a:lvl1pPr marL="342900" marR="0" indent="-342900" algn="l" defTabSz="609768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/>
              <a:defRPr sz="2000" baseline="0"/>
            </a:lvl1pPr>
            <a:lvl2pPr marL="360363" indent="-360363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 sz="2000" b="1" baseline="0"/>
            </a:lvl2pPr>
            <a:lvl3pPr marL="628650" indent="-2682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aseline="0"/>
            </a:lvl3pPr>
            <a:lvl4pPr marL="895350" indent="-206375">
              <a:spcBef>
                <a:spcPts val="400"/>
              </a:spcBef>
              <a:spcAft>
                <a:spcPts val="0"/>
              </a:spcAft>
              <a:defRPr/>
            </a:lvl4pPr>
            <a:lvl5pPr marL="1163638" indent="-230188">
              <a:spcBef>
                <a:spcPts val="4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noProof="0" dirty="0" err="1"/>
              <a:t>Thema</a:t>
            </a:r>
            <a:r>
              <a:rPr lang="en-US" noProof="0" dirty="0"/>
              <a:t> 1 [</a:t>
            </a:r>
            <a:r>
              <a:rPr lang="en-US" noProof="0" dirty="0" err="1"/>
              <a:t>Ebene</a:t>
            </a:r>
            <a:r>
              <a:rPr lang="en-US" noProof="0" dirty="0"/>
              <a:t> 1]</a:t>
            </a:r>
          </a:p>
          <a:p>
            <a:pPr lvl="1"/>
            <a:r>
              <a:rPr lang="en-US" noProof="0" dirty="0" err="1"/>
              <a:t>Thema</a:t>
            </a:r>
            <a:r>
              <a:rPr lang="en-US" noProof="0" dirty="0"/>
              <a:t> 2 </a:t>
            </a:r>
            <a:r>
              <a:rPr lang="en-US" noProof="0" dirty="0" err="1"/>
              <a:t>aktiv</a:t>
            </a:r>
            <a:r>
              <a:rPr lang="en-US" noProof="0" dirty="0"/>
              <a:t> [</a:t>
            </a:r>
            <a:r>
              <a:rPr lang="en-US" noProof="0" dirty="0" err="1"/>
              <a:t>Ebene</a:t>
            </a:r>
            <a:r>
              <a:rPr lang="en-US" noProof="0" dirty="0"/>
              <a:t> 2]</a:t>
            </a:r>
          </a:p>
          <a:p>
            <a:pPr lvl="2"/>
            <a:r>
              <a:rPr lang="en-US" noProof="0" dirty="0" err="1"/>
              <a:t>Unterthema</a:t>
            </a:r>
            <a:r>
              <a:rPr lang="en-US" noProof="0" dirty="0"/>
              <a:t> 1 [</a:t>
            </a:r>
            <a:r>
              <a:rPr lang="en-US" noProof="0" dirty="0" err="1"/>
              <a:t>Ebene</a:t>
            </a:r>
            <a:r>
              <a:rPr lang="en-US" noProof="0" dirty="0"/>
              <a:t> 3]</a:t>
            </a:r>
          </a:p>
          <a:p>
            <a:pPr lvl="2"/>
            <a:r>
              <a:rPr lang="en-US" noProof="0" dirty="0" err="1"/>
              <a:t>Unterthema</a:t>
            </a:r>
            <a:r>
              <a:rPr lang="en-US" noProof="0" dirty="0"/>
              <a:t> 2 [</a:t>
            </a:r>
            <a:r>
              <a:rPr lang="en-US" noProof="0" dirty="0" err="1"/>
              <a:t>Ebene</a:t>
            </a:r>
            <a:r>
              <a:rPr lang="en-US" noProof="0" dirty="0"/>
              <a:t> 3]</a:t>
            </a:r>
          </a:p>
          <a:p>
            <a:pPr marL="342900" marR="0" lvl="0" indent="-342900" algn="l" defTabSz="609768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 err="1"/>
              <a:t>Thema</a:t>
            </a:r>
            <a:r>
              <a:rPr lang="en-US" noProof="0" dirty="0"/>
              <a:t> 3 [</a:t>
            </a:r>
            <a:r>
              <a:rPr lang="en-US" noProof="0" dirty="0" err="1"/>
              <a:t>Ebene</a:t>
            </a:r>
            <a:r>
              <a:rPr lang="en-US" noProof="0" dirty="0"/>
              <a:t> 1]</a:t>
            </a:r>
          </a:p>
          <a:p>
            <a:pPr lvl="0"/>
            <a:endParaRPr lang="en-US" noProof="0" dirty="0"/>
          </a:p>
          <a:p>
            <a:pPr lvl="2"/>
            <a:endParaRPr lang="en-US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E42ADF-F5B2-43B8-AB96-1EFC272BC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68" y="6244316"/>
            <a:ext cx="1340225" cy="629524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806450" y="333376"/>
            <a:ext cx="11053763" cy="287337"/>
          </a:xfrm>
        </p:spPr>
        <p:txBody>
          <a:bodyPr/>
          <a:lstStyle>
            <a:lvl1pPr>
              <a:defRPr lang="de-DE" sz="2000" b="1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Agenda-</a:t>
            </a:r>
            <a:r>
              <a:rPr lang="en-US" noProof="0" dirty="0" err="1"/>
              <a:t>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0436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11053763" cy="475138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Thema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3275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de-CH" dirty="0"/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Thema</a:t>
            </a:r>
            <a:endParaRPr lang="en-US" noProof="0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5364163" cy="475138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27"/>
          </p:nvPr>
        </p:nvSpPr>
        <p:spPr>
          <a:xfrm>
            <a:off x="6496050" y="1449388"/>
            <a:ext cx="5364163" cy="475138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7685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451" y="1449388"/>
            <a:ext cx="5364576" cy="358775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Überschrift</a:t>
            </a:r>
            <a:endParaRPr lang="en-US" noProof="0" dirty="0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05072" y="1449388"/>
            <a:ext cx="5353967" cy="358775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Überschrift</a:t>
            </a:r>
            <a:endParaRPr lang="en-US" noProof="0" dirty="0"/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Thema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25"/>
          </p:nvPr>
        </p:nvSpPr>
        <p:spPr>
          <a:xfrm>
            <a:off x="806450" y="1881188"/>
            <a:ext cx="5364163" cy="431958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26"/>
          </p:nvPr>
        </p:nvSpPr>
        <p:spPr>
          <a:xfrm>
            <a:off x="6494463" y="1881188"/>
            <a:ext cx="5364163" cy="431958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6247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7431782" y="333375"/>
            <a:ext cx="4428432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2"/>
          </p:nvPr>
        </p:nvSpPr>
        <p:spPr>
          <a:xfrm>
            <a:off x="806450" y="1449388"/>
            <a:ext cx="6337300" cy="475138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6337301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 err="1"/>
              <a:t>Thema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451" y="692150"/>
            <a:ext cx="6337300" cy="68421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2903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platzhalter 1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noProof="0" dirty="0" err="1"/>
              <a:t>Titel</a:t>
            </a:r>
            <a:r>
              <a:rPr lang="en-US" noProof="0" dirty="0"/>
              <a:t> </a:t>
            </a:r>
            <a:r>
              <a:rPr lang="en-US" noProof="0" dirty="0" err="1"/>
              <a:t>Inhaltsfolie</a:t>
            </a:r>
            <a:r>
              <a:rPr lang="en-US" noProof="0" dirty="0"/>
              <a:t> </a:t>
            </a:r>
            <a:r>
              <a:rPr lang="en-US" noProof="0" dirty="0" err="1"/>
              <a:t>einzeilig</a:t>
            </a:r>
            <a:endParaRPr lang="en-US" noProof="0" dirty="0"/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DCCF8EB6-970F-4B91-8E46-5B6411EAA2E4}"/>
              </a:ext>
            </a:extLst>
          </p:cNvPr>
          <p:cNvCxnSpPr>
            <a:cxnSpLocks/>
          </p:cNvCxnSpPr>
          <p:nvPr/>
        </p:nvCxnSpPr>
        <p:spPr>
          <a:xfrm>
            <a:off x="802958" y="6454845"/>
            <a:ext cx="5875" cy="40315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atumsplatzhalter 2">
            <a:extLst>
              <a:ext uri="{FF2B5EF4-FFF2-40B4-BE49-F238E27FC236}">
                <a16:creationId xmlns:a16="http://schemas.microsoft.com/office/drawing/2014/main" id="{DD859570-9479-4CD6-9E5E-B8BCB591E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4464" y="6453187"/>
            <a:ext cx="3376650" cy="17938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/>
            </a:lvl1pPr>
          </a:lstStyle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2" name="Fußzeilenplatzhalter 3">
            <a:extLst>
              <a:ext uri="{FF2B5EF4-FFF2-40B4-BE49-F238E27FC236}">
                <a16:creationId xmlns:a16="http://schemas.microsoft.com/office/drawing/2014/main" id="{2A1BCD4E-392B-40D0-9259-9419E7635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50" y="6454845"/>
            <a:ext cx="5364163" cy="332663"/>
          </a:xfrm>
          <a:prstGeom prst="rect">
            <a:avLst/>
          </a:prstGeom>
        </p:spPr>
        <p:txBody>
          <a:bodyPr lIns="108000" tIns="0" rIns="0" bIns="0"/>
          <a:lstStyle>
            <a:lvl1pPr algn="l">
              <a:defRPr sz="1200"/>
            </a:lvl1pPr>
          </a:lstStyle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53" name="Foliennummernplatzhalter 4">
            <a:extLst>
              <a:ext uri="{FF2B5EF4-FFF2-40B4-BE49-F238E27FC236}">
                <a16:creationId xmlns:a16="http://schemas.microsoft.com/office/drawing/2014/main" id="{F6E723C3-915C-402C-9570-E97A66A8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996" y="6453187"/>
            <a:ext cx="537454" cy="179387"/>
          </a:xfrm>
          <a:prstGeom prst="rect">
            <a:avLst/>
          </a:prstGeom>
        </p:spPr>
        <p:txBody>
          <a:bodyPr lIns="0" tIns="0" rIns="108000" bIns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EAC321B-7500-4259-A00F-915439A35E15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E42ADF-F5B2-43B8-AB96-1EFC272BC70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68" y="6244316"/>
            <a:ext cx="1340225" cy="629524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802958" y="1449388"/>
            <a:ext cx="11057254" cy="47513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 err="1"/>
              <a:t>Erste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87A09D-0DC2-438D-BB16-17E32170659F}"/>
              </a:ext>
            </a:extLst>
          </p:cNvPr>
          <p:cNvSpPr/>
          <p:nvPr userDrawn="1"/>
        </p:nvSpPr>
        <p:spPr>
          <a:xfrm>
            <a:off x="8033047" y="6307092"/>
            <a:ext cx="2725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This presentation is teaching material of the OST. </a:t>
            </a:r>
            <a:br>
              <a:rPr lang="en-US" sz="800" dirty="0"/>
            </a:br>
            <a:r>
              <a:rPr lang="en-US" sz="800" dirty="0"/>
              <a:t>Publication or forwarding (PDF, Video, ...), even in part, is only permitted with written permission of the authors.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32567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5" r:id="rId10"/>
    <p:sldLayoutId id="2147483856" r:id="rId11"/>
    <p:sldLayoutId id="2147483852" r:id="rId12"/>
    <p:sldLayoutId id="2147483853" r:id="rId13"/>
    <p:sldLayoutId id="2147483854" r:id="rId14"/>
  </p:sldLayoutIdLst>
  <p:hf hdr="0"/>
  <p:txStyles>
    <p:titleStyle>
      <a:lvl1pPr algn="l" defTabSz="609768" rtl="0" eaLnBrk="1" latinLnBrk="0" hangingPunct="1">
        <a:lnSpc>
          <a:spcPct val="120000"/>
        </a:lnSpc>
        <a:spcBef>
          <a:spcPct val="0"/>
        </a:spcBef>
        <a:buNone/>
        <a:defRPr sz="32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609768" rtl="0" eaLnBrk="1" latinLnBrk="0" hangingPunct="1">
        <a:spcBef>
          <a:spcPts val="18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609768" rtl="0" eaLnBrk="1" latinLnBrk="0" hangingPunct="1">
        <a:spcBef>
          <a:spcPts val="12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609768" rtl="0" eaLnBrk="1" latinLnBrk="0" hangingPunct="1">
        <a:spcBef>
          <a:spcPts val="1000"/>
        </a:spcBef>
        <a:buSzPct val="90000"/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609768" rtl="0" eaLnBrk="1" latinLnBrk="0" hangingPunct="1">
        <a:spcBef>
          <a:spcPts val="6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marR="0" indent="-252000" algn="l" defTabSz="609768" rtl="0" eaLnBrk="1" fontAlgn="auto" latinLnBrk="0" hangingPunct="1">
        <a:lnSpc>
          <a:spcPct val="12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12000" indent="-252000" algn="l" defTabSz="611188" rtl="0" eaLnBrk="1" latinLnBrk="0" hangingPunct="1">
        <a:lnSpc>
          <a:spcPct val="120000"/>
        </a:lnSpc>
        <a:spcBef>
          <a:spcPts val="600"/>
        </a:spcBef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52000" algn="l" defTabSz="609768" rtl="0" eaLnBrk="1" latinLnBrk="0" hangingPunct="1">
        <a:lnSpc>
          <a:spcPct val="120000"/>
        </a:lnSpc>
        <a:spcBef>
          <a:spcPts val="6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257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025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68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35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03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71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838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606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373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141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08">
          <p15:clr>
            <a:srgbClr val="547EBF"/>
          </p15:clr>
        </p15:guide>
        <p15:guide id="7" pos="7471">
          <p15:clr>
            <a:srgbClr val="547EBF"/>
          </p15:clr>
        </p15:guide>
        <p15:guide id="8" orient="horz" pos="210">
          <p15:clr>
            <a:srgbClr val="547EBF"/>
          </p15:clr>
        </p15:guide>
        <p15:guide id="9" orient="horz" pos="4065">
          <p15:clr>
            <a:srgbClr val="C35EA4"/>
          </p15:clr>
        </p15:guide>
        <p15:guide id="10" orient="horz" pos="4156" userDrawn="1">
          <p15:clr>
            <a:srgbClr val="547EBF"/>
          </p15:clr>
        </p15:guide>
        <p15:guide id="12" orient="horz" pos="391">
          <p15:clr>
            <a:srgbClr val="C35EA4"/>
          </p15:clr>
        </p15:guide>
        <p15:guide id="13" orient="horz" pos="913">
          <p15:clr>
            <a:srgbClr val="C35EA4"/>
          </p15:clr>
        </p15:guide>
        <p15:guide id="14" orient="horz" pos="3906">
          <p15:clr>
            <a:srgbClr val="C35EA4"/>
          </p15:clr>
        </p15:guide>
        <p15:guide id="15" pos="3987">
          <p15:clr>
            <a:srgbClr val="9FCC3B"/>
          </p15:clr>
        </p15:guide>
        <p15:guide id="16" pos="4091">
          <p15:clr>
            <a:srgbClr val="C35EA4"/>
          </p15:clr>
        </p15:guide>
        <p15:guide id="17" pos="3887">
          <p15:clr>
            <a:srgbClr val="C35EA4"/>
          </p15:clr>
        </p15:guide>
        <p15:guide id="18" orient="horz" pos="867">
          <p15:clr>
            <a:srgbClr val="C35EA4"/>
          </p15:clr>
        </p15:guide>
        <p15:guide id="19" orient="horz" pos="436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n.wikipedia.org/wiki/Representational_state_transfer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OAP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OPC_Unified_Architecture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man.com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915p1aXlkE?list=PLqq4LnWs3olU-bP2R9uD8YXbt02JjocOk&amp;t=858" TargetMode="External"/><Relationship Id="rId2" Type="http://schemas.openxmlformats.org/officeDocument/2006/relationships/hyperlink" Target="https://www.youtube.com/playlist?list=PLqq4LnWs3olU-bP2R9uD8YXbt02JjocOk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BO6jvQ88ICQ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rketplace.visualstudio.com/items?itemName=jebbs.plantuml" TargetMode="External"/><Relationship Id="rId5" Type="http://schemas.openxmlformats.org/officeDocument/2006/relationships/hyperlink" Target="https://plantuml.com/" TargetMode="Externa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neier.com/books/click-here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Rainbow_tabl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ymmetric-key_algorithm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Public-key_cryptography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JSON_Web_Token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t.ch/" TargetMode="External"/><Relationship Id="rId2" Type="http://schemas.openxmlformats.org/officeDocument/2006/relationships/hyperlink" Target="http://www.hsr.ch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Digital Manufacturing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Industrial Engineering (OST-RJ)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CH" dirty="0"/>
              <a:t>04 – Cloud Computing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CH" dirty="0"/>
              <a:t>Lukas Kretschmar, </a:t>
            </a:r>
            <a:r>
              <a:rPr lang="de-CH" dirty="0" err="1"/>
              <a:t>MSc</a:t>
            </a:r>
            <a:r>
              <a:rPr lang="de-CH" dirty="0"/>
              <a:t> FHO in Engineering (ICT &amp; BEP)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224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(Application Programming Interface)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Talking to Services</a:t>
            </a:r>
          </a:p>
        </p:txBody>
      </p:sp>
      <p:pic>
        <p:nvPicPr>
          <p:cNvPr id="11" name="Picture 4" descr="Best practices for REST API design - Stack Overflow Blog">
            <a:extLst>
              <a:ext uri="{FF2B5EF4-FFF2-40B4-BE49-F238E27FC236}">
                <a16:creationId xmlns:a16="http://schemas.microsoft.com/office/drawing/2014/main" id="{4655547F-CAE9-469D-B201-6D0042AA41CD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2" b="32882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9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6D544-77A2-42CB-B3AF-D336C74D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E4638-D3B4-431D-97E0-F18168988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B2D5C-EA63-481B-9C5E-6CC0C14D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5060278-C318-4FD6-9771-D06BE95B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an API?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9E7790-0CAE-4927-8826-DCE9B8CFA58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API</a:t>
            </a:r>
            <a:endParaRPr lang="de-CH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040E8D-1F6E-4014-AE6F-8621E64D883A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Don’t be confused by the term programming</a:t>
            </a:r>
          </a:p>
          <a:p>
            <a:pPr lvl="1"/>
            <a:r>
              <a:rPr lang="en-US" dirty="0"/>
              <a:t>You don’t program anything</a:t>
            </a:r>
          </a:p>
          <a:p>
            <a:pPr lvl="1"/>
            <a:r>
              <a:rPr lang="en-US" dirty="0"/>
              <a:t>Interface is the term to focus on</a:t>
            </a:r>
          </a:p>
          <a:p>
            <a:endParaRPr lang="en-US" dirty="0"/>
          </a:p>
          <a:p>
            <a:r>
              <a:rPr lang="en-US" dirty="0"/>
              <a:t>APIs are the entry point to applications</a:t>
            </a:r>
          </a:p>
          <a:p>
            <a:pPr lvl="1"/>
            <a:r>
              <a:rPr lang="en-US" dirty="0"/>
              <a:t>Applications offer features through their APIs</a:t>
            </a:r>
          </a:p>
          <a:p>
            <a:pPr lvl="1"/>
            <a:r>
              <a:rPr lang="en-US" dirty="0"/>
              <a:t>Applications work together by using their APIs</a:t>
            </a:r>
          </a:p>
          <a:p>
            <a:pPr lvl="1"/>
            <a:endParaRPr lang="en-US" dirty="0"/>
          </a:p>
          <a:p>
            <a:r>
              <a:rPr lang="en-US" dirty="0"/>
              <a:t>APIs are for applications, what GUIs (graphical user interface) are for humans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6DC37-0A7E-4C46-9FA3-51C8FE0F51C8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US" dirty="0"/>
              <a:t>An API allows you to</a:t>
            </a:r>
          </a:p>
          <a:p>
            <a:pPr lvl="1"/>
            <a:r>
              <a:rPr lang="en-US" dirty="0"/>
              <a:t>Access &amp; manipulate data</a:t>
            </a:r>
          </a:p>
          <a:p>
            <a:pPr lvl="1"/>
            <a:r>
              <a:rPr lang="en-US" dirty="0"/>
              <a:t>Trigger actions</a:t>
            </a:r>
          </a:p>
          <a:p>
            <a:pPr lvl="1"/>
            <a:r>
              <a:rPr lang="en-US" dirty="0"/>
              <a:t>Hide the implementation</a:t>
            </a:r>
          </a:p>
          <a:p>
            <a:pPr lvl="1"/>
            <a:r>
              <a:rPr lang="en-US" dirty="0"/>
              <a:t>Limit the possibilities what you can do with an application</a:t>
            </a:r>
          </a:p>
          <a:p>
            <a:pPr lvl="1"/>
            <a:r>
              <a:rPr lang="en-US" dirty="0"/>
              <a:t>Enable modularization of systems</a:t>
            </a:r>
          </a:p>
          <a:p>
            <a:pPr lvl="2"/>
            <a:r>
              <a:rPr lang="en-US" dirty="0"/>
              <a:t>SOA (Service-oriented architecture)</a:t>
            </a:r>
          </a:p>
          <a:p>
            <a:pPr lvl="2"/>
            <a:r>
              <a:rPr lang="en-US" dirty="0"/>
              <a:t>Applications talking to other applications that talk to other applications</a:t>
            </a: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0975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API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6"/>
          </p:nvPr>
        </p:nvSpPr>
        <p:spPr/>
        <p:txBody>
          <a:bodyPr>
            <a:normAutofit/>
          </a:bodyPr>
          <a:lstStyle/>
          <a:p>
            <a:r>
              <a:rPr lang="en-US" dirty="0"/>
              <a:t>Representational State Transfer (REST)</a:t>
            </a:r>
          </a:p>
          <a:p>
            <a:pPr lvl="1"/>
            <a:r>
              <a:rPr lang="en-US" dirty="0"/>
              <a:t>Simple client-service architecture</a:t>
            </a:r>
          </a:p>
          <a:p>
            <a:pPr lvl="1"/>
            <a:r>
              <a:rPr lang="en-US" dirty="0"/>
              <a:t>Builds upon the HTTP protocol</a:t>
            </a:r>
          </a:p>
          <a:p>
            <a:pPr lvl="1"/>
            <a:r>
              <a:rPr lang="en-US" dirty="0"/>
              <a:t>Uses JSON</a:t>
            </a:r>
          </a:p>
          <a:p>
            <a:pPr lvl="1"/>
            <a:r>
              <a:rPr lang="en-US" dirty="0"/>
              <a:t>Does not keep a state</a:t>
            </a:r>
          </a:p>
          <a:p>
            <a:pPr lvl="1"/>
            <a:r>
              <a:rPr lang="en-US" dirty="0"/>
              <a:t>Endpoints can change</a:t>
            </a:r>
          </a:p>
          <a:p>
            <a:pPr lvl="2"/>
            <a:r>
              <a:rPr lang="en-US" dirty="0"/>
              <a:t>Subsequent calls do not necessarily need to be handled by the same instance</a:t>
            </a:r>
          </a:p>
          <a:p>
            <a:endParaRPr lang="en-US" dirty="0"/>
          </a:p>
          <a:p>
            <a:r>
              <a:rPr lang="en-US" dirty="0"/>
              <a:t>Current state-of-the-art type of </a:t>
            </a:r>
            <a:r>
              <a:rPr lang="en-US" dirty="0" err="1"/>
              <a:t>webservices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3A4C7D-CAD4-4D61-8510-C20880C3EF98}"/>
              </a:ext>
            </a:extLst>
          </p:cNvPr>
          <p:cNvSpPr txBox="1"/>
          <p:nvPr/>
        </p:nvSpPr>
        <p:spPr>
          <a:xfrm>
            <a:off x="451867" y="6018375"/>
            <a:ext cx="4939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dirty="0">
                <a:hlinkClick r:id="rId2"/>
              </a:rPr>
              <a:t>https://en.wikipedia.org/wiki/Representational_state_transfer</a:t>
            </a:r>
            <a:r>
              <a:rPr lang="en-US" sz="1400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6B8193-4211-4661-B1E4-A089638B1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574471"/>
            <a:ext cx="5893462" cy="3709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16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8AF84-A2EB-454D-827A-CA6C5271458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866404-250E-4F50-95D4-3FB644ED722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A92CC-A8FF-483F-97AC-12B32B02A7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0B2604-CA51-4314-8823-772EBBF3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908175" cy="684213"/>
          </a:xfrm>
        </p:spPr>
        <p:txBody>
          <a:bodyPr/>
          <a:lstStyle/>
          <a:p>
            <a:r>
              <a:rPr lang="en-US" dirty="0"/>
              <a:t>SOAP</a:t>
            </a:r>
            <a:endParaRPr lang="de-C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51E85E-2576-4655-85E2-70D8CD482CB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0" y="1449389"/>
            <a:ext cx="11053763" cy="4497316"/>
          </a:xfrm>
        </p:spPr>
        <p:txBody>
          <a:bodyPr/>
          <a:lstStyle/>
          <a:p>
            <a:r>
              <a:rPr lang="en-US" dirty="0"/>
              <a:t>“Simple Object Access Protocol”</a:t>
            </a:r>
          </a:p>
          <a:p>
            <a:pPr lvl="1"/>
            <a:r>
              <a:rPr lang="en-US" dirty="0"/>
              <a:t>Protocol independent</a:t>
            </a:r>
          </a:p>
          <a:p>
            <a:pPr lvl="1"/>
            <a:r>
              <a:rPr lang="en-US" dirty="0"/>
              <a:t>Service description and messages are defined in XML</a:t>
            </a:r>
          </a:p>
          <a:p>
            <a:pPr lvl="2"/>
            <a:r>
              <a:rPr lang="en-US" dirty="0"/>
              <a:t>XML generates overhead</a:t>
            </a:r>
          </a:p>
          <a:p>
            <a:pPr lvl="2"/>
            <a:r>
              <a:rPr lang="en-US" dirty="0"/>
              <a:t>But distinguishes between data and metadata</a:t>
            </a:r>
          </a:p>
          <a:p>
            <a:pPr lvl="1"/>
            <a:r>
              <a:rPr lang="en-US" dirty="0"/>
              <a:t>Service description can be exchanged (Metadata Exchange)</a:t>
            </a:r>
          </a:p>
          <a:p>
            <a:pPr lvl="2"/>
            <a:r>
              <a:rPr lang="en-US" dirty="0"/>
              <a:t>Service can be generated on the client side</a:t>
            </a:r>
          </a:p>
          <a:p>
            <a:pPr lvl="2"/>
            <a:r>
              <a:rPr lang="en-US" dirty="0"/>
              <a:t>Service description is also in XML</a:t>
            </a:r>
          </a:p>
          <a:p>
            <a:pPr lvl="2"/>
            <a:endParaRPr lang="en-US" dirty="0"/>
          </a:p>
          <a:p>
            <a:r>
              <a:rPr lang="en-US" dirty="0"/>
              <a:t>More common between applications within an intranet (local network)</a:t>
            </a:r>
          </a:p>
          <a:p>
            <a:pPr lvl="1"/>
            <a:r>
              <a:rPr lang="en-US" dirty="0"/>
              <a:t>OPC-UA (OPC Unified Architecture)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C3C5E0-51BA-42C3-85E6-AAE7C7A87F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API</a:t>
            </a:r>
            <a:endParaRPr lang="de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B2E74-9E41-4775-B02D-12DA7644CBFA}"/>
              </a:ext>
            </a:extLst>
          </p:cNvPr>
          <p:cNvSpPr txBox="1"/>
          <p:nvPr/>
        </p:nvSpPr>
        <p:spPr>
          <a:xfrm>
            <a:off x="806449" y="6046886"/>
            <a:ext cx="3005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dirty="0">
                <a:hlinkClick r:id="rId2"/>
              </a:rPr>
              <a:t>https://en.wikipedia.org/wiki/SOAP</a:t>
            </a:r>
            <a:r>
              <a:rPr lang="en-US" sz="14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8B1676-22BF-46F6-9B4C-3022AF3E57BF}"/>
              </a:ext>
            </a:extLst>
          </p:cNvPr>
          <p:cNvSpPr txBox="1"/>
          <p:nvPr/>
        </p:nvSpPr>
        <p:spPr>
          <a:xfrm rot="199616">
            <a:off x="4145535" y="719236"/>
            <a:ext cx="299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dirty="0">
                <a:solidFill>
                  <a:srgbClr val="FF0000"/>
                </a:solidFill>
              </a:rPr>
              <a:t>Acronym has been dropped in v1.2</a:t>
            </a:r>
          </a:p>
        </p:txBody>
      </p:sp>
      <p:sp>
        <p:nvSpPr>
          <p:cNvPr id="10" name="Freeform: Shape 22">
            <a:extLst>
              <a:ext uri="{FF2B5EF4-FFF2-40B4-BE49-F238E27FC236}">
                <a16:creationId xmlns:a16="http://schemas.microsoft.com/office/drawing/2014/main" id="{84CA8748-CBCA-4BD0-A6F1-1A734718028E}"/>
              </a:ext>
            </a:extLst>
          </p:cNvPr>
          <p:cNvSpPr/>
          <p:nvPr/>
        </p:nvSpPr>
        <p:spPr>
          <a:xfrm>
            <a:off x="4565167" y="1000139"/>
            <a:ext cx="523875" cy="400050"/>
          </a:xfrm>
          <a:custGeom>
            <a:avLst/>
            <a:gdLst>
              <a:gd name="connsiteX0" fmla="*/ 523875 w 523875"/>
              <a:gd name="connsiteY0" fmla="*/ 0 h 400050"/>
              <a:gd name="connsiteX1" fmla="*/ 142875 w 523875"/>
              <a:gd name="connsiteY1" fmla="*/ 95250 h 400050"/>
              <a:gd name="connsiteX2" fmla="*/ 0 w 523875"/>
              <a:gd name="connsiteY2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3875" h="400050">
                <a:moveTo>
                  <a:pt x="523875" y="0"/>
                </a:moveTo>
                <a:cubicBezTo>
                  <a:pt x="377031" y="14287"/>
                  <a:pt x="230187" y="28575"/>
                  <a:pt x="142875" y="95250"/>
                </a:cubicBezTo>
                <a:cubicBezTo>
                  <a:pt x="55562" y="161925"/>
                  <a:pt x="27781" y="280987"/>
                  <a:pt x="0" y="40005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8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OPC-UA (Open Platform Communications Unified Architecture)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API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OPC Unified Architecture</a:t>
            </a:r>
          </a:p>
          <a:p>
            <a:pPr lvl="1"/>
            <a:r>
              <a:rPr lang="en-US" dirty="0"/>
              <a:t>Open standard for M2M communication</a:t>
            </a:r>
          </a:p>
          <a:p>
            <a:pPr lvl="1"/>
            <a:r>
              <a:rPr lang="en-US" dirty="0"/>
              <a:t>Cross platform</a:t>
            </a:r>
          </a:p>
          <a:p>
            <a:pPr lvl="1"/>
            <a:r>
              <a:rPr lang="en-US" dirty="0"/>
              <a:t>Using SOAP</a:t>
            </a:r>
          </a:p>
          <a:p>
            <a:pPr lvl="2"/>
            <a:r>
              <a:rPr lang="en-US" dirty="0"/>
              <a:t>Integrated Security</a:t>
            </a:r>
          </a:p>
          <a:p>
            <a:pPr lvl="2"/>
            <a:r>
              <a:rPr lang="en-US" dirty="0"/>
              <a:t>Integral information model</a:t>
            </a:r>
          </a:p>
          <a:p>
            <a:pPr lvl="3"/>
            <a:r>
              <a:rPr lang="en-US" dirty="0"/>
              <a:t>Faults are part of the model</a:t>
            </a:r>
          </a:p>
          <a:p>
            <a:pPr lvl="1"/>
            <a:r>
              <a:rPr lang="en-US" dirty="0"/>
              <a:t>Supported protocols</a:t>
            </a:r>
          </a:p>
          <a:p>
            <a:pPr lvl="2"/>
            <a:r>
              <a:rPr lang="en-US" dirty="0" err="1"/>
              <a:t>opc.tcp</a:t>
            </a:r>
            <a:r>
              <a:rPr lang="en-US" dirty="0"/>
              <a:t>:// </a:t>
            </a:r>
          </a:p>
          <a:p>
            <a:pPr lvl="2"/>
            <a:r>
              <a:rPr lang="en-US" dirty="0"/>
              <a:t>http:// </a:t>
            </a:r>
          </a:p>
          <a:p>
            <a:pPr lvl="2"/>
            <a:endParaRPr lang="en-US" dirty="0"/>
          </a:p>
          <a:p>
            <a:r>
              <a:rPr lang="en-US" dirty="0"/>
              <a:t>It’s really complex</a:t>
            </a:r>
          </a:p>
          <a:p>
            <a:pPr lvl="1"/>
            <a:r>
              <a:rPr lang="en-US" dirty="0"/>
              <a:t>Everything is specified</a:t>
            </a:r>
          </a:p>
          <a:p>
            <a:pPr lvl="1"/>
            <a:r>
              <a:rPr lang="en-US" dirty="0"/>
              <a:t>System integration is easier</a:t>
            </a:r>
          </a:p>
          <a:p>
            <a:pPr lvl="1"/>
            <a:r>
              <a:rPr lang="en-US" dirty="0"/>
              <a:t>But we still rely on the implementation and usage of the vendor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7"/>
          </p:nvPr>
        </p:nvSpPr>
        <p:spPr>
          <a:xfrm>
            <a:off x="6496050" y="2924175"/>
            <a:ext cx="5364163" cy="1200150"/>
          </a:xfrm>
        </p:spPr>
        <p:txBody>
          <a:bodyPr/>
          <a:lstStyle/>
          <a:p>
            <a:r>
              <a:rPr lang="en-US" dirty="0"/>
              <a:t>Request &amp; Response look the same as with HTTP</a:t>
            </a:r>
          </a:p>
          <a:p>
            <a:pPr lvl="1"/>
            <a:r>
              <a:rPr lang="en-US" dirty="0"/>
              <a:t>Content is in XML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B7ED2-EDDB-4B36-9E23-826F3ED5AB72}"/>
              </a:ext>
            </a:extLst>
          </p:cNvPr>
          <p:cNvSpPr txBox="1"/>
          <p:nvPr/>
        </p:nvSpPr>
        <p:spPr>
          <a:xfrm rot="470824">
            <a:off x="3358158" y="3675728"/>
            <a:ext cx="726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dirty="0">
                <a:solidFill>
                  <a:srgbClr val="FF0000"/>
                </a:solidFill>
              </a:rPr>
              <a:t>Binary</a:t>
            </a:r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6D7024FA-C1D9-4862-96B6-6EAD1FA7FF04}"/>
              </a:ext>
            </a:extLst>
          </p:cNvPr>
          <p:cNvSpPr/>
          <p:nvPr/>
        </p:nvSpPr>
        <p:spPr>
          <a:xfrm>
            <a:off x="2341910" y="3900484"/>
            <a:ext cx="1114425" cy="219092"/>
          </a:xfrm>
          <a:custGeom>
            <a:avLst/>
            <a:gdLst>
              <a:gd name="connsiteX0" fmla="*/ 1114425 w 1114425"/>
              <a:gd name="connsiteY0" fmla="*/ 0 h 219092"/>
              <a:gd name="connsiteX1" fmla="*/ 723900 w 1114425"/>
              <a:gd name="connsiteY1" fmla="*/ 219075 h 219092"/>
              <a:gd name="connsiteX2" fmla="*/ 0 w 1114425"/>
              <a:gd name="connsiteY2" fmla="*/ 9525 h 2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4425" h="219092">
                <a:moveTo>
                  <a:pt x="1114425" y="0"/>
                </a:moveTo>
                <a:cubicBezTo>
                  <a:pt x="1012031" y="108744"/>
                  <a:pt x="909637" y="217488"/>
                  <a:pt x="723900" y="219075"/>
                </a:cubicBezTo>
                <a:cubicBezTo>
                  <a:pt x="538163" y="220662"/>
                  <a:pt x="269081" y="115093"/>
                  <a:pt x="0" y="9525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9C47CE-F3A0-499D-8BC1-3252BEF172C3}"/>
              </a:ext>
            </a:extLst>
          </p:cNvPr>
          <p:cNvSpPr txBox="1"/>
          <p:nvPr/>
        </p:nvSpPr>
        <p:spPr>
          <a:xfrm rot="21045823">
            <a:off x="2639565" y="4284664"/>
            <a:ext cx="864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dirty="0">
                <a:solidFill>
                  <a:srgbClr val="FF0000"/>
                </a:solidFill>
              </a:rPr>
              <a:t>Plaintext</a:t>
            </a:r>
          </a:p>
        </p:txBody>
      </p:sp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F0434669-C5BF-41F2-A492-5069116AD2BE}"/>
              </a:ext>
            </a:extLst>
          </p:cNvPr>
          <p:cNvSpPr/>
          <p:nvPr/>
        </p:nvSpPr>
        <p:spPr>
          <a:xfrm>
            <a:off x="2046635" y="4154353"/>
            <a:ext cx="752475" cy="146181"/>
          </a:xfrm>
          <a:custGeom>
            <a:avLst/>
            <a:gdLst>
              <a:gd name="connsiteX0" fmla="*/ 752475 w 752475"/>
              <a:gd name="connsiteY0" fmla="*/ 146181 h 146181"/>
              <a:gd name="connsiteX1" fmla="*/ 428625 w 752475"/>
              <a:gd name="connsiteY1" fmla="*/ 12831 h 146181"/>
              <a:gd name="connsiteX2" fmla="*/ 0 w 752475"/>
              <a:gd name="connsiteY2" fmla="*/ 12831 h 14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2475" h="146181">
                <a:moveTo>
                  <a:pt x="752475" y="146181"/>
                </a:moveTo>
                <a:cubicBezTo>
                  <a:pt x="653256" y="90618"/>
                  <a:pt x="554037" y="35056"/>
                  <a:pt x="428625" y="12831"/>
                </a:cubicBezTo>
                <a:cubicBezTo>
                  <a:pt x="303212" y="-9394"/>
                  <a:pt x="151606" y="1718"/>
                  <a:pt x="0" y="12831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Bildergebnis fÃ¼r icon machine">
            <a:extLst>
              <a:ext uri="{FF2B5EF4-FFF2-40B4-BE49-F238E27FC236}">
                <a16:creationId xmlns:a16="http://schemas.microsoft.com/office/drawing/2014/main" id="{751478A9-0210-4BA5-B60E-3E483ECE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19" y="1469768"/>
            <a:ext cx="1087700" cy="10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26352A7-5F3E-43E1-A460-F5966EA25A2F}"/>
              </a:ext>
            </a:extLst>
          </p:cNvPr>
          <p:cNvCxnSpPr>
            <a:cxnSpLocks/>
          </p:cNvCxnSpPr>
          <p:nvPr/>
        </p:nvCxnSpPr>
        <p:spPr>
          <a:xfrm flipV="1">
            <a:off x="7617695" y="2013618"/>
            <a:ext cx="3077612" cy="676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0624C6-A417-4721-87EB-FC302F9DF8CA}"/>
              </a:ext>
            </a:extLst>
          </p:cNvPr>
          <p:cNvCxnSpPr>
            <a:cxnSpLocks/>
          </p:cNvCxnSpPr>
          <p:nvPr/>
        </p:nvCxnSpPr>
        <p:spPr>
          <a:xfrm flipH="1">
            <a:off x="7617696" y="2308411"/>
            <a:ext cx="307761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9" descr="Web design">
            <a:extLst>
              <a:ext uri="{FF2B5EF4-FFF2-40B4-BE49-F238E27FC236}">
                <a16:creationId xmlns:a16="http://schemas.microsoft.com/office/drawing/2014/main" id="{4D23DD68-BDD3-4F8C-AA0B-7DC4EEE2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5813" y="1643068"/>
            <a:ext cx="914400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C5C5F0-0306-4A4F-BBCA-FA9F450BE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444" y="4010030"/>
            <a:ext cx="4972050" cy="1752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02AAC94-4AED-4D64-BBEB-5ECDF38DB489}"/>
              </a:ext>
            </a:extLst>
          </p:cNvPr>
          <p:cNvSpPr txBox="1"/>
          <p:nvPr/>
        </p:nvSpPr>
        <p:spPr>
          <a:xfrm>
            <a:off x="5811541" y="5983391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tx2"/>
              </a:buClr>
              <a:buSzPct val="90000"/>
            </a:pPr>
            <a:r>
              <a:rPr lang="en-US" sz="1400" dirty="0">
                <a:hlinkClick r:id="rId6"/>
              </a:rPr>
              <a:t>https://en.wikipedia.org/wiki/OPC_Unified_Architecture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7733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86761-C67C-4DCD-A32F-22E65145786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5FA8A-97C4-4720-92E4-4E9C7570857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0829B-9AB7-4A97-910D-90024C3CFB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15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15E1FD-D1A4-493E-A714-AF7E0B97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Methods</a:t>
            </a:r>
            <a:endParaRPr lang="de-C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4B175F-BDA2-45DF-AC1E-3E904E3E2DF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0" y="1449389"/>
            <a:ext cx="3679825" cy="3694112"/>
          </a:xfrm>
        </p:spPr>
        <p:txBody>
          <a:bodyPr/>
          <a:lstStyle/>
          <a:p>
            <a:r>
              <a:rPr lang="en-US" dirty="0"/>
              <a:t>GET</a:t>
            </a:r>
          </a:p>
          <a:p>
            <a:pPr lvl="1"/>
            <a:r>
              <a:rPr lang="en-US" dirty="0"/>
              <a:t>Requesting data from an URI</a:t>
            </a:r>
          </a:p>
          <a:p>
            <a:r>
              <a:rPr lang="en-US" dirty="0"/>
              <a:t>POST</a:t>
            </a:r>
          </a:p>
          <a:p>
            <a:pPr lvl="1"/>
            <a:r>
              <a:rPr lang="en-US" dirty="0"/>
              <a:t>Store data beneath the URI</a:t>
            </a:r>
          </a:p>
          <a:p>
            <a:r>
              <a:rPr lang="en-US" dirty="0"/>
              <a:t>PUT</a:t>
            </a:r>
          </a:p>
          <a:p>
            <a:pPr lvl="1"/>
            <a:r>
              <a:rPr lang="en-US" dirty="0"/>
              <a:t>Store/replace data at URI</a:t>
            </a:r>
          </a:p>
          <a:p>
            <a:r>
              <a:rPr lang="en-US" dirty="0"/>
              <a:t>DELETE</a:t>
            </a:r>
          </a:p>
          <a:p>
            <a:pPr lvl="1"/>
            <a:r>
              <a:rPr lang="en-US" dirty="0"/>
              <a:t>Remove data at URI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F06A7C-B398-4F80-97CF-20784DA648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API</a:t>
            </a:r>
            <a:endParaRPr lang="de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400BD-8017-4E92-8197-05676A51AB4B}"/>
              </a:ext>
            </a:extLst>
          </p:cNvPr>
          <p:cNvSpPr txBox="1"/>
          <p:nvPr/>
        </p:nvSpPr>
        <p:spPr>
          <a:xfrm rot="384427">
            <a:off x="971618" y="5602774"/>
            <a:ext cx="221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dirty="0">
                <a:solidFill>
                  <a:srgbClr val="FF0000"/>
                </a:solidFill>
              </a:rPr>
              <a:t>There are some more, but not relevant here</a:t>
            </a:r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D85ECC1C-A007-493F-B98E-BDE3E9EF1DAF}"/>
              </a:ext>
            </a:extLst>
          </p:cNvPr>
          <p:cNvSpPr/>
          <p:nvPr/>
        </p:nvSpPr>
        <p:spPr>
          <a:xfrm>
            <a:off x="608434" y="4883530"/>
            <a:ext cx="398041" cy="847725"/>
          </a:xfrm>
          <a:custGeom>
            <a:avLst/>
            <a:gdLst>
              <a:gd name="connsiteX0" fmla="*/ 257190 w 257190"/>
              <a:gd name="connsiteY0" fmla="*/ 1181100 h 1181100"/>
              <a:gd name="connsiteX1" fmla="*/ 15 w 257190"/>
              <a:gd name="connsiteY1" fmla="*/ 704850 h 1181100"/>
              <a:gd name="connsiteX2" fmla="*/ 247665 w 257190"/>
              <a:gd name="connsiteY2" fmla="*/ 0 h 1181100"/>
              <a:gd name="connsiteX0" fmla="*/ 257190 w 257190"/>
              <a:gd name="connsiteY0" fmla="*/ 1181100 h 1181100"/>
              <a:gd name="connsiteX1" fmla="*/ 15 w 257190"/>
              <a:gd name="connsiteY1" fmla="*/ 704850 h 1181100"/>
              <a:gd name="connsiteX2" fmla="*/ 247665 w 257190"/>
              <a:gd name="connsiteY2" fmla="*/ 0 h 1181100"/>
              <a:gd name="connsiteX0" fmla="*/ 462125 w 462125"/>
              <a:gd name="connsiteY0" fmla="*/ 847725 h 847725"/>
              <a:gd name="connsiteX1" fmla="*/ 4925 w 462125"/>
              <a:gd name="connsiteY1" fmla="*/ 704850 h 847725"/>
              <a:gd name="connsiteX2" fmla="*/ 252575 w 462125"/>
              <a:gd name="connsiteY2" fmla="*/ 0 h 847725"/>
              <a:gd name="connsiteX0" fmla="*/ 462125 w 462125"/>
              <a:gd name="connsiteY0" fmla="*/ 847725 h 847725"/>
              <a:gd name="connsiteX1" fmla="*/ 4925 w 462125"/>
              <a:gd name="connsiteY1" fmla="*/ 704850 h 847725"/>
              <a:gd name="connsiteX2" fmla="*/ 252575 w 462125"/>
              <a:gd name="connsiteY2" fmla="*/ 0 h 847725"/>
              <a:gd name="connsiteX0" fmla="*/ 398041 w 398041"/>
              <a:gd name="connsiteY0" fmla="*/ 847725 h 847725"/>
              <a:gd name="connsiteX1" fmla="*/ 7516 w 398041"/>
              <a:gd name="connsiteY1" fmla="*/ 533400 h 847725"/>
              <a:gd name="connsiteX2" fmla="*/ 188491 w 398041"/>
              <a:gd name="connsiteY2" fmla="*/ 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8041" h="847725">
                <a:moveTo>
                  <a:pt x="398041" y="847725"/>
                </a:moveTo>
                <a:cubicBezTo>
                  <a:pt x="155947" y="765175"/>
                  <a:pt x="42441" y="674687"/>
                  <a:pt x="7516" y="533400"/>
                </a:cubicBezTo>
                <a:cubicBezTo>
                  <a:pt x="-27409" y="392113"/>
                  <a:pt x="63872" y="254000"/>
                  <a:pt x="188491" y="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945A9E-0EF2-4891-A2DE-718F8E958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10" r="40914" b="31430"/>
          <a:stretch/>
        </p:blipFill>
        <p:spPr>
          <a:xfrm>
            <a:off x="5529261" y="3443353"/>
            <a:ext cx="6048375" cy="1930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: Shape 14">
            <a:extLst>
              <a:ext uri="{FF2B5EF4-FFF2-40B4-BE49-F238E27FC236}">
                <a16:creationId xmlns:a16="http://schemas.microsoft.com/office/drawing/2014/main" id="{EAA34757-1769-4E90-88A4-293E77A3E1FE}"/>
              </a:ext>
            </a:extLst>
          </p:cNvPr>
          <p:cNvSpPr/>
          <p:nvPr/>
        </p:nvSpPr>
        <p:spPr>
          <a:xfrm>
            <a:off x="3416301" y="5119529"/>
            <a:ext cx="2171700" cy="362348"/>
          </a:xfrm>
          <a:custGeom>
            <a:avLst/>
            <a:gdLst>
              <a:gd name="connsiteX0" fmla="*/ 0 w 2190750"/>
              <a:gd name="connsiteY0" fmla="*/ 0 h 1000125"/>
              <a:gd name="connsiteX1" fmla="*/ 495300 w 2190750"/>
              <a:gd name="connsiteY1" fmla="*/ 762000 h 1000125"/>
              <a:gd name="connsiteX2" fmla="*/ 2190750 w 2190750"/>
              <a:gd name="connsiteY2" fmla="*/ 1000125 h 1000125"/>
              <a:gd name="connsiteX0" fmla="*/ 119640 w 1853190"/>
              <a:gd name="connsiteY0" fmla="*/ 236472 h 313391"/>
              <a:gd name="connsiteX1" fmla="*/ 157740 w 1853190"/>
              <a:gd name="connsiteY1" fmla="*/ 26922 h 313391"/>
              <a:gd name="connsiteX2" fmla="*/ 1853190 w 1853190"/>
              <a:gd name="connsiteY2" fmla="*/ 265047 h 313391"/>
              <a:gd name="connsiteX0" fmla="*/ 0 w 1733550"/>
              <a:gd name="connsiteY0" fmla="*/ 0 h 251746"/>
              <a:gd name="connsiteX1" fmla="*/ 857250 w 1733550"/>
              <a:gd name="connsiteY1" fmla="*/ 209550 h 251746"/>
              <a:gd name="connsiteX2" fmla="*/ 1733550 w 1733550"/>
              <a:gd name="connsiteY2" fmla="*/ 28575 h 251746"/>
              <a:gd name="connsiteX0" fmla="*/ 0 w 1676400"/>
              <a:gd name="connsiteY0" fmla="*/ 0 h 299371"/>
              <a:gd name="connsiteX1" fmla="*/ 800100 w 1676400"/>
              <a:gd name="connsiteY1" fmla="*/ 257175 h 299371"/>
              <a:gd name="connsiteX2" fmla="*/ 1676400 w 1676400"/>
              <a:gd name="connsiteY2" fmla="*/ 76200 h 299371"/>
              <a:gd name="connsiteX0" fmla="*/ 0 w 1676400"/>
              <a:gd name="connsiteY0" fmla="*/ 0 h 299371"/>
              <a:gd name="connsiteX1" fmla="*/ 800100 w 1676400"/>
              <a:gd name="connsiteY1" fmla="*/ 257175 h 299371"/>
              <a:gd name="connsiteX2" fmla="*/ 1676400 w 1676400"/>
              <a:gd name="connsiteY2" fmla="*/ 76200 h 299371"/>
              <a:gd name="connsiteX0" fmla="*/ 0 w 1676400"/>
              <a:gd name="connsiteY0" fmla="*/ 0 h 260243"/>
              <a:gd name="connsiteX1" fmla="*/ 800100 w 1676400"/>
              <a:gd name="connsiteY1" fmla="*/ 257175 h 260243"/>
              <a:gd name="connsiteX2" fmla="*/ 1676400 w 1676400"/>
              <a:gd name="connsiteY2" fmla="*/ 76200 h 260243"/>
              <a:gd name="connsiteX0" fmla="*/ 0 w 1676400"/>
              <a:gd name="connsiteY0" fmla="*/ 0 h 411539"/>
              <a:gd name="connsiteX1" fmla="*/ 752475 w 1676400"/>
              <a:gd name="connsiteY1" fmla="*/ 409575 h 411539"/>
              <a:gd name="connsiteX2" fmla="*/ 1676400 w 1676400"/>
              <a:gd name="connsiteY2" fmla="*/ 76200 h 411539"/>
              <a:gd name="connsiteX0" fmla="*/ 0 w 2171700"/>
              <a:gd name="connsiteY0" fmla="*/ 0 h 410473"/>
              <a:gd name="connsiteX1" fmla="*/ 752475 w 2171700"/>
              <a:gd name="connsiteY1" fmla="*/ 409575 h 410473"/>
              <a:gd name="connsiteX2" fmla="*/ 2171700 w 2171700"/>
              <a:gd name="connsiteY2" fmla="*/ 123825 h 410473"/>
              <a:gd name="connsiteX0" fmla="*/ 0 w 2171700"/>
              <a:gd name="connsiteY0" fmla="*/ 0 h 410473"/>
              <a:gd name="connsiteX1" fmla="*/ 752475 w 2171700"/>
              <a:gd name="connsiteY1" fmla="*/ 409575 h 410473"/>
              <a:gd name="connsiteX2" fmla="*/ 2171700 w 2171700"/>
              <a:gd name="connsiteY2" fmla="*/ 123825 h 410473"/>
              <a:gd name="connsiteX0" fmla="*/ 0 w 2171700"/>
              <a:gd name="connsiteY0" fmla="*/ 0 h 409943"/>
              <a:gd name="connsiteX1" fmla="*/ 752475 w 2171700"/>
              <a:gd name="connsiteY1" fmla="*/ 409575 h 409943"/>
              <a:gd name="connsiteX2" fmla="*/ 2171700 w 2171700"/>
              <a:gd name="connsiteY2" fmla="*/ 123825 h 409943"/>
              <a:gd name="connsiteX0" fmla="*/ 0 w 2171700"/>
              <a:gd name="connsiteY0" fmla="*/ 0 h 362522"/>
              <a:gd name="connsiteX1" fmla="*/ 819150 w 2171700"/>
              <a:gd name="connsiteY1" fmla="*/ 361950 h 362522"/>
              <a:gd name="connsiteX2" fmla="*/ 2171700 w 2171700"/>
              <a:gd name="connsiteY2" fmla="*/ 123825 h 362522"/>
              <a:gd name="connsiteX0" fmla="*/ 0 w 2171700"/>
              <a:gd name="connsiteY0" fmla="*/ 0 h 362348"/>
              <a:gd name="connsiteX1" fmla="*/ 819150 w 2171700"/>
              <a:gd name="connsiteY1" fmla="*/ 361950 h 362348"/>
              <a:gd name="connsiteX2" fmla="*/ 2171700 w 2171700"/>
              <a:gd name="connsiteY2" fmla="*/ 123825 h 36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0" h="362348">
                <a:moveTo>
                  <a:pt x="0" y="0"/>
                </a:moveTo>
                <a:cubicBezTo>
                  <a:pt x="207962" y="259556"/>
                  <a:pt x="381000" y="369887"/>
                  <a:pt x="819150" y="361950"/>
                </a:cubicBezTo>
                <a:cubicBezTo>
                  <a:pt x="1257300" y="354013"/>
                  <a:pt x="1506537" y="88106"/>
                  <a:pt x="2171700" y="123825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41848FAC-D2C1-46D9-832F-80B6559B5215}"/>
              </a:ext>
            </a:extLst>
          </p:cNvPr>
          <p:cNvSpPr/>
          <p:nvPr/>
        </p:nvSpPr>
        <p:spPr>
          <a:xfrm>
            <a:off x="4437063" y="2090803"/>
            <a:ext cx="2362200" cy="1724025"/>
          </a:xfrm>
          <a:custGeom>
            <a:avLst/>
            <a:gdLst>
              <a:gd name="connsiteX0" fmla="*/ 0 w 2333625"/>
              <a:gd name="connsiteY0" fmla="*/ 0 h 1352550"/>
              <a:gd name="connsiteX1" fmla="*/ 1943100 w 2333625"/>
              <a:gd name="connsiteY1" fmla="*/ 228600 h 1352550"/>
              <a:gd name="connsiteX2" fmla="*/ 2333625 w 2333625"/>
              <a:gd name="connsiteY2" fmla="*/ 1352550 h 1352550"/>
              <a:gd name="connsiteX0" fmla="*/ 0 w 2362200"/>
              <a:gd name="connsiteY0" fmla="*/ 0 h 1724025"/>
              <a:gd name="connsiteX1" fmla="*/ 1943100 w 2362200"/>
              <a:gd name="connsiteY1" fmla="*/ 228600 h 1724025"/>
              <a:gd name="connsiteX2" fmla="*/ 2362200 w 2362200"/>
              <a:gd name="connsiteY2" fmla="*/ 1724025 h 17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2200" h="1724025">
                <a:moveTo>
                  <a:pt x="0" y="0"/>
                </a:moveTo>
                <a:cubicBezTo>
                  <a:pt x="777081" y="1587"/>
                  <a:pt x="1554163" y="3175"/>
                  <a:pt x="1943100" y="228600"/>
                </a:cubicBezTo>
                <a:cubicBezTo>
                  <a:pt x="2332038" y="454025"/>
                  <a:pt x="2361406" y="1274762"/>
                  <a:pt x="2362200" y="1724025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8">
            <a:extLst>
              <a:ext uri="{FF2B5EF4-FFF2-40B4-BE49-F238E27FC236}">
                <a16:creationId xmlns:a16="http://schemas.microsoft.com/office/drawing/2014/main" id="{03F98229-2B29-4A05-A976-9801A6DC4CB2}"/>
              </a:ext>
            </a:extLst>
          </p:cNvPr>
          <p:cNvSpPr/>
          <p:nvPr/>
        </p:nvSpPr>
        <p:spPr>
          <a:xfrm>
            <a:off x="4189413" y="2874152"/>
            <a:ext cx="1352550" cy="1588377"/>
          </a:xfrm>
          <a:custGeom>
            <a:avLst/>
            <a:gdLst>
              <a:gd name="connsiteX0" fmla="*/ 0 w 847725"/>
              <a:gd name="connsiteY0" fmla="*/ 126524 h 1631474"/>
              <a:gd name="connsiteX1" fmla="*/ 457200 w 847725"/>
              <a:gd name="connsiteY1" fmla="*/ 116999 h 1631474"/>
              <a:gd name="connsiteX2" fmla="*/ 466725 w 847725"/>
              <a:gd name="connsiteY2" fmla="*/ 1364774 h 1631474"/>
              <a:gd name="connsiteX3" fmla="*/ 847725 w 847725"/>
              <a:gd name="connsiteY3" fmla="*/ 1631474 h 1631474"/>
              <a:gd name="connsiteX0" fmla="*/ 0 w 1257300"/>
              <a:gd name="connsiteY0" fmla="*/ 126524 h 1850549"/>
              <a:gd name="connsiteX1" fmla="*/ 457200 w 1257300"/>
              <a:gd name="connsiteY1" fmla="*/ 116999 h 1850549"/>
              <a:gd name="connsiteX2" fmla="*/ 466725 w 1257300"/>
              <a:gd name="connsiteY2" fmla="*/ 1364774 h 1850549"/>
              <a:gd name="connsiteX3" fmla="*/ 1257300 w 1257300"/>
              <a:gd name="connsiteY3" fmla="*/ 1850549 h 1850549"/>
              <a:gd name="connsiteX0" fmla="*/ 0 w 1257300"/>
              <a:gd name="connsiteY0" fmla="*/ 135358 h 1859383"/>
              <a:gd name="connsiteX1" fmla="*/ 457200 w 1257300"/>
              <a:gd name="connsiteY1" fmla="*/ 125833 h 1859383"/>
              <a:gd name="connsiteX2" fmla="*/ 514350 w 1257300"/>
              <a:gd name="connsiteY2" fmla="*/ 1497433 h 1859383"/>
              <a:gd name="connsiteX3" fmla="*/ 1257300 w 1257300"/>
              <a:gd name="connsiteY3" fmla="*/ 1859383 h 1859383"/>
              <a:gd name="connsiteX0" fmla="*/ 0 w 1257300"/>
              <a:gd name="connsiteY0" fmla="*/ 135358 h 1859383"/>
              <a:gd name="connsiteX1" fmla="*/ 457200 w 1257300"/>
              <a:gd name="connsiteY1" fmla="*/ 125833 h 1859383"/>
              <a:gd name="connsiteX2" fmla="*/ 514350 w 1257300"/>
              <a:gd name="connsiteY2" fmla="*/ 1497433 h 1859383"/>
              <a:gd name="connsiteX3" fmla="*/ 1257300 w 1257300"/>
              <a:gd name="connsiteY3" fmla="*/ 1859383 h 1859383"/>
              <a:gd name="connsiteX0" fmla="*/ 0 w 1257300"/>
              <a:gd name="connsiteY0" fmla="*/ 38781 h 1762806"/>
              <a:gd name="connsiteX1" fmla="*/ 523875 w 1257300"/>
              <a:gd name="connsiteY1" fmla="*/ 286431 h 1762806"/>
              <a:gd name="connsiteX2" fmla="*/ 514350 w 1257300"/>
              <a:gd name="connsiteY2" fmla="*/ 1400856 h 1762806"/>
              <a:gd name="connsiteX3" fmla="*/ 1257300 w 1257300"/>
              <a:gd name="connsiteY3" fmla="*/ 1762806 h 1762806"/>
              <a:gd name="connsiteX0" fmla="*/ 0 w 1352550"/>
              <a:gd name="connsiteY0" fmla="*/ 112002 h 1588377"/>
              <a:gd name="connsiteX1" fmla="*/ 619125 w 1352550"/>
              <a:gd name="connsiteY1" fmla="*/ 112002 h 1588377"/>
              <a:gd name="connsiteX2" fmla="*/ 609600 w 1352550"/>
              <a:gd name="connsiteY2" fmla="*/ 1226427 h 1588377"/>
              <a:gd name="connsiteX3" fmla="*/ 1352550 w 1352550"/>
              <a:gd name="connsiteY3" fmla="*/ 1588377 h 158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2550" h="1588377">
                <a:moveTo>
                  <a:pt x="0" y="112002"/>
                </a:moveTo>
                <a:cubicBezTo>
                  <a:pt x="189706" y="4052"/>
                  <a:pt x="517525" y="-73735"/>
                  <a:pt x="619125" y="112002"/>
                </a:cubicBezTo>
                <a:cubicBezTo>
                  <a:pt x="720725" y="297740"/>
                  <a:pt x="487363" y="980365"/>
                  <a:pt x="609600" y="1226427"/>
                </a:cubicBezTo>
                <a:cubicBezTo>
                  <a:pt x="731837" y="1472489"/>
                  <a:pt x="1194594" y="1581233"/>
                  <a:pt x="1352550" y="1588377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52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3C0A1-2CC6-48A0-AE8A-198E44DF361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20187-A3F3-447D-8FBB-0B8C78EC05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A16A5-FDA5-40E4-8C6A-07BD693FBE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16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384BD1-6547-47F7-99C3-A668D7D0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Postman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07B67C-FBD0-492F-8D15-D1ECBC3AE1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API</a:t>
            </a:r>
            <a:endParaRPr lang="de-CH" dirty="0"/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8DE42EC7-282B-4519-8FCC-530DED84473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2215936" y="1376363"/>
            <a:ext cx="8234789" cy="4460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4688" y="5969793"/>
            <a:ext cx="2295525" cy="23812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spcAft>
                <a:spcPts val="600"/>
              </a:spcAft>
              <a:buClr>
                <a:schemeClr val="tx2"/>
              </a:buClr>
            </a:pPr>
            <a:r>
              <a:rPr lang="en-US" sz="1400" dirty="0">
                <a:ea typeface="Roboto Medium" panose="02000000000000000000" pitchFamily="2" charset="0"/>
                <a:hlinkClick r:id="rId3"/>
              </a:rPr>
              <a:t>https://www.postman.com</a:t>
            </a:r>
            <a:r>
              <a:rPr lang="en-US" sz="1400" dirty="0">
                <a:ea typeface="Roboto Medium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8801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E36E2-2D00-4124-97F8-B10A520A6AF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11B36-1803-426B-98B3-D27A7A82CE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944A6-1D55-44E2-958C-CA82D29439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DA6F68-B9C7-4260-9E4A-9A7C4ECE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Data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8067D9-5291-4E27-AB85-C637774465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API</a:t>
            </a:r>
            <a:endParaRPr lang="de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FFAF3B-A663-4176-A8E7-756B6CD14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1314450"/>
            <a:ext cx="7523633" cy="49781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F0CB71-66C7-47A3-AC50-2111B8BF56AB}"/>
              </a:ext>
            </a:extLst>
          </p:cNvPr>
          <p:cNvSpPr/>
          <p:nvPr/>
        </p:nvSpPr>
        <p:spPr>
          <a:xfrm>
            <a:off x="5149516" y="1390303"/>
            <a:ext cx="1458717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B1DD54-8140-4D4C-BD28-B0132DCFB386}"/>
              </a:ext>
            </a:extLst>
          </p:cNvPr>
          <p:cNvSpPr/>
          <p:nvPr/>
        </p:nvSpPr>
        <p:spPr>
          <a:xfrm>
            <a:off x="3246165" y="2701754"/>
            <a:ext cx="4032448" cy="34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8D4D8B-2899-44D8-B464-78C94D3B322C}"/>
              </a:ext>
            </a:extLst>
          </p:cNvPr>
          <p:cNvSpPr/>
          <p:nvPr/>
        </p:nvSpPr>
        <p:spPr>
          <a:xfrm>
            <a:off x="2779721" y="1390303"/>
            <a:ext cx="754476" cy="3472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06A51-39F6-43DA-98D3-9A98A3E6FF8E}"/>
              </a:ext>
            </a:extLst>
          </p:cNvPr>
          <p:cNvSpPr txBox="1"/>
          <p:nvPr/>
        </p:nvSpPr>
        <p:spPr>
          <a:xfrm rot="20871899">
            <a:off x="869301" y="2091042"/>
            <a:ext cx="146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Method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BF135-CD22-4835-9DBD-469555DF0D66}"/>
              </a:ext>
            </a:extLst>
          </p:cNvPr>
          <p:cNvSpPr txBox="1"/>
          <p:nvPr/>
        </p:nvSpPr>
        <p:spPr>
          <a:xfrm rot="319788">
            <a:off x="10902465" y="1101208"/>
            <a:ext cx="8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Path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70B30E-8507-4C3A-82C7-6F16F0F3C913}"/>
              </a:ext>
            </a:extLst>
          </p:cNvPr>
          <p:cNvSpPr txBox="1"/>
          <p:nvPr/>
        </p:nvSpPr>
        <p:spPr>
          <a:xfrm rot="21035857">
            <a:off x="10972481" y="235514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Query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246234-6F85-46D2-8B6A-0BB4A5141E63}"/>
              </a:ext>
            </a:extLst>
          </p:cNvPr>
          <p:cNvSpPr txBox="1"/>
          <p:nvPr/>
        </p:nvSpPr>
        <p:spPr>
          <a:xfrm rot="269017">
            <a:off x="7599690" y="459361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Response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8144D3-CFCA-4B72-9BCE-18569EE4FAA2}"/>
              </a:ext>
            </a:extLst>
          </p:cNvPr>
          <p:cNvSpPr/>
          <p:nvPr/>
        </p:nvSpPr>
        <p:spPr>
          <a:xfrm>
            <a:off x="8542492" y="1822351"/>
            <a:ext cx="936104" cy="405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BB10BE-0AD5-4046-8009-CBDAB93CDF82}"/>
              </a:ext>
            </a:extLst>
          </p:cNvPr>
          <p:cNvSpPr txBox="1"/>
          <p:nvPr/>
        </p:nvSpPr>
        <p:spPr>
          <a:xfrm rot="21020818">
            <a:off x="8235628" y="2762415"/>
            <a:ext cx="194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Status Code</a:t>
            </a:r>
          </a:p>
        </p:txBody>
      </p:sp>
      <p:sp>
        <p:nvSpPr>
          <p:cNvPr id="18" name="Freeform: Shape 60">
            <a:extLst>
              <a:ext uri="{FF2B5EF4-FFF2-40B4-BE49-F238E27FC236}">
                <a16:creationId xmlns:a16="http://schemas.microsoft.com/office/drawing/2014/main" id="{5B3FB0C7-B52A-4643-9C2F-7E275431E0A9}"/>
              </a:ext>
            </a:extLst>
          </p:cNvPr>
          <p:cNvSpPr/>
          <p:nvPr/>
        </p:nvSpPr>
        <p:spPr>
          <a:xfrm>
            <a:off x="7391400" y="4991100"/>
            <a:ext cx="959600" cy="590550"/>
          </a:xfrm>
          <a:custGeom>
            <a:avLst/>
            <a:gdLst>
              <a:gd name="connsiteX0" fmla="*/ 609600 w 959600"/>
              <a:gd name="connsiteY0" fmla="*/ 0 h 590550"/>
              <a:gd name="connsiteX1" fmla="*/ 933450 w 959600"/>
              <a:gd name="connsiteY1" fmla="*/ 361950 h 590550"/>
              <a:gd name="connsiteX2" fmla="*/ 0 w 959600"/>
              <a:gd name="connsiteY2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9600" h="590550">
                <a:moveTo>
                  <a:pt x="609600" y="0"/>
                </a:moveTo>
                <a:cubicBezTo>
                  <a:pt x="822325" y="131762"/>
                  <a:pt x="1035050" y="263525"/>
                  <a:pt x="933450" y="361950"/>
                </a:cubicBezTo>
                <a:cubicBezTo>
                  <a:pt x="831850" y="460375"/>
                  <a:pt x="415925" y="525462"/>
                  <a:pt x="0" y="59055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62">
            <a:extLst>
              <a:ext uri="{FF2B5EF4-FFF2-40B4-BE49-F238E27FC236}">
                <a16:creationId xmlns:a16="http://schemas.microsoft.com/office/drawing/2014/main" id="{EE234091-6470-485F-BB12-9A529AD963E2}"/>
              </a:ext>
            </a:extLst>
          </p:cNvPr>
          <p:cNvSpPr/>
          <p:nvPr/>
        </p:nvSpPr>
        <p:spPr>
          <a:xfrm>
            <a:off x="8296275" y="2266950"/>
            <a:ext cx="276225" cy="590550"/>
          </a:xfrm>
          <a:custGeom>
            <a:avLst/>
            <a:gdLst>
              <a:gd name="connsiteX0" fmla="*/ 277242 w 277242"/>
              <a:gd name="connsiteY0" fmla="*/ 590550 h 590550"/>
              <a:gd name="connsiteX1" fmla="*/ 143892 w 277242"/>
              <a:gd name="connsiteY1" fmla="*/ 504825 h 590550"/>
              <a:gd name="connsiteX2" fmla="*/ 1017 w 277242"/>
              <a:gd name="connsiteY2" fmla="*/ 171450 h 590550"/>
              <a:gd name="connsiteX3" fmla="*/ 220092 w 277242"/>
              <a:gd name="connsiteY3" fmla="*/ 0 h 590550"/>
              <a:gd name="connsiteX0" fmla="*/ 276225 w 276225"/>
              <a:gd name="connsiteY0" fmla="*/ 590550 h 590550"/>
              <a:gd name="connsiteX1" fmla="*/ 0 w 276225"/>
              <a:gd name="connsiteY1" fmla="*/ 171450 h 590550"/>
              <a:gd name="connsiteX2" fmla="*/ 219075 w 276225"/>
              <a:gd name="connsiteY2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25" h="590550">
                <a:moveTo>
                  <a:pt x="276225" y="590550"/>
                </a:moveTo>
                <a:cubicBezTo>
                  <a:pt x="218678" y="503238"/>
                  <a:pt x="9525" y="269875"/>
                  <a:pt x="0" y="171450"/>
                </a:cubicBezTo>
                <a:cubicBezTo>
                  <a:pt x="12700" y="87313"/>
                  <a:pt x="115887" y="43656"/>
                  <a:pt x="219075" y="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F61D8A-930A-4A43-8929-2D951FF9F63B}"/>
              </a:ext>
            </a:extLst>
          </p:cNvPr>
          <p:cNvSpPr/>
          <p:nvPr/>
        </p:nvSpPr>
        <p:spPr>
          <a:xfrm>
            <a:off x="6608233" y="1390303"/>
            <a:ext cx="348225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66">
            <a:extLst>
              <a:ext uri="{FF2B5EF4-FFF2-40B4-BE49-F238E27FC236}">
                <a16:creationId xmlns:a16="http://schemas.microsoft.com/office/drawing/2014/main" id="{E1A01257-E361-46AF-8340-CF83E09A1E8D}"/>
              </a:ext>
            </a:extLst>
          </p:cNvPr>
          <p:cNvSpPr/>
          <p:nvPr/>
        </p:nvSpPr>
        <p:spPr>
          <a:xfrm>
            <a:off x="1343160" y="1524000"/>
            <a:ext cx="1277718" cy="552450"/>
          </a:xfrm>
          <a:custGeom>
            <a:avLst/>
            <a:gdLst>
              <a:gd name="connsiteX0" fmla="*/ 258543 w 1277718"/>
              <a:gd name="connsiteY0" fmla="*/ 552450 h 552450"/>
              <a:gd name="connsiteX1" fmla="*/ 68043 w 1277718"/>
              <a:gd name="connsiteY1" fmla="*/ 114300 h 552450"/>
              <a:gd name="connsiteX2" fmla="*/ 1277718 w 1277718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7718" h="552450">
                <a:moveTo>
                  <a:pt x="258543" y="552450"/>
                </a:moveTo>
                <a:cubicBezTo>
                  <a:pt x="78362" y="379412"/>
                  <a:pt x="-101819" y="206375"/>
                  <a:pt x="68043" y="114300"/>
                </a:cubicBezTo>
                <a:cubicBezTo>
                  <a:pt x="237905" y="22225"/>
                  <a:pt x="757811" y="11112"/>
                  <a:pt x="1277718" y="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68">
            <a:extLst>
              <a:ext uri="{FF2B5EF4-FFF2-40B4-BE49-F238E27FC236}">
                <a16:creationId xmlns:a16="http://schemas.microsoft.com/office/drawing/2014/main" id="{C0AFE3E0-F548-41C7-B782-74835BA8DC08}"/>
              </a:ext>
            </a:extLst>
          </p:cNvPr>
          <p:cNvSpPr/>
          <p:nvPr/>
        </p:nvSpPr>
        <p:spPr>
          <a:xfrm>
            <a:off x="6181725" y="857250"/>
            <a:ext cx="4705350" cy="428625"/>
          </a:xfrm>
          <a:custGeom>
            <a:avLst/>
            <a:gdLst>
              <a:gd name="connsiteX0" fmla="*/ 4705350 w 4705350"/>
              <a:gd name="connsiteY0" fmla="*/ 428625 h 428625"/>
              <a:gd name="connsiteX1" fmla="*/ 1857375 w 4705350"/>
              <a:gd name="connsiteY1" fmla="*/ 0 h 428625"/>
              <a:gd name="connsiteX2" fmla="*/ 0 w 4705350"/>
              <a:gd name="connsiteY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05350" h="428625">
                <a:moveTo>
                  <a:pt x="4705350" y="428625"/>
                </a:moveTo>
                <a:cubicBezTo>
                  <a:pt x="3673475" y="214312"/>
                  <a:pt x="2641600" y="0"/>
                  <a:pt x="1857375" y="0"/>
                </a:cubicBezTo>
                <a:cubicBezTo>
                  <a:pt x="1073150" y="0"/>
                  <a:pt x="536575" y="214312"/>
                  <a:pt x="0" y="428625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70">
            <a:extLst>
              <a:ext uri="{FF2B5EF4-FFF2-40B4-BE49-F238E27FC236}">
                <a16:creationId xmlns:a16="http://schemas.microsoft.com/office/drawing/2014/main" id="{F072E874-481C-4412-A65A-7181519AD43A}"/>
              </a:ext>
            </a:extLst>
          </p:cNvPr>
          <p:cNvSpPr/>
          <p:nvPr/>
        </p:nvSpPr>
        <p:spPr>
          <a:xfrm>
            <a:off x="10334625" y="1619250"/>
            <a:ext cx="762000" cy="790575"/>
          </a:xfrm>
          <a:custGeom>
            <a:avLst/>
            <a:gdLst>
              <a:gd name="connsiteX0" fmla="*/ 762000 w 762000"/>
              <a:gd name="connsiteY0" fmla="*/ 790575 h 790575"/>
              <a:gd name="connsiteX1" fmla="*/ 457200 w 762000"/>
              <a:gd name="connsiteY1" fmla="*/ 247650 h 790575"/>
              <a:gd name="connsiteX2" fmla="*/ 0 w 762000"/>
              <a:gd name="connsiteY2" fmla="*/ 0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790575">
                <a:moveTo>
                  <a:pt x="762000" y="790575"/>
                </a:moveTo>
                <a:cubicBezTo>
                  <a:pt x="673100" y="584993"/>
                  <a:pt x="584200" y="379412"/>
                  <a:pt x="457200" y="247650"/>
                </a:cubicBezTo>
                <a:cubicBezTo>
                  <a:pt x="330200" y="115888"/>
                  <a:pt x="165100" y="57944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8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07950-DE59-43E6-8C70-A842A5429CB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82BE27-6660-4322-B5F7-6F67C6B96D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D9F9D-F3C0-43F5-8E85-D3B4C19C8B9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1B470D-3EE2-42D4-8A6B-498610E8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Data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AB8C25-184A-4ABE-8DE1-9FD5ED6387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API</a:t>
            </a:r>
            <a:endParaRPr lang="de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05D4E7-D1A3-4819-A068-6B30576BB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035" y="1657427"/>
            <a:ext cx="7219950" cy="43243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159DAF4-FDA3-42CF-A02F-B2A828C904F4}"/>
              </a:ext>
            </a:extLst>
          </p:cNvPr>
          <p:cNvSpPr/>
          <p:nvPr/>
        </p:nvSpPr>
        <p:spPr>
          <a:xfrm>
            <a:off x="3287666" y="5259762"/>
            <a:ext cx="3312368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1095CF-59DE-470B-9D2A-988C34CFD07F}"/>
              </a:ext>
            </a:extLst>
          </p:cNvPr>
          <p:cNvSpPr/>
          <p:nvPr/>
        </p:nvSpPr>
        <p:spPr>
          <a:xfrm>
            <a:off x="3071642" y="2883498"/>
            <a:ext cx="136815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BF0F93-1030-4B83-8526-169D35462F66}"/>
              </a:ext>
            </a:extLst>
          </p:cNvPr>
          <p:cNvSpPr/>
          <p:nvPr/>
        </p:nvSpPr>
        <p:spPr>
          <a:xfrm>
            <a:off x="8400234" y="2595466"/>
            <a:ext cx="136815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23DF8F-699F-4378-A5D4-E3DFF91810A2}"/>
              </a:ext>
            </a:extLst>
          </p:cNvPr>
          <p:cNvSpPr/>
          <p:nvPr/>
        </p:nvSpPr>
        <p:spPr>
          <a:xfrm>
            <a:off x="2774035" y="1731369"/>
            <a:ext cx="876492" cy="388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C2D01F6-66BF-432F-AFCE-A4F070BEF0A5}"/>
              </a:ext>
            </a:extLst>
          </p:cNvPr>
          <p:cNvSpPr/>
          <p:nvPr/>
        </p:nvSpPr>
        <p:spPr>
          <a:xfrm>
            <a:off x="5231882" y="1731370"/>
            <a:ext cx="1584176" cy="388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D330DD-484D-4C1B-A077-316EBFC23BC9}"/>
              </a:ext>
            </a:extLst>
          </p:cNvPr>
          <p:cNvSpPr/>
          <p:nvPr/>
        </p:nvSpPr>
        <p:spPr>
          <a:xfrm>
            <a:off x="6960074" y="4395666"/>
            <a:ext cx="93610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21CC08-D49D-45A4-ACF5-EE0CBD94716A}"/>
              </a:ext>
            </a:extLst>
          </p:cNvPr>
          <p:cNvSpPr txBox="1"/>
          <p:nvPr/>
        </p:nvSpPr>
        <p:spPr>
          <a:xfrm rot="21337928">
            <a:off x="331587" y="1519118"/>
            <a:ext cx="164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Method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76D021-DB8C-41C6-9B37-D057449DCF36}"/>
              </a:ext>
            </a:extLst>
          </p:cNvPr>
          <p:cNvSpPr txBox="1"/>
          <p:nvPr/>
        </p:nvSpPr>
        <p:spPr>
          <a:xfrm rot="394509">
            <a:off x="7034613" y="1170134"/>
            <a:ext cx="1135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Path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0938C7-68C3-4F4A-9ECD-024CFB3C3E4C}"/>
              </a:ext>
            </a:extLst>
          </p:cNvPr>
          <p:cNvSpPr txBox="1"/>
          <p:nvPr/>
        </p:nvSpPr>
        <p:spPr>
          <a:xfrm rot="20957598">
            <a:off x="10087751" y="2238104"/>
            <a:ext cx="209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Content-Type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B3B25A-8AB9-4608-B480-D8BD0E3AD620}"/>
              </a:ext>
            </a:extLst>
          </p:cNvPr>
          <p:cNvSpPr txBox="1"/>
          <p:nvPr/>
        </p:nvSpPr>
        <p:spPr>
          <a:xfrm rot="402557">
            <a:off x="8035313" y="4918907"/>
            <a:ext cx="237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Status Code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F6C02B-3B00-4E3D-B06D-149E51A7D90B}"/>
              </a:ext>
            </a:extLst>
          </p:cNvPr>
          <p:cNvSpPr txBox="1"/>
          <p:nvPr/>
        </p:nvSpPr>
        <p:spPr>
          <a:xfrm rot="20980838">
            <a:off x="7035475" y="5443021"/>
            <a:ext cx="1831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Response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755AA49-6947-4866-9885-D01FD2A19B90}"/>
              </a:ext>
            </a:extLst>
          </p:cNvPr>
          <p:cNvSpPr/>
          <p:nvPr/>
        </p:nvSpPr>
        <p:spPr>
          <a:xfrm>
            <a:off x="6679285" y="5248352"/>
            <a:ext cx="685800" cy="276225"/>
          </a:xfrm>
          <a:custGeom>
            <a:avLst/>
            <a:gdLst>
              <a:gd name="connsiteX0" fmla="*/ 685800 w 685800"/>
              <a:gd name="connsiteY0" fmla="*/ 277544 h 277544"/>
              <a:gd name="connsiteX1" fmla="*/ 638175 w 685800"/>
              <a:gd name="connsiteY1" fmla="*/ 163244 h 277544"/>
              <a:gd name="connsiteX2" fmla="*/ 504825 w 685800"/>
              <a:gd name="connsiteY2" fmla="*/ 1319 h 277544"/>
              <a:gd name="connsiteX3" fmla="*/ 0 w 685800"/>
              <a:gd name="connsiteY3" fmla="*/ 258494 h 277544"/>
              <a:gd name="connsiteX0" fmla="*/ 685800 w 685800"/>
              <a:gd name="connsiteY0" fmla="*/ 276225 h 276225"/>
              <a:gd name="connsiteX1" fmla="*/ 504825 w 685800"/>
              <a:gd name="connsiteY1" fmla="*/ 0 h 276225"/>
              <a:gd name="connsiteX2" fmla="*/ 0 w 685800"/>
              <a:gd name="connsiteY2" fmla="*/ 2571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276225">
                <a:moveTo>
                  <a:pt x="685800" y="276225"/>
                </a:moveTo>
                <a:cubicBezTo>
                  <a:pt x="648097" y="218678"/>
                  <a:pt x="619125" y="3175"/>
                  <a:pt x="504825" y="0"/>
                </a:cubicBezTo>
                <a:cubicBezTo>
                  <a:pt x="398462" y="15875"/>
                  <a:pt x="199231" y="136525"/>
                  <a:pt x="0" y="257175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C0527CB-9378-4A2A-9026-2E7D1F947617}"/>
              </a:ext>
            </a:extLst>
          </p:cNvPr>
          <p:cNvSpPr/>
          <p:nvPr/>
        </p:nvSpPr>
        <p:spPr>
          <a:xfrm>
            <a:off x="7403185" y="4924502"/>
            <a:ext cx="752475" cy="370303"/>
          </a:xfrm>
          <a:custGeom>
            <a:avLst/>
            <a:gdLst>
              <a:gd name="connsiteX0" fmla="*/ 752475 w 752475"/>
              <a:gd name="connsiteY0" fmla="*/ 219075 h 370303"/>
              <a:gd name="connsiteX1" fmla="*/ 247650 w 752475"/>
              <a:gd name="connsiteY1" fmla="*/ 361950 h 370303"/>
              <a:gd name="connsiteX2" fmla="*/ 0 w 752475"/>
              <a:gd name="connsiteY2" fmla="*/ 0 h 37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2475" h="370303">
                <a:moveTo>
                  <a:pt x="752475" y="219075"/>
                </a:moveTo>
                <a:cubicBezTo>
                  <a:pt x="562768" y="308769"/>
                  <a:pt x="373062" y="398463"/>
                  <a:pt x="247650" y="361950"/>
                </a:cubicBezTo>
                <a:cubicBezTo>
                  <a:pt x="122237" y="325438"/>
                  <a:pt x="61118" y="162719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1C5A8EE7-C39E-4576-80A2-841E5B2FBD8E}"/>
              </a:ext>
            </a:extLst>
          </p:cNvPr>
          <p:cNvSpPr/>
          <p:nvPr/>
        </p:nvSpPr>
        <p:spPr>
          <a:xfrm>
            <a:off x="8736684" y="2844043"/>
            <a:ext cx="1566612" cy="637582"/>
          </a:xfrm>
          <a:custGeom>
            <a:avLst/>
            <a:gdLst>
              <a:gd name="connsiteX0" fmla="*/ 1590675 w 1690626"/>
              <a:gd name="connsiteY0" fmla="*/ 28983 h 761875"/>
              <a:gd name="connsiteX1" fmla="*/ 1581150 w 1690626"/>
              <a:gd name="connsiteY1" fmla="*/ 86133 h 761875"/>
              <a:gd name="connsiteX2" fmla="*/ 476250 w 1690626"/>
              <a:gd name="connsiteY2" fmla="*/ 752883 h 761875"/>
              <a:gd name="connsiteX3" fmla="*/ 0 w 1690626"/>
              <a:gd name="connsiteY3" fmla="*/ 409983 h 761875"/>
              <a:gd name="connsiteX0" fmla="*/ 1590675 w 1590675"/>
              <a:gd name="connsiteY0" fmla="*/ 0 h 732892"/>
              <a:gd name="connsiteX1" fmla="*/ 476250 w 1590675"/>
              <a:gd name="connsiteY1" fmla="*/ 723900 h 732892"/>
              <a:gd name="connsiteX2" fmla="*/ 0 w 1590675"/>
              <a:gd name="connsiteY2" fmla="*/ 381000 h 732892"/>
              <a:gd name="connsiteX0" fmla="*/ 1590675 w 1590675"/>
              <a:gd name="connsiteY0" fmla="*/ 0 h 709772"/>
              <a:gd name="connsiteX1" fmla="*/ 748965 w 1590675"/>
              <a:gd name="connsiteY1" fmla="*/ 699837 h 709772"/>
              <a:gd name="connsiteX2" fmla="*/ 0 w 1590675"/>
              <a:gd name="connsiteY2" fmla="*/ 381000 h 709772"/>
              <a:gd name="connsiteX0" fmla="*/ 1494422 w 1494422"/>
              <a:gd name="connsiteY0" fmla="*/ 0 h 573414"/>
              <a:gd name="connsiteX1" fmla="*/ 748965 w 1494422"/>
              <a:gd name="connsiteY1" fmla="*/ 563479 h 573414"/>
              <a:gd name="connsiteX2" fmla="*/ 0 w 1494422"/>
              <a:gd name="connsiteY2" fmla="*/ 244642 h 573414"/>
              <a:gd name="connsiteX0" fmla="*/ 1494422 w 1494422"/>
              <a:gd name="connsiteY0" fmla="*/ 0 h 573414"/>
              <a:gd name="connsiteX1" fmla="*/ 748965 w 1494422"/>
              <a:gd name="connsiteY1" fmla="*/ 563479 h 573414"/>
              <a:gd name="connsiteX2" fmla="*/ 0 w 1494422"/>
              <a:gd name="connsiteY2" fmla="*/ 244642 h 573414"/>
              <a:gd name="connsiteX0" fmla="*/ 1566612 w 1566612"/>
              <a:gd name="connsiteY0" fmla="*/ 0 h 637582"/>
              <a:gd name="connsiteX1" fmla="*/ 748965 w 1566612"/>
              <a:gd name="connsiteY1" fmla="*/ 627647 h 637582"/>
              <a:gd name="connsiteX2" fmla="*/ 0 w 1566612"/>
              <a:gd name="connsiteY2" fmla="*/ 308810 h 63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612" h="637582">
                <a:moveTo>
                  <a:pt x="1566612" y="0"/>
                </a:moveTo>
                <a:cubicBezTo>
                  <a:pt x="1526945" y="279149"/>
                  <a:pt x="1014077" y="564147"/>
                  <a:pt x="748965" y="627647"/>
                </a:cubicBezTo>
                <a:cubicBezTo>
                  <a:pt x="485440" y="681622"/>
                  <a:pt x="106362" y="507247"/>
                  <a:pt x="0" y="30881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4C7FC2-0874-454F-B476-439A480998A9}"/>
              </a:ext>
            </a:extLst>
          </p:cNvPr>
          <p:cNvSpPr txBox="1"/>
          <p:nvPr/>
        </p:nvSpPr>
        <p:spPr>
          <a:xfrm rot="623063">
            <a:off x="1106095" y="2733893"/>
            <a:ext cx="140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Content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09B7C07-875C-4B1F-9FFF-2651A770D348}"/>
              </a:ext>
            </a:extLst>
          </p:cNvPr>
          <p:cNvSpPr/>
          <p:nvPr/>
        </p:nvSpPr>
        <p:spPr>
          <a:xfrm>
            <a:off x="1878685" y="3200477"/>
            <a:ext cx="1028700" cy="356778"/>
          </a:xfrm>
          <a:custGeom>
            <a:avLst/>
            <a:gdLst>
              <a:gd name="connsiteX0" fmla="*/ 0 w 1028700"/>
              <a:gd name="connsiteY0" fmla="*/ 0 h 356778"/>
              <a:gd name="connsiteX1" fmla="*/ 381000 w 1028700"/>
              <a:gd name="connsiteY1" fmla="*/ 342900 h 356778"/>
              <a:gd name="connsiteX2" fmla="*/ 1028700 w 1028700"/>
              <a:gd name="connsiteY2" fmla="*/ 257175 h 35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356778">
                <a:moveTo>
                  <a:pt x="0" y="0"/>
                </a:moveTo>
                <a:cubicBezTo>
                  <a:pt x="104775" y="150019"/>
                  <a:pt x="209550" y="300038"/>
                  <a:pt x="381000" y="342900"/>
                </a:cubicBezTo>
                <a:cubicBezTo>
                  <a:pt x="552450" y="385762"/>
                  <a:pt x="790575" y="321468"/>
                  <a:pt x="1028700" y="257175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BE8E415-7531-4AC1-A33A-486F93C12F24}"/>
              </a:ext>
            </a:extLst>
          </p:cNvPr>
          <p:cNvSpPr/>
          <p:nvPr/>
        </p:nvSpPr>
        <p:spPr>
          <a:xfrm>
            <a:off x="1278610" y="1866977"/>
            <a:ext cx="1419225" cy="389601"/>
          </a:xfrm>
          <a:custGeom>
            <a:avLst/>
            <a:gdLst>
              <a:gd name="connsiteX0" fmla="*/ 0 w 1419225"/>
              <a:gd name="connsiteY0" fmla="*/ 0 h 389601"/>
              <a:gd name="connsiteX1" fmla="*/ 723900 w 1419225"/>
              <a:gd name="connsiteY1" fmla="*/ 381000 h 389601"/>
              <a:gd name="connsiteX2" fmla="*/ 1419225 w 1419225"/>
              <a:gd name="connsiteY2" fmla="*/ 228600 h 3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9225" h="389601">
                <a:moveTo>
                  <a:pt x="0" y="0"/>
                </a:moveTo>
                <a:cubicBezTo>
                  <a:pt x="243681" y="171450"/>
                  <a:pt x="487362" y="342900"/>
                  <a:pt x="723900" y="381000"/>
                </a:cubicBezTo>
                <a:cubicBezTo>
                  <a:pt x="960438" y="419100"/>
                  <a:pt x="1189831" y="323850"/>
                  <a:pt x="1419225" y="22860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7E09BF-B2F3-4EBE-8B45-02AFCE2195A2}"/>
              </a:ext>
            </a:extLst>
          </p:cNvPr>
          <p:cNvSpPr/>
          <p:nvPr/>
        </p:nvSpPr>
        <p:spPr>
          <a:xfrm>
            <a:off x="5945860" y="1206186"/>
            <a:ext cx="981075" cy="432191"/>
          </a:xfrm>
          <a:custGeom>
            <a:avLst/>
            <a:gdLst>
              <a:gd name="connsiteX0" fmla="*/ 981075 w 981075"/>
              <a:gd name="connsiteY0" fmla="*/ 89291 h 432191"/>
              <a:gd name="connsiteX1" fmla="*/ 295275 w 981075"/>
              <a:gd name="connsiteY1" fmla="*/ 22616 h 432191"/>
              <a:gd name="connsiteX2" fmla="*/ 0 w 981075"/>
              <a:gd name="connsiteY2" fmla="*/ 432191 h 43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1075" h="432191">
                <a:moveTo>
                  <a:pt x="981075" y="89291"/>
                </a:moveTo>
                <a:cubicBezTo>
                  <a:pt x="719931" y="27378"/>
                  <a:pt x="458787" y="-34534"/>
                  <a:pt x="295275" y="22616"/>
                </a:cubicBezTo>
                <a:cubicBezTo>
                  <a:pt x="131762" y="79766"/>
                  <a:pt x="65881" y="255978"/>
                  <a:pt x="0" y="432191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3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oud Computing Services Are Not a Commodity - TD Web Services"/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4" b="35554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Cloud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It's just someone else's Computer</a:t>
            </a:r>
          </a:p>
        </p:txBody>
      </p:sp>
    </p:spTree>
    <p:extLst>
      <p:ext uri="{BB962C8B-B14F-4D97-AF65-F5344CB8AC3E}">
        <p14:creationId xmlns:p14="http://schemas.microsoft.com/office/powerpoint/2010/main" val="107802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Startup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Digital Manufacturing</a:t>
            </a:r>
          </a:p>
        </p:txBody>
      </p:sp>
      <p:pic>
        <p:nvPicPr>
          <p:cNvPr id="8" name="Picture 2" descr="Bildergebnis fÃ¼r there is no cloud">
            <a:extLst>
              <a:ext uri="{FF2B5EF4-FFF2-40B4-BE49-F238E27FC236}">
                <a16:creationId xmlns:a16="http://schemas.microsoft.com/office/drawing/2014/main" id="{15FAE031-F88B-4CC7-9E61-1EA5B0D86A19}"/>
              </a:ext>
            </a:extLst>
          </p:cNvPr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38" y="1449388"/>
            <a:ext cx="5976587" cy="4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38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Hello Cloud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The Cloud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06449" y="6136516"/>
            <a:ext cx="9678988" cy="24765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1400" dirty="0">
                <a:ea typeface="Roboto Medium" panose="02000000000000000000" pitchFamily="2" charset="0"/>
              </a:rPr>
              <a:t>Bloomberg Hello World Playlist: </a:t>
            </a:r>
            <a:r>
              <a:rPr lang="en-US" sz="1400" dirty="0">
                <a:ea typeface="Roboto Medium" panose="02000000000000000000" pitchFamily="2" charset="0"/>
                <a:hlinkClick r:id="rId2"/>
              </a:rPr>
              <a:t>https://www.youtube.com/playlist?list=PLqq4LnWs3olU-bP2R9uD8YXbt02JjocOk</a:t>
            </a:r>
            <a:r>
              <a:rPr lang="en-US" sz="1400" dirty="0">
                <a:ea typeface="Roboto Medium" panose="02000000000000000000" pitchFamily="2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394" y="5876639"/>
            <a:ext cx="6867526" cy="26669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1400" dirty="0">
                <a:hlinkClick r:id="rId3"/>
              </a:rPr>
              <a:t>https://youtu.be/d915p1aXlkE?list=PLqq4LnWs3olU-bP2R9uD8YXbt02JjocOk&amp;t=858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 rot="20910958">
            <a:off x="379262" y="5249183"/>
            <a:ext cx="1181100" cy="444169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70000" lnSpcReduction="20000"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For those who are interested</a:t>
            </a:r>
          </a:p>
        </p:txBody>
      </p:sp>
      <p:sp>
        <p:nvSpPr>
          <p:cNvPr id="21" name="Freeform 20"/>
          <p:cNvSpPr/>
          <p:nvPr/>
        </p:nvSpPr>
        <p:spPr>
          <a:xfrm>
            <a:off x="1495425" y="5419725"/>
            <a:ext cx="371475" cy="685800"/>
          </a:xfrm>
          <a:custGeom>
            <a:avLst/>
            <a:gdLst>
              <a:gd name="connsiteX0" fmla="*/ 0 w 371475"/>
              <a:gd name="connsiteY0" fmla="*/ 0 h 685800"/>
              <a:gd name="connsiteX1" fmla="*/ 304800 w 371475"/>
              <a:gd name="connsiteY1" fmla="*/ 114300 h 685800"/>
              <a:gd name="connsiteX2" fmla="*/ 371475 w 371475"/>
              <a:gd name="connsiteY2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685800">
                <a:moveTo>
                  <a:pt x="0" y="0"/>
                </a:moveTo>
                <a:cubicBezTo>
                  <a:pt x="121444" y="0"/>
                  <a:pt x="242888" y="0"/>
                  <a:pt x="304800" y="114300"/>
                </a:cubicBezTo>
                <a:cubicBezTo>
                  <a:pt x="366712" y="228600"/>
                  <a:pt x="369093" y="457200"/>
                  <a:pt x="371475" y="685800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552" y="1291389"/>
            <a:ext cx="6589210" cy="458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99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to the Cloud by Scott Hanselman 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The Cloud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14757" y="6045935"/>
            <a:ext cx="4063226" cy="26204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1400" dirty="0">
                <a:ea typeface="Roboto Medium" panose="02000000000000000000" pitchFamily="2" charset="0"/>
                <a:hlinkClick r:id="rId2"/>
              </a:rPr>
              <a:t>https://www.youtube.com/watch?v=BO6jvQ88ICQ</a:t>
            </a:r>
            <a:r>
              <a:rPr lang="en-US" sz="1400" dirty="0">
                <a:ea typeface="Roboto Medium" panose="02000000000000000000" pitchFamily="2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29225" y="29718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marL="252000" indent="-252000" algn="l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 err="1">
              <a:ea typeface="Roboto Medium" panose="02000000000000000000" pitchFamily="2" charset="0"/>
            </a:endParaRP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21"/>
          </p:nvPr>
        </p:nvSpPr>
        <p:spPr>
          <a:xfrm rot="702633">
            <a:off x="9924944" y="2178173"/>
            <a:ext cx="1851024" cy="679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For self-study if interested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81" y="1376363"/>
            <a:ext cx="6642387" cy="465257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9696091" y="1505067"/>
            <a:ext cx="1154366" cy="582525"/>
          </a:xfrm>
          <a:custGeom>
            <a:avLst/>
            <a:gdLst>
              <a:gd name="connsiteX0" fmla="*/ 1147313 w 1154366"/>
              <a:gd name="connsiteY0" fmla="*/ 582525 h 582525"/>
              <a:gd name="connsiteX1" fmla="*/ 983411 w 1154366"/>
              <a:gd name="connsiteY1" fmla="*/ 13182 h 582525"/>
              <a:gd name="connsiteX2" fmla="*/ 0 w 1154366"/>
              <a:gd name="connsiteY2" fmla="*/ 237469 h 58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4366" h="582525">
                <a:moveTo>
                  <a:pt x="1147313" y="582525"/>
                </a:moveTo>
                <a:cubicBezTo>
                  <a:pt x="1160971" y="326608"/>
                  <a:pt x="1174630" y="70691"/>
                  <a:pt x="983411" y="13182"/>
                </a:cubicBezTo>
                <a:cubicBezTo>
                  <a:pt x="792192" y="-44327"/>
                  <a:pt x="396096" y="96571"/>
                  <a:pt x="0" y="237469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41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08B79-68DF-4F90-ADF8-C2CDC38F20F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2D6DD-035D-4E84-A3EC-A5F8FC7E0B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E6B72-265A-485C-A617-081622F30A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22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8DB6E-654F-4582-966F-A1B49C5E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XaaS</a:t>
            </a:r>
            <a:r>
              <a:rPr lang="en-US" dirty="0"/>
              <a:t> (Everything as a Service)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B4450B-9614-4608-B1A1-AA62A62DE7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Cloud</a:t>
            </a:r>
            <a:endParaRPr lang="de-CH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9E6EDBBA-EE99-402E-9683-469854045691}"/>
              </a:ext>
            </a:extLst>
          </p:cNvPr>
          <p:cNvPicPr>
            <a:picLocks noGrp="1" noChangeAspect="1" noChangeArrowheads="1"/>
          </p:cNvPicPr>
          <p:nvPr>
            <p:ph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9"/>
          <a:stretch/>
        </p:blipFill>
        <p:spPr bwMode="auto">
          <a:xfrm>
            <a:off x="2496249" y="1439690"/>
            <a:ext cx="7674164" cy="41579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2250" y="1578106"/>
            <a:ext cx="1714500" cy="393382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" name="Picture 2" descr="Azure Logo gray &amp;amp; colors – News Centre">
            <a:extLst>
              <a:ext uri="{FF2B5EF4-FFF2-40B4-BE49-F238E27FC236}">
                <a16:creationId xmlns:a16="http://schemas.microsoft.com/office/drawing/2014/main" id="{A9B46E3C-B541-4884-943A-3245201B7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7265" r="15057" b="25530"/>
          <a:stretch/>
        </p:blipFill>
        <p:spPr bwMode="auto">
          <a:xfrm>
            <a:off x="4864367" y="5687980"/>
            <a:ext cx="1030055" cy="36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ownload Amazon Web Services (AWS) Logo in SVG Vector or PNG File Format -  Logo.wine">
            <a:extLst>
              <a:ext uri="{FF2B5EF4-FFF2-40B4-BE49-F238E27FC236}">
                <a16:creationId xmlns:a16="http://schemas.microsoft.com/office/drawing/2014/main" id="{F2A56F13-4D7F-473C-8C69-7BBB74BD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6" y="6032948"/>
            <a:ext cx="785997" cy="52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indSphere – offenes IoT-Betriebssystem | Software | Österreich">
            <a:extLst>
              <a:ext uri="{FF2B5EF4-FFF2-40B4-BE49-F238E27FC236}">
                <a16:creationId xmlns:a16="http://schemas.microsoft.com/office/drawing/2014/main" id="{E6CD1A22-8612-4D6B-84BD-0CCE5EDCD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t="32879" r="23385" b="32879"/>
          <a:stretch/>
        </p:blipFill>
        <p:spPr bwMode="auto">
          <a:xfrm>
            <a:off x="6494464" y="5736832"/>
            <a:ext cx="1389971" cy="5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7040D59-E59D-45B2-8DB2-E15E23554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43" y="5665163"/>
            <a:ext cx="1030055" cy="27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073439BA-6450-465D-B6A2-CC69D4CC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557" y="5953066"/>
            <a:ext cx="1298826" cy="40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095E-7 1.85185E-6 L 0.15617 -0.00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17 -0.0007 L 0.2975 -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5 -0.0007 L 0.43883 -0.00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zza as a Service Diagram">
            <a:extLst>
              <a:ext uri="{FF2B5EF4-FFF2-40B4-BE49-F238E27FC236}">
                <a16:creationId xmlns:a16="http://schemas.microsoft.com/office/drawing/2014/main" id="{2005D8FE-BFC8-406D-B890-21C6399D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59" y="1325974"/>
            <a:ext cx="10406317" cy="492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08B79-68DF-4F90-ADF8-C2CDC38F20F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2D6DD-035D-4E84-A3EC-A5F8FC7E0B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E6B72-265A-485C-A617-081622F30A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8DB6E-654F-4582-966F-A1B49C5E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XaaS</a:t>
            </a:r>
            <a:r>
              <a:rPr lang="en-US" dirty="0"/>
              <a:t> (Everything as a Service)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B4450B-9614-4608-B1A1-AA62A62DE7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Cloud</a:t>
            </a:r>
            <a:endParaRPr lang="de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45972-92E5-4733-A1DB-264A7E2D80E0}"/>
              </a:ext>
            </a:extLst>
          </p:cNvPr>
          <p:cNvSpPr txBox="1"/>
          <p:nvPr/>
        </p:nvSpPr>
        <p:spPr>
          <a:xfrm rot="614128">
            <a:off x="10111931" y="934388"/>
            <a:ext cx="1673352" cy="493682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20000"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Well - it also works like this</a:t>
            </a:r>
            <a:endParaRPr lang="en-CH" sz="2000" dirty="0" err="1">
              <a:solidFill>
                <a:srgbClr val="FF0000"/>
              </a:solidFill>
              <a:ea typeface="Roboto Medium" panose="02000000000000000000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344774D-BFED-4190-AD49-1BAAADC54603}"/>
              </a:ext>
            </a:extLst>
          </p:cNvPr>
          <p:cNvSpPr/>
          <p:nvPr/>
        </p:nvSpPr>
        <p:spPr>
          <a:xfrm>
            <a:off x="8138160" y="724841"/>
            <a:ext cx="2075688" cy="729055"/>
          </a:xfrm>
          <a:custGeom>
            <a:avLst/>
            <a:gdLst>
              <a:gd name="connsiteX0" fmla="*/ 2075688 w 2075688"/>
              <a:gd name="connsiteY0" fmla="*/ 226135 h 729055"/>
              <a:gd name="connsiteX1" fmla="*/ 950976 w 2075688"/>
              <a:gd name="connsiteY1" fmla="*/ 24967 h 729055"/>
              <a:gd name="connsiteX2" fmla="*/ 0 w 2075688"/>
              <a:gd name="connsiteY2" fmla="*/ 729055 h 72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688" h="729055">
                <a:moveTo>
                  <a:pt x="2075688" y="226135"/>
                </a:moveTo>
                <a:cubicBezTo>
                  <a:pt x="1686306" y="83641"/>
                  <a:pt x="1296924" y="-58853"/>
                  <a:pt x="950976" y="24967"/>
                </a:cubicBezTo>
                <a:cubicBezTo>
                  <a:pt x="605028" y="108787"/>
                  <a:pt x="302514" y="418921"/>
                  <a:pt x="0" y="729055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05087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08B79-68DF-4F90-ADF8-C2CDC38F20F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494464" y="6453187"/>
            <a:ext cx="3376650" cy="179388"/>
          </a:xfrm>
        </p:spPr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2D6DD-035D-4E84-A3EC-A5F8FC7E0B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06450" y="6454845"/>
            <a:ext cx="5364163" cy="332663"/>
          </a:xfrm>
        </p:spPr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E6B72-265A-485C-A617-081622F30A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68996" y="6453187"/>
            <a:ext cx="537454" cy="179387"/>
          </a:xfrm>
        </p:spPr>
        <p:txBody>
          <a:bodyPr/>
          <a:lstStyle/>
          <a:p>
            <a:fld id="{4EAC321B-7500-4259-A00F-915439A35E15}" type="slidenum">
              <a:rPr lang="de-CH" smtClean="0"/>
              <a:pPr/>
              <a:t>24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8DB6E-654F-4582-966F-A1B49C5E9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</p:spPr>
        <p:txBody>
          <a:bodyPr/>
          <a:lstStyle/>
          <a:p>
            <a:r>
              <a:rPr lang="en-US" dirty="0" err="1"/>
              <a:t>XaaS</a:t>
            </a:r>
            <a:r>
              <a:rPr lang="en-US" dirty="0"/>
              <a:t> (Everything as a Service)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2CB9D41-3BDF-4E03-B415-A9229214B73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1" y="1449388"/>
            <a:ext cx="3098037" cy="4751387"/>
          </a:xfrm>
        </p:spPr>
        <p:txBody>
          <a:bodyPr/>
          <a:lstStyle/>
          <a:p>
            <a:r>
              <a:rPr lang="en-US" dirty="0"/>
              <a:t>Services can build on top of each other</a:t>
            </a:r>
          </a:p>
          <a:p>
            <a:r>
              <a:rPr lang="en-US" dirty="0"/>
              <a:t>Not every provider has every layer under control</a:t>
            </a:r>
          </a:p>
          <a:p>
            <a:pPr lvl="1"/>
            <a:r>
              <a:rPr lang="en-US" dirty="0"/>
              <a:t>May be managed by another provider</a:t>
            </a:r>
            <a:endParaRPr lang="en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B4450B-9614-4608-B1A1-AA62A62DE7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6449" y="334039"/>
            <a:ext cx="11053764" cy="2866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Cloud</a:t>
            </a:r>
            <a:endParaRPr lang="de-CH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17E66EA5-34CA-4B33-A010-67F535F71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8" t="16070" r="7845"/>
          <a:stretch/>
        </p:blipFill>
        <p:spPr bwMode="auto">
          <a:xfrm>
            <a:off x="6056041" y="1521190"/>
            <a:ext cx="3409979" cy="4526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1A703113-BF0F-4875-B4C2-8CA8D2428799}"/>
              </a:ext>
            </a:extLst>
          </p:cNvPr>
          <p:cNvSpPr/>
          <p:nvPr/>
        </p:nvSpPr>
        <p:spPr>
          <a:xfrm rot="10800000">
            <a:off x="5548474" y="3857886"/>
            <a:ext cx="396665" cy="187138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2F751337-9DDF-4266-8C33-7F0741F96B68}"/>
              </a:ext>
            </a:extLst>
          </p:cNvPr>
          <p:cNvSpPr/>
          <p:nvPr/>
        </p:nvSpPr>
        <p:spPr>
          <a:xfrm rot="10800000">
            <a:off x="5548476" y="3120796"/>
            <a:ext cx="396665" cy="68604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3DFE7BB-6863-47EB-8D2A-57F3EC7BEC34}"/>
              </a:ext>
            </a:extLst>
          </p:cNvPr>
          <p:cNvSpPr/>
          <p:nvPr/>
        </p:nvSpPr>
        <p:spPr>
          <a:xfrm rot="10800000">
            <a:off x="5548477" y="2266171"/>
            <a:ext cx="396665" cy="73394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26" name="Picture 2" descr="Azure Logo gray &amp;amp; colors – News Centre">
            <a:extLst>
              <a:ext uri="{FF2B5EF4-FFF2-40B4-BE49-F238E27FC236}">
                <a16:creationId xmlns:a16="http://schemas.microsoft.com/office/drawing/2014/main" id="{887CB1AC-2FF2-44C0-842A-F98FD20B3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7265" r="15057" b="25530"/>
          <a:stretch/>
        </p:blipFill>
        <p:spPr bwMode="auto">
          <a:xfrm>
            <a:off x="3766661" y="4442078"/>
            <a:ext cx="1761860" cy="6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indSphere – offenes IoT-Betriebssystem | Software | Österreich">
            <a:extLst>
              <a:ext uri="{FF2B5EF4-FFF2-40B4-BE49-F238E27FC236}">
                <a16:creationId xmlns:a16="http://schemas.microsoft.com/office/drawing/2014/main" id="{591D9172-4A4B-4F4F-B362-FAF4285D7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t="32879" r="23385" b="32879"/>
          <a:stretch/>
        </p:blipFill>
        <p:spPr bwMode="auto">
          <a:xfrm>
            <a:off x="4047600" y="3213539"/>
            <a:ext cx="1389971" cy="5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2">
            <a:extLst>
              <a:ext uri="{FF2B5EF4-FFF2-40B4-BE49-F238E27FC236}">
                <a16:creationId xmlns:a16="http://schemas.microsoft.com/office/drawing/2014/main" id="{94FF0635-972D-49E0-822C-AD6C0626B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87" y="2287529"/>
            <a:ext cx="1513134" cy="638542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76BD358F-925E-4D6A-BD0E-0B7277829E82}"/>
              </a:ext>
            </a:extLst>
          </p:cNvPr>
          <p:cNvSpPr/>
          <p:nvPr/>
        </p:nvSpPr>
        <p:spPr>
          <a:xfrm>
            <a:off x="9624638" y="4313160"/>
            <a:ext cx="356616" cy="14952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6AB25B73-EF0B-4DA5-81FE-6D42C7E5B6F0}"/>
              </a:ext>
            </a:extLst>
          </p:cNvPr>
          <p:cNvSpPr/>
          <p:nvPr/>
        </p:nvSpPr>
        <p:spPr>
          <a:xfrm>
            <a:off x="9624638" y="2183619"/>
            <a:ext cx="356616" cy="202159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28" name="Picture 4" descr="Download Amazon Web Services (AWS) Logo in SVG Vector or PNG File Format -  Logo.wine">
            <a:extLst>
              <a:ext uri="{FF2B5EF4-FFF2-40B4-BE49-F238E27FC236}">
                <a16:creationId xmlns:a16="http://schemas.microsoft.com/office/drawing/2014/main" id="{D8D3B357-D4E8-49CA-84F2-03CF6B2A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307" y="4634184"/>
            <a:ext cx="1465844" cy="97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092E5A7-C28F-4723-917B-7830A156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517" y="2608480"/>
            <a:ext cx="1465844" cy="39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14A4024-D2D8-4199-8E23-2C2A7FBC5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798" y="3177812"/>
            <a:ext cx="1719754" cy="5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145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84BE4E-A7E4-474D-8603-5838376C5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Modeling for </a:t>
            </a:r>
            <a:r>
              <a:rPr lang="en-US" dirty="0" err="1"/>
              <a:t>MindSphere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D0B31-C482-46F8-A998-4C59A51B5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C2A0F-B539-40C6-981B-993D82AE6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0968C-D939-4544-85D5-72E85E65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3C5595-9800-4885-9F13-E259C8D46B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We need some Structure</a:t>
            </a:r>
            <a:endParaRPr lang="de-CH" dirty="0"/>
          </a:p>
        </p:txBody>
      </p:sp>
      <p:pic>
        <p:nvPicPr>
          <p:cNvPr id="5122" name="Picture 2" descr="Data Exploration : A virtual tour of the Security Graph - Cisco Umbrella"/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4" b="3645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2B2849-63AC-4C58-B190-BBF9CFD76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68">
            <a:off x="8017545" y="474583"/>
            <a:ext cx="3300199" cy="2786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AB3750-5653-46CA-A647-2B7B95050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3943">
            <a:off x="7496090" y="3390363"/>
            <a:ext cx="4118513" cy="1889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46FCC-4357-4D59-A681-0245C5143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6665F-44CE-482F-8DA6-1409A27A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DA6F6-A501-4F5A-8854-BB4DDEAF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DADFD3-EE48-401C-92E3-2943DC6E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PlantUML</a:t>
            </a:r>
            <a:endParaRPr lang="en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1E0659-A306-44C7-B3B4-A5D30455E22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Modeling</a:t>
            </a:r>
            <a:endParaRPr lang="en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B6B145-79EE-4837-81B3-55C1CAF1E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8748">
            <a:off x="5167861" y="2008651"/>
            <a:ext cx="4118513" cy="1617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0FCE66-9CBC-45C2-99E2-164BB0082FED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de-CH" dirty="0">
                <a:hlinkClick r:id="rId5"/>
              </a:rPr>
              <a:t>https://plantuml.com</a:t>
            </a:r>
            <a:endParaRPr lang="de-CH" dirty="0"/>
          </a:p>
          <a:p>
            <a:r>
              <a:rPr lang="en-US" dirty="0"/>
              <a:t>Coding your Diagrams</a:t>
            </a:r>
          </a:p>
          <a:p>
            <a:pPr lvl="1"/>
            <a:r>
              <a:rPr lang="en-US" dirty="0"/>
              <a:t>Pro: Simple way to build your model</a:t>
            </a:r>
          </a:p>
          <a:p>
            <a:pPr lvl="1"/>
            <a:r>
              <a:rPr lang="en-US" dirty="0"/>
              <a:t>Cons: Limited flexibility on layout &amp; design</a:t>
            </a:r>
          </a:p>
          <a:p>
            <a:r>
              <a:rPr lang="de-CH" dirty="0"/>
              <a:t>VS Code Extension</a:t>
            </a:r>
          </a:p>
          <a:p>
            <a:pPr lvl="1"/>
            <a:r>
              <a:rPr lang="de-CH" dirty="0">
                <a:hlinkClick r:id="rId6"/>
              </a:rPr>
              <a:t>https://marketplace.visualstudio.com/items?itemName=jebbs.plantuml</a:t>
            </a:r>
            <a:r>
              <a:rPr lang="de-CH" dirty="0"/>
              <a:t> </a:t>
            </a:r>
            <a:endParaRPr lang="en-CH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9A4090-E00D-4AE1-90D8-73E94A5A2C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8011"/>
          <a:stretch/>
        </p:blipFill>
        <p:spPr>
          <a:xfrm>
            <a:off x="1021138" y="4483192"/>
            <a:ext cx="5602176" cy="16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03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B6780B02-A1CC-4776-B8AF-C9A507F996BE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2"/>
          <a:stretch>
            <a:fillRect/>
          </a:stretch>
        </p:blipFill>
        <p:spPr>
          <a:xfrm>
            <a:off x="806450" y="1740645"/>
            <a:ext cx="2072814" cy="3865799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6F4A3-1790-4D37-9EB9-363BEE4E5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55C28-93C8-4DC0-922B-B6606CADA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AC365-0CDD-4D2D-A409-CA62F16F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27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628525-BB90-447F-B999-7B98AAF0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Diagrams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9FDB59-0698-4010-8FCD-F814D33C9D8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Modeling for </a:t>
            </a:r>
            <a:r>
              <a:rPr lang="en-US" dirty="0" err="1"/>
              <a:t>MindSphere</a:t>
            </a:r>
            <a:endParaRPr lang="de-CH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54DB39-DC6F-4A08-83D7-4FEC090B1E2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815554" y="1449388"/>
            <a:ext cx="8044659" cy="47513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class is a definition of a concept (object)</a:t>
            </a:r>
          </a:p>
          <a:p>
            <a:pPr lvl="1"/>
            <a:r>
              <a:rPr lang="en-US" dirty="0"/>
              <a:t>It contains properties and operations (functions) as members</a:t>
            </a:r>
          </a:p>
          <a:p>
            <a:pPr lvl="1"/>
            <a:r>
              <a:rPr lang="en-US" dirty="0"/>
              <a:t>Every member has a visibility (+ public, - private, # protected, ~ package)</a:t>
            </a:r>
          </a:p>
          <a:p>
            <a:r>
              <a:rPr lang="en-US" dirty="0"/>
              <a:t>Classes have relationships</a:t>
            </a:r>
          </a:p>
          <a:p>
            <a:pPr lvl="1"/>
            <a:r>
              <a:rPr lang="en-US" dirty="0"/>
              <a:t>Dependencies</a:t>
            </a:r>
          </a:p>
          <a:p>
            <a:pPr lvl="1"/>
            <a:r>
              <a:rPr lang="en-US" dirty="0"/>
              <a:t>Associations</a:t>
            </a:r>
          </a:p>
          <a:p>
            <a:r>
              <a:rPr lang="en-US" dirty="0"/>
              <a:t>Associations can be detailed</a:t>
            </a:r>
          </a:p>
          <a:p>
            <a:pPr lvl="1"/>
            <a:r>
              <a:rPr lang="en-US" dirty="0"/>
              <a:t>Multiplicity</a:t>
            </a:r>
          </a:p>
          <a:p>
            <a:pPr lvl="1"/>
            <a:r>
              <a:rPr lang="en-US" dirty="0"/>
              <a:t>Direction</a:t>
            </a:r>
          </a:p>
          <a:p>
            <a:pPr lvl="1"/>
            <a:r>
              <a:rPr lang="en-US" dirty="0"/>
              <a:t>Aggregation/Composition</a:t>
            </a:r>
          </a:p>
          <a:p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can</a:t>
            </a:r>
            <a:r>
              <a:rPr lang="de-CH" dirty="0"/>
              <a:t> also </a:t>
            </a:r>
            <a:r>
              <a:rPr lang="de-CH" dirty="0" err="1"/>
              <a:t>define</a:t>
            </a:r>
            <a:r>
              <a:rPr lang="de-CH" dirty="0"/>
              <a:t> </a:t>
            </a:r>
            <a:r>
              <a:rPr lang="de-CH" dirty="0" err="1"/>
              <a:t>instances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classes</a:t>
            </a:r>
            <a:r>
              <a:rPr lang="de-CH" dirty="0"/>
              <a:t> (</a:t>
            </a:r>
            <a:r>
              <a:rPr lang="de-CH" dirty="0" err="1"/>
              <a:t>realizations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objects</a:t>
            </a:r>
            <a:r>
              <a:rPr lang="de-CH" dirty="0"/>
              <a:t>)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EAB7372-CE40-4CBD-A07F-50C6773BE32B}"/>
              </a:ext>
            </a:extLst>
          </p:cNvPr>
          <p:cNvSpPr/>
          <p:nvPr/>
        </p:nvSpPr>
        <p:spPr>
          <a:xfrm>
            <a:off x="1895727" y="3630145"/>
            <a:ext cx="2090486" cy="278895"/>
          </a:xfrm>
          <a:custGeom>
            <a:avLst/>
            <a:gdLst>
              <a:gd name="connsiteX0" fmla="*/ 1657350 w 1657350"/>
              <a:gd name="connsiteY0" fmla="*/ 69725 h 1002015"/>
              <a:gd name="connsiteX1" fmla="*/ 1295400 w 1657350"/>
              <a:gd name="connsiteY1" fmla="*/ 79250 h 1002015"/>
              <a:gd name="connsiteX2" fmla="*/ 1133475 w 1657350"/>
              <a:gd name="connsiteY2" fmla="*/ 869825 h 1002015"/>
              <a:gd name="connsiteX3" fmla="*/ 0 w 1657350"/>
              <a:gd name="connsiteY3" fmla="*/ 993650 h 1002015"/>
              <a:gd name="connsiteX0" fmla="*/ 1657350 w 1657350"/>
              <a:gd name="connsiteY0" fmla="*/ 39883 h 964139"/>
              <a:gd name="connsiteX1" fmla="*/ 1295400 w 1657350"/>
              <a:gd name="connsiteY1" fmla="*/ 49408 h 964139"/>
              <a:gd name="connsiteX2" fmla="*/ 820653 w 1657350"/>
              <a:gd name="connsiteY2" fmla="*/ 374762 h 964139"/>
              <a:gd name="connsiteX3" fmla="*/ 0 w 1657350"/>
              <a:gd name="connsiteY3" fmla="*/ 963808 h 964139"/>
              <a:gd name="connsiteX0" fmla="*/ 2090486 w 2090486"/>
              <a:gd name="connsiteY0" fmla="*/ 39883 h 427832"/>
              <a:gd name="connsiteX1" fmla="*/ 1728536 w 2090486"/>
              <a:gd name="connsiteY1" fmla="*/ 49408 h 427832"/>
              <a:gd name="connsiteX2" fmla="*/ 1253789 w 2090486"/>
              <a:gd name="connsiteY2" fmla="*/ 374762 h 427832"/>
              <a:gd name="connsiteX3" fmla="*/ 0 w 2090486"/>
              <a:gd name="connsiteY3" fmla="*/ 290039 h 427832"/>
              <a:gd name="connsiteX0" fmla="*/ 2090486 w 2090486"/>
              <a:gd name="connsiteY0" fmla="*/ 37293 h 386049"/>
              <a:gd name="connsiteX1" fmla="*/ 1728536 w 2090486"/>
              <a:gd name="connsiteY1" fmla="*/ 46818 h 386049"/>
              <a:gd name="connsiteX2" fmla="*/ 1109410 w 2090486"/>
              <a:gd name="connsiteY2" fmla="*/ 324046 h 386049"/>
              <a:gd name="connsiteX3" fmla="*/ 0 w 2090486"/>
              <a:gd name="connsiteY3" fmla="*/ 287449 h 386049"/>
              <a:gd name="connsiteX0" fmla="*/ 2090486 w 2090486"/>
              <a:gd name="connsiteY0" fmla="*/ 0 h 348756"/>
              <a:gd name="connsiteX1" fmla="*/ 1109410 w 2090486"/>
              <a:gd name="connsiteY1" fmla="*/ 286753 h 348756"/>
              <a:gd name="connsiteX2" fmla="*/ 0 w 2090486"/>
              <a:gd name="connsiteY2" fmla="*/ 250156 h 348756"/>
              <a:gd name="connsiteX0" fmla="*/ 2090486 w 2090486"/>
              <a:gd name="connsiteY0" fmla="*/ 0 h 324444"/>
              <a:gd name="connsiteX1" fmla="*/ 1213683 w 2090486"/>
              <a:gd name="connsiteY1" fmla="*/ 254669 h 324444"/>
              <a:gd name="connsiteX2" fmla="*/ 0 w 2090486"/>
              <a:gd name="connsiteY2" fmla="*/ 250156 h 324444"/>
              <a:gd name="connsiteX0" fmla="*/ 2090486 w 2090486"/>
              <a:gd name="connsiteY0" fmla="*/ 0 h 324444"/>
              <a:gd name="connsiteX1" fmla="*/ 1213683 w 2090486"/>
              <a:gd name="connsiteY1" fmla="*/ 254669 h 324444"/>
              <a:gd name="connsiteX2" fmla="*/ 0 w 2090486"/>
              <a:gd name="connsiteY2" fmla="*/ 250156 h 324444"/>
              <a:gd name="connsiteX0" fmla="*/ 2090486 w 2090486"/>
              <a:gd name="connsiteY0" fmla="*/ 0 h 255831"/>
              <a:gd name="connsiteX1" fmla="*/ 1245767 w 2090486"/>
              <a:gd name="connsiteY1" fmla="*/ 110290 h 255831"/>
              <a:gd name="connsiteX2" fmla="*/ 0 w 2090486"/>
              <a:gd name="connsiteY2" fmla="*/ 250156 h 255831"/>
              <a:gd name="connsiteX0" fmla="*/ 2090486 w 2090486"/>
              <a:gd name="connsiteY0" fmla="*/ 32219 h 288050"/>
              <a:gd name="connsiteX1" fmla="*/ 1245767 w 2090486"/>
              <a:gd name="connsiteY1" fmla="*/ 142509 h 288050"/>
              <a:gd name="connsiteX2" fmla="*/ 0 w 2090486"/>
              <a:gd name="connsiteY2" fmla="*/ 282375 h 288050"/>
              <a:gd name="connsiteX0" fmla="*/ 2090486 w 2090486"/>
              <a:gd name="connsiteY0" fmla="*/ 25674 h 278895"/>
              <a:gd name="connsiteX1" fmla="*/ 1245767 w 2090486"/>
              <a:gd name="connsiteY1" fmla="*/ 135964 h 278895"/>
              <a:gd name="connsiteX2" fmla="*/ 0 w 2090486"/>
              <a:gd name="connsiteY2" fmla="*/ 275830 h 27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0486" h="278895">
                <a:moveTo>
                  <a:pt x="2090486" y="25674"/>
                </a:moveTo>
                <a:cubicBezTo>
                  <a:pt x="1829948" y="-34901"/>
                  <a:pt x="1437604" y="15648"/>
                  <a:pt x="1245767" y="135964"/>
                </a:cubicBezTo>
                <a:cubicBezTo>
                  <a:pt x="1053930" y="256280"/>
                  <a:pt x="458787" y="290117"/>
                  <a:pt x="0" y="27583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37F6A4A-EB30-45A3-865D-ECD1AC7067F2}"/>
              </a:ext>
            </a:extLst>
          </p:cNvPr>
          <p:cNvSpPr/>
          <p:nvPr/>
        </p:nvSpPr>
        <p:spPr>
          <a:xfrm>
            <a:off x="1983957" y="2452824"/>
            <a:ext cx="2002255" cy="859022"/>
          </a:xfrm>
          <a:custGeom>
            <a:avLst/>
            <a:gdLst>
              <a:gd name="connsiteX0" fmla="*/ 1657350 w 1657350"/>
              <a:gd name="connsiteY0" fmla="*/ 866775 h 875599"/>
              <a:gd name="connsiteX1" fmla="*/ 942975 w 1657350"/>
              <a:gd name="connsiteY1" fmla="*/ 781050 h 875599"/>
              <a:gd name="connsiteX2" fmla="*/ 781050 w 1657350"/>
              <a:gd name="connsiteY2" fmla="*/ 190500 h 875599"/>
              <a:gd name="connsiteX3" fmla="*/ 0 w 1657350"/>
              <a:gd name="connsiteY3" fmla="*/ 0 h 875599"/>
              <a:gd name="connsiteX0" fmla="*/ 2002255 w 2002255"/>
              <a:gd name="connsiteY0" fmla="*/ 842712 h 851536"/>
              <a:gd name="connsiteX1" fmla="*/ 1287880 w 2002255"/>
              <a:gd name="connsiteY1" fmla="*/ 756987 h 851536"/>
              <a:gd name="connsiteX2" fmla="*/ 1125955 w 2002255"/>
              <a:gd name="connsiteY2" fmla="*/ 166437 h 851536"/>
              <a:gd name="connsiteX3" fmla="*/ 0 w 2002255"/>
              <a:gd name="connsiteY3" fmla="*/ 0 h 851536"/>
              <a:gd name="connsiteX0" fmla="*/ 2002255 w 2002255"/>
              <a:gd name="connsiteY0" fmla="*/ 844013 h 852837"/>
              <a:gd name="connsiteX1" fmla="*/ 1287880 w 2002255"/>
              <a:gd name="connsiteY1" fmla="*/ 758288 h 852837"/>
              <a:gd name="connsiteX2" fmla="*/ 1125955 w 2002255"/>
              <a:gd name="connsiteY2" fmla="*/ 167738 h 852837"/>
              <a:gd name="connsiteX3" fmla="*/ 0 w 2002255"/>
              <a:gd name="connsiteY3" fmla="*/ 1301 h 852837"/>
              <a:gd name="connsiteX0" fmla="*/ 2002255 w 2002255"/>
              <a:gd name="connsiteY0" fmla="*/ 848009 h 859022"/>
              <a:gd name="connsiteX1" fmla="*/ 1287880 w 2002255"/>
              <a:gd name="connsiteY1" fmla="*/ 762284 h 859022"/>
              <a:gd name="connsiteX2" fmla="*/ 1005640 w 2002255"/>
              <a:gd name="connsiteY2" fmla="*/ 115587 h 859022"/>
              <a:gd name="connsiteX3" fmla="*/ 0 w 2002255"/>
              <a:gd name="connsiteY3" fmla="*/ 5297 h 85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55" h="859022">
                <a:moveTo>
                  <a:pt x="2002255" y="848009"/>
                </a:moveTo>
                <a:cubicBezTo>
                  <a:pt x="1718092" y="861502"/>
                  <a:pt x="1453983" y="884354"/>
                  <a:pt x="1287880" y="762284"/>
                </a:cubicBezTo>
                <a:cubicBezTo>
                  <a:pt x="1121778" y="640214"/>
                  <a:pt x="1162802" y="245762"/>
                  <a:pt x="1005640" y="115587"/>
                </a:cubicBezTo>
                <a:cubicBezTo>
                  <a:pt x="848478" y="-14588"/>
                  <a:pt x="392155" y="-4646"/>
                  <a:pt x="0" y="5297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3410C59-3441-410A-A1FD-97BCD5078123}"/>
              </a:ext>
            </a:extLst>
          </p:cNvPr>
          <p:cNvSpPr/>
          <p:nvPr/>
        </p:nvSpPr>
        <p:spPr>
          <a:xfrm>
            <a:off x="2518257" y="1569099"/>
            <a:ext cx="1204661" cy="2894096"/>
          </a:xfrm>
          <a:custGeom>
            <a:avLst/>
            <a:gdLst>
              <a:gd name="connsiteX0" fmla="*/ 923925 w 923925"/>
              <a:gd name="connsiteY0" fmla="*/ 151561 h 1970836"/>
              <a:gd name="connsiteX1" fmla="*/ 657225 w 923925"/>
              <a:gd name="connsiteY1" fmla="*/ 122986 h 1970836"/>
              <a:gd name="connsiteX2" fmla="*/ 552450 w 923925"/>
              <a:gd name="connsiteY2" fmla="*/ 1494586 h 1970836"/>
              <a:gd name="connsiteX3" fmla="*/ 0 w 923925"/>
              <a:gd name="connsiteY3" fmla="*/ 1970836 h 1970836"/>
              <a:gd name="connsiteX0" fmla="*/ 1204661 w 1204661"/>
              <a:gd name="connsiteY0" fmla="*/ 151561 h 3045657"/>
              <a:gd name="connsiteX1" fmla="*/ 937961 w 1204661"/>
              <a:gd name="connsiteY1" fmla="*/ 122986 h 3045657"/>
              <a:gd name="connsiteX2" fmla="*/ 833186 w 1204661"/>
              <a:gd name="connsiteY2" fmla="*/ 1494586 h 3045657"/>
              <a:gd name="connsiteX3" fmla="*/ 0 w 1204661"/>
              <a:gd name="connsiteY3" fmla="*/ 3045657 h 3045657"/>
              <a:gd name="connsiteX0" fmla="*/ 1204661 w 1204661"/>
              <a:gd name="connsiteY0" fmla="*/ 242885 h 3136981"/>
              <a:gd name="connsiteX1" fmla="*/ 937961 w 1204661"/>
              <a:gd name="connsiteY1" fmla="*/ 214310 h 3136981"/>
              <a:gd name="connsiteX2" fmla="*/ 841207 w 1204661"/>
              <a:gd name="connsiteY2" fmla="*/ 2837194 h 3136981"/>
              <a:gd name="connsiteX3" fmla="*/ 0 w 1204661"/>
              <a:gd name="connsiteY3" fmla="*/ 3136981 h 3136981"/>
              <a:gd name="connsiteX0" fmla="*/ 1204661 w 1204661"/>
              <a:gd name="connsiteY0" fmla="*/ 37058 h 2931154"/>
              <a:gd name="connsiteX1" fmla="*/ 825666 w 1204661"/>
              <a:gd name="connsiteY1" fmla="*/ 545894 h 2931154"/>
              <a:gd name="connsiteX2" fmla="*/ 841207 w 1204661"/>
              <a:gd name="connsiteY2" fmla="*/ 2631367 h 2931154"/>
              <a:gd name="connsiteX3" fmla="*/ 0 w 1204661"/>
              <a:gd name="connsiteY3" fmla="*/ 2931154 h 2931154"/>
              <a:gd name="connsiteX0" fmla="*/ 1204661 w 1204661"/>
              <a:gd name="connsiteY0" fmla="*/ 0 h 2894096"/>
              <a:gd name="connsiteX1" fmla="*/ 825666 w 1204661"/>
              <a:gd name="connsiteY1" fmla="*/ 508836 h 2894096"/>
              <a:gd name="connsiteX2" fmla="*/ 841207 w 1204661"/>
              <a:gd name="connsiteY2" fmla="*/ 2594309 h 2894096"/>
              <a:gd name="connsiteX3" fmla="*/ 0 w 1204661"/>
              <a:gd name="connsiteY3" fmla="*/ 2894096 h 2894096"/>
              <a:gd name="connsiteX0" fmla="*/ 1204661 w 1204661"/>
              <a:gd name="connsiteY0" fmla="*/ 0 h 2894096"/>
              <a:gd name="connsiteX1" fmla="*/ 889834 w 1204661"/>
              <a:gd name="connsiteY1" fmla="*/ 613109 h 2894096"/>
              <a:gd name="connsiteX2" fmla="*/ 841207 w 1204661"/>
              <a:gd name="connsiteY2" fmla="*/ 2594309 h 2894096"/>
              <a:gd name="connsiteX3" fmla="*/ 0 w 1204661"/>
              <a:gd name="connsiteY3" fmla="*/ 2894096 h 28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4661" h="2894096">
                <a:moveTo>
                  <a:pt x="1204661" y="0"/>
                </a:moveTo>
                <a:cubicBezTo>
                  <a:pt x="901740" y="2130"/>
                  <a:pt x="950410" y="180724"/>
                  <a:pt x="889834" y="613109"/>
                </a:cubicBezTo>
                <a:cubicBezTo>
                  <a:pt x="829258" y="1045494"/>
                  <a:pt x="950745" y="2286334"/>
                  <a:pt x="841207" y="2594309"/>
                </a:cubicBezTo>
                <a:cubicBezTo>
                  <a:pt x="731669" y="2902284"/>
                  <a:pt x="221456" y="2809958"/>
                  <a:pt x="0" y="2894096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1B42C92-066F-4F25-9649-105DA554C349}"/>
              </a:ext>
            </a:extLst>
          </p:cNvPr>
          <p:cNvSpPr/>
          <p:nvPr/>
        </p:nvSpPr>
        <p:spPr>
          <a:xfrm>
            <a:off x="497871" y="2264444"/>
            <a:ext cx="3261496" cy="3698210"/>
          </a:xfrm>
          <a:custGeom>
            <a:avLst/>
            <a:gdLst>
              <a:gd name="connsiteX0" fmla="*/ 2795083 w 2795083"/>
              <a:gd name="connsiteY0" fmla="*/ 3693986 h 4159575"/>
              <a:gd name="connsiteX1" fmla="*/ 1642558 w 2795083"/>
              <a:gd name="connsiteY1" fmla="*/ 4113086 h 4159575"/>
              <a:gd name="connsiteX2" fmla="*/ 175708 w 2795083"/>
              <a:gd name="connsiteY2" fmla="*/ 3751136 h 4159575"/>
              <a:gd name="connsiteX3" fmla="*/ 61408 w 2795083"/>
              <a:gd name="connsiteY3" fmla="*/ 588836 h 4159575"/>
              <a:gd name="connsiteX4" fmla="*/ 490033 w 2795083"/>
              <a:gd name="connsiteY4" fmla="*/ 7811 h 4159575"/>
              <a:gd name="connsiteX0" fmla="*/ 2799760 w 2799760"/>
              <a:gd name="connsiteY0" fmla="*/ 3693986 h 4153383"/>
              <a:gd name="connsiteX1" fmla="*/ 1723435 w 2799760"/>
              <a:gd name="connsiteY1" fmla="*/ 4103561 h 4153383"/>
              <a:gd name="connsiteX2" fmla="*/ 180385 w 2799760"/>
              <a:gd name="connsiteY2" fmla="*/ 3751136 h 4153383"/>
              <a:gd name="connsiteX3" fmla="*/ 66085 w 2799760"/>
              <a:gd name="connsiteY3" fmla="*/ 588836 h 4153383"/>
              <a:gd name="connsiteX4" fmla="*/ 494710 w 2799760"/>
              <a:gd name="connsiteY4" fmla="*/ 7811 h 4153383"/>
              <a:gd name="connsiteX0" fmla="*/ 2799760 w 2799760"/>
              <a:gd name="connsiteY0" fmla="*/ 3693986 h 4165293"/>
              <a:gd name="connsiteX1" fmla="*/ 1723435 w 2799760"/>
              <a:gd name="connsiteY1" fmla="*/ 4103561 h 4165293"/>
              <a:gd name="connsiteX2" fmla="*/ 180385 w 2799760"/>
              <a:gd name="connsiteY2" fmla="*/ 3751136 h 4165293"/>
              <a:gd name="connsiteX3" fmla="*/ 66085 w 2799760"/>
              <a:gd name="connsiteY3" fmla="*/ 588836 h 4165293"/>
              <a:gd name="connsiteX4" fmla="*/ 494710 w 2799760"/>
              <a:gd name="connsiteY4" fmla="*/ 7811 h 4165293"/>
              <a:gd name="connsiteX0" fmla="*/ 2804534 w 2804534"/>
              <a:gd name="connsiteY0" fmla="*/ 3693986 h 4146978"/>
              <a:gd name="connsiteX1" fmla="*/ 1804409 w 2804534"/>
              <a:gd name="connsiteY1" fmla="*/ 4074986 h 4146978"/>
              <a:gd name="connsiteX2" fmla="*/ 185159 w 2804534"/>
              <a:gd name="connsiteY2" fmla="*/ 3751136 h 4146978"/>
              <a:gd name="connsiteX3" fmla="*/ 70859 w 2804534"/>
              <a:gd name="connsiteY3" fmla="*/ 588836 h 4146978"/>
              <a:gd name="connsiteX4" fmla="*/ 499484 w 2804534"/>
              <a:gd name="connsiteY4" fmla="*/ 7811 h 4146978"/>
              <a:gd name="connsiteX0" fmla="*/ 3430176 w 3430176"/>
              <a:gd name="connsiteY0" fmla="*/ 3710028 h 4134412"/>
              <a:gd name="connsiteX1" fmla="*/ 1804409 w 3430176"/>
              <a:gd name="connsiteY1" fmla="*/ 4074986 h 4134412"/>
              <a:gd name="connsiteX2" fmla="*/ 185159 w 3430176"/>
              <a:gd name="connsiteY2" fmla="*/ 3751136 h 4134412"/>
              <a:gd name="connsiteX3" fmla="*/ 70859 w 3430176"/>
              <a:gd name="connsiteY3" fmla="*/ 588836 h 4134412"/>
              <a:gd name="connsiteX4" fmla="*/ 499484 w 3430176"/>
              <a:gd name="connsiteY4" fmla="*/ 7811 h 4134412"/>
              <a:gd name="connsiteX0" fmla="*/ 3430176 w 3430176"/>
              <a:gd name="connsiteY0" fmla="*/ 3710028 h 4134412"/>
              <a:gd name="connsiteX1" fmla="*/ 1804409 w 3430176"/>
              <a:gd name="connsiteY1" fmla="*/ 4074986 h 4134412"/>
              <a:gd name="connsiteX2" fmla="*/ 185159 w 3430176"/>
              <a:gd name="connsiteY2" fmla="*/ 3751136 h 4134412"/>
              <a:gd name="connsiteX3" fmla="*/ 70859 w 3430176"/>
              <a:gd name="connsiteY3" fmla="*/ 588836 h 4134412"/>
              <a:gd name="connsiteX4" fmla="*/ 499484 w 3430176"/>
              <a:gd name="connsiteY4" fmla="*/ 7811 h 4134412"/>
              <a:gd name="connsiteX0" fmla="*/ 3430176 w 3430176"/>
              <a:gd name="connsiteY0" fmla="*/ 3710028 h 3973910"/>
              <a:gd name="connsiteX1" fmla="*/ 185159 w 3430176"/>
              <a:gd name="connsiteY1" fmla="*/ 3751136 h 3973910"/>
              <a:gd name="connsiteX2" fmla="*/ 70859 w 3430176"/>
              <a:gd name="connsiteY2" fmla="*/ 588836 h 3973910"/>
              <a:gd name="connsiteX3" fmla="*/ 499484 w 3430176"/>
              <a:gd name="connsiteY3" fmla="*/ 7811 h 3973910"/>
              <a:gd name="connsiteX0" fmla="*/ 3367711 w 3367711"/>
              <a:gd name="connsiteY0" fmla="*/ 3710028 h 3955788"/>
              <a:gd name="connsiteX1" fmla="*/ 443536 w 3367711"/>
              <a:gd name="connsiteY1" fmla="*/ 3727073 h 3955788"/>
              <a:gd name="connsiteX2" fmla="*/ 8394 w 3367711"/>
              <a:gd name="connsiteY2" fmla="*/ 588836 h 3955788"/>
              <a:gd name="connsiteX3" fmla="*/ 437019 w 3367711"/>
              <a:gd name="connsiteY3" fmla="*/ 7811 h 3955788"/>
              <a:gd name="connsiteX0" fmla="*/ 3312349 w 3312349"/>
              <a:gd name="connsiteY0" fmla="*/ 3702961 h 3914265"/>
              <a:gd name="connsiteX1" fmla="*/ 388174 w 3312349"/>
              <a:gd name="connsiteY1" fmla="*/ 3720006 h 3914265"/>
              <a:gd name="connsiteX2" fmla="*/ 65327 w 3312349"/>
              <a:gd name="connsiteY2" fmla="*/ 1046990 h 3914265"/>
              <a:gd name="connsiteX3" fmla="*/ 381657 w 3312349"/>
              <a:gd name="connsiteY3" fmla="*/ 744 h 3914265"/>
              <a:gd name="connsiteX0" fmla="*/ 3312349 w 3312349"/>
              <a:gd name="connsiteY0" fmla="*/ 3702217 h 3913521"/>
              <a:gd name="connsiteX1" fmla="*/ 388174 w 3312349"/>
              <a:gd name="connsiteY1" fmla="*/ 3719262 h 3913521"/>
              <a:gd name="connsiteX2" fmla="*/ 65327 w 3312349"/>
              <a:gd name="connsiteY2" fmla="*/ 1046246 h 3913521"/>
              <a:gd name="connsiteX3" fmla="*/ 381657 w 3312349"/>
              <a:gd name="connsiteY3" fmla="*/ 0 h 3913521"/>
              <a:gd name="connsiteX0" fmla="*/ 3312349 w 3312349"/>
              <a:gd name="connsiteY0" fmla="*/ 3638048 h 3849352"/>
              <a:gd name="connsiteX1" fmla="*/ 388174 w 3312349"/>
              <a:gd name="connsiteY1" fmla="*/ 3655093 h 3849352"/>
              <a:gd name="connsiteX2" fmla="*/ 65327 w 3312349"/>
              <a:gd name="connsiteY2" fmla="*/ 982077 h 3849352"/>
              <a:gd name="connsiteX3" fmla="*/ 413742 w 3312349"/>
              <a:gd name="connsiteY3" fmla="*/ 0 h 3849352"/>
              <a:gd name="connsiteX0" fmla="*/ 3394382 w 3394382"/>
              <a:gd name="connsiteY0" fmla="*/ 3638048 h 3777481"/>
              <a:gd name="connsiteX1" fmla="*/ 470207 w 3394382"/>
              <a:gd name="connsiteY1" fmla="*/ 3655093 h 3777481"/>
              <a:gd name="connsiteX2" fmla="*/ 35065 w 3394382"/>
              <a:gd name="connsiteY2" fmla="*/ 1952625 h 3777481"/>
              <a:gd name="connsiteX3" fmla="*/ 495775 w 3394382"/>
              <a:gd name="connsiteY3" fmla="*/ 0 h 3777481"/>
              <a:gd name="connsiteX0" fmla="*/ 3296776 w 3296776"/>
              <a:gd name="connsiteY0" fmla="*/ 3638048 h 3775699"/>
              <a:gd name="connsiteX1" fmla="*/ 372601 w 3296776"/>
              <a:gd name="connsiteY1" fmla="*/ 3655093 h 3775699"/>
              <a:gd name="connsiteX2" fmla="*/ 73817 w 3296776"/>
              <a:gd name="connsiteY2" fmla="*/ 1976688 h 3775699"/>
              <a:gd name="connsiteX3" fmla="*/ 398169 w 3296776"/>
              <a:gd name="connsiteY3" fmla="*/ 0 h 3775699"/>
              <a:gd name="connsiteX0" fmla="*/ 3235119 w 3235119"/>
              <a:gd name="connsiteY0" fmla="*/ 3638048 h 3735257"/>
              <a:gd name="connsiteX1" fmla="*/ 599702 w 3235119"/>
              <a:gd name="connsiteY1" fmla="*/ 3598945 h 3735257"/>
              <a:gd name="connsiteX2" fmla="*/ 12160 w 3235119"/>
              <a:gd name="connsiteY2" fmla="*/ 1976688 h 3735257"/>
              <a:gd name="connsiteX3" fmla="*/ 336512 w 3235119"/>
              <a:gd name="connsiteY3" fmla="*/ 0 h 3735257"/>
              <a:gd name="connsiteX0" fmla="*/ 3258063 w 3258063"/>
              <a:gd name="connsiteY0" fmla="*/ 3638048 h 3744081"/>
              <a:gd name="connsiteX1" fmla="*/ 622646 w 3258063"/>
              <a:gd name="connsiteY1" fmla="*/ 3598945 h 3744081"/>
              <a:gd name="connsiteX2" fmla="*/ 11040 w 3258063"/>
              <a:gd name="connsiteY2" fmla="*/ 1856372 h 3744081"/>
              <a:gd name="connsiteX3" fmla="*/ 359456 w 3258063"/>
              <a:gd name="connsiteY3" fmla="*/ 0 h 3744081"/>
              <a:gd name="connsiteX0" fmla="*/ 3258063 w 3258063"/>
              <a:gd name="connsiteY0" fmla="*/ 3638048 h 3744081"/>
              <a:gd name="connsiteX1" fmla="*/ 622646 w 3258063"/>
              <a:gd name="connsiteY1" fmla="*/ 3598945 h 3744081"/>
              <a:gd name="connsiteX2" fmla="*/ 11040 w 3258063"/>
              <a:gd name="connsiteY2" fmla="*/ 1856372 h 3744081"/>
              <a:gd name="connsiteX3" fmla="*/ 359456 w 3258063"/>
              <a:gd name="connsiteY3" fmla="*/ 0 h 3744081"/>
              <a:gd name="connsiteX0" fmla="*/ 3249591 w 3249591"/>
              <a:gd name="connsiteY0" fmla="*/ 3638048 h 3744081"/>
              <a:gd name="connsiteX1" fmla="*/ 614174 w 3249591"/>
              <a:gd name="connsiteY1" fmla="*/ 3598945 h 3744081"/>
              <a:gd name="connsiteX2" fmla="*/ 2568 w 3249591"/>
              <a:gd name="connsiteY2" fmla="*/ 1856372 h 3744081"/>
              <a:gd name="connsiteX3" fmla="*/ 350984 w 3249591"/>
              <a:gd name="connsiteY3" fmla="*/ 0 h 3744081"/>
              <a:gd name="connsiteX0" fmla="*/ 3261496 w 3261496"/>
              <a:gd name="connsiteY0" fmla="*/ 3638048 h 3698210"/>
              <a:gd name="connsiteX1" fmla="*/ 698269 w 3261496"/>
              <a:gd name="connsiteY1" fmla="*/ 3526756 h 3698210"/>
              <a:gd name="connsiteX2" fmla="*/ 14473 w 3261496"/>
              <a:gd name="connsiteY2" fmla="*/ 1856372 h 3698210"/>
              <a:gd name="connsiteX3" fmla="*/ 362889 w 3261496"/>
              <a:gd name="connsiteY3" fmla="*/ 0 h 369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496" h="3698210">
                <a:moveTo>
                  <a:pt x="3261496" y="3638048"/>
                </a:moveTo>
                <a:cubicBezTo>
                  <a:pt x="2585451" y="3646612"/>
                  <a:pt x="1239440" y="3823702"/>
                  <a:pt x="698269" y="3526756"/>
                </a:cubicBezTo>
                <a:cubicBezTo>
                  <a:pt x="157099" y="3229810"/>
                  <a:pt x="70370" y="2444165"/>
                  <a:pt x="14473" y="1856372"/>
                </a:cubicBezTo>
                <a:cubicBezTo>
                  <a:pt x="-41424" y="1268579"/>
                  <a:pt x="62475" y="540043"/>
                  <a:pt x="362889" y="0"/>
                </a:cubicBezTo>
              </a:path>
            </a:pathLst>
          </a:custGeom>
          <a:noFill/>
          <a:ln w="28575"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4656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C52548-A33D-42FA-9DA0-531546156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44C6DE-893F-42F1-8CCB-60E19633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70A7E-5A4F-4C4E-A1BA-F6EBDAE72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28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D5F9DF-159D-414E-95F9-4B763ED5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for </a:t>
            </a:r>
            <a:r>
              <a:rPr lang="en-US" dirty="0" err="1"/>
              <a:t>MindSphere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AB139B-B280-40B1-9979-753FCD6DA80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Modeling for </a:t>
            </a:r>
            <a:r>
              <a:rPr lang="en-US" dirty="0" err="1"/>
              <a:t>MindSphere</a:t>
            </a:r>
            <a:endParaRPr lang="de-CH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A8441BE-65E2-4CBB-899F-674BC10780DC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>
            <a:normAutofit/>
          </a:bodyPr>
          <a:lstStyle/>
          <a:p>
            <a:r>
              <a:rPr lang="en-US" dirty="0"/>
              <a:t>In </a:t>
            </a:r>
            <a:r>
              <a:rPr lang="en-US" dirty="0" err="1"/>
              <a:t>MindSphere</a:t>
            </a:r>
            <a:r>
              <a:rPr lang="en-US" dirty="0"/>
              <a:t>, everything is an Asset</a:t>
            </a:r>
          </a:p>
          <a:p>
            <a:r>
              <a:rPr lang="en-US" dirty="0"/>
              <a:t>We distinguish between to different concepts of Assets</a:t>
            </a:r>
          </a:p>
          <a:p>
            <a:pPr lvl="1"/>
            <a:r>
              <a:rPr lang="en-US" dirty="0"/>
              <a:t>Physical Asset</a:t>
            </a:r>
          </a:p>
          <a:p>
            <a:pPr lvl="2"/>
            <a:r>
              <a:rPr lang="en-US" dirty="0"/>
              <a:t>The model of a real device</a:t>
            </a:r>
          </a:p>
          <a:p>
            <a:pPr lvl="2"/>
            <a:r>
              <a:rPr lang="en-US" dirty="0"/>
              <a:t>Can receive data</a:t>
            </a:r>
          </a:p>
          <a:p>
            <a:pPr lvl="1"/>
            <a:r>
              <a:rPr lang="en-US" dirty="0"/>
              <a:t>Virtual Asset</a:t>
            </a:r>
          </a:p>
          <a:p>
            <a:pPr lvl="2"/>
            <a:r>
              <a:rPr lang="en-US" dirty="0"/>
              <a:t>View on your data</a:t>
            </a:r>
          </a:p>
          <a:p>
            <a:pPr lvl="2"/>
            <a:r>
              <a:rPr lang="en-US" dirty="0"/>
              <a:t>Can map on Physical Assets</a:t>
            </a:r>
          </a:p>
          <a:p>
            <a:pPr lvl="3"/>
            <a:r>
              <a:rPr lang="en-US" dirty="0"/>
              <a:t>Partially</a:t>
            </a:r>
          </a:p>
          <a:p>
            <a:pPr lvl="3"/>
            <a:r>
              <a:rPr lang="en-US" dirty="0"/>
              <a:t>1:1</a:t>
            </a:r>
          </a:p>
          <a:p>
            <a:pPr lvl="3"/>
            <a:r>
              <a:rPr lang="en-US" dirty="0"/>
              <a:t>Multiple</a:t>
            </a:r>
            <a:endParaRPr lang="de-CH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B0B1685-109A-4C33-81C3-F04CF8041F3F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CH" dirty="0"/>
              <a:t>Every Asset builds upon a Type</a:t>
            </a:r>
          </a:p>
          <a:p>
            <a:pPr lvl="1"/>
            <a:r>
              <a:rPr lang="en-CH" dirty="0"/>
              <a:t>For the Physical Asset, we rely on a built-in Type (</a:t>
            </a:r>
            <a:r>
              <a:rPr lang="en-CH" b="1" dirty="0" err="1"/>
              <a:t>MindConnectLib</a:t>
            </a:r>
            <a:r>
              <a:rPr lang="en-CH" dirty="0"/>
              <a:t>)</a:t>
            </a:r>
          </a:p>
          <a:p>
            <a:pPr lvl="1"/>
            <a:r>
              <a:rPr lang="en-CH" dirty="0"/>
              <a:t>For the Virtual Asset, we define our own Type</a:t>
            </a:r>
          </a:p>
          <a:p>
            <a:pPr lvl="1"/>
            <a:endParaRPr lang="en-CH" dirty="0"/>
          </a:p>
          <a:p>
            <a:r>
              <a:rPr lang="en-CH" dirty="0"/>
              <a:t>Our custom Type builds upon Aspects</a:t>
            </a:r>
          </a:p>
          <a:p>
            <a:pPr lvl="1"/>
            <a:r>
              <a:rPr lang="en-CH" dirty="0"/>
              <a:t>An Aspect is a group of variables</a:t>
            </a:r>
          </a:p>
          <a:p>
            <a:pPr lvl="1"/>
            <a:r>
              <a:rPr lang="en-CH" dirty="0"/>
              <a:t>A variable is mapped on a data point</a:t>
            </a:r>
          </a:p>
          <a:p>
            <a:pPr lvl="1"/>
            <a:endParaRPr lang="en-CH" dirty="0"/>
          </a:p>
          <a:p>
            <a:pPr>
              <a:buFont typeface="Wingdings" panose="05000000000000000000" pitchFamily="2" charset="2"/>
              <a:buChar char="Ø"/>
            </a:pPr>
            <a:r>
              <a:rPr lang="en-CH" dirty="0"/>
              <a:t>See exercise for a hands-on tutorial</a:t>
            </a:r>
          </a:p>
        </p:txBody>
      </p:sp>
    </p:spTree>
    <p:extLst>
      <p:ext uri="{BB962C8B-B14F-4D97-AF65-F5344CB8AC3E}">
        <p14:creationId xmlns:p14="http://schemas.microsoft.com/office/powerpoint/2010/main" val="759537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 descr="Diagram&#10;&#10;Description automatically generated">
            <a:extLst>
              <a:ext uri="{FF2B5EF4-FFF2-40B4-BE49-F238E27FC236}">
                <a16:creationId xmlns:a16="http://schemas.microsoft.com/office/drawing/2014/main" id="{E54057D0-14CE-45E4-B55B-55149EAC6C19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3601955" y="1911259"/>
            <a:ext cx="4572000" cy="3552825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0966E-23C7-4ECD-86C8-4227959D9A1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1BDC13-13AA-40D6-8233-387D550004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B1D01-A32E-4AFB-B465-50D31C726F7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29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315BDD-D8E5-4A24-A855-4A81A304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your Assets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B97972-492B-4828-A5CD-5B804A35B7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Modeling for </a:t>
            </a:r>
            <a:r>
              <a:rPr lang="en-US" dirty="0" err="1"/>
              <a:t>MindSphere</a:t>
            </a:r>
            <a:endParaRPr lang="de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9C804-51C8-4A70-AAD8-AF4C624017D4}"/>
              </a:ext>
            </a:extLst>
          </p:cNvPr>
          <p:cNvSpPr txBox="1"/>
          <p:nvPr/>
        </p:nvSpPr>
        <p:spPr>
          <a:xfrm>
            <a:off x="917614" y="1868318"/>
            <a:ext cx="1777961" cy="400050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/>
          </a:bodyPr>
          <a:lstStyle/>
          <a:p>
            <a:pPr algn="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(Physical) Asset</a:t>
            </a:r>
            <a:endParaRPr lang="de-CH" sz="2000" dirty="0" err="1">
              <a:solidFill>
                <a:srgbClr val="FF0000"/>
              </a:solidFill>
              <a:ea typeface="Roboto Medium" panose="02000000000000000000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D366379-0AAB-4B83-95F5-7CFE836C92EB}"/>
              </a:ext>
            </a:extLst>
          </p:cNvPr>
          <p:cNvSpPr/>
          <p:nvPr/>
        </p:nvSpPr>
        <p:spPr>
          <a:xfrm>
            <a:off x="2790073" y="1796087"/>
            <a:ext cx="847725" cy="154602"/>
          </a:xfrm>
          <a:custGeom>
            <a:avLst/>
            <a:gdLst>
              <a:gd name="connsiteX0" fmla="*/ 0 w 847725"/>
              <a:gd name="connsiteY0" fmla="*/ 154602 h 154602"/>
              <a:gd name="connsiteX1" fmla="*/ 390525 w 847725"/>
              <a:gd name="connsiteY1" fmla="*/ 2202 h 154602"/>
              <a:gd name="connsiteX2" fmla="*/ 847725 w 847725"/>
              <a:gd name="connsiteY2" fmla="*/ 78402 h 15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7725" h="154602">
                <a:moveTo>
                  <a:pt x="0" y="154602"/>
                </a:moveTo>
                <a:cubicBezTo>
                  <a:pt x="124618" y="84752"/>
                  <a:pt x="249237" y="14902"/>
                  <a:pt x="390525" y="2202"/>
                </a:cubicBezTo>
                <a:cubicBezTo>
                  <a:pt x="531813" y="-10498"/>
                  <a:pt x="689769" y="33952"/>
                  <a:pt x="847725" y="78402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DDAF1-BA9D-4FBD-B6FD-FA6ACE4476DC}"/>
              </a:ext>
            </a:extLst>
          </p:cNvPr>
          <p:cNvSpPr txBox="1"/>
          <p:nvPr/>
        </p:nvSpPr>
        <p:spPr>
          <a:xfrm>
            <a:off x="9563099" y="1872688"/>
            <a:ext cx="1581150" cy="33869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(Virtual) Asset</a:t>
            </a:r>
            <a:endParaRPr lang="de-CH" sz="2000" dirty="0" err="1">
              <a:solidFill>
                <a:srgbClr val="FF0000"/>
              </a:solidFill>
              <a:ea typeface="Roboto Medium" panose="02000000000000000000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DE09FF0-3415-47FE-A7F7-7CD70AD1D53A}"/>
              </a:ext>
            </a:extLst>
          </p:cNvPr>
          <p:cNvSpPr/>
          <p:nvPr/>
        </p:nvSpPr>
        <p:spPr>
          <a:xfrm>
            <a:off x="8062662" y="1540489"/>
            <a:ext cx="1405188" cy="408783"/>
          </a:xfrm>
          <a:custGeom>
            <a:avLst/>
            <a:gdLst>
              <a:gd name="connsiteX0" fmla="*/ 923925 w 923925"/>
              <a:gd name="connsiteY0" fmla="*/ 405831 h 405831"/>
              <a:gd name="connsiteX1" fmla="*/ 514350 w 923925"/>
              <a:gd name="connsiteY1" fmla="*/ 5781 h 405831"/>
              <a:gd name="connsiteX2" fmla="*/ 0 w 923925"/>
              <a:gd name="connsiteY2" fmla="*/ 205806 h 405831"/>
              <a:gd name="connsiteX0" fmla="*/ 1405188 w 1405188"/>
              <a:gd name="connsiteY0" fmla="*/ 402435 h 410958"/>
              <a:gd name="connsiteX1" fmla="*/ 995613 w 1405188"/>
              <a:gd name="connsiteY1" fmla="*/ 2385 h 410958"/>
              <a:gd name="connsiteX2" fmla="*/ 0 w 1405188"/>
              <a:gd name="connsiteY2" fmla="*/ 410958 h 410958"/>
              <a:gd name="connsiteX0" fmla="*/ 1405188 w 1405188"/>
              <a:gd name="connsiteY0" fmla="*/ 402435 h 410958"/>
              <a:gd name="connsiteX1" fmla="*/ 995613 w 1405188"/>
              <a:gd name="connsiteY1" fmla="*/ 2385 h 410958"/>
              <a:gd name="connsiteX2" fmla="*/ 0 w 1405188"/>
              <a:gd name="connsiteY2" fmla="*/ 410958 h 410958"/>
              <a:gd name="connsiteX0" fmla="*/ 1405188 w 1405188"/>
              <a:gd name="connsiteY0" fmla="*/ 402435 h 410958"/>
              <a:gd name="connsiteX1" fmla="*/ 843213 w 1405188"/>
              <a:gd name="connsiteY1" fmla="*/ 2385 h 410958"/>
              <a:gd name="connsiteX2" fmla="*/ 0 w 1405188"/>
              <a:gd name="connsiteY2" fmla="*/ 410958 h 410958"/>
              <a:gd name="connsiteX0" fmla="*/ 1405188 w 1405188"/>
              <a:gd name="connsiteY0" fmla="*/ 400260 h 408783"/>
              <a:gd name="connsiteX1" fmla="*/ 843213 w 1405188"/>
              <a:gd name="connsiteY1" fmla="*/ 210 h 408783"/>
              <a:gd name="connsiteX2" fmla="*/ 0 w 1405188"/>
              <a:gd name="connsiteY2" fmla="*/ 408783 h 408783"/>
              <a:gd name="connsiteX0" fmla="*/ 1405188 w 1405188"/>
              <a:gd name="connsiteY0" fmla="*/ 400260 h 408783"/>
              <a:gd name="connsiteX1" fmla="*/ 746960 w 1405188"/>
              <a:gd name="connsiteY1" fmla="*/ 210 h 408783"/>
              <a:gd name="connsiteX2" fmla="*/ 0 w 1405188"/>
              <a:gd name="connsiteY2" fmla="*/ 408783 h 40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5188" h="408783">
                <a:moveTo>
                  <a:pt x="1405188" y="400260"/>
                </a:moveTo>
                <a:cubicBezTo>
                  <a:pt x="1277394" y="216903"/>
                  <a:pt x="949073" y="9484"/>
                  <a:pt x="746960" y="210"/>
                </a:cubicBezTo>
                <a:cubicBezTo>
                  <a:pt x="544847" y="-9064"/>
                  <a:pt x="180181" y="292102"/>
                  <a:pt x="0" y="408783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E47961-AD99-477F-8492-01DAFE0B32F7}"/>
              </a:ext>
            </a:extLst>
          </p:cNvPr>
          <p:cNvSpPr txBox="1"/>
          <p:nvPr/>
        </p:nvSpPr>
        <p:spPr>
          <a:xfrm>
            <a:off x="9563099" y="3286125"/>
            <a:ext cx="1677159" cy="319087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Type (Custom)</a:t>
            </a:r>
            <a:endParaRPr lang="de-CH" sz="2000" dirty="0" err="1">
              <a:solidFill>
                <a:srgbClr val="FF0000"/>
              </a:solidFill>
              <a:ea typeface="Roboto Medium" panose="02000000000000000000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60462D6-C6D3-45C4-805D-6BD932108187}"/>
              </a:ext>
            </a:extLst>
          </p:cNvPr>
          <p:cNvSpPr/>
          <p:nvPr/>
        </p:nvSpPr>
        <p:spPr>
          <a:xfrm>
            <a:off x="7628020" y="3351296"/>
            <a:ext cx="1839829" cy="282374"/>
          </a:xfrm>
          <a:custGeom>
            <a:avLst/>
            <a:gdLst>
              <a:gd name="connsiteX0" fmla="*/ 1238250 w 1238250"/>
              <a:gd name="connsiteY0" fmla="*/ 0 h 205975"/>
              <a:gd name="connsiteX1" fmla="*/ 762000 w 1238250"/>
              <a:gd name="connsiteY1" fmla="*/ 190500 h 205975"/>
              <a:gd name="connsiteX2" fmla="*/ 0 w 1238250"/>
              <a:gd name="connsiteY2" fmla="*/ 180975 h 205975"/>
              <a:gd name="connsiteX0" fmla="*/ 1839829 w 1839829"/>
              <a:gd name="connsiteY0" fmla="*/ 115804 h 308327"/>
              <a:gd name="connsiteX1" fmla="*/ 1363579 w 1839829"/>
              <a:gd name="connsiteY1" fmla="*/ 306304 h 308327"/>
              <a:gd name="connsiteX2" fmla="*/ 0 w 1839829"/>
              <a:gd name="connsiteY2" fmla="*/ 0 h 308327"/>
              <a:gd name="connsiteX0" fmla="*/ 1839829 w 1839829"/>
              <a:gd name="connsiteY0" fmla="*/ 115804 h 308791"/>
              <a:gd name="connsiteX1" fmla="*/ 1363579 w 1839829"/>
              <a:gd name="connsiteY1" fmla="*/ 306304 h 308791"/>
              <a:gd name="connsiteX2" fmla="*/ 0 w 1839829"/>
              <a:gd name="connsiteY2" fmla="*/ 0 h 308791"/>
              <a:gd name="connsiteX0" fmla="*/ 1839829 w 1839829"/>
              <a:gd name="connsiteY0" fmla="*/ 115804 h 292902"/>
              <a:gd name="connsiteX1" fmla="*/ 1179095 w 1839829"/>
              <a:gd name="connsiteY1" fmla="*/ 290262 h 292902"/>
              <a:gd name="connsiteX2" fmla="*/ 0 w 1839829"/>
              <a:gd name="connsiteY2" fmla="*/ 0 h 292902"/>
              <a:gd name="connsiteX0" fmla="*/ 1839829 w 1839829"/>
              <a:gd name="connsiteY0" fmla="*/ 115804 h 292902"/>
              <a:gd name="connsiteX1" fmla="*/ 1179095 w 1839829"/>
              <a:gd name="connsiteY1" fmla="*/ 290262 h 292902"/>
              <a:gd name="connsiteX2" fmla="*/ 0 w 1839829"/>
              <a:gd name="connsiteY2" fmla="*/ 0 h 292902"/>
              <a:gd name="connsiteX0" fmla="*/ 1839829 w 1839829"/>
              <a:gd name="connsiteY0" fmla="*/ 115804 h 290390"/>
              <a:gd name="connsiteX1" fmla="*/ 1179095 w 1839829"/>
              <a:gd name="connsiteY1" fmla="*/ 290262 h 290390"/>
              <a:gd name="connsiteX2" fmla="*/ 0 w 1839829"/>
              <a:gd name="connsiteY2" fmla="*/ 0 h 290390"/>
              <a:gd name="connsiteX0" fmla="*/ 1839829 w 1839829"/>
              <a:gd name="connsiteY0" fmla="*/ 115804 h 282374"/>
              <a:gd name="connsiteX1" fmla="*/ 1082842 w 1839829"/>
              <a:gd name="connsiteY1" fmla="*/ 282241 h 282374"/>
              <a:gd name="connsiteX2" fmla="*/ 0 w 1839829"/>
              <a:gd name="connsiteY2" fmla="*/ 0 h 28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9829" h="282374">
                <a:moveTo>
                  <a:pt x="1839829" y="115804"/>
                </a:moveTo>
                <a:cubicBezTo>
                  <a:pt x="1704891" y="195973"/>
                  <a:pt x="1417553" y="276142"/>
                  <a:pt x="1082842" y="282241"/>
                </a:cubicBezTo>
                <a:cubicBezTo>
                  <a:pt x="748131" y="288340"/>
                  <a:pt x="277812" y="84012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64E47C-C1D7-4156-B459-C1B190B03656}"/>
              </a:ext>
            </a:extLst>
          </p:cNvPr>
          <p:cNvSpPr txBox="1"/>
          <p:nvPr/>
        </p:nvSpPr>
        <p:spPr>
          <a:xfrm>
            <a:off x="9563859" y="5167311"/>
            <a:ext cx="1676399" cy="34766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Aspects</a:t>
            </a:r>
            <a:endParaRPr lang="de-CH" sz="2000" dirty="0" err="1">
              <a:solidFill>
                <a:srgbClr val="FF0000"/>
              </a:solidFill>
              <a:ea typeface="Roboto Medium" panose="02000000000000000000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9DCF847-AFE1-4365-ABBA-5DD82BFCC02D}"/>
              </a:ext>
            </a:extLst>
          </p:cNvPr>
          <p:cNvSpPr/>
          <p:nvPr/>
        </p:nvSpPr>
        <p:spPr>
          <a:xfrm>
            <a:off x="8226592" y="4346042"/>
            <a:ext cx="1507958" cy="778407"/>
          </a:xfrm>
          <a:custGeom>
            <a:avLst/>
            <a:gdLst>
              <a:gd name="connsiteX0" fmla="*/ 1981200 w 1981200"/>
              <a:gd name="connsiteY0" fmla="*/ 631385 h 631385"/>
              <a:gd name="connsiteX1" fmla="*/ 1047750 w 1981200"/>
              <a:gd name="connsiteY1" fmla="*/ 12260 h 631385"/>
              <a:gd name="connsiteX2" fmla="*/ 0 w 1981200"/>
              <a:gd name="connsiteY2" fmla="*/ 278960 h 631385"/>
              <a:gd name="connsiteX0" fmla="*/ 1507958 w 1507958"/>
              <a:gd name="connsiteY0" fmla="*/ 710302 h 710302"/>
              <a:gd name="connsiteX1" fmla="*/ 574508 w 1507958"/>
              <a:gd name="connsiteY1" fmla="*/ 91177 h 710302"/>
              <a:gd name="connsiteX2" fmla="*/ 0 w 1507958"/>
              <a:gd name="connsiteY2" fmla="*/ 85161 h 710302"/>
              <a:gd name="connsiteX0" fmla="*/ 1507958 w 1507958"/>
              <a:gd name="connsiteY0" fmla="*/ 729404 h 729404"/>
              <a:gd name="connsiteX1" fmla="*/ 991602 w 1507958"/>
              <a:gd name="connsiteY1" fmla="*/ 62153 h 729404"/>
              <a:gd name="connsiteX2" fmla="*/ 0 w 1507958"/>
              <a:gd name="connsiteY2" fmla="*/ 104263 h 729404"/>
              <a:gd name="connsiteX0" fmla="*/ 1507958 w 1507958"/>
              <a:gd name="connsiteY0" fmla="*/ 729404 h 729404"/>
              <a:gd name="connsiteX1" fmla="*/ 991602 w 1507958"/>
              <a:gd name="connsiteY1" fmla="*/ 62153 h 729404"/>
              <a:gd name="connsiteX2" fmla="*/ 0 w 1507958"/>
              <a:gd name="connsiteY2" fmla="*/ 104263 h 729404"/>
              <a:gd name="connsiteX0" fmla="*/ 1507958 w 1507958"/>
              <a:gd name="connsiteY0" fmla="*/ 763742 h 763742"/>
              <a:gd name="connsiteX1" fmla="*/ 991602 w 1507958"/>
              <a:gd name="connsiteY1" fmla="*/ 96491 h 763742"/>
              <a:gd name="connsiteX2" fmla="*/ 0 w 1507958"/>
              <a:gd name="connsiteY2" fmla="*/ 138601 h 763742"/>
              <a:gd name="connsiteX0" fmla="*/ 1507958 w 1507958"/>
              <a:gd name="connsiteY0" fmla="*/ 778407 h 778407"/>
              <a:gd name="connsiteX1" fmla="*/ 815139 w 1507958"/>
              <a:gd name="connsiteY1" fmla="*/ 87093 h 778407"/>
              <a:gd name="connsiteX2" fmla="*/ 0 w 1507958"/>
              <a:gd name="connsiteY2" fmla="*/ 153266 h 77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958" h="778407">
                <a:moveTo>
                  <a:pt x="1507958" y="778407"/>
                </a:moveTo>
                <a:cubicBezTo>
                  <a:pt x="1206333" y="498213"/>
                  <a:pt x="1121276" y="234062"/>
                  <a:pt x="815139" y="87093"/>
                </a:cubicBezTo>
                <a:cubicBezTo>
                  <a:pt x="509002" y="-59876"/>
                  <a:pt x="358775" y="-9453"/>
                  <a:pt x="0" y="153266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6DA6E0-1B2C-4183-9DD7-CE9B78663A4B}"/>
              </a:ext>
            </a:extLst>
          </p:cNvPr>
          <p:cNvSpPr/>
          <p:nvPr/>
        </p:nvSpPr>
        <p:spPr>
          <a:xfrm>
            <a:off x="6993857" y="5277853"/>
            <a:ext cx="2731168" cy="671387"/>
          </a:xfrm>
          <a:custGeom>
            <a:avLst/>
            <a:gdLst>
              <a:gd name="connsiteX0" fmla="*/ 533400 w 533400"/>
              <a:gd name="connsiteY0" fmla="*/ 0 h 234322"/>
              <a:gd name="connsiteX1" fmla="*/ 219075 w 533400"/>
              <a:gd name="connsiteY1" fmla="*/ 228600 h 234322"/>
              <a:gd name="connsiteX2" fmla="*/ 0 w 533400"/>
              <a:gd name="connsiteY2" fmla="*/ 142875 h 234322"/>
              <a:gd name="connsiteX0" fmla="*/ 2731168 w 2731168"/>
              <a:gd name="connsiteY0" fmla="*/ 218072 h 447656"/>
              <a:gd name="connsiteX1" fmla="*/ 2416843 w 2731168"/>
              <a:gd name="connsiteY1" fmla="*/ 446672 h 447656"/>
              <a:gd name="connsiteX2" fmla="*/ 0 w 2731168"/>
              <a:gd name="connsiteY2" fmla="*/ 0 h 447656"/>
              <a:gd name="connsiteX0" fmla="*/ 2731168 w 2731168"/>
              <a:gd name="connsiteY0" fmla="*/ 218072 h 449215"/>
              <a:gd name="connsiteX1" fmla="*/ 2416843 w 2731168"/>
              <a:gd name="connsiteY1" fmla="*/ 446672 h 449215"/>
              <a:gd name="connsiteX2" fmla="*/ 0 w 2731168"/>
              <a:gd name="connsiteY2" fmla="*/ 0 h 449215"/>
              <a:gd name="connsiteX0" fmla="*/ 2731168 w 2731168"/>
              <a:gd name="connsiteY0" fmla="*/ 218072 h 640374"/>
              <a:gd name="connsiteX1" fmla="*/ 1526506 w 2731168"/>
              <a:gd name="connsiteY1" fmla="*/ 639177 h 640374"/>
              <a:gd name="connsiteX2" fmla="*/ 0 w 2731168"/>
              <a:gd name="connsiteY2" fmla="*/ 0 h 640374"/>
              <a:gd name="connsiteX0" fmla="*/ 2731168 w 2731168"/>
              <a:gd name="connsiteY0" fmla="*/ 218072 h 639315"/>
              <a:gd name="connsiteX1" fmla="*/ 1526506 w 2731168"/>
              <a:gd name="connsiteY1" fmla="*/ 639177 h 639315"/>
              <a:gd name="connsiteX2" fmla="*/ 0 w 2731168"/>
              <a:gd name="connsiteY2" fmla="*/ 0 h 639315"/>
              <a:gd name="connsiteX0" fmla="*/ 2731168 w 2731168"/>
              <a:gd name="connsiteY0" fmla="*/ 218072 h 639315"/>
              <a:gd name="connsiteX1" fmla="*/ 1526506 w 2731168"/>
              <a:gd name="connsiteY1" fmla="*/ 639177 h 639315"/>
              <a:gd name="connsiteX2" fmla="*/ 0 w 2731168"/>
              <a:gd name="connsiteY2" fmla="*/ 0 h 639315"/>
              <a:gd name="connsiteX0" fmla="*/ 2731168 w 2731168"/>
              <a:gd name="connsiteY0" fmla="*/ 218072 h 671387"/>
              <a:gd name="connsiteX1" fmla="*/ 1390148 w 2731168"/>
              <a:gd name="connsiteY1" fmla="*/ 671261 h 671387"/>
              <a:gd name="connsiteX2" fmla="*/ 0 w 2731168"/>
              <a:gd name="connsiteY2" fmla="*/ 0 h 67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1168" h="671387">
                <a:moveTo>
                  <a:pt x="2731168" y="218072"/>
                </a:moveTo>
                <a:cubicBezTo>
                  <a:pt x="2618455" y="320466"/>
                  <a:pt x="1815932" y="663490"/>
                  <a:pt x="1390148" y="671261"/>
                </a:cubicBezTo>
                <a:cubicBezTo>
                  <a:pt x="964364" y="679032"/>
                  <a:pt x="225508" y="327485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98216E-38A9-4F72-BB96-0BA1386AC210}"/>
              </a:ext>
            </a:extLst>
          </p:cNvPr>
          <p:cNvSpPr txBox="1"/>
          <p:nvPr/>
        </p:nvSpPr>
        <p:spPr>
          <a:xfrm>
            <a:off x="882689" y="3286125"/>
            <a:ext cx="1812886" cy="33266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Type (Built-in)</a:t>
            </a:r>
            <a:endParaRPr lang="de-CH" sz="2000" dirty="0" err="1">
              <a:solidFill>
                <a:srgbClr val="FF0000"/>
              </a:solidFill>
              <a:ea typeface="Roboto Medium" panose="02000000000000000000" pitchFamily="2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7A76D4-41BA-42A4-9B43-87F712173348}"/>
              </a:ext>
            </a:extLst>
          </p:cNvPr>
          <p:cNvSpPr/>
          <p:nvPr/>
        </p:nvSpPr>
        <p:spPr>
          <a:xfrm>
            <a:off x="2733672" y="3391951"/>
            <a:ext cx="1201655" cy="266736"/>
          </a:xfrm>
          <a:custGeom>
            <a:avLst/>
            <a:gdLst>
              <a:gd name="connsiteX0" fmla="*/ 0 w 1057275"/>
              <a:gd name="connsiteY0" fmla="*/ 0 h 182722"/>
              <a:gd name="connsiteX1" fmla="*/ 428625 w 1057275"/>
              <a:gd name="connsiteY1" fmla="*/ 180975 h 182722"/>
              <a:gd name="connsiteX2" fmla="*/ 1057275 w 1057275"/>
              <a:gd name="connsiteY2" fmla="*/ 76200 h 182722"/>
              <a:gd name="connsiteX0" fmla="*/ 0 w 1121444"/>
              <a:gd name="connsiteY0" fmla="*/ 44116 h 225733"/>
              <a:gd name="connsiteX1" fmla="*/ 428625 w 1121444"/>
              <a:gd name="connsiteY1" fmla="*/ 225091 h 225733"/>
              <a:gd name="connsiteX2" fmla="*/ 1121444 w 1121444"/>
              <a:gd name="connsiteY2" fmla="*/ 0 h 225733"/>
              <a:gd name="connsiteX0" fmla="*/ 0 w 1121444"/>
              <a:gd name="connsiteY0" fmla="*/ 44116 h 226270"/>
              <a:gd name="connsiteX1" fmla="*/ 428625 w 1121444"/>
              <a:gd name="connsiteY1" fmla="*/ 225091 h 226270"/>
              <a:gd name="connsiteX2" fmla="*/ 1121444 w 1121444"/>
              <a:gd name="connsiteY2" fmla="*/ 0 h 226270"/>
              <a:gd name="connsiteX0" fmla="*/ 0 w 1201655"/>
              <a:gd name="connsiteY0" fmla="*/ 196516 h 239266"/>
              <a:gd name="connsiteX1" fmla="*/ 508836 w 1201655"/>
              <a:gd name="connsiteY1" fmla="*/ 225091 h 239266"/>
              <a:gd name="connsiteX2" fmla="*/ 1201655 w 1201655"/>
              <a:gd name="connsiteY2" fmla="*/ 0 h 239266"/>
              <a:gd name="connsiteX0" fmla="*/ 0 w 1201655"/>
              <a:gd name="connsiteY0" fmla="*/ 196516 h 239266"/>
              <a:gd name="connsiteX1" fmla="*/ 508836 w 1201655"/>
              <a:gd name="connsiteY1" fmla="*/ 225091 h 239266"/>
              <a:gd name="connsiteX2" fmla="*/ 1201655 w 1201655"/>
              <a:gd name="connsiteY2" fmla="*/ 0 h 239266"/>
              <a:gd name="connsiteX0" fmla="*/ 0 w 1201655"/>
              <a:gd name="connsiteY0" fmla="*/ 196516 h 252631"/>
              <a:gd name="connsiteX1" fmla="*/ 508836 w 1201655"/>
              <a:gd name="connsiteY1" fmla="*/ 225091 h 252631"/>
              <a:gd name="connsiteX2" fmla="*/ 1201655 w 1201655"/>
              <a:gd name="connsiteY2" fmla="*/ 0 h 252631"/>
              <a:gd name="connsiteX0" fmla="*/ 0 w 1201655"/>
              <a:gd name="connsiteY0" fmla="*/ 196516 h 266736"/>
              <a:gd name="connsiteX1" fmla="*/ 677278 w 1201655"/>
              <a:gd name="connsiteY1" fmla="*/ 249154 h 266736"/>
              <a:gd name="connsiteX2" fmla="*/ 1201655 w 1201655"/>
              <a:gd name="connsiteY2" fmla="*/ 0 h 26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655" h="266736">
                <a:moveTo>
                  <a:pt x="0" y="196516"/>
                </a:moveTo>
                <a:cubicBezTo>
                  <a:pt x="126206" y="280653"/>
                  <a:pt x="493044" y="276559"/>
                  <a:pt x="677278" y="249154"/>
                </a:cubicBezTo>
                <a:cubicBezTo>
                  <a:pt x="861512" y="221749"/>
                  <a:pt x="991479" y="146968"/>
                  <a:pt x="1201655" y="0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296F84-137D-4010-8533-5BB6DF0D289C}"/>
              </a:ext>
            </a:extLst>
          </p:cNvPr>
          <p:cNvSpPr txBox="1"/>
          <p:nvPr/>
        </p:nvSpPr>
        <p:spPr>
          <a:xfrm>
            <a:off x="997818" y="4999852"/>
            <a:ext cx="1697757" cy="33266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spcAft>
                <a:spcPts val="600"/>
              </a:spcAft>
              <a:buClr>
                <a:schemeClr val="tx2"/>
              </a:buClr>
            </a:pPr>
            <a:r>
              <a:rPr lang="en-US" sz="2000" dirty="0" err="1">
                <a:solidFill>
                  <a:srgbClr val="FF0000"/>
                </a:solidFill>
                <a:ea typeface="Roboto Medium" panose="02000000000000000000" pitchFamily="2" charset="0"/>
              </a:rPr>
              <a:t>Datasource</a:t>
            </a: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(s)</a:t>
            </a:r>
            <a:endParaRPr lang="de-CH" sz="2000" dirty="0" err="1">
              <a:solidFill>
                <a:srgbClr val="FF0000"/>
              </a:solidFill>
              <a:ea typeface="Roboto Medium" panose="02000000000000000000" pitchFamily="2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5FAB279-01DE-43CC-9876-94D3876F106C}"/>
              </a:ext>
            </a:extLst>
          </p:cNvPr>
          <p:cNvSpPr/>
          <p:nvPr/>
        </p:nvSpPr>
        <p:spPr>
          <a:xfrm>
            <a:off x="2899609" y="4854555"/>
            <a:ext cx="885825" cy="182262"/>
          </a:xfrm>
          <a:custGeom>
            <a:avLst/>
            <a:gdLst>
              <a:gd name="connsiteX0" fmla="*/ 0 w 885825"/>
              <a:gd name="connsiteY0" fmla="*/ 182262 h 182262"/>
              <a:gd name="connsiteX1" fmla="*/ 333375 w 885825"/>
              <a:gd name="connsiteY1" fmla="*/ 1287 h 182262"/>
              <a:gd name="connsiteX2" fmla="*/ 885825 w 885825"/>
              <a:gd name="connsiteY2" fmla="*/ 115587 h 18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5825" h="182262">
                <a:moveTo>
                  <a:pt x="0" y="182262"/>
                </a:moveTo>
                <a:cubicBezTo>
                  <a:pt x="92869" y="97330"/>
                  <a:pt x="185738" y="12399"/>
                  <a:pt x="333375" y="1287"/>
                </a:cubicBezTo>
                <a:cubicBezTo>
                  <a:pt x="481012" y="-9825"/>
                  <a:pt x="683418" y="52881"/>
                  <a:pt x="885825" y="115587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964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ildergebnis fÃ¼r network">
            <a:extLst>
              <a:ext uri="{FF2B5EF4-FFF2-40B4-BE49-F238E27FC236}">
                <a16:creationId xmlns:a16="http://schemas.microsoft.com/office/drawing/2014/main" id="{EDE3CE94-06B4-4ECE-96C6-2A1069352DB9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r="24838"/>
          <a:stretch/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en-US" dirty="0"/>
              <a:t>You can use a REST API</a:t>
            </a:r>
          </a:p>
          <a:p>
            <a:r>
              <a:rPr lang="en-US" dirty="0"/>
              <a:t>You can identify the service concepts of cloud providers</a:t>
            </a:r>
          </a:p>
          <a:p>
            <a:r>
              <a:rPr lang="en-US" dirty="0"/>
              <a:t>You know the basic pros and cons about the cloud</a:t>
            </a:r>
          </a:p>
          <a:p>
            <a:r>
              <a:rPr lang="en-US" dirty="0"/>
              <a:t>You have a basic understanding of key security concepts</a:t>
            </a:r>
          </a:p>
          <a:p>
            <a:r>
              <a:rPr lang="en-US" dirty="0"/>
              <a:t>You can identify the parts of JWT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Digital Manufacturing</a:t>
            </a:r>
          </a:p>
        </p:txBody>
      </p:sp>
    </p:spTree>
    <p:extLst>
      <p:ext uri="{BB962C8B-B14F-4D97-AF65-F5344CB8AC3E}">
        <p14:creationId xmlns:p14="http://schemas.microsoft.com/office/powerpoint/2010/main" val="2415244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3579BF9-7FE7-4E03-85ED-99A4D32E8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894" y="2062680"/>
            <a:ext cx="10439400" cy="3619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664894" y="1449125"/>
            <a:ext cx="2010056" cy="358775"/>
          </a:xfrm>
        </p:spPr>
        <p:txBody>
          <a:bodyPr/>
          <a:lstStyle/>
          <a:p>
            <a:pPr algn="ctr"/>
            <a:r>
              <a:rPr lang="en-US" dirty="0"/>
              <a:t>1:1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3983465" y="1457677"/>
            <a:ext cx="2010056" cy="358775"/>
          </a:xfrm>
        </p:spPr>
        <p:txBody>
          <a:bodyPr/>
          <a:lstStyle/>
          <a:p>
            <a:pPr algn="ctr"/>
            <a:r>
              <a:rPr lang="en-US" dirty="0"/>
              <a:t>Partial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Modeling for </a:t>
            </a:r>
            <a:r>
              <a:rPr lang="en-US" dirty="0" err="1"/>
              <a:t>MindSphere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 Physical and Virtual Asset?</a:t>
            </a:r>
            <a:endParaRPr lang="en-US" dirty="0"/>
          </a:p>
        </p:txBody>
      </p:sp>
      <p:sp>
        <p:nvSpPr>
          <p:cNvPr id="23" name="Text Placeholder 9"/>
          <p:cNvSpPr txBox="1">
            <a:spLocks/>
          </p:cNvSpPr>
          <p:nvPr/>
        </p:nvSpPr>
        <p:spPr>
          <a:xfrm>
            <a:off x="6655591" y="1459001"/>
            <a:ext cx="4701280" cy="35877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609768" rtl="0" eaLnBrk="1" latinLnBrk="0" hangingPunct="1"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09768" rtl="0" eaLnBrk="1" latinLnBrk="0" hangingPunct="1"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609768" rtl="0" eaLnBrk="1" latinLnBrk="0" hangingPunct="1">
              <a:spcBef>
                <a:spcPts val="1000"/>
              </a:spcBef>
              <a:buSzPct val="9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609768" rtl="0" eaLnBrk="1" latinLnBrk="0" hangingPunct="1">
              <a:spcBef>
                <a:spcPts val="6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marR="0" indent="-252000" algn="l" defTabSz="609768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611188" rtl="0" eaLnBrk="1" latinLnBrk="0" hangingPunct="1">
              <a:lnSpc>
                <a:spcPct val="12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609768" rtl="0" eaLnBrk="1" latinLnBrk="0" hangingPunct="1">
              <a:lnSpc>
                <a:spcPct val="12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Multiple</a:t>
            </a:r>
          </a:p>
        </p:txBody>
      </p:sp>
      <p:sp>
        <p:nvSpPr>
          <p:cNvPr id="24" name="Content Placeholder 21"/>
          <p:cNvSpPr txBox="1">
            <a:spLocks/>
          </p:cNvSpPr>
          <p:nvPr/>
        </p:nvSpPr>
        <p:spPr>
          <a:xfrm>
            <a:off x="8220456" y="1811910"/>
            <a:ext cx="3337559" cy="43195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2000" indent="-252000" algn="l" defTabSz="609768" rtl="0" eaLnBrk="1" latinLnBrk="0" hangingPunct="1"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609768" rtl="0" eaLnBrk="1" latinLnBrk="0" hangingPunct="1"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609768" rtl="0" eaLnBrk="1" latinLnBrk="0" hangingPunct="1">
              <a:spcBef>
                <a:spcPts val="1000"/>
              </a:spcBef>
              <a:buSzPct val="9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609768" rtl="0" eaLnBrk="1" latinLnBrk="0" hangingPunct="1">
              <a:spcBef>
                <a:spcPts val="6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marR="0" indent="-252000" algn="l" defTabSz="609768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611188" rtl="0" eaLnBrk="1" latinLnBrk="0" hangingPunct="1">
              <a:lnSpc>
                <a:spcPct val="12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609768" rtl="0" eaLnBrk="1" latinLnBrk="0" hangingPunct="1">
              <a:lnSpc>
                <a:spcPct val="12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25" name="Picture 16" descr="Raspberry Pi 3 B+ | EducaTec A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4441" y="5053774"/>
            <a:ext cx="1499769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Raspberry Pi 3 B+ | EducaTec A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0211" y="5058407"/>
            <a:ext cx="1499769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Raspberry Pi 3 B+ | EducaTec A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7232" y="5127073"/>
            <a:ext cx="1091909" cy="8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Raspberry Pi 3 B+ | EducaTec A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1863" y="5170300"/>
            <a:ext cx="1100423" cy="8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Raspberry Pi 3 B+ | EducaTec A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76265" y="5183625"/>
            <a:ext cx="1091908" cy="8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432893" y="2278197"/>
            <a:ext cx="1232001" cy="6373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US" sz="2000" b="1" dirty="0">
                <a:ea typeface="Roboto Medium" panose="02000000000000000000" pitchFamily="2" charset="0"/>
              </a:rPr>
              <a:t>Virtual Assets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32893" y="3874855"/>
            <a:ext cx="1152949" cy="6742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US" sz="2000" b="1" dirty="0">
                <a:ea typeface="Roboto Medium" panose="02000000000000000000" pitchFamily="2" charset="0"/>
              </a:rPr>
              <a:t>Physical Assets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0177" y="5229817"/>
            <a:ext cx="1152949" cy="6742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US" sz="2000" b="1" dirty="0">
                <a:ea typeface="Roboto Medium" panose="02000000000000000000" pitchFamily="2" charset="0"/>
              </a:rPr>
              <a:t>Device in Field</a:t>
            </a:r>
          </a:p>
        </p:txBody>
      </p:sp>
      <p:sp>
        <p:nvSpPr>
          <p:cNvPr id="83" name="Footer Placeholder 8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90028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31</a:t>
            </a:fld>
            <a:endParaRPr lang="de-CH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Exercise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with MindSphere</a:t>
            </a:r>
            <a:endParaRPr lang="en-US" dirty="0"/>
          </a:p>
        </p:txBody>
      </p:sp>
      <p:pic>
        <p:nvPicPr>
          <p:cNvPr id="14340" name="Picture 4" descr="Siemens | MindSphere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 b="962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294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32</a:t>
            </a:fld>
            <a:endParaRPr lang="de-CH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Lecture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Computing</a:t>
            </a:r>
          </a:p>
        </p:txBody>
      </p:sp>
      <p:pic>
        <p:nvPicPr>
          <p:cNvPr id="13314" name="Picture 2" descr="What is the business value of cloud computing? | Hexaware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r="242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253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33</a:t>
            </a:fld>
            <a:endParaRPr lang="de-C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Major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Minor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The Cloud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en-US" b="1" dirty="0"/>
              <a:t>On-demand elasticity</a:t>
            </a:r>
          </a:p>
          <a:p>
            <a:pPr lvl="1"/>
            <a:r>
              <a:rPr lang="en-US" dirty="0"/>
              <a:t>You can get more resources when you need them (e.g., CPU, RAM, Storage, Servers/VMs)</a:t>
            </a:r>
          </a:p>
          <a:p>
            <a:pPr lvl="1"/>
            <a:r>
              <a:rPr lang="en-US" dirty="0"/>
              <a:t>You can free resources when you no longer need them</a:t>
            </a:r>
          </a:p>
          <a:p>
            <a:r>
              <a:rPr lang="en-US" b="1" dirty="0"/>
              <a:t>Security is no longer your concern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(to some extent)</a:t>
            </a:r>
          </a:p>
          <a:p>
            <a:pPr lvl="1"/>
            <a:r>
              <a:rPr lang="en-US" dirty="0"/>
              <a:t>You still need some expertise</a:t>
            </a:r>
          </a:p>
          <a:p>
            <a:pPr lvl="1"/>
            <a:r>
              <a:rPr lang="en-US" dirty="0"/>
              <a:t>But not to the same degree as with on-premises solutions</a:t>
            </a:r>
          </a:p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Pay as you go</a:t>
            </a:r>
          </a:p>
          <a:p>
            <a:pPr lvl="1"/>
            <a:r>
              <a:rPr lang="en-US" dirty="0"/>
              <a:t>Only pay for what you use</a:t>
            </a:r>
          </a:p>
          <a:p>
            <a:r>
              <a:rPr lang="en-US" dirty="0"/>
              <a:t>Usage of shared infrastructure</a:t>
            </a:r>
          </a:p>
          <a:p>
            <a:pPr lvl="1"/>
            <a:r>
              <a:rPr lang="en-US" dirty="0"/>
              <a:t>Reduced costs</a:t>
            </a:r>
          </a:p>
          <a:p>
            <a:r>
              <a:rPr lang="en-US" dirty="0"/>
              <a:t>Increased focus on the application layer</a:t>
            </a:r>
          </a:p>
          <a:p>
            <a:pPr lvl="1"/>
            <a:r>
              <a:rPr lang="en-US" dirty="0"/>
              <a:t>Tools and features are your main concern</a:t>
            </a:r>
          </a:p>
          <a:p>
            <a:r>
              <a:rPr lang="en-US" dirty="0"/>
              <a:t>Don't worry about the hardware</a:t>
            </a:r>
          </a:p>
          <a:p>
            <a:pPr lvl="1"/>
            <a:r>
              <a:rPr lang="en-US" dirty="0"/>
              <a:t>You don't own the hardware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82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34</a:t>
            </a:fld>
            <a:endParaRPr lang="de-C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Major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Minor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The Cloud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5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You depend on connectivity</a:t>
            </a:r>
          </a:p>
          <a:p>
            <a:pPr lvl="1"/>
            <a:r>
              <a:rPr lang="en-US" dirty="0"/>
              <a:t>If you are disconnected from the internet, you are disconnected from your data and applications</a:t>
            </a:r>
          </a:p>
          <a:p>
            <a:pPr lvl="1"/>
            <a:r>
              <a:rPr lang="en-US" dirty="0"/>
              <a:t>Always make sure that</a:t>
            </a:r>
          </a:p>
          <a:p>
            <a:pPr lvl="2"/>
            <a:r>
              <a:rPr lang="en-US" b="1" dirty="0"/>
              <a:t>You can operate with just (limited) offline capabilities</a:t>
            </a:r>
          </a:p>
          <a:p>
            <a:pPr lvl="2"/>
            <a:r>
              <a:rPr lang="en-US" dirty="0"/>
              <a:t>You do not lose data</a:t>
            </a:r>
          </a:p>
          <a:p>
            <a:pPr lvl="3"/>
            <a:r>
              <a:rPr lang="en-US" dirty="0"/>
              <a:t>Delayed upload is not a problem</a:t>
            </a:r>
          </a:p>
          <a:p>
            <a:r>
              <a:rPr lang="en-US" b="1" dirty="0"/>
              <a:t>You don't know where your data is stored</a:t>
            </a:r>
          </a:p>
          <a:p>
            <a:pPr lvl="1"/>
            <a:r>
              <a:rPr lang="en-US" dirty="0"/>
              <a:t>Some data should not be stored in the cloud</a:t>
            </a:r>
          </a:p>
          <a:p>
            <a:pPr lvl="1"/>
            <a:r>
              <a:rPr lang="en-US" dirty="0"/>
              <a:t>You don't know which route your data takes to the data center</a:t>
            </a:r>
          </a:p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/>
              <a:t>You lose direct control over the underlying hardware</a:t>
            </a:r>
          </a:p>
          <a:p>
            <a:pPr lvl="1"/>
            <a:r>
              <a:rPr lang="en-US"/>
              <a:t>But if this is an issue, moving to the cloud is probably not a good idea</a:t>
            </a:r>
          </a:p>
          <a:p>
            <a:r>
              <a:rPr lang="en-US"/>
              <a:t>Hard to diagnose performance issues, due to limited visibility and virtualization</a:t>
            </a:r>
          </a:p>
          <a:p>
            <a:pPr lvl="1"/>
            <a:r>
              <a:rPr lang="en-US"/>
              <a:t>You depend on tech support of the provider</a:t>
            </a:r>
          </a:p>
          <a:p>
            <a:r>
              <a:rPr lang="en-US"/>
              <a:t>You depend on the features of your provider</a:t>
            </a:r>
          </a:p>
          <a:p>
            <a:pPr lvl="1"/>
            <a:r>
              <a:rPr lang="en-US"/>
              <a:t>Evaluate providers before you commit</a:t>
            </a:r>
          </a:p>
          <a:p>
            <a:pPr lvl="1"/>
            <a:r>
              <a:rPr lang="en-US"/>
              <a:t>Switching providers is possible, but will take some effort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07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AFD0DC0-AC3A-4B7D-89FA-046655BA9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Fundamentals</a:t>
            </a:r>
            <a:endParaRPr lang="de-CH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2C822-36F6-4A34-A850-4311EB8F0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C42BC-63E3-4B64-B34E-26AC3A34B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3CADE-62AD-4199-BCD7-2BC7866F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35</a:t>
            </a:fld>
            <a:endParaRPr lang="de-CH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529335-8511-4522-94C2-F26E94AED4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Protecting your Stuff</a:t>
            </a:r>
            <a:endParaRPr lang="de-CH" dirty="0"/>
          </a:p>
        </p:txBody>
      </p:sp>
      <p:pic>
        <p:nvPicPr>
          <p:cNvPr id="4098" name="Picture 2" descr="The rising pressure to invest in more IT security talent - Talent Germany"/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9" b="307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070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19885-525C-4075-96AE-B9244F238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2C35B-7D78-4B88-9442-BE22FD76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09729-595A-4671-81AB-180DF79F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36</a:t>
            </a:fld>
            <a:endParaRPr lang="de-CH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4DCEBCF-F8CE-4F3D-A839-4D1BDFE3D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Security?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52F12-4B44-4480-B10F-E186F82BF0D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Security Fundamentals</a:t>
            </a:r>
            <a:endParaRPr lang="de-CH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D350F6-7097-47A6-9DD4-8B1AE3B269B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6165850" cy="4751387"/>
          </a:xfrm>
        </p:spPr>
        <p:txBody>
          <a:bodyPr/>
          <a:lstStyle/>
          <a:p>
            <a:r>
              <a:rPr lang="en-US" dirty="0"/>
              <a:t>You use it every day</a:t>
            </a:r>
          </a:p>
          <a:p>
            <a:pPr lvl="1"/>
            <a:r>
              <a:rPr lang="en-US" dirty="0"/>
              <a:t>Encrypted hard drive</a:t>
            </a:r>
          </a:p>
          <a:p>
            <a:pPr lvl="1"/>
            <a:r>
              <a:rPr lang="en-US" dirty="0"/>
              <a:t>Browsing with https://</a:t>
            </a:r>
          </a:p>
          <a:p>
            <a:pPr lvl="1"/>
            <a:r>
              <a:rPr lang="en-US" dirty="0"/>
              <a:t>Messengers (WhatsApp, </a:t>
            </a:r>
            <a:r>
              <a:rPr lang="en-US" dirty="0" err="1"/>
              <a:t>iMessenger</a:t>
            </a:r>
            <a:r>
              <a:rPr lang="en-US" dirty="0"/>
              <a:t>, </a:t>
            </a:r>
            <a:r>
              <a:rPr lang="en-US" dirty="0" err="1"/>
              <a:t>Threema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It is an important topic</a:t>
            </a:r>
          </a:p>
          <a:p>
            <a:r>
              <a:rPr lang="en-US" dirty="0"/>
              <a:t>It will be more important</a:t>
            </a:r>
          </a:p>
          <a:p>
            <a:pPr lvl="1"/>
            <a:r>
              <a:rPr lang="en-US" dirty="0"/>
              <a:t>You can't avoid it</a:t>
            </a:r>
          </a:p>
          <a:p>
            <a:r>
              <a:rPr lang="en-US" dirty="0"/>
              <a:t>"Security by Obscurity"</a:t>
            </a:r>
          </a:p>
          <a:p>
            <a:pPr lvl="1"/>
            <a:r>
              <a:rPr lang="en-US" dirty="0"/>
              <a:t>Using complexity to avoid security measures</a:t>
            </a:r>
          </a:p>
          <a:p>
            <a:pPr lvl="1"/>
            <a:r>
              <a:rPr lang="en-US" dirty="0"/>
              <a:t>Using secrecy as security method</a:t>
            </a:r>
            <a:endParaRPr lang="de-CH" dirty="0"/>
          </a:p>
        </p:txBody>
      </p:sp>
      <p:pic>
        <p:nvPicPr>
          <p:cNvPr id="1026" name="Picture 2" descr="Schneier on Security: : Click Here to Kill Everybo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376363"/>
            <a:ext cx="2869221" cy="43617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583363" y="5961064"/>
            <a:ext cx="5276850" cy="23971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spcAft>
                <a:spcPts val="600"/>
              </a:spcAft>
              <a:buClr>
                <a:schemeClr val="tx2"/>
              </a:buClr>
            </a:pPr>
            <a:r>
              <a:rPr lang="en-US" sz="1400" dirty="0">
                <a:ea typeface="Roboto Medium" panose="02000000000000000000" pitchFamily="2" charset="0"/>
                <a:hlinkClick r:id="rId3"/>
              </a:rPr>
              <a:t>https://www.schneier.com/books/click-here/</a:t>
            </a:r>
            <a:r>
              <a:rPr lang="en-US" sz="1400" dirty="0">
                <a:ea typeface="Roboto Medium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533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6349FF-34F7-4498-B1CB-93A18CE315F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798B5-F0F2-4F3F-B3BE-3F27E3884E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0B65B-EAF7-4CFF-AA57-7B1578DC78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37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316C3A-9CCD-4793-A326-5CB876E29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Representation</a:t>
            </a:r>
            <a:endParaRPr lang="de-C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19DC8B-C8A0-43F7-9259-F311B8A5D60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6499225" cy="47513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Binary</a:t>
            </a:r>
          </a:p>
          <a:p>
            <a:pPr lvl="1"/>
            <a:r>
              <a:rPr lang="en-US" dirty="0"/>
              <a:t>2 Symbols = 0 and 1</a:t>
            </a:r>
          </a:p>
          <a:p>
            <a:pPr lvl="1"/>
            <a:r>
              <a:rPr lang="en-US" dirty="0"/>
              <a:t>01001000 01100101 01101100 01101100 01101111 00100000 </a:t>
            </a:r>
            <a:br>
              <a:rPr lang="en-US" dirty="0"/>
            </a:br>
            <a:r>
              <a:rPr lang="en-US" dirty="0"/>
              <a:t>01010111 01101111 01110010 01101100 01100100</a:t>
            </a:r>
          </a:p>
          <a:p>
            <a:endParaRPr lang="en-US" dirty="0"/>
          </a:p>
          <a:p>
            <a:r>
              <a:rPr lang="en-US" dirty="0"/>
              <a:t>Hexadecimal</a:t>
            </a:r>
          </a:p>
          <a:p>
            <a:pPr lvl="1"/>
            <a:r>
              <a:rPr lang="en-US" dirty="0"/>
              <a:t>16 Symbols = 0 – 9 and A - F</a:t>
            </a:r>
          </a:p>
          <a:p>
            <a:pPr lvl="1"/>
            <a:r>
              <a:rPr lang="en-US" dirty="0"/>
              <a:t>48 65 6C </a:t>
            </a:r>
            <a:r>
              <a:rPr lang="en-US" dirty="0" err="1"/>
              <a:t>6C</a:t>
            </a:r>
            <a:r>
              <a:rPr lang="en-US" dirty="0"/>
              <a:t> 6F 20 57 6F 72 6C 64</a:t>
            </a:r>
          </a:p>
          <a:p>
            <a:endParaRPr lang="en-US" dirty="0"/>
          </a:p>
          <a:p>
            <a:r>
              <a:rPr lang="en-US" dirty="0"/>
              <a:t>Base64</a:t>
            </a:r>
          </a:p>
          <a:p>
            <a:pPr lvl="1"/>
            <a:r>
              <a:rPr lang="en-US" dirty="0"/>
              <a:t>64 Symbols = A – Z, a – z, 0 – 9, + and /</a:t>
            </a:r>
          </a:p>
          <a:p>
            <a:pPr lvl="2"/>
            <a:r>
              <a:rPr lang="en-US" dirty="0"/>
              <a:t>“=“ symbol at the end to fill the group of 4 symbols</a:t>
            </a:r>
          </a:p>
          <a:p>
            <a:pPr lvl="1"/>
            <a:r>
              <a:rPr lang="en-US" dirty="0"/>
              <a:t>SGVsbG8gV29ybGQ=</a:t>
            </a:r>
          </a:p>
          <a:p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260F47-0FE0-4DA3-A1AE-C1CB2FE295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Security Fundamentals</a:t>
            </a:r>
            <a:endParaRPr lang="de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87248-61FE-44DB-B341-5EA9FC439BC6}"/>
              </a:ext>
            </a:extLst>
          </p:cNvPr>
          <p:cNvSpPr txBox="1"/>
          <p:nvPr/>
        </p:nvSpPr>
        <p:spPr>
          <a:xfrm rot="21346254">
            <a:off x="4297791" y="5815350"/>
            <a:ext cx="327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800" dirty="0">
                <a:solidFill>
                  <a:srgbClr val="FF0000"/>
                </a:solidFill>
              </a:rPr>
              <a:t>Have fun decoding this one…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643CEE-A3F9-435D-A059-5ABEC3B88980}"/>
              </a:ext>
            </a:extLst>
          </p:cNvPr>
          <p:cNvSpPr txBox="1"/>
          <p:nvPr/>
        </p:nvSpPr>
        <p:spPr>
          <a:xfrm>
            <a:off x="8328248" y="344634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2400" dirty="0">
                <a:solidFill>
                  <a:srgbClr val="FF0000"/>
                </a:solidFill>
              </a:rPr>
              <a:t>“Hello World”</a:t>
            </a:r>
          </a:p>
        </p:txBody>
      </p:sp>
      <p:sp>
        <p:nvSpPr>
          <p:cNvPr id="10" name="Freeform: Shape 10">
            <a:extLst>
              <a:ext uri="{FF2B5EF4-FFF2-40B4-BE49-F238E27FC236}">
                <a16:creationId xmlns:a16="http://schemas.microsoft.com/office/drawing/2014/main" id="{881AF5F3-5421-4DE6-871E-8E0344ECDB16}"/>
              </a:ext>
            </a:extLst>
          </p:cNvPr>
          <p:cNvSpPr/>
          <p:nvPr/>
        </p:nvSpPr>
        <p:spPr>
          <a:xfrm>
            <a:off x="7686675" y="2306850"/>
            <a:ext cx="1427024" cy="979615"/>
          </a:xfrm>
          <a:custGeom>
            <a:avLst/>
            <a:gdLst>
              <a:gd name="connsiteX0" fmla="*/ 1409700 w 1427024"/>
              <a:gd name="connsiteY0" fmla="*/ 979615 h 979615"/>
              <a:gd name="connsiteX1" fmla="*/ 1228725 w 1427024"/>
              <a:gd name="connsiteY1" fmla="*/ 112840 h 979615"/>
              <a:gd name="connsiteX2" fmla="*/ 0 w 1427024"/>
              <a:gd name="connsiteY2" fmla="*/ 36640 h 97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7024" h="979615">
                <a:moveTo>
                  <a:pt x="1409700" y="979615"/>
                </a:moveTo>
                <a:cubicBezTo>
                  <a:pt x="1436687" y="624808"/>
                  <a:pt x="1463675" y="270002"/>
                  <a:pt x="1228725" y="112840"/>
                </a:cubicBezTo>
                <a:cubicBezTo>
                  <a:pt x="993775" y="-44322"/>
                  <a:pt x="496887" y="-3841"/>
                  <a:pt x="0" y="3664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1">
            <a:extLst>
              <a:ext uri="{FF2B5EF4-FFF2-40B4-BE49-F238E27FC236}">
                <a16:creationId xmlns:a16="http://schemas.microsoft.com/office/drawing/2014/main" id="{F8010E91-CA2A-43B7-852C-0067A23C5CF5}"/>
              </a:ext>
            </a:extLst>
          </p:cNvPr>
          <p:cNvSpPr/>
          <p:nvPr/>
        </p:nvSpPr>
        <p:spPr>
          <a:xfrm>
            <a:off x="4972050" y="3612114"/>
            <a:ext cx="3286125" cy="483976"/>
          </a:xfrm>
          <a:custGeom>
            <a:avLst/>
            <a:gdLst>
              <a:gd name="connsiteX0" fmla="*/ 3286125 w 3286125"/>
              <a:gd name="connsiteY0" fmla="*/ 93451 h 483976"/>
              <a:gd name="connsiteX1" fmla="*/ 2047875 w 3286125"/>
              <a:gd name="connsiteY1" fmla="*/ 26776 h 483976"/>
              <a:gd name="connsiteX2" fmla="*/ 0 w 3286125"/>
              <a:gd name="connsiteY2" fmla="*/ 483976 h 48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6125" h="483976">
                <a:moveTo>
                  <a:pt x="3286125" y="93451"/>
                </a:moveTo>
                <a:cubicBezTo>
                  <a:pt x="2940843" y="27570"/>
                  <a:pt x="2595562" y="-38311"/>
                  <a:pt x="2047875" y="26776"/>
                </a:cubicBezTo>
                <a:cubicBezTo>
                  <a:pt x="1500188" y="91863"/>
                  <a:pt x="750094" y="287919"/>
                  <a:pt x="0" y="483976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2">
            <a:extLst>
              <a:ext uri="{FF2B5EF4-FFF2-40B4-BE49-F238E27FC236}">
                <a16:creationId xmlns:a16="http://schemas.microsoft.com/office/drawing/2014/main" id="{A109FFD5-10B5-445C-8334-A6A466C05382}"/>
              </a:ext>
            </a:extLst>
          </p:cNvPr>
          <p:cNvSpPr/>
          <p:nvPr/>
        </p:nvSpPr>
        <p:spPr>
          <a:xfrm>
            <a:off x="4048125" y="3896065"/>
            <a:ext cx="4572000" cy="2085975"/>
          </a:xfrm>
          <a:custGeom>
            <a:avLst/>
            <a:gdLst>
              <a:gd name="connsiteX0" fmla="*/ 4467225 w 4467225"/>
              <a:gd name="connsiteY0" fmla="*/ 0 h 1943100"/>
              <a:gd name="connsiteX1" fmla="*/ 3505200 w 4467225"/>
              <a:gd name="connsiteY1" fmla="*/ 895350 h 1943100"/>
              <a:gd name="connsiteX2" fmla="*/ 0 w 4467225"/>
              <a:gd name="connsiteY2" fmla="*/ 1943100 h 1943100"/>
              <a:gd name="connsiteX0" fmla="*/ 4572000 w 4572000"/>
              <a:gd name="connsiteY0" fmla="*/ 0 h 2085975"/>
              <a:gd name="connsiteX1" fmla="*/ 3609975 w 4572000"/>
              <a:gd name="connsiteY1" fmla="*/ 895350 h 2085975"/>
              <a:gd name="connsiteX2" fmla="*/ 0 w 4572000"/>
              <a:gd name="connsiteY2" fmla="*/ 2085975 h 2085975"/>
              <a:gd name="connsiteX0" fmla="*/ 4572000 w 4572000"/>
              <a:gd name="connsiteY0" fmla="*/ 0 h 2085975"/>
              <a:gd name="connsiteX1" fmla="*/ 3609975 w 4572000"/>
              <a:gd name="connsiteY1" fmla="*/ 895350 h 2085975"/>
              <a:gd name="connsiteX2" fmla="*/ 0 w 4572000"/>
              <a:gd name="connsiteY2" fmla="*/ 2085975 h 2085975"/>
              <a:gd name="connsiteX0" fmla="*/ 4572000 w 4572000"/>
              <a:gd name="connsiteY0" fmla="*/ 0 h 2085975"/>
              <a:gd name="connsiteX1" fmla="*/ 3676650 w 4572000"/>
              <a:gd name="connsiteY1" fmla="*/ 1047750 h 2085975"/>
              <a:gd name="connsiteX2" fmla="*/ 0 w 4572000"/>
              <a:gd name="connsiteY2" fmla="*/ 2085975 h 2085975"/>
              <a:gd name="connsiteX0" fmla="*/ 4572000 w 4572000"/>
              <a:gd name="connsiteY0" fmla="*/ 0 h 2085975"/>
              <a:gd name="connsiteX1" fmla="*/ 3705225 w 4572000"/>
              <a:gd name="connsiteY1" fmla="*/ 1390650 h 2085975"/>
              <a:gd name="connsiteX2" fmla="*/ 0 w 4572000"/>
              <a:gd name="connsiteY2" fmla="*/ 2085975 h 2085975"/>
              <a:gd name="connsiteX0" fmla="*/ 4572000 w 4572000"/>
              <a:gd name="connsiteY0" fmla="*/ 0 h 2085975"/>
              <a:gd name="connsiteX1" fmla="*/ 3705225 w 4572000"/>
              <a:gd name="connsiteY1" fmla="*/ 1390650 h 2085975"/>
              <a:gd name="connsiteX2" fmla="*/ 0 w 4572000"/>
              <a:gd name="connsiteY2" fmla="*/ 2085975 h 2085975"/>
              <a:gd name="connsiteX0" fmla="*/ 4572000 w 4572000"/>
              <a:gd name="connsiteY0" fmla="*/ 0 h 2085975"/>
              <a:gd name="connsiteX1" fmla="*/ 3495675 w 4572000"/>
              <a:gd name="connsiteY1" fmla="*/ 1571625 h 2085975"/>
              <a:gd name="connsiteX2" fmla="*/ 0 w 4572000"/>
              <a:gd name="connsiteY2" fmla="*/ 2085975 h 2085975"/>
              <a:gd name="connsiteX0" fmla="*/ 4572000 w 4572000"/>
              <a:gd name="connsiteY0" fmla="*/ 0 h 2085975"/>
              <a:gd name="connsiteX1" fmla="*/ 3495675 w 4572000"/>
              <a:gd name="connsiteY1" fmla="*/ 1571625 h 2085975"/>
              <a:gd name="connsiteX2" fmla="*/ 0 w 4572000"/>
              <a:gd name="connsiteY2" fmla="*/ 2085975 h 2085975"/>
              <a:gd name="connsiteX0" fmla="*/ 4572000 w 4572000"/>
              <a:gd name="connsiteY0" fmla="*/ 0 h 2085975"/>
              <a:gd name="connsiteX1" fmla="*/ 3640579 w 4572000"/>
              <a:gd name="connsiteY1" fmla="*/ 1776491 h 2085975"/>
              <a:gd name="connsiteX2" fmla="*/ 0 w 4572000"/>
              <a:gd name="connsiteY2" fmla="*/ 2085975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0" h="2085975">
                <a:moveTo>
                  <a:pt x="4572000" y="0"/>
                </a:moveTo>
                <a:cubicBezTo>
                  <a:pt x="4463256" y="285750"/>
                  <a:pt x="4593079" y="1552654"/>
                  <a:pt x="3640579" y="1776491"/>
                </a:cubicBezTo>
                <a:cubicBezTo>
                  <a:pt x="2688079" y="2000328"/>
                  <a:pt x="1504156" y="1866900"/>
                  <a:pt x="0" y="2085975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8C154F-5AC0-4C6A-B27A-5D738FD643AF}"/>
              </a:ext>
            </a:extLst>
          </p:cNvPr>
          <p:cNvSpPr txBox="1"/>
          <p:nvPr/>
        </p:nvSpPr>
        <p:spPr>
          <a:xfrm>
            <a:off x="8096300" y="199013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dirty="0">
                <a:solidFill>
                  <a:srgbClr val="FF0000"/>
                </a:solidFill>
              </a:rPr>
              <a:t>UTF-8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43B1EC-C3A4-40BC-8B9E-E55B170DE30A}"/>
              </a:ext>
            </a:extLst>
          </p:cNvPr>
          <p:cNvSpPr txBox="1"/>
          <p:nvPr/>
        </p:nvSpPr>
        <p:spPr>
          <a:xfrm rot="268791">
            <a:off x="4518283" y="4632668"/>
            <a:ext cx="2865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dirty="0">
                <a:solidFill>
                  <a:srgbClr val="FF0000"/>
                </a:solidFill>
              </a:rPr>
              <a:t>– and _ for Base64URL encoding</a:t>
            </a:r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8A6D8B6F-E3F0-491C-8985-6EFBDA6EC56A}"/>
              </a:ext>
            </a:extLst>
          </p:cNvPr>
          <p:cNvSpPr/>
          <p:nvPr/>
        </p:nvSpPr>
        <p:spPr>
          <a:xfrm>
            <a:off x="4819086" y="4829515"/>
            <a:ext cx="76764" cy="428625"/>
          </a:xfrm>
          <a:custGeom>
            <a:avLst/>
            <a:gdLst>
              <a:gd name="connsiteX0" fmla="*/ 76764 w 76764"/>
              <a:gd name="connsiteY0" fmla="*/ 0 h 428625"/>
              <a:gd name="connsiteX1" fmla="*/ 564 w 76764"/>
              <a:gd name="connsiteY1" fmla="*/ 142875 h 428625"/>
              <a:gd name="connsiteX2" fmla="*/ 48189 w 76764"/>
              <a:gd name="connsiteY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764" h="428625">
                <a:moveTo>
                  <a:pt x="76764" y="0"/>
                </a:moveTo>
                <a:cubicBezTo>
                  <a:pt x="41045" y="35719"/>
                  <a:pt x="5326" y="71438"/>
                  <a:pt x="564" y="142875"/>
                </a:cubicBezTo>
                <a:cubicBezTo>
                  <a:pt x="-4199" y="214313"/>
                  <a:pt x="21995" y="321469"/>
                  <a:pt x="48189" y="428625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61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7A6FD-BA67-4363-8EF7-9106154E4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241D5B-6DFB-4698-8AE3-4B7D8185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E8C6B-1EC5-4147-8898-15025FB3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38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399DB3-49D8-4420-833B-69B57EB45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Cryptographic Hash Functions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712C82-8C7F-47C6-802B-18F4ABA9B4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Security Fundamentals</a:t>
            </a:r>
            <a:endParaRPr lang="de-CH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  <a:p>
            <a:pPr lvl="1"/>
            <a:r>
              <a:rPr lang="en-US" dirty="0"/>
              <a:t>Hash : Σ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⟶</a:t>
            </a:r>
            <a:r>
              <a:rPr lang="en-US" dirty="0"/>
              <a:t> Σ</a:t>
            </a:r>
            <a:r>
              <a:rPr lang="en-US" baseline="30000" dirty="0"/>
              <a:t>∗</a:t>
            </a:r>
            <a:r>
              <a:rPr lang="en-US" dirty="0"/>
              <a:t>, x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⟼ </a:t>
            </a:r>
            <a:r>
              <a:rPr lang="en-US" dirty="0"/>
              <a:t>x</a:t>
            </a:r>
            <a:r>
              <a:rPr lang="en-US" baseline="30000" dirty="0"/>
              <a:t>∗</a:t>
            </a:r>
          </a:p>
          <a:p>
            <a:pPr lvl="1"/>
            <a:r>
              <a:rPr lang="en-US" dirty="0"/>
              <a:t>Σ denotes the set of every possible input</a:t>
            </a:r>
          </a:p>
          <a:p>
            <a:pPr lvl="1"/>
            <a:r>
              <a:rPr lang="en-US" dirty="0"/>
              <a:t>Σ</a:t>
            </a:r>
            <a:r>
              <a:rPr lang="en-US" baseline="30000" dirty="0"/>
              <a:t>∗</a:t>
            </a:r>
            <a:r>
              <a:rPr lang="en-US" dirty="0"/>
              <a:t> denotes the set of every possible output</a:t>
            </a:r>
          </a:p>
          <a:p>
            <a:pPr lvl="1"/>
            <a:r>
              <a:rPr lang="en-US" dirty="0"/>
              <a:t>Hash(x) is O(n), n = |x| </a:t>
            </a:r>
          </a:p>
          <a:p>
            <a:r>
              <a:rPr lang="en-US" dirty="0"/>
              <a:t>Creates a fixed length output x</a:t>
            </a:r>
            <a:r>
              <a:rPr lang="en-US" baseline="30000" dirty="0"/>
              <a:t>∗</a:t>
            </a:r>
            <a:r>
              <a:rPr lang="en-US" dirty="0"/>
              <a:t> representing</a:t>
            </a:r>
            <a:br>
              <a:rPr lang="en-US" dirty="0"/>
            </a:br>
            <a:r>
              <a:rPr lang="en-US" dirty="0"/>
              <a:t>the input</a:t>
            </a:r>
          </a:p>
          <a:p>
            <a:pPr lvl="1"/>
            <a:r>
              <a:rPr lang="en-US" dirty="0"/>
              <a:t>e.g., SHA-256 creates a 256-bit output</a:t>
            </a:r>
            <a:br>
              <a:rPr lang="en-US" dirty="0"/>
            </a:br>
            <a:r>
              <a:rPr lang="en-US" dirty="0"/>
              <a:t>(2</a:t>
            </a:r>
            <a:r>
              <a:rPr lang="en-US" baseline="30000" dirty="0"/>
              <a:t>256</a:t>
            </a:r>
            <a:r>
              <a:rPr lang="en-US" dirty="0"/>
              <a:t> = 64 HEX symbols)</a:t>
            </a:r>
          </a:p>
          <a:p>
            <a:pPr lvl="1"/>
            <a:r>
              <a:rPr lang="en-US" dirty="0"/>
              <a:t>Input length </a:t>
            </a:r>
            <a:r>
              <a:rPr lang="en-US" i="1" dirty="0"/>
              <a:t>|</a:t>
            </a:r>
            <a:r>
              <a:rPr lang="en-US" dirty="0"/>
              <a:t>x</a:t>
            </a:r>
            <a:r>
              <a:rPr lang="en-US" i="1" dirty="0"/>
              <a:t>| </a:t>
            </a:r>
            <a:r>
              <a:rPr lang="en-US" dirty="0"/>
              <a:t>does not matter </a:t>
            </a:r>
            <a:br>
              <a:rPr lang="en-US" dirty="0"/>
            </a:b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US" dirty="0"/>
              <a:t>Collision Resistance</a:t>
            </a:r>
          </a:p>
          <a:p>
            <a:pPr lvl="1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en-US" dirty="0"/>
              <a:t>x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∈</a:t>
            </a:r>
            <a:r>
              <a:rPr lang="en-US" dirty="0"/>
              <a:t> Σ,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en-US" dirty="0"/>
              <a:t>y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∈</a:t>
            </a:r>
            <a:r>
              <a:rPr lang="en-US" dirty="0"/>
              <a:t> Σ, x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r>
              <a:rPr lang="en-US" dirty="0"/>
              <a:t> y : Hash(x)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r>
              <a:rPr lang="en-US" dirty="0"/>
              <a:t> Hash(y)</a:t>
            </a:r>
          </a:p>
          <a:p>
            <a:pPr lvl="2"/>
            <a:r>
              <a:rPr lang="en-US" dirty="0"/>
              <a:t>Two different inputs cannot have the same output</a:t>
            </a:r>
          </a:p>
          <a:p>
            <a:pPr lvl="2"/>
            <a:r>
              <a:rPr lang="en-US" dirty="0"/>
              <a:t>Theoretical possible, but not in practice</a:t>
            </a:r>
          </a:p>
          <a:p>
            <a:endParaRPr lang="en-US" dirty="0"/>
          </a:p>
          <a:p>
            <a:r>
              <a:rPr lang="en-US" dirty="0"/>
              <a:t>Hiding</a:t>
            </a:r>
          </a:p>
          <a:p>
            <a:pPr lvl="1"/>
            <a:r>
              <a:rPr lang="en-US" dirty="0"/>
              <a:t>Hash(x) = x</a:t>
            </a:r>
            <a:r>
              <a:rPr lang="en-US" baseline="30000" dirty="0"/>
              <a:t>∗</a:t>
            </a:r>
            <a:r>
              <a:rPr lang="en-US" dirty="0"/>
              <a:t> 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∄</a:t>
            </a:r>
            <a:r>
              <a:rPr lang="en-US" dirty="0"/>
              <a:t>Hash</a:t>
            </a:r>
            <a:r>
              <a:rPr lang="en-US" baseline="30000" dirty="0"/>
              <a:t>-1</a:t>
            </a:r>
            <a:r>
              <a:rPr lang="en-US" dirty="0"/>
              <a:t>(x</a:t>
            </a:r>
            <a:r>
              <a:rPr lang="en-US" baseline="30000" dirty="0"/>
              <a:t>∗</a:t>
            </a:r>
            <a:r>
              <a:rPr lang="en-US" dirty="0"/>
              <a:t>) = x</a:t>
            </a:r>
          </a:p>
          <a:p>
            <a:pPr lvl="2"/>
            <a:r>
              <a:rPr lang="en-US" dirty="0"/>
              <a:t>It’s not possible to get the input from the output</a:t>
            </a:r>
          </a:p>
          <a:p>
            <a:pPr lvl="2"/>
            <a:r>
              <a:rPr lang="en-US" dirty="0"/>
              <a:t>Except by trying every possible input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63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39</a:t>
            </a:fld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Examples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Security Fundamentals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6"/>
          </p:nvPr>
        </p:nvSpPr>
        <p:spPr>
          <a:xfrm>
            <a:off x="806449" y="1449388"/>
            <a:ext cx="11200671" cy="10751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“Smart Factory" = dcb6fe8fd753123cef283a601dbe6ffe3fd1d69b819d21c346dfc4e1ed9bcb01 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dirty="0" err="1"/>
              <a:t>SmartFactory</a:t>
            </a:r>
            <a:r>
              <a:rPr lang="en-US" dirty="0"/>
              <a:t>" = 84d0681e3e1757a3194156f806be354c0d2496b235a0accb2d1c75cf605b7a6b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>
          <a:xfrm>
            <a:off x="829104" y="3414013"/>
            <a:ext cx="5364163" cy="2726960"/>
          </a:xfrm>
        </p:spPr>
        <p:txBody>
          <a:bodyPr>
            <a:normAutofit/>
          </a:bodyPr>
          <a:lstStyle/>
          <a:p>
            <a:r>
              <a:rPr lang="en-US" dirty="0"/>
              <a:t>Used for storing your passwords</a:t>
            </a:r>
          </a:p>
          <a:p>
            <a:pPr lvl="1"/>
            <a:r>
              <a:rPr lang="en-US" dirty="0"/>
              <a:t>This way, your password is not stored in plain text</a:t>
            </a:r>
          </a:p>
          <a:p>
            <a:pPr lvl="2"/>
            <a:r>
              <a:rPr lang="en-US" dirty="0"/>
              <a:t>And therefore, cannot be retrieved</a:t>
            </a:r>
          </a:p>
          <a:p>
            <a:pPr marL="504000" marR="0" lvl="1" indent="-252000" algn="l" defTabSz="60976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9191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salt (random data) is added to prevent pre-generating hashes (rainbow tables)</a:t>
            </a:r>
          </a:p>
          <a:p>
            <a:pPr marL="756000" marR="0" lvl="2" indent="-252000" algn="l" defTabSz="60976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Roboto Medium" panose="02000000000000000000" pitchFamily="2" charset="0"/>
                <a:cs typeface="+mn-cs"/>
                <a:hlinkClick r:id="rId2"/>
              </a:rPr>
              <a:t>https://en.wikipedia.org/wiki/Rainbow_table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2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523318">
            <a:off x="223300" y="2542774"/>
            <a:ext cx="3467101" cy="687386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Changing one character has an effect on the whole result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5442D-DFD0-404F-96A1-3FA1AF786E56}"/>
              </a:ext>
            </a:extLst>
          </p:cNvPr>
          <p:cNvSpPr txBox="1"/>
          <p:nvPr/>
        </p:nvSpPr>
        <p:spPr>
          <a:xfrm>
            <a:off x="6099175" y="3872526"/>
            <a:ext cx="5306856" cy="210651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lvl="1" indent="-357768">
              <a:spcBef>
                <a:spcPts val="1200"/>
              </a:spcBef>
              <a:buClr>
                <a:srgbClr val="19191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Checking your password is a comparison of two hashes</a:t>
            </a:r>
          </a:p>
          <a:p>
            <a:pPr marL="756000" lvl="2" indent="-252000">
              <a:spcBef>
                <a:spcPts val="1000"/>
              </a:spcBef>
              <a:buSzPct val="90000"/>
              <a:buFont typeface="Symbol" panose="05050102010706020507" pitchFamily="18" charset="2"/>
              <a:buChar char="-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equal, the given password must be the same as the one that is known by the system</a:t>
            </a:r>
          </a:p>
          <a:p>
            <a:pPr marL="252000" indent="-252000" algn="l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CH" sz="2000" dirty="0" err="1">
              <a:ea typeface="Roboto Medium" panose="02000000000000000000" pitchFamily="2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E93E9D-F58C-460A-8BCD-D54E33045C84}"/>
              </a:ext>
            </a:extLst>
          </p:cNvPr>
          <p:cNvSpPr/>
          <p:nvPr/>
        </p:nvSpPr>
        <p:spPr>
          <a:xfrm>
            <a:off x="1593013" y="2301698"/>
            <a:ext cx="252541" cy="303410"/>
          </a:xfrm>
          <a:custGeom>
            <a:avLst/>
            <a:gdLst>
              <a:gd name="connsiteX0" fmla="*/ 489679 w 568294"/>
              <a:gd name="connsiteY0" fmla="*/ 304800 h 304800"/>
              <a:gd name="connsiteX1" fmla="*/ 544643 w 568294"/>
              <a:gd name="connsiteY1" fmla="*/ 99935 h 304800"/>
              <a:gd name="connsiteX2" fmla="*/ 149902 w 568294"/>
              <a:gd name="connsiteY2" fmla="*/ 129915 h 304800"/>
              <a:gd name="connsiteX3" fmla="*/ 0 w 568294"/>
              <a:gd name="connsiteY3" fmla="*/ 0 h 304800"/>
              <a:gd name="connsiteX0" fmla="*/ 489679 w 579315"/>
              <a:gd name="connsiteY0" fmla="*/ 304800 h 304800"/>
              <a:gd name="connsiteX1" fmla="*/ 544643 w 579315"/>
              <a:gd name="connsiteY1" fmla="*/ 99935 h 304800"/>
              <a:gd name="connsiteX2" fmla="*/ 0 w 579315"/>
              <a:gd name="connsiteY2" fmla="*/ 0 h 304800"/>
              <a:gd name="connsiteX0" fmla="*/ 489679 w 579315"/>
              <a:gd name="connsiteY0" fmla="*/ 304800 h 304800"/>
              <a:gd name="connsiteX1" fmla="*/ 544643 w 579315"/>
              <a:gd name="connsiteY1" fmla="*/ 99935 h 304800"/>
              <a:gd name="connsiteX2" fmla="*/ 0 w 579315"/>
              <a:gd name="connsiteY2" fmla="*/ 0 h 304800"/>
              <a:gd name="connsiteX0" fmla="*/ 489679 w 579315"/>
              <a:gd name="connsiteY0" fmla="*/ 304800 h 304800"/>
              <a:gd name="connsiteX1" fmla="*/ 544643 w 579315"/>
              <a:gd name="connsiteY1" fmla="*/ 99935 h 304800"/>
              <a:gd name="connsiteX2" fmla="*/ 0 w 579315"/>
              <a:gd name="connsiteY2" fmla="*/ 0 h 304800"/>
              <a:gd name="connsiteX0" fmla="*/ 489679 w 507266"/>
              <a:gd name="connsiteY0" fmla="*/ 304800 h 304800"/>
              <a:gd name="connsiteX1" fmla="*/ 376201 w 507266"/>
              <a:gd name="connsiteY1" fmla="*/ 57825 h 304800"/>
              <a:gd name="connsiteX2" fmla="*/ 0 w 507266"/>
              <a:gd name="connsiteY2" fmla="*/ 0 h 304800"/>
              <a:gd name="connsiteX0" fmla="*/ 489679 w 504610"/>
              <a:gd name="connsiteY0" fmla="*/ 304800 h 304800"/>
              <a:gd name="connsiteX1" fmla="*/ 376201 w 504610"/>
              <a:gd name="connsiteY1" fmla="*/ 57825 h 304800"/>
              <a:gd name="connsiteX2" fmla="*/ 161638 w 504610"/>
              <a:gd name="connsiteY2" fmla="*/ 178994 h 304800"/>
              <a:gd name="connsiteX3" fmla="*/ 0 w 504610"/>
              <a:gd name="connsiteY3" fmla="*/ 0 h 304800"/>
              <a:gd name="connsiteX0" fmla="*/ 489679 w 504610"/>
              <a:gd name="connsiteY0" fmla="*/ 304800 h 304800"/>
              <a:gd name="connsiteX1" fmla="*/ 376201 w 504610"/>
              <a:gd name="connsiteY1" fmla="*/ 57825 h 304800"/>
              <a:gd name="connsiteX2" fmla="*/ 161638 w 504610"/>
              <a:gd name="connsiteY2" fmla="*/ 178994 h 304800"/>
              <a:gd name="connsiteX3" fmla="*/ 0 w 504610"/>
              <a:gd name="connsiteY3" fmla="*/ 0 h 304800"/>
              <a:gd name="connsiteX0" fmla="*/ 501711 w 516642"/>
              <a:gd name="connsiteY0" fmla="*/ 248967 h 248967"/>
              <a:gd name="connsiteX1" fmla="*/ 388233 w 516642"/>
              <a:gd name="connsiteY1" fmla="*/ 1992 h 248967"/>
              <a:gd name="connsiteX2" fmla="*/ 173670 w 516642"/>
              <a:gd name="connsiteY2" fmla="*/ 123161 h 248967"/>
              <a:gd name="connsiteX3" fmla="*/ 0 w 516642"/>
              <a:gd name="connsiteY3" fmla="*/ 118624 h 248967"/>
              <a:gd name="connsiteX0" fmla="*/ 501711 w 516642"/>
              <a:gd name="connsiteY0" fmla="*/ 248967 h 248967"/>
              <a:gd name="connsiteX1" fmla="*/ 388233 w 516642"/>
              <a:gd name="connsiteY1" fmla="*/ 1992 h 248967"/>
              <a:gd name="connsiteX2" fmla="*/ 173670 w 516642"/>
              <a:gd name="connsiteY2" fmla="*/ 123161 h 248967"/>
              <a:gd name="connsiteX3" fmla="*/ 0 w 516642"/>
              <a:gd name="connsiteY3" fmla="*/ 118624 h 248967"/>
              <a:gd name="connsiteX0" fmla="*/ 485622 w 500553"/>
              <a:gd name="connsiteY0" fmla="*/ 296598 h 296598"/>
              <a:gd name="connsiteX1" fmla="*/ 372144 w 500553"/>
              <a:gd name="connsiteY1" fmla="*/ 49623 h 296598"/>
              <a:gd name="connsiteX2" fmla="*/ 157581 w 500553"/>
              <a:gd name="connsiteY2" fmla="*/ 170792 h 296598"/>
              <a:gd name="connsiteX3" fmla="*/ 0 w 500553"/>
              <a:gd name="connsiteY3" fmla="*/ 0 h 296598"/>
              <a:gd name="connsiteX0" fmla="*/ 486056 w 500987"/>
              <a:gd name="connsiteY0" fmla="*/ 296598 h 296598"/>
              <a:gd name="connsiteX1" fmla="*/ 372578 w 500987"/>
              <a:gd name="connsiteY1" fmla="*/ 49623 h 296598"/>
              <a:gd name="connsiteX2" fmla="*/ 158015 w 500987"/>
              <a:gd name="connsiteY2" fmla="*/ 170792 h 296598"/>
              <a:gd name="connsiteX3" fmla="*/ 434 w 500987"/>
              <a:gd name="connsiteY3" fmla="*/ 0 h 296598"/>
              <a:gd name="connsiteX0" fmla="*/ 485622 w 500553"/>
              <a:gd name="connsiteY0" fmla="*/ 296598 h 296598"/>
              <a:gd name="connsiteX1" fmla="*/ 372144 w 500553"/>
              <a:gd name="connsiteY1" fmla="*/ 49623 h 296598"/>
              <a:gd name="connsiteX2" fmla="*/ 157581 w 500553"/>
              <a:gd name="connsiteY2" fmla="*/ 170792 h 296598"/>
              <a:gd name="connsiteX3" fmla="*/ 0 w 500553"/>
              <a:gd name="connsiteY3" fmla="*/ 0 h 296598"/>
              <a:gd name="connsiteX0" fmla="*/ 485622 w 512630"/>
              <a:gd name="connsiteY0" fmla="*/ 296598 h 296598"/>
              <a:gd name="connsiteX1" fmla="*/ 447227 w 512630"/>
              <a:gd name="connsiteY1" fmla="*/ 54986 h 296598"/>
              <a:gd name="connsiteX2" fmla="*/ 157581 w 512630"/>
              <a:gd name="connsiteY2" fmla="*/ 170792 h 296598"/>
              <a:gd name="connsiteX3" fmla="*/ 0 w 512630"/>
              <a:gd name="connsiteY3" fmla="*/ 0 h 296598"/>
              <a:gd name="connsiteX0" fmla="*/ 485622 w 535016"/>
              <a:gd name="connsiteY0" fmla="*/ 296598 h 296598"/>
              <a:gd name="connsiteX1" fmla="*/ 447227 w 535016"/>
              <a:gd name="connsiteY1" fmla="*/ 54986 h 296598"/>
              <a:gd name="connsiteX2" fmla="*/ 157581 w 535016"/>
              <a:gd name="connsiteY2" fmla="*/ 170792 h 296598"/>
              <a:gd name="connsiteX3" fmla="*/ 0 w 535016"/>
              <a:gd name="connsiteY3" fmla="*/ 0 h 296598"/>
              <a:gd name="connsiteX0" fmla="*/ 485622 w 511249"/>
              <a:gd name="connsiteY0" fmla="*/ 296598 h 296598"/>
              <a:gd name="connsiteX1" fmla="*/ 379115 w 511249"/>
              <a:gd name="connsiteY1" fmla="*/ 129909 h 296598"/>
              <a:gd name="connsiteX2" fmla="*/ 157581 w 511249"/>
              <a:gd name="connsiteY2" fmla="*/ 170792 h 296598"/>
              <a:gd name="connsiteX3" fmla="*/ 0 w 511249"/>
              <a:gd name="connsiteY3" fmla="*/ 0 h 296598"/>
              <a:gd name="connsiteX0" fmla="*/ 569059 w 579762"/>
              <a:gd name="connsiteY0" fmla="*/ 298301 h 298301"/>
              <a:gd name="connsiteX1" fmla="*/ 379115 w 579762"/>
              <a:gd name="connsiteY1" fmla="*/ 129909 h 298301"/>
              <a:gd name="connsiteX2" fmla="*/ 157581 w 579762"/>
              <a:gd name="connsiteY2" fmla="*/ 170792 h 298301"/>
              <a:gd name="connsiteX3" fmla="*/ 0 w 579762"/>
              <a:gd name="connsiteY3" fmla="*/ 0 h 298301"/>
              <a:gd name="connsiteX0" fmla="*/ 569059 w 579762"/>
              <a:gd name="connsiteY0" fmla="*/ 298301 h 298301"/>
              <a:gd name="connsiteX1" fmla="*/ 379115 w 579762"/>
              <a:gd name="connsiteY1" fmla="*/ 129909 h 298301"/>
              <a:gd name="connsiteX2" fmla="*/ 157581 w 579762"/>
              <a:gd name="connsiteY2" fmla="*/ 170792 h 298301"/>
              <a:gd name="connsiteX3" fmla="*/ 0 w 579762"/>
              <a:gd name="connsiteY3" fmla="*/ 0 h 298301"/>
              <a:gd name="connsiteX0" fmla="*/ 569059 w 569059"/>
              <a:gd name="connsiteY0" fmla="*/ 298301 h 298301"/>
              <a:gd name="connsiteX1" fmla="*/ 157581 w 569059"/>
              <a:gd name="connsiteY1" fmla="*/ 170792 h 298301"/>
              <a:gd name="connsiteX2" fmla="*/ 0 w 569059"/>
              <a:gd name="connsiteY2" fmla="*/ 0 h 298301"/>
              <a:gd name="connsiteX0" fmla="*/ 252340 w 252340"/>
              <a:gd name="connsiteY0" fmla="*/ 303410 h 303410"/>
              <a:gd name="connsiteX1" fmla="*/ 157581 w 252340"/>
              <a:gd name="connsiteY1" fmla="*/ 170792 h 303410"/>
              <a:gd name="connsiteX2" fmla="*/ 0 w 252340"/>
              <a:gd name="connsiteY2" fmla="*/ 0 h 303410"/>
              <a:gd name="connsiteX0" fmla="*/ 252340 w 253495"/>
              <a:gd name="connsiteY0" fmla="*/ 303410 h 303410"/>
              <a:gd name="connsiteX1" fmla="*/ 157581 w 253495"/>
              <a:gd name="connsiteY1" fmla="*/ 170792 h 303410"/>
              <a:gd name="connsiteX2" fmla="*/ 0 w 253495"/>
              <a:gd name="connsiteY2" fmla="*/ 0 h 303410"/>
              <a:gd name="connsiteX0" fmla="*/ 252340 w 252628"/>
              <a:gd name="connsiteY0" fmla="*/ 303410 h 303410"/>
              <a:gd name="connsiteX1" fmla="*/ 113308 w 252628"/>
              <a:gd name="connsiteY1" fmla="*/ 155467 h 303410"/>
              <a:gd name="connsiteX2" fmla="*/ 0 w 252628"/>
              <a:gd name="connsiteY2" fmla="*/ 0 h 303410"/>
              <a:gd name="connsiteX0" fmla="*/ 252340 w 252521"/>
              <a:gd name="connsiteY0" fmla="*/ 303410 h 303410"/>
              <a:gd name="connsiteX1" fmla="*/ 113308 w 252521"/>
              <a:gd name="connsiteY1" fmla="*/ 155467 h 303410"/>
              <a:gd name="connsiteX2" fmla="*/ 0 w 252521"/>
              <a:gd name="connsiteY2" fmla="*/ 0 h 303410"/>
              <a:gd name="connsiteX0" fmla="*/ 252340 w 252541"/>
              <a:gd name="connsiteY0" fmla="*/ 303410 h 303410"/>
              <a:gd name="connsiteX1" fmla="*/ 121822 w 252541"/>
              <a:gd name="connsiteY1" fmla="*/ 186117 h 303410"/>
              <a:gd name="connsiteX2" fmla="*/ 0 w 252541"/>
              <a:gd name="connsiteY2" fmla="*/ 0 h 30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541" h="303410">
                <a:moveTo>
                  <a:pt x="252340" y="303410"/>
                </a:moveTo>
                <a:cubicBezTo>
                  <a:pt x="256864" y="164462"/>
                  <a:pt x="184522" y="195754"/>
                  <a:pt x="121822" y="186117"/>
                </a:cubicBezTo>
                <a:cubicBezTo>
                  <a:pt x="59122" y="176480"/>
                  <a:pt x="45687" y="151201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595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the Internet works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200 OK</a:t>
            </a:r>
          </a:p>
        </p:txBody>
      </p:sp>
      <p:pic>
        <p:nvPicPr>
          <p:cNvPr id="2050" name="Picture 2" descr="Das Internet verbraucht so viel Energie wie der Flugverkehr - Spektrum der  Wissenschaft">
            <a:extLst>
              <a:ext uri="{FF2B5EF4-FFF2-40B4-BE49-F238E27FC236}">
                <a16:creationId xmlns:a16="http://schemas.microsoft.com/office/drawing/2014/main" id="{5E3653F0-C4AA-4759-9787-7A6A23A22239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7" b="1942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92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36BC73-52E4-4F33-B089-D54A96C4C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B793AC-CFD6-4843-8D84-08E46A2A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A43CC-2D1A-410D-A501-F326494E7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40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B6D723-AB55-4A8F-8E30-0956B909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Symmetric Cryptography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8FEEF-7ADA-42BC-81B6-8B84992EE2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Security Fundamentals</a:t>
            </a:r>
            <a:endParaRPr lang="de-CH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6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the same </a:t>
            </a:r>
            <a:r>
              <a:rPr lang="en-US" i="1" dirty="0"/>
              <a:t>key </a:t>
            </a:r>
            <a:r>
              <a:rPr lang="en-US" dirty="0"/>
              <a:t>for encryption and decryption</a:t>
            </a:r>
          </a:p>
          <a:p>
            <a:pPr lvl="1"/>
            <a:r>
              <a:rPr lang="en-US" dirty="0" err="1"/>
              <a:t>msg</a:t>
            </a:r>
            <a:r>
              <a:rPr lang="en-US" dirty="0"/>
              <a:t> ⊕ key = </a:t>
            </a:r>
            <a:r>
              <a:rPr lang="en-US" dirty="0" err="1"/>
              <a:t>msg</a:t>
            </a:r>
            <a:r>
              <a:rPr lang="en-US" baseline="-25000" dirty="0" err="1"/>
              <a:t>enc</a:t>
            </a:r>
            <a:endParaRPr lang="en-US" baseline="-25000" dirty="0"/>
          </a:p>
          <a:p>
            <a:pPr lvl="1"/>
            <a:r>
              <a:rPr lang="en-US" dirty="0" err="1"/>
              <a:t>msg</a:t>
            </a:r>
            <a:r>
              <a:rPr lang="en-US" baseline="-25000" dirty="0" err="1"/>
              <a:t>enc</a:t>
            </a:r>
            <a:r>
              <a:rPr lang="en-US" dirty="0"/>
              <a:t> ⊕ key = </a:t>
            </a:r>
            <a:r>
              <a:rPr lang="en-US" dirty="0" err="1"/>
              <a:t>msg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Algorithms</a:t>
            </a:r>
          </a:p>
          <a:p>
            <a:pPr lvl="1"/>
            <a:r>
              <a:rPr lang="en-US" dirty="0"/>
              <a:t>AES (Advanced Encryption Standard)</a:t>
            </a:r>
          </a:p>
          <a:p>
            <a:pPr lvl="1"/>
            <a:r>
              <a:rPr lang="en-US" dirty="0"/>
              <a:t>DES (Data Encryption Standard)</a:t>
            </a:r>
          </a:p>
          <a:p>
            <a:pPr lvl="1"/>
            <a:r>
              <a:rPr lang="en-US" dirty="0"/>
              <a:t>IDEA (International Data Encryption Algorithm)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7"/>
          </p:nvPr>
        </p:nvSpPr>
        <p:spPr>
          <a:xfrm>
            <a:off x="6496050" y="1449388"/>
            <a:ext cx="5364163" cy="4351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It's fast</a:t>
            </a:r>
          </a:p>
          <a:p>
            <a:pPr lvl="1"/>
            <a:r>
              <a:rPr lang="en-US" dirty="0"/>
              <a:t>It's simple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If someone gets the key, he can decrypt the data</a:t>
            </a:r>
          </a:p>
          <a:p>
            <a:pPr lvl="1"/>
            <a:r>
              <a:rPr lang="en-US" dirty="0"/>
              <a:t>Does not scale in a network where every connection needs a unique key</a:t>
            </a:r>
          </a:p>
          <a:p>
            <a:pPr lvl="1"/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Encrypt and decrypt local data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38925" y="5915026"/>
            <a:ext cx="5221288" cy="28575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spcAft>
                <a:spcPts val="600"/>
              </a:spcAft>
              <a:buClr>
                <a:schemeClr val="tx2"/>
              </a:buClr>
            </a:pPr>
            <a:r>
              <a:rPr lang="en-US" sz="1400" dirty="0">
                <a:ea typeface="Roboto Medium" panose="02000000000000000000" pitchFamily="2" charset="0"/>
                <a:hlinkClick r:id="rId2"/>
              </a:rPr>
              <a:t>https://en.wikipedia.org/wiki/Symmetric-key_algorithm</a:t>
            </a:r>
            <a:r>
              <a:rPr lang="en-US" sz="1400" dirty="0">
                <a:ea typeface="Roboto Medium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1990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B62CE6-A8AD-4E1F-BE84-790DFADC5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EE672-E67E-470D-A53B-4F16D8742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1C673-7EF1-4631-9997-ADFFEAC2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41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5C0F26-D84A-4FDE-B0FF-27BB2514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Asymmetric Cryptography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E34302-ED54-4883-A7F9-C902676B44E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Security Fundamentals</a:t>
            </a:r>
            <a:endParaRPr lang="de-CH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We have two keys</a:t>
            </a:r>
          </a:p>
          <a:p>
            <a:r>
              <a:rPr lang="en-US" dirty="0"/>
              <a:t>A private key </a:t>
            </a:r>
            <a:r>
              <a:rPr lang="en-US" dirty="0" err="1"/>
              <a:t>key</a:t>
            </a:r>
            <a:r>
              <a:rPr lang="en-US" baseline="-25000" dirty="0" err="1"/>
              <a:t>priv</a:t>
            </a:r>
            <a:endParaRPr lang="en-US" baseline="-25000" dirty="0"/>
          </a:p>
          <a:p>
            <a:pPr lvl="1"/>
            <a:r>
              <a:rPr lang="en-US" dirty="0"/>
              <a:t>Only known by you (thus private)</a:t>
            </a:r>
          </a:p>
          <a:p>
            <a:r>
              <a:rPr lang="en-US" dirty="0"/>
              <a:t>A public key </a:t>
            </a:r>
            <a:r>
              <a:rPr lang="en-US" dirty="0" err="1"/>
              <a:t>key</a:t>
            </a:r>
            <a:r>
              <a:rPr lang="en-US" baseline="-25000" dirty="0" err="1"/>
              <a:t>pub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Known by everybody (publicly available)</a:t>
            </a:r>
          </a:p>
          <a:p>
            <a:pPr lvl="1"/>
            <a:endParaRPr lang="en-US" dirty="0"/>
          </a:p>
          <a:p>
            <a:r>
              <a:rPr lang="en-US" dirty="0"/>
              <a:t>Algorithms</a:t>
            </a:r>
          </a:p>
          <a:p>
            <a:pPr lvl="1"/>
            <a:r>
              <a:rPr lang="en-US" dirty="0"/>
              <a:t>RSA</a:t>
            </a:r>
          </a:p>
          <a:p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7"/>
          </p:nvPr>
        </p:nvSpPr>
        <p:spPr>
          <a:xfrm>
            <a:off x="6496050" y="1449388"/>
            <a:ext cx="5364163" cy="4351337"/>
          </a:xfrm>
        </p:spPr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It scales well in networks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Slow (compared to symmetric encryption)</a:t>
            </a:r>
          </a:p>
          <a:p>
            <a:pPr lvl="1"/>
            <a:r>
              <a:rPr lang="en-US" dirty="0"/>
              <a:t>Can potentially by solved since one key is known</a:t>
            </a:r>
          </a:p>
          <a:p>
            <a:pPr lvl="2"/>
            <a:r>
              <a:rPr lang="en-US" dirty="0"/>
              <a:t>Relays on features of large prime numbers</a:t>
            </a:r>
          </a:p>
          <a:p>
            <a:pPr lvl="2"/>
            <a:r>
              <a:rPr lang="en-US" dirty="0"/>
              <a:t>It's just hard to crack, but not impossible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07238" y="5942014"/>
            <a:ext cx="4752975" cy="2587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spcAft>
                <a:spcPts val="600"/>
              </a:spcAft>
              <a:buClr>
                <a:schemeClr val="tx2"/>
              </a:buClr>
            </a:pPr>
            <a:r>
              <a:rPr lang="en-US" sz="1400" dirty="0">
                <a:ea typeface="Roboto Medium" panose="02000000000000000000" pitchFamily="2" charset="0"/>
                <a:hlinkClick r:id="rId2"/>
              </a:rPr>
              <a:t>https://en.wikipedia.org/wiki/Public-key_cryptography</a:t>
            </a:r>
            <a:r>
              <a:rPr lang="en-US" sz="1400" dirty="0">
                <a:ea typeface="Roboto Medium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490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42</a:t>
            </a:fld>
            <a:endParaRPr lang="de-CH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Encryption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Signing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Security Fundamentals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Ways of using Asymmetric Cryptography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en-US" dirty="0" err="1"/>
              <a:t>msg</a:t>
            </a:r>
            <a:r>
              <a:rPr lang="en-US" dirty="0"/>
              <a:t> ⊕ </a:t>
            </a:r>
            <a:r>
              <a:rPr lang="en-US" dirty="0" err="1"/>
              <a:t>key</a:t>
            </a:r>
            <a:r>
              <a:rPr lang="en-US" baseline="-25000" dirty="0" err="1"/>
              <a:t>pub</a:t>
            </a:r>
            <a:r>
              <a:rPr lang="en-US" dirty="0"/>
              <a:t> = </a:t>
            </a:r>
            <a:r>
              <a:rPr lang="en-US" dirty="0" err="1"/>
              <a:t>msg</a:t>
            </a:r>
            <a:r>
              <a:rPr lang="en-US" baseline="-25000" dirty="0" err="1"/>
              <a:t>enc</a:t>
            </a:r>
            <a:endParaRPr lang="en-US" baseline="-25000" dirty="0"/>
          </a:p>
          <a:p>
            <a:r>
              <a:rPr lang="en-US" dirty="0" err="1"/>
              <a:t>msg</a:t>
            </a:r>
            <a:r>
              <a:rPr lang="en-US" baseline="-25000" dirty="0" err="1"/>
              <a:t>enc</a:t>
            </a:r>
            <a:r>
              <a:rPr lang="en-US" dirty="0"/>
              <a:t> ⊕ </a:t>
            </a:r>
            <a:r>
              <a:rPr lang="en-US" dirty="0" err="1"/>
              <a:t>key</a:t>
            </a:r>
            <a:r>
              <a:rPr lang="en-US" baseline="-25000" dirty="0" err="1"/>
              <a:t>priv</a:t>
            </a:r>
            <a:r>
              <a:rPr lang="en-US" dirty="0"/>
              <a:t> = </a:t>
            </a:r>
            <a:r>
              <a:rPr lang="en-US" dirty="0" err="1"/>
              <a:t>msg</a:t>
            </a:r>
            <a:endParaRPr lang="en-US" dirty="0"/>
          </a:p>
          <a:p>
            <a:r>
              <a:rPr lang="en-US" dirty="0"/>
              <a:t>Only the one with the corresponding private key </a:t>
            </a:r>
            <a:r>
              <a:rPr lang="en-US" dirty="0" err="1"/>
              <a:t>key</a:t>
            </a:r>
            <a:r>
              <a:rPr lang="en-US" baseline="-25000" dirty="0" err="1"/>
              <a:t>priv</a:t>
            </a:r>
            <a:r>
              <a:rPr lang="en-US" dirty="0"/>
              <a:t> (e.g., the recipient) can decrypt </a:t>
            </a:r>
            <a:r>
              <a:rPr lang="en-US" dirty="0" err="1"/>
              <a:t>msg</a:t>
            </a:r>
            <a:r>
              <a:rPr lang="en-US" baseline="-25000" dirty="0" err="1"/>
              <a:t>enc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 err="1"/>
              <a:t>msg</a:t>
            </a:r>
            <a:r>
              <a:rPr lang="en-US" dirty="0"/>
              <a:t> ⊕ </a:t>
            </a:r>
            <a:r>
              <a:rPr lang="en-US" dirty="0" err="1"/>
              <a:t>key</a:t>
            </a:r>
            <a:r>
              <a:rPr lang="en-US" baseline="-25000" dirty="0" err="1"/>
              <a:t>priv</a:t>
            </a:r>
            <a:r>
              <a:rPr lang="en-US" dirty="0"/>
              <a:t> = </a:t>
            </a:r>
            <a:r>
              <a:rPr lang="en-US" dirty="0" err="1"/>
              <a:t>sig</a:t>
            </a:r>
            <a:r>
              <a:rPr lang="en-US" baseline="-25000" dirty="0" err="1"/>
              <a:t>msg</a:t>
            </a:r>
            <a:endParaRPr lang="en-US" baseline="-25000" dirty="0"/>
          </a:p>
          <a:p>
            <a:r>
              <a:rPr lang="en-US" dirty="0" err="1"/>
              <a:t>sig</a:t>
            </a:r>
            <a:r>
              <a:rPr lang="en-US" baseline="-25000" dirty="0" err="1"/>
              <a:t>msg</a:t>
            </a:r>
            <a:r>
              <a:rPr lang="en-US" dirty="0"/>
              <a:t> ⊕ </a:t>
            </a:r>
            <a:r>
              <a:rPr lang="en-US" dirty="0" err="1"/>
              <a:t>key</a:t>
            </a:r>
            <a:r>
              <a:rPr lang="en-US" baseline="-25000" dirty="0" err="1"/>
              <a:t>pub</a:t>
            </a:r>
            <a:r>
              <a:rPr lang="en-US" dirty="0"/>
              <a:t> = </a:t>
            </a:r>
            <a:r>
              <a:rPr lang="en-US" dirty="0" err="1"/>
              <a:t>msg</a:t>
            </a:r>
            <a:endParaRPr lang="en-US" dirty="0"/>
          </a:p>
          <a:p>
            <a:r>
              <a:rPr lang="en-US" dirty="0"/>
              <a:t>Everyone can verify the signature </a:t>
            </a:r>
            <a:r>
              <a:rPr lang="en-US" dirty="0" err="1"/>
              <a:t>sig</a:t>
            </a:r>
            <a:r>
              <a:rPr lang="en-US" baseline="-25000" dirty="0" err="1"/>
              <a:t>msg</a:t>
            </a:r>
            <a:r>
              <a:rPr lang="en-US" dirty="0"/>
              <a:t> was created by the owner of the private key </a:t>
            </a:r>
            <a:r>
              <a:rPr lang="en-US" dirty="0" err="1"/>
              <a:t>key</a:t>
            </a:r>
            <a:r>
              <a:rPr lang="en-US" baseline="-25000" dirty="0" err="1"/>
              <a:t>priv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9" y="4359623"/>
            <a:ext cx="5112408" cy="1474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338" y="4359623"/>
            <a:ext cx="5078411" cy="1464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 rot="879190">
            <a:off x="4440925" y="1539142"/>
            <a:ext cx="1333500" cy="36195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https://</a:t>
            </a:r>
          </a:p>
        </p:txBody>
      </p:sp>
      <p:sp>
        <p:nvSpPr>
          <p:cNvPr id="29" name="Freeform 28"/>
          <p:cNvSpPr/>
          <p:nvPr/>
        </p:nvSpPr>
        <p:spPr>
          <a:xfrm>
            <a:off x="3181350" y="1518728"/>
            <a:ext cx="1495425" cy="195772"/>
          </a:xfrm>
          <a:custGeom>
            <a:avLst/>
            <a:gdLst>
              <a:gd name="connsiteX0" fmla="*/ 1495425 w 1495425"/>
              <a:gd name="connsiteY0" fmla="*/ 71947 h 195772"/>
              <a:gd name="connsiteX1" fmla="*/ 628650 w 1495425"/>
              <a:gd name="connsiteY1" fmla="*/ 5272 h 195772"/>
              <a:gd name="connsiteX2" fmla="*/ 0 w 1495425"/>
              <a:gd name="connsiteY2" fmla="*/ 195772 h 19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425" h="195772">
                <a:moveTo>
                  <a:pt x="1495425" y="71947"/>
                </a:moveTo>
                <a:cubicBezTo>
                  <a:pt x="1186656" y="28290"/>
                  <a:pt x="877888" y="-15366"/>
                  <a:pt x="628650" y="5272"/>
                </a:cubicBezTo>
                <a:cubicBezTo>
                  <a:pt x="379412" y="25910"/>
                  <a:pt x="189706" y="110841"/>
                  <a:pt x="0" y="195772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20699101">
            <a:off x="9651469" y="1816704"/>
            <a:ext cx="2187575" cy="43945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solidFill>
                  <a:srgbClr val="FF0000"/>
                </a:solidFill>
                <a:ea typeface="Roboto Medium" panose="02000000000000000000" pitchFamily="2" charset="0"/>
              </a:rPr>
              <a:t>Digital Signatures</a:t>
            </a:r>
          </a:p>
        </p:txBody>
      </p:sp>
      <p:sp>
        <p:nvSpPr>
          <p:cNvPr id="31" name="Freeform 30"/>
          <p:cNvSpPr/>
          <p:nvPr/>
        </p:nvSpPr>
        <p:spPr>
          <a:xfrm>
            <a:off x="8239125" y="1474512"/>
            <a:ext cx="2095500" cy="420963"/>
          </a:xfrm>
          <a:custGeom>
            <a:avLst/>
            <a:gdLst>
              <a:gd name="connsiteX0" fmla="*/ 2095500 w 2095500"/>
              <a:gd name="connsiteY0" fmla="*/ 420963 h 420963"/>
              <a:gd name="connsiteX1" fmla="*/ 733425 w 2095500"/>
              <a:gd name="connsiteY1" fmla="*/ 11388 h 420963"/>
              <a:gd name="connsiteX2" fmla="*/ 0 w 2095500"/>
              <a:gd name="connsiteY2" fmla="*/ 154263 h 42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0" h="420963">
                <a:moveTo>
                  <a:pt x="2095500" y="420963"/>
                </a:moveTo>
                <a:cubicBezTo>
                  <a:pt x="1589087" y="238400"/>
                  <a:pt x="1082675" y="55838"/>
                  <a:pt x="733425" y="11388"/>
                </a:cubicBezTo>
                <a:cubicBezTo>
                  <a:pt x="384175" y="-33062"/>
                  <a:pt x="192087" y="60600"/>
                  <a:pt x="0" y="154263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45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5F283-EC19-4727-AC53-3C4B2E25640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5C27DE-DEEE-4AAF-87E4-9283061F5F6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A2F3F-3FF5-4271-BF55-C0246184D83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43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D7C942-6776-4001-B01B-64C4A497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behind the </a:t>
            </a:r>
            <a:r>
              <a:rPr lang="en-US" dirty="0" err="1"/>
              <a:t>MindSphere</a:t>
            </a:r>
            <a:r>
              <a:rPr lang="en-US" dirty="0"/>
              <a:t> Token?</a:t>
            </a:r>
            <a:endParaRPr lang="de-C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4FC1F-B5B3-486E-B5C3-258E293BD17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8996" y="1449388"/>
            <a:ext cx="11696862" cy="475138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"</a:t>
            </a:r>
            <a:r>
              <a:rPr lang="de-CH" dirty="0" err="1"/>
              <a:t>content</a:t>
            </a:r>
            <a:r>
              <a:rPr lang="de-CH" dirty="0"/>
              <a:t>":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"</a:t>
            </a:r>
            <a:r>
              <a:rPr lang="de-CH" dirty="0" err="1"/>
              <a:t>baseUrl</a:t>
            </a:r>
            <a:r>
              <a:rPr lang="de-CH" dirty="0"/>
              <a:t>": "https://southgate.eu1.mindsphere.io",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"</a:t>
            </a:r>
            <a:r>
              <a:rPr lang="de-CH" dirty="0" err="1"/>
              <a:t>iat</a:t>
            </a:r>
            <a:r>
              <a:rPr lang="de-CH" dirty="0"/>
              <a:t>": "</a:t>
            </a:r>
            <a:r>
              <a:rPr lang="de-CH" sz="1700" dirty="0"/>
              <a:t>eyJraWQiOiJrZXktaWQtMSIsInR5cCI6IkpXVCIsImFsZyI6IlJTMjU2In0.eyJpc3MiOiJTQ0kiLCJzdWIiOiJiZGE0NmE5MjJhNWY0M2UzYTRjZmNkYTkwMWZhMjhhYSIsImF1ZCI6IkFJQU0iLCJpYXQiOjE1NzA1NDk3MjksIm5iZiI6MTU3MDU0OTcyOSwiZXhwIjoxNTcxMTU0NTI5LCJqdGkiOiJiMjcxOGJhZS1hMTNiLTRiYjctODI0NS1mZmMzMTIxMWU5Y2UiLCJzY29wZSI6IklBVCIsInRlbiI6ImhzciIsInRlbl9jdHgiOiJtYWluLXRlbmFudCIsImNsaWVudF9jcmVkZW50aWFsc19wcm9maWxlIjpbIlNIQVJFRF9TRUNSRVQiXSwic2NoZW1hcyI6WyJ1cm46c2llbWVuczptaW5kc3BoZXJlOnYxIl19.RE76sDFKsSDQiZD2lzHxYL7pXwYD3NfeKsAAJ_0-ua_90JuYAUXfLIIW0w4I09GZ9upGY9DiE6aW5FjUiRVHJre36IKsTwyVq9o7UO2HBNyTLMP8aHuW14unm96sRmEx_sAGUNT2GDiegWDN1WNDVqqt-CNpxef8O9v8pc7by7RH3DzLwphqpTwHXqEnFruqTOwbdD38SEr5o90rCd9HCprBfVroFiLzXX6RJ_L1r6nejtMLC5vQnfH0qNYK9qFRFq7OSi9WkZb-AWZBvD_FfhVvCe0WJ7EBw36kzgNeWxEpyZrDGi_CyfMKyxUtMEu-lPN8eWaW_OaoBG0_sPsCUQ</a:t>
            </a:r>
            <a:r>
              <a:rPr lang="de-CH" dirty="0"/>
              <a:t>",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"</a:t>
            </a:r>
            <a:r>
              <a:rPr lang="de-CH" dirty="0" err="1"/>
              <a:t>clientCredentialProfile</a:t>
            </a:r>
            <a:r>
              <a:rPr lang="de-CH" dirty="0"/>
              <a:t>": [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    "SHARED_SECRET"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],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"</a:t>
            </a:r>
            <a:r>
              <a:rPr lang="de-CH" dirty="0" err="1"/>
              <a:t>clientId</a:t>
            </a:r>
            <a:r>
              <a:rPr lang="de-CH" dirty="0"/>
              <a:t>": "bda46a922a5f43e3a4cfcda901fa28aa",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"</a:t>
            </a:r>
            <a:r>
              <a:rPr lang="de-CH" dirty="0" err="1"/>
              <a:t>tenant</a:t>
            </a:r>
            <a:r>
              <a:rPr lang="de-CH" dirty="0"/>
              <a:t>": "</a:t>
            </a:r>
            <a:r>
              <a:rPr lang="de-CH" dirty="0" err="1"/>
              <a:t>hsr</a:t>
            </a:r>
            <a:r>
              <a:rPr lang="de-CH" dirty="0"/>
              <a:t>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},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"</a:t>
            </a:r>
            <a:r>
              <a:rPr lang="de-CH" dirty="0" err="1"/>
              <a:t>expiration</a:t>
            </a:r>
            <a:r>
              <a:rPr lang="de-CH" dirty="0"/>
              <a:t>": "2019-10-15T15:48:49.000Z"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}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446EA4-E3D6-4DED-BA61-28D0624FFC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Security Fundamentals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4757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5F283-EC19-4727-AC53-3C4B2E25640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5C27DE-DEEE-4AAF-87E4-9283061F5F6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A2F3F-3FF5-4271-BF55-C0246184D83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44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D7C942-6776-4001-B01B-64C4A497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behind the </a:t>
            </a:r>
            <a:r>
              <a:rPr lang="en-US" dirty="0" err="1"/>
              <a:t>MindSphere</a:t>
            </a:r>
            <a:r>
              <a:rPr lang="en-US" dirty="0"/>
              <a:t> Token?</a:t>
            </a:r>
            <a:endParaRPr lang="de-C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4FC1F-B5B3-486E-B5C3-258E293BD17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8996" y="1449388"/>
            <a:ext cx="11696862" cy="475138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"</a:t>
            </a:r>
            <a:r>
              <a:rPr lang="de-CH" dirty="0" err="1"/>
              <a:t>content</a:t>
            </a:r>
            <a:r>
              <a:rPr lang="de-CH" dirty="0"/>
              <a:t>":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"</a:t>
            </a:r>
            <a:r>
              <a:rPr lang="de-CH" dirty="0" err="1"/>
              <a:t>baseUrl</a:t>
            </a:r>
            <a:r>
              <a:rPr lang="de-CH" dirty="0"/>
              <a:t>": "https://southgate.eu1.mindsphere.io",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"</a:t>
            </a:r>
            <a:r>
              <a:rPr lang="de-CH" dirty="0" err="1"/>
              <a:t>iat</a:t>
            </a:r>
            <a:r>
              <a:rPr lang="de-CH" dirty="0"/>
              <a:t>": "</a:t>
            </a:r>
            <a:r>
              <a:rPr lang="de-CH" sz="1700" dirty="0"/>
              <a:t>eyJraWQiOiJrZXktaWQtMSIsInR5cCI6IkpXVCIsImFsZyI6IlJTMjU2In0.eyJpc3MiOiJTQ0kiLCJzdWIiOiJiZGE0NmE5MjJhNWY0M2UzYTRjZmNkYTkwMWZhMjhhYSIsImF1ZCI6IkFJQU0iLCJpYXQiOjE1NzA1NDk3MjksIm5iZiI6MTU3MDU0OTcyOSwiZXhwIjoxNTcxMTU0NTI5LCJqdGkiOiJiMjcxOGJhZS1hMTNiLTRiYjctODI0NS1mZmMzMTIxMWU5Y2UiLCJzY29wZSI6IklBVCIsInRlbiI6ImhzciIsInRlbl9jdHgiOiJtYWluLXRlbmFudCIsImNsaWVudF9jcmVkZW50aWFsc19wcm9maWxlIjpbIlNIQVJFRF9TRUNSRVQiXSwic2NoZW1hcyI6WyJ1cm46c2llbWVuczptaW5kc3BoZXJlOnYxIl19.RE76sDFKsSDQiZD2lzHxYL7pXwYD3NfeKsAAJ_0-ua_90JuYAUXfLIIW0w4I09GZ9upGY9DiE6aW5FjUiRVHJre36IKsTwyVq9o7UO2HBNyTLMP8aHuW14unm96sRmEx_sAGUNT2GDiegWDN1WNDVqqt-CNpxef8O9v8pc7by7RH3DzLwphqpTwHXqEnFruqTOwbdD38SEr5o90rCd9HCprBfVroFiLzXX6RJ_L1r6nejtMLC5vQnfH0qNYK9qFRFq7OSi9WkZb-AWZBvD_FfhVvCe0WJ7EBw36kzgNeWxEpyZrDGi_CyfMKyxUtMEu-lPN8eWaW_OaoBG0_sPsCUQ</a:t>
            </a:r>
            <a:r>
              <a:rPr lang="de-CH" dirty="0"/>
              <a:t>",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"</a:t>
            </a:r>
            <a:r>
              <a:rPr lang="de-CH" dirty="0" err="1"/>
              <a:t>clientCredentialProfile</a:t>
            </a:r>
            <a:r>
              <a:rPr lang="de-CH" dirty="0"/>
              <a:t>": [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    "SHARED_SECRET"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],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"</a:t>
            </a:r>
            <a:r>
              <a:rPr lang="de-CH" dirty="0" err="1"/>
              <a:t>clientId</a:t>
            </a:r>
            <a:r>
              <a:rPr lang="de-CH" dirty="0"/>
              <a:t>": "bda46a922a5f43e3a4cfcda901fa28aa",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    "</a:t>
            </a:r>
            <a:r>
              <a:rPr lang="de-CH" dirty="0" err="1"/>
              <a:t>tenant</a:t>
            </a:r>
            <a:r>
              <a:rPr lang="de-CH" dirty="0"/>
              <a:t>": "</a:t>
            </a:r>
            <a:r>
              <a:rPr lang="de-CH" dirty="0" err="1"/>
              <a:t>hsr</a:t>
            </a:r>
            <a:r>
              <a:rPr lang="de-CH" dirty="0"/>
              <a:t>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},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    "</a:t>
            </a:r>
            <a:r>
              <a:rPr lang="de-CH" dirty="0" err="1"/>
              <a:t>expiration</a:t>
            </a:r>
            <a:r>
              <a:rPr lang="de-CH" dirty="0"/>
              <a:t>": "2019-10-15T15:48:49.000Z"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dirty="0"/>
              <a:t>}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446EA4-E3D6-4DED-BA61-28D0624FFC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Security </a:t>
            </a:r>
            <a:r>
              <a:rPr lang="en-US" dirty="0" err="1"/>
              <a:t>Fundamtentals</a:t>
            </a:r>
            <a:endParaRPr lang="de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833B3-EE50-4924-A9F1-9D61D6E9689E}"/>
              </a:ext>
            </a:extLst>
          </p:cNvPr>
          <p:cNvSpPr txBox="1"/>
          <p:nvPr/>
        </p:nvSpPr>
        <p:spPr>
          <a:xfrm rot="320725">
            <a:off x="8620243" y="1363845"/>
            <a:ext cx="3554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Remember - Base64</a:t>
            </a:r>
          </a:p>
          <a:p>
            <a:pPr>
              <a:buClr>
                <a:schemeClr val="tx2"/>
              </a:buClr>
              <a:buSzPct val="90000"/>
            </a:pPr>
            <a:r>
              <a:rPr lang="en-US" sz="1400" dirty="0">
                <a:solidFill>
                  <a:srgbClr val="FF0000"/>
                </a:solidFill>
              </a:rPr>
              <a:t>It looks like gibberish, but it isn’t!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0247D9-D05D-49C5-9FB0-0835125302C7}"/>
              </a:ext>
            </a:extLst>
          </p:cNvPr>
          <p:cNvSpPr/>
          <p:nvPr/>
        </p:nvSpPr>
        <p:spPr>
          <a:xfrm>
            <a:off x="9196076" y="1883970"/>
            <a:ext cx="274671" cy="510437"/>
          </a:xfrm>
          <a:custGeom>
            <a:avLst/>
            <a:gdLst>
              <a:gd name="connsiteX0" fmla="*/ 171450 w 292201"/>
              <a:gd name="connsiteY0" fmla="*/ 0 h 571500"/>
              <a:gd name="connsiteX1" fmla="*/ 285750 w 292201"/>
              <a:gd name="connsiteY1" fmla="*/ 200025 h 571500"/>
              <a:gd name="connsiteX2" fmla="*/ 0 w 292201"/>
              <a:gd name="connsiteY2" fmla="*/ 571500 h 571500"/>
              <a:gd name="connsiteX0" fmla="*/ 171450 w 275334"/>
              <a:gd name="connsiteY0" fmla="*/ 0 h 571500"/>
              <a:gd name="connsiteX1" fmla="*/ 267462 w 275334"/>
              <a:gd name="connsiteY1" fmla="*/ 337185 h 571500"/>
              <a:gd name="connsiteX2" fmla="*/ 0 w 275334"/>
              <a:gd name="connsiteY2" fmla="*/ 571500 h 571500"/>
              <a:gd name="connsiteX0" fmla="*/ 253746 w 298326"/>
              <a:gd name="connsiteY0" fmla="*/ 0 h 461772"/>
              <a:gd name="connsiteX1" fmla="*/ 267462 w 298326"/>
              <a:gd name="connsiteY1" fmla="*/ 227457 h 461772"/>
              <a:gd name="connsiteX2" fmla="*/ 0 w 298326"/>
              <a:gd name="connsiteY2" fmla="*/ 461772 h 461772"/>
              <a:gd name="connsiteX0" fmla="*/ 144018 w 188598"/>
              <a:gd name="connsiteY0" fmla="*/ 0 h 525780"/>
              <a:gd name="connsiteX1" fmla="*/ 157734 w 188598"/>
              <a:gd name="connsiteY1" fmla="*/ 227457 h 525780"/>
              <a:gd name="connsiteX2" fmla="*/ 0 w 188598"/>
              <a:gd name="connsiteY2" fmla="*/ 525780 h 525780"/>
              <a:gd name="connsiteX0" fmla="*/ 144018 w 216724"/>
              <a:gd name="connsiteY0" fmla="*/ 0 h 525780"/>
              <a:gd name="connsiteX1" fmla="*/ 203454 w 216724"/>
              <a:gd name="connsiteY1" fmla="*/ 245745 h 525780"/>
              <a:gd name="connsiteX2" fmla="*/ 0 w 216724"/>
              <a:gd name="connsiteY2" fmla="*/ 525780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724" h="525780">
                <a:moveTo>
                  <a:pt x="144018" y="0"/>
                </a:moveTo>
                <a:cubicBezTo>
                  <a:pt x="215455" y="52387"/>
                  <a:pt x="232029" y="150495"/>
                  <a:pt x="203454" y="245745"/>
                </a:cubicBezTo>
                <a:cubicBezTo>
                  <a:pt x="174879" y="340995"/>
                  <a:pt x="128587" y="387667"/>
                  <a:pt x="0" y="52578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FC3DDC-6C4E-4C60-926C-657770C608AC}"/>
              </a:ext>
            </a:extLst>
          </p:cNvPr>
          <p:cNvSpPr txBox="1"/>
          <p:nvPr/>
        </p:nvSpPr>
        <p:spPr>
          <a:xfrm rot="430932">
            <a:off x="5769080" y="4865316"/>
            <a:ext cx="3748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Until when this token must be used for the first time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9AFFA73-A63E-42BD-9203-84267F89AC70}"/>
              </a:ext>
            </a:extLst>
          </p:cNvPr>
          <p:cNvSpPr/>
          <p:nvPr/>
        </p:nvSpPr>
        <p:spPr>
          <a:xfrm>
            <a:off x="4314436" y="5481926"/>
            <a:ext cx="2044655" cy="291020"/>
          </a:xfrm>
          <a:custGeom>
            <a:avLst/>
            <a:gdLst>
              <a:gd name="connsiteX0" fmla="*/ 1533525 w 1593173"/>
              <a:gd name="connsiteY0" fmla="*/ 0 h 301316"/>
              <a:gd name="connsiteX1" fmla="*/ 1409700 w 1593173"/>
              <a:gd name="connsiteY1" fmla="*/ 285750 h 301316"/>
              <a:gd name="connsiteX2" fmla="*/ 0 w 1593173"/>
              <a:gd name="connsiteY2" fmla="*/ 238125 h 301316"/>
              <a:gd name="connsiteX0" fmla="*/ 1385424 w 1445072"/>
              <a:gd name="connsiteY0" fmla="*/ 0 h 291020"/>
              <a:gd name="connsiteX1" fmla="*/ 1261599 w 1445072"/>
              <a:gd name="connsiteY1" fmla="*/ 285750 h 291020"/>
              <a:gd name="connsiteX2" fmla="*/ 0 w 1445072"/>
              <a:gd name="connsiteY2" fmla="*/ 85725 h 29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5072" h="291020">
                <a:moveTo>
                  <a:pt x="1385424" y="0"/>
                </a:moveTo>
                <a:cubicBezTo>
                  <a:pt x="1451305" y="123031"/>
                  <a:pt x="1517186" y="246063"/>
                  <a:pt x="1261599" y="285750"/>
                </a:cubicBezTo>
                <a:cubicBezTo>
                  <a:pt x="1006012" y="325437"/>
                  <a:pt x="577056" y="129381"/>
                  <a:pt x="0" y="85725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C6E53F-0994-42C3-A95F-05B8887D1133}"/>
              </a:ext>
            </a:extLst>
          </p:cNvPr>
          <p:cNvSpPr txBox="1"/>
          <p:nvPr/>
        </p:nvSpPr>
        <p:spPr>
          <a:xfrm rot="481582">
            <a:off x="6496484" y="4499287"/>
            <a:ext cx="4851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Id of your asset – see, it’s a GUID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B6A164-7E50-494F-9166-BECD46ED2F59}"/>
              </a:ext>
            </a:extLst>
          </p:cNvPr>
          <p:cNvSpPr/>
          <p:nvPr/>
        </p:nvSpPr>
        <p:spPr>
          <a:xfrm>
            <a:off x="5238441" y="4223395"/>
            <a:ext cx="1256023" cy="397984"/>
          </a:xfrm>
          <a:custGeom>
            <a:avLst/>
            <a:gdLst>
              <a:gd name="connsiteX0" fmla="*/ 1285875 w 1285875"/>
              <a:gd name="connsiteY0" fmla="*/ 178909 h 397984"/>
              <a:gd name="connsiteX1" fmla="*/ 628650 w 1285875"/>
              <a:gd name="connsiteY1" fmla="*/ 7459 h 397984"/>
              <a:gd name="connsiteX2" fmla="*/ 0 w 1285875"/>
              <a:gd name="connsiteY2" fmla="*/ 397984 h 39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875" h="397984">
                <a:moveTo>
                  <a:pt x="1285875" y="178909"/>
                </a:moveTo>
                <a:cubicBezTo>
                  <a:pt x="1064418" y="74928"/>
                  <a:pt x="842962" y="-29053"/>
                  <a:pt x="628650" y="7459"/>
                </a:cubicBezTo>
                <a:cubicBezTo>
                  <a:pt x="414338" y="43971"/>
                  <a:pt x="207169" y="220977"/>
                  <a:pt x="0" y="397984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428657C-ED2D-443C-BCA8-108D6E174862}"/>
              </a:ext>
            </a:extLst>
          </p:cNvPr>
          <p:cNvSpPr/>
          <p:nvPr/>
        </p:nvSpPr>
        <p:spPr>
          <a:xfrm>
            <a:off x="6888300" y="3742376"/>
            <a:ext cx="192732" cy="238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2E202B-7ECC-44DF-8AD5-B2792AA46149}"/>
              </a:ext>
            </a:extLst>
          </p:cNvPr>
          <p:cNvSpPr/>
          <p:nvPr/>
        </p:nvSpPr>
        <p:spPr>
          <a:xfrm>
            <a:off x="11316730" y="3254798"/>
            <a:ext cx="192732" cy="238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B2260F-4B92-4277-9B4F-64E4667B645D}"/>
              </a:ext>
            </a:extLst>
          </p:cNvPr>
          <p:cNvSpPr txBox="1"/>
          <p:nvPr/>
        </p:nvSpPr>
        <p:spPr>
          <a:xfrm rot="21063288">
            <a:off x="5427844" y="1358551"/>
            <a:ext cx="338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The token – this is sent with every request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3002203-9885-42D6-A18A-DBFFE19A0FE4}"/>
              </a:ext>
            </a:extLst>
          </p:cNvPr>
          <p:cNvSpPr/>
          <p:nvPr/>
        </p:nvSpPr>
        <p:spPr>
          <a:xfrm>
            <a:off x="8054063" y="1830567"/>
            <a:ext cx="378595" cy="588092"/>
          </a:xfrm>
          <a:custGeom>
            <a:avLst/>
            <a:gdLst>
              <a:gd name="connsiteX0" fmla="*/ 0 w 640431"/>
              <a:gd name="connsiteY0" fmla="*/ 0 h 971550"/>
              <a:gd name="connsiteX1" fmla="*/ 638175 w 640431"/>
              <a:gd name="connsiteY1" fmla="*/ 180975 h 971550"/>
              <a:gd name="connsiteX2" fmla="*/ 171450 w 640431"/>
              <a:gd name="connsiteY2" fmla="*/ 971550 h 971550"/>
              <a:gd name="connsiteX0" fmla="*/ 0 w 1140416"/>
              <a:gd name="connsiteY0" fmla="*/ 0 h 971550"/>
              <a:gd name="connsiteX1" fmla="*/ 1139621 w 1140416"/>
              <a:gd name="connsiteY1" fmla="*/ 662755 h 971550"/>
              <a:gd name="connsiteX2" fmla="*/ 171450 w 1140416"/>
              <a:gd name="connsiteY2" fmla="*/ 971550 h 971550"/>
              <a:gd name="connsiteX0" fmla="*/ 762615 w 971301"/>
              <a:gd name="connsiteY0" fmla="*/ 0 h 627421"/>
              <a:gd name="connsiteX1" fmla="*/ 968171 w 971301"/>
              <a:gd name="connsiteY1" fmla="*/ 318626 h 627421"/>
              <a:gd name="connsiteX2" fmla="*/ 0 w 971301"/>
              <a:gd name="connsiteY2" fmla="*/ 627421 h 627421"/>
              <a:gd name="connsiteX0" fmla="*/ 762615 w 968966"/>
              <a:gd name="connsiteY0" fmla="*/ 0 h 627421"/>
              <a:gd name="connsiteX1" fmla="*/ 968171 w 968966"/>
              <a:gd name="connsiteY1" fmla="*/ 318626 h 627421"/>
              <a:gd name="connsiteX2" fmla="*/ 0 w 968966"/>
              <a:gd name="connsiteY2" fmla="*/ 627421 h 627421"/>
              <a:gd name="connsiteX0" fmla="*/ 762615 w 968966"/>
              <a:gd name="connsiteY0" fmla="*/ 0 h 627421"/>
              <a:gd name="connsiteX1" fmla="*/ 968171 w 968966"/>
              <a:gd name="connsiteY1" fmla="*/ 318626 h 627421"/>
              <a:gd name="connsiteX2" fmla="*/ 0 w 968966"/>
              <a:gd name="connsiteY2" fmla="*/ 627421 h 627421"/>
              <a:gd name="connsiteX0" fmla="*/ 762615 w 1007056"/>
              <a:gd name="connsiteY0" fmla="*/ 0 h 627421"/>
              <a:gd name="connsiteX1" fmla="*/ 968171 w 1007056"/>
              <a:gd name="connsiteY1" fmla="*/ 318626 h 627421"/>
              <a:gd name="connsiteX2" fmla="*/ 0 w 1007056"/>
              <a:gd name="connsiteY2" fmla="*/ 627421 h 627421"/>
              <a:gd name="connsiteX0" fmla="*/ 762615 w 1105791"/>
              <a:gd name="connsiteY0" fmla="*/ 0 h 627421"/>
              <a:gd name="connsiteX1" fmla="*/ 1086158 w 1105791"/>
              <a:gd name="connsiteY1" fmla="*/ 279297 h 627421"/>
              <a:gd name="connsiteX2" fmla="*/ 0 w 1105791"/>
              <a:gd name="connsiteY2" fmla="*/ 627421 h 627421"/>
              <a:gd name="connsiteX0" fmla="*/ 762615 w 1099141"/>
              <a:gd name="connsiteY0" fmla="*/ 0 h 627421"/>
              <a:gd name="connsiteX1" fmla="*/ 1086158 w 1099141"/>
              <a:gd name="connsiteY1" fmla="*/ 279297 h 627421"/>
              <a:gd name="connsiteX2" fmla="*/ 0 w 1099141"/>
              <a:gd name="connsiteY2" fmla="*/ 627421 h 627421"/>
              <a:gd name="connsiteX0" fmla="*/ 54693 w 378595"/>
              <a:gd name="connsiteY0" fmla="*/ 0 h 588092"/>
              <a:gd name="connsiteX1" fmla="*/ 378236 w 378595"/>
              <a:gd name="connsiteY1" fmla="*/ 279297 h 588092"/>
              <a:gd name="connsiteX2" fmla="*/ 0 w 378595"/>
              <a:gd name="connsiteY2" fmla="*/ 588092 h 588092"/>
              <a:gd name="connsiteX0" fmla="*/ 54693 w 378595"/>
              <a:gd name="connsiteY0" fmla="*/ 0 h 588092"/>
              <a:gd name="connsiteX1" fmla="*/ 378236 w 378595"/>
              <a:gd name="connsiteY1" fmla="*/ 279297 h 588092"/>
              <a:gd name="connsiteX2" fmla="*/ 0 w 378595"/>
              <a:gd name="connsiteY2" fmla="*/ 588092 h 58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595" h="588092">
                <a:moveTo>
                  <a:pt x="54693" y="0"/>
                </a:moveTo>
                <a:cubicBezTo>
                  <a:pt x="221841" y="107847"/>
                  <a:pt x="387351" y="181282"/>
                  <a:pt x="378236" y="279297"/>
                </a:cubicBezTo>
                <a:cubicBezTo>
                  <a:pt x="369121" y="377312"/>
                  <a:pt x="355805" y="303264"/>
                  <a:pt x="0" y="588092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FC5649-6F79-4D91-B094-1FAE99409139}"/>
              </a:ext>
            </a:extLst>
          </p:cNvPr>
          <p:cNvSpPr txBox="1"/>
          <p:nvPr/>
        </p:nvSpPr>
        <p:spPr>
          <a:xfrm rot="21337949">
            <a:off x="3368540" y="1305562"/>
            <a:ext cx="2124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dirty="0">
                <a:solidFill>
                  <a:srgbClr val="FF0000"/>
                </a:solidFill>
              </a:rPr>
              <a:t>It’s a combination of several Base64 values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315C9C4-5C2A-4F6F-8797-4448138C6172}"/>
              </a:ext>
            </a:extLst>
          </p:cNvPr>
          <p:cNvSpPr/>
          <p:nvPr/>
        </p:nvSpPr>
        <p:spPr>
          <a:xfrm>
            <a:off x="5376326" y="2479195"/>
            <a:ext cx="192732" cy="238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47C04A6-A67E-449D-A07E-A08B730455C3}"/>
              </a:ext>
            </a:extLst>
          </p:cNvPr>
          <p:cNvSpPr/>
          <p:nvPr/>
        </p:nvSpPr>
        <p:spPr>
          <a:xfrm>
            <a:off x="7642662" y="3086198"/>
            <a:ext cx="192732" cy="238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682E04C-1E21-4DC0-B793-384D48AFDFFC}"/>
              </a:ext>
            </a:extLst>
          </p:cNvPr>
          <p:cNvSpPr/>
          <p:nvPr/>
        </p:nvSpPr>
        <p:spPr>
          <a:xfrm>
            <a:off x="4988556" y="1765831"/>
            <a:ext cx="486866" cy="632607"/>
          </a:xfrm>
          <a:custGeom>
            <a:avLst/>
            <a:gdLst>
              <a:gd name="connsiteX0" fmla="*/ 0 w 114169"/>
              <a:gd name="connsiteY0" fmla="*/ 0 h 347472"/>
              <a:gd name="connsiteX1" fmla="*/ 109728 w 114169"/>
              <a:gd name="connsiteY1" fmla="*/ 100584 h 347472"/>
              <a:gd name="connsiteX2" fmla="*/ 82296 w 114169"/>
              <a:gd name="connsiteY2" fmla="*/ 347472 h 347472"/>
              <a:gd name="connsiteX0" fmla="*/ 0 w 458298"/>
              <a:gd name="connsiteY0" fmla="*/ 0 h 612943"/>
              <a:gd name="connsiteX1" fmla="*/ 453857 w 458298"/>
              <a:gd name="connsiteY1" fmla="*/ 366055 h 612943"/>
              <a:gd name="connsiteX2" fmla="*/ 426425 w 458298"/>
              <a:gd name="connsiteY2" fmla="*/ 612943 h 612943"/>
              <a:gd name="connsiteX0" fmla="*/ 0 w 430275"/>
              <a:gd name="connsiteY0" fmla="*/ 0 h 612943"/>
              <a:gd name="connsiteX1" fmla="*/ 365366 w 430275"/>
              <a:gd name="connsiteY1" fmla="*/ 179242 h 612943"/>
              <a:gd name="connsiteX2" fmla="*/ 426425 w 430275"/>
              <a:gd name="connsiteY2" fmla="*/ 612943 h 612943"/>
              <a:gd name="connsiteX0" fmla="*/ 0 w 430275"/>
              <a:gd name="connsiteY0" fmla="*/ 0 h 612943"/>
              <a:gd name="connsiteX1" fmla="*/ 365366 w 430275"/>
              <a:gd name="connsiteY1" fmla="*/ 179242 h 612943"/>
              <a:gd name="connsiteX2" fmla="*/ 426425 w 430275"/>
              <a:gd name="connsiteY2" fmla="*/ 612943 h 612943"/>
              <a:gd name="connsiteX0" fmla="*/ 0 w 443268"/>
              <a:gd name="connsiteY0" fmla="*/ 0 h 612943"/>
              <a:gd name="connsiteX1" fmla="*/ 365366 w 443268"/>
              <a:gd name="connsiteY1" fmla="*/ 179242 h 612943"/>
              <a:gd name="connsiteX2" fmla="*/ 426425 w 443268"/>
              <a:gd name="connsiteY2" fmla="*/ 612943 h 612943"/>
              <a:gd name="connsiteX0" fmla="*/ 0 w 489505"/>
              <a:gd name="connsiteY0" fmla="*/ 0 h 632607"/>
              <a:gd name="connsiteX1" fmla="*/ 365366 w 489505"/>
              <a:gd name="connsiteY1" fmla="*/ 179242 h 632607"/>
              <a:gd name="connsiteX2" fmla="*/ 485418 w 489505"/>
              <a:gd name="connsiteY2" fmla="*/ 632607 h 632607"/>
              <a:gd name="connsiteX0" fmla="*/ 0 w 486866"/>
              <a:gd name="connsiteY0" fmla="*/ 0 h 632607"/>
              <a:gd name="connsiteX1" fmla="*/ 365366 w 486866"/>
              <a:gd name="connsiteY1" fmla="*/ 179242 h 632607"/>
              <a:gd name="connsiteX2" fmla="*/ 485418 w 486866"/>
              <a:gd name="connsiteY2" fmla="*/ 632607 h 63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6866" h="632607">
                <a:moveTo>
                  <a:pt x="0" y="0"/>
                </a:moveTo>
                <a:cubicBezTo>
                  <a:pt x="48006" y="21336"/>
                  <a:pt x="284463" y="73807"/>
                  <a:pt x="365366" y="179242"/>
                </a:cubicBezTo>
                <a:cubicBezTo>
                  <a:pt x="446269" y="284677"/>
                  <a:pt x="496160" y="429965"/>
                  <a:pt x="485418" y="632607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692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706B3F-CF27-4708-B32D-2BE05F33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83D29-BC9B-4F7E-9B75-897DF01F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30C4D-F719-4798-A1F2-A034CC60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45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37828B-A2CE-4CA9-91B7-7819D2BB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JWT (JSON Web Token)</a:t>
            </a:r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29B64C-88A7-44FF-AAEE-0D6CC2EF9F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Security Fundamentals</a:t>
            </a:r>
            <a:endParaRPr lang="de-CH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2648BF-38B7-47D4-B22C-DF95E7FBA3D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4708525" cy="4751387"/>
          </a:xfrm>
        </p:spPr>
        <p:txBody>
          <a:bodyPr>
            <a:normAutofit/>
          </a:bodyPr>
          <a:lstStyle/>
          <a:p>
            <a:r>
              <a:rPr lang="en-US" dirty="0"/>
              <a:t>Common way to grant access to an API</a:t>
            </a:r>
          </a:p>
          <a:p>
            <a:endParaRPr lang="en-US" dirty="0"/>
          </a:p>
          <a:p>
            <a:r>
              <a:rPr lang="en-US" dirty="0"/>
              <a:t>Uses JSON to structure claims</a:t>
            </a:r>
          </a:p>
          <a:p>
            <a:pPr lvl="1"/>
            <a:r>
              <a:rPr lang="en-US" dirty="0"/>
              <a:t>Claims are your granted rights</a:t>
            </a:r>
          </a:p>
          <a:p>
            <a:endParaRPr lang="en-US" dirty="0"/>
          </a:p>
          <a:p>
            <a:r>
              <a:rPr lang="en-US" dirty="0"/>
              <a:t>Token is signed to ensure its validity</a:t>
            </a:r>
          </a:p>
          <a:p>
            <a:pPr lvl="1"/>
            <a:r>
              <a:rPr lang="en-US" dirty="0"/>
              <a:t>A token could be changed</a:t>
            </a:r>
          </a:p>
          <a:p>
            <a:pPr lvl="1"/>
            <a:r>
              <a:rPr lang="en-US" dirty="0"/>
              <a:t>But you can detect the changes when you regenerate the signature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1C9E87EC-EFBD-481E-AA0F-02776F02BC3E}"/>
              </a:ext>
            </a:extLst>
          </p:cNvPr>
          <p:cNvGraphicFramePr>
            <a:graphicFrameLocks noGrp="1"/>
          </p:cNvGraphicFramePr>
          <p:nvPr>
            <p:ph sz="quarter" idx="27"/>
          </p:nvPr>
        </p:nvGraphicFramePr>
        <p:xfrm>
          <a:off x="5643715" y="1449388"/>
          <a:ext cx="6216497" cy="3688080"/>
        </p:xfrm>
        <a:graphic>
          <a:graphicData uri="http://schemas.openxmlformats.org/drawingml/2006/table">
            <a:tbl>
              <a:tblPr firstCol="1" bandRow="1">
                <a:tableStyleId>{CA20E951-F767-40FB-8981-BDCADE0C3650}</a:tableStyleId>
              </a:tblPr>
              <a:tblGrid>
                <a:gridCol w="1061884">
                  <a:extLst>
                    <a:ext uri="{9D8B030D-6E8A-4147-A177-3AD203B41FA5}">
                      <a16:colId xmlns:a16="http://schemas.microsoft.com/office/drawing/2014/main" val="771886905"/>
                    </a:ext>
                  </a:extLst>
                </a:gridCol>
                <a:gridCol w="3077497">
                  <a:extLst>
                    <a:ext uri="{9D8B030D-6E8A-4147-A177-3AD203B41FA5}">
                      <a16:colId xmlns:a16="http://schemas.microsoft.com/office/drawing/2014/main" val="2545239125"/>
                    </a:ext>
                  </a:extLst>
                </a:gridCol>
                <a:gridCol w="2077116">
                  <a:extLst>
                    <a:ext uri="{9D8B030D-6E8A-4147-A177-3AD203B41FA5}">
                      <a16:colId xmlns:a16="http://schemas.microsoft.com/office/drawing/2014/main" val="2775346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de-CH" dirty="0"/>
                        <a:t>{ </a:t>
                      </a:r>
                      <a:br>
                        <a:rPr lang="de-CH" dirty="0"/>
                      </a:br>
                      <a:r>
                        <a:rPr lang="de-CH" dirty="0"/>
                        <a:t> 	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de-CH" sz="14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de-CH" dirty="0"/>
                        <a:t> : </a:t>
                      </a: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"RS256"</a:t>
                      </a:r>
                      <a:r>
                        <a:rPr lang="de-CH" dirty="0"/>
                        <a:t>, </a:t>
                      </a:r>
                    </a:p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"typ"</a:t>
                      </a:r>
                      <a:r>
                        <a:rPr lang="de-CH" dirty="0"/>
                        <a:t> : </a:t>
                      </a: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"JWT"</a:t>
                      </a:r>
                      <a:r>
                        <a:rPr lang="de-CH" dirty="0"/>
                        <a:t> </a:t>
                      </a:r>
                    </a:p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de-CH" dirty="0"/>
                        <a:t>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Metadata of the token</a:t>
                      </a:r>
                    </a:p>
                    <a:p>
                      <a:r>
                        <a:rPr lang="en-US" dirty="0"/>
                        <a:t>e.g., Algorithm used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33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Payload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{</a:t>
                      </a:r>
                    </a:p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de-CH" sz="14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de-CH" dirty="0"/>
                        <a:t> : </a:t>
                      </a: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de-CH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hsr</a:t>
                      </a: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de-CH" dirty="0"/>
                        <a:t>,</a:t>
                      </a:r>
                    </a:p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de-CH" sz="14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iat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de-CH" dirty="0"/>
                        <a:t> : </a:t>
                      </a: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1570549729,</a:t>
                      </a:r>
                    </a:p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de-CH" dirty="0"/>
                        <a:t> 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de-CH" sz="14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</a:t>
                      </a:r>
                      <a:r>
                        <a:rPr lang="en-US" sz="1400" b="0" dirty="0"/>
                        <a:t>1571154529</a:t>
                      </a:r>
                      <a:endParaRPr lang="de-CH" dirty="0"/>
                    </a:p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de-CH" dirty="0"/>
                        <a:t>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of the token</a:t>
                      </a:r>
                    </a:p>
                    <a:p>
                      <a:r>
                        <a:rPr lang="en-US" dirty="0"/>
                        <a:t>e.g., who you are, what you are allowed to do, when the token was generated,</a:t>
                      </a:r>
                    </a:p>
                    <a:p>
                      <a:r>
                        <a:rPr lang="en-US" dirty="0"/>
                        <a:t>how long the token is valid, etc.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44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Signature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en-US" dirty="0"/>
                        <a:t>Hash(</a:t>
                      </a:r>
                    </a:p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en-US" dirty="0"/>
                        <a:t>	secret,</a:t>
                      </a:r>
                    </a:p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en-US" dirty="0"/>
                        <a:t>	base64urlEncoding(header)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dirty="0"/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'.’</a:t>
                      </a:r>
                      <a:r>
                        <a:rPr lang="en-US" dirty="0"/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en-US" dirty="0"/>
                        <a:t>base64urlEncoding(payload)</a:t>
                      </a:r>
                    </a:p>
                    <a:p>
                      <a:pPr>
                        <a:tabLst>
                          <a:tab pos="176213" algn="l"/>
                        </a:tabLst>
                      </a:pPr>
                      <a:r>
                        <a:rPr lang="en-US" dirty="0"/>
                        <a:t>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Signature of the token</a:t>
                      </a:r>
                    </a:p>
                    <a:p>
                      <a:r>
                        <a:rPr lang="en-US" dirty="0"/>
                        <a:t>To ensure the token is valid and no information was changed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67254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97738" y="6019800"/>
            <a:ext cx="4562475" cy="36195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spcAft>
                <a:spcPts val="600"/>
              </a:spcAft>
              <a:buClr>
                <a:schemeClr val="tx2"/>
              </a:buClr>
            </a:pPr>
            <a:r>
              <a:rPr lang="en-US" sz="1400" dirty="0">
                <a:hlinkClick r:id="rId2"/>
              </a:rPr>
              <a:t>https://en.wikipedia.org/wiki/JSON_Web_Token</a:t>
            </a:r>
            <a:r>
              <a:rPr lang="en-US" sz="1400" dirty="0"/>
              <a:t> </a:t>
            </a: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US" sz="2000" dirty="0" err="1">
              <a:ea typeface="Roboto Medium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1972F-ECC2-446C-8215-785882973515}"/>
              </a:ext>
            </a:extLst>
          </p:cNvPr>
          <p:cNvSpPr txBox="1"/>
          <p:nvPr/>
        </p:nvSpPr>
        <p:spPr>
          <a:xfrm>
            <a:off x="5643715" y="5391538"/>
            <a:ext cx="6216497" cy="556824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70000" lnSpcReduction="20000"/>
          </a:bodyPr>
          <a:lstStyle/>
          <a:p>
            <a:pPr marL="628650" indent="-628650" algn="l">
              <a:spcAft>
                <a:spcPts val="600"/>
              </a:spcAft>
              <a:buClr>
                <a:schemeClr val="tx2"/>
              </a:buClr>
            </a:pPr>
            <a:r>
              <a:rPr lang="en-US" sz="2000" dirty="0">
                <a:ea typeface="Roboto Medium" panose="02000000000000000000" pitchFamily="2" charset="0"/>
              </a:rPr>
              <a:t>Token	= base64urlEncoding(header) + ‘.’</a:t>
            </a:r>
            <a:br>
              <a:rPr lang="en-US" sz="2000" dirty="0">
                <a:ea typeface="Roboto Medium" panose="02000000000000000000" pitchFamily="2" charset="0"/>
              </a:rPr>
            </a:br>
            <a:r>
              <a:rPr lang="en-US" sz="2000" dirty="0">
                <a:ea typeface="Roboto Medium" panose="02000000000000000000" pitchFamily="2" charset="0"/>
              </a:rPr>
              <a:t>+ base64urlEncoding(payload) + ‘.’ </a:t>
            </a:r>
            <a:br>
              <a:rPr lang="en-US" sz="2000" dirty="0">
                <a:ea typeface="Roboto Medium" panose="02000000000000000000" pitchFamily="2" charset="0"/>
              </a:rPr>
            </a:br>
            <a:r>
              <a:rPr lang="en-US" sz="2000" dirty="0">
                <a:ea typeface="Roboto Medium" panose="02000000000000000000" pitchFamily="2" charset="0"/>
              </a:rPr>
              <a:t>+ base64urlEncoding(signature) </a:t>
            </a:r>
            <a:endParaRPr lang="de-CH" sz="2000" dirty="0" err="1"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12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34F0F1-098F-4A45-A5D0-C5DD9223D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D11E4-A70A-4ACE-A180-97F20807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492FF-44BC-449C-B16E-67164327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46</a:t>
            </a:fld>
            <a:endParaRPr lang="de-CH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1C3D57A-678D-4250-B8FD-0A4DFA3A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behind the </a:t>
            </a:r>
            <a:r>
              <a:rPr lang="en-US" dirty="0" err="1"/>
              <a:t>MindSphere</a:t>
            </a:r>
            <a:r>
              <a:rPr lang="en-US" dirty="0"/>
              <a:t> Token?</a:t>
            </a:r>
            <a:endParaRPr lang="de-CH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94512E-0AE9-4E7D-A979-647511B8F0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Security Fundamentals</a:t>
            </a:r>
            <a:endParaRPr lang="de-CH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6E3463E-1583-4EAA-9DAB-2B923E813AF6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>
            <a:normAutofit/>
          </a:bodyPr>
          <a:lstStyle/>
          <a:p>
            <a:r>
              <a:rPr lang="en-US" dirty="0"/>
              <a:t>Header</a:t>
            </a:r>
          </a:p>
          <a:p>
            <a:pPr marL="252000" lvl="1" indent="0">
              <a:buNone/>
            </a:pPr>
            <a:r>
              <a:rPr lang="en-US" sz="1200" dirty="0"/>
              <a:t>eyJraWQiOiJrZXktaWQtMSIsInR5cCI6IkpXVCIsImFsZyI6IlJTMjU2In0</a:t>
            </a:r>
          </a:p>
          <a:p>
            <a:endParaRPr lang="en-US" dirty="0"/>
          </a:p>
          <a:p>
            <a:r>
              <a:rPr lang="en-US" dirty="0"/>
              <a:t>Payload</a:t>
            </a:r>
          </a:p>
          <a:p>
            <a:pPr marL="252000" lvl="1" indent="0">
              <a:buNone/>
            </a:pPr>
            <a:r>
              <a:rPr lang="en-US" sz="1200" dirty="0"/>
              <a:t>eyJpc3MiOiJTQ0kiLCJzdWIiOiJiZGE0NmE5MjJhNWY0M2UzYTRjZmNkYTkwMWZhMjhhYSIsImF1ZCI6IkFJQU0iLCJpYXQiOjE1NzA1NDk3MjksIm5iZiI6MTU3MDU0OTcyOSwiZXhwIjoxNTcxMTU0NTI5LCJqdGkiOiJiMjcxOGJhZS1hMTNiLTRiYjctODI0NS1mZmMzMTIxMWU5Y2UiLCJzY29wZSI6IklBVCIsInRlbiI6ImhzciIsInRlbl9jdHgiOiJtYWluLXRlbmFudCIsImNsaWVudF9jcmVkZW50aWFsc19wcm9maWxlIjpbIlNIQVJFRF9TRUNSRVQiXSwic2NoZW1hcyI6WyJ1cm46c2llbWVuczptaW5kc3BoZXJlOnYxIl19</a:t>
            </a:r>
          </a:p>
          <a:p>
            <a:endParaRPr lang="en-US" dirty="0"/>
          </a:p>
          <a:p>
            <a:endParaRPr lang="de-CH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80355B-3CDF-47F0-BCCB-47264F9AB0EE}"/>
              </a:ext>
            </a:extLst>
          </p:cNvPr>
          <p:cNvSpPr txBox="1"/>
          <p:nvPr/>
        </p:nvSpPr>
        <p:spPr>
          <a:xfrm>
            <a:off x="6494463" y="1449388"/>
            <a:ext cx="5365749" cy="4716462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85000" lnSpcReduction="20000"/>
          </a:bodyPr>
          <a:lstStyle/>
          <a:p>
            <a:r>
              <a:rPr lang="de-CH" sz="1800" dirty="0"/>
              <a:t>{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kid</a:t>
            </a:r>
            <a:r>
              <a:rPr lang="de-CH" sz="1800" dirty="0"/>
              <a:t>": "key-id-1",</a:t>
            </a:r>
          </a:p>
          <a:p>
            <a:r>
              <a:rPr lang="de-CH" sz="1800" dirty="0"/>
              <a:t>    "typ": "JWT",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alg</a:t>
            </a:r>
            <a:r>
              <a:rPr lang="de-CH" sz="1800" dirty="0"/>
              <a:t>": "RS256"</a:t>
            </a:r>
          </a:p>
          <a:p>
            <a:r>
              <a:rPr lang="de-CH" sz="1800" dirty="0"/>
              <a:t>}</a:t>
            </a:r>
          </a:p>
          <a:p>
            <a:endParaRPr lang="de-CH" sz="1800" dirty="0"/>
          </a:p>
          <a:p>
            <a:endParaRPr lang="de-CH" sz="1800" dirty="0"/>
          </a:p>
          <a:p>
            <a:r>
              <a:rPr lang="de-CH" sz="1800" dirty="0"/>
              <a:t>{</a:t>
            </a:r>
          </a:p>
          <a:p>
            <a:r>
              <a:rPr lang="de-CH" sz="1800" dirty="0"/>
              <a:t>    "iss": "SCI",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sub</a:t>
            </a:r>
            <a:r>
              <a:rPr lang="de-CH" sz="1800" dirty="0"/>
              <a:t>": "bda46a922a5f43e3a4cfcda901fa28aa",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aud</a:t>
            </a:r>
            <a:r>
              <a:rPr lang="de-CH" sz="1800" dirty="0"/>
              <a:t>": "AIAM",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iat</a:t>
            </a:r>
            <a:r>
              <a:rPr lang="de-CH" sz="1800" dirty="0"/>
              <a:t>": 1570549729,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nbf</a:t>
            </a:r>
            <a:r>
              <a:rPr lang="de-CH" sz="1800" dirty="0"/>
              <a:t>": 1570549729,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exp</a:t>
            </a:r>
            <a:r>
              <a:rPr lang="de-CH" sz="1800" dirty="0"/>
              <a:t>": 1571154529,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jti</a:t>
            </a:r>
            <a:r>
              <a:rPr lang="de-CH" sz="1800" dirty="0"/>
              <a:t>": "b2718bae-a13b-4bb7-8245-ffc31211e9ce",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scope</a:t>
            </a:r>
            <a:r>
              <a:rPr lang="de-CH" sz="1800" dirty="0"/>
              <a:t>": "IAT",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ten</a:t>
            </a:r>
            <a:r>
              <a:rPr lang="de-CH" sz="1800" dirty="0"/>
              <a:t>": "</a:t>
            </a:r>
            <a:r>
              <a:rPr lang="de-CH" sz="1800" dirty="0" err="1"/>
              <a:t>hsr</a:t>
            </a:r>
            <a:r>
              <a:rPr lang="de-CH" sz="1800" dirty="0"/>
              <a:t>",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ten_ctx</a:t>
            </a:r>
            <a:r>
              <a:rPr lang="de-CH" sz="1800" dirty="0"/>
              <a:t>": "main-</a:t>
            </a:r>
            <a:r>
              <a:rPr lang="de-CH" sz="1800" dirty="0" err="1"/>
              <a:t>tenant</a:t>
            </a:r>
            <a:r>
              <a:rPr lang="de-CH" sz="1800" dirty="0"/>
              <a:t>",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client_credentials_profile</a:t>
            </a:r>
            <a:r>
              <a:rPr lang="de-CH" sz="1800" dirty="0"/>
              <a:t>": [</a:t>
            </a:r>
          </a:p>
          <a:p>
            <a:r>
              <a:rPr lang="de-CH" sz="1800" dirty="0"/>
              <a:t>        "SHARED_SECRET"</a:t>
            </a:r>
          </a:p>
          <a:p>
            <a:r>
              <a:rPr lang="de-CH" sz="1800" dirty="0"/>
              <a:t>    ],</a:t>
            </a:r>
          </a:p>
          <a:p>
            <a:r>
              <a:rPr lang="de-CH" sz="1800" dirty="0"/>
              <a:t>    "</a:t>
            </a:r>
            <a:r>
              <a:rPr lang="de-CH" sz="1800" dirty="0" err="1"/>
              <a:t>schemas</a:t>
            </a:r>
            <a:r>
              <a:rPr lang="de-CH" sz="1800" dirty="0"/>
              <a:t>": [</a:t>
            </a:r>
          </a:p>
          <a:p>
            <a:r>
              <a:rPr lang="de-CH" sz="1800" dirty="0"/>
              <a:t>        "urn:siemens:mindsphere:v1"</a:t>
            </a:r>
          </a:p>
          <a:p>
            <a:r>
              <a:rPr lang="de-CH" sz="1800" dirty="0"/>
              <a:t>    ]</a:t>
            </a:r>
          </a:p>
          <a:p>
            <a:r>
              <a:rPr lang="de-CH" sz="1800" dirty="0"/>
              <a:t>}</a:t>
            </a: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endParaRPr lang="de-CH" sz="2000" dirty="0" err="1">
              <a:ea typeface="Roboto Medium" panose="02000000000000000000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A08435A-6ABA-44E6-818A-4CDC6E6F6D55}"/>
              </a:ext>
            </a:extLst>
          </p:cNvPr>
          <p:cNvSpPr/>
          <p:nvPr/>
        </p:nvSpPr>
        <p:spPr>
          <a:xfrm>
            <a:off x="5161935" y="1582462"/>
            <a:ext cx="1229033" cy="216841"/>
          </a:xfrm>
          <a:custGeom>
            <a:avLst/>
            <a:gdLst>
              <a:gd name="connsiteX0" fmla="*/ 0 w 1229033"/>
              <a:gd name="connsiteY0" fmla="*/ 216841 h 216841"/>
              <a:gd name="connsiteX1" fmla="*/ 304800 w 1229033"/>
              <a:gd name="connsiteY1" fmla="*/ 532 h 216841"/>
              <a:gd name="connsiteX2" fmla="*/ 1229033 w 1229033"/>
              <a:gd name="connsiteY2" fmla="*/ 167680 h 21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033" h="216841">
                <a:moveTo>
                  <a:pt x="0" y="216841"/>
                </a:moveTo>
                <a:cubicBezTo>
                  <a:pt x="49980" y="112783"/>
                  <a:pt x="99961" y="8725"/>
                  <a:pt x="304800" y="532"/>
                </a:cubicBezTo>
                <a:cubicBezTo>
                  <a:pt x="509639" y="-7661"/>
                  <a:pt x="869336" y="80009"/>
                  <a:pt x="1229033" y="167680"/>
                </a:cubicBezTo>
              </a:path>
            </a:pathLst>
          </a:custGeom>
          <a:noFill/>
          <a:ln w="28575">
            <a:prstDash val="dash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170EEF-23C9-4280-B47E-F8643DFED55F}"/>
              </a:ext>
            </a:extLst>
          </p:cNvPr>
          <p:cNvSpPr/>
          <p:nvPr/>
        </p:nvSpPr>
        <p:spPr>
          <a:xfrm>
            <a:off x="5371793" y="2745128"/>
            <a:ext cx="1019175" cy="413996"/>
          </a:xfrm>
          <a:custGeom>
            <a:avLst/>
            <a:gdLst>
              <a:gd name="connsiteX0" fmla="*/ 0 w 1019175"/>
              <a:gd name="connsiteY0" fmla="*/ 413996 h 413996"/>
              <a:gd name="connsiteX1" fmla="*/ 381000 w 1019175"/>
              <a:gd name="connsiteY1" fmla="*/ 4421 h 413996"/>
              <a:gd name="connsiteX2" fmla="*/ 1019175 w 1019175"/>
              <a:gd name="connsiteY2" fmla="*/ 233021 h 41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9175" h="413996">
                <a:moveTo>
                  <a:pt x="0" y="413996"/>
                </a:moveTo>
                <a:cubicBezTo>
                  <a:pt x="105569" y="224289"/>
                  <a:pt x="211138" y="34583"/>
                  <a:pt x="381000" y="4421"/>
                </a:cubicBezTo>
                <a:cubicBezTo>
                  <a:pt x="550862" y="-25741"/>
                  <a:pt x="785018" y="103640"/>
                  <a:pt x="1019175" y="233021"/>
                </a:cubicBezTo>
              </a:path>
            </a:pathLst>
          </a:custGeom>
          <a:noFill/>
          <a:ln w="28575">
            <a:prstDash val="dash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9415F7-CCEF-422B-8E38-E8A98D0A0FCC}"/>
              </a:ext>
            </a:extLst>
          </p:cNvPr>
          <p:cNvSpPr txBox="1"/>
          <p:nvPr/>
        </p:nvSpPr>
        <p:spPr>
          <a:xfrm rot="448537">
            <a:off x="10231794" y="2409917"/>
            <a:ext cx="113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dirty="0">
                <a:solidFill>
                  <a:srgbClr val="FF0000"/>
                </a:solidFill>
              </a:rPr>
              <a:t>Asset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A18068-2003-406C-B630-353F6CCCF347}"/>
              </a:ext>
            </a:extLst>
          </p:cNvPr>
          <p:cNvSpPr txBox="1"/>
          <p:nvPr/>
        </p:nvSpPr>
        <p:spPr>
          <a:xfrm>
            <a:off x="8848940" y="3413502"/>
            <a:ext cx="271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2"/>
              </a:buClr>
              <a:buSzPct val="90000"/>
            </a:pPr>
            <a:r>
              <a:rPr lang="en-US" sz="1600" dirty="0">
                <a:solidFill>
                  <a:srgbClr val="FF0000"/>
                </a:solidFill>
              </a:rPr>
              <a:t>2019-10-08T15:48:49.000Z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8D9858-7858-4F55-AE6E-6367AC364A84}"/>
              </a:ext>
            </a:extLst>
          </p:cNvPr>
          <p:cNvSpPr txBox="1"/>
          <p:nvPr/>
        </p:nvSpPr>
        <p:spPr>
          <a:xfrm>
            <a:off x="8811495" y="3655804"/>
            <a:ext cx="279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2"/>
              </a:buClr>
              <a:buSzPct val="90000"/>
            </a:pPr>
            <a:r>
              <a:rPr lang="en-US" sz="1600" dirty="0">
                <a:solidFill>
                  <a:srgbClr val="FF0000"/>
                </a:solidFill>
              </a:rPr>
              <a:t>2019-10-15T15:48:49.000Z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76E26A-81E5-4628-8375-4F4667C42E09}"/>
              </a:ext>
            </a:extLst>
          </p:cNvPr>
          <p:cNvSpPr/>
          <p:nvPr/>
        </p:nvSpPr>
        <p:spPr>
          <a:xfrm>
            <a:off x="8372475" y="3742897"/>
            <a:ext cx="542925" cy="95678"/>
          </a:xfrm>
          <a:custGeom>
            <a:avLst/>
            <a:gdLst>
              <a:gd name="connsiteX0" fmla="*/ 542925 w 542925"/>
              <a:gd name="connsiteY0" fmla="*/ 67103 h 95678"/>
              <a:gd name="connsiteX1" fmla="*/ 180975 w 542925"/>
              <a:gd name="connsiteY1" fmla="*/ 428 h 95678"/>
              <a:gd name="connsiteX2" fmla="*/ 0 w 542925"/>
              <a:gd name="connsiteY2" fmla="*/ 95678 h 9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925" h="95678">
                <a:moveTo>
                  <a:pt x="542925" y="67103"/>
                </a:moveTo>
                <a:cubicBezTo>
                  <a:pt x="407193" y="31384"/>
                  <a:pt x="271462" y="-4334"/>
                  <a:pt x="180975" y="428"/>
                </a:cubicBezTo>
                <a:cubicBezTo>
                  <a:pt x="90488" y="5190"/>
                  <a:pt x="45244" y="50434"/>
                  <a:pt x="0" y="95678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131FD8A-A60D-4E0B-91E5-F3A14FE6AF52}"/>
              </a:ext>
            </a:extLst>
          </p:cNvPr>
          <p:cNvSpPr/>
          <p:nvPr/>
        </p:nvSpPr>
        <p:spPr>
          <a:xfrm>
            <a:off x="8343900" y="3505200"/>
            <a:ext cx="590550" cy="66675"/>
          </a:xfrm>
          <a:custGeom>
            <a:avLst/>
            <a:gdLst>
              <a:gd name="connsiteX0" fmla="*/ 590550 w 590550"/>
              <a:gd name="connsiteY0" fmla="*/ 66675 h 66675"/>
              <a:gd name="connsiteX1" fmla="*/ 219075 w 590550"/>
              <a:gd name="connsiteY1" fmla="*/ 0 h 66675"/>
              <a:gd name="connsiteX2" fmla="*/ 0 w 590550"/>
              <a:gd name="connsiteY2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550" h="66675">
                <a:moveTo>
                  <a:pt x="590550" y="66675"/>
                </a:moveTo>
                <a:cubicBezTo>
                  <a:pt x="454025" y="33337"/>
                  <a:pt x="317500" y="0"/>
                  <a:pt x="219075" y="0"/>
                </a:cubicBezTo>
                <a:cubicBezTo>
                  <a:pt x="120650" y="0"/>
                  <a:pt x="60325" y="33337"/>
                  <a:pt x="0" y="66675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FE5558-DC7D-46E6-80B5-9B7FD1DA76F4}"/>
              </a:ext>
            </a:extLst>
          </p:cNvPr>
          <p:cNvSpPr txBox="1"/>
          <p:nvPr/>
        </p:nvSpPr>
        <p:spPr>
          <a:xfrm rot="440642">
            <a:off x="8372474" y="1721366"/>
            <a:ext cx="1834109" cy="25821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n-US" sz="1400" dirty="0">
                <a:solidFill>
                  <a:srgbClr val="FF0000"/>
                </a:solidFill>
                <a:ea typeface="Roboto Medium" panose="02000000000000000000" pitchFamily="2" charset="0"/>
              </a:rPr>
              <a:t>RSA with SHA-256</a:t>
            </a:r>
            <a:endParaRPr lang="de-CH" sz="1400" dirty="0" err="1">
              <a:solidFill>
                <a:srgbClr val="FF0000"/>
              </a:solidFill>
              <a:ea typeface="Roboto Medium" panose="02000000000000000000" pitchFamily="2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F23885B-C8D2-46F7-B2F2-80279CA62FD2}"/>
              </a:ext>
            </a:extLst>
          </p:cNvPr>
          <p:cNvSpPr/>
          <p:nvPr/>
        </p:nvSpPr>
        <p:spPr>
          <a:xfrm>
            <a:off x="7943850" y="1924050"/>
            <a:ext cx="1150547" cy="267236"/>
          </a:xfrm>
          <a:custGeom>
            <a:avLst/>
            <a:gdLst>
              <a:gd name="connsiteX0" fmla="*/ 1143000 w 1150547"/>
              <a:gd name="connsiteY0" fmla="*/ 0 h 267236"/>
              <a:gd name="connsiteX1" fmla="*/ 981075 w 1150547"/>
              <a:gd name="connsiteY1" fmla="*/ 257175 h 267236"/>
              <a:gd name="connsiteX2" fmla="*/ 0 w 1150547"/>
              <a:gd name="connsiteY2" fmla="*/ 190500 h 26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0547" h="267236">
                <a:moveTo>
                  <a:pt x="1143000" y="0"/>
                </a:moveTo>
                <a:cubicBezTo>
                  <a:pt x="1157287" y="112712"/>
                  <a:pt x="1171575" y="225425"/>
                  <a:pt x="981075" y="257175"/>
                </a:cubicBezTo>
                <a:cubicBezTo>
                  <a:pt x="790575" y="288925"/>
                  <a:pt x="395287" y="239712"/>
                  <a:pt x="0" y="190500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0F4477F-F0CE-4087-8B5D-C281F961A91A}"/>
              </a:ext>
            </a:extLst>
          </p:cNvPr>
          <p:cNvSpPr/>
          <p:nvPr/>
        </p:nvSpPr>
        <p:spPr>
          <a:xfrm>
            <a:off x="9620250" y="2439910"/>
            <a:ext cx="600075" cy="550940"/>
          </a:xfrm>
          <a:custGeom>
            <a:avLst/>
            <a:gdLst>
              <a:gd name="connsiteX0" fmla="*/ 600075 w 600075"/>
              <a:gd name="connsiteY0" fmla="*/ 122315 h 550940"/>
              <a:gd name="connsiteX1" fmla="*/ 209550 w 600075"/>
              <a:gd name="connsiteY1" fmla="*/ 27065 h 550940"/>
              <a:gd name="connsiteX2" fmla="*/ 0 w 600075"/>
              <a:gd name="connsiteY2" fmla="*/ 550940 h 55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075" h="550940">
                <a:moveTo>
                  <a:pt x="600075" y="122315"/>
                </a:moveTo>
                <a:cubicBezTo>
                  <a:pt x="454818" y="38971"/>
                  <a:pt x="309562" y="-44372"/>
                  <a:pt x="209550" y="27065"/>
                </a:cubicBezTo>
                <a:cubicBezTo>
                  <a:pt x="109538" y="98502"/>
                  <a:pt x="54769" y="324721"/>
                  <a:pt x="0" y="550940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7469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34F0F1-098F-4A45-A5D0-C5DD9223D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D11E4-A70A-4ACE-A180-97F20807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492FF-44BC-449C-B16E-67164327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47</a:t>
            </a:fld>
            <a:endParaRPr lang="de-CH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1C3D57A-678D-4250-B8FD-0A4DFA3A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behind the </a:t>
            </a:r>
            <a:r>
              <a:rPr lang="en-US" dirty="0" err="1"/>
              <a:t>MindSphere</a:t>
            </a:r>
            <a:r>
              <a:rPr lang="en-US" dirty="0"/>
              <a:t> Token?</a:t>
            </a:r>
            <a:endParaRPr lang="de-CH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94512E-0AE9-4E7D-A979-647511B8F0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Security Fundamentals</a:t>
            </a:r>
            <a:endParaRPr lang="de-CH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6E3463E-1583-4EAA-9DAB-2B923E813AF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5461000" cy="4751387"/>
          </a:xfrm>
        </p:spPr>
        <p:txBody>
          <a:bodyPr/>
          <a:lstStyle/>
          <a:p>
            <a:r>
              <a:rPr lang="en-US" dirty="0"/>
              <a:t>Signature</a:t>
            </a:r>
          </a:p>
          <a:p>
            <a:pPr marL="252000" lvl="1" indent="0">
              <a:buNone/>
            </a:pPr>
            <a:r>
              <a:rPr lang="en-US" sz="1200" b="0" dirty="0"/>
              <a:t>RE76sDFKsSDQiZD2lzHxYL7pXwYD3NfeKsAAJ_0-ua_90JuYAUXfLIIW0w4I09GZ9upGY9DiE6aW5FjUiRVHJre36IKsTwyVq9o7UO2HBNyTLMP8aHuW14unm96sRmEx_sAGUNT2GDiegWDN1WNDVqqt-CNpxef8O9v8pc7by7RH3DzLwphqpTwHXqEnFruqTOwbdD38SEr5o90rCd9HCprBfVroFiLzXX6RJ_L1r6nejtMLC5vQnfH0qNYK9qFRFq7OSi9WkZb-AWZBvD_FfhVvCe0WJ7EBw36kzgNeWxEpyZrDGi_CyfMKyxUtMEu-lPN8eWaW_OaoBG0_sPsCUQ</a:t>
            </a:r>
          </a:p>
          <a:p>
            <a:pPr marL="252000" lvl="1" indent="0">
              <a:buNone/>
            </a:pPr>
            <a:endParaRPr lang="de-CH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E2A00A3-F324-4F37-AA2C-88F7959260F4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en-US" dirty="0"/>
              <a:t>We can’t do much with that since it’s a hash</a:t>
            </a:r>
          </a:p>
          <a:p>
            <a:r>
              <a:rPr lang="en-US" dirty="0"/>
              <a:t>This is used within </a:t>
            </a:r>
            <a:r>
              <a:rPr lang="en-US" dirty="0" err="1"/>
              <a:t>MindSphere</a:t>
            </a:r>
            <a:r>
              <a:rPr lang="en-US" dirty="0"/>
              <a:t> to check if the header and payload are correct</a:t>
            </a:r>
          </a:p>
          <a:p>
            <a:pPr lvl="1"/>
            <a:r>
              <a:rPr lang="en-US" dirty="0"/>
              <a:t>If true, sent data is accepted</a:t>
            </a:r>
          </a:p>
          <a:p>
            <a:pPr lvl="1"/>
            <a:r>
              <a:rPr lang="en-US" dirty="0"/>
              <a:t>If not, the data is simply rejected</a:t>
            </a:r>
          </a:p>
          <a:p>
            <a:pPr lvl="2"/>
            <a:r>
              <a:rPr lang="en-US" dirty="0"/>
              <a:t>You are not interested in knowing what has changed, just that something has changed</a:t>
            </a:r>
            <a:endParaRPr lang="de-CH" dirty="0"/>
          </a:p>
          <a:p>
            <a:pPr lvl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65553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48</a:t>
            </a:fld>
            <a:endParaRPr lang="de-C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with Edge2Web</a:t>
            </a:r>
          </a:p>
        </p:txBody>
      </p:sp>
      <p:pic>
        <p:nvPicPr>
          <p:cNvPr id="15362" name="Picture 2" descr="Die neue Trello-Dashboard-Ansicht vereinfacht die Projektberichterstattung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7" r="271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9242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49</a:t>
            </a:fld>
            <a:endParaRPr lang="de-CH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Self-Study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pic>
        <p:nvPicPr>
          <p:cNvPr id="16388" name="Picture 4" descr="Track &amp;amp; Know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40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http://www.hsr.ch </a:t>
            </a:r>
            <a:r>
              <a:rPr lang="en-US">
                <a:sym typeface="Wingdings" panose="05000000000000000000" pitchFamily="2" charset="2"/>
              </a:rPr>
              <a:t> https://www.ost.ch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How the Internet works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quarter" idx="21"/>
          </p:nvPr>
        </p:nvPicPr>
        <p:blipFill rotWithShape="1">
          <a:blip r:embed="rId2"/>
          <a:srcRect b="16456"/>
          <a:stretch/>
        </p:blipFill>
        <p:spPr>
          <a:xfrm>
            <a:off x="1083528" y="1449388"/>
            <a:ext cx="10499606" cy="4751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066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the Project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50</a:t>
            </a:fld>
            <a:endParaRPr lang="de-CH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Show me the Data</a:t>
            </a:r>
          </a:p>
        </p:txBody>
      </p:sp>
      <p:pic>
        <p:nvPicPr>
          <p:cNvPr id="11" name="Picture 2" descr="Is Data Visualization the New Business Frontier? | School of Business"/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1" b="3459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89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51</a:t>
            </a:fld>
            <a:endParaRPr lang="de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Task Formulation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39606" y="1449388"/>
            <a:ext cx="5353967" cy="358775"/>
          </a:xfrm>
        </p:spPr>
        <p:txBody>
          <a:bodyPr/>
          <a:lstStyle/>
          <a:p>
            <a:r>
              <a:rPr lang="en-US" dirty="0"/>
              <a:t>Expected Deliverables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de-CH" dirty="0"/>
              <a:t>Project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Task 2: Development </a:t>
            </a:r>
            <a:r>
              <a:rPr lang="de-CH" dirty="0" err="1"/>
              <a:t>of</a:t>
            </a:r>
            <a:r>
              <a:rPr lang="de-CH" dirty="0"/>
              <a:t> a Dashboard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5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400" dirty="0"/>
              <a:t>Same groups as you had in task 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Visualize data on your device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Model your assets in </a:t>
            </a:r>
            <a:r>
              <a:rPr lang="en-US" sz="1400" dirty="0" err="1"/>
              <a:t>MindSphere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Establish communication to your Asset and check if data is received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Develop a minimal dashboard to visualize the data sent from your device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Extend the dashboard with further data visualizations from a second device</a:t>
            </a:r>
          </a:p>
          <a:p>
            <a:pPr marL="360363" lvl="1" indent="-360363">
              <a:lnSpc>
                <a:spcPct val="120000"/>
              </a:lnSpc>
              <a:buClr>
                <a:srgbClr val="191919"/>
              </a:buClr>
              <a:buSzPct val="120000"/>
              <a:buBlip>
                <a:blip r:embed="rId2"/>
              </a:buBlip>
            </a:pPr>
            <a:r>
              <a:rPr lang="en-US" sz="1400" dirty="0"/>
              <a:t>Supporting Documents</a:t>
            </a:r>
          </a:p>
          <a:p>
            <a:pPr marL="612363" lvl="2" indent="-360363">
              <a:lnSpc>
                <a:spcPct val="120000"/>
              </a:lnSpc>
              <a:buClr>
                <a:srgbClr val="19191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200" dirty="0"/>
              <a:t>Node-RED Dashboard Manual</a:t>
            </a:r>
          </a:p>
          <a:p>
            <a:pPr marL="612363" lvl="2" indent="-360363">
              <a:lnSpc>
                <a:spcPct val="120000"/>
              </a:lnSpc>
              <a:buClr>
                <a:srgbClr val="19191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200" dirty="0"/>
              <a:t>Tutorial (Exercises)</a:t>
            </a:r>
          </a:p>
          <a:p>
            <a:pPr marL="612363" lvl="2" indent="-360363">
              <a:lnSpc>
                <a:spcPct val="120000"/>
              </a:lnSpc>
              <a:buClr>
                <a:srgbClr val="19191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200" dirty="0"/>
              <a:t>Persona</a:t>
            </a:r>
          </a:p>
          <a:p>
            <a:pPr marL="360363" lvl="1" indent="-360363">
              <a:lnSpc>
                <a:spcPct val="120000"/>
              </a:lnSpc>
              <a:spcAft>
                <a:spcPts val="600"/>
              </a:spcAft>
              <a:buClr>
                <a:srgbClr val="191919"/>
              </a:buClr>
              <a:buSzPct val="120000"/>
              <a:buBlip>
                <a:blip r:embed="rId2"/>
              </a:buBlip>
            </a:pPr>
            <a:endParaRPr lang="en-US" sz="14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6"/>
          </p:nvPr>
        </p:nvSpPr>
        <p:spPr>
          <a:xfrm>
            <a:off x="6328997" y="1881188"/>
            <a:ext cx="5619160" cy="4319587"/>
          </a:xfrm>
        </p:spPr>
        <p:txBody>
          <a:bodyPr>
            <a:normAutofit/>
          </a:bodyPr>
          <a:lstStyle/>
          <a:p>
            <a:r>
              <a:rPr lang="en-US" sz="1200" dirty="0"/>
              <a:t>Dashboard with 6 tiles showing at least 12 data points</a:t>
            </a:r>
          </a:p>
          <a:p>
            <a:r>
              <a:rPr lang="en-US" sz="1200" dirty="0"/>
              <a:t>Documentation of your project</a:t>
            </a:r>
          </a:p>
          <a:p>
            <a:pPr lvl="1"/>
            <a:r>
              <a:rPr lang="en-US" sz="1000" dirty="0"/>
              <a:t>Thoughts and implications of the persona for the UI (1 page)</a:t>
            </a:r>
          </a:p>
          <a:p>
            <a:pPr lvl="1"/>
            <a:r>
              <a:rPr lang="en-US" sz="1000" dirty="0"/>
              <a:t>Paper prototype/design concept (4 pages)</a:t>
            </a:r>
          </a:p>
          <a:p>
            <a:pPr lvl="1"/>
            <a:r>
              <a:rPr lang="en-US" sz="1000" dirty="0"/>
              <a:t>Finding/conclusion (0.5+ page)</a:t>
            </a:r>
          </a:p>
          <a:p>
            <a:pPr lvl="1"/>
            <a:r>
              <a:rPr lang="en-US" sz="1000" dirty="0"/>
              <a:t>Reflection on the task (0.5+ page)</a:t>
            </a:r>
          </a:p>
          <a:p>
            <a:pPr marL="612363" lvl="2" indent="-360363">
              <a:lnSpc>
                <a:spcPct val="120000"/>
              </a:lnSpc>
              <a:buClr>
                <a:srgbClr val="191919"/>
              </a:buClr>
              <a:buSzPct val="120000"/>
              <a:buBlip>
                <a:blip r:embed="rId2"/>
              </a:buBlip>
            </a:pPr>
            <a:r>
              <a:rPr lang="en-US" sz="1200" i="1" dirty="0"/>
              <a:t>The submission of the results has to be done on Moodle until 14.12.2021 (PDF-Format)</a:t>
            </a:r>
          </a:p>
          <a:p>
            <a:r>
              <a:rPr lang="en-US" sz="1400" dirty="0"/>
              <a:t>Presentation (approximately 5 minutes) of the dashboard on 14.12.2021</a:t>
            </a:r>
          </a:p>
          <a:p>
            <a:pPr marL="612363" lvl="2" indent="-360363">
              <a:lnSpc>
                <a:spcPct val="120000"/>
              </a:lnSpc>
              <a:buClr>
                <a:srgbClr val="191919"/>
              </a:buClr>
              <a:buSzPct val="120000"/>
              <a:buBlip>
                <a:blip r:embed="rId2"/>
              </a:buBlip>
            </a:pPr>
            <a:r>
              <a:rPr lang="en-US" sz="1200" i="1" dirty="0"/>
              <a:t>The submission of the presentation has to be done on Moodle until 14.12.2021 (PDF-Format)</a:t>
            </a:r>
          </a:p>
        </p:txBody>
      </p:sp>
    </p:spTree>
    <p:extLst>
      <p:ext uri="{BB962C8B-B14F-4D97-AF65-F5344CB8AC3E}">
        <p14:creationId xmlns:p14="http://schemas.microsoft.com/office/powerpoint/2010/main" val="26094549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52</a:t>
            </a:fld>
            <a:endParaRPr lang="de-CH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b="19087"/>
          <a:stretch/>
        </p:blipFill>
        <p:spPr>
          <a:xfrm>
            <a:off x="116114" y="1272702"/>
            <a:ext cx="11909198" cy="4939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6307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53</a:t>
            </a:fld>
            <a:endParaRPr lang="de-CH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Exercise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</a:t>
            </a:r>
            <a:endParaRPr lang="en-US" dirty="0"/>
          </a:p>
        </p:txBody>
      </p:sp>
      <p:pic>
        <p:nvPicPr>
          <p:cNvPr id="17" name="Picture 4" descr="Track &amp;amp; Know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0261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ildergebnis fÃ¼r network">
            <a:extLst>
              <a:ext uri="{FF2B5EF4-FFF2-40B4-BE49-F238E27FC236}">
                <a16:creationId xmlns:a16="http://schemas.microsoft.com/office/drawing/2014/main" id="{EDE3CE94-06B4-4ECE-96C6-2A1069352DB9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r="24838"/>
          <a:stretch/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54</a:t>
            </a:fld>
            <a:endParaRPr lang="de-CH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en-US" dirty="0"/>
              <a:t>You can use a REST API</a:t>
            </a:r>
          </a:p>
          <a:p>
            <a:r>
              <a:rPr lang="en-US" dirty="0"/>
              <a:t>You can identify the service concepts of cloud providers</a:t>
            </a:r>
          </a:p>
          <a:p>
            <a:r>
              <a:rPr lang="en-US" dirty="0"/>
              <a:t>You know the basic pros and cons about the cloud</a:t>
            </a:r>
          </a:p>
          <a:p>
            <a:r>
              <a:rPr lang="en-US" dirty="0"/>
              <a:t>You have a basic understanding of key security concepts</a:t>
            </a:r>
          </a:p>
          <a:p>
            <a:r>
              <a:rPr lang="en-US" dirty="0"/>
              <a:t>You can identify the parts of JWT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2BA6E9-4EA2-46B8-9731-5547B236423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de-CH" dirty="0"/>
              <a:t>Digital Manufacturing</a:t>
            </a:r>
          </a:p>
        </p:txBody>
      </p:sp>
    </p:spTree>
    <p:extLst>
      <p:ext uri="{BB962C8B-B14F-4D97-AF65-F5344CB8AC3E}">
        <p14:creationId xmlns:p14="http://schemas.microsoft.com/office/powerpoint/2010/main" val="4065367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55</a:t>
            </a:fld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 Remarks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Digital Manufacturing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046" y="4761448"/>
            <a:ext cx="4136504" cy="16309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2443"/>
          <a:stretch/>
        </p:blipFill>
        <p:spPr>
          <a:xfrm>
            <a:off x="8421596" y="3862638"/>
            <a:ext cx="3383393" cy="2446755"/>
          </a:xfrm>
          <a:prstGeom prst="rect">
            <a:avLst/>
          </a:prstGeom>
        </p:spPr>
      </p:pic>
      <p:sp>
        <p:nvSpPr>
          <p:cNvPr id="17" name="Curved Up Arrow 16"/>
          <p:cNvSpPr/>
          <p:nvPr/>
        </p:nvSpPr>
        <p:spPr>
          <a:xfrm>
            <a:off x="4114780" y="3049223"/>
            <a:ext cx="5705475" cy="2072813"/>
          </a:xfrm>
          <a:prstGeom prst="curvedUpArrow">
            <a:avLst/>
          </a:prstGeom>
          <a:solidFill>
            <a:srgbClr val="54246C"/>
          </a:solidFill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8" name="Picture 6" descr="RASP PI 4 B 4GB: Raspberry Pi 4 B, 4x 1.5 GHz, 4 GB RAM, WLAN, BT at  reichelt elektronik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2" r="-1015"/>
          <a:stretch/>
        </p:blipFill>
        <p:spPr bwMode="auto">
          <a:xfrm>
            <a:off x="5039529" y="2195397"/>
            <a:ext cx="3613173" cy="22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99" y="1399691"/>
            <a:ext cx="4965751" cy="2232490"/>
          </a:xfrm>
          <a:prstGeom prst="rect">
            <a:avLst/>
          </a:prstGeom>
          <a:effectLst/>
        </p:spPr>
      </p:pic>
      <p:grpSp>
        <p:nvGrpSpPr>
          <p:cNvPr id="20" name="Group 19"/>
          <p:cNvGrpSpPr/>
          <p:nvPr/>
        </p:nvGrpSpPr>
        <p:grpSpPr>
          <a:xfrm>
            <a:off x="420933" y="3179431"/>
            <a:ext cx="1501967" cy="2397508"/>
            <a:chOff x="5866211" y="3790950"/>
            <a:chExt cx="1501967" cy="2397508"/>
          </a:xfrm>
          <a:effectLst/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6211" y="3790950"/>
              <a:ext cx="1256506" cy="2312392"/>
            </a:xfrm>
            <a:prstGeom prst="rect">
              <a:avLst/>
            </a:prstGeom>
            <a:noFill/>
          </p:spPr>
        </p:pic>
        <p:pic>
          <p:nvPicPr>
            <p:cNvPr id="22" name="Picture 2" descr="JSON - Wikipedia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255" y="5697535"/>
              <a:ext cx="490923" cy="49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3376" y="442815"/>
            <a:ext cx="2588281" cy="157591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/>
          <p:cNvGrpSpPr/>
          <p:nvPr/>
        </p:nvGrpSpPr>
        <p:grpSpPr>
          <a:xfrm>
            <a:off x="8616835" y="477375"/>
            <a:ext cx="3309690" cy="2151855"/>
            <a:chOff x="8730218" y="620712"/>
            <a:chExt cx="3309690" cy="2151855"/>
          </a:xfrm>
        </p:grpSpPr>
        <p:pic>
          <p:nvPicPr>
            <p:cNvPr id="25" name="Content Placeholder 23" descr="Diagram&#10;&#10;Description automatically generated">
              <a:extLst>
                <a:ext uri="{FF2B5EF4-FFF2-40B4-BE49-F238E27FC236}">
                  <a16:creationId xmlns:a16="http://schemas.microsoft.com/office/drawing/2014/main" id="{E54057D0-14CE-45E4-B55B-55149EAC6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30218" y="620712"/>
              <a:ext cx="2769144" cy="2151855"/>
            </a:xfrm>
            <a:prstGeom prst="rect">
              <a:avLst/>
            </a:prstGeom>
          </p:spPr>
        </p:pic>
        <p:pic>
          <p:nvPicPr>
            <p:cNvPr id="26" name="Picture 20" descr="Bildergebnis fÃ¼r uml logo">
              <a:extLst>
                <a:ext uri="{FF2B5EF4-FFF2-40B4-BE49-F238E27FC236}">
                  <a16:creationId xmlns:a16="http://schemas.microsoft.com/office/drawing/2014/main" id="{62E87752-C715-4ED3-B894-190FE9ACA0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85833" y="783980"/>
              <a:ext cx="854075" cy="1123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5675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A07AD-3E34-4D4E-BFB7-4AE203DA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980A68-4D50-41D9-A5DA-29DBEA97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747A1-3A27-40CA-9992-817B21DF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6541B7-0245-472F-A19D-61DFC975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Hands-On: http://www.hsr.ch </a:t>
            </a:r>
            <a:r>
              <a:rPr lang="en-US" dirty="0">
                <a:sym typeface="Wingdings" panose="05000000000000000000" pitchFamily="2" charset="2"/>
              </a:rPr>
              <a:t> https://www.ost.ch </a:t>
            </a:r>
            <a:endParaRPr lang="de-CH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FB6B7A-333E-4369-B35A-473EACCA0E6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the Internet works</a:t>
            </a:r>
            <a:endParaRPr lang="de-CH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4B14818-5D59-4484-B8B8-5535480027C9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US" dirty="0"/>
              <a:t>Let’s see what happens when we open </a:t>
            </a:r>
            <a:r>
              <a:rPr lang="en-US" dirty="0">
                <a:hlinkClick r:id="rId2"/>
              </a:rPr>
              <a:t>http://www.hsr.ch</a:t>
            </a:r>
            <a:endParaRPr lang="en-US" dirty="0"/>
          </a:p>
          <a:p>
            <a:r>
              <a:rPr lang="en-US" dirty="0"/>
              <a:t>And land on </a:t>
            </a:r>
            <a:r>
              <a:rPr lang="en-US" dirty="0">
                <a:hlinkClick r:id="rId3"/>
              </a:rPr>
              <a:t>https://www.ost.ch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To see the communication, we need to get behind the scenes</a:t>
            </a:r>
          </a:p>
          <a:p>
            <a:pPr lvl="1"/>
            <a:r>
              <a:rPr lang="en-US" dirty="0"/>
              <a:t>Nowadays, every browser is shipped with some features to see the communication</a:t>
            </a:r>
          </a:p>
          <a:p>
            <a:pPr lvl="1"/>
            <a:r>
              <a:rPr lang="en-US" dirty="0"/>
              <a:t>Usually, they are called </a:t>
            </a:r>
            <a:r>
              <a:rPr lang="en-US" i="1" dirty="0"/>
              <a:t>Developer Tools</a:t>
            </a:r>
            <a:r>
              <a:rPr lang="en-US" dirty="0"/>
              <a:t> or something in that direction</a:t>
            </a:r>
            <a:endParaRPr lang="de-CH" i="1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737C33BE-59A1-4378-B130-CC67BB5362E2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 rotWithShape="1">
          <a:blip r:embed="rId4"/>
          <a:srcRect b="15436"/>
          <a:stretch/>
        </p:blipFill>
        <p:spPr>
          <a:xfrm>
            <a:off x="7065536" y="1449388"/>
            <a:ext cx="4326364" cy="4640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505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2210AD-96D7-4703-9480-D28B3EDB11D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734FE-8869-4590-AB30-5043979836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556F9-5414-405D-9A98-A9467351FC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3FCE07-D29F-4CCA-A03A-EDC3248947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Open them through the menu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4BA386A-CECD-46B8-A89E-CFA29FBAF7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CH" dirty="0" err="1"/>
              <a:t>Inspect</a:t>
            </a:r>
            <a:r>
              <a:rPr lang="de-CH" dirty="0"/>
              <a:t> a </a:t>
            </a:r>
            <a:r>
              <a:rPr lang="de-CH" dirty="0" err="1"/>
              <a:t>websites</a:t>
            </a:r>
            <a:r>
              <a:rPr lang="de-CH" dirty="0"/>
              <a:t> </a:t>
            </a:r>
            <a:r>
              <a:rPr lang="de-CH" dirty="0" err="1"/>
              <a:t>content</a:t>
            </a:r>
            <a:endParaRPr lang="de-CH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00A1C0-A802-416D-BE90-283D181326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the Internet works</a:t>
            </a:r>
            <a:endParaRPr lang="de-CH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9F381A-7D59-45BE-B8CF-327787C85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Hands-On: http://www.hsr.ch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https://www.ost.ch</a:t>
            </a:r>
            <a:endParaRPr lang="de-CH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B2607FE-5D83-4C9C-9DB2-A191FC13120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06450" y="1881188"/>
            <a:ext cx="5364163" cy="697067"/>
          </a:xfrm>
        </p:spPr>
        <p:txBody>
          <a:bodyPr/>
          <a:lstStyle/>
          <a:p>
            <a:r>
              <a:rPr lang="en-US" dirty="0"/>
              <a:t>Usually, they use the keyboard combination of </a:t>
            </a:r>
            <a:r>
              <a:rPr lang="en-US" i="1" dirty="0"/>
              <a:t>Shift + Ctrl + I</a:t>
            </a:r>
          </a:p>
          <a:p>
            <a:endParaRPr lang="de-CH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0941028-271B-4D69-979D-F4C58AC28B8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494463" y="1881188"/>
            <a:ext cx="5364163" cy="1202531"/>
          </a:xfrm>
        </p:spPr>
        <p:txBody>
          <a:bodyPr/>
          <a:lstStyle/>
          <a:p>
            <a:r>
              <a:rPr lang="en-US" dirty="0"/>
              <a:t>Click on the page with the right mouse button</a:t>
            </a:r>
          </a:p>
          <a:p>
            <a:r>
              <a:rPr lang="en-US" dirty="0"/>
              <a:t>Use the menu item Inspect or Inspect Element</a:t>
            </a:r>
          </a:p>
          <a:p>
            <a:endParaRPr lang="de-CH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EE4600-47E5-4D68-B99E-0FA2C2120BD7}"/>
              </a:ext>
            </a:extLst>
          </p:cNvPr>
          <p:cNvGrpSpPr/>
          <p:nvPr/>
        </p:nvGrpSpPr>
        <p:grpSpPr>
          <a:xfrm>
            <a:off x="1216071" y="2688345"/>
            <a:ext cx="3970534" cy="3512430"/>
            <a:chOff x="1216071" y="2688345"/>
            <a:chExt cx="3970534" cy="3512430"/>
          </a:xfrm>
        </p:grpSpPr>
        <p:pic>
          <p:nvPicPr>
            <p:cNvPr id="15" name="Content Placeholder 15">
              <a:extLst>
                <a:ext uri="{FF2B5EF4-FFF2-40B4-BE49-F238E27FC236}">
                  <a16:creationId xmlns:a16="http://schemas.microsoft.com/office/drawing/2014/main" id="{FF1EED9E-9062-445C-933C-984A05D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6071" y="2688345"/>
              <a:ext cx="3951484" cy="35124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439258-95A6-4C7E-ADCA-89230A01FA9D}"/>
                </a:ext>
              </a:extLst>
            </p:cNvPr>
            <p:cNvSpPr/>
            <p:nvPr/>
          </p:nvSpPr>
          <p:spPr>
            <a:xfrm>
              <a:off x="4867275" y="2928785"/>
              <a:ext cx="300280" cy="25407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de-CH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41E5DBA-1DC3-4141-847A-94B5627C9AFD}"/>
                </a:ext>
              </a:extLst>
            </p:cNvPr>
            <p:cNvSpPr/>
            <p:nvPr/>
          </p:nvSpPr>
          <p:spPr>
            <a:xfrm>
              <a:off x="3286125" y="4883373"/>
              <a:ext cx="1900480" cy="25407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de-CH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8D7FD38-6E7C-4485-B719-5475A78B0D0F}"/>
                </a:ext>
              </a:extLst>
            </p:cNvPr>
            <p:cNvSpPr/>
            <p:nvPr/>
          </p:nvSpPr>
          <p:spPr>
            <a:xfrm>
              <a:off x="1438275" y="5836615"/>
              <a:ext cx="1900480" cy="25407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de-CH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90E666-41E1-4A35-807D-D7C78624F6B9}"/>
              </a:ext>
            </a:extLst>
          </p:cNvPr>
          <p:cNvGrpSpPr/>
          <p:nvPr/>
        </p:nvGrpSpPr>
        <p:grpSpPr>
          <a:xfrm>
            <a:off x="7705223" y="3275218"/>
            <a:ext cx="3070106" cy="2561397"/>
            <a:chOff x="7705223" y="3275218"/>
            <a:chExt cx="3070106" cy="2561397"/>
          </a:xfrm>
        </p:grpSpPr>
        <p:pic>
          <p:nvPicPr>
            <p:cNvPr id="18" name="Content Placeholder 17">
              <a:extLst>
                <a:ext uri="{FF2B5EF4-FFF2-40B4-BE49-F238E27FC236}">
                  <a16:creationId xmlns:a16="http://schemas.microsoft.com/office/drawing/2014/main" id="{30237658-5750-44C8-9532-234D4F08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5223" y="3275218"/>
              <a:ext cx="3070106" cy="25613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98376E-CC8D-4D60-A1BA-E7EF6F81525D}"/>
                </a:ext>
              </a:extLst>
            </p:cNvPr>
            <p:cNvSpPr/>
            <p:nvPr/>
          </p:nvSpPr>
          <p:spPr>
            <a:xfrm>
              <a:off x="8116927" y="5408612"/>
              <a:ext cx="2503447" cy="254070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de-CH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712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1522057"/>
            <a:ext cx="4697870" cy="289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877" y="2652043"/>
            <a:ext cx="5564257" cy="3395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8D106-03AA-46C3-8128-EBA70A1085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88BCCD-DA3C-47B1-A625-F8298FFF60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E5E69-0DEA-4140-9DA1-6C027A81C2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8A02AA-18F3-48B5-BAE2-FEE1DF3E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Hands-On: http://www.hsr.ch </a:t>
            </a:r>
            <a:r>
              <a:rPr lang="en-US" dirty="0">
                <a:sym typeface="Wingdings" panose="05000000000000000000" pitchFamily="2" charset="2"/>
              </a:rPr>
              <a:t> https://www.ost.ch</a:t>
            </a: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39969-1A42-451E-9E31-8236FA6D87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the Internet works</a:t>
            </a:r>
            <a:endParaRPr lang="de-CH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E1AF9E0-1F5E-4C18-AF1F-3FE626C46C39}"/>
              </a:ext>
            </a:extLst>
          </p:cNvPr>
          <p:cNvSpPr/>
          <p:nvPr/>
        </p:nvSpPr>
        <p:spPr>
          <a:xfrm>
            <a:off x="4373356" y="2133995"/>
            <a:ext cx="3446227" cy="1928975"/>
          </a:xfrm>
          <a:custGeom>
            <a:avLst/>
            <a:gdLst>
              <a:gd name="connsiteX0" fmla="*/ 0 w 2381250"/>
              <a:gd name="connsiteY0" fmla="*/ 432639 h 880314"/>
              <a:gd name="connsiteX1" fmla="*/ 1228725 w 2381250"/>
              <a:gd name="connsiteY1" fmla="*/ 13539 h 880314"/>
              <a:gd name="connsiteX2" fmla="*/ 2381250 w 2381250"/>
              <a:gd name="connsiteY2" fmla="*/ 880314 h 880314"/>
              <a:gd name="connsiteX0" fmla="*/ 0 w 3457575"/>
              <a:gd name="connsiteY0" fmla="*/ 1029752 h 1029752"/>
              <a:gd name="connsiteX1" fmla="*/ 2305050 w 3457575"/>
              <a:gd name="connsiteY1" fmla="*/ 1052 h 1029752"/>
              <a:gd name="connsiteX2" fmla="*/ 3457575 w 3457575"/>
              <a:gd name="connsiteY2" fmla="*/ 867827 h 1029752"/>
              <a:gd name="connsiteX0" fmla="*/ 0 w 3457575"/>
              <a:gd name="connsiteY0" fmla="*/ 1029752 h 1029752"/>
              <a:gd name="connsiteX1" fmla="*/ 2305050 w 3457575"/>
              <a:gd name="connsiteY1" fmla="*/ 1052 h 1029752"/>
              <a:gd name="connsiteX2" fmla="*/ 3457575 w 3457575"/>
              <a:gd name="connsiteY2" fmla="*/ 867827 h 1029752"/>
              <a:gd name="connsiteX0" fmla="*/ 0 w 3457575"/>
              <a:gd name="connsiteY0" fmla="*/ 1029752 h 1029752"/>
              <a:gd name="connsiteX1" fmla="*/ 2305050 w 3457575"/>
              <a:gd name="connsiteY1" fmla="*/ 1052 h 1029752"/>
              <a:gd name="connsiteX2" fmla="*/ 3457575 w 3457575"/>
              <a:gd name="connsiteY2" fmla="*/ 867827 h 1029752"/>
              <a:gd name="connsiteX0" fmla="*/ 0 w 3533775"/>
              <a:gd name="connsiteY0" fmla="*/ 1096427 h 1096427"/>
              <a:gd name="connsiteX1" fmla="*/ 2381250 w 3533775"/>
              <a:gd name="connsiteY1" fmla="*/ 1052 h 1096427"/>
              <a:gd name="connsiteX2" fmla="*/ 3533775 w 3533775"/>
              <a:gd name="connsiteY2" fmla="*/ 867827 h 1096427"/>
              <a:gd name="connsiteX0" fmla="*/ 0 w 3514320"/>
              <a:gd name="connsiteY0" fmla="*/ 1478980 h 1478980"/>
              <a:gd name="connsiteX1" fmla="*/ 2381250 w 3514320"/>
              <a:gd name="connsiteY1" fmla="*/ 383605 h 1478980"/>
              <a:gd name="connsiteX2" fmla="*/ 3514320 w 3514320"/>
              <a:gd name="connsiteY2" fmla="*/ 131699 h 1478980"/>
              <a:gd name="connsiteX0" fmla="*/ 0 w 3514320"/>
              <a:gd name="connsiteY0" fmla="*/ 1838336 h 1838336"/>
              <a:gd name="connsiteX1" fmla="*/ 1962960 w 3514320"/>
              <a:gd name="connsiteY1" fmla="*/ 3659 h 1838336"/>
              <a:gd name="connsiteX2" fmla="*/ 3514320 w 3514320"/>
              <a:gd name="connsiteY2" fmla="*/ 491055 h 1838336"/>
              <a:gd name="connsiteX0" fmla="*/ 0 w 3446227"/>
              <a:gd name="connsiteY0" fmla="*/ 1864470 h 1864470"/>
              <a:gd name="connsiteX1" fmla="*/ 1962960 w 3446227"/>
              <a:gd name="connsiteY1" fmla="*/ 29793 h 1864470"/>
              <a:gd name="connsiteX2" fmla="*/ 3446227 w 3446227"/>
              <a:gd name="connsiteY2" fmla="*/ 303181 h 1864470"/>
              <a:gd name="connsiteX0" fmla="*/ 0 w 3446227"/>
              <a:gd name="connsiteY0" fmla="*/ 1864470 h 1864470"/>
              <a:gd name="connsiteX1" fmla="*/ 1962960 w 3446227"/>
              <a:gd name="connsiteY1" fmla="*/ 29793 h 1864470"/>
              <a:gd name="connsiteX2" fmla="*/ 3446227 w 3446227"/>
              <a:gd name="connsiteY2" fmla="*/ 303181 h 1864470"/>
              <a:gd name="connsiteX0" fmla="*/ 0 w 3446227"/>
              <a:gd name="connsiteY0" fmla="*/ 1928975 h 1928975"/>
              <a:gd name="connsiteX1" fmla="*/ 1962960 w 3446227"/>
              <a:gd name="connsiteY1" fmla="*/ 94298 h 1928975"/>
              <a:gd name="connsiteX2" fmla="*/ 3446227 w 3446227"/>
              <a:gd name="connsiteY2" fmla="*/ 367686 h 19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6227" h="1928975">
                <a:moveTo>
                  <a:pt x="0" y="1928975"/>
                </a:moveTo>
                <a:cubicBezTo>
                  <a:pt x="673100" y="1920244"/>
                  <a:pt x="1513158" y="267200"/>
                  <a:pt x="1962960" y="94298"/>
                </a:cubicBezTo>
                <a:cubicBezTo>
                  <a:pt x="2412762" y="-78604"/>
                  <a:pt x="3068402" y="-28396"/>
                  <a:pt x="3446227" y="367686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092242-F449-432E-A77E-708752905F5C}"/>
              </a:ext>
            </a:extLst>
          </p:cNvPr>
          <p:cNvSpPr/>
          <p:nvPr/>
        </p:nvSpPr>
        <p:spPr>
          <a:xfrm>
            <a:off x="3361549" y="2378017"/>
            <a:ext cx="1385549" cy="180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FC460E-A3A7-4A00-9793-2F314E66AFBB}"/>
              </a:ext>
            </a:extLst>
          </p:cNvPr>
          <p:cNvSpPr/>
          <p:nvPr/>
        </p:nvSpPr>
        <p:spPr>
          <a:xfrm>
            <a:off x="3394648" y="1973950"/>
            <a:ext cx="108980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6324DB-C535-43A7-984E-5184890BFDDC}"/>
              </a:ext>
            </a:extLst>
          </p:cNvPr>
          <p:cNvSpPr/>
          <p:nvPr/>
        </p:nvSpPr>
        <p:spPr>
          <a:xfrm>
            <a:off x="8562892" y="3098964"/>
            <a:ext cx="11139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AE4B74-74EB-4EA6-B459-D61F567A2FB7}"/>
              </a:ext>
            </a:extLst>
          </p:cNvPr>
          <p:cNvSpPr/>
          <p:nvPr/>
        </p:nvSpPr>
        <p:spPr>
          <a:xfrm>
            <a:off x="8517084" y="3461629"/>
            <a:ext cx="359587" cy="210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D794BD-8039-4030-9A8D-60F01B94EE69}"/>
              </a:ext>
            </a:extLst>
          </p:cNvPr>
          <p:cNvSpPr/>
          <p:nvPr/>
        </p:nvSpPr>
        <p:spPr>
          <a:xfrm>
            <a:off x="3209262" y="3957613"/>
            <a:ext cx="1129274" cy="2107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092242-F449-432E-A77E-708752905F5C}"/>
              </a:ext>
            </a:extLst>
          </p:cNvPr>
          <p:cNvSpPr/>
          <p:nvPr/>
        </p:nvSpPr>
        <p:spPr>
          <a:xfrm>
            <a:off x="3582043" y="2568737"/>
            <a:ext cx="989957" cy="180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6324DB-C535-43A7-984E-5184890BFDDC}"/>
              </a:ext>
            </a:extLst>
          </p:cNvPr>
          <p:cNvSpPr/>
          <p:nvPr/>
        </p:nvSpPr>
        <p:spPr>
          <a:xfrm>
            <a:off x="8724387" y="3678186"/>
            <a:ext cx="995703" cy="1529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794BD-8039-4030-9A8D-60F01B94EE69}"/>
              </a:ext>
            </a:extLst>
          </p:cNvPr>
          <p:cNvSpPr/>
          <p:nvPr/>
        </p:nvSpPr>
        <p:spPr>
          <a:xfrm>
            <a:off x="8360674" y="5020932"/>
            <a:ext cx="1316166" cy="2107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9747114" y="5136204"/>
            <a:ext cx="2188723" cy="321518"/>
          </a:xfrm>
          <a:custGeom>
            <a:avLst/>
            <a:gdLst>
              <a:gd name="connsiteX0" fmla="*/ 0 w 2110902"/>
              <a:gd name="connsiteY0" fmla="*/ 0 h 371189"/>
              <a:gd name="connsiteX1" fmla="*/ 856034 w 2110902"/>
              <a:gd name="connsiteY1" fmla="*/ 369651 h 371189"/>
              <a:gd name="connsiteX2" fmla="*/ 2110902 w 2110902"/>
              <a:gd name="connsiteY2" fmla="*/ 107004 h 371189"/>
              <a:gd name="connsiteX0" fmla="*/ 0 w 2188723"/>
              <a:gd name="connsiteY0" fmla="*/ 0 h 321518"/>
              <a:gd name="connsiteX1" fmla="*/ 933855 w 2188723"/>
              <a:gd name="connsiteY1" fmla="*/ 321013 h 321518"/>
              <a:gd name="connsiteX2" fmla="*/ 2188723 w 2188723"/>
              <a:gd name="connsiteY2" fmla="*/ 58366 h 32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8723" h="321518">
                <a:moveTo>
                  <a:pt x="0" y="0"/>
                </a:moveTo>
                <a:cubicBezTo>
                  <a:pt x="252108" y="175908"/>
                  <a:pt x="569068" y="311285"/>
                  <a:pt x="933855" y="321013"/>
                </a:cubicBezTo>
                <a:cubicBezTo>
                  <a:pt x="1298642" y="330741"/>
                  <a:pt x="1737197" y="198606"/>
                  <a:pt x="2188723" y="58366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7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49" y="1376363"/>
            <a:ext cx="5726514" cy="3429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31267" b="26569"/>
          <a:stretch/>
        </p:blipFill>
        <p:spPr>
          <a:xfrm>
            <a:off x="6114834" y="2818241"/>
            <a:ext cx="5441626" cy="336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8D106-03AA-46C3-8128-EBA70A1085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15. November 2021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88BCCD-DA3C-47B1-A625-F8298FFF60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Digital Manufacturing - 04 - Cloud Computing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E5E69-0DEA-4140-9DA1-6C027A81C2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8A02AA-18F3-48B5-BAE2-FEE1DF3E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Hands-On: http://www.hsr.ch </a:t>
            </a:r>
            <a:r>
              <a:rPr lang="en-US" dirty="0">
                <a:sym typeface="Wingdings" panose="05000000000000000000" pitchFamily="2" charset="2"/>
              </a:rPr>
              <a:t> https://www.ost.ch</a:t>
            </a: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39969-1A42-451E-9E31-8236FA6D87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the Internet works</a:t>
            </a:r>
            <a:endParaRPr lang="de-CH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E1AF9E0-1F5E-4C18-AF1F-3FE626C46C39}"/>
              </a:ext>
            </a:extLst>
          </p:cNvPr>
          <p:cNvSpPr/>
          <p:nvPr/>
        </p:nvSpPr>
        <p:spPr>
          <a:xfrm>
            <a:off x="4894235" y="2167656"/>
            <a:ext cx="3173852" cy="1760333"/>
          </a:xfrm>
          <a:custGeom>
            <a:avLst/>
            <a:gdLst>
              <a:gd name="connsiteX0" fmla="*/ 0 w 2381250"/>
              <a:gd name="connsiteY0" fmla="*/ 432639 h 880314"/>
              <a:gd name="connsiteX1" fmla="*/ 1228725 w 2381250"/>
              <a:gd name="connsiteY1" fmla="*/ 13539 h 880314"/>
              <a:gd name="connsiteX2" fmla="*/ 2381250 w 2381250"/>
              <a:gd name="connsiteY2" fmla="*/ 880314 h 880314"/>
              <a:gd name="connsiteX0" fmla="*/ 0 w 3457575"/>
              <a:gd name="connsiteY0" fmla="*/ 1029752 h 1029752"/>
              <a:gd name="connsiteX1" fmla="*/ 2305050 w 3457575"/>
              <a:gd name="connsiteY1" fmla="*/ 1052 h 1029752"/>
              <a:gd name="connsiteX2" fmla="*/ 3457575 w 3457575"/>
              <a:gd name="connsiteY2" fmla="*/ 867827 h 1029752"/>
              <a:gd name="connsiteX0" fmla="*/ 0 w 3457575"/>
              <a:gd name="connsiteY0" fmla="*/ 1029752 h 1029752"/>
              <a:gd name="connsiteX1" fmla="*/ 2305050 w 3457575"/>
              <a:gd name="connsiteY1" fmla="*/ 1052 h 1029752"/>
              <a:gd name="connsiteX2" fmla="*/ 3457575 w 3457575"/>
              <a:gd name="connsiteY2" fmla="*/ 867827 h 1029752"/>
              <a:gd name="connsiteX0" fmla="*/ 0 w 3457575"/>
              <a:gd name="connsiteY0" fmla="*/ 1029752 h 1029752"/>
              <a:gd name="connsiteX1" fmla="*/ 2305050 w 3457575"/>
              <a:gd name="connsiteY1" fmla="*/ 1052 h 1029752"/>
              <a:gd name="connsiteX2" fmla="*/ 3457575 w 3457575"/>
              <a:gd name="connsiteY2" fmla="*/ 867827 h 1029752"/>
              <a:gd name="connsiteX0" fmla="*/ 0 w 3533775"/>
              <a:gd name="connsiteY0" fmla="*/ 1096427 h 1096427"/>
              <a:gd name="connsiteX1" fmla="*/ 2381250 w 3533775"/>
              <a:gd name="connsiteY1" fmla="*/ 1052 h 1096427"/>
              <a:gd name="connsiteX2" fmla="*/ 3533775 w 3533775"/>
              <a:gd name="connsiteY2" fmla="*/ 867827 h 1096427"/>
              <a:gd name="connsiteX0" fmla="*/ 0 w 3533775"/>
              <a:gd name="connsiteY0" fmla="*/ 1096427 h 1096427"/>
              <a:gd name="connsiteX1" fmla="*/ 2381250 w 3533775"/>
              <a:gd name="connsiteY1" fmla="*/ 1052 h 1096427"/>
              <a:gd name="connsiteX2" fmla="*/ 3533775 w 3533775"/>
              <a:gd name="connsiteY2" fmla="*/ 867827 h 1096427"/>
              <a:gd name="connsiteX0" fmla="*/ 0 w 3533775"/>
              <a:gd name="connsiteY0" fmla="*/ 1698977 h 1698977"/>
              <a:gd name="connsiteX1" fmla="*/ 1817045 w 3533775"/>
              <a:gd name="connsiteY1" fmla="*/ 487 h 1698977"/>
              <a:gd name="connsiteX2" fmla="*/ 3533775 w 3533775"/>
              <a:gd name="connsiteY2" fmla="*/ 1470377 h 1698977"/>
              <a:gd name="connsiteX0" fmla="*/ 0 w 3173852"/>
              <a:gd name="connsiteY0" fmla="*/ 1760333 h 1760333"/>
              <a:gd name="connsiteX1" fmla="*/ 1817045 w 3173852"/>
              <a:gd name="connsiteY1" fmla="*/ 61843 h 1760333"/>
              <a:gd name="connsiteX2" fmla="*/ 3173852 w 3173852"/>
              <a:gd name="connsiteY2" fmla="*/ 568695 h 176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3852" h="1760333">
                <a:moveTo>
                  <a:pt x="0" y="1760333"/>
                </a:moveTo>
                <a:cubicBezTo>
                  <a:pt x="673100" y="1751602"/>
                  <a:pt x="1288070" y="260449"/>
                  <a:pt x="1817045" y="61843"/>
                </a:cubicBezTo>
                <a:cubicBezTo>
                  <a:pt x="2346020" y="-136763"/>
                  <a:pt x="2796027" y="172613"/>
                  <a:pt x="3173852" y="56869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092242-F449-432E-A77E-708752905F5C}"/>
              </a:ext>
            </a:extLst>
          </p:cNvPr>
          <p:cNvSpPr/>
          <p:nvPr/>
        </p:nvSpPr>
        <p:spPr>
          <a:xfrm>
            <a:off x="3334786" y="2227953"/>
            <a:ext cx="381179" cy="180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FC460E-A3A7-4A00-9793-2F314E66AFBB}"/>
              </a:ext>
            </a:extLst>
          </p:cNvPr>
          <p:cNvSpPr/>
          <p:nvPr/>
        </p:nvSpPr>
        <p:spPr>
          <a:xfrm>
            <a:off x="3386308" y="1849426"/>
            <a:ext cx="1321879" cy="188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6324DB-C535-43A7-984E-5184890BFDDC}"/>
              </a:ext>
            </a:extLst>
          </p:cNvPr>
          <p:cNvSpPr/>
          <p:nvPr/>
        </p:nvSpPr>
        <p:spPr>
          <a:xfrm>
            <a:off x="8835647" y="3304376"/>
            <a:ext cx="1800542" cy="224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AE4B74-74EB-4EA6-B459-D61F567A2FB7}"/>
              </a:ext>
            </a:extLst>
          </p:cNvPr>
          <p:cNvSpPr/>
          <p:nvPr/>
        </p:nvSpPr>
        <p:spPr>
          <a:xfrm>
            <a:off x="8783265" y="3709684"/>
            <a:ext cx="448284" cy="210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D794BD-8039-4030-9A8D-60F01B94EE69}"/>
              </a:ext>
            </a:extLst>
          </p:cNvPr>
          <p:cNvSpPr/>
          <p:nvPr/>
        </p:nvSpPr>
        <p:spPr>
          <a:xfrm>
            <a:off x="3172693" y="3816841"/>
            <a:ext cx="1652225" cy="2107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092242-F449-432E-A77E-708752905F5C}"/>
              </a:ext>
            </a:extLst>
          </p:cNvPr>
          <p:cNvSpPr/>
          <p:nvPr/>
        </p:nvSpPr>
        <p:spPr>
          <a:xfrm>
            <a:off x="3554559" y="2418606"/>
            <a:ext cx="988258" cy="180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AE4B74-74EB-4EA6-B459-D61F567A2FB7}"/>
              </a:ext>
            </a:extLst>
          </p:cNvPr>
          <p:cNvSpPr/>
          <p:nvPr/>
        </p:nvSpPr>
        <p:spPr>
          <a:xfrm>
            <a:off x="9016127" y="3920400"/>
            <a:ext cx="1207643" cy="1804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908681">
            <a:off x="3783351" y="5351792"/>
            <a:ext cx="1918150" cy="6734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US" sz="1800" dirty="0">
                <a:solidFill>
                  <a:srgbClr val="FF0000"/>
                </a:solidFill>
                <a:ea typeface="Roboto Medium" panose="02000000000000000000" pitchFamily="2" charset="0"/>
              </a:rPr>
              <a:t>So, the Website is hosted in </a:t>
            </a:r>
            <a:r>
              <a:rPr lang="en-US" sz="1800" dirty="0" err="1">
                <a:solidFill>
                  <a:srgbClr val="FF0000"/>
                </a:solidFill>
                <a:ea typeface="Roboto Medium" panose="02000000000000000000" pitchFamily="2" charset="0"/>
              </a:rPr>
              <a:t>Buchs</a:t>
            </a:r>
            <a:endParaRPr lang="en-US" sz="1800" dirty="0">
              <a:solidFill>
                <a:srgbClr val="FF0000"/>
              </a:solidFill>
              <a:ea typeface="Roboto Medium" panose="02000000000000000000" pitchFamily="2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544766" y="4153711"/>
            <a:ext cx="3880319" cy="1391055"/>
          </a:xfrm>
          <a:custGeom>
            <a:avLst/>
            <a:gdLst>
              <a:gd name="connsiteX0" fmla="*/ 3657600 w 3880319"/>
              <a:gd name="connsiteY0" fmla="*/ 0 h 1391055"/>
              <a:gd name="connsiteX1" fmla="*/ 3482502 w 3880319"/>
              <a:gd name="connsiteY1" fmla="*/ 1021404 h 1391055"/>
              <a:gd name="connsiteX2" fmla="*/ 0 w 3880319"/>
              <a:gd name="connsiteY2" fmla="*/ 1391055 h 139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0319" h="1391055">
                <a:moveTo>
                  <a:pt x="3657600" y="0"/>
                </a:moveTo>
                <a:cubicBezTo>
                  <a:pt x="3874851" y="394781"/>
                  <a:pt x="4092102" y="789562"/>
                  <a:pt x="3482502" y="1021404"/>
                </a:cubicBezTo>
                <a:cubicBezTo>
                  <a:pt x="2872902" y="1253247"/>
                  <a:pt x="1436451" y="1322151"/>
                  <a:pt x="0" y="1391055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67301" y="5045447"/>
            <a:ext cx="2112523" cy="472811"/>
          </a:xfrm>
          <a:custGeom>
            <a:avLst/>
            <a:gdLst>
              <a:gd name="connsiteX0" fmla="*/ 0 w 2110902"/>
              <a:gd name="connsiteY0" fmla="*/ 0 h 371189"/>
              <a:gd name="connsiteX1" fmla="*/ 856034 w 2110902"/>
              <a:gd name="connsiteY1" fmla="*/ 369651 h 371189"/>
              <a:gd name="connsiteX2" fmla="*/ 2110902 w 2110902"/>
              <a:gd name="connsiteY2" fmla="*/ 107004 h 371189"/>
              <a:gd name="connsiteX0" fmla="*/ 0 w 2188723"/>
              <a:gd name="connsiteY0" fmla="*/ 0 h 321518"/>
              <a:gd name="connsiteX1" fmla="*/ 933855 w 2188723"/>
              <a:gd name="connsiteY1" fmla="*/ 321013 h 321518"/>
              <a:gd name="connsiteX2" fmla="*/ 2188723 w 2188723"/>
              <a:gd name="connsiteY2" fmla="*/ 58366 h 321518"/>
              <a:gd name="connsiteX0" fmla="*/ 0 w 2112523"/>
              <a:gd name="connsiteY0" fmla="*/ 151184 h 472400"/>
              <a:gd name="connsiteX1" fmla="*/ 933855 w 2112523"/>
              <a:gd name="connsiteY1" fmla="*/ 472197 h 472400"/>
              <a:gd name="connsiteX2" fmla="*/ 2112523 w 2112523"/>
              <a:gd name="connsiteY2" fmla="*/ 0 h 472400"/>
              <a:gd name="connsiteX0" fmla="*/ 0 w 2112523"/>
              <a:gd name="connsiteY0" fmla="*/ 151184 h 472811"/>
              <a:gd name="connsiteX1" fmla="*/ 933855 w 2112523"/>
              <a:gd name="connsiteY1" fmla="*/ 472197 h 472811"/>
              <a:gd name="connsiteX2" fmla="*/ 2112523 w 2112523"/>
              <a:gd name="connsiteY2" fmla="*/ 0 h 47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2523" h="472811">
                <a:moveTo>
                  <a:pt x="0" y="151184"/>
                </a:moveTo>
                <a:cubicBezTo>
                  <a:pt x="252108" y="327092"/>
                  <a:pt x="569068" y="462469"/>
                  <a:pt x="933855" y="472197"/>
                </a:cubicBezTo>
                <a:cubicBezTo>
                  <a:pt x="1298642" y="481925"/>
                  <a:pt x="1880072" y="378365"/>
                  <a:pt x="2112523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05720"/>
      </p:ext>
    </p:extLst>
  </p:cSld>
  <p:clrMapOvr>
    <a:masterClrMapping/>
  </p:clrMapOvr>
</p:sld>
</file>

<file path=ppt/theme/theme1.xml><?xml version="1.0" encoding="utf-8"?>
<a:theme xmlns:a="http://schemas.openxmlformats.org/drawingml/2006/main" name="OST-Vorlage">
  <a:themeElements>
    <a:clrScheme name="OST-Farben_komplett">
      <a:dk1>
        <a:srgbClr val="191919"/>
      </a:dk1>
      <a:lt1>
        <a:srgbClr val="FFFFFF"/>
      </a:lt1>
      <a:dk2>
        <a:srgbClr val="8C195F"/>
      </a:dk2>
      <a:lt2>
        <a:srgbClr val="C6C6C6"/>
      </a:lt2>
      <a:accent1>
        <a:srgbClr val="56276D"/>
      </a:accent1>
      <a:accent2>
        <a:srgbClr val="C397C4"/>
      </a:accent2>
      <a:accent3>
        <a:srgbClr val="146C58"/>
      </a:accent3>
      <a:accent4>
        <a:srgbClr val="99CCB5"/>
      </a:accent4>
      <a:accent5>
        <a:srgbClr val="B21D19"/>
      </a:accent5>
      <a:accent6>
        <a:srgbClr val="EC867B"/>
      </a:accent6>
      <a:hlink>
        <a:srgbClr val="D72864"/>
      </a:hlink>
      <a:folHlink>
        <a:srgbClr val="8C19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/>
        <a:effectLst/>
      </a:spPr>
      <a:bodyPr rtlCol="0" anchor="t"/>
      <a:lstStyle>
        <a:defPPr algn="l">
          <a:defRPr sz="14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rmAutofit lnSpcReduction="10000"/>
      </a:bodyPr>
      <a:lstStyle>
        <a:defPPr marL="252000" indent="-252000" algn="l">
          <a:spcAft>
            <a:spcPts val="600"/>
          </a:spcAft>
          <a:buClr>
            <a:schemeClr val="tx2"/>
          </a:buClr>
          <a:buFont typeface="Arial" panose="020B0604020202020204" pitchFamily="34" charset="0"/>
          <a:buChar char="•"/>
          <a:defRPr sz="2000" dirty="0" err="1" smtClean="0">
            <a:ea typeface="Roboto Medium" panose="02000000000000000000" pitchFamily="2" charset="0"/>
          </a:defRPr>
        </a:defPPr>
      </a:lstStyle>
    </a:txDef>
  </a:objectDefaults>
  <a:extraClrSchemeLst>
    <a:extraClrScheme>
      <a:clrScheme name="OST - Farben">
        <a:dk1>
          <a:srgbClr val="191919"/>
        </a:dk1>
        <a:lt1>
          <a:srgbClr val="FFFFFF"/>
        </a:lt1>
        <a:dk2>
          <a:srgbClr val="8C195F"/>
        </a:dk2>
        <a:lt2>
          <a:srgbClr val="D72864"/>
        </a:lt2>
        <a:accent1>
          <a:srgbClr val="56276D"/>
        </a:accent1>
        <a:accent2>
          <a:srgbClr val="C397C4"/>
        </a:accent2>
        <a:accent3>
          <a:srgbClr val="146C58"/>
        </a:accent3>
        <a:accent4>
          <a:srgbClr val="99CCB5"/>
        </a:accent4>
        <a:accent5>
          <a:srgbClr val="B21D19"/>
        </a:accent5>
        <a:accent6>
          <a:srgbClr val="EC867B"/>
        </a:accent6>
        <a:hlink>
          <a:srgbClr val="191919"/>
        </a:hlink>
        <a:folHlink>
          <a:srgbClr val="1919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OST Violett">
      <a:srgbClr val="9560A4"/>
    </a:custClr>
    <a:custClr name="OST Grün">
      <a:srgbClr val="1DAF8E"/>
    </a:custClr>
    <a:custClr name="OST Rot">
      <a:srgbClr val="E84E0F"/>
    </a:custClr>
    <a:custClr name="OST Blau">
      <a:srgbClr val="0086CD"/>
    </a:custClr>
    <a:custClr name="OST Orange">
      <a:srgbClr val="FBBA00"/>
    </a:custClr>
    <a:custClr name="Weiss">
      <a:srgbClr val="FFFFFF"/>
    </a:custClr>
    <a:custClr name="Weiss">
      <a:srgbClr val="FFFFFF"/>
    </a:custClr>
    <a:custClr name="OST Schwarz">
      <a:srgbClr val="191919"/>
    </a:custClr>
    <a:custClr name="OST Brombeer">
      <a:srgbClr val="8C195F"/>
    </a:custClr>
    <a:custClr name="OST Himbeer">
      <a:srgbClr val="D72864"/>
    </a:custClr>
    <a:custClr name="OST Dunkelviolett">
      <a:srgbClr val="6B3881"/>
    </a:custClr>
    <a:custClr name="OST Dunkelgrün">
      <a:srgbClr val="007E6B"/>
    </a:custClr>
    <a:custClr name="OST Dunkelrot">
      <a:srgbClr val="C32E15"/>
    </a:custClr>
    <a:custClr name="OST Dunkelblau">
      <a:srgbClr val="0073B0"/>
    </a:custClr>
    <a:custClr name="OST Dunkelorange">
      <a:srgbClr val="D18F00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OST Hellviolett">
      <a:srgbClr val="D0A9D0"/>
    </a:custClr>
    <a:custClr name="OST Hellgrün">
      <a:srgbClr val="A7D5C2"/>
    </a:custClr>
    <a:custClr name="OST Hellrot">
      <a:srgbClr val="F39A8B"/>
    </a:custClr>
    <a:custClr name="OST Hellblau">
      <a:srgbClr val="5FBFED"/>
    </a:custClr>
    <a:custClr name="OST Hellorange">
      <a:srgbClr val="FDD6A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</a:custClrLst>
  <a:extLst>
    <a:ext uri="{05A4C25C-085E-4340-85A3-A5531E510DB2}">
      <thm15:themeFamily xmlns:thm15="http://schemas.microsoft.com/office/thememl/2012/main" name="OST_Vorlage_KRL.potx" id="{1D82F8A3-87CA-4BF8-A5D8-3D6E1266F7FA}" vid="{3198D98E-7871-4034-858B-395A9710EAE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ST - Fonts">
      <a:majorFont>
        <a:latin typeface="Zilla Slab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ST - Fonts">
      <a:majorFont>
        <a:latin typeface="Zilla Slab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17A725C2F7F14DA7BD4390B8CC10C5" ma:contentTypeVersion="15" ma:contentTypeDescription="Ein neues Dokument erstellen." ma:contentTypeScope="" ma:versionID="159b6da2d1ec65df10cba4dfe816be36">
  <xsd:schema xmlns:xsd="http://www.w3.org/2001/XMLSchema" xmlns:xs="http://www.w3.org/2001/XMLSchema" xmlns:p="http://schemas.microsoft.com/office/2006/metadata/properties" xmlns:ns2="7cbc8f1c-7aec-4c0f-94f7-d7a778b1f150" xmlns:ns3="ad66ac8b-a0d6-471b-a9a3-42be27d96eff" targetNamespace="http://schemas.microsoft.com/office/2006/metadata/properties" ma:root="true" ma:fieldsID="594609bf399d9187ee6bcf5731293df1" ns2:_="" ns3:_="">
    <xsd:import namespace="7cbc8f1c-7aec-4c0f-94f7-d7a778b1f150"/>
    <xsd:import namespace="ad66ac8b-a0d6-471b-a9a3-42be27d96e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c8f1c-7aec-4c0f-94f7-d7a778b1f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f212c26d-ba8a-401b-a725-3045b2045b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6ac8b-a0d6-471b-a9a3-42be27d96e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6137c87-629c-40fa-aef6-d0ea829924dd}" ma:internalName="TaxCatchAll" ma:showField="CatchAllData" ma:web="ad66ac8b-a0d6-471b-a9a3-42be27d96e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bc8f1c-7aec-4c0f-94f7-d7a778b1f150">
      <Terms xmlns="http://schemas.microsoft.com/office/infopath/2007/PartnerControls"/>
    </lcf76f155ced4ddcb4097134ff3c332f>
    <TaxCatchAll xmlns="ad66ac8b-a0d6-471b-a9a3-42be27d96eff" xsi:nil="true"/>
  </documentManagement>
</p:properties>
</file>

<file path=customXml/itemProps1.xml><?xml version="1.0" encoding="utf-8"?>
<ds:datastoreItem xmlns:ds="http://schemas.openxmlformats.org/officeDocument/2006/customXml" ds:itemID="{95396053-9170-4AD2-878A-A176A8D92C79}"/>
</file>

<file path=customXml/itemProps2.xml><?xml version="1.0" encoding="utf-8"?>
<ds:datastoreItem xmlns:ds="http://schemas.openxmlformats.org/officeDocument/2006/customXml" ds:itemID="{3E429BCE-F6FB-412A-AE36-70EF4EF02D5D}"/>
</file>

<file path=customXml/itemProps3.xml><?xml version="1.0" encoding="utf-8"?>
<ds:datastoreItem xmlns:ds="http://schemas.openxmlformats.org/officeDocument/2006/customXml" ds:itemID="{5D68896D-CC47-43E8-8839-AFFF1145E9FF}"/>
</file>

<file path=docProps/app.xml><?xml version="1.0" encoding="utf-8"?>
<Properties xmlns="http://schemas.openxmlformats.org/officeDocument/2006/extended-properties" xmlns:vt="http://schemas.openxmlformats.org/officeDocument/2006/docPropsVTypes">
  <Template>OST_Vorlage_KRL</Template>
  <TotalTime>3</TotalTime>
  <Words>3604</Words>
  <Application>Microsoft Office PowerPoint</Application>
  <PresentationFormat>Custom</PresentationFormat>
  <Paragraphs>692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Cambria Math</vt:lpstr>
      <vt:lpstr>Roboto</vt:lpstr>
      <vt:lpstr>Symbol</vt:lpstr>
      <vt:lpstr>Wingdings</vt:lpstr>
      <vt:lpstr>OST-Vorlage</vt:lpstr>
      <vt:lpstr>Digital Manufacturing</vt:lpstr>
      <vt:lpstr>Startup</vt:lpstr>
      <vt:lpstr>PowerPoint Presentation</vt:lpstr>
      <vt:lpstr>How the Internet works</vt:lpstr>
      <vt:lpstr>http://www.hsr.ch  https://www.ost.ch </vt:lpstr>
      <vt:lpstr>Hands-On: http://www.hsr.ch  https://www.ost.ch </vt:lpstr>
      <vt:lpstr>Hands-On: http://www.hsr.ch  https://www.ost.ch</vt:lpstr>
      <vt:lpstr>Hands-On: http://www.hsr.ch  https://www.ost.ch</vt:lpstr>
      <vt:lpstr>Hands-On: http://www.hsr.ch  https://www.ost.ch</vt:lpstr>
      <vt:lpstr>API (Application Programming Interface)</vt:lpstr>
      <vt:lpstr>What’s an API?</vt:lpstr>
      <vt:lpstr>REST</vt:lpstr>
      <vt:lpstr>SOAP</vt:lpstr>
      <vt:lpstr>OPC-UA (Open Platform Communications Unified Architecture)</vt:lpstr>
      <vt:lpstr>HTTP Methods</vt:lpstr>
      <vt:lpstr>Postman</vt:lpstr>
      <vt:lpstr>Reading Data</vt:lpstr>
      <vt:lpstr>Writing Data</vt:lpstr>
      <vt:lpstr>The Cloud</vt:lpstr>
      <vt:lpstr>Hello Cloud</vt:lpstr>
      <vt:lpstr>Introduction to the Cloud by Scott Hanselman </vt:lpstr>
      <vt:lpstr>XaaS (Everything as a Service)</vt:lpstr>
      <vt:lpstr>XaaS (Everything as a Service)</vt:lpstr>
      <vt:lpstr>XaaS (Everything as a Service)</vt:lpstr>
      <vt:lpstr>Data Modeling for MindSphere</vt:lpstr>
      <vt:lpstr>PlantUML</vt:lpstr>
      <vt:lpstr>Class Diagrams</vt:lpstr>
      <vt:lpstr>Modeling for MindSphere</vt:lpstr>
      <vt:lpstr>Modeling your Assets</vt:lpstr>
      <vt:lpstr>Why a Physical and Virtual Asset?</vt:lpstr>
      <vt:lpstr>Working with MindSphere</vt:lpstr>
      <vt:lpstr>Cloud Computing</vt:lpstr>
      <vt:lpstr>Pros</vt:lpstr>
      <vt:lpstr>Cons</vt:lpstr>
      <vt:lpstr>Security Fundamentals</vt:lpstr>
      <vt:lpstr>Why Security?</vt:lpstr>
      <vt:lpstr>Data Representation</vt:lpstr>
      <vt:lpstr>Cryptographic Hash Functions</vt:lpstr>
      <vt:lpstr>Hash Examples</vt:lpstr>
      <vt:lpstr>Symmetric Cryptography</vt:lpstr>
      <vt:lpstr>Asymmetric Cryptography</vt:lpstr>
      <vt:lpstr>Two Ways of using Asymmetric Cryptography</vt:lpstr>
      <vt:lpstr>What’s behind the MindSphere Token?</vt:lpstr>
      <vt:lpstr>What’s behind the MindSphere Token?</vt:lpstr>
      <vt:lpstr>JWT (JSON Web Token)</vt:lpstr>
      <vt:lpstr>What’s behind the MindSphere Token?</vt:lpstr>
      <vt:lpstr>What’s behind the MindSphere Token?</vt:lpstr>
      <vt:lpstr>Dashboard with Edge2Web</vt:lpstr>
      <vt:lpstr>Project</vt:lpstr>
      <vt:lpstr>Introduction to the Project</vt:lpstr>
      <vt:lpstr>Task 2: Development of a Dashboard</vt:lpstr>
      <vt:lpstr>Result</vt:lpstr>
      <vt:lpstr>Project</vt:lpstr>
      <vt:lpstr>PowerPoint Presentation</vt:lpstr>
      <vt:lpstr>Closing Remarks</vt:lpstr>
    </vt:vector>
  </TitlesOfParts>
  <Company>HSR Hochschule für Technik Rapperswil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DIMA - 04 - Cloud Computing</dc:title>
  <dc:creator>Lukas Kretschmar</dc:creator>
  <cp:lastModifiedBy>Lukas Kretschmar</cp:lastModifiedBy>
  <cp:revision>166</cp:revision>
  <cp:lastPrinted>2019-10-30T10:24:00Z</cp:lastPrinted>
  <dcterms:created xsi:type="dcterms:W3CDTF">2020-09-25T16:32:36Z</dcterms:created>
  <dcterms:modified xsi:type="dcterms:W3CDTF">2021-11-14T15:57:05Z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0x0101000C17A725C2F7F14DA7BD4390B8CC10C5</vt:lpwstr>
  </property>
</Properties>
</file>