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2" r:id="rId1"/>
  </p:sldMasterIdLst>
  <p:notesMasterIdLst>
    <p:notesMasterId r:id="rId74"/>
  </p:notesMasterIdLst>
  <p:handoutMasterIdLst>
    <p:handoutMasterId r:id="rId75"/>
  </p:handoutMasterIdLst>
  <p:sldIdLst>
    <p:sldId id="288" r:id="rId2"/>
    <p:sldId id="289" r:id="rId3"/>
    <p:sldId id="321" r:id="rId4"/>
    <p:sldId id="322" r:id="rId5"/>
    <p:sldId id="323" r:id="rId6"/>
    <p:sldId id="291" r:id="rId7"/>
    <p:sldId id="317" r:id="rId8"/>
    <p:sldId id="294" r:id="rId9"/>
    <p:sldId id="299" r:id="rId10"/>
    <p:sldId id="302" r:id="rId11"/>
    <p:sldId id="303" r:id="rId12"/>
    <p:sldId id="304" r:id="rId13"/>
    <p:sldId id="292" r:id="rId14"/>
    <p:sldId id="295" r:id="rId15"/>
    <p:sldId id="316" r:id="rId16"/>
    <p:sldId id="325" r:id="rId17"/>
    <p:sldId id="301" r:id="rId18"/>
    <p:sldId id="307" r:id="rId19"/>
    <p:sldId id="314" r:id="rId20"/>
    <p:sldId id="308" r:id="rId21"/>
    <p:sldId id="305" r:id="rId22"/>
    <p:sldId id="318" r:id="rId23"/>
    <p:sldId id="306" r:id="rId24"/>
    <p:sldId id="309" r:id="rId25"/>
    <p:sldId id="310" r:id="rId26"/>
    <p:sldId id="311" r:id="rId27"/>
    <p:sldId id="312" r:id="rId28"/>
    <p:sldId id="315" r:id="rId29"/>
    <p:sldId id="313" r:id="rId30"/>
    <p:sldId id="293" r:id="rId31"/>
    <p:sldId id="320" r:id="rId32"/>
    <p:sldId id="297" r:id="rId33"/>
    <p:sldId id="298" r:id="rId34"/>
    <p:sldId id="296" r:id="rId35"/>
    <p:sldId id="319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361" r:id="rId72"/>
    <p:sldId id="290" r:id="rId73"/>
  </p:sldIdLst>
  <p:sldSz cx="12198350" cy="6858000"/>
  <p:notesSz cx="6858000" cy="9144000"/>
  <p:defaultTextStyle>
    <a:defPPr>
      <a:defRPr lang="de-DE"/>
    </a:defPPr>
    <a:lvl1pPr marL="0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76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535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30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907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83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606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37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814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D72864"/>
    <a:srgbClr val="D72872"/>
    <a:srgbClr val="8C195F"/>
    <a:srgbClr val="A2195B"/>
    <a:srgbClr val="E61B72"/>
    <a:srgbClr val="933279"/>
    <a:srgbClr val="E7249F"/>
    <a:srgbClr val="7F7F7F"/>
    <a:srgbClr val="C8D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20E951-F767-40FB-8981-BDCADE0C3650}">
  <a:tblStyle styleId="{CA20E951-F767-40FB-8981-BDCADE0C3650}" styleName="OST Tabelle">
    <a:wholeTbl>
      <a:tcTxStyle>
        <a:fontRef idx="minor">
          <a:prstClr val="black"/>
        </a:fontRef>
        <a:schemeClr val="dk1"/>
      </a:tcTxStyle>
      <a:tcStyle>
        <a:tcBdr>
          <a:left>
            <a:ln w="28575" cmpd="sng">
              <a:solidFill>
                <a:srgbClr val="56276D"/>
              </a:solidFill>
            </a:ln>
          </a:left>
          <a:right>
            <a:ln w="28575" cmpd="sng">
              <a:solidFill>
                <a:srgbClr val="56276D"/>
              </a:solidFill>
            </a:ln>
          </a:right>
          <a:top>
            <a:ln w="28575" cmpd="sng">
              <a:solidFill>
                <a:srgbClr val="56276D"/>
              </a:solidFill>
            </a:ln>
          </a:top>
          <a:bottom>
            <a:ln w="28575" cmpd="sng">
              <a:solidFill>
                <a:srgbClr val="56276D"/>
              </a:solidFill>
            </a:ln>
          </a:bottom>
          <a:insideH>
            <a:ln w="28575" cmpd="sng">
              <a:solidFill>
                <a:srgbClr val="56276D"/>
              </a:solidFill>
            </a:ln>
          </a:insideH>
          <a:insideV>
            <a:ln w="28575" cmpd="sng">
              <a:solidFill>
                <a:srgbClr val="56276D"/>
              </a:solidFill>
            </a:ln>
          </a:insideV>
        </a:tcBdr>
        <a:fill>
          <a:noFill/>
        </a:fill>
      </a:tcStyle>
    </a:wholeTbl>
    <a:firstCol>
      <a:tcTxStyle b="on">
        <a:fontRef idx="minor"/>
        <a:srgbClr val="000000"/>
      </a:tcTxStyle>
      <a:tcStyle>
        <a:tcBdr/>
        <a:fill>
          <a:noFill/>
        </a:fill>
      </a:tcStyle>
    </a:firstCol>
    <a:firstRow>
      <a:tcTxStyle b="on">
        <a:fontRef idx="minor"/>
        <a:srgbClr val="000000"/>
      </a:tcTxStyle>
      <a:tcStyle>
        <a:tcBdr/>
        <a:fill>
          <a:noFill/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7459" autoAdjust="0"/>
  </p:normalViewPr>
  <p:slideViewPr>
    <p:cSldViewPr snapToGrid="0" snapToObjects="1">
      <p:cViewPr varScale="1">
        <p:scale>
          <a:sx n="119" d="100"/>
          <a:sy n="119" d="100"/>
        </p:scale>
        <p:origin x="132" y="27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01" d="100"/>
          <a:sy n="101" d="100"/>
        </p:scale>
        <p:origin x="353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8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8E594-98F6-3A40-9CB1-890EFD882430}" type="datetimeFigureOut">
              <a:rPr lang="de-DE" smtClean="0"/>
              <a:t>14.11.2021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A8F55-2519-6F41-91E3-24F0254F6FF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058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DA80C-0032-A04F-8DC3-1D9FA424B670}" type="datetimeFigureOut">
              <a:rPr lang="de-DE" smtClean="0"/>
              <a:t>14.11.2021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8BABC-F464-1C42-81DA-2E65C84DE5D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02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mask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1" y="0"/>
            <a:ext cx="1219835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21" name="Freihandform 20"/>
          <p:cNvSpPr/>
          <p:nvPr/>
        </p:nvSpPr>
        <p:spPr>
          <a:xfrm>
            <a:off x="3975404" y="679931"/>
            <a:ext cx="8222947" cy="6187327"/>
          </a:xfrm>
          <a:custGeom>
            <a:avLst/>
            <a:gdLst>
              <a:gd name="connsiteX0" fmla="*/ 5924544 w 8222947"/>
              <a:gd name="connsiteY0" fmla="*/ 885 h 6187327"/>
              <a:gd name="connsiteX1" fmla="*/ 6308590 w 8222947"/>
              <a:gd name="connsiteY1" fmla="*/ 41571 h 6187327"/>
              <a:gd name="connsiteX2" fmla="*/ 8006972 w 8222947"/>
              <a:gd name="connsiteY2" fmla="*/ 1782211 h 6187327"/>
              <a:gd name="connsiteX3" fmla="*/ 8214187 w 8222947"/>
              <a:gd name="connsiteY3" fmla="*/ 2329511 h 6187327"/>
              <a:gd name="connsiteX4" fmla="*/ 8222947 w 8222947"/>
              <a:gd name="connsiteY4" fmla="*/ 2362752 h 6187327"/>
              <a:gd name="connsiteX5" fmla="*/ 8222947 w 8222947"/>
              <a:gd name="connsiteY5" fmla="*/ 4688892 h 6187327"/>
              <a:gd name="connsiteX6" fmla="*/ 8207914 w 8222947"/>
              <a:gd name="connsiteY6" fmla="*/ 4742881 h 6187327"/>
              <a:gd name="connsiteX7" fmla="*/ 7556423 w 8222947"/>
              <a:gd name="connsiteY7" fmla="*/ 6028617 h 6187327"/>
              <a:gd name="connsiteX8" fmla="*/ 7425161 w 8222947"/>
              <a:gd name="connsiteY8" fmla="*/ 6187327 h 6187327"/>
              <a:gd name="connsiteX9" fmla="*/ 1006577 w 8222947"/>
              <a:gd name="connsiteY9" fmla="*/ 6187327 h 6187327"/>
              <a:gd name="connsiteX10" fmla="*/ 850964 w 8222947"/>
              <a:gd name="connsiteY10" fmla="*/ 5995980 h 6187327"/>
              <a:gd name="connsiteX11" fmla="*/ 422250 w 8222947"/>
              <a:gd name="connsiteY11" fmla="*/ 5267019 h 6187327"/>
              <a:gd name="connsiteX12" fmla="*/ 142610 w 8222947"/>
              <a:gd name="connsiteY12" fmla="*/ 2830055 h 6187327"/>
              <a:gd name="connsiteX13" fmla="*/ 3539677 w 8222947"/>
              <a:gd name="connsiteY13" fmla="*/ 2265216 h 6187327"/>
              <a:gd name="connsiteX14" fmla="*/ 5924544 w 8222947"/>
              <a:gd name="connsiteY14" fmla="*/ 885 h 618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22947" h="6187327">
                <a:moveTo>
                  <a:pt x="5924544" y="885"/>
                </a:moveTo>
                <a:cubicBezTo>
                  <a:pt x="6041007" y="-3625"/>
                  <a:pt x="6168271" y="8957"/>
                  <a:pt x="6308590" y="41571"/>
                </a:cubicBezTo>
                <a:cubicBezTo>
                  <a:pt x="6952725" y="190142"/>
                  <a:pt x="7634399" y="972436"/>
                  <a:pt x="8006972" y="1782211"/>
                </a:cubicBezTo>
                <a:cubicBezTo>
                  <a:pt x="8089782" y="1962218"/>
                  <a:pt x="8158705" y="2145053"/>
                  <a:pt x="8214187" y="2329511"/>
                </a:cubicBezTo>
                <a:lnTo>
                  <a:pt x="8222947" y="2362752"/>
                </a:lnTo>
                <a:lnTo>
                  <a:pt x="8222947" y="4688892"/>
                </a:lnTo>
                <a:lnTo>
                  <a:pt x="8207914" y="4742881"/>
                </a:lnTo>
                <a:cubicBezTo>
                  <a:pt x="8067235" y="5203851"/>
                  <a:pt x="7847382" y="5639692"/>
                  <a:pt x="7556423" y="6028617"/>
                </a:cubicBezTo>
                <a:lnTo>
                  <a:pt x="7425161" y="6187327"/>
                </a:lnTo>
                <a:lnTo>
                  <a:pt x="1006577" y="6187327"/>
                </a:lnTo>
                <a:lnTo>
                  <a:pt x="850964" y="5995980"/>
                </a:lnTo>
                <a:cubicBezTo>
                  <a:pt x="686863" y="5772304"/>
                  <a:pt x="542722" y="5528860"/>
                  <a:pt x="422250" y="5267019"/>
                </a:cubicBezTo>
                <a:cubicBezTo>
                  <a:pt x="50312" y="4458802"/>
                  <a:pt x="-155418" y="3502075"/>
                  <a:pt x="142610" y="2830055"/>
                </a:cubicBezTo>
                <a:cubicBezTo>
                  <a:pt x="788131" y="1375996"/>
                  <a:pt x="2271479" y="2908304"/>
                  <a:pt x="3539677" y="2265216"/>
                </a:cubicBezTo>
                <a:cubicBezTo>
                  <a:pt x="4682264" y="1685095"/>
                  <a:pt x="4798738" y="44473"/>
                  <a:pt x="5924544" y="88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5642407" y="1910668"/>
            <a:ext cx="6555944" cy="4947333"/>
          </a:xfrm>
          <a:custGeom>
            <a:avLst/>
            <a:gdLst>
              <a:gd name="connsiteX0" fmla="*/ 4854063 w 6552531"/>
              <a:gd name="connsiteY0" fmla="*/ 7 h 4947333"/>
              <a:gd name="connsiteX1" fmla="*/ 5071206 w 6552531"/>
              <a:gd name="connsiteY1" fmla="*/ 27731 h 4947333"/>
              <a:gd name="connsiteX2" fmla="*/ 6551503 w 6552531"/>
              <a:gd name="connsiteY2" fmla="*/ 1809287 h 4947333"/>
              <a:gd name="connsiteX3" fmla="*/ 6552531 w 6552531"/>
              <a:gd name="connsiteY3" fmla="*/ 1812764 h 4947333"/>
              <a:gd name="connsiteX4" fmla="*/ 6552531 w 6552531"/>
              <a:gd name="connsiteY4" fmla="*/ 3922236 h 4947333"/>
              <a:gd name="connsiteX5" fmla="*/ 6508354 w 6552531"/>
              <a:gd name="connsiteY5" fmla="*/ 4056281 h 4947333"/>
              <a:gd name="connsiteX6" fmla="*/ 6167266 w 6552531"/>
              <a:gd name="connsiteY6" fmla="*/ 4753897 h 4947333"/>
              <a:gd name="connsiteX7" fmla="*/ 6033717 w 6552531"/>
              <a:gd name="connsiteY7" fmla="*/ 4947333 h 4947333"/>
              <a:gd name="connsiteX8" fmla="*/ 688221 w 6552531"/>
              <a:gd name="connsiteY8" fmla="*/ 4947333 h 4947333"/>
              <a:gd name="connsiteX9" fmla="*/ 669155 w 6552531"/>
              <a:gd name="connsiteY9" fmla="*/ 4921952 h 4947333"/>
              <a:gd name="connsiteX10" fmla="*/ 159446 w 6552531"/>
              <a:gd name="connsiteY10" fmla="*/ 3896401 h 4947333"/>
              <a:gd name="connsiteX11" fmla="*/ 44617 w 6552531"/>
              <a:gd name="connsiteY11" fmla="*/ 3440846 h 4947333"/>
              <a:gd name="connsiteX12" fmla="*/ 40529 w 6552531"/>
              <a:gd name="connsiteY12" fmla="*/ 3406626 h 4947333"/>
              <a:gd name="connsiteX13" fmla="*/ 39476 w 6552531"/>
              <a:gd name="connsiteY13" fmla="*/ 3401514 h 4947333"/>
              <a:gd name="connsiteX14" fmla="*/ 482859 w 6552531"/>
              <a:gd name="connsiteY14" fmla="*/ 1876033 h 4947333"/>
              <a:gd name="connsiteX15" fmla="*/ 896951 w 6552531"/>
              <a:gd name="connsiteY15" fmla="*/ 1759366 h 4947333"/>
              <a:gd name="connsiteX16" fmla="*/ 1369778 w 6552531"/>
              <a:gd name="connsiteY16" fmla="*/ 1839493 h 4947333"/>
              <a:gd name="connsiteX17" fmla="*/ 1408346 w 6552531"/>
              <a:gd name="connsiteY17" fmla="*/ 1854656 h 4947333"/>
              <a:gd name="connsiteX18" fmla="*/ 1515289 w 6552531"/>
              <a:gd name="connsiteY18" fmla="*/ 1876395 h 4947333"/>
              <a:gd name="connsiteX19" fmla="*/ 2860708 w 6552531"/>
              <a:gd name="connsiteY19" fmla="*/ 1855646 h 4947333"/>
              <a:gd name="connsiteX20" fmla="*/ 3877062 w 6552531"/>
              <a:gd name="connsiteY20" fmla="*/ 691198 h 4947333"/>
              <a:gd name="connsiteX21" fmla="*/ 4633989 w 6552531"/>
              <a:gd name="connsiteY21" fmla="*/ 13545 h 4947333"/>
              <a:gd name="connsiteX22" fmla="*/ 4683323 w 6552531"/>
              <a:gd name="connsiteY22" fmla="*/ 9490 h 4947333"/>
              <a:gd name="connsiteX23" fmla="*/ 4720135 w 6552531"/>
              <a:gd name="connsiteY23" fmla="*/ 11657 h 4947333"/>
              <a:gd name="connsiteX24" fmla="*/ 4746809 w 6552531"/>
              <a:gd name="connsiteY24" fmla="*/ 6469 h 4947333"/>
              <a:gd name="connsiteX25" fmla="*/ 4854063 w 6552531"/>
              <a:gd name="connsiteY25" fmla="*/ 7 h 494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52531" h="4947333">
                <a:moveTo>
                  <a:pt x="4854063" y="7"/>
                </a:moveTo>
                <a:cubicBezTo>
                  <a:pt x="4925952" y="311"/>
                  <a:pt x="4998520" y="9743"/>
                  <a:pt x="5071206" y="27731"/>
                </a:cubicBezTo>
                <a:cubicBezTo>
                  <a:pt x="5652694" y="171645"/>
                  <a:pt x="6241767" y="863160"/>
                  <a:pt x="6551503" y="1809287"/>
                </a:cubicBezTo>
                <a:lnTo>
                  <a:pt x="6552531" y="1812764"/>
                </a:lnTo>
                <a:lnTo>
                  <a:pt x="6552531" y="3922236"/>
                </a:lnTo>
                <a:lnTo>
                  <a:pt x="6508354" y="4056281"/>
                </a:lnTo>
                <a:cubicBezTo>
                  <a:pt x="6420252" y="4303320"/>
                  <a:pt x="6305352" y="4537096"/>
                  <a:pt x="6167266" y="4753897"/>
                </a:cubicBezTo>
                <a:lnTo>
                  <a:pt x="6033717" y="4947333"/>
                </a:lnTo>
                <a:lnTo>
                  <a:pt x="688221" y="4947333"/>
                </a:lnTo>
                <a:lnTo>
                  <a:pt x="669155" y="4921952"/>
                </a:lnTo>
                <a:cubicBezTo>
                  <a:pt x="462010" y="4623316"/>
                  <a:pt x="290452" y="4280274"/>
                  <a:pt x="159446" y="3896401"/>
                </a:cubicBezTo>
                <a:cubicBezTo>
                  <a:pt x="110759" y="3753734"/>
                  <a:pt x="70478" y="3595787"/>
                  <a:pt x="44617" y="3440846"/>
                </a:cubicBezTo>
                <a:lnTo>
                  <a:pt x="40529" y="3406626"/>
                </a:lnTo>
                <a:lnTo>
                  <a:pt x="39476" y="3401514"/>
                </a:lnTo>
                <a:cubicBezTo>
                  <a:pt x="-78551" y="2709645"/>
                  <a:pt x="67748" y="2122061"/>
                  <a:pt x="482859" y="1876033"/>
                </a:cubicBezTo>
                <a:cubicBezTo>
                  <a:pt x="607393" y="1802224"/>
                  <a:pt x="747277" y="1764396"/>
                  <a:pt x="896951" y="1759366"/>
                </a:cubicBezTo>
                <a:cubicBezTo>
                  <a:pt x="1046624" y="1754337"/>
                  <a:pt x="1206087" y="1782107"/>
                  <a:pt x="1369778" y="1839493"/>
                </a:cubicBezTo>
                <a:lnTo>
                  <a:pt x="1408346" y="1854656"/>
                </a:lnTo>
                <a:lnTo>
                  <a:pt x="1515289" y="1876395"/>
                </a:lnTo>
                <a:cubicBezTo>
                  <a:pt x="1867428" y="1960511"/>
                  <a:pt x="2467079" y="2053179"/>
                  <a:pt x="2860708" y="1855646"/>
                </a:cubicBezTo>
                <a:cubicBezTo>
                  <a:pt x="3254336" y="1658114"/>
                  <a:pt x="3625995" y="1062372"/>
                  <a:pt x="3877062" y="691198"/>
                </a:cubicBezTo>
                <a:cubicBezTo>
                  <a:pt x="4155238" y="279949"/>
                  <a:pt x="4374413" y="55026"/>
                  <a:pt x="4633989" y="13545"/>
                </a:cubicBezTo>
                <a:cubicBezTo>
                  <a:pt x="4650213" y="10953"/>
                  <a:pt x="4666671" y="9635"/>
                  <a:pt x="4683323" y="9490"/>
                </a:cubicBezTo>
                <a:lnTo>
                  <a:pt x="4720135" y="11657"/>
                </a:lnTo>
                <a:lnTo>
                  <a:pt x="4746809" y="6469"/>
                </a:lnTo>
                <a:cubicBezTo>
                  <a:pt x="4782344" y="1985"/>
                  <a:pt x="4818118" y="-145"/>
                  <a:pt x="4854063" y="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38700" y="3239457"/>
            <a:ext cx="6790944" cy="1097269"/>
          </a:xfrm>
        </p:spPr>
        <p:txBody>
          <a:bodyPr lIns="0" tIns="0" bIns="0" anchor="b">
            <a:normAutofit/>
          </a:bodyPr>
          <a:lstStyle>
            <a:lvl1pPr>
              <a:lnSpc>
                <a:spcPct val="100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Überschrift Titelfolie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F2D6CD5-EBD8-4E95-8859-83C8D04BF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6177" y="1533510"/>
            <a:ext cx="2691819" cy="1264388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833464" y="5641975"/>
            <a:ext cx="1445099" cy="18466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1200">
                <a:latin typeface="+mn-lt"/>
              </a:defRPr>
            </a:lvl1pPr>
          </a:lstStyle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69B772D-4EEB-40F5-B989-5B158C414958}"/>
              </a:ext>
            </a:extLst>
          </p:cNvPr>
          <p:cNvSpPr/>
          <p:nvPr/>
        </p:nvSpPr>
        <p:spPr>
          <a:xfrm>
            <a:off x="0" y="6723258"/>
            <a:ext cx="12198350" cy="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2A818FE7-2817-4CCE-892B-6DE76AF6C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38699" y="6200774"/>
            <a:ext cx="5541757" cy="42134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de-CH" dirty="0"/>
              <a:t>Departement / Abteilung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38700" y="4410388"/>
            <a:ext cx="6790944" cy="8603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833464" y="5342714"/>
            <a:ext cx="5546993" cy="184666"/>
          </a:xfrm>
          <a:prstGeom prst="rect">
            <a:avLst/>
          </a:prstGeom>
        </p:spPr>
        <p:txBody>
          <a:bodyPr wrap="none" lIns="0" tIns="0" rIns="0" bIns="0" anchor="b" anchorCtr="0">
            <a:noAutofit/>
          </a:bodyPr>
          <a:lstStyle>
            <a:lvl1pPr marL="0" marR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7912" indent="0">
              <a:buNone/>
              <a:defRPr/>
            </a:lvl4pPr>
            <a:lvl5pPr marL="1438275" indent="0">
              <a:buNone/>
              <a:defRPr/>
            </a:lvl5pPr>
          </a:lstStyle>
          <a:p>
            <a:pPr marL="0" marR="0" lvl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Vorname Nachname</a:t>
            </a:r>
          </a:p>
        </p:txBody>
      </p:sp>
    </p:spTree>
    <p:extLst>
      <p:ext uri="{BB962C8B-B14F-4D97-AF65-F5344CB8AC3E}">
        <p14:creationId xmlns:p14="http://schemas.microsoft.com/office/powerpoint/2010/main" val="3244594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7335">
          <p15:clr>
            <a:srgbClr val="FBAE40"/>
          </p15:clr>
        </p15:guide>
        <p15:guide id="3" pos="304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_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7431782" y="333375"/>
            <a:ext cx="4428432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2"/>
          </p:nvPr>
        </p:nvSpPr>
        <p:spPr>
          <a:xfrm>
            <a:off x="806450" y="1449388"/>
            <a:ext cx="6337300" cy="4751387"/>
          </a:xfrm>
        </p:spPr>
        <p:txBody>
          <a:bodyPr/>
          <a:lstStyle>
            <a:lvl1pPr marL="252000" indent="-252000">
              <a:buSzPct val="150000"/>
              <a:buFont typeface="Wingdings" panose="05000000000000000000" pitchFamily="2" charset="2"/>
              <a:buChar char="q"/>
              <a:defRPr/>
            </a:lvl1pPr>
            <a:lvl2pPr marL="504000" indent="-252000">
              <a:buSzPct val="150000"/>
              <a:buFont typeface="Wingdings" panose="05000000000000000000" pitchFamily="2" charset="2"/>
              <a:buChar char="q"/>
              <a:defRPr/>
            </a:lvl2pPr>
            <a:lvl3pPr marL="756000" indent="-252000">
              <a:buSzPct val="150000"/>
              <a:buFont typeface="Wingdings" panose="05000000000000000000" pitchFamily="2" charset="2"/>
              <a:buChar char="q"/>
              <a:defRPr/>
            </a:lvl3pPr>
            <a:lvl4pPr marL="1008000" indent="-252000">
              <a:buSzPct val="150000"/>
              <a:buFont typeface="Wingdings" panose="05000000000000000000" pitchFamily="2" charset="2"/>
              <a:buChar char="q"/>
              <a:defRPr/>
            </a:lvl4pPr>
            <a:lvl5pPr marL="1260000" indent="-252000">
              <a:buSzPct val="150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6337301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06449" y="692150"/>
            <a:ext cx="5364163" cy="68421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0" indent="0" algn="l"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sz="2800" b="1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Today's Objectives</a:t>
            </a:r>
          </a:p>
        </p:txBody>
      </p:sp>
    </p:spTree>
    <p:extLst>
      <p:ext uri="{BB962C8B-B14F-4D97-AF65-F5344CB8AC3E}">
        <p14:creationId xmlns:p14="http://schemas.microsoft.com/office/powerpoint/2010/main" val="546825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_Comp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7431782" y="333375"/>
            <a:ext cx="4428432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2"/>
          </p:nvPr>
        </p:nvSpPr>
        <p:spPr>
          <a:xfrm>
            <a:off x="806450" y="1449388"/>
            <a:ext cx="6337300" cy="4751387"/>
          </a:xfrm>
        </p:spPr>
        <p:txBody>
          <a:bodyPr/>
          <a:lstStyle>
            <a:lvl1pPr marL="252000" indent="-252000">
              <a:buSzPct val="150000"/>
              <a:buFont typeface="Wingdings" panose="05000000000000000000" pitchFamily="2" charset="2"/>
              <a:buChar char="ü"/>
              <a:defRPr/>
            </a:lvl1pPr>
            <a:lvl2pPr marL="504000" indent="-252000">
              <a:buSzPct val="150000"/>
              <a:buFont typeface="Wingdings" panose="05000000000000000000" pitchFamily="2" charset="2"/>
              <a:buChar char="ü"/>
              <a:defRPr/>
            </a:lvl2pPr>
            <a:lvl3pPr marL="756000" indent="-252000">
              <a:buSzPct val="150000"/>
              <a:buFont typeface="Wingdings" panose="05000000000000000000" pitchFamily="2" charset="2"/>
              <a:buChar char="ü"/>
              <a:defRPr/>
            </a:lvl3pPr>
            <a:lvl4pPr marL="1008000" indent="-252000">
              <a:buSzPct val="150000"/>
              <a:buFont typeface="Wingdings" panose="05000000000000000000" pitchFamily="2" charset="2"/>
              <a:buChar char="ü"/>
              <a:defRPr/>
            </a:lvl4pPr>
            <a:lvl5pPr marL="1260000" indent="-252000">
              <a:buSzPct val="150000"/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6337301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06449" y="692150"/>
            <a:ext cx="5364163" cy="68421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0" indent="0" algn="l"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sz="2800" b="1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Today's Objectives</a:t>
            </a:r>
          </a:p>
        </p:txBody>
      </p:sp>
    </p:spTree>
    <p:extLst>
      <p:ext uri="{BB962C8B-B14F-4D97-AF65-F5344CB8AC3E}">
        <p14:creationId xmlns:p14="http://schemas.microsoft.com/office/powerpoint/2010/main" val="221073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</p:spTree>
    <p:extLst>
      <p:ext uri="{BB962C8B-B14F-4D97-AF65-F5344CB8AC3E}">
        <p14:creationId xmlns:p14="http://schemas.microsoft.com/office/powerpoint/2010/main" val="2476660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4216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l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-1"/>
            <a:ext cx="12198350" cy="6200775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</p:spTree>
    <p:extLst>
      <p:ext uri="{BB962C8B-B14F-4D97-AF65-F5344CB8AC3E}">
        <p14:creationId xmlns:p14="http://schemas.microsoft.com/office/powerpoint/2010/main" val="1106125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F2D6CD5-EBD8-4E95-8859-83C8D04B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804" y="5947634"/>
            <a:ext cx="1558409" cy="732008"/>
          </a:xfrm>
          <a:prstGeom prst="rect">
            <a:avLst/>
          </a:prstGeom>
        </p:spPr>
      </p:pic>
      <p:sp>
        <p:nvSpPr>
          <p:cNvPr id="14" name="Bildplatzhalter 13" descr="Hier Titelbild einfügen" title="Titelbild">
            <a:extLst>
              <a:ext uri="{FF2B5EF4-FFF2-40B4-BE49-F238E27FC236}">
                <a16:creationId xmlns:a16="http://schemas.microsoft.com/office/drawing/2014/main" id="{1DE6A71F-9A5B-4F1D-A226-20EDC05C37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8350" cy="5772670"/>
          </a:xfrm>
          <a:prstGeom prst="rect">
            <a:avLst/>
          </a:prstGeom>
          <a:solidFill>
            <a:schemeClr val="bg2"/>
          </a:solidFill>
        </p:spPr>
        <p:txBody>
          <a:bodyPr lIns="216000" tIns="108000" anchor="t" anchorCtr="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Tipp: Zuerst das Bild einfügen (über das Bild-Icon), dann den Titel eingeben.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38531" y="3427353"/>
            <a:ext cx="5957391" cy="797311"/>
          </a:xfrm>
          <a:solidFill>
            <a:srgbClr val="FFFFFF">
              <a:alpha val="80000"/>
            </a:srgbClr>
          </a:solidFill>
        </p:spPr>
        <p:txBody>
          <a:bodyPr wrap="square" lIns="108000" tIns="72000" rIns="108000" bIns="108000" anchor="b" anchorCtr="0">
            <a:spAutoFit/>
          </a:bodyPr>
          <a:lstStyle>
            <a:lvl1pPr algn="l">
              <a:lnSpc>
                <a:spcPct val="100000"/>
              </a:lnSpc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Überschrift Titelfolie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329363" y="6453187"/>
            <a:ext cx="3377345" cy="17938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08043DE-5E81-43FD-995B-4B17DF0265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7514" y="4224664"/>
            <a:ext cx="4064000" cy="489534"/>
          </a:xfrm>
          <a:prstGeom prst="rect">
            <a:avLst/>
          </a:prstGeom>
          <a:solidFill>
            <a:srgbClr val="D72864">
              <a:alpha val="80000"/>
            </a:srgbClr>
          </a:solidFill>
        </p:spPr>
        <p:txBody>
          <a:bodyPr wrap="square" lIns="108000" tIns="72000" rIns="108000" bIns="108000" anchor="t" anchorCtr="0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329363" y="5949950"/>
            <a:ext cx="3365053" cy="5032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7912" indent="0">
              <a:buNone/>
              <a:defRPr/>
            </a:lvl4pPr>
            <a:lvl5pPr marL="1438275" indent="0">
              <a:buNone/>
              <a:defRPr/>
            </a:lvl5pPr>
          </a:lstStyle>
          <a:p>
            <a:pPr marL="0" marR="0" lvl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Vorname Nachname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A818FE7-2817-4CCE-892B-6DE76AF6C5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450" y="5949950"/>
            <a:ext cx="4532081" cy="647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de-CH" dirty="0"/>
              <a:t>Departement / Abteilung</a:t>
            </a:r>
          </a:p>
        </p:txBody>
      </p:sp>
    </p:spTree>
    <p:extLst>
      <p:ext uri="{BB962C8B-B14F-4D97-AF65-F5344CB8AC3E}">
        <p14:creationId xmlns:p14="http://schemas.microsoft.com/office/powerpoint/2010/main" val="2044621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08">
          <p15:clr>
            <a:srgbClr val="FBAE40"/>
          </p15:clr>
        </p15:guide>
        <p15:guide id="2" pos="2663">
          <p15:clr>
            <a:srgbClr val="FBAE40"/>
          </p15:clr>
        </p15:guide>
        <p15:guide id="3" orient="horz" pos="2659">
          <p15:clr>
            <a:srgbClr val="FBAE40"/>
          </p15:clr>
        </p15:guide>
        <p15:guide id="8" pos="5223">
          <p15:clr>
            <a:srgbClr val="FBAE40"/>
          </p15:clr>
        </p15:guide>
        <p15:guide id="9" orient="horz" pos="3748">
          <p15:clr>
            <a:srgbClr val="FBAE40"/>
          </p15:clr>
        </p15:guide>
        <p15:guide id="10" pos="336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folie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6494462" y="333375"/>
            <a:ext cx="5365751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49" y="2213149"/>
            <a:ext cx="5364164" cy="1917733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806450" y="333375"/>
            <a:ext cx="5364163" cy="183515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 baseline="0"/>
            </a:lvl1pPr>
          </a:lstStyle>
          <a:p>
            <a:r>
              <a:rPr lang="de-DE" dirty="0"/>
              <a:t>Titel Abschnittsfolie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6050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folie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3850783"/>
            <a:ext cx="12198350" cy="2349992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6450" y="333375"/>
            <a:ext cx="11053763" cy="183515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de-DE" dirty="0"/>
              <a:t>Titel Abschnittsfolie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6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50" y="2213149"/>
            <a:ext cx="7371633" cy="1398501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021904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6450" y="1449387"/>
            <a:ext cx="11053763" cy="4751387"/>
          </a:xfrm>
          <a:prstGeom prst="rect">
            <a:avLst/>
          </a:prstGeom>
        </p:spPr>
        <p:txBody>
          <a:bodyPr numCol="2" spcCol="288000">
            <a:normAutofit/>
          </a:bodyPr>
          <a:lstStyle>
            <a:lvl1pPr marL="342900" marR="0" indent="-342900" algn="l" defTabSz="609768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tabLst/>
              <a:defRPr sz="2000" baseline="0"/>
            </a:lvl1pPr>
            <a:lvl2pPr marL="360363" indent="-360363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 sz="2000" b="1" baseline="0"/>
            </a:lvl2pPr>
            <a:lvl3pPr marL="628650" indent="-2682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aseline="0"/>
            </a:lvl3pPr>
            <a:lvl4pPr marL="895350" indent="-206375">
              <a:spcBef>
                <a:spcPts val="400"/>
              </a:spcBef>
              <a:spcAft>
                <a:spcPts val="0"/>
              </a:spcAft>
              <a:defRPr/>
            </a:lvl4pPr>
            <a:lvl5pPr marL="1163638" indent="-230188">
              <a:spcBef>
                <a:spcPts val="4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Thema 1 [Ebene 1]</a:t>
            </a:r>
          </a:p>
          <a:p>
            <a:pPr lvl="1"/>
            <a:r>
              <a:rPr lang="de-DE" dirty="0"/>
              <a:t>Thema 2 aktiv [Ebene 2]</a:t>
            </a:r>
          </a:p>
          <a:p>
            <a:pPr lvl="2"/>
            <a:r>
              <a:rPr lang="de-DE" dirty="0"/>
              <a:t>Unterthema 1 [Ebene 3]</a:t>
            </a:r>
          </a:p>
          <a:p>
            <a:pPr lvl="2"/>
            <a:r>
              <a:rPr lang="de-DE" dirty="0"/>
              <a:t>Unterthema 2 [Ebene 3]</a:t>
            </a:r>
          </a:p>
          <a:p>
            <a:pPr marL="342900" marR="0" lvl="0" indent="-342900" algn="l" defTabSz="609768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Thema 3 [Ebene 1]</a:t>
            </a:r>
          </a:p>
          <a:p>
            <a:pPr lvl="0"/>
            <a:endParaRPr lang="de-DE" dirty="0"/>
          </a:p>
          <a:p>
            <a:pPr lvl="2"/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E42ADF-F5B2-43B8-AB96-1EFC272BC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468" y="6244316"/>
            <a:ext cx="1340225" cy="629524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806450" y="333376"/>
            <a:ext cx="11053763" cy="287337"/>
          </a:xfrm>
        </p:spPr>
        <p:txBody>
          <a:bodyPr/>
          <a:lstStyle>
            <a:lvl1pPr>
              <a:defRPr lang="de-DE" sz="2000" b="1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/>
              <a:t>Agenda-Titel eingeben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0436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21"/>
          </p:nvPr>
        </p:nvSpPr>
        <p:spPr>
          <a:xfrm>
            <a:off x="806450" y="1449388"/>
            <a:ext cx="11053763" cy="4751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</p:spTree>
    <p:extLst>
      <p:ext uri="{BB962C8B-B14F-4D97-AF65-F5344CB8AC3E}">
        <p14:creationId xmlns:p14="http://schemas.microsoft.com/office/powerpoint/2010/main" val="1933275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6"/>
          </p:nvPr>
        </p:nvSpPr>
        <p:spPr>
          <a:xfrm>
            <a:off x="806450" y="1449388"/>
            <a:ext cx="5364163" cy="4751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1" name="Inhaltsplatzhalter 6"/>
          <p:cNvSpPr>
            <a:spLocks noGrp="1"/>
          </p:cNvSpPr>
          <p:nvPr>
            <p:ph sz="quarter" idx="27"/>
          </p:nvPr>
        </p:nvSpPr>
        <p:spPr>
          <a:xfrm>
            <a:off x="6496050" y="1449388"/>
            <a:ext cx="5364163" cy="4751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7685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451" y="1449388"/>
            <a:ext cx="5364576" cy="358775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05072" y="1449388"/>
            <a:ext cx="5353967" cy="358775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25"/>
          </p:nvPr>
        </p:nvSpPr>
        <p:spPr>
          <a:xfrm>
            <a:off x="806450" y="1881188"/>
            <a:ext cx="5364163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5" name="Inhaltsplatzhalter 4"/>
          <p:cNvSpPr>
            <a:spLocks noGrp="1"/>
          </p:cNvSpPr>
          <p:nvPr>
            <p:ph sz="quarter" idx="26"/>
          </p:nvPr>
        </p:nvSpPr>
        <p:spPr>
          <a:xfrm>
            <a:off x="6494463" y="1881188"/>
            <a:ext cx="5364163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6247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113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7431782" y="333375"/>
            <a:ext cx="4428432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2"/>
          </p:nvPr>
        </p:nvSpPr>
        <p:spPr>
          <a:xfrm>
            <a:off x="806450" y="1449388"/>
            <a:ext cx="6337300" cy="4751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6337301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6451" y="692150"/>
            <a:ext cx="6337300" cy="684213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2903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platzhalter 1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e-DE" dirty="0"/>
              <a:t>Titel Inhaltsfolie einzeilig</a:t>
            </a:r>
            <a:endParaRPr lang="de-CH" dirty="0"/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DCCF8EB6-970F-4B91-8E46-5B6411EAA2E4}"/>
              </a:ext>
            </a:extLst>
          </p:cNvPr>
          <p:cNvCxnSpPr>
            <a:cxnSpLocks/>
          </p:cNvCxnSpPr>
          <p:nvPr/>
        </p:nvCxnSpPr>
        <p:spPr>
          <a:xfrm>
            <a:off x="802958" y="6454845"/>
            <a:ext cx="5875" cy="40315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Datumsplatzhalter 2">
            <a:extLst>
              <a:ext uri="{FF2B5EF4-FFF2-40B4-BE49-F238E27FC236}">
                <a16:creationId xmlns:a16="http://schemas.microsoft.com/office/drawing/2014/main" id="{DD859570-9479-4CD6-9E5E-B8BCB591EF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4464" y="6453187"/>
            <a:ext cx="3376650" cy="17938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/>
            </a:lvl1pPr>
          </a:lstStyle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2" name="Fußzeilenplatzhalter 3">
            <a:extLst>
              <a:ext uri="{FF2B5EF4-FFF2-40B4-BE49-F238E27FC236}">
                <a16:creationId xmlns:a16="http://schemas.microsoft.com/office/drawing/2014/main" id="{2A1BCD4E-392B-40D0-9259-9419E7635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50" y="6454845"/>
            <a:ext cx="5364163" cy="332663"/>
          </a:xfrm>
          <a:prstGeom prst="rect">
            <a:avLst/>
          </a:prstGeom>
        </p:spPr>
        <p:txBody>
          <a:bodyPr lIns="108000" tIns="0" rIns="0" bIns="0"/>
          <a:lstStyle>
            <a:lvl1pPr algn="l">
              <a:defRPr sz="1200"/>
            </a:lvl1pPr>
          </a:lstStyle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53" name="Foliennummernplatzhalter 4">
            <a:extLst>
              <a:ext uri="{FF2B5EF4-FFF2-40B4-BE49-F238E27FC236}">
                <a16:creationId xmlns:a16="http://schemas.microsoft.com/office/drawing/2014/main" id="{F6E723C3-915C-402C-9570-E97A66A84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996" y="6453187"/>
            <a:ext cx="537454" cy="179387"/>
          </a:xfrm>
          <a:prstGeom prst="rect">
            <a:avLst/>
          </a:prstGeom>
        </p:spPr>
        <p:txBody>
          <a:bodyPr lIns="0" tIns="0" rIns="108000" bIns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8E42ADF-F5B2-43B8-AB96-1EFC272BC70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468" y="6244316"/>
            <a:ext cx="1340225" cy="629524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802958" y="1449388"/>
            <a:ext cx="11057254" cy="47513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4"/>
            <a:endParaRPr lang="de-D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215579-1B59-4AB0-813C-E434F8A45D2A}"/>
              </a:ext>
            </a:extLst>
          </p:cNvPr>
          <p:cNvSpPr/>
          <p:nvPr userDrawn="1"/>
        </p:nvSpPr>
        <p:spPr>
          <a:xfrm>
            <a:off x="8058684" y="6312034"/>
            <a:ext cx="269740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68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535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303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9071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838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606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373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8141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/>
              <a:t>This presentation is teaching material of the OST. </a:t>
            </a:r>
            <a:br>
              <a:rPr lang="en-US" sz="800" dirty="0"/>
            </a:br>
            <a:r>
              <a:rPr lang="en-US" sz="800" dirty="0"/>
              <a:t>Publication or forwarding (PDF, Video, ...), even in part, is only permitted with written permission of the authors.</a:t>
            </a:r>
            <a:endParaRPr lang="de-CH" sz="800" dirty="0"/>
          </a:p>
        </p:txBody>
      </p:sp>
    </p:spTree>
    <p:extLst>
      <p:ext uri="{BB962C8B-B14F-4D97-AF65-F5344CB8AC3E}">
        <p14:creationId xmlns:p14="http://schemas.microsoft.com/office/powerpoint/2010/main" val="325672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5" r:id="rId10"/>
    <p:sldLayoutId id="2147483856" r:id="rId11"/>
    <p:sldLayoutId id="2147483852" r:id="rId12"/>
    <p:sldLayoutId id="2147483853" r:id="rId13"/>
    <p:sldLayoutId id="2147483854" r:id="rId14"/>
  </p:sldLayoutIdLst>
  <p:hf hdr="0"/>
  <p:txStyles>
    <p:titleStyle>
      <a:lvl1pPr algn="l" defTabSz="609768" rtl="0" eaLnBrk="1" latinLnBrk="0" hangingPunct="1">
        <a:lnSpc>
          <a:spcPct val="120000"/>
        </a:lnSpc>
        <a:spcBef>
          <a:spcPct val="0"/>
        </a:spcBef>
        <a:buNone/>
        <a:defRPr sz="32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609768" rtl="0" eaLnBrk="1" latinLnBrk="0" hangingPunct="1">
        <a:spcBef>
          <a:spcPts val="18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609768" rtl="0" eaLnBrk="1" latinLnBrk="0" hangingPunct="1">
        <a:spcBef>
          <a:spcPts val="1200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609768" rtl="0" eaLnBrk="1" latinLnBrk="0" hangingPunct="1">
        <a:spcBef>
          <a:spcPts val="1000"/>
        </a:spcBef>
        <a:buSzPct val="90000"/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609768" rtl="0" eaLnBrk="1" latinLnBrk="0" hangingPunct="1">
        <a:spcBef>
          <a:spcPts val="6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marR="0" indent="-252000" algn="l" defTabSz="609768" rtl="0" eaLnBrk="1" fontAlgn="auto" latinLnBrk="0" hangingPunct="1">
        <a:lnSpc>
          <a:spcPct val="12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12000" indent="-252000" algn="l" defTabSz="611188" rtl="0" eaLnBrk="1" latinLnBrk="0" hangingPunct="1">
        <a:lnSpc>
          <a:spcPct val="120000"/>
        </a:lnSpc>
        <a:spcBef>
          <a:spcPts val="600"/>
        </a:spcBef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52000" algn="l" defTabSz="609768" rtl="0" eaLnBrk="1" latinLnBrk="0" hangingPunct="1">
        <a:lnSpc>
          <a:spcPct val="120000"/>
        </a:lnSpc>
        <a:spcBef>
          <a:spcPts val="6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3257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025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68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535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303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71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838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606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373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141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08">
          <p15:clr>
            <a:srgbClr val="547EBF"/>
          </p15:clr>
        </p15:guide>
        <p15:guide id="7" pos="7471">
          <p15:clr>
            <a:srgbClr val="547EBF"/>
          </p15:clr>
        </p15:guide>
        <p15:guide id="8" orient="horz" pos="210">
          <p15:clr>
            <a:srgbClr val="547EBF"/>
          </p15:clr>
        </p15:guide>
        <p15:guide id="9" orient="horz" pos="4065">
          <p15:clr>
            <a:srgbClr val="C35EA4"/>
          </p15:clr>
        </p15:guide>
        <p15:guide id="10" orient="horz" pos="4156" userDrawn="1">
          <p15:clr>
            <a:srgbClr val="547EBF"/>
          </p15:clr>
        </p15:guide>
        <p15:guide id="12" orient="horz" pos="391">
          <p15:clr>
            <a:srgbClr val="C35EA4"/>
          </p15:clr>
        </p15:guide>
        <p15:guide id="13" orient="horz" pos="913">
          <p15:clr>
            <a:srgbClr val="C35EA4"/>
          </p15:clr>
        </p15:guide>
        <p15:guide id="14" orient="horz" pos="3906">
          <p15:clr>
            <a:srgbClr val="C35EA4"/>
          </p15:clr>
        </p15:guide>
        <p15:guide id="15" pos="3987">
          <p15:clr>
            <a:srgbClr val="9FCC3B"/>
          </p15:clr>
        </p15:guide>
        <p15:guide id="16" pos="4091">
          <p15:clr>
            <a:srgbClr val="C35EA4"/>
          </p15:clr>
        </p15:guide>
        <p15:guide id="17" pos="3887">
          <p15:clr>
            <a:srgbClr val="C35EA4"/>
          </p15:clr>
        </p15:guide>
        <p15:guide id="18" orient="horz" pos="867">
          <p15:clr>
            <a:srgbClr val="C35EA4"/>
          </p15:clr>
        </p15:guide>
        <p15:guide id="19" orient="horz" pos="436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hsr.eu1.mindsphere.io/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hyperlink" Target="https://hsr.eu1.mindsphere.io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Digital Manufacturing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Industrial Engineering (OST-RJ)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CH" dirty="0"/>
              <a:t>Ex04 – Cloud Computing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CH" dirty="0"/>
              <a:t>Lukas Kretschmar, </a:t>
            </a:r>
            <a:r>
              <a:rPr lang="de-CH" dirty="0" err="1"/>
              <a:t>MSc</a:t>
            </a:r>
            <a:r>
              <a:rPr lang="de-CH" dirty="0"/>
              <a:t> FHO in Engineering (ICT &amp; BEP)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224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10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your </a:t>
            </a:r>
            <a:r>
              <a:rPr lang="en-US" dirty="0" err="1"/>
              <a:t>MindConnectLib</a:t>
            </a:r>
            <a:r>
              <a:rPr lang="en-US" dirty="0"/>
              <a:t> Asset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Physical Asset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The first time you open a </a:t>
            </a:r>
            <a:r>
              <a:rPr lang="en-US" i="1" dirty="0" err="1"/>
              <a:t>MindConnectLib</a:t>
            </a:r>
            <a:r>
              <a:rPr lang="en-US" dirty="0"/>
              <a:t> asset, you'll get redirected to the configuration screen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</a:t>
            </a:r>
            <a:r>
              <a:rPr lang="en-US" i="1" dirty="0"/>
              <a:t>SHARED_SECRET</a:t>
            </a:r>
          </a:p>
          <a:p>
            <a:pPr lvl="1"/>
            <a:r>
              <a:rPr lang="en-US" dirty="0"/>
              <a:t>A shared secret is something your asset and your Raspberry Pi will know, so it can identify itself within the </a:t>
            </a:r>
            <a:r>
              <a:rPr lang="en-US" dirty="0" err="1"/>
              <a:t>MindSphere</a:t>
            </a:r>
            <a:r>
              <a:rPr lang="en-US" dirty="0"/>
              <a:t> platform when sending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save to </a:t>
            </a:r>
            <a:br>
              <a:rPr lang="en-US" dirty="0"/>
            </a:br>
            <a:r>
              <a:rPr lang="en-US" dirty="0"/>
              <a:t>get to the next view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/>
              <a:t>On the next screen, click </a:t>
            </a:r>
            <a:r>
              <a:rPr lang="en-US" i="1" dirty="0"/>
              <a:t>Back to configuration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582648" y="4052390"/>
            <a:ext cx="2599077" cy="2111375"/>
            <a:chOff x="1790815" y="3567906"/>
            <a:chExt cx="2599077" cy="21113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r="30174"/>
            <a:stretch/>
          </p:blipFill>
          <p:spPr>
            <a:xfrm>
              <a:off x="1790815" y="3567906"/>
              <a:ext cx="2599077" cy="21113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1790815" y="4981575"/>
              <a:ext cx="1697716" cy="289719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0815" y="5372100"/>
              <a:ext cx="619010" cy="288528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761616" y="2380282"/>
            <a:ext cx="2764917" cy="3085777"/>
            <a:chOff x="9574213" y="2363617"/>
            <a:chExt cx="2286000" cy="255128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74213" y="2400300"/>
              <a:ext cx="2286000" cy="2514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9574213" y="2363617"/>
              <a:ext cx="963883" cy="27622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6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your Data Source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Physical Asset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Create a new configuration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/>
              <a:t>Add a new data source,</a:t>
            </a:r>
            <a:br>
              <a:rPr lang="en-US" dirty="0"/>
            </a:br>
            <a:r>
              <a:rPr lang="en-US" dirty="0"/>
              <a:t>give it a meaningful name</a:t>
            </a:r>
            <a:br>
              <a:rPr lang="en-US" dirty="0"/>
            </a:br>
            <a:r>
              <a:rPr lang="en-US" dirty="0"/>
              <a:t>(e.g. </a:t>
            </a:r>
            <a:r>
              <a:rPr lang="en-US" dirty="0" err="1"/>
              <a:t>SenseHAT</a:t>
            </a:r>
            <a:r>
              <a:rPr lang="en-US" dirty="0"/>
              <a:t>) and click </a:t>
            </a:r>
            <a:r>
              <a:rPr lang="en-US" i="1" dirty="0"/>
              <a:t>Accept</a:t>
            </a:r>
            <a:endParaRPr lang="en-US" dirty="0"/>
          </a:p>
          <a:p>
            <a:pPr lvl="1"/>
            <a:r>
              <a:rPr lang="en-US" dirty="0"/>
              <a:t>A data source just groups your data points and has no further meaning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191150" y="2247900"/>
            <a:ext cx="4186076" cy="2362200"/>
            <a:chOff x="6496050" y="2028825"/>
            <a:chExt cx="4962525" cy="28003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96050" y="2028825"/>
              <a:ext cx="4962525" cy="28003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8810625" y="4324350"/>
              <a:ext cx="2466975" cy="46672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10375" y="2028825"/>
              <a:ext cx="1447800" cy="62438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17273" b="15454"/>
          <a:stretch/>
        </p:blipFill>
        <p:spPr>
          <a:xfrm>
            <a:off x="10100682" y="1447801"/>
            <a:ext cx="1343025" cy="352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DFE00-EC8C-487E-A793-B7235DA1D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726" y="3212686"/>
            <a:ext cx="5118099" cy="1397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8591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12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your Data Points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Physical Asset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For each variable you used in the last exercise (temperature, pressure, humidity, </a:t>
            </a:r>
            <a:r>
              <a:rPr lang="en-US" dirty="0" err="1"/>
              <a:t>etc</a:t>
            </a:r>
            <a:r>
              <a:rPr lang="en-US" dirty="0"/>
              <a:t>) do the following steps</a:t>
            </a:r>
          </a:p>
          <a:p>
            <a:pPr marL="709200" lvl="1" indent="-45720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i="1" dirty="0"/>
              <a:t>Add data point</a:t>
            </a:r>
          </a:p>
          <a:p>
            <a:pPr marL="709200" lvl="1" indent="-457200">
              <a:buFont typeface="+mj-lt"/>
              <a:buAutoNum type="arabicPeriod"/>
            </a:pPr>
            <a:r>
              <a:rPr lang="en-US" dirty="0"/>
              <a:t>Enter a meaningful name</a:t>
            </a:r>
          </a:p>
          <a:p>
            <a:pPr marL="709200" lvl="1" indent="-457200">
              <a:buFont typeface="+mj-lt"/>
              <a:buAutoNum type="arabicPeriod"/>
            </a:pPr>
            <a:r>
              <a:rPr lang="en-US" dirty="0"/>
              <a:t>Choose a </a:t>
            </a:r>
            <a:r>
              <a:rPr lang="en-US" i="1" dirty="0"/>
              <a:t>type</a:t>
            </a:r>
            <a:r>
              <a:rPr lang="en-US" dirty="0"/>
              <a:t> according to the data that will be sent</a:t>
            </a:r>
          </a:p>
          <a:p>
            <a:pPr marL="709200" lvl="1" indent="-457200">
              <a:buFont typeface="+mj-lt"/>
              <a:buAutoNum type="arabicPeriod"/>
            </a:pPr>
            <a:r>
              <a:rPr lang="en-US" dirty="0"/>
              <a:t>Define a </a:t>
            </a:r>
            <a:r>
              <a:rPr lang="en-US" i="1" dirty="0"/>
              <a:t>unit</a:t>
            </a:r>
            <a:endParaRPr lang="en-US" dirty="0"/>
          </a:p>
          <a:p>
            <a:pPr lvl="2"/>
            <a:r>
              <a:rPr lang="en-US" dirty="0"/>
              <a:t>Units are used later in data point mappings</a:t>
            </a:r>
          </a:p>
          <a:p>
            <a:r>
              <a:rPr lang="en-US" dirty="0"/>
              <a:t>When completed, save your changes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completed, your data source should look like below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have successfully prepared your physical asset in </a:t>
            </a:r>
            <a:r>
              <a:rPr lang="en-US" dirty="0" err="1"/>
              <a:t>MindSphere</a:t>
            </a:r>
            <a:endParaRPr lang="en-US" dirty="0"/>
          </a:p>
          <a:p>
            <a:r>
              <a:rPr lang="en-US" dirty="0"/>
              <a:t>Next, you'll complete the configuration on your Raspberry Pi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2421008"/>
            <a:ext cx="12573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193" y="2091436"/>
            <a:ext cx="4975225" cy="2169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C01368-EB8B-48CA-AFF9-F7D0836021A5}"/>
              </a:ext>
            </a:extLst>
          </p:cNvPr>
          <p:cNvSpPr/>
          <p:nvPr/>
        </p:nvSpPr>
        <p:spPr>
          <a:xfrm>
            <a:off x="9175750" y="2660650"/>
            <a:ext cx="146050" cy="165100"/>
          </a:xfrm>
          <a:prstGeom prst="rect">
            <a:avLst/>
          </a:prstGeom>
          <a:solidFill>
            <a:srgbClr val="FFFF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CH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27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 Data to the Cloud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Fire and forget</a:t>
            </a:r>
          </a:p>
        </p:txBody>
      </p:sp>
      <p:pic>
        <p:nvPicPr>
          <p:cNvPr id="5122" name="Picture 2" descr="Can Cloud Computing Disrupt the HPC Market? - CloudLightning"/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" t="30654" r="71" b="4366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144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the existing Content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Send Data to the Cloud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Open Node-RED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Switch to the </a:t>
            </a:r>
            <a:r>
              <a:rPr lang="en-US" i="1" dirty="0" err="1"/>
              <a:t>MindSphere</a:t>
            </a:r>
            <a:r>
              <a:rPr lang="en-US" dirty="0"/>
              <a:t>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Open the </a:t>
            </a:r>
            <a:r>
              <a:rPr lang="en-US" i="1" dirty="0" err="1"/>
              <a:t>MindSphere</a:t>
            </a:r>
            <a:r>
              <a:rPr lang="en-US" i="1" dirty="0"/>
              <a:t> Objects</a:t>
            </a:r>
            <a:r>
              <a:rPr lang="en-US" dirty="0"/>
              <a:t> node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You'll find the following code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US" dirty="0"/>
              <a:t>Go to your data source on </a:t>
            </a:r>
            <a:r>
              <a:rPr lang="en-US" dirty="0" err="1"/>
              <a:t>MindSphere</a:t>
            </a:r>
            <a:r>
              <a:rPr lang="en-US" dirty="0"/>
              <a:t>, to get the data point id</a:t>
            </a:r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r>
              <a:rPr lang="en-US" dirty="0"/>
              <a:t>Copy the value and paste it to your property in the flow</a:t>
            </a:r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75" y="3940969"/>
            <a:ext cx="3295650" cy="187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6757194" y="2139061"/>
            <a:ext cx="4682332" cy="2041919"/>
            <a:chOff x="6757194" y="1891411"/>
            <a:chExt cx="4682332" cy="20419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7194" y="1891411"/>
              <a:ext cx="4682332" cy="20419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7981950" y="2352675"/>
              <a:ext cx="990600" cy="27622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24712" y="5006975"/>
            <a:ext cx="3495675" cy="1266825"/>
            <a:chOff x="7224712" y="5006975"/>
            <a:chExt cx="3495675" cy="126682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4712" y="5006975"/>
              <a:ext cx="3495675" cy="12668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9448800" y="5388769"/>
              <a:ext cx="1200150" cy="192881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437" y="2897186"/>
            <a:ext cx="2143125" cy="523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E7A4A4D-D141-4A0E-8991-40B073EC82B1}"/>
              </a:ext>
            </a:extLst>
          </p:cNvPr>
          <p:cNvSpPr/>
          <p:nvPr/>
        </p:nvSpPr>
        <p:spPr>
          <a:xfrm>
            <a:off x="9037320" y="2689860"/>
            <a:ext cx="151130" cy="129540"/>
          </a:xfrm>
          <a:prstGeom prst="rect">
            <a:avLst/>
          </a:prstGeom>
          <a:solidFill>
            <a:srgbClr val="FFFF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CH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54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15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must be string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Send Data to the Cloud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To avoid any troubles later in the exercise, please note the following</a:t>
            </a:r>
          </a:p>
          <a:p>
            <a:pPr lvl="1"/>
            <a:r>
              <a:rPr lang="en-US" dirty="0"/>
              <a:t>Values sent to </a:t>
            </a:r>
            <a:r>
              <a:rPr lang="en-US" dirty="0" err="1"/>
              <a:t>MindSphere</a:t>
            </a:r>
            <a:r>
              <a:rPr lang="en-US" dirty="0"/>
              <a:t> MUST be of type string (text)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It doesn't matter what data type you'll use on the cloud, when sending, it must be string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en-US" dirty="0"/>
              <a:t>In the example, the global variable </a:t>
            </a:r>
            <a:r>
              <a:rPr lang="en-US" i="1" dirty="0"/>
              <a:t>temp</a:t>
            </a:r>
            <a:r>
              <a:rPr lang="en-US" dirty="0"/>
              <a:t> contains a string</a:t>
            </a:r>
          </a:p>
          <a:p>
            <a:pPr lvl="1"/>
            <a:r>
              <a:rPr lang="en-US" dirty="0"/>
              <a:t>The </a:t>
            </a:r>
            <a:r>
              <a:rPr lang="en-US" i="1" dirty="0" err="1"/>
              <a:t>toFixed</a:t>
            </a:r>
            <a:r>
              <a:rPr lang="en-US" i="1" dirty="0"/>
              <a:t>()</a:t>
            </a:r>
            <a:r>
              <a:rPr lang="en-US" dirty="0"/>
              <a:t> method stores the value as string</a:t>
            </a:r>
          </a:p>
          <a:p>
            <a:r>
              <a:rPr lang="en-US" dirty="0"/>
              <a:t>For your code, this might be relevant</a:t>
            </a:r>
          </a:p>
          <a:p>
            <a:pPr lvl="1"/>
            <a:r>
              <a:rPr lang="en-US" dirty="0"/>
              <a:t>The easiest way for you is to use the </a:t>
            </a:r>
            <a:r>
              <a:rPr lang="en-US" i="1" dirty="0" err="1"/>
              <a:t>toFixed</a:t>
            </a:r>
            <a:r>
              <a:rPr lang="en-US" i="1" dirty="0"/>
              <a:t>()</a:t>
            </a:r>
            <a:r>
              <a:rPr lang="en-US" dirty="0"/>
              <a:t> method every time you want to send a value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14" y="3140779"/>
            <a:ext cx="3295650" cy="187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131389" y="3825081"/>
            <a:ext cx="1397479" cy="203455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700068" y="2622430"/>
            <a:ext cx="1609964" cy="1138687"/>
          </a:xfrm>
          <a:custGeom>
            <a:avLst/>
            <a:gdLst>
              <a:gd name="connsiteX0" fmla="*/ 0 w 1609964"/>
              <a:gd name="connsiteY0" fmla="*/ 0 h 1138687"/>
              <a:gd name="connsiteX1" fmla="*/ 1449238 w 1609964"/>
              <a:gd name="connsiteY1" fmla="*/ 250166 h 1138687"/>
              <a:gd name="connsiteX2" fmla="*/ 1509623 w 1609964"/>
              <a:gd name="connsiteY2" fmla="*/ 1138687 h 113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9964" h="1138687">
                <a:moveTo>
                  <a:pt x="0" y="0"/>
                </a:moveTo>
                <a:cubicBezTo>
                  <a:pt x="598817" y="30192"/>
                  <a:pt x="1197634" y="60385"/>
                  <a:pt x="1449238" y="250166"/>
                </a:cubicBezTo>
                <a:cubicBezTo>
                  <a:pt x="1700842" y="439947"/>
                  <a:pt x="1605232" y="789317"/>
                  <a:pt x="1509623" y="1138687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83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16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the Secret used for Communication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Physical Asset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On the top right corner, open the </a:t>
            </a:r>
            <a:r>
              <a:rPr lang="en-US" i="1" dirty="0"/>
              <a:t>onboarding </a:t>
            </a:r>
            <a:r>
              <a:rPr lang="en-US" dirty="0"/>
              <a:t>menu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i="1" dirty="0"/>
              <a:t>Generate onboarding key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/>
              <a:t>In the field above the button, the secret – in the form of a JSON object – will be shown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453DB8-7560-40FD-9F58-54541D926932}"/>
              </a:ext>
            </a:extLst>
          </p:cNvPr>
          <p:cNvGrpSpPr/>
          <p:nvPr/>
        </p:nvGrpSpPr>
        <p:grpSpPr>
          <a:xfrm>
            <a:off x="806450" y="2127372"/>
            <a:ext cx="5165725" cy="610075"/>
            <a:chOff x="806450" y="2127372"/>
            <a:chExt cx="5165725" cy="610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E3A1E5-835A-4D1F-BE1D-872F453AF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60" t="21198" b="11459"/>
            <a:stretch/>
          </p:blipFill>
          <p:spPr>
            <a:xfrm>
              <a:off x="806450" y="2127372"/>
              <a:ext cx="5165725" cy="6100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D1A33B3-0B9E-4837-B099-B7419EEF9858}"/>
                </a:ext>
              </a:extLst>
            </p:cNvPr>
            <p:cNvSpPr/>
            <p:nvPr/>
          </p:nvSpPr>
          <p:spPr>
            <a:xfrm>
              <a:off x="5619750" y="2190749"/>
              <a:ext cx="333375" cy="31432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CH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248E02-E530-46C4-A4DC-698B36E7ADAA}"/>
              </a:ext>
            </a:extLst>
          </p:cNvPr>
          <p:cNvGrpSpPr>
            <a:grpSpLocks noChangeAspect="1"/>
          </p:cNvGrpSpPr>
          <p:nvPr/>
        </p:nvGrpSpPr>
        <p:grpSpPr>
          <a:xfrm>
            <a:off x="1922670" y="3329941"/>
            <a:ext cx="2764917" cy="2957027"/>
            <a:chOff x="9574213" y="2400301"/>
            <a:chExt cx="2286000" cy="244483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3FFD7F7-1DCD-4C59-8D20-9EDE0934D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208"/>
            <a:stretch/>
          </p:blipFill>
          <p:spPr>
            <a:xfrm>
              <a:off x="9574213" y="2400301"/>
              <a:ext cx="2286000" cy="24339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D2FFE3-E703-4487-B0D9-EE44F9063B98}"/>
                </a:ext>
              </a:extLst>
            </p:cNvPr>
            <p:cNvSpPr/>
            <p:nvPr/>
          </p:nvSpPr>
          <p:spPr>
            <a:xfrm>
              <a:off x="9574213" y="4568910"/>
              <a:ext cx="1135163" cy="27622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2616CFD-F3B5-4B8B-A806-EA0C874847A6}"/>
              </a:ext>
            </a:extLst>
          </p:cNvPr>
          <p:cNvGrpSpPr/>
          <p:nvPr/>
        </p:nvGrpSpPr>
        <p:grpSpPr>
          <a:xfrm>
            <a:off x="6494464" y="2570946"/>
            <a:ext cx="5364164" cy="2837666"/>
            <a:chOff x="6494464" y="2570946"/>
            <a:chExt cx="5364164" cy="283766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4464" y="2570946"/>
              <a:ext cx="5364164" cy="28376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BCD593-6E0A-472A-80DC-F8C87D5004FA}"/>
                </a:ext>
              </a:extLst>
            </p:cNvPr>
            <p:cNvSpPr/>
            <p:nvPr/>
          </p:nvSpPr>
          <p:spPr>
            <a:xfrm>
              <a:off x="6496050" y="3825081"/>
              <a:ext cx="5286375" cy="975519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CH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7784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17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your </a:t>
            </a:r>
            <a:r>
              <a:rPr lang="en-US" dirty="0" err="1"/>
              <a:t>MindConnect</a:t>
            </a:r>
            <a:r>
              <a:rPr lang="en-US" dirty="0"/>
              <a:t> Node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Physical Asset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i="1" dirty="0"/>
              <a:t>Copy to clipboard</a:t>
            </a:r>
            <a:r>
              <a:rPr lang="en-US" dirty="0"/>
              <a:t> (or select all the content within the field and copy it)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/>
              <a:t>Open your Node-RED webpage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Switch to the </a:t>
            </a:r>
            <a:r>
              <a:rPr lang="en-US" i="1" dirty="0" err="1"/>
              <a:t>MindSphere</a:t>
            </a:r>
            <a:r>
              <a:rPr lang="en-US" dirty="0"/>
              <a:t> flow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Select the </a:t>
            </a:r>
            <a:r>
              <a:rPr lang="en-US" i="1" dirty="0" err="1"/>
              <a:t>MindConnect</a:t>
            </a:r>
            <a:r>
              <a:rPr lang="en-US" dirty="0"/>
              <a:t> node</a:t>
            </a:r>
          </a:p>
          <a:p>
            <a:pPr marL="457200" indent="-457200">
              <a:buFont typeface="+mj-lt"/>
              <a:buAutoNum type="arabicPeriod" startAt="2"/>
            </a:pPr>
            <a:endParaRPr lang="en-US" dirty="0"/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Paste the key </a:t>
            </a:r>
            <a:br>
              <a:rPr lang="en-US" dirty="0"/>
            </a:br>
            <a:r>
              <a:rPr lang="en-US" dirty="0"/>
              <a:t>into the field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You have </a:t>
            </a:r>
            <a:br>
              <a:rPr lang="en-US" dirty="0"/>
            </a:br>
            <a:r>
              <a:rPr lang="en-US" dirty="0"/>
              <a:t>successfully </a:t>
            </a:r>
            <a:br>
              <a:rPr lang="en-US" dirty="0"/>
            </a:br>
            <a:r>
              <a:rPr lang="en-US" dirty="0"/>
              <a:t>configured your </a:t>
            </a:r>
            <a:br>
              <a:rPr lang="en-US" dirty="0"/>
            </a:br>
            <a:r>
              <a:rPr lang="en-US" dirty="0"/>
              <a:t>node</a:t>
            </a:r>
          </a:p>
          <a:p>
            <a:pPr marL="457200" indent="-457200">
              <a:buFont typeface="+mj-lt"/>
              <a:buAutoNum type="arabicPeriod" startAt="2"/>
            </a:pPr>
            <a:endParaRPr lang="en-US" dirty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735011" y="2280730"/>
            <a:ext cx="5364164" cy="2837666"/>
            <a:chOff x="806449" y="2976054"/>
            <a:chExt cx="6008686" cy="31786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449" y="2976054"/>
              <a:ext cx="6008686" cy="31786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1943100" y="5838825"/>
              <a:ext cx="904875" cy="31585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452" y="2800350"/>
            <a:ext cx="2018424" cy="4515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297278" y="2952682"/>
            <a:ext cx="2562935" cy="3248093"/>
            <a:chOff x="9297278" y="2952682"/>
            <a:chExt cx="2562935" cy="324809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b="29138"/>
            <a:stretch/>
          </p:blipFill>
          <p:spPr>
            <a:xfrm>
              <a:off x="9297278" y="2952682"/>
              <a:ext cx="2562935" cy="32480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9410700" y="5381625"/>
              <a:ext cx="2266950" cy="81915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075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18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 the Update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Send Data to the Cloud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Let's check if your changes were successful</a:t>
            </a:r>
          </a:p>
          <a:p>
            <a:r>
              <a:rPr lang="en-US" dirty="0"/>
              <a:t>Deploy the changes you made in Node-RED</a:t>
            </a:r>
          </a:p>
          <a:p>
            <a:r>
              <a:rPr lang="en-US" dirty="0"/>
              <a:t>After a while, you're </a:t>
            </a:r>
            <a:r>
              <a:rPr lang="en-US" dirty="0" err="1"/>
              <a:t>MindConnect</a:t>
            </a:r>
            <a:r>
              <a:rPr lang="en-US" dirty="0"/>
              <a:t> node should change</a:t>
            </a:r>
          </a:p>
          <a:p>
            <a:pPr lvl="1"/>
            <a:r>
              <a:rPr lang="en-US" dirty="0"/>
              <a:t>From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 </a:t>
            </a:r>
          </a:p>
          <a:p>
            <a:pPr lvl="1"/>
            <a:endParaRPr lang="en-US" dirty="0"/>
          </a:p>
          <a:p>
            <a:r>
              <a:rPr lang="en-US" dirty="0"/>
              <a:t>If you still have errors, please check</a:t>
            </a:r>
          </a:p>
          <a:p>
            <a:pPr lvl="1"/>
            <a:r>
              <a:rPr lang="en-US" dirty="0"/>
              <a:t>Is the data point id correct</a:t>
            </a:r>
          </a:p>
          <a:p>
            <a:pPr lvl="1"/>
            <a:r>
              <a:rPr lang="en-US" dirty="0"/>
              <a:t>Is the shared secrete still 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en-US" dirty="0"/>
              <a:t>Important</a:t>
            </a:r>
          </a:p>
          <a:p>
            <a:pPr lvl="1"/>
            <a:r>
              <a:rPr lang="en-US" dirty="0"/>
              <a:t>Sometimes, the node will still show errors</a:t>
            </a:r>
          </a:p>
          <a:p>
            <a:pPr lvl="1"/>
            <a:r>
              <a:rPr lang="en-US" dirty="0"/>
              <a:t>In this case, create a new shared secret on </a:t>
            </a:r>
            <a:r>
              <a:rPr lang="en-US" dirty="0" err="1"/>
              <a:t>MindSphere</a:t>
            </a:r>
            <a:r>
              <a:rPr lang="en-US" dirty="0"/>
              <a:t> and replace it in the </a:t>
            </a:r>
            <a:r>
              <a:rPr lang="en-US" i="1" dirty="0" err="1"/>
              <a:t>MindConnect</a:t>
            </a:r>
            <a:r>
              <a:rPr lang="en-US" dirty="0"/>
              <a:t> node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6270" b="11110"/>
          <a:stretch/>
        </p:blipFill>
        <p:spPr>
          <a:xfrm>
            <a:off x="1931987" y="3097211"/>
            <a:ext cx="2697163" cy="438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3514"/>
          <a:stretch/>
        </p:blipFill>
        <p:spPr>
          <a:xfrm>
            <a:off x="1931987" y="3854949"/>
            <a:ext cx="5321215" cy="481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DED95A-0FC8-4337-98D8-2519C8BD1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74"/>
          <a:stretch/>
        </p:blipFill>
        <p:spPr>
          <a:xfrm>
            <a:off x="6867368" y="3185683"/>
            <a:ext cx="4841556" cy="594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8D06DE-F498-443F-A4A4-83A09E4E4E23}"/>
              </a:ext>
            </a:extLst>
          </p:cNvPr>
          <p:cNvSpPr/>
          <p:nvPr/>
        </p:nvSpPr>
        <p:spPr>
          <a:xfrm>
            <a:off x="11391900" y="3239873"/>
            <a:ext cx="317024" cy="351052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365" y="4095455"/>
            <a:ext cx="3368288" cy="1919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9288146" y="5438775"/>
            <a:ext cx="903604" cy="352425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344150" y="3724275"/>
            <a:ext cx="1397536" cy="1866900"/>
          </a:xfrm>
          <a:custGeom>
            <a:avLst/>
            <a:gdLst>
              <a:gd name="connsiteX0" fmla="*/ 1219200 w 1397536"/>
              <a:gd name="connsiteY0" fmla="*/ 0 h 1866900"/>
              <a:gd name="connsiteX1" fmla="*/ 1295400 w 1397536"/>
              <a:gd name="connsiteY1" fmla="*/ 1000125 h 1866900"/>
              <a:gd name="connsiteX2" fmla="*/ 0 w 1397536"/>
              <a:gd name="connsiteY2" fmla="*/ 186690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536" h="1866900">
                <a:moveTo>
                  <a:pt x="1219200" y="0"/>
                </a:moveTo>
                <a:cubicBezTo>
                  <a:pt x="1358900" y="344487"/>
                  <a:pt x="1498600" y="688975"/>
                  <a:pt x="1295400" y="1000125"/>
                </a:cubicBezTo>
                <a:cubicBezTo>
                  <a:pt x="1092200" y="1311275"/>
                  <a:pt x="546100" y="1589087"/>
                  <a:pt x="0" y="186690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87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19</a:t>
            </a:fld>
            <a:endParaRPr lang="de-CH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Physical Asset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MindConnectLib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Send Data to the Cloud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 if Data is received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Navigate to your physical asset in the Asset Manager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your physical asset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 should see that the state is </a:t>
            </a:r>
            <a:r>
              <a:rPr lang="en-US" i="1" dirty="0"/>
              <a:t>Online</a:t>
            </a:r>
          </a:p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You can also open the </a:t>
            </a:r>
            <a:r>
              <a:rPr lang="en-US" i="1" dirty="0" err="1"/>
              <a:t>MindConnectLib</a:t>
            </a:r>
            <a:r>
              <a:rPr lang="en-US" dirty="0"/>
              <a:t> type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On the top right corner, you should see the following information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436687" y="4050506"/>
            <a:ext cx="3402013" cy="1637172"/>
            <a:chOff x="1131887" y="3727449"/>
            <a:chExt cx="3402013" cy="16371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1887" y="3727449"/>
              <a:ext cx="3402013" cy="16371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2019300" y="4400550"/>
              <a:ext cx="662781" cy="38100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66769" y="4549210"/>
            <a:ext cx="3758406" cy="639763"/>
            <a:chOff x="7262019" y="4286250"/>
            <a:chExt cx="3758406" cy="63976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t="10444" r="1845"/>
            <a:stretch/>
          </p:blipFill>
          <p:spPr>
            <a:xfrm>
              <a:off x="7262019" y="4286250"/>
              <a:ext cx="3758406" cy="639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7400925" y="4371975"/>
              <a:ext cx="1114425" cy="370682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658225" y="4371975"/>
              <a:ext cx="1990725" cy="370682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 rot="20942835">
            <a:off x="6362700" y="3616722"/>
            <a:ext cx="1885950" cy="596106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Device has sent data once</a:t>
            </a:r>
          </a:p>
        </p:txBody>
      </p:sp>
      <p:sp>
        <p:nvSpPr>
          <p:cNvPr id="22" name="TextBox 21"/>
          <p:cNvSpPr txBox="1"/>
          <p:nvPr/>
        </p:nvSpPr>
        <p:spPr>
          <a:xfrm rot="409241">
            <a:off x="9215945" y="3707719"/>
            <a:ext cx="2922587" cy="91417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Device is currently sending data</a:t>
            </a:r>
          </a:p>
        </p:txBody>
      </p:sp>
      <p:sp>
        <p:nvSpPr>
          <p:cNvPr id="23" name="Freeform 22"/>
          <p:cNvSpPr/>
          <p:nvPr/>
        </p:nvSpPr>
        <p:spPr>
          <a:xfrm>
            <a:off x="8020050" y="3842451"/>
            <a:ext cx="419340" cy="710499"/>
          </a:xfrm>
          <a:custGeom>
            <a:avLst/>
            <a:gdLst>
              <a:gd name="connsiteX0" fmla="*/ 0 w 419340"/>
              <a:gd name="connsiteY0" fmla="*/ 15174 h 710499"/>
              <a:gd name="connsiteX1" fmla="*/ 419100 w 419340"/>
              <a:gd name="connsiteY1" fmla="*/ 91374 h 710499"/>
              <a:gd name="connsiteX2" fmla="*/ 47625 w 419340"/>
              <a:gd name="connsiteY2" fmla="*/ 710499 h 71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340" h="710499">
                <a:moveTo>
                  <a:pt x="0" y="15174"/>
                </a:moveTo>
                <a:cubicBezTo>
                  <a:pt x="205581" y="-4670"/>
                  <a:pt x="411163" y="-24513"/>
                  <a:pt x="419100" y="91374"/>
                </a:cubicBezTo>
                <a:cubicBezTo>
                  <a:pt x="427037" y="207261"/>
                  <a:pt x="237331" y="458880"/>
                  <a:pt x="47625" y="710499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372600" y="4029326"/>
            <a:ext cx="438150" cy="504574"/>
          </a:xfrm>
          <a:custGeom>
            <a:avLst/>
            <a:gdLst>
              <a:gd name="connsiteX0" fmla="*/ 438150 w 438150"/>
              <a:gd name="connsiteY0" fmla="*/ 9274 h 504574"/>
              <a:gd name="connsiteX1" fmla="*/ 104775 w 438150"/>
              <a:gd name="connsiteY1" fmla="*/ 66424 h 504574"/>
              <a:gd name="connsiteX2" fmla="*/ 0 w 438150"/>
              <a:gd name="connsiteY2" fmla="*/ 504574 h 504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150" h="504574">
                <a:moveTo>
                  <a:pt x="438150" y="9274"/>
                </a:moveTo>
                <a:cubicBezTo>
                  <a:pt x="307975" y="-3426"/>
                  <a:pt x="177800" y="-16126"/>
                  <a:pt x="104775" y="66424"/>
                </a:cubicBezTo>
                <a:cubicBezTo>
                  <a:pt x="31750" y="148974"/>
                  <a:pt x="15875" y="326774"/>
                  <a:pt x="0" y="504574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29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en-US" dirty="0"/>
              <a:t>Create physical and virtual Assets</a:t>
            </a:r>
          </a:p>
          <a:p>
            <a:r>
              <a:rPr lang="en-US" dirty="0"/>
              <a:t>Send Sensor Data to the Cloud</a:t>
            </a:r>
          </a:p>
          <a:p>
            <a:r>
              <a:rPr lang="en-US" dirty="0"/>
              <a:t>Receive Machine Data on your Asset</a:t>
            </a:r>
          </a:p>
          <a:p>
            <a:r>
              <a:rPr lang="en-US" dirty="0"/>
              <a:t>Create a Dashboard for your Mock Machine (Raspberry Pi)</a:t>
            </a:r>
          </a:p>
          <a:p>
            <a:pPr lvl="1"/>
            <a:r>
              <a:rPr lang="en-US" dirty="0"/>
              <a:t>Visualize the Temperatures</a:t>
            </a:r>
          </a:p>
          <a:p>
            <a:pPr lvl="1"/>
            <a:r>
              <a:rPr lang="en-US" dirty="0"/>
              <a:t>Layout your Tiles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Digital Manufacturing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</a:t>
            </a:fld>
            <a:endParaRPr lang="de-CH" dirty="0"/>
          </a:p>
        </p:txBody>
      </p:sp>
      <p:pic>
        <p:nvPicPr>
          <p:cNvPr id="1028" name="Picture 4" descr="Cloud Computing Services Are Not a Commodity - TD Web Services"/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r="248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09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20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 your Data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Send Data to the Cloud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Being able to send the temperature to the cloud, let's extend the object to send the other data as well</a:t>
            </a:r>
          </a:p>
          <a:p>
            <a:pPr lvl="1"/>
            <a:r>
              <a:rPr lang="en-US" dirty="0"/>
              <a:t>Add the pressure to the data object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Deploy the flow again to check if it still works</a:t>
            </a:r>
          </a:p>
          <a:p>
            <a:r>
              <a:rPr lang="en-US" dirty="0"/>
              <a:t>Repeat it for humidity, pitch, roll and yaw</a:t>
            </a:r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en-US" dirty="0"/>
              <a:t>Please note</a:t>
            </a:r>
          </a:p>
          <a:p>
            <a:pPr lvl="1"/>
            <a:r>
              <a:rPr lang="en-US" dirty="0"/>
              <a:t>Always deploy your flow after each change so you are sure your code works as expected</a:t>
            </a:r>
          </a:p>
          <a:p>
            <a:pPr lvl="2"/>
            <a:r>
              <a:rPr lang="en-US" dirty="0"/>
              <a:t>Debugging an error isn't easy</a:t>
            </a:r>
          </a:p>
          <a:p>
            <a:pPr lvl="1"/>
            <a:r>
              <a:rPr lang="en-US" dirty="0"/>
              <a:t>If you run into an issue</a:t>
            </a:r>
          </a:p>
          <a:p>
            <a:pPr lvl="2"/>
            <a:r>
              <a:rPr lang="en-US" dirty="0"/>
              <a:t>Double check your data point id</a:t>
            </a:r>
          </a:p>
          <a:p>
            <a:pPr lvl="3"/>
            <a:r>
              <a:rPr lang="en-US" dirty="0"/>
              <a:t>Using the same id twice (copy/paste error) will result in an error</a:t>
            </a:r>
          </a:p>
          <a:p>
            <a:pPr lvl="2"/>
            <a:r>
              <a:rPr lang="en-US" dirty="0"/>
              <a:t>Check if you have the objects in the array separated with commas</a:t>
            </a:r>
          </a:p>
          <a:p>
            <a:pPr lvl="2"/>
            <a:r>
              <a:rPr lang="en-US" dirty="0"/>
              <a:t>Check if the last entry has no comma</a:t>
            </a:r>
          </a:p>
          <a:p>
            <a:pPr lvl="3"/>
            <a:r>
              <a:rPr lang="en-US" dirty="0"/>
              <a:t>Entries in an array or properties in an object MUST NOT end with a comma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762" y="2886075"/>
            <a:ext cx="3571875" cy="20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095500" y="3695700"/>
            <a:ext cx="247650" cy="400050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438399" y="3830291"/>
            <a:ext cx="4467225" cy="636934"/>
          </a:xfrm>
          <a:custGeom>
            <a:avLst/>
            <a:gdLst>
              <a:gd name="connsiteX0" fmla="*/ 4467225 w 4565814"/>
              <a:gd name="connsiteY0" fmla="*/ 636934 h 692842"/>
              <a:gd name="connsiteX1" fmla="*/ 4410075 w 4565814"/>
              <a:gd name="connsiteY1" fmla="*/ 636934 h 692842"/>
              <a:gd name="connsiteX2" fmla="*/ 3000375 w 4565814"/>
              <a:gd name="connsiteY2" fmla="*/ 55909 h 692842"/>
              <a:gd name="connsiteX3" fmla="*/ 0 w 4565814"/>
              <a:gd name="connsiteY3" fmla="*/ 55909 h 692842"/>
              <a:gd name="connsiteX0" fmla="*/ 4467225 w 4467225"/>
              <a:gd name="connsiteY0" fmla="*/ 636934 h 636934"/>
              <a:gd name="connsiteX1" fmla="*/ 3000375 w 4467225"/>
              <a:gd name="connsiteY1" fmla="*/ 55909 h 636934"/>
              <a:gd name="connsiteX2" fmla="*/ 0 w 4467225"/>
              <a:gd name="connsiteY2" fmla="*/ 55909 h 636934"/>
              <a:gd name="connsiteX0" fmla="*/ 4467225 w 4467225"/>
              <a:gd name="connsiteY0" fmla="*/ 636934 h 636934"/>
              <a:gd name="connsiteX1" fmla="*/ 3000375 w 4467225"/>
              <a:gd name="connsiteY1" fmla="*/ 55909 h 636934"/>
              <a:gd name="connsiteX2" fmla="*/ 0 w 4467225"/>
              <a:gd name="connsiteY2" fmla="*/ 55909 h 63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67225" h="636934">
                <a:moveTo>
                  <a:pt x="4467225" y="636934"/>
                </a:moveTo>
                <a:cubicBezTo>
                  <a:pt x="4161631" y="430162"/>
                  <a:pt x="3744912" y="152746"/>
                  <a:pt x="3000375" y="55909"/>
                </a:cubicBezTo>
                <a:cubicBezTo>
                  <a:pt x="2265363" y="-40928"/>
                  <a:pt x="1132681" y="7490"/>
                  <a:pt x="0" y="55909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4850" y="4381500"/>
            <a:ext cx="331787" cy="219075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19325" y="4540250"/>
            <a:ext cx="219074" cy="181045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991099" y="4495800"/>
            <a:ext cx="1933575" cy="533400"/>
          </a:xfrm>
          <a:custGeom>
            <a:avLst/>
            <a:gdLst>
              <a:gd name="connsiteX0" fmla="*/ 1933575 w 1956262"/>
              <a:gd name="connsiteY0" fmla="*/ 533400 h 545059"/>
              <a:gd name="connsiteX1" fmla="*/ 1866900 w 1956262"/>
              <a:gd name="connsiteY1" fmla="*/ 523875 h 545059"/>
              <a:gd name="connsiteX2" fmla="*/ 609600 w 1956262"/>
              <a:gd name="connsiteY2" fmla="*/ 104775 h 545059"/>
              <a:gd name="connsiteX3" fmla="*/ 0 w 1956262"/>
              <a:gd name="connsiteY3" fmla="*/ 0 h 545059"/>
              <a:gd name="connsiteX0" fmla="*/ 1933575 w 1933575"/>
              <a:gd name="connsiteY0" fmla="*/ 533400 h 533400"/>
              <a:gd name="connsiteX1" fmla="*/ 609600 w 1933575"/>
              <a:gd name="connsiteY1" fmla="*/ 104775 h 533400"/>
              <a:gd name="connsiteX2" fmla="*/ 0 w 1933575"/>
              <a:gd name="connsiteY2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3575" h="533400">
                <a:moveTo>
                  <a:pt x="1933575" y="533400"/>
                </a:moveTo>
                <a:cubicBezTo>
                  <a:pt x="1657747" y="444103"/>
                  <a:pt x="931862" y="193675"/>
                  <a:pt x="609600" y="104775"/>
                </a:cubicBezTo>
                <a:cubicBezTo>
                  <a:pt x="298450" y="17463"/>
                  <a:pt x="112712" y="15875"/>
                  <a:pt x="0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543175" y="4657725"/>
            <a:ext cx="4305300" cy="447675"/>
          </a:xfrm>
          <a:custGeom>
            <a:avLst/>
            <a:gdLst>
              <a:gd name="connsiteX0" fmla="*/ 4305300 w 4408854"/>
              <a:gd name="connsiteY0" fmla="*/ 447675 h 486319"/>
              <a:gd name="connsiteX1" fmla="*/ 4238625 w 4408854"/>
              <a:gd name="connsiteY1" fmla="*/ 457200 h 486319"/>
              <a:gd name="connsiteX2" fmla="*/ 2714625 w 4408854"/>
              <a:gd name="connsiteY2" fmla="*/ 123825 h 486319"/>
              <a:gd name="connsiteX3" fmla="*/ 0 w 4408854"/>
              <a:gd name="connsiteY3" fmla="*/ 0 h 486319"/>
              <a:gd name="connsiteX0" fmla="*/ 4305300 w 4305300"/>
              <a:gd name="connsiteY0" fmla="*/ 447675 h 447675"/>
              <a:gd name="connsiteX1" fmla="*/ 2714625 w 4305300"/>
              <a:gd name="connsiteY1" fmla="*/ 123825 h 447675"/>
              <a:gd name="connsiteX2" fmla="*/ 0 w 4305300"/>
              <a:gd name="connsiteY2" fmla="*/ 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05300" h="447675">
                <a:moveTo>
                  <a:pt x="4305300" y="447675"/>
                </a:moveTo>
                <a:cubicBezTo>
                  <a:pt x="3973910" y="380206"/>
                  <a:pt x="3432175" y="198437"/>
                  <a:pt x="2714625" y="123825"/>
                </a:cubicBezTo>
                <a:cubicBezTo>
                  <a:pt x="2008187" y="47625"/>
                  <a:pt x="1004093" y="23812"/>
                  <a:pt x="0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3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Asset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21</a:t>
            </a:fld>
            <a:endParaRPr lang="de-CH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Get your Digital Twin up and running (Part 2)</a:t>
            </a:r>
          </a:p>
        </p:txBody>
      </p:sp>
      <p:pic>
        <p:nvPicPr>
          <p:cNvPr id="3074" name="Picture 2" descr="Digital twins: creating new innovation opportunities | Job Wizards"/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1" b="17467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442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D8BE34D9-3941-4DB4-84DF-7FFCBD3ED464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3904456" y="2048669"/>
            <a:ext cx="4572000" cy="35528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22</a:t>
            </a:fld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Asset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Virtual Asset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926346" y="1472405"/>
            <a:ext cx="3554083" cy="4693445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rot="10800000">
            <a:off x="9773799" y="3407433"/>
            <a:ext cx="1216324" cy="759124"/>
          </a:xfrm>
          <a:prstGeom prst="rightArrow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03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23</a:t>
            </a:fld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create a virtual Asset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Virtual Asset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Compared to the physical asset, a virtual asset is a bit more complex to create</a:t>
            </a:r>
          </a:p>
          <a:p>
            <a:pPr lvl="1"/>
            <a:r>
              <a:rPr lang="en-US" dirty="0"/>
              <a:t>We have to define the type ourselves first</a:t>
            </a:r>
          </a:p>
          <a:p>
            <a:pPr lvl="1"/>
            <a:r>
              <a:rPr lang="en-US" dirty="0"/>
              <a:t>And then we can create the asset</a:t>
            </a:r>
          </a:p>
          <a:p>
            <a:pPr lvl="1"/>
            <a:endParaRPr lang="en-US" dirty="0"/>
          </a:p>
          <a:p>
            <a:r>
              <a:rPr lang="en-US" dirty="0"/>
              <a:t>Creating a virtual asset requires the following steps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Creating aspects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Creating a type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Creating the asset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en-US" dirty="0"/>
              <a:t>Please note</a:t>
            </a:r>
          </a:p>
          <a:p>
            <a:pPr lvl="1"/>
            <a:r>
              <a:rPr lang="en-US" dirty="0"/>
              <a:t>The terms and distinction between aspects and types is </a:t>
            </a:r>
            <a:r>
              <a:rPr lang="en-US" dirty="0" err="1"/>
              <a:t>MindSphere</a:t>
            </a:r>
            <a:r>
              <a:rPr lang="en-US" dirty="0"/>
              <a:t> specific</a:t>
            </a:r>
          </a:p>
          <a:p>
            <a:pPr lvl="1"/>
            <a:r>
              <a:rPr lang="en-US" dirty="0"/>
              <a:t>Other platforms may use other names, but the concepts used will be the same</a:t>
            </a:r>
          </a:p>
        </p:txBody>
      </p:sp>
    </p:spTree>
    <p:extLst>
      <p:ext uri="{BB962C8B-B14F-4D97-AF65-F5344CB8AC3E}">
        <p14:creationId xmlns:p14="http://schemas.microsoft.com/office/powerpoint/2010/main" val="1318670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24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 Aspect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Virtual Asset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aspect</a:t>
            </a:r>
            <a:r>
              <a:rPr lang="en-US" dirty="0"/>
              <a:t> is the building block of </a:t>
            </a:r>
            <a:r>
              <a:rPr lang="en-US" b="1" dirty="0"/>
              <a:t>types</a:t>
            </a:r>
          </a:p>
          <a:p>
            <a:pPr lvl="1"/>
            <a:r>
              <a:rPr lang="en-US" dirty="0"/>
              <a:t>It contains variables which will be used to map on the data points of physical assets</a:t>
            </a:r>
          </a:p>
          <a:p>
            <a:r>
              <a:rPr lang="en-US" dirty="0"/>
              <a:t>Aspects are here for reusability </a:t>
            </a:r>
          </a:p>
          <a:p>
            <a:pPr lvl="1"/>
            <a:r>
              <a:rPr lang="en-US" dirty="0"/>
              <a:t>You can understand aspects as groups of variables</a:t>
            </a:r>
          </a:p>
          <a:p>
            <a:pPr lvl="1"/>
            <a:r>
              <a:rPr lang="en-US" dirty="0"/>
              <a:t>Used wisely, you don't </a:t>
            </a:r>
            <a:br>
              <a:rPr lang="en-US" dirty="0"/>
            </a:br>
            <a:r>
              <a:rPr lang="en-US" dirty="0"/>
              <a:t>have to redefine </a:t>
            </a:r>
            <a:br>
              <a:rPr lang="en-US" dirty="0"/>
            </a:br>
            <a:r>
              <a:rPr lang="en-US" dirty="0"/>
              <a:t>variables multiple times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Open the </a:t>
            </a:r>
            <a:r>
              <a:rPr lang="en-US" i="1" dirty="0"/>
              <a:t>Aspects</a:t>
            </a:r>
            <a:r>
              <a:rPr lang="en-US" dirty="0"/>
              <a:t> view in the </a:t>
            </a:r>
            <a:r>
              <a:rPr lang="en-US" i="1" dirty="0"/>
              <a:t>Asset Manager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i="1" dirty="0"/>
              <a:t>Create aspect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Enter a name according the following </a:t>
            </a:r>
            <a:br>
              <a:rPr lang="en-US" dirty="0"/>
            </a:br>
            <a:r>
              <a:rPr lang="en-US" dirty="0"/>
              <a:t>pattern: </a:t>
            </a:r>
            <a:br>
              <a:rPr lang="en-US" dirty="0"/>
            </a:br>
            <a:r>
              <a:rPr lang="en-US" dirty="0"/>
              <a:t>Edu_[</a:t>
            </a:r>
            <a:r>
              <a:rPr lang="en-US" dirty="0" err="1"/>
              <a:t>YourFullName</a:t>
            </a:r>
            <a:r>
              <a:rPr lang="en-US" dirty="0"/>
              <a:t>]_Environment</a:t>
            </a:r>
            <a:br>
              <a:rPr lang="en-US" dirty="0"/>
            </a:br>
            <a:r>
              <a:rPr lang="en-US" sz="1600" dirty="0"/>
              <a:t>e.g.: </a:t>
            </a:r>
            <a:r>
              <a:rPr lang="en-US" sz="1600" dirty="0" err="1"/>
              <a:t>Edu_DoeJohnny_Environment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i="1" dirty="0"/>
              <a:t>Add variable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 the variables for … at the bottom</a:t>
            </a:r>
          </a:p>
          <a:p>
            <a:pPr lvl="1"/>
            <a:r>
              <a:rPr lang="en-US" dirty="0"/>
              <a:t>Temperature</a:t>
            </a:r>
          </a:p>
          <a:p>
            <a:pPr lvl="1"/>
            <a:r>
              <a:rPr lang="en-US" dirty="0"/>
              <a:t>Pressure</a:t>
            </a:r>
          </a:p>
          <a:p>
            <a:pPr lvl="1"/>
            <a:r>
              <a:rPr lang="en-US" dirty="0"/>
              <a:t>Humidity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Save your aspect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9308243" y="1885951"/>
            <a:ext cx="1314450" cy="361950"/>
            <a:chOff x="9461500" y="2238375"/>
            <a:chExt cx="1314450" cy="3619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1500" y="2238375"/>
              <a:ext cx="1314450" cy="3619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9480550" y="2257425"/>
              <a:ext cx="1244600" cy="28575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421247" y="4552950"/>
            <a:ext cx="2301292" cy="1514475"/>
            <a:chOff x="9625304" y="4543425"/>
            <a:chExt cx="2301292" cy="15144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5304" y="4543425"/>
              <a:ext cx="2301292" cy="151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10229850" y="5569744"/>
              <a:ext cx="1019175" cy="264319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65837" y="3927849"/>
            <a:ext cx="2233058" cy="2139576"/>
            <a:chOff x="4006391" y="3927849"/>
            <a:chExt cx="2233058" cy="213957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5818" y="3927849"/>
              <a:ext cx="2223631" cy="21395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4006391" y="4920792"/>
              <a:ext cx="424207" cy="346582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30598" y="5521444"/>
              <a:ext cx="933254" cy="21948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Freeform 21"/>
          <p:cNvSpPr/>
          <p:nvPr/>
        </p:nvSpPr>
        <p:spPr>
          <a:xfrm>
            <a:off x="5891753" y="1668545"/>
            <a:ext cx="584461" cy="2092751"/>
          </a:xfrm>
          <a:custGeom>
            <a:avLst/>
            <a:gdLst>
              <a:gd name="connsiteX0" fmla="*/ 584461 w 584461"/>
              <a:gd name="connsiteY0" fmla="*/ 42256 h 2135007"/>
              <a:gd name="connsiteX1" fmla="*/ 301657 w 584461"/>
              <a:gd name="connsiteY1" fmla="*/ 277926 h 2135007"/>
              <a:gd name="connsiteX2" fmla="*/ 0 w 584461"/>
              <a:gd name="connsiteY2" fmla="*/ 2135007 h 2135007"/>
              <a:gd name="connsiteX0" fmla="*/ 584461 w 584461"/>
              <a:gd name="connsiteY0" fmla="*/ 9575 h 2102326"/>
              <a:gd name="connsiteX1" fmla="*/ 226243 w 584461"/>
              <a:gd name="connsiteY1" fmla="*/ 499768 h 2102326"/>
              <a:gd name="connsiteX2" fmla="*/ 0 w 584461"/>
              <a:gd name="connsiteY2" fmla="*/ 2102326 h 2102326"/>
              <a:gd name="connsiteX0" fmla="*/ 584461 w 584461"/>
              <a:gd name="connsiteY0" fmla="*/ 0 h 2092751"/>
              <a:gd name="connsiteX1" fmla="*/ 226243 w 584461"/>
              <a:gd name="connsiteY1" fmla="*/ 490193 h 2092751"/>
              <a:gd name="connsiteX2" fmla="*/ 0 w 584461"/>
              <a:gd name="connsiteY2" fmla="*/ 2092751 h 209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461" h="2092751">
                <a:moveTo>
                  <a:pt x="584461" y="0"/>
                </a:moveTo>
                <a:cubicBezTo>
                  <a:pt x="388069" y="179109"/>
                  <a:pt x="323653" y="141401"/>
                  <a:pt x="226243" y="490193"/>
                </a:cubicBezTo>
                <a:cubicBezTo>
                  <a:pt x="128833" y="838985"/>
                  <a:pt x="102123" y="1338606"/>
                  <a:pt x="0" y="2092751"/>
                </a:cubicBezTo>
              </a:path>
            </a:pathLst>
          </a:custGeom>
          <a:noFill/>
          <a:ln w="28575">
            <a:prstDash val="dash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88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Type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Virtual Asset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type</a:t>
            </a:r>
            <a:r>
              <a:rPr lang="en-US" dirty="0"/>
              <a:t> is the base for your </a:t>
            </a:r>
            <a:r>
              <a:rPr lang="en-US" b="1" dirty="0"/>
              <a:t>assets</a:t>
            </a:r>
          </a:p>
          <a:p>
            <a:pPr lvl="1"/>
            <a:r>
              <a:rPr lang="en-US" dirty="0"/>
              <a:t>The type is an abstract definition what variables (within aspects) will appear together</a:t>
            </a:r>
          </a:p>
          <a:p>
            <a:pPr lvl="1"/>
            <a:r>
              <a:rPr lang="en-US" dirty="0"/>
              <a:t>Multiple assets can use the same type, imagine it as a blueprint</a:t>
            </a:r>
          </a:p>
          <a:p>
            <a:r>
              <a:rPr lang="en-US" dirty="0"/>
              <a:t>Like aspects, types are here for reusability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Open the </a:t>
            </a:r>
            <a:r>
              <a:rPr lang="en-US" i="1" dirty="0"/>
              <a:t>Types</a:t>
            </a:r>
            <a:r>
              <a:rPr lang="en-US" dirty="0"/>
              <a:t> view in the Asset Manager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Create a new type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Enter the name with the following </a:t>
            </a:r>
            <a:br>
              <a:rPr lang="en-US" dirty="0"/>
            </a:br>
            <a:r>
              <a:rPr lang="en-US" dirty="0"/>
              <a:t>pattern:</a:t>
            </a:r>
            <a:br>
              <a:rPr lang="en-US" dirty="0"/>
            </a:br>
            <a:r>
              <a:rPr lang="en-US" dirty="0"/>
              <a:t>Edu_[</a:t>
            </a:r>
            <a:r>
              <a:rPr lang="en-US" dirty="0" err="1"/>
              <a:t>YourFullName</a:t>
            </a:r>
            <a:r>
              <a:rPr lang="en-US" dirty="0"/>
              <a:t>]_</a:t>
            </a:r>
            <a:r>
              <a:rPr lang="en-US" dirty="0" err="1"/>
              <a:t>RaspberryPi</a:t>
            </a:r>
            <a:br>
              <a:rPr lang="en-US" dirty="0"/>
            </a:br>
            <a:r>
              <a:rPr lang="en-US" sz="1600" dirty="0"/>
              <a:t>e.g.: </a:t>
            </a:r>
            <a:r>
              <a:rPr lang="en-US" sz="1600" dirty="0" err="1"/>
              <a:t>Edu_DoeJohnny_RaspberryPi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Open the </a:t>
            </a:r>
            <a:r>
              <a:rPr lang="en-US" i="1" dirty="0"/>
              <a:t>Aspects</a:t>
            </a:r>
            <a:r>
              <a:rPr lang="en-US" dirty="0"/>
              <a:t> group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i="1" dirty="0"/>
              <a:t>Add aspect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Give the meaningful </a:t>
            </a:r>
            <a:br>
              <a:rPr lang="en-US" dirty="0"/>
            </a:br>
            <a:r>
              <a:rPr lang="en-US" dirty="0"/>
              <a:t>name and select your </a:t>
            </a:r>
            <a:br>
              <a:rPr lang="en-US" dirty="0"/>
            </a:br>
            <a:r>
              <a:rPr lang="en-US" dirty="0"/>
              <a:t>aspect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Save your type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9301957" y="1906585"/>
            <a:ext cx="1228725" cy="438150"/>
            <a:chOff x="9301957" y="1906585"/>
            <a:chExt cx="1228725" cy="4381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1957" y="1906585"/>
              <a:ext cx="1228725" cy="4381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9321007" y="1971675"/>
              <a:ext cx="1118393" cy="26670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846082" y="4484161"/>
            <a:ext cx="1782727" cy="1385887"/>
            <a:chOff x="9199599" y="4562475"/>
            <a:chExt cx="1782727" cy="138588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99599" y="4562475"/>
              <a:ext cx="1782727" cy="13858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9629775" y="5561012"/>
              <a:ext cx="981075" cy="296863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89575" y="4061199"/>
            <a:ext cx="2233058" cy="2139576"/>
            <a:chOff x="4006391" y="3927849"/>
            <a:chExt cx="2233058" cy="213957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5818" y="3927849"/>
              <a:ext cx="2223631" cy="21395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4006391" y="4920792"/>
              <a:ext cx="424207" cy="346582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30598" y="5314054"/>
              <a:ext cx="933254" cy="21948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Freeform 21"/>
          <p:cNvSpPr/>
          <p:nvPr/>
        </p:nvSpPr>
        <p:spPr>
          <a:xfrm>
            <a:off x="6080289" y="1602558"/>
            <a:ext cx="386499" cy="2375554"/>
          </a:xfrm>
          <a:custGeom>
            <a:avLst/>
            <a:gdLst>
              <a:gd name="connsiteX0" fmla="*/ 402223 w 402223"/>
              <a:gd name="connsiteY0" fmla="*/ 161095 h 2536649"/>
              <a:gd name="connsiteX1" fmla="*/ 6297 w 402223"/>
              <a:gd name="connsiteY1" fmla="*/ 10266 h 2536649"/>
              <a:gd name="connsiteX2" fmla="*/ 166553 w 402223"/>
              <a:gd name="connsiteY2" fmla="*/ 415618 h 2536649"/>
              <a:gd name="connsiteX3" fmla="*/ 270247 w 402223"/>
              <a:gd name="connsiteY3" fmla="*/ 1820212 h 2536649"/>
              <a:gd name="connsiteX4" fmla="*/ 15724 w 402223"/>
              <a:gd name="connsiteY4" fmla="*/ 2536649 h 2536649"/>
              <a:gd name="connsiteX0" fmla="*/ 398914 w 398914"/>
              <a:gd name="connsiteY0" fmla="*/ 172802 h 2548356"/>
              <a:gd name="connsiteX1" fmla="*/ 2988 w 398914"/>
              <a:gd name="connsiteY1" fmla="*/ 21973 h 2548356"/>
              <a:gd name="connsiteX2" fmla="*/ 219805 w 398914"/>
              <a:gd name="connsiteY2" fmla="*/ 615861 h 2548356"/>
              <a:gd name="connsiteX3" fmla="*/ 266938 w 398914"/>
              <a:gd name="connsiteY3" fmla="*/ 1831919 h 2548356"/>
              <a:gd name="connsiteX4" fmla="*/ 12415 w 398914"/>
              <a:gd name="connsiteY4" fmla="*/ 2548356 h 2548356"/>
              <a:gd name="connsiteX0" fmla="*/ 402557 w 402557"/>
              <a:gd name="connsiteY0" fmla="*/ 172802 h 2548356"/>
              <a:gd name="connsiteX1" fmla="*/ 6631 w 402557"/>
              <a:gd name="connsiteY1" fmla="*/ 21973 h 2548356"/>
              <a:gd name="connsiteX2" fmla="*/ 223448 w 402557"/>
              <a:gd name="connsiteY2" fmla="*/ 615861 h 2548356"/>
              <a:gd name="connsiteX3" fmla="*/ 270581 w 402557"/>
              <a:gd name="connsiteY3" fmla="*/ 1831919 h 2548356"/>
              <a:gd name="connsiteX4" fmla="*/ 16058 w 402557"/>
              <a:gd name="connsiteY4" fmla="*/ 2548356 h 2548356"/>
              <a:gd name="connsiteX0" fmla="*/ 420365 w 420365"/>
              <a:gd name="connsiteY0" fmla="*/ 166780 h 2542334"/>
              <a:gd name="connsiteX1" fmla="*/ 24439 w 420365"/>
              <a:gd name="connsiteY1" fmla="*/ 15951 h 2542334"/>
              <a:gd name="connsiteX2" fmla="*/ 156415 w 420365"/>
              <a:gd name="connsiteY2" fmla="*/ 515571 h 2542334"/>
              <a:gd name="connsiteX3" fmla="*/ 288389 w 420365"/>
              <a:gd name="connsiteY3" fmla="*/ 1825897 h 2542334"/>
              <a:gd name="connsiteX4" fmla="*/ 33866 w 420365"/>
              <a:gd name="connsiteY4" fmla="*/ 2542334 h 2542334"/>
              <a:gd name="connsiteX0" fmla="*/ 598310 w 598310"/>
              <a:gd name="connsiteY0" fmla="*/ 237188 h 2612742"/>
              <a:gd name="connsiteX1" fmla="*/ 4421 w 598310"/>
              <a:gd name="connsiteY1" fmla="*/ 10945 h 2612742"/>
              <a:gd name="connsiteX2" fmla="*/ 334360 w 598310"/>
              <a:gd name="connsiteY2" fmla="*/ 585979 h 2612742"/>
              <a:gd name="connsiteX3" fmla="*/ 466334 w 598310"/>
              <a:gd name="connsiteY3" fmla="*/ 1896305 h 2612742"/>
              <a:gd name="connsiteX4" fmla="*/ 211811 w 598310"/>
              <a:gd name="connsiteY4" fmla="*/ 2612742 h 2612742"/>
              <a:gd name="connsiteX0" fmla="*/ 654316 w 654316"/>
              <a:gd name="connsiteY0" fmla="*/ 166779 h 2542333"/>
              <a:gd name="connsiteX1" fmla="*/ 3866 w 654316"/>
              <a:gd name="connsiteY1" fmla="*/ 15951 h 2542333"/>
              <a:gd name="connsiteX2" fmla="*/ 390366 w 654316"/>
              <a:gd name="connsiteY2" fmla="*/ 515570 h 2542333"/>
              <a:gd name="connsiteX3" fmla="*/ 522340 w 654316"/>
              <a:gd name="connsiteY3" fmla="*/ 1825896 h 2542333"/>
              <a:gd name="connsiteX4" fmla="*/ 267817 w 654316"/>
              <a:gd name="connsiteY4" fmla="*/ 2542333 h 2542333"/>
              <a:gd name="connsiteX0" fmla="*/ 674396 w 674396"/>
              <a:gd name="connsiteY0" fmla="*/ 270437 h 2645991"/>
              <a:gd name="connsiteX1" fmla="*/ 23946 w 674396"/>
              <a:gd name="connsiteY1" fmla="*/ 119609 h 2645991"/>
              <a:gd name="connsiteX2" fmla="*/ 410446 w 674396"/>
              <a:gd name="connsiteY2" fmla="*/ 619228 h 2645991"/>
              <a:gd name="connsiteX3" fmla="*/ 542420 w 674396"/>
              <a:gd name="connsiteY3" fmla="*/ 1929554 h 2645991"/>
              <a:gd name="connsiteX4" fmla="*/ 287897 w 674396"/>
              <a:gd name="connsiteY4" fmla="*/ 2645991 h 2645991"/>
              <a:gd name="connsiteX0" fmla="*/ 620219 w 620219"/>
              <a:gd name="connsiteY0" fmla="*/ 233472 h 2609026"/>
              <a:gd name="connsiteX1" fmla="*/ 26330 w 620219"/>
              <a:gd name="connsiteY1" fmla="*/ 129778 h 2609026"/>
              <a:gd name="connsiteX2" fmla="*/ 356269 w 620219"/>
              <a:gd name="connsiteY2" fmla="*/ 582263 h 2609026"/>
              <a:gd name="connsiteX3" fmla="*/ 488243 w 620219"/>
              <a:gd name="connsiteY3" fmla="*/ 1892589 h 2609026"/>
              <a:gd name="connsiteX4" fmla="*/ 233720 w 620219"/>
              <a:gd name="connsiteY4" fmla="*/ 2609026 h 2609026"/>
              <a:gd name="connsiteX0" fmla="*/ 386499 w 386499"/>
              <a:gd name="connsiteY0" fmla="*/ 0 h 2375554"/>
              <a:gd name="connsiteX1" fmla="*/ 122549 w 386499"/>
              <a:gd name="connsiteY1" fmla="*/ 348791 h 2375554"/>
              <a:gd name="connsiteX2" fmla="*/ 254523 w 386499"/>
              <a:gd name="connsiteY2" fmla="*/ 1659117 h 2375554"/>
              <a:gd name="connsiteX3" fmla="*/ 0 w 386499"/>
              <a:gd name="connsiteY3" fmla="*/ 2375554 h 2375554"/>
              <a:gd name="connsiteX0" fmla="*/ 386499 w 386499"/>
              <a:gd name="connsiteY0" fmla="*/ 0 h 2375554"/>
              <a:gd name="connsiteX1" fmla="*/ 207390 w 386499"/>
              <a:gd name="connsiteY1" fmla="*/ 527900 h 2375554"/>
              <a:gd name="connsiteX2" fmla="*/ 254523 w 386499"/>
              <a:gd name="connsiteY2" fmla="*/ 1659117 h 2375554"/>
              <a:gd name="connsiteX3" fmla="*/ 0 w 386499"/>
              <a:gd name="connsiteY3" fmla="*/ 2375554 h 2375554"/>
              <a:gd name="connsiteX0" fmla="*/ 386499 w 386499"/>
              <a:gd name="connsiteY0" fmla="*/ 0 h 2375554"/>
              <a:gd name="connsiteX1" fmla="*/ 207390 w 386499"/>
              <a:gd name="connsiteY1" fmla="*/ 527900 h 2375554"/>
              <a:gd name="connsiteX2" fmla="*/ 254523 w 386499"/>
              <a:gd name="connsiteY2" fmla="*/ 1659117 h 2375554"/>
              <a:gd name="connsiteX3" fmla="*/ 0 w 386499"/>
              <a:gd name="connsiteY3" fmla="*/ 2375554 h 237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499" h="2375554">
                <a:moveTo>
                  <a:pt x="386499" y="0"/>
                </a:moveTo>
                <a:cubicBezTo>
                  <a:pt x="331510" y="72665"/>
                  <a:pt x="130404" y="234098"/>
                  <a:pt x="207390" y="527900"/>
                </a:cubicBezTo>
                <a:cubicBezTo>
                  <a:pt x="284376" y="821702"/>
                  <a:pt x="289088" y="1351175"/>
                  <a:pt x="254523" y="1659117"/>
                </a:cubicBezTo>
                <a:cubicBezTo>
                  <a:pt x="219958" y="1967059"/>
                  <a:pt x="114692" y="2194088"/>
                  <a:pt x="0" y="2375554"/>
                </a:cubicBezTo>
              </a:path>
            </a:pathLst>
          </a:custGeom>
          <a:noFill/>
          <a:ln w="28575">
            <a:prstDash val="dash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02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658" y="3998515"/>
            <a:ext cx="1743075" cy="133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your virtual Asset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Virtual Asset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Now it's time to create your </a:t>
            </a:r>
            <a:r>
              <a:rPr lang="en-US" b="1" dirty="0"/>
              <a:t>virtual asset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Open the </a:t>
            </a:r>
            <a:r>
              <a:rPr lang="en-US" i="1" dirty="0"/>
              <a:t>Assets</a:t>
            </a:r>
            <a:r>
              <a:rPr lang="en-US" dirty="0"/>
              <a:t> view in the Asset Manager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Navigate to your assets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i="1" dirty="0"/>
              <a:t>Create asset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Filter for your type </a:t>
            </a:r>
            <a:r>
              <a:rPr lang="en-US" i="1" dirty="0"/>
              <a:t>Edu_[</a:t>
            </a:r>
            <a:r>
              <a:rPr lang="en-US" i="1" dirty="0" err="1"/>
              <a:t>YourFullName</a:t>
            </a:r>
            <a:r>
              <a:rPr lang="en-US" i="1" dirty="0"/>
              <a:t>]_</a:t>
            </a:r>
            <a:r>
              <a:rPr lang="en-US" i="1" dirty="0" err="1"/>
              <a:t>RaspberryPi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the type and click </a:t>
            </a:r>
            <a:r>
              <a:rPr lang="en-US" i="1" dirty="0"/>
              <a:t>Create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>
          <a:xfrm>
            <a:off x="6496050" y="1449388"/>
            <a:ext cx="5364163" cy="221773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dirty="0"/>
              <a:t>Give your asset a name</a:t>
            </a:r>
            <a:br>
              <a:rPr lang="en-US" dirty="0"/>
            </a:br>
            <a:r>
              <a:rPr lang="en-US" dirty="0"/>
              <a:t>We suggest </a:t>
            </a:r>
            <a:r>
              <a:rPr lang="en-US" i="1" dirty="0"/>
              <a:t>Raspberry Pi [Nr] (Virtual)</a:t>
            </a:r>
            <a:endParaRPr lang="en-US" dirty="0"/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Click </a:t>
            </a:r>
            <a:r>
              <a:rPr lang="en-US" i="1" dirty="0"/>
              <a:t>Save</a:t>
            </a:r>
            <a:r>
              <a:rPr lang="en-US" dirty="0"/>
              <a:t> to create your asset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Your virtual asset is now visible in your list on the left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25" y="3322637"/>
            <a:ext cx="1200150" cy="428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613150" y="3370262"/>
            <a:ext cx="1190625" cy="296863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956740">
            <a:off x="6610350" y="3825081"/>
            <a:ext cx="1914525" cy="32781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Create before</a:t>
            </a:r>
          </a:p>
        </p:txBody>
      </p:sp>
      <p:sp>
        <p:nvSpPr>
          <p:cNvPr id="13" name="TextBox 12"/>
          <p:cNvSpPr txBox="1"/>
          <p:nvPr/>
        </p:nvSpPr>
        <p:spPr>
          <a:xfrm rot="592659">
            <a:off x="10388301" y="4529053"/>
            <a:ext cx="1790700" cy="380328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Created now</a:t>
            </a:r>
          </a:p>
        </p:txBody>
      </p:sp>
      <p:sp>
        <p:nvSpPr>
          <p:cNvPr id="14" name="Freeform 13"/>
          <p:cNvSpPr/>
          <p:nvPr/>
        </p:nvSpPr>
        <p:spPr>
          <a:xfrm>
            <a:off x="7577241" y="4171950"/>
            <a:ext cx="1014309" cy="552450"/>
          </a:xfrm>
          <a:custGeom>
            <a:avLst/>
            <a:gdLst>
              <a:gd name="connsiteX0" fmla="*/ 23709 w 1014309"/>
              <a:gd name="connsiteY0" fmla="*/ 0 h 552450"/>
              <a:gd name="connsiteX1" fmla="*/ 128484 w 1014309"/>
              <a:gd name="connsiteY1" fmla="*/ 457200 h 552450"/>
              <a:gd name="connsiteX2" fmla="*/ 1014309 w 1014309"/>
              <a:gd name="connsiteY2" fmla="*/ 5524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4309" h="552450">
                <a:moveTo>
                  <a:pt x="23709" y="0"/>
                </a:moveTo>
                <a:cubicBezTo>
                  <a:pt x="-6454" y="182562"/>
                  <a:pt x="-36616" y="365125"/>
                  <a:pt x="128484" y="457200"/>
                </a:cubicBezTo>
                <a:cubicBezTo>
                  <a:pt x="293584" y="549275"/>
                  <a:pt x="653946" y="550862"/>
                  <a:pt x="1014309" y="55245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0287000" y="4829175"/>
            <a:ext cx="853162" cy="334129"/>
          </a:xfrm>
          <a:custGeom>
            <a:avLst/>
            <a:gdLst>
              <a:gd name="connsiteX0" fmla="*/ 771525 w 853162"/>
              <a:gd name="connsiteY0" fmla="*/ 0 h 334129"/>
              <a:gd name="connsiteX1" fmla="*/ 781050 w 853162"/>
              <a:gd name="connsiteY1" fmla="*/ 304800 h 334129"/>
              <a:gd name="connsiteX2" fmla="*/ 0 w 853162"/>
              <a:gd name="connsiteY2" fmla="*/ 304800 h 33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3162" h="334129">
                <a:moveTo>
                  <a:pt x="771525" y="0"/>
                </a:moveTo>
                <a:cubicBezTo>
                  <a:pt x="840581" y="127000"/>
                  <a:pt x="909637" y="254000"/>
                  <a:pt x="781050" y="304800"/>
                </a:cubicBezTo>
                <a:cubicBezTo>
                  <a:pt x="652463" y="355600"/>
                  <a:pt x="326231" y="330200"/>
                  <a:pt x="0" y="30480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59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27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your virtual Asset on your physical Asset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Virtual Asset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Select your physical asset in the Asset Manager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Open the </a:t>
            </a:r>
            <a:r>
              <a:rPr lang="en-US" i="1" dirty="0" err="1"/>
              <a:t>MindConnectLib</a:t>
            </a:r>
            <a:endParaRPr lang="en-US" i="1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Switch to the </a:t>
            </a:r>
            <a:r>
              <a:rPr lang="en-US" i="1" dirty="0"/>
              <a:t>Data mappings</a:t>
            </a:r>
            <a:r>
              <a:rPr lang="en-US" dirty="0"/>
              <a:t> tab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Open your </a:t>
            </a:r>
            <a:r>
              <a:rPr lang="en-US" i="1" dirty="0"/>
              <a:t>data source</a:t>
            </a:r>
            <a:r>
              <a:rPr lang="en-US" dirty="0"/>
              <a:t> (e.g., </a:t>
            </a:r>
            <a:r>
              <a:rPr lang="en-US" dirty="0" err="1"/>
              <a:t>SenseHAT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</a:t>
            </a:r>
            <a:r>
              <a:rPr lang="en-US" i="1" dirty="0"/>
              <a:t>Link variable</a:t>
            </a:r>
            <a:r>
              <a:rPr lang="en-US" dirty="0"/>
              <a:t> (on the right side of a data point)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 view will open pointing to the current data 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dirty="0"/>
              <a:t>Click </a:t>
            </a:r>
            <a:r>
              <a:rPr lang="en-US" i="1" dirty="0"/>
              <a:t>&gt; Change</a:t>
            </a:r>
            <a:r>
              <a:rPr lang="en-US" dirty="0"/>
              <a:t> to navigate to your virtual asset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In the </a:t>
            </a:r>
            <a:r>
              <a:rPr lang="en-US" i="1" dirty="0"/>
              <a:t>Change asset</a:t>
            </a:r>
            <a:r>
              <a:rPr lang="en-US" dirty="0"/>
              <a:t> dialog, click </a:t>
            </a:r>
            <a:r>
              <a:rPr lang="en-US" i="1" dirty="0"/>
              <a:t>&lt; Up</a:t>
            </a:r>
          </a:p>
          <a:p>
            <a:pPr marL="457200" indent="-457200">
              <a:buFont typeface="+mj-lt"/>
              <a:buAutoNum type="arabicPeriod" startAt="6"/>
            </a:pPr>
            <a:endParaRPr lang="en-US" i="1" dirty="0"/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Select your virtual asset</a:t>
            </a:r>
            <a:br>
              <a:rPr lang="en-US" dirty="0"/>
            </a:br>
            <a:r>
              <a:rPr lang="en-US" dirty="0"/>
              <a:t>and click </a:t>
            </a:r>
            <a:r>
              <a:rPr lang="en-US" i="1" dirty="0"/>
              <a:t>Accept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Select </a:t>
            </a:r>
            <a:r>
              <a:rPr lang="en-US" i="1" dirty="0"/>
              <a:t>Link variable</a:t>
            </a:r>
            <a:r>
              <a:rPr lang="en-US" dirty="0"/>
              <a:t> for your data point</a:t>
            </a:r>
          </a:p>
          <a:p>
            <a:pPr lvl="1"/>
            <a:r>
              <a:rPr lang="en-US" dirty="0"/>
              <a:t>You'll only see variables that are compatible in type and unit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Click </a:t>
            </a:r>
            <a:r>
              <a:rPr lang="en-US" i="1" dirty="0"/>
              <a:t>Accept</a:t>
            </a:r>
            <a:endParaRPr lang="en-US" dirty="0"/>
          </a:p>
          <a:p>
            <a:pPr marL="457200" indent="-457200">
              <a:buFont typeface="+mj-lt"/>
              <a:buAutoNum type="arabicPeriod" startAt="6"/>
            </a:pPr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882961" y="3085404"/>
            <a:ext cx="2938339" cy="1114426"/>
            <a:chOff x="1340296" y="4126003"/>
            <a:chExt cx="3549204" cy="13461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38421"/>
            <a:stretch/>
          </p:blipFill>
          <p:spPr>
            <a:xfrm>
              <a:off x="1340296" y="4126003"/>
              <a:ext cx="3549204" cy="13461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2838450" y="4257675"/>
              <a:ext cx="1295400" cy="45720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413583" y="1761529"/>
            <a:ext cx="3209111" cy="486852"/>
            <a:chOff x="8182789" y="2655222"/>
            <a:chExt cx="3321497" cy="50390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82789" y="2655222"/>
              <a:ext cx="3321497" cy="5039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10858500" y="2771775"/>
              <a:ext cx="533400" cy="23812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234597" y="2692954"/>
            <a:ext cx="1409951" cy="1319212"/>
            <a:chOff x="10232773" y="3567114"/>
            <a:chExt cx="1409951" cy="13192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32773" y="3567114"/>
              <a:ext cx="1409951" cy="13192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10448925" y="4259420"/>
              <a:ext cx="409575" cy="24590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830346" y="4994736"/>
            <a:ext cx="3029867" cy="1233162"/>
            <a:chOff x="5245770" y="3081663"/>
            <a:chExt cx="3029867" cy="123316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5770" y="3081663"/>
              <a:ext cx="3029867" cy="12331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7486650" y="4029075"/>
              <a:ext cx="685026" cy="23034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824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856B792B-0A81-44F9-AF25-90E62019B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92" t="20147" b="4280"/>
          <a:stretch/>
        </p:blipFill>
        <p:spPr>
          <a:xfrm>
            <a:off x="6946256" y="3655480"/>
            <a:ext cx="2606415" cy="2684996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6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/>
              <a:t>You should now see that your data point is link with your variable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With </a:t>
            </a:r>
            <a:r>
              <a:rPr lang="en-US" i="1" dirty="0"/>
              <a:t>Unlink variable</a:t>
            </a:r>
            <a:r>
              <a:rPr lang="en-US" dirty="0"/>
              <a:t> you can remove the link between a data point and a variable</a:t>
            </a:r>
          </a:p>
          <a:p>
            <a:endParaRPr lang="en-US" dirty="0"/>
          </a:p>
          <a:p>
            <a:r>
              <a:rPr lang="en-US" dirty="0"/>
              <a:t>Now, do the mapping for all the other data points</a:t>
            </a:r>
          </a:p>
          <a:p>
            <a:pPr lvl="1"/>
            <a:r>
              <a:rPr lang="en-US" dirty="0"/>
              <a:t>Add also the missing aspect</a:t>
            </a:r>
          </a:p>
          <a:p>
            <a:pPr lvl="1"/>
            <a:r>
              <a:rPr lang="en-US" dirty="0"/>
              <a:t>And extend your type of the virtual asset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975" y="1869005"/>
            <a:ext cx="7915275" cy="110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28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your virtual Asset and the Links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Virtual Asset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33651" y="2314576"/>
            <a:ext cx="5067300" cy="663106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40E5B-9249-42B2-8450-1431343FF6EB}"/>
              </a:ext>
            </a:extLst>
          </p:cNvPr>
          <p:cNvSpPr/>
          <p:nvPr/>
        </p:nvSpPr>
        <p:spPr>
          <a:xfrm>
            <a:off x="8539397" y="5091659"/>
            <a:ext cx="1129259" cy="1182141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0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8874115" y="4187280"/>
            <a:ext cx="3087047" cy="1879600"/>
            <a:chOff x="6991350" y="4110652"/>
            <a:chExt cx="3599275" cy="219147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/>
            <a:srcRect t="23901" b="2830"/>
            <a:stretch/>
          </p:blipFill>
          <p:spPr>
            <a:xfrm>
              <a:off x="6991350" y="4110652"/>
              <a:ext cx="3599275" cy="2191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Rectangle 31"/>
            <p:cNvSpPr/>
            <p:nvPr/>
          </p:nvSpPr>
          <p:spPr>
            <a:xfrm>
              <a:off x="9696953" y="4400550"/>
              <a:ext cx="890005" cy="25717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29</a:t>
            </a:fld>
            <a:endParaRPr lang="de-CH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On your virtual Asset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In the Fleet Manager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Virtual Asset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 if Data is received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sz="quarter" idx="25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Select your virtual asset in the Asset Manager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 should see the following in the details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You can also open a simple time series visualization of the received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Open the </a:t>
            </a:r>
            <a:r>
              <a:rPr lang="en-US" i="1" dirty="0"/>
              <a:t>Fleet Manager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Search for your virtual asset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your asset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Choose </a:t>
            </a:r>
            <a:r>
              <a:rPr lang="en-US" i="1" dirty="0"/>
              <a:t>Time Series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the variables </a:t>
            </a:r>
            <a:br>
              <a:rPr lang="en-US" dirty="0"/>
            </a:br>
            <a:r>
              <a:rPr lang="en-US" dirty="0"/>
              <a:t>on the right side </a:t>
            </a:r>
            <a:br>
              <a:rPr lang="en-US" dirty="0"/>
            </a:br>
            <a:r>
              <a:rPr lang="en-US" dirty="0"/>
              <a:t>that you want to </a:t>
            </a:r>
            <a:br>
              <a:rPr lang="en-US" dirty="0"/>
            </a:br>
            <a:r>
              <a:rPr lang="en-US" dirty="0"/>
              <a:t>see the data from</a:t>
            </a: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1333500" y="3162485"/>
            <a:ext cx="4550278" cy="1964327"/>
            <a:chOff x="806449" y="3421429"/>
            <a:chExt cx="5272502" cy="227610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449" y="3421429"/>
              <a:ext cx="5272502" cy="2276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1600200" y="5057775"/>
              <a:ext cx="447675" cy="43815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76875" y="4305300"/>
              <a:ext cx="378239" cy="30358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Freeform 28"/>
          <p:cNvSpPr/>
          <p:nvPr/>
        </p:nvSpPr>
        <p:spPr>
          <a:xfrm>
            <a:off x="4619625" y="4286250"/>
            <a:ext cx="904875" cy="1181100"/>
          </a:xfrm>
          <a:custGeom>
            <a:avLst/>
            <a:gdLst>
              <a:gd name="connsiteX0" fmla="*/ 0 w 904875"/>
              <a:gd name="connsiteY0" fmla="*/ 1181100 h 1181100"/>
              <a:gd name="connsiteX1" fmla="*/ 733425 w 904875"/>
              <a:gd name="connsiteY1" fmla="*/ 600075 h 1181100"/>
              <a:gd name="connsiteX2" fmla="*/ 904875 w 904875"/>
              <a:gd name="connsiteY2" fmla="*/ 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875" h="1181100">
                <a:moveTo>
                  <a:pt x="0" y="1181100"/>
                </a:moveTo>
                <a:cubicBezTo>
                  <a:pt x="291306" y="989012"/>
                  <a:pt x="582613" y="796925"/>
                  <a:pt x="733425" y="600075"/>
                </a:cubicBezTo>
                <a:cubicBezTo>
                  <a:pt x="884238" y="403225"/>
                  <a:pt x="894556" y="201612"/>
                  <a:pt x="904875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7788" t="5392" r="4829" b="4167"/>
          <a:stretch/>
        </p:blipFill>
        <p:spPr>
          <a:xfrm>
            <a:off x="10363202" y="1722638"/>
            <a:ext cx="1101618" cy="1449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330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your Account for Siemens </a:t>
            </a:r>
            <a:r>
              <a:rPr lang="en-US" dirty="0" err="1"/>
              <a:t>MindSphere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pic>
        <p:nvPicPr>
          <p:cNvPr id="7170" name="Picture 2" descr="MindSphere – offenes IoT-Betriebssystem | Software | Österreich"/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9" b="3287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594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Data in the Cloud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30</a:t>
            </a:fld>
            <a:endParaRPr lang="de-CH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Let's have some Fun with real Data</a:t>
            </a:r>
          </a:p>
        </p:txBody>
      </p:sp>
      <p:pic>
        <p:nvPicPr>
          <p:cNvPr id="4100" name="Picture 4" descr="The Blurring Line between Virtual Commissioning and Digital Twins - Virtual  Commissioning"/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9" b="3287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429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directindustry.de/images_di/photo-g/20425-115409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6" b="23734"/>
          <a:stretch/>
        </p:blipFill>
        <p:spPr bwMode="auto">
          <a:xfrm>
            <a:off x="6785783" y="1357733"/>
            <a:ext cx="4142596" cy="197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31</a:t>
            </a:fld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Scenario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Machine Data in the Cloud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6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Raspberry Pi is actually a mock machine</a:t>
            </a:r>
          </a:p>
          <a:p>
            <a:pPr lvl="1"/>
            <a:r>
              <a:rPr lang="en-US" dirty="0"/>
              <a:t>It contains data of real production cycles collected on a Krauss Maffei PX 120-038</a:t>
            </a:r>
          </a:p>
          <a:p>
            <a:pPr lvl="1"/>
            <a:r>
              <a:rPr lang="en-US" dirty="0"/>
              <a:t>When it has power and configured, it will send data between 07:30 and 20:30 every day</a:t>
            </a:r>
          </a:p>
          <a:p>
            <a:r>
              <a:rPr lang="en-US" dirty="0"/>
              <a:t>With the next steps, you'll prepare your Raspberry Pi and </a:t>
            </a:r>
            <a:r>
              <a:rPr lang="en-US" dirty="0" err="1"/>
              <a:t>MindSphere</a:t>
            </a:r>
            <a:r>
              <a:rPr lang="en-US" dirty="0"/>
              <a:t> to send and receive this data</a:t>
            </a:r>
          </a:p>
          <a:p>
            <a:pPr lvl="1"/>
            <a:r>
              <a:rPr lang="en-US" dirty="0"/>
              <a:t>This is a preparation for the next exercise</a:t>
            </a:r>
          </a:p>
          <a:p>
            <a:r>
              <a:rPr lang="en-US" dirty="0"/>
              <a:t>In the next exercise, there will be another Raspberry Pi that will send more data of the same production cycle to get the full scenario 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7"/>
          </p:nvPr>
        </p:nvSpPr>
        <p:spPr>
          <a:xfrm>
            <a:off x="6494465" y="5178904"/>
            <a:ext cx="2364863" cy="593605"/>
          </a:xfrm>
        </p:spPr>
        <p:txBody>
          <a:bodyPr>
            <a:noAutofit/>
          </a:bodyPr>
          <a:lstStyle/>
          <a:p>
            <a:r>
              <a:rPr lang="en-US" sz="1600" dirty="0"/>
              <a:t>Your Raspberry Pi</a:t>
            </a:r>
          </a:p>
          <a:p>
            <a:pPr lvl="1"/>
            <a:r>
              <a:rPr lang="en-US" sz="1400" dirty="0"/>
              <a:t>Sending 2 Data Points</a:t>
            </a:r>
          </a:p>
        </p:txBody>
      </p:sp>
      <p:pic>
        <p:nvPicPr>
          <p:cNvPr id="22" name="Picture 6" descr="RASP PI 4 B 4GB: Raspberry Pi 4 B, 4x 1.5 GHz, 4 GB RAM, WLAN, BT at  reichelt elektroni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8" t="-4553" r="-1806" b="-2532"/>
          <a:stretch/>
        </p:blipFill>
        <p:spPr bwMode="auto">
          <a:xfrm>
            <a:off x="6849374" y="3824557"/>
            <a:ext cx="1899288" cy="12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RASP PI 4 B 4GB: Raspberry Pi 4 B, 4x 1.5 GHz, 4 GB RAM, WLAN, BT at  reichelt elektroni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8" t="-4553" r="-1806" b="-2532"/>
          <a:stretch/>
        </p:blipFill>
        <p:spPr bwMode="auto">
          <a:xfrm>
            <a:off x="9354793" y="3824556"/>
            <a:ext cx="1899288" cy="12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19"/>
          <p:cNvSpPr txBox="1">
            <a:spLocks/>
          </p:cNvSpPr>
          <p:nvPr/>
        </p:nvSpPr>
        <p:spPr>
          <a:xfrm>
            <a:off x="9354793" y="5178903"/>
            <a:ext cx="2505420" cy="5936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52000" algn="l" defTabSz="609768" rtl="0" eaLnBrk="1" latinLnBrk="0" hangingPunct="1"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609768" rtl="0" eaLnBrk="1" latinLnBrk="0" hangingPunct="1"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609768" rtl="0" eaLnBrk="1" latinLnBrk="0" hangingPunct="1">
              <a:spcBef>
                <a:spcPts val="1000"/>
              </a:spcBef>
              <a:buSzPct val="90000"/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609768" rtl="0" eaLnBrk="1" latinLnBrk="0" hangingPunct="1">
              <a:spcBef>
                <a:spcPts val="6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marR="0" indent="-252000" algn="l" defTabSz="609768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611188" rtl="0" eaLnBrk="1" latinLnBrk="0" hangingPunct="1">
              <a:lnSpc>
                <a:spcPct val="12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609768" rtl="0" eaLnBrk="1" latinLnBrk="0" hangingPunct="1">
              <a:lnSpc>
                <a:spcPct val="12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Other Raspberry Pi</a:t>
            </a:r>
          </a:p>
          <a:p>
            <a:pPr lvl="1"/>
            <a:r>
              <a:rPr lang="en-US" sz="1400" dirty="0"/>
              <a:t>Sending 20+ Data Points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8748662" y="3238947"/>
            <a:ext cx="606131" cy="819510"/>
          </a:xfrm>
          <a:prstGeom prst="downArrow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785783" y="4609561"/>
            <a:ext cx="270625" cy="457200"/>
          </a:xfrm>
          <a:custGeom>
            <a:avLst/>
            <a:gdLst>
              <a:gd name="connsiteX0" fmla="*/ 3206 w 270625"/>
              <a:gd name="connsiteY0" fmla="*/ 457200 h 457200"/>
              <a:gd name="connsiteX1" fmla="*/ 37711 w 270625"/>
              <a:gd name="connsiteY1" fmla="*/ 215660 h 457200"/>
              <a:gd name="connsiteX2" fmla="*/ 270625 w 270625"/>
              <a:gd name="connsiteY2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625" h="457200">
                <a:moveTo>
                  <a:pt x="3206" y="457200"/>
                </a:moveTo>
                <a:cubicBezTo>
                  <a:pt x="-1827" y="374530"/>
                  <a:pt x="-6859" y="291860"/>
                  <a:pt x="37711" y="215660"/>
                </a:cubicBezTo>
                <a:cubicBezTo>
                  <a:pt x="82281" y="139460"/>
                  <a:pt x="176453" y="69730"/>
                  <a:pt x="270625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1220450" y="4743450"/>
            <a:ext cx="485308" cy="476250"/>
          </a:xfrm>
          <a:custGeom>
            <a:avLst/>
            <a:gdLst>
              <a:gd name="connsiteX0" fmla="*/ 266700 w 485308"/>
              <a:gd name="connsiteY0" fmla="*/ 476250 h 476250"/>
              <a:gd name="connsiteX1" fmla="*/ 476250 w 485308"/>
              <a:gd name="connsiteY1" fmla="*/ 190500 h 476250"/>
              <a:gd name="connsiteX2" fmla="*/ 0 w 485308"/>
              <a:gd name="connsiteY2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308" h="476250">
                <a:moveTo>
                  <a:pt x="266700" y="476250"/>
                </a:moveTo>
                <a:cubicBezTo>
                  <a:pt x="393700" y="373062"/>
                  <a:pt x="520700" y="269875"/>
                  <a:pt x="476250" y="190500"/>
                </a:cubicBezTo>
                <a:cubicBezTo>
                  <a:pt x="431800" y="111125"/>
                  <a:pt x="215900" y="55562"/>
                  <a:pt x="0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90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32</a:t>
            </a:fld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your physical Asset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Machine Data in the Cloud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Your Raspberry Pi is prepared to send real machine data to the cloud</a:t>
            </a:r>
          </a:p>
          <a:p>
            <a:r>
              <a:rPr lang="en-US" dirty="0"/>
              <a:t>In this part of the exercise, you'll complete what's needed so the data from your Raspberry Pi reaches </a:t>
            </a:r>
            <a:r>
              <a:rPr lang="en-US" dirty="0" err="1"/>
              <a:t>MindSphere</a:t>
            </a:r>
            <a:endParaRPr lang="en-US" dirty="0"/>
          </a:p>
          <a:p>
            <a:r>
              <a:rPr lang="en-US" dirty="0"/>
              <a:t>First, define a physical asset according to the definition on the right side on </a:t>
            </a:r>
            <a:r>
              <a:rPr lang="en-US" dirty="0" err="1"/>
              <a:t>MindSphere</a:t>
            </a:r>
            <a:endParaRPr lang="en-US" dirty="0"/>
          </a:p>
          <a:p>
            <a:r>
              <a:rPr lang="en-US" dirty="0"/>
              <a:t>Data points are</a:t>
            </a:r>
          </a:p>
          <a:p>
            <a:pPr lvl="1"/>
            <a:r>
              <a:rPr lang="en-US" dirty="0"/>
              <a:t>MldHt20mA1TmpAct (°C)</a:t>
            </a:r>
          </a:p>
          <a:p>
            <a:pPr lvl="1"/>
            <a:r>
              <a:rPr lang="en-US" dirty="0"/>
              <a:t>MldHt20mA2TmpAct (°C)</a:t>
            </a:r>
          </a:p>
        </p:txBody>
      </p:sp>
      <p:pic>
        <p:nvPicPr>
          <p:cNvPr id="14" name="Content Placeholder 13" descr="Diagram&#10;&#10;Description automatically generated">
            <a:extLst>
              <a:ext uri="{FF2B5EF4-FFF2-40B4-BE49-F238E27FC236}">
                <a16:creationId xmlns:a16="http://schemas.microsoft.com/office/drawing/2014/main" id="{7ED36F4B-7236-4704-9216-D3CC40AF44F6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2"/>
          <a:stretch>
            <a:fillRect/>
          </a:stretch>
        </p:blipFill>
        <p:spPr>
          <a:xfrm>
            <a:off x="7549319" y="1825350"/>
            <a:ext cx="3305969" cy="3582468"/>
          </a:xfr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26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94E587B-68E1-4951-B3A6-0542A898A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541" y="2434215"/>
            <a:ext cx="4476790" cy="3261818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33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your virtual Asset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Machine Data in the Cloud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We have already prepared the aspects and types for your virtual asset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Create a new virtual asset, using the type </a:t>
            </a:r>
            <a:r>
              <a:rPr lang="en-US" i="1" dirty="0" err="1"/>
              <a:t>GenericInjectionMoldingMachine</a:t>
            </a:r>
            <a:endParaRPr lang="en-US" i="1" dirty="0"/>
          </a:p>
          <a:p>
            <a:pPr lvl="1"/>
            <a:r>
              <a:rPr lang="en-US" dirty="0"/>
              <a:t>We’ve already prepared the type containing the aspect with the two variables</a:t>
            </a:r>
          </a:p>
          <a:p>
            <a:pPr lvl="1"/>
            <a:r>
              <a:rPr lang="en-US" dirty="0"/>
              <a:t>You just have to use this type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Link the data points of your physical asset with the variables of your newly create virtual asset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11B78-E132-4ABE-9682-FA21A9CB7B82}"/>
              </a:ext>
            </a:extLst>
          </p:cNvPr>
          <p:cNvSpPr txBox="1"/>
          <p:nvPr/>
        </p:nvSpPr>
        <p:spPr>
          <a:xfrm rot="20692261">
            <a:off x="48027" y="3678552"/>
            <a:ext cx="2053652" cy="477759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20000"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solidFill>
                  <a:srgbClr val="FF0000"/>
                </a:solidFill>
                <a:ea typeface="Roboto Medium" panose="02000000000000000000" pitchFamily="2" charset="0"/>
              </a:rPr>
              <a:t>Type already exists</a:t>
            </a:r>
            <a:endParaRPr lang="de-CH" sz="2000" dirty="0" err="1">
              <a:solidFill>
                <a:srgbClr val="FF0000"/>
              </a:solidFill>
              <a:ea typeface="Roboto Medium" panose="02000000000000000000" pitchFamily="2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DC69B1-2AD9-4696-BFE2-4A566A52E3D8}"/>
              </a:ext>
            </a:extLst>
          </p:cNvPr>
          <p:cNvSpPr/>
          <p:nvPr/>
        </p:nvSpPr>
        <p:spPr>
          <a:xfrm>
            <a:off x="1551482" y="3879330"/>
            <a:ext cx="1291652" cy="371589"/>
          </a:xfrm>
          <a:custGeom>
            <a:avLst/>
            <a:gdLst>
              <a:gd name="connsiteX0" fmla="*/ 0 w 1139252"/>
              <a:gd name="connsiteY0" fmla="*/ 0 h 333489"/>
              <a:gd name="connsiteX1" fmla="*/ 404734 w 1139252"/>
              <a:gd name="connsiteY1" fmla="*/ 319790 h 333489"/>
              <a:gd name="connsiteX2" fmla="*/ 1139252 w 1139252"/>
              <a:gd name="connsiteY2" fmla="*/ 244839 h 333489"/>
              <a:gd name="connsiteX0" fmla="*/ 0 w 1291652"/>
              <a:gd name="connsiteY0" fmla="*/ 0 h 371589"/>
              <a:gd name="connsiteX1" fmla="*/ 557134 w 1291652"/>
              <a:gd name="connsiteY1" fmla="*/ 357890 h 371589"/>
              <a:gd name="connsiteX2" fmla="*/ 1291652 w 1291652"/>
              <a:gd name="connsiteY2" fmla="*/ 282939 h 37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1652" h="371589">
                <a:moveTo>
                  <a:pt x="0" y="0"/>
                </a:moveTo>
                <a:cubicBezTo>
                  <a:pt x="107429" y="139492"/>
                  <a:pt x="367259" y="317084"/>
                  <a:pt x="557134" y="357890"/>
                </a:cubicBezTo>
                <a:cubicBezTo>
                  <a:pt x="747009" y="398696"/>
                  <a:pt x="1019330" y="340817"/>
                  <a:pt x="1291652" y="282939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3115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34</a:t>
            </a:fld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your Raspberry Pi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Machine Data in the Cloud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6"/>
          </p:nvPr>
        </p:nvSpPr>
        <p:spPr>
          <a:xfrm>
            <a:off x="806450" y="1449387"/>
            <a:ext cx="5364163" cy="4741863"/>
          </a:xfrm>
        </p:spPr>
        <p:txBody>
          <a:bodyPr>
            <a:normAutofit/>
          </a:bodyPr>
          <a:lstStyle/>
          <a:p>
            <a:r>
              <a:rPr lang="en-US" dirty="0"/>
              <a:t>Your Raspberry Pi comes prepared with real machine data</a:t>
            </a:r>
          </a:p>
          <a:p>
            <a:r>
              <a:rPr lang="en-US" dirty="0"/>
              <a:t>Switch to the </a:t>
            </a:r>
            <a:r>
              <a:rPr lang="en-US" i="1" dirty="0"/>
              <a:t>Machine</a:t>
            </a:r>
            <a:r>
              <a:rPr lang="en-US" dirty="0"/>
              <a:t> flow</a:t>
            </a:r>
          </a:p>
          <a:p>
            <a:r>
              <a:rPr lang="en-US" dirty="0"/>
              <a:t>Here, you'll find a quite complex logic</a:t>
            </a:r>
          </a:p>
          <a:p>
            <a:pPr lvl="1"/>
            <a:r>
              <a:rPr lang="en-US" dirty="0"/>
              <a:t>It basically reads machine data from a list of files</a:t>
            </a:r>
          </a:p>
          <a:p>
            <a:pPr lvl="1"/>
            <a:r>
              <a:rPr lang="en-US" dirty="0"/>
              <a:t>And sends it to </a:t>
            </a:r>
            <a:r>
              <a:rPr lang="en-US" dirty="0" err="1"/>
              <a:t>MindSphere</a:t>
            </a:r>
            <a:endParaRPr lang="en-US" dirty="0"/>
          </a:p>
          <a:p>
            <a:pPr lvl="1"/>
            <a:r>
              <a:rPr lang="en-US" dirty="0"/>
              <a:t>Every file represents a full production cycle</a:t>
            </a:r>
          </a:p>
          <a:p>
            <a:r>
              <a:rPr lang="en-US" dirty="0"/>
              <a:t>Feel free to check the logic</a:t>
            </a:r>
          </a:p>
          <a:p>
            <a:pPr lvl="1"/>
            <a:r>
              <a:rPr lang="en-US" dirty="0"/>
              <a:t>But you don't have to change anything</a:t>
            </a:r>
          </a:p>
          <a:p>
            <a:pPr lvl="1"/>
            <a:r>
              <a:rPr lang="en-US" dirty="0"/>
              <a:t>Just the two points on the right side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7"/>
          </p:nvPr>
        </p:nvSpPr>
        <p:spPr>
          <a:xfrm>
            <a:off x="6496050" y="1449388"/>
            <a:ext cx="5364163" cy="452278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Define your data points in the </a:t>
            </a:r>
            <a:r>
              <a:rPr lang="en-US" i="1" dirty="0"/>
              <a:t>Configure </a:t>
            </a:r>
            <a:r>
              <a:rPr lang="en-US" i="1" dirty="0" err="1"/>
              <a:t>MindSphere</a:t>
            </a:r>
            <a:r>
              <a:rPr lang="en-US" dirty="0"/>
              <a:t> node</a:t>
            </a:r>
          </a:p>
          <a:p>
            <a:pPr lvl="1"/>
            <a:r>
              <a:rPr lang="en-US" dirty="0"/>
              <a:t>Don't change the names, just assign the data point ids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Get the </a:t>
            </a:r>
            <a:r>
              <a:rPr lang="en-US" dirty="0" err="1"/>
              <a:t>MindConnect</a:t>
            </a:r>
            <a:r>
              <a:rPr lang="en-US" dirty="0"/>
              <a:t> node to work</a:t>
            </a:r>
          </a:p>
          <a:p>
            <a:pPr lvl="1"/>
            <a:r>
              <a:rPr lang="en-US" dirty="0"/>
              <a:t>Enter your shared secret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228051" y="2524125"/>
            <a:ext cx="3286125" cy="1485900"/>
            <a:chOff x="8228051" y="2524125"/>
            <a:chExt cx="3286125" cy="14859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8051" y="2524125"/>
              <a:ext cx="3286125" cy="14859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10306050" y="2733675"/>
              <a:ext cx="361950" cy="330199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462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35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your Work with the Fleet Manager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Machine Data in the Cloud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>
          <a:xfrm>
            <a:off x="806450" y="1449388"/>
            <a:ext cx="3336925" cy="475138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Open the Fleet Manager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Check if you receive data</a:t>
            </a:r>
          </a:p>
          <a:p>
            <a:pPr lvl="1"/>
            <a:r>
              <a:rPr lang="en-US" dirty="0"/>
              <a:t>It may take a while until you see data points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341" y="1508574"/>
            <a:ext cx="7419871" cy="4520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0806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Edge2Web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Data Viz made easy, well, </a:t>
            </a:r>
            <a:r>
              <a:rPr lang="en-US" dirty="0" err="1"/>
              <a:t>kinda</a:t>
            </a:r>
            <a:r>
              <a:rPr lang="en-US" dirty="0"/>
              <a:t>…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36</a:t>
            </a:fld>
            <a:endParaRPr lang="de-CH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BEC9E0E-3EDA-413D-B31C-A7B94761C56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854" t="-897" r="-119786" b="-605"/>
          <a:stretch/>
        </p:blipFill>
        <p:spPr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82564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37</a:t>
            </a:fld>
            <a:endParaRPr lang="de-CH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Edge2Web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Edge2Web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de-CH" sz="1800" b="0" i="0" dirty="0">
                <a:solidFill>
                  <a:srgbClr val="D72864"/>
                </a:solidFill>
                <a:effectLst/>
                <a:latin typeface="ArialMT"/>
              </a:rPr>
              <a:t>https://hsr.eu1.mindsphere.io</a:t>
            </a:r>
            <a:r>
              <a:rPr lang="de-CH" dirty="0"/>
              <a:t> </a:t>
            </a:r>
            <a:br>
              <a:rPr lang="de-CH" dirty="0"/>
            </a:br>
            <a:endParaRPr lang="en-US" dirty="0"/>
          </a:p>
          <a:p>
            <a:r>
              <a:rPr lang="en-US" dirty="0"/>
              <a:t>A simple way to </a:t>
            </a:r>
          </a:p>
          <a:p>
            <a:pPr lvl="1"/>
            <a:r>
              <a:rPr lang="en-US" dirty="0"/>
              <a:t>Visualize data</a:t>
            </a:r>
          </a:p>
          <a:p>
            <a:pPr lvl="1"/>
            <a:r>
              <a:rPr lang="en-US" dirty="0"/>
              <a:t>Build your own dashboard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offers building blocks to define your logic</a:t>
            </a:r>
          </a:p>
          <a:p>
            <a:pPr lvl="1"/>
            <a:r>
              <a:rPr lang="en-US" dirty="0"/>
              <a:t>But is JavaScript-based and can run custom code</a:t>
            </a:r>
          </a:p>
          <a:p>
            <a:pPr lvl="1"/>
            <a:endParaRPr lang="en-US" dirty="0"/>
          </a:p>
          <a:p>
            <a:r>
              <a:rPr lang="en-US" dirty="0"/>
              <a:t>It's integrated into the Siemens </a:t>
            </a:r>
            <a:r>
              <a:rPr lang="en-US" dirty="0" err="1"/>
              <a:t>MindSphere</a:t>
            </a:r>
            <a:endParaRPr lang="en-US" dirty="0"/>
          </a:p>
          <a:p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856" y="2505868"/>
            <a:ext cx="2876550" cy="2638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306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Bildergebnis fÃ¼r MindSphere">
            <a:extLst>
              <a:ext uri="{FF2B5EF4-FFF2-40B4-BE49-F238E27FC236}">
                <a16:creationId xmlns:a16="http://schemas.microsoft.com/office/drawing/2014/main" id="{7CB94689-8770-436B-932F-FCA3CC0E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39" y="1643682"/>
            <a:ext cx="3024336" cy="16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feil: nach oben gekrümmt 35">
            <a:extLst>
              <a:ext uri="{FF2B5EF4-FFF2-40B4-BE49-F238E27FC236}">
                <a16:creationId xmlns:a16="http://schemas.microsoft.com/office/drawing/2014/main" id="{9D9513DA-00C4-4E86-A5B4-A0589A11EB8A}"/>
              </a:ext>
            </a:extLst>
          </p:cNvPr>
          <p:cNvSpPr/>
          <p:nvPr/>
        </p:nvSpPr>
        <p:spPr bwMode="auto">
          <a:xfrm rot="421171" flipV="1">
            <a:off x="3517426" y="692593"/>
            <a:ext cx="7066184" cy="1734568"/>
          </a:xfrm>
          <a:prstGeom prst="curvedUpArrow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38</a:t>
            </a:fld>
            <a:endParaRPr lang="de-CH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Edge2Web</a:t>
            </a:r>
          </a:p>
        </p:txBody>
      </p:sp>
      <p:sp>
        <p:nvSpPr>
          <p:cNvPr id="12" name="Rechteck 37">
            <a:extLst>
              <a:ext uri="{FF2B5EF4-FFF2-40B4-BE49-F238E27FC236}">
                <a16:creationId xmlns:a16="http://schemas.microsoft.com/office/drawing/2014/main" id="{8D945D15-1FA3-422A-8530-F0FB4F3292F0}"/>
              </a:ext>
            </a:extLst>
          </p:cNvPr>
          <p:cNvSpPr/>
          <p:nvPr/>
        </p:nvSpPr>
        <p:spPr bwMode="auto">
          <a:xfrm>
            <a:off x="5784902" y="4909542"/>
            <a:ext cx="4939553" cy="12967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dirty="0">
              <a:solidFill>
                <a:schemeClr val="tx1"/>
              </a:solidFill>
              <a:latin typeface="+mn-lt"/>
              <a:ea typeface="Arial Unicode MS" panose="020B0604020202020204" pitchFamily="34" charset="-128"/>
            </a:endParaRPr>
          </a:p>
        </p:txBody>
      </p:sp>
      <p:pic>
        <p:nvPicPr>
          <p:cNvPr id="13" name="Picture 2" descr="Bildergebnis fÃ¼r nanobox">
            <a:extLst>
              <a:ext uri="{FF2B5EF4-FFF2-40B4-BE49-F238E27FC236}">
                <a16:creationId xmlns:a16="http://schemas.microsoft.com/office/drawing/2014/main" id="{C280E7CE-3629-45A8-86DA-60D259FBB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2748" r="13189" b="8490"/>
          <a:stretch/>
        </p:blipFill>
        <p:spPr bwMode="auto">
          <a:xfrm>
            <a:off x="1706098" y="5007112"/>
            <a:ext cx="1368152" cy="78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5">
            <a:extLst>
              <a:ext uri="{FF2B5EF4-FFF2-40B4-BE49-F238E27FC236}">
                <a16:creationId xmlns:a16="http://schemas.microsoft.com/office/drawing/2014/main" id="{BE6FC7E2-FF9A-4FD4-B977-E939DB2B5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746" y="1789567"/>
            <a:ext cx="1368152" cy="1368152"/>
          </a:xfrm>
          <a:prstGeom prst="rect">
            <a:avLst/>
          </a:prstGeom>
        </p:spPr>
      </p:pic>
      <p:sp>
        <p:nvSpPr>
          <p:cNvPr id="15" name="Rechteck 13">
            <a:extLst>
              <a:ext uri="{FF2B5EF4-FFF2-40B4-BE49-F238E27FC236}">
                <a16:creationId xmlns:a16="http://schemas.microsoft.com/office/drawing/2014/main" id="{AF07503D-75E6-41A8-B33E-A9C6B5AFE6F9}"/>
              </a:ext>
            </a:extLst>
          </p:cNvPr>
          <p:cNvSpPr/>
          <p:nvPr/>
        </p:nvSpPr>
        <p:spPr bwMode="auto">
          <a:xfrm>
            <a:off x="5784903" y="3165248"/>
            <a:ext cx="1368152" cy="1523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80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Designer</a:t>
            </a:r>
            <a:endParaRPr lang="en-US" sz="18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Rechteck 20">
            <a:extLst>
              <a:ext uri="{FF2B5EF4-FFF2-40B4-BE49-F238E27FC236}">
                <a16:creationId xmlns:a16="http://schemas.microsoft.com/office/drawing/2014/main" id="{2ED0F6E1-55B9-4CB7-9164-B6FC66A2B4CB}"/>
              </a:ext>
            </a:extLst>
          </p:cNvPr>
          <p:cNvSpPr/>
          <p:nvPr/>
        </p:nvSpPr>
        <p:spPr bwMode="auto">
          <a:xfrm>
            <a:off x="7570603" y="3157719"/>
            <a:ext cx="1368152" cy="1523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80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Test</a:t>
            </a:r>
            <a:endParaRPr lang="en-US" sz="18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Rechteck 21">
            <a:extLst>
              <a:ext uri="{FF2B5EF4-FFF2-40B4-BE49-F238E27FC236}">
                <a16:creationId xmlns:a16="http://schemas.microsoft.com/office/drawing/2014/main" id="{19779701-3B8E-405B-87B6-C667990594C6}"/>
              </a:ext>
            </a:extLst>
          </p:cNvPr>
          <p:cNvSpPr/>
          <p:nvPr/>
        </p:nvSpPr>
        <p:spPr bwMode="auto">
          <a:xfrm>
            <a:off x="9356303" y="3157718"/>
            <a:ext cx="1368152" cy="1523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80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Runtime</a:t>
            </a:r>
            <a:endParaRPr lang="en-US" sz="18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Pfeil: nach rechts 14">
            <a:extLst>
              <a:ext uri="{FF2B5EF4-FFF2-40B4-BE49-F238E27FC236}">
                <a16:creationId xmlns:a16="http://schemas.microsoft.com/office/drawing/2014/main" id="{B4E36EAA-AF24-4DB6-8BDB-0F3DB8E1CDEE}"/>
              </a:ext>
            </a:extLst>
          </p:cNvPr>
          <p:cNvSpPr/>
          <p:nvPr/>
        </p:nvSpPr>
        <p:spPr bwMode="auto">
          <a:xfrm rot="16200000">
            <a:off x="2030498" y="4224928"/>
            <a:ext cx="780935" cy="295565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9" name="Verbinder: gewinkelt 22">
            <a:extLst>
              <a:ext uri="{FF2B5EF4-FFF2-40B4-BE49-F238E27FC236}">
                <a16:creationId xmlns:a16="http://schemas.microsoft.com/office/drawing/2014/main" id="{B7A19871-0C59-4152-9AF8-C4FCDC5423DD}"/>
              </a:ext>
            </a:extLst>
          </p:cNvPr>
          <p:cNvCxnSpPr>
            <a:cxnSpLocks/>
          </p:cNvCxnSpPr>
          <p:nvPr/>
        </p:nvCxnSpPr>
        <p:spPr bwMode="auto">
          <a:xfrm>
            <a:off x="4370393" y="3518605"/>
            <a:ext cx="1224137" cy="1008112"/>
          </a:xfrm>
          <a:prstGeom prst="bentConnector3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Verbinder: gewinkelt 26">
            <a:extLst>
              <a:ext uri="{FF2B5EF4-FFF2-40B4-BE49-F238E27FC236}">
                <a16:creationId xmlns:a16="http://schemas.microsoft.com/office/drawing/2014/main" id="{FA555DD8-676A-4943-907D-E2CFA49DE7DA}"/>
              </a:ext>
            </a:extLst>
          </p:cNvPr>
          <p:cNvCxnSpPr/>
          <p:nvPr/>
        </p:nvCxnSpPr>
        <p:spPr bwMode="auto">
          <a:xfrm>
            <a:off x="4370978" y="3134904"/>
            <a:ext cx="1224137" cy="1008112"/>
          </a:xfrm>
          <a:prstGeom prst="bentConnector3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Verbinder: gewinkelt 27">
            <a:extLst>
              <a:ext uri="{FF2B5EF4-FFF2-40B4-BE49-F238E27FC236}">
                <a16:creationId xmlns:a16="http://schemas.microsoft.com/office/drawing/2014/main" id="{14F5166B-2D14-462C-B946-BAE71BCFD760}"/>
              </a:ext>
            </a:extLst>
          </p:cNvPr>
          <p:cNvCxnSpPr/>
          <p:nvPr/>
        </p:nvCxnSpPr>
        <p:spPr bwMode="auto">
          <a:xfrm>
            <a:off x="4370393" y="3327266"/>
            <a:ext cx="1224137" cy="1008112"/>
          </a:xfrm>
          <a:prstGeom prst="bentConnector3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2" name="Gruppieren 31">
            <a:extLst>
              <a:ext uri="{FF2B5EF4-FFF2-40B4-BE49-F238E27FC236}">
                <a16:creationId xmlns:a16="http://schemas.microsoft.com/office/drawing/2014/main" id="{88F6B220-18AE-4198-AFEE-5F5C1E967F9B}"/>
              </a:ext>
            </a:extLst>
          </p:cNvPr>
          <p:cNvGrpSpPr/>
          <p:nvPr/>
        </p:nvGrpSpPr>
        <p:grpSpPr>
          <a:xfrm rot="5400000">
            <a:off x="7142702" y="3868756"/>
            <a:ext cx="432048" cy="216024"/>
            <a:chOff x="6963271" y="665076"/>
            <a:chExt cx="490488" cy="387660"/>
          </a:xfrm>
        </p:grpSpPr>
        <p:sp>
          <p:nvSpPr>
            <p:cNvPr id="23" name="Pfeil: nach rechts gekrümmt 28">
              <a:extLst>
                <a:ext uri="{FF2B5EF4-FFF2-40B4-BE49-F238E27FC236}">
                  <a16:creationId xmlns:a16="http://schemas.microsoft.com/office/drawing/2014/main" id="{AE16B1DC-3A09-4AFD-9208-19463EBFB542}"/>
                </a:ext>
              </a:extLst>
            </p:cNvPr>
            <p:cNvSpPr/>
            <p:nvPr/>
          </p:nvSpPr>
          <p:spPr bwMode="auto">
            <a:xfrm>
              <a:off x="6963271" y="692696"/>
              <a:ext cx="216024" cy="360040"/>
            </a:xfrm>
            <a:prstGeom prst="curvedRightArrow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" name="Pfeil: nach rechts gekrümmt 33">
              <a:extLst>
                <a:ext uri="{FF2B5EF4-FFF2-40B4-BE49-F238E27FC236}">
                  <a16:creationId xmlns:a16="http://schemas.microsoft.com/office/drawing/2014/main" id="{468E9369-D143-4FF8-A47E-FD7D0F37A7E9}"/>
                </a:ext>
              </a:extLst>
            </p:cNvPr>
            <p:cNvSpPr/>
            <p:nvPr/>
          </p:nvSpPr>
          <p:spPr bwMode="auto">
            <a:xfrm rot="10800000">
              <a:off x="7237735" y="665076"/>
              <a:ext cx="216024" cy="360040"/>
            </a:xfrm>
            <a:prstGeom prst="curvedRightArrow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5" name="Pfeil: nach rechts 36">
            <a:extLst>
              <a:ext uri="{FF2B5EF4-FFF2-40B4-BE49-F238E27FC236}">
                <a16:creationId xmlns:a16="http://schemas.microsoft.com/office/drawing/2014/main" id="{993CF261-71EC-41EC-BB50-248C982726B2}"/>
              </a:ext>
            </a:extLst>
          </p:cNvPr>
          <p:cNvSpPr/>
          <p:nvPr/>
        </p:nvSpPr>
        <p:spPr bwMode="auto">
          <a:xfrm>
            <a:off x="9050914" y="3801729"/>
            <a:ext cx="249978" cy="295565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" name="Textfeld 9">
            <a:extLst>
              <a:ext uri="{FF2B5EF4-FFF2-40B4-BE49-F238E27FC236}">
                <a16:creationId xmlns:a16="http://schemas.microsoft.com/office/drawing/2014/main" id="{E7461EF4-8A50-4499-8DD4-5C6CA34C05A7}"/>
              </a:ext>
            </a:extLst>
          </p:cNvPr>
          <p:cNvSpPr txBox="1"/>
          <p:nvPr/>
        </p:nvSpPr>
        <p:spPr>
          <a:xfrm>
            <a:off x="1850114" y="3062896"/>
            <a:ext cx="2102731" cy="8640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tabLst>
                <a:tab pos="990600" algn="l"/>
              </a:tabLst>
            </a:pPr>
            <a:r>
              <a:rPr lang="en-US" sz="12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Asset ID: 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	123456789</a:t>
            </a:r>
          </a:p>
          <a:p>
            <a:pPr>
              <a:lnSpc>
                <a:spcPct val="110000"/>
              </a:lnSpc>
              <a:spcBef>
                <a:spcPts val="0"/>
              </a:spcBef>
              <a:tabLst>
                <a:tab pos="990600" algn="l"/>
              </a:tabLst>
            </a:pPr>
            <a:r>
              <a:rPr lang="en-US" sz="12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Aspect: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 	Aspect 1</a:t>
            </a:r>
          </a:p>
          <a:p>
            <a:pPr>
              <a:lnSpc>
                <a:spcPct val="110000"/>
              </a:lnSpc>
              <a:spcBef>
                <a:spcPts val="0"/>
              </a:spcBef>
              <a:tabLst>
                <a:tab pos="990600" algn="l"/>
              </a:tabLst>
            </a:pPr>
            <a:r>
              <a:rPr lang="en-US" sz="12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Variable: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 	Variable 1</a:t>
            </a:r>
          </a:p>
          <a:p>
            <a:pPr>
              <a:lnSpc>
                <a:spcPct val="110000"/>
              </a:lnSpc>
              <a:spcBef>
                <a:spcPts val="0"/>
              </a:spcBef>
              <a:tabLst>
                <a:tab pos="990600" algn="l"/>
              </a:tabLst>
            </a:pPr>
            <a:r>
              <a:rPr lang="en-US" sz="1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	Variable 2</a:t>
            </a:r>
          </a:p>
          <a:p>
            <a:pPr>
              <a:lnSpc>
                <a:spcPct val="110000"/>
              </a:lnSpc>
              <a:spcBef>
                <a:spcPts val="0"/>
              </a:spcBef>
              <a:tabLst>
                <a:tab pos="990600" algn="l"/>
              </a:tabLst>
            </a:pPr>
            <a:r>
              <a:rPr lang="en-US" sz="1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	…</a:t>
            </a:r>
          </a:p>
        </p:txBody>
      </p:sp>
      <p:sp>
        <p:nvSpPr>
          <p:cNvPr id="28" name="Textfeld 44">
            <a:extLst>
              <a:ext uri="{FF2B5EF4-FFF2-40B4-BE49-F238E27FC236}">
                <a16:creationId xmlns:a16="http://schemas.microsoft.com/office/drawing/2014/main" id="{E4DCF32E-A024-4E0E-A462-AD0564971D34}"/>
              </a:ext>
            </a:extLst>
          </p:cNvPr>
          <p:cNvSpPr txBox="1"/>
          <p:nvPr/>
        </p:nvSpPr>
        <p:spPr>
          <a:xfrm>
            <a:off x="5603228" y="4822730"/>
            <a:ext cx="864093" cy="4893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b="1">
                <a:solidFill>
                  <a:schemeClr val="accent1">
                    <a:lumMod val="5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Flow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9" name="Grafik 38">
            <a:extLst>
              <a:ext uri="{FF2B5EF4-FFF2-40B4-BE49-F238E27FC236}">
                <a16:creationId xmlns:a16="http://schemas.microsoft.com/office/drawing/2014/main" id="{0016A6B4-0BF5-4008-AB80-97A434B153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5436" y="5097526"/>
            <a:ext cx="3058484" cy="931882"/>
          </a:xfrm>
          <a:prstGeom prst="rect">
            <a:avLst/>
          </a:prstGeom>
        </p:spPr>
      </p:pic>
      <p:sp>
        <p:nvSpPr>
          <p:cNvPr id="30" name="Textfeld 26">
            <a:extLst>
              <a:ext uri="{FF2B5EF4-FFF2-40B4-BE49-F238E27FC236}">
                <a16:creationId xmlns:a16="http://schemas.microsoft.com/office/drawing/2014/main" id="{7FD41CE1-ADC4-4048-92C4-28AA4C83772D}"/>
              </a:ext>
            </a:extLst>
          </p:cNvPr>
          <p:cNvSpPr txBox="1"/>
          <p:nvPr/>
        </p:nvSpPr>
        <p:spPr>
          <a:xfrm>
            <a:off x="2353982" y="1738947"/>
            <a:ext cx="792276" cy="2805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</a:rPr>
              <a:t>Data Lake</a:t>
            </a:r>
            <a:endParaRPr lang="en-US" sz="12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</a:endParaRPr>
          </a:p>
        </p:txBody>
      </p:sp>
      <p:sp>
        <p:nvSpPr>
          <p:cNvPr id="31" name="Textfeld 26">
            <a:extLst>
              <a:ext uri="{FF2B5EF4-FFF2-40B4-BE49-F238E27FC236}">
                <a16:creationId xmlns:a16="http://schemas.microsoft.com/office/drawing/2014/main" id="{9BDA6F13-BC8E-4964-BF1A-748B54FFA99A}"/>
              </a:ext>
            </a:extLst>
          </p:cNvPr>
          <p:cNvSpPr txBox="1"/>
          <p:nvPr/>
        </p:nvSpPr>
        <p:spPr>
          <a:xfrm>
            <a:off x="6558754" y="771969"/>
            <a:ext cx="792276" cy="2805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</a:rPr>
              <a:t>API</a:t>
            </a:r>
          </a:p>
        </p:txBody>
      </p:sp>
    </p:spTree>
    <p:extLst>
      <p:ext uri="{BB962C8B-B14F-4D97-AF65-F5344CB8AC3E}">
        <p14:creationId xmlns:p14="http://schemas.microsoft.com/office/powerpoint/2010/main" val="1043489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6494464" y="6453187"/>
            <a:ext cx="3376650" cy="179388"/>
          </a:xfrm>
        </p:spPr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806450" y="6454845"/>
            <a:ext cx="5364163" cy="332663"/>
          </a:xfrm>
        </p:spPr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268996" y="6453187"/>
            <a:ext cx="537454" cy="179387"/>
          </a:xfrm>
        </p:spPr>
        <p:txBody>
          <a:bodyPr/>
          <a:lstStyle/>
          <a:p>
            <a:fld id="{4EAC321B-7500-4259-A00F-915439A35E15}" type="slidenum">
              <a:rPr lang="de-CH" smtClean="0"/>
              <a:pPr/>
              <a:t>39</a:t>
            </a:fld>
            <a:endParaRPr lang="de-CH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</p:spPr>
        <p:txBody>
          <a:bodyPr/>
          <a:lstStyle/>
          <a:p>
            <a:r>
              <a:rPr lang="en-US" dirty="0"/>
              <a:t>The Asset Management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1"/>
          </p:nvPr>
        </p:nvSpPr>
        <p:spPr>
          <a:xfrm>
            <a:off x="806450" y="1449388"/>
            <a:ext cx="11053763" cy="4751387"/>
          </a:xfrm>
        </p:spPr>
        <p:txBody>
          <a:bodyPr/>
          <a:lstStyle/>
          <a:p>
            <a:r>
              <a:rPr lang="en-US" dirty="0"/>
              <a:t>A simple visualization of your asset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806449" y="334039"/>
            <a:ext cx="11053764" cy="286673"/>
          </a:xfrm>
        </p:spPr>
        <p:txBody>
          <a:bodyPr>
            <a:normAutofit lnSpcReduction="10000"/>
          </a:bodyPr>
          <a:lstStyle/>
          <a:p>
            <a:r>
              <a:rPr lang="en-US"/>
              <a:t>Edge2Web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76264" y="1933575"/>
            <a:ext cx="11283949" cy="3657600"/>
            <a:chOff x="576264" y="3267075"/>
            <a:chExt cx="11283949" cy="36576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/>
            <a:srcRect b="20430"/>
            <a:stretch/>
          </p:blipFill>
          <p:spPr>
            <a:xfrm>
              <a:off x="665932" y="3267075"/>
              <a:ext cx="11194281" cy="3657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576264" y="3467100"/>
              <a:ext cx="1319212" cy="55562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580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your Siemens </a:t>
            </a:r>
            <a:r>
              <a:rPr lang="en-US" dirty="0" err="1"/>
              <a:t>MindSphere</a:t>
            </a:r>
            <a:r>
              <a:rPr lang="en-US" dirty="0"/>
              <a:t> Account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Creating </a:t>
            </a:r>
            <a:r>
              <a:rPr lang="en-US" dirty="0" err="1"/>
              <a:t>MindSphere</a:t>
            </a:r>
            <a:r>
              <a:rPr lang="en-US" dirty="0"/>
              <a:t> Account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>
          <a:xfrm>
            <a:off x="806451" y="1449388"/>
            <a:ext cx="4824412" cy="4751387"/>
          </a:xfrm>
        </p:spPr>
        <p:txBody>
          <a:bodyPr/>
          <a:lstStyle/>
          <a:p>
            <a:r>
              <a:rPr lang="en-US" dirty="0"/>
              <a:t>In this exercise, you will send your sensor data to the cloud</a:t>
            </a:r>
          </a:p>
          <a:p>
            <a:r>
              <a:rPr lang="en-US" dirty="0"/>
              <a:t>You'll use Siemens </a:t>
            </a:r>
            <a:r>
              <a:rPr lang="en-US" dirty="0" err="1"/>
              <a:t>MindSphere</a:t>
            </a:r>
            <a:r>
              <a:rPr lang="en-US" dirty="0"/>
              <a:t> as cloud platform</a:t>
            </a:r>
          </a:p>
          <a:p>
            <a:r>
              <a:rPr lang="en-US" dirty="0"/>
              <a:t>And to do so, you’ll need to create an account to work with the platform</a:t>
            </a:r>
          </a:p>
          <a:p>
            <a:endParaRPr lang="en-US" dirty="0"/>
          </a:p>
          <a:p>
            <a:r>
              <a:rPr lang="en-US" dirty="0"/>
              <a:t>You have received an e-mail from Siemens with a link to create an account</a:t>
            </a:r>
          </a:p>
          <a:p>
            <a:r>
              <a:rPr lang="en-US" dirty="0"/>
              <a:t>Just follow the steps to create your login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447" y="1799665"/>
            <a:ext cx="5864765" cy="412118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197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40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Asset Management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1"/>
          </p:nvPr>
        </p:nvSpPr>
        <p:spPr>
          <a:xfrm>
            <a:off x="806450" y="1449388"/>
            <a:ext cx="11053763" cy="161161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Navigate to your Asset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i="1" dirty="0"/>
              <a:t>Show Asset</a:t>
            </a:r>
            <a:r>
              <a:rPr lang="en-US" dirty="0"/>
              <a:t> to see details</a:t>
            </a:r>
          </a:p>
          <a:p>
            <a:pPr lvl="1"/>
            <a:r>
              <a:rPr lang="en-US" dirty="0"/>
              <a:t>You can navigate back with </a:t>
            </a:r>
            <a:r>
              <a:rPr lang="en-US" i="1" dirty="0"/>
              <a:t>Return to Browse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Edge2Web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559714" y="578897"/>
            <a:ext cx="3935412" cy="2038999"/>
            <a:chOff x="1303338" y="2830582"/>
            <a:chExt cx="3935412" cy="2038999"/>
          </a:xfrm>
        </p:grpSpPr>
        <p:grpSp>
          <p:nvGrpSpPr>
            <p:cNvPr id="10" name="Group 9"/>
            <p:cNvGrpSpPr/>
            <p:nvPr/>
          </p:nvGrpSpPr>
          <p:grpSpPr>
            <a:xfrm>
              <a:off x="1303338" y="2830582"/>
              <a:ext cx="3935412" cy="2038999"/>
              <a:chOff x="1303338" y="2830582"/>
              <a:chExt cx="3935412" cy="203899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03338" y="2830582"/>
                <a:ext cx="3935412" cy="20389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181350" y="4029075"/>
                <a:ext cx="762000" cy="138113"/>
              </a:xfrm>
              <a:prstGeom prst="rect">
                <a:avLst/>
              </a:prstGeom>
              <a:solidFill>
                <a:srgbClr val="EC7A08"/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479550" y="3321050"/>
              <a:ext cx="762000" cy="3302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638300" y="3429000"/>
            <a:ext cx="885825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48400" y="1304925"/>
            <a:ext cx="1085850" cy="1590675"/>
          </a:xfrm>
          <a:custGeom>
            <a:avLst/>
            <a:gdLst>
              <a:gd name="connsiteX0" fmla="*/ 1085850 w 1085850"/>
              <a:gd name="connsiteY0" fmla="*/ 0 h 1590675"/>
              <a:gd name="connsiteX1" fmla="*/ 561975 w 1085850"/>
              <a:gd name="connsiteY1" fmla="*/ 371475 h 1590675"/>
              <a:gd name="connsiteX2" fmla="*/ 0 w 1085850"/>
              <a:gd name="connsiteY2" fmla="*/ 1590675 h 15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850" h="1590675">
                <a:moveTo>
                  <a:pt x="1085850" y="0"/>
                </a:moveTo>
                <a:cubicBezTo>
                  <a:pt x="914400" y="53181"/>
                  <a:pt x="742950" y="106363"/>
                  <a:pt x="561975" y="371475"/>
                </a:cubicBezTo>
                <a:cubicBezTo>
                  <a:pt x="381000" y="636587"/>
                  <a:pt x="190500" y="1113631"/>
                  <a:pt x="0" y="1590675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524001" y="3061004"/>
            <a:ext cx="10077964" cy="3042906"/>
            <a:chOff x="1524001" y="3061004"/>
            <a:chExt cx="10077964" cy="30429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b="8122"/>
            <a:stretch/>
          </p:blipFill>
          <p:spPr>
            <a:xfrm>
              <a:off x="1524001" y="3061004"/>
              <a:ext cx="10077964" cy="30429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2498725" y="4117975"/>
              <a:ext cx="774700" cy="11112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300288" y="3819524"/>
            <a:ext cx="1752600" cy="14287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717673">
            <a:off x="5554980" y="4756638"/>
            <a:ext cx="2461260" cy="518160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20000"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solidFill>
                  <a:srgbClr val="FF0000"/>
                </a:solidFill>
                <a:ea typeface="Roboto Medium" panose="02000000000000000000" pitchFamily="2" charset="0"/>
              </a:rPr>
              <a:t>Your Asset's id that is needed to access 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236720" y="3954780"/>
            <a:ext cx="1310640" cy="571500"/>
          </a:xfrm>
          <a:custGeom>
            <a:avLst/>
            <a:gdLst>
              <a:gd name="connsiteX0" fmla="*/ 1310640 w 1310640"/>
              <a:gd name="connsiteY0" fmla="*/ 571500 h 571500"/>
              <a:gd name="connsiteX1" fmla="*/ 914400 w 1310640"/>
              <a:gd name="connsiteY1" fmla="*/ 144780 h 571500"/>
              <a:gd name="connsiteX2" fmla="*/ 0 w 1310640"/>
              <a:gd name="connsiteY2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0640" h="571500">
                <a:moveTo>
                  <a:pt x="1310640" y="571500"/>
                </a:moveTo>
                <a:cubicBezTo>
                  <a:pt x="1221740" y="405765"/>
                  <a:pt x="1132840" y="240030"/>
                  <a:pt x="914400" y="144780"/>
                </a:cubicBezTo>
                <a:cubicBezTo>
                  <a:pt x="695960" y="49530"/>
                  <a:pt x="347980" y="24765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07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41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switch between Views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Edge2Web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Click on </a:t>
            </a:r>
            <a:r>
              <a:rPr lang="en-US" i="1" dirty="0"/>
              <a:t>Edge2Web Director</a:t>
            </a:r>
            <a:endParaRPr lang="en-US" dirty="0"/>
          </a:p>
          <a:p>
            <a:pPr lvl="1"/>
            <a:r>
              <a:rPr lang="en-US" dirty="0"/>
              <a:t>A detail view will open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on the view you want to open</a:t>
            </a:r>
          </a:p>
          <a:p>
            <a:pPr lvl="1"/>
            <a:r>
              <a:rPr lang="en-US" dirty="0"/>
              <a:t>The default is </a:t>
            </a:r>
            <a:r>
              <a:rPr lang="en-US" i="1" dirty="0"/>
              <a:t>Runtime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7609098" y="1729288"/>
            <a:ext cx="3019846" cy="4191585"/>
            <a:chOff x="7609098" y="1729288"/>
            <a:chExt cx="3019846" cy="419158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9098" y="1729288"/>
              <a:ext cx="3019846" cy="419158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609098" y="1729288"/>
              <a:ext cx="1992102" cy="43288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810500" y="3419475"/>
              <a:ext cx="638175" cy="2788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810500" y="3902096"/>
              <a:ext cx="714375" cy="26615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3771899" y="2859361"/>
            <a:ext cx="3733800" cy="1326033"/>
          </a:xfrm>
          <a:custGeom>
            <a:avLst/>
            <a:gdLst>
              <a:gd name="connsiteX0" fmla="*/ 0 w 3886200"/>
              <a:gd name="connsiteY0" fmla="*/ 82370 h 1362639"/>
              <a:gd name="connsiteX1" fmla="*/ 1990725 w 3886200"/>
              <a:gd name="connsiteY1" fmla="*/ 120470 h 1362639"/>
              <a:gd name="connsiteX2" fmla="*/ 2552700 w 3886200"/>
              <a:gd name="connsiteY2" fmla="*/ 1234895 h 1362639"/>
              <a:gd name="connsiteX3" fmla="*/ 3886200 w 3886200"/>
              <a:gd name="connsiteY3" fmla="*/ 1292045 h 1362639"/>
              <a:gd name="connsiteX0" fmla="*/ 0 w 3724275"/>
              <a:gd name="connsiteY0" fmla="*/ 82370 h 1362639"/>
              <a:gd name="connsiteX1" fmla="*/ 1990725 w 3724275"/>
              <a:gd name="connsiteY1" fmla="*/ 120470 h 1362639"/>
              <a:gd name="connsiteX2" fmla="*/ 2552700 w 3724275"/>
              <a:gd name="connsiteY2" fmla="*/ 1234895 h 1362639"/>
              <a:gd name="connsiteX3" fmla="*/ 3724275 w 3724275"/>
              <a:gd name="connsiteY3" fmla="*/ 1292045 h 1362639"/>
              <a:gd name="connsiteX0" fmla="*/ 0 w 3733800"/>
              <a:gd name="connsiteY0" fmla="*/ 131489 h 1326033"/>
              <a:gd name="connsiteX1" fmla="*/ 2000250 w 3733800"/>
              <a:gd name="connsiteY1" fmla="*/ 83864 h 1326033"/>
              <a:gd name="connsiteX2" fmla="*/ 2562225 w 3733800"/>
              <a:gd name="connsiteY2" fmla="*/ 1198289 h 1326033"/>
              <a:gd name="connsiteX3" fmla="*/ 3733800 w 3733800"/>
              <a:gd name="connsiteY3" fmla="*/ 1255439 h 132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3800" h="1326033">
                <a:moveTo>
                  <a:pt x="0" y="131489"/>
                </a:moveTo>
                <a:cubicBezTo>
                  <a:pt x="782637" y="54495"/>
                  <a:pt x="1573213" y="-93936"/>
                  <a:pt x="2000250" y="83864"/>
                </a:cubicBezTo>
                <a:cubicBezTo>
                  <a:pt x="2427287" y="261664"/>
                  <a:pt x="2273300" y="1003027"/>
                  <a:pt x="2562225" y="1198289"/>
                </a:cubicBezTo>
                <a:cubicBezTo>
                  <a:pt x="2851150" y="1393551"/>
                  <a:pt x="3225006" y="1324495"/>
                  <a:pt x="3733800" y="1255439"/>
                </a:cubicBezTo>
              </a:path>
            </a:pathLst>
          </a:custGeom>
          <a:noFill/>
          <a:ln w="28575">
            <a:prstDash val="dash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55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42</a:t>
            </a:fld>
            <a:endParaRPr lang="de-CH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Runtime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Edge2Web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 relevant Views for you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sz="quarter" idx="25"/>
          </p:nvPr>
        </p:nvSpPr>
        <p:spPr>
          <a:xfrm>
            <a:off x="806450" y="1881188"/>
            <a:ext cx="5364163" cy="1119187"/>
          </a:xfrm>
        </p:spPr>
        <p:txBody>
          <a:bodyPr/>
          <a:lstStyle/>
          <a:p>
            <a:r>
              <a:rPr lang="en-US" dirty="0"/>
              <a:t>Used to create all your components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6"/>
          </p:nvPr>
        </p:nvSpPr>
        <p:spPr>
          <a:xfrm>
            <a:off x="6494463" y="1881188"/>
            <a:ext cx="5364163" cy="642937"/>
          </a:xfrm>
        </p:spPr>
        <p:txBody>
          <a:bodyPr/>
          <a:lstStyle/>
          <a:p>
            <a:r>
              <a:rPr lang="en-US" dirty="0"/>
              <a:t>Used to view your dashboards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410325" y="2202656"/>
            <a:ext cx="4404687" cy="3969544"/>
            <a:chOff x="6410325" y="2202656"/>
            <a:chExt cx="4404687" cy="396954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5071" y="2202656"/>
              <a:ext cx="4309941" cy="39695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6410325" y="2800350"/>
              <a:ext cx="1209675" cy="5238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6451" y="2226468"/>
            <a:ext cx="4829333" cy="3945732"/>
            <a:chOff x="806451" y="2226468"/>
            <a:chExt cx="4829333" cy="39457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451" y="2226468"/>
              <a:ext cx="4829333" cy="39457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Rectangle 26"/>
            <p:cNvSpPr/>
            <p:nvPr/>
          </p:nvSpPr>
          <p:spPr>
            <a:xfrm>
              <a:off x="2000250" y="4108450"/>
              <a:ext cx="1041400" cy="101600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60955" y="4108450"/>
              <a:ext cx="1041400" cy="101600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089150" y="5715000"/>
              <a:ext cx="1041400" cy="101600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460955" y="5715000"/>
              <a:ext cx="1041400" cy="101600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958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43</a:t>
            </a:fld>
            <a:endParaRPr lang="de-C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Page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Flow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Edge2Web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 relevant Types for you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5"/>
          </p:nvPr>
        </p:nvSpPr>
        <p:spPr>
          <a:xfrm>
            <a:off x="806450" y="1881188"/>
            <a:ext cx="5364163" cy="1149963"/>
          </a:xfrm>
        </p:spPr>
        <p:txBody>
          <a:bodyPr/>
          <a:lstStyle/>
          <a:p>
            <a:r>
              <a:rPr lang="en-US" dirty="0"/>
              <a:t>Defines the layout</a:t>
            </a:r>
          </a:p>
          <a:p>
            <a:r>
              <a:rPr lang="en-US" dirty="0"/>
              <a:t>Is your dashboard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Get data from an asset</a:t>
            </a:r>
          </a:p>
          <a:p>
            <a:r>
              <a:rPr lang="en-US" dirty="0"/>
              <a:t>Can manipulate data</a:t>
            </a:r>
          </a:p>
          <a:p>
            <a:r>
              <a:rPr lang="en-US" dirty="0"/>
              <a:t>Defines how data is visualized</a:t>
            </a:r>
          </a:p>
          <a:p>
            <a:endParaRPr lang="en-US" dirty="0"/>
          </a:p>
          <a:p>
            <a:r>
              <a:rPr lang="en-US" dirty="0"/>
              <a:t>Can also be as simple as a heading</a:t>
            </a:r>
          </a:p>
          <a:p>
            <a:pPr lvl="1"/>
            <a:r>
              <a:rPr lang="en-US" dirty="0"/>
              <a:t>Contains no actual logic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46385" y="3428999"/>
            <a:ext cx="1819529" cy="2572109"/>
            <a:chOff x="3846385" y="3428999"/>
            <a:chExt cx="1819529" cy="257210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6385" y="3428999"/>
              <a:ext cx="1819529" cy="25721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4067175" y="4040981"/>
              <a:ext cx="581025" cy="41671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67175" y="4476750"/>
              <a:ext cx="419100" cy="2573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67175" y="4733925"/>
              <a:ext cx="419100" cy="2573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Freeform 15"/>
          <p:cNvSpPr/>
          <p:nvPr/>
        </p:nvSpPr>
        <p:spPr>
          <a:xfrm>
            <a:off x="4562475" y="1704975"/>
            <a:ext cx="1714500" cy="3061742"/>
          </a:xfrm>
          <a:custGeom>
            <a:avLst/>
            <a:gdLst>
              <a:gd name="connsiteX0" fmla="*/ 0 w 1714500"/>
              <a:gd name="connsiteY0" fmla="*/ 2933700 h 3061742"/>
              <a:gd name="connsiteX1" fmla="*/ 104775 w 1714500"/>
              <a:gd name="connsiteY1" fmla="*/ 2933700 h 3061742"/>
              <a:gd name="connsiteX2" fmla="*/ 1266825 w 1714500"/>
              <a:gd name="connsiteY2" fmla="*/ 2876550 h 3061742"/>
              <a:gd name="connsiteX3" fmla="*/ 1171575 w 1714500"/>
              <a:gd name="connsiteY3" fmla="*/ 619125 h 3061742"/>
              <a:gd name="connsiteX4" fmla="*/ 1714500 w 1714500"/>
              <a:gd name="connsiteY4" fmla="*/ 0 h 306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0" h="3061742">
                <a:moveTo>
                  <a:pt x="0" y="2933700"/>
                </a:moveTo>
                <a:lnTo>
                  <a:pt x="104775" y="2933700"/>
                </a:lnTo>
                <a:cubicBezTo>
                  <a:pt x="315913" y="2924175"/>
                  <a:pt x="1089025" y="3262312"/>
                  <a:pt x="1266825" y="2876550"/>
                </a:cubicBezTo>
                <a:cubicBezTo>
                  <a:pt x="1444625" y="2490788"/>
                  <a:pt x="1096962" y="1098550"/>
                  <a:pt x="1171575" y="619125"/>
                </a:cubicBezTo>
                <a:cubicBezTo>
                  <a:pt x="1246188" y="139700"/>
                  <a:pt x="1480344" y="69850"/>
                  <a:pt x="1714500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876550" y="1629061"/>
            <a:ext cx="1110808" cy="3329826"/>
          </a:xfrm>
          <a:custGeom>
            <a:avLst/>
            <a:gdLst>
              <a:gd name="connsiteX0" fmla="*/ 1104900 w 1110808"/>
              <a:gd name="connsiteY0" fmla="*/ 3266789 h 3329826"/>
              <a:gd name="connsiteX1" fmla="*/ 466725 w 1110808"/>
              <a:gd name="connsiteY1" fmla="*/ 2961989 h 3329826"/>
              <a:gd name="connsiteX2" fmla="*/ 1104900 w 1110808"/>
              <a:gd name="connsiteY2" fmla="*/ 456914 h 3329826"/>
              <a:gd name="connsiteX3" fmla="*/ 0 w 1110808"/>
              <a:gd name="connsiteY3" fmla="*/ 9239 h 332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08" h="3329826">
                <a:moveTo>
                  <a:pt x="1104900" y="3266789"/>
                </a:moveTo>
                <a:cubicBezTo>
                  <a:pt x="785812" y="3348545"/>
                  <a:pt x="466725" y="3430301"/>
                  <a:pt x="466725" y="2961989"/>
                </a:cubicBezTo>
                <a:cubicBezTo>
                  <a:pt x="466725" y="2493677"/>
                  <a:pt x="1182687" y="949039"/>
                  <a:pt x="1104900" y="456914"/>
                </a:cubicBezTo>
                <a:cubicBezTo>
                  <a:pt x="1027113" y="-35211"/>
                  <a:pt x="513556" y="-12986"/>
                  <a:pt x="0" y="9239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33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44</a:t>
            </a:fld>
            <a:endParaRPr lang="de-C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806451" y="2655185"/>
            <a:ext cx="5364576" cy="358775"/>
          </a:xfrm>
        </p:spPr>
        <p:txBody>
          <a:bodyPr/>
          <a:lstStyle/>
          <a:p>
            <a:r>
              <a:rPr lang="en-US" dirty="0"/>
              <a:t>Project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505072" y="2655188"/>
            <a:ext cx="5353967" cy="358775"/>
          </a:xfrm>
        </p:spPr>
        <p:txBody>
          <a:bodyPr/>
          <a:lstStyle/>
          <a:p>
            <a:r>
              <a:rPr lang="en-US" dirty="0"/>
              <a:t>Page &amp; Flow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Edge2Web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Patterns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5"/>
          </p:nvPr>
        </p:nvSpPr>
        <p:spPr>
          <a:xfrm>
            <a:off x="806450" y="3095450"/>
            <a:ext cx="5364163" cy="1702331"/>
          </a:xfrm>
        </p:spPr>
        <p:txBody>
          <a:bodyPr/>
          <a:lstStyle/>
          <a:p>
            <a:r>
              <a:rPr lang="en-US" dirty="0"/>
              <a:t>Edu_OST-HS21_</a:t>
            </a:r>
            <a:r>
              <a:rPr lang="en-US" i="1" dirty="0"/>
              <a:t>[</a:t>
            </a:r>
            <a:r>
              <a:rPr lang="en-US" i="1" dirty="0" err="1"/>
              <a:t>Lastname</a:t>
            </a:r>
            <a:r>
              <a:rPr lang="en-US" i="1" dirty="0"/>
              <a:t>][</a:t>
            </a:r>
            <a:r>
              <a:rPr lang="en-US" i="1" dirty="0" err="1"/>
              <a:t>Firstname</a:t>
            </a:r>
            <a:r>
              <a:rPr lang="en-US" i="1" dirty="0"/>
              <a:t>]</a:t>
            </a:r>
          </a:p>
          <a:p>
            <a:pPr lvl="1"/>
            <a:r>
              <a:rPr lang="en-US" dirty="0"/>
              <a:t>E.g. Edu_OST-HS21_DoeJohnny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6"/>
          </p:nvPr>
        </p:nvSpPr>
        <p:spPr>
          <a:xfrm>
            <a:off x="6494463" y="3095450"/>
            <a:ext cx="5364163" cy="1702331"/>
          </a:xfrm>
        </p:spPr>
        <p:txBody>
          <a:bodyPr/>
          <a:lstStyle/>
          <a:p>
            <a:r>
              <a:rPr lang="en-US" dirty="0"/>
              <a:t>Edu_OST-HS21_</a:t>
            </a:r>
            <a:r>
              <a:rPr lang="en-US" i="1" dirty="0"/>
              <a:t>[Nr]</a:t>
            </a:r>
            <a:r>
              <a:rPr lang="en-US" dirty="0"/>
              <a:t>_</a:t>
            </a:r>
            <a:r>
              <a:rPr lang="en-US" i="1" dirty="0"/>
              <a:t>[Name]</a:t>
            </a:r>
            <a:endParaRPr lang="en-US" dirty="0"/>
          </a:p>
          <a:p>
            <a:pPr lvl="1"/>
            <a:r>
              <a:rPr lang="en-US" dirty="0" err="1"/>
              <a:t>Nr</a:t>
            </a:r>
            <a:r>
              <a:rPr lang="en-US" dirty="0"/>
              <a:t> = The number of your Raspberry Pi</a:t>
            </a:r>
          </a:p>
          <a:p>
            <a:pPr lvl="1"/>
            <a:r>
              <a:rPr lang="en-US" dirty="0"/>
              <a:t>Name = The name of your component</a:t>
            </a:r>
          </a:p>
          <a:p>
            <a:pPr lvl="2"/>
            <a:r>
              <a:rPr lang="en-US" dirty="0"/>
              <a:t>You are free in choosing the name</a:t>
            </a:r>
          </a:p>
        </p:txBody>
      </p:sp>
      <p:grpSp>
        <p:nvGrpSpPr>
          <p:cNvPr id="13" name="Group 12"/>
          <p:cNvGrpSpPr/>
          <p:nvPr/>
        </p:nvGrpSpPr>
        <p:grpSpPr>
          <a:xfrm rot="427928">
            <a:off x="7999098" y="722749"/>
            <a:ext cx="3846635" cy="992038"/>
            <a:chOff x="4710023" y="224287"/>
            <a:chExt cx="5305245" cy="992038"/>
          </a:xfrm>
        </p:grpSpPr>
        <p:sp>
          <p:nvSpPr>
            <p:cNvPr id="11" name="Rounded Rectangle 10"/>
            <p:cNvSpPr/>
            <p:nvPr/>
          </p:nvSpPr>
          <p:spPr>
            <a:xfrm>
              <a:off x="4710023" y="224287"/>
              <a:ext cx="5305245" cy="9920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76800" y="419100"/>
              <a:ext cx="4819650" cy="619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>
                <a:spcAft>
                  <a:spcPts val="600"/>
                </a:spcAft>
                <a:buClr>
                  <a:schemeClr val="tx2"/>
                </a:buClr>
              </a:pPr>
              <a:r>
                <a:rPr lang="en-US" sz="4000" dirty="0">
                  <a:solidFill>
                    <a:srgbClr val="FF0000"/>
                  </a:solidFill>
                  <a:ea typeface="Roboto Medium" panose="02000000000000000000" pitchFamily="2" charset="0"/>
                </a:rPr>
                <a:t>IMPORTANT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06449" y="1423988"/>
            <a:ext cx="8055329" cy="12312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252000" indent="-252000" algn="l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a typeface="Roboto Medium" panose="02000000000000000000" pitchFamily="2" charset="0"/>
              </a:rPr>
              <a:t>Names must be unique through the whole application</a:t>
            </a:r>
          </a:p>
          <a:p>
            <a:pPr marL="538163" lvl="1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Roboto Medium" panose="02000000000000000000" pitchFamily="2" charset="0"/>
              </a:rPr>
              <a:t>And you cannot change the name after your page/flow was created</a:t>
            </a:r>
          </a:p>
          <a:p>
            <a:pPr marL="252000" indent="-252000" algn="l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a typeface="Roboto Medium" panose="02000000000000000000" pitchFamily="2" charset="0"/>
              </a:rPr>
              <a:t>Please use the following naming patterns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6451" y="5125158"/>
            <a:ext cx="10642889" cy="100471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252000" indent="-252000" algn="l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a typeface="Roboto Medium" panose="02000000000000000000" pitchFamily="2" charset="0"/>
              </a:rPr>
              <a:t>Please follow these patterns, otherwise you might run into naming conflicts</a:t>
            </a:r>
          </a:p>
          <a:p>
            <a:pPr marL="252000" indent="-2520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a typeface="Roboto Medium" panose="02000000000000000000" pitchFamily="2" charset="0"/>
              </a:rPr>
              <a:t>And you make our work easier when we have to clean up </a:t>
            </a:r>
          </a:p>
        </p:txBody>
      </p:sp>
    </p:spTree>
    <p:extLst>
      <p:ext uri="{BB962C8B-B14F-4D97-AF65-F5344CB8AC3E}">
        <p14:creationId xmlns:p14="http://schemas.microsoft.com/office/powerpoint/2010/main" val="3801973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Create a Dashboard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45</a:t>
            </a:fld>
            <a:endParaRPr lang="de-CH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Getting started</a:t>
            </a:r>
            <a:endParaRPr lang="en-US" dirty="0"/>
          </a:p>
        </p:txBody>
      </p:sp>
      <p:pic>
        <p:nvPicPr>
          <p:cNvPr id="17" name="Picture 2" descr="Getting Hands-on with Edge2Web Director | Edge2Web.com"/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" b="53958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31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46</a:t>
            </a:fld>
            <a:endParaRPr lang="de-CH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Dashboard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Create a Dashboard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Create a new </a:t>
            </a:r>
            <a:r>
              <a:rPr lang="en-US" i="1" dirty="0"/>
              <a:t>Page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Use a project name with the following pattern</a:t>
            </a:r>
          </a:p>
          <a:p>
            <a:pPr lvl="1"/>
            <a:r>
              <a:rPr lang="en-US" i="1" dirty="0"/>
              <a:t>Edu_OST-HS21_[</a:t>
            </a:r>
            <a:r>
              <a:rPr lang="en-US" i="1" dirty="0" err="1"/>
              <a:t>Lastname</a:t>
            </a:r>
            <a:r>
              <a:rPr lang="en-US" i="1" dirty="0"/>
              <a:t>][</a:t>
            </a:r>
            <a:r>
              <a:rPr lang="en-US" i="1" dirty="0" err="1"/>
              <a:t>Firstname</a:t>
            </a:r>
            <a:r>
              <a:rPr lang="en-US" i="1" dirty="0"/>
              <a:t>]</a:t>
            </a:r>
            <a:endParaRPr lang="en-US" dirty="0"/>
          </a:p>
          <a:p>
            <a:pPr lvl="1"/>
            <a:r>
              <a:rPr lang="en-US" dirty="0"/>
              <a:t>e.g. Edu_OST-HS21_DoeJohnny</a:t>
            </a:r>
          </a:p>
          <a:p>
            <a:pPr lvl="1"/>
            <a:r>
              <a:rPr lang="en-US" dirty="0"/>
              <a:t>Please always use this for all your components in E2W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Define a name for your dashboard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Choose a layout at your discretion</a:t>
            </a:r>
          </a:p>
          <a:p>
            <a:pPr lvl="1"/>
            <a:r>
              <a:rPr lang="en-US" dirty="0"/>
              <a:t>At the end, you need to show 6 tiles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823474" y="1249363"/>
            <a:ext cx="4179489" cy="4721400"/>
            <a:chOff x="6823474" y="1249363"/>
            <a:chExt cx="4179489" cy="47214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3474" y="1249363"/>
              <a:ext cx="4179489" cy="4721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7286625" y="2028825"/>
              <a:ext cx="1447800" cy="15240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029450" y="2552700"/>
              <a:ext cx="1581150" cy="16192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9140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47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new Dashboard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Create a Dashboard 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169193" y="1755369"/>
            <a:ext cx="10236968" cy="3942167"/>
            <a:chOff x="1169193" y="1755369"/>
            <a:chExt cx="10236968" cy="394216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t="396" b="-1"/>
            <a:stretch/>
          </p:blipFill>
          <p:spPr>
            <a:xfrm>
              <a:off x="1169193" y="1755369"/>
              <a:ext cx="10236968" cy="39421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2166938" y="1800225"/>
              <a:ext cx="1704975" cy="10477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677275" y="2422525"/>
              <a:ext cx="930275" cy="117476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677275" y="2822575"/>
              <a:ext cx="1266825" cy="88900"/>
            </a:xfrm>
            <a:prstGeom prst="rect">
              <a:avLst/>
            </a:prstGeom>
            <a:solidFill>
              <a:srgbClr val="F5F5F5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677275" y="3194049"/>
              <a:ext cx="1266825" cy="10477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169193" y="1905000"/>
            <a:ext cx="2917032" cy="333375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69193" y="2238375"/>
            <a:ext cx="7174707" cy="3333750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39150" y="1905000"/>
            <a:ext cx="2967011" cy="3792536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461881">
            <a:off x="4762606" y="1362506"/>
            <a:ext cx="1141414" cy="37147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Toolbar</a:t>
            </a:r>
          </a:p>
        </p:txBody>
      </p:sp>
      <p:sp>
        <p:nvSpPr>
          <p:cNvPr id="27" name="Freeform 26"/>
          <p:cNvSpPr/>
          <p:nvPr/>
        </p:nvSpPr>
        <p:spPr>
          <a:xfrm>
            <a:off x="4191000" y="1704975"/>
            <a:ext cx="890823" cy="371475"/>
          </a:xfrm>
          <a:custGeom>
            <a:avLst/>
            <a:gdLst>
              <a:gd name="connsiteX0" fmla="*/ 876300 w 890823"/>
              <a:gd name="connsiteY0" fmla="*/ 0 h 371475"/>
              <a:gd name="connsiteX1" fmla="*/ 771525 w 890823"/>
              <a:gd name="connsiteY1" fmla="*/ 285750 h 371475"/>
              <a:gd name="connsiteX2" fmla="*/ 0 w 890823"/>
              <a:gd name="connsiteY2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0823" h="371475">
                <a:moveTo>
                  <a:pt x="876300" y="0"/>
                </a:moveTo>
                <a:cubicBezTo>
                  <a:pt x="896937" y="111919"/>
                  <a:pt x="917575" y="223838"/>
                  <a:pt x="771525" y="285750"/>
                </a:cubicBezTo>
                <a:cubicBezTo>
                  <a:pt x="625475" y="347662"/>
                  <a:pt x="312737" y="359568"/>
                  <a:pt x="0" y="371475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21205513">
            <a:off x="3273638" y="4672484"/>
            <a:ext cx="2938462" cy="4191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Layout/Dashboard</a:t>
            </a:r>
          </a:p>
        </p:txBody>
      </p:sp>
      <p:sp>
        <p:nvSpPr>
          <p:cNvPr id="29" name="Freeform 28"/>
          <p:cNvSpPr/>
          <p:nvPr/>
        </p:nvSpPr>
        <p:spPr>
          <a:xfrm>
            <a:off x="4848225" y="3952875"/>
            <a:ext cx="518953" cy="704850"/>
          </a:xfrm>
          <a:custGeom>
            <a:avLst/>
            <a:gdLst>
              <a:gd name="connsiteX0" fmla="*/ 209550 w 518953"/>
              <a:gd name="connsiteY0" fmla="*/ 704850 h 704850"/>
              <a:gd name="connsiteX1" fmla="*/ 514350 w 518953"/>
              <a:gd name="connsiteY1" fmla="*/ 323850 h 704850"/>
              <a:gd name="connsiteX2" fmla="*/ 0 w 518953"/>
              <a:gd name="connsiteY2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8953" h="704850">
                <a:moveTo>
                  <a:pt x="209550" y="704850"/>
                </a:moveTo>
                <a:cubicBezTo>
                  <a:pt x="379412" y="573087"/>
                  <a:pt x="549275" y="441325"/>
                  <a:pt x="514350" y="323850"/>
                </a:cubicBezTo>
                <a:cubicBezTo>
                  <a:pt x="479425" y="206375"/>
                  <a:pt x="239712" y="103187"/>
                  <a:pt x="0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20876984">
            <a:off x="6881882" y="827663"/>
            <a:ext cx="3254375" cy="64853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Properties of selected Component or Page</a:t>
            </a:r>
          </a:p>
        </p:txBody>
      </p:sp>
      <p:sp>
        <p:nvSpPr>
          <p:cNvPr id="31" name="Freeform 30"/>
          <p:cNvSpPr/>
          <p:nvPr/>
        </p:nvSpPr>
        <p:spPr>
          <a:xfrm>
            <a:off x="9715500" y="916882"/>
            <a:ext cx="986767" cy="1273868"/>
          </a:xfrm>
          <a:custGeom>
            <a:avLst/>
            <a:gdLst>
              <a:gd name="connsiteX0" fmla="*/ 0 w 986767"/>
              <a:gd name="connsiteY0" fmla="*/ 111818 h 1273868"/>
              <a:gd name="connsiteX1" fmla="*/ 933450 w 986767"/>
              <a:gd name="connsiteY1" fmla="*/ 111818 h 1273868"/>
              <a:gd name="connsiteX2" fmla="*/ 790575 w 986767"/>
              <a:gd name="connsiteY2" fmla="*/ 1273868 h 12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6767" h="1273868">
                <a:moveTo>
                  <a:pt x="0" y="111818"/>
                </a:moveTo>
                <a:cubicBezTo>
                  <a:pt x="400844" y="14980"/>
                  <a:pt x="801688" y="-81857"/>
                  <a:pt x="933450" y="111818"/>
                </a:cubicBezTo>
                <a:cubicBezTo>
                  <a:pt x="1065212" y="305493"/>
                  <a:pt x="927893" y="789680"/>
                  <a:pt x="790575" y="1273868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0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48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Toolbar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Create a Dashboard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813175" y="2952750"/>
            <a:ext cx="4572000" cy="952500"/>
            <a:chOff x="3813175" y="2952750"/>
            <a:chExt cx="4572000" cy="9525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3175" y="2952750"/>
              <a:ext cx="4572000" cy="9525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229225" y="3067050"/>
              <a:ext cx="2162175" cy="190500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16943" y="2456623"/>
            <a:ext cx="2543175" cy="33019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Save changes</a:t>
            </a:r>
          </a:p>
        </p:txBody>
      </p:sp>
      <p:sp>
        <p:nvSpPr>
          <p:cNvPr id="21" name="Freeform 20"/>
          <p:cNvSpPr/>
          <p:nvPr/>
        </p:nvSpPr>
        <p:spPr>
          <a:xfrm>
            <a:off x="3233073" y="2838450"/>
            <a:ext cx="710277" cy="734832"/>
          </a:xfrm>
          <a:custGeom>
            <a:avLst/>
            <a:gdLst>
              <a:gd name="connsiteX0" fmla="*/ 119727 w 710277"/>
              <a:gd name="connsiteY0" fmla="*/ 0 h 734832"/>
              <a:gd name="connsiteX1" fmla="*/ 43527 w 710277"/>
              <a:gd name="connsiteY1" fmla="*/ 619125 h 734832"/>
              <a:gd name="connsiteX2" fmla="*/ 710277 w 710277"/>
              <a:gd name="connsiteY2" fmla="*/ 733425 h 7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0277" h="734832">
                <a:moveTo>
                  <a:pt x="119727" y="0"/>
                </a:moveTo>
                <a:cubicBezTo>
                  <a:pt x="32414" y="248444"/>
                  <a:pt x="-54898" y="496888"/>
                  <a:pt x="43527" y="619125"/>
                </a:cubicBezTo>
                <a:cubicBezTo>
                  <a:pt x="141952" y="741362"/>
                  <a:pt x="426114" y="737393"/>
                  <a:pt x="710277" y="733425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822575" y="4368477"/>
            <a:ext cx="3276600" cy="385258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Save as new page/flow</a:t>
            </a:r>
          </a:p>
        </p:txBody>
      </p:sp>
      <p:sp>
        <p:nvSpPr>
          <p:cNvPr id="23" name="Freeform 22"/>
          <p:cNvSpPr/>
          <p:nvPr/>
        </p:nvSpPr>
        <p:spPr>
          <a:xfrm>
            <a:off x="4371975" y="3743325"/>
            <a:ext cx="314325" cy="552450"/>
          </a:xfrm>
          <a:custGeom>
            <a:avLst/>
            <a:gdLst>
              <a:gd name="connsiteX0" fmla="*/ 0 w 314325"/>
              <a:gd name="connsiteY0" fmla="*/ 552450 h 552450"/>
              <a:gd name="connsiteX1" fmla="*/ 247650 w 314325"/>
              <a:gd name="connsiteY1" fmla="*/ 295275 h 552450"/>
              <a:gd name="connsiteX2" fmla="*/ 314325 w 314325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325" h="552450">
                <a:moveTo>
                  <a:pt x="0" y="552450"/>
                </a:moveTo>
                <a:cubicBezTo>
                  <a:pt x="97631" y="469900"/>
                  <a:pt x="195263" y="387350"/>
                  <a:pt x="247650" y="295275"/>
                </a:cubicBezTo>
                <a:cubicBezTo>
                  <a:pt x="300038" y="203200"/>
                  <a:pt x="307181" y="101600"/>
                  <a:pt x="314325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08473" y="1933840"/>
            <a:ext cx="2724279" cy="400417"/>
          </a:xfrm>
          <a:prstGeom prst="rect">
            <a:avLst/>
          </a:prstGeom>
          <a:noFill/>
        </p:spPr>
        <p:txBody>
          <a:bodyPr wrap="non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Show/hide properties</a:t>
            </a:r>
          </a:p>
        </p:txBody>
      </p:sp>
      <p:sp>
        <p:nvSpPr>
          <p:cNvPr id="25" name="Freeform 24"/>
          <p:cNvSpPr/>
          <p:nvPr/>
        </p:nvSpPr>
        <p:spPr>
          <a:xfrm>
            <a:off x="5760132" y="2247900"/>
            <a:ext cx="373968" cy="1038225"/>
          </a:xfrm>
          <a:custGeom>
            <a:avLst/>
            <a:gdLst>
              <a:gd name="connsiteX0" fmla="*/ 373968 w 373968"/>
              <a:gd name="connsiteY0" fmla="*/ 0 h 1038225"/>
              <a:gd name="connsiteX1" fmla="*/ 2493 w 373968"/>
              <a:gd name="connsiteY1" fmla="*/ 295275 h 1038225"/>
              <a:gd name="connsiteX2" fmla="*/ 240618 w 373968"/>
              <a:gd name="connsiteY2" fmla="*/ 1038225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968" h="1038225">
                <a:moveTo>
                  <a:pt x="373968" y="0"/>
                </a:moveTo>
                <a:cubicBezTo>
                  <a:pt x="199343" y="61119"/>
                  <a:pt x="24718" y="122238"/>
                  <a:pt x="2493" y="295275"/>
                </a:cubicBezTo>
                <a:cubicBezTo>
                  <a:pt x="-19732" y="468313"/>
                  <a:pt x="110443" y="753269"/>
                  <a:pt x="240618" y="1038225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494464" y="4395535"/>
            <a:ext cx="1990725" cy="3582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Change layout</a:t>
            </a:r>
          </a:p>
        </p:txBody>
      </p:sp>
      <p:sp>
        <p:nvSpPr>
          <p:cNvPr id="27" name="Freeform 26"/>
          <p:cNvSpPr/>
          <p:nvPr/>
        </p:nvSpPr>
        <p:spPr>
          <a:xfrm>
            <a:off x="6686550" y="3695700"/>
            <a:ext cx="213960" cy="628650"/>
          </a:xfrm>
          <a:custGeom>
            <a:avLst/>
            <a:gdLst>
              <a:gd name="connsiteX0" fmla="*/ 180975 w 213960"/>
              <a:gd name="connsiteY0" fmla="*/ 628650 h 628650"/>
              <a:gd name="connsiteX1" fmla="*/ 200025 w 213960"/>
              <a:gd name="connsiteY1" fmla="*/ 323850 h 628650"/>
              <a:gd name="connsiteX2" fmla="*/ 0 w 213960"/>
              <a:gd name="connsiteY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960" h="628650">
                <a:moveTo>
                  <a:pt x="180975" y="628650"/>
                </a:moveTo>
                <a:cubicBezTo>
                  <a:pt x="205581" y="528637"/>
                  <a:pt x="230187" y="428625"/>
                  <a:pt x="200025" y="323850"/>
                </a:cubicBezTo>
                <a:cubicBezTo>
                  <a:pt x="169863" y="219075"/>
                  <a:pt x="84931" y="109537"/>
                  <a:pt x="0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182789" y="2106105"/>
            <a:ext cx="2733675" cy="43125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Customize layout</a:t>
            </a:r>
          </a:p>
        </p:txBody>
      </p:sp>
      <p:sp>
        <p:nvSpPr>
          <p:cNvPr id="29" name="Freeform 28"/>
          <p:cNvSpPr/>
          <p:nvPr/>
        </p:nvSpPr>
        <p:spPr>
          <a:xfrm>
            <a:off x="7124700" y="2276054"/>
            <a:ext cx="1355624" cy="981496"/>
          </a:xfrm>
          <a:custGeom>
            <a:avLst/>
            <a:gdLst>
              <a:gd name="connsiteX0" fmla="*/ 1343025 w 1355624"/>
              <a:gd name="connsiteY0" fmla="*/ 28996 h 981496"/>
              <a:gd name="connsiteX1" fmla="*/ 1276350 w 1355624"/>
              <a:gd name="connsiteY1" fmla="*/ 28996 h 981496"/>
              <a:gd name="connsiteX2" fmla="*/ 742950 w 1355624"/>
              <a:gd name="connsiteY2" fmla="*/ 86146 h 981496"/>
              <a:gd name="connsiteX3" fmla="*/ 0 w 1355624"/>
              <a:gd name="connsiteY3" fmla="*/ 981496 h 9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624" h="981496">
                <a:moveTo>
                  <a:pt x="1343025" y="28996"/>
                </a:moveTo>
                <a:cubicBezTo>
                  <a:pt x="1359693" y="24233"/>
                  <a:pt x="1376362" y="19471"/>
                  <a:pt x="1276350" y="28996"/>
                </a:cubicBezTo>
                <a:cubicBezTo>
                  <a:pt x="1176338" y="38521"/>
                  <a:pt x="955675" y="-72604"/>
                  <a:pt x="742950" y="86146"/>
                </a:cubicBezTo>
                <a:cubicBezTo>
                  <a:pt x="530225" y="244896"/>
                  <a:pt x="265112" y="613196"/>
                  <a:pt x="0" y="981496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620939" y="3724275"/>
            <a:ext cx="2295525" cy="4191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Test page/flow</a:t>
            </a:r>
          </a:p>
        </p:txBody>
      </p:sp>
      <p:sp>
        <p:nvSpPr>
          <p:cNvPr id="31" name="Freeform 30"/>
          <p:cNvSpPr/>
          <p:nvPr/>
        </p:nvSpPr>
        <p:spPr>
          <a:xfrm>
            <a:off x="8210550" y="3328596"/>
            <a:ext cx="1365453" cy="405204"/>
          </a:xfrm>
          <a:custGeom>
            <a:avLst/>
            <a:gdLst>
              <a:gd name="connsiteX0" fmla="*/ 1314450 w 1365453"/>
              <a:gd name="connsiteY0" fmla="*/ 405204 h 405204"/>
              <a:gd name="connsiteX1" fmla="*/ 1304925 w 1365453"/>
              <a:gd name="connsiteY1" fmla="*/ 338529 h 405204"/>
              <a:gd name="connsiteX2" fmla="*/ 1257300 w 1365453"/>
              <a:gd name="connsiteY2" fmla="*/ 5154 h 405204"/>
              <a:gd name="connsiteX3" fmla="*/ 0 w 1365453"/>
              <a:gd name="connsiteY3" fmla="*/ 167079 h 40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453" h="405204">
                <a:moveTo>
                  <a:pt x="1314450" y="405204"/>
                </a:moveTo>
                <a:lnTo>
                  <a:pt x="1304925" y="338529"/>
                </a:lnTo>
                <a:cubicBezTo>
                  <a:pt x="1295400" y="271854"/>
                  <a:pt x="1474787" y="33729"/>
                  <a:pt x="1257300" y="5154"/>
                </a:cubicBezTo>
                <a:cubicBezTo>
                  <a:pt x="1039813" y="-23421"/>
                  <a:pt x="519906" y="71829"/>
                  <a:pt x="0" y="167079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3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49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it visible in the Runtime View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Create a Dashboard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Enter the label that should be shown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Set the checkbox to </a:t>
            </a:r>
            <a:r>
              <a:rPr lang="en-US" i="1" dirty="0"/>
              <a:t>Display in Menu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Save the changes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Switch to the </a:t>
            </a:r>
            <a:r>
              <a:rPr lang="en-US" i="1" dirty="0"/>
              <a:t>Runtime</a:t>
            </a:r>
          </a:p>
          <a:p>
            <a:pPr lvl="1"/>
            <a:r>
              <a:rPr lang="en-US" dirty="0"/>
              <a:t>Your dashboard should be </a:t>
            </a:r>
            <a:br>
              <a:rPr lang="en-US" dirty="0"/>
            </a:br>
            <a:r>
              <a:rPr lang="en-US" dirty="0"/>
              <a:t>listed here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946900" y="1952625"/>
            <a:ext cx="4076700" cy="2762250"/>
            <a:chOff x="6946900" y="1952625"/>
            <a:chExt cx="4076700" cy="27622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3974"/>
            <a:stretch/>
          </p:blipFill>
          <p:spPr>
            <a:xfrm>
              <a:off x="6946900" y="1952625"/>
              <a:ext cx="4076700" cy="27622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7353297" y="2714625"/>
              <a:ext cx="1538287" cy="18097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94220" y="3390900"/>
              <a:ext cx="1661160" cy="144780"/>
            </a:xfrm>
            <a:prstGeom prst="rect">
              <a:avLst/>
            </a:prstGeom>
            <a:solidFill>
              <a:srgbClr val="F5F5F5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94220" y="4015739"/>
              <a:ext cx="1432560" cy="160973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46900" y="4314825"/>
              <a:ext cx="1320800" cy="33337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46900" y="3657600"/>
              <a:ext cx="2749550" cy="65722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Freeform 15"/>
          <p:cNvSpPr/>
          <p:nvPr/>
        </p:nvSpPr>
        <p:spPr>
          <a:xfrm>
            <a:off x="5497429" y="1412235"/>
            <a:ext cx="1341521" cy="2760206"/>
          </a:xfrm>
          <a:custGeom>
            <a:avLst/>
            <a:gdLst>
              <a:gd name="connsiteX0" fmla="*/ 0 w 1485900"/>
              <a:gd name="connsiteY0" fmla="*/ 202580 h 2736721"/>
              <a:gd name="connsiteX1" fmla="*/ 1000125 w 1485900"/>
              <a:gd name="connsiteY1" fmla="*/ 212105 h 2736721"/>
              <a:gd name="connsiteX2" fmla="*/ 1019175 w 1485900"/>
              <a:gd name="connsiteY2" fmla="*/ 2383805 h 2736721"/>
              <a:gd name="connsiteX3" fmla="*/ 1485900 w 1485900"/>
              <a:gd name="connsiteY3" fmla="*/ 2707655 h 2736721"/>
              <a:gd name="connsiteX0" fmla="*/ 0 w 1341521"/>
              <a:gd name="connsiteY0" fmla="*/ 177938 h 2760206"/>
              <a:gd name="connsiteX1" fmla="*/ 855746 w 1341521"/>
              <a:gd name="connsiteY1" fmla="*/ 235590 h 2760206"/>
              <a:gd name="connsiteX2" fmla="*/ 874796 w 1341521"/>
              <a:gd name="connsiteY2" fmla="*/ 2407290 h 2760206"/>
              <a:gd name="connsiteX3" fmla="*/ 1341521 w 1341521"/>
              <a:gd name="connsiteY3" fmla="*/ 2731140 h 276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1521" h="2760206">
                <a:moveTo>
                  <a:pt x="0" y="177938"/>
                </a:moveTo>
                <a:cubicBezTo>
                  <a:pt x="415131" y="932"/>
                  <a:pt x="709947" y="-135969"/>
                  <a:pt x="855746" y="235590"/>
                </a:cubicBezTo>
                <a:cubicBezTo>
                  <a:pt x="1001545" y="607149"/>
                  <a:pt x="793834" y="1991365"/>
                  <a:pt x="874796" y="2407290"/>
                </a:cubicBezTo>
                <a:cubicBezTo>
                  <a:pt x="955758" y="2823215"/>
                  <a:pt x="1148639" y="2777177"/>
                  <a:pt x="1341521" y="273114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073870" y="2362199"/>
            <a:ext cx="1717455" cy="2136643"/>
          </a:xfrm>
          <a:custGeom>
            <a:avLst/>
            <a:gdLst>
              <a:gd name="connsiteX0" fmla="*/ 127318 w 1822768"/>
              <a:gd name="connsiteY0" fmla="*/ 0 h 2154488"/>
              <a:gd name="connsiteX1" fmla="*/ 174943 w 1822768"/>
              <a:gd name="connsiteY1" fmla="*/ 1847850 h 2154488"/>
              <a:gd name="connsiteX2" fmla="*/ 1822768 w 1822768"/>
              <a:gd name="connsiteY2" fmla="*/ 2133600 h 2154488"/>
              <a:gd name="connsiteX0" fmla="*/ 22005 w 1717455"/>
              <a:gd name="connsiteY0" fmla="*/ 0 h 2136643"/>
              <a:gd name="connsiteX1" fmla="*/ 564930 w 1717455"/>
              <a:gd name="connsiteY1" fmla="*/ 1543050 h 2136643"/>
              <a:gd name="connsiteX2" fmla="*/ 1717455 w 1717455"/>
              <a:gd name="connsiteY2" fmla="*/ 2133600 h 213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7455" h="2136643">
                <a:moveTo>
                  <a:pt x="22005" y="0"/>
                </a:moveTo>
                <a:cubicBezTo>
                  <a:pt x="-95470" y="746125"/>
                  <a:pt x="282355" y="1187450"/>
                  <a:pt x="564930" y="1543050"/>
                </a:cubicBezTo>
                <a:cubicBezTo>
                  <a:pt x="847505" y="1898650"/>
                  <a:pt x="1034830" y="2168525"/>
                  <a:pt x="1717455" y="213360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2" r="3870" b="52807"/>
          <a:stretch/>
        </p:blipFill>
        <p:spPr>
          <a:xfrm>
            <a:off x="3904201" y="3825081"/>
            <a:ext cx="1448850" cy="2479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Freeform 18"/>
          <p:cNvSpPr/>
          <p:nvPr/>
        </p:nvSpPr>
        <p:spPr>
          <a:xfrm>
            <a:off x="1972225" y="4133850"/>
            <a:ext cx="1485350" cy="1419225"/>
          </a:xfrm>
          <a:custGeom>
            <a:avLst/>
            <a:gdLst>
              <a:gd name="connsiteX0" fmla="*/ 104225 w 1485350"/>
              <a:gd name="connsiteY0" fmla="*/ 0 h 1419225"/>
              <a:gd name="connsiteX1" fmla="*/ 142325 w 1485350"/>
              <a:gd name="connsiteY1" fmla="*/ 1104900 h 1419225"/>
              <a:gd name="connsiteX2" fmla="*/ 1485350 w 1485350"/>
              <a:gd name="connsiteY2" fmla="*/ 1419225 h 141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5350" h="1419225">
                <a:moveTo>
                  <a:pt x="104225" y="0"/>
                </a:moveTo>
                <a:cubicBezTo>
                  <a:pt x="8181" y="434181"/>
                  <a:pt x="-87863" y="868363"/>
                  <a:pt x="142325" y="1104900"/>
                </a:cubicBezTo>
                <a:cubicBezTo>
                  <a:pt x="372513" y="1341438"/>
                  <a:pt x="928931" y="1380331"/>
                  <a:pt x="1485350" y="1419225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83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your Login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Creating </a:t>
            </a:r>
            <a:r>
              <a:rPr lang="en-US" dirty="0" err="1"/>
              <a:t>MindSphere</a:t>
            </a:r>
            <a:r>
              <a:rPr lang="en-US" dirty="0"/>
              <a:t> Account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>
          <a:xfrm>
            <a:off x="806451" y="1449388"/>
            <a:ext cx="4835224" cy="4751387"/>
          </a:xfrm>
        </p:spPr>
        <p:txBody>
          <a:bodyPr/>
          <a:lstStyle/>
          <a:p>
            <a:r>
              <a:rPr lang="en-US" dirty="0"/>
              <a:t>After creating the account, test your login to be ready for the exercise</a:t>
            </a:r>
          </a:p>
          <a:p>
            <a:r>
              <a:rPr lang="en-US" dirty="0"/>
              <a:t>Just use the following link, and if you see the page below, it worked</a:t>
            </a:r>
          </a:p>
          <a:p>
            <a:pPr lvl="1"/>
            <a:r>
              <a:rPr lang="en-US" dirty="0">
                <a:hlinkClick r:id="rId2"/>
              </a:rPr>
              <a:t>https://hsr.eu1.mindsphere.io</a:t>
            </a:r>
            <a:endParaRPr lang="en-US" dirty="0"/>
          </a:p>
          <a:p>
            <a:pPr lvl="1"/>
            <a:r>
              <a:rPr lang="en-US" dirty="0"/>
              <a:t>Your page may look different (fewer icons)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184" y="1630433"/>
            <a:ext cx="5943711" cy="4443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6318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50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Create a Dashboard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Switch to the </a:t>
            </a:r>
            <a:r>
              <a:rPr lang="en-US" i="1" dirty="0"/>
              <a:t>Design</a:t>
            </a:r>
            <a:r>
              <a:rPr lang="en-US" dirty="0"/>
              <a:t> 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your project in the dropdown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 a new </a:t>
            </a:r>
            <a:r>
              <a:rPr lang="en-US" i="1" dirty="0"/>
              <a:t>Flow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Enter a 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i="1" dirty="0"/>
              <a:t>Ok</a:t>
            </a:r>
          </a:p>
          <a:p>
            <a:pPr lvl="1"/>
            <a:r>
              <a:rPr lang="en-US" dirty="0"/>
              <a:t>A new tab will be opened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the </a:t>
            </a:r>
            <a:r>
              <a:rPr lang="en-US" i="1" dirty="0"/>
              <a:t>End</a:t>
            </a:r>
            <a:r>
              <a:rPr lang="en-US" dirty="0"/>
              <a:t> node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Properties</a:t>
            </a:r>
            <a:r>
              <a:rPr lang="en-US" dirty="0"/>
              <a:t> view will change and show you an editor</a:t>
            </a:r>
          </a:p>
          <a:p>
            <a:pPr lvl="1"/>
            <a:r>
              <a:rPr lang="en-US" dirty="0"/>
              <a:t>Move on to the next slide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097629" y="1195318"/>
            <a:ext cx="2086204" cy="2108477"/>
            <a:chOff x="6097629" y="1195318"/>
            <a:chExt cx="2086204" cy="21084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7629" y="1195318"/>
              <a:ext cx="2086204" cy="21084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7096125" y="1266825"/>
              <a:ext cx="481013" cy="147638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995E33-A44F-4F18-BCDB-569F8F71BA80}"/>
              </a:ext>
            </a:extLst>
          </p:cNvPr>
          <p:cNvSpPr txBox="1"/>
          <p:nvPr/>
        </p:nvSpPr>
        <p:spPr>
          <a:xfrm rot="603975">
            <a:off x="9643311" y="2708930"/>
            <a:ext cx="2279984" cy="684213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At the end, it will look something like that</a:t>
            </a:r>
            <a:endParaRPr lang="de-CH" sz="2000" dirty="0" err="1">
              <a:ea typeface="Roboto Medium" panose="020000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9854C3-E7F6-4D44-93AC-4571C7D95722}"/>
              </a:ext>
            </a:extLst>
          </p:cNvPr>
          <p:cNvGrpSpPr/>
          <p:nvPr/>
        </p:nvGrpSpPr>
        <p:grpSpPr>
          <a:xfrm>
            <a:off x="7140731" y="3806963"/>
            <a:ext cx="4158777" cy="2066786"/>
            <a:chOff x="7140731" y="3806963"/>
            <a:chExt cx="4158777" cy="20667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0731" y="3806963"/>
              <a:ext cx="4158777" cy="20667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85FE6F-C644-4E35-AF63-5AFA8921E394}"/>
                </a:ext>
              </a:extLst>
            </p:cNvPr>
            <p:cNvSpPr/>
            <p:nvPr/>
          </p:nvSpPr>
          <p:spPr>
            <a:xfrm>
              <a:off x="9871114" y="4806950"/>
              <a:ext cx="549236" cy="244475"/>
            </a:xfrm>
            <a:prstGeom prst="rect">
              <a:avLst/>
            </a:prstGeom>
            <a:solidFill>
              <a:srgbClr val="8C195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CH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D0537A-CAFC-4648-920D-332CDF2A6F95}"/>
              </a:ext>
            </a:extLst>
          </p:cNvPr>
          <p:cNvSpPr/>
          <p:nvPr/>
        </p:nvSpPr>
        <p:spPr>
          <a:xfrm>
            <a:off x="9218133" y="2977816"/>
            <a:ext cx="431193" cy="1540042"/>
          </a:xfrm>
          <a:custGeom>
            <a:avLst/>
            <a:gdLst>
              <a:gd name="connsiteX0" fmla="*/ 431193 w 431193"/>
              <a:gd name="connsiteY0" fmla="*/ 0 h 1540042"/>
              <a:gd name="connsiteX1" fmla="*/ 10088 w 431193"/>
              <a:gd name="connsiteY1" fmla="*/ 324852 h 1540042"/>
              <a:gd name="connsiteX2" fmla="*/ 172514 w 431193"/>
              <a:gd name="connsiteY2" fmla="*/ 1540042 h 154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193" h="1540042">
                <a:moveTo>
                  <a:pt x="431193" y="0"/>
                </a:moveTo>
                <a:cubicBezTo>
                  <a:pt x="242197" y="34089"/>
                  <a:pt x="53201" y="68178"/>
                  <a:pt x="10088" y="324852"/>
                </a:cubicBezTo>
                <a:cubicBezTo>
                  <a:pt x="-33025" y="581526"/>
                  <a:pt x="69744" y="1060784"/>
                  <a:pt x="172514" y="1540042"/>
                </a:cubicBezTo>
              </a:path>
            </a:pathLst>
          </a:custGeom>
          <a:noFill/>
          <a:ln w="28575">
            <a:prstDash val="dash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Freeform 11"/>
          <p:cNvSpPr/>
          <p:nvPr/>
        </p:nvSpPr>
        <p:spPr>
          <a:xfrm>
            <a:off x="6531994" y="3086100"/>
            <a:ext cx="735581" cy="1238250"/>
          </a:xfrm>
          <a:custGeom>
            <a:avLst/>
            <a:gdLst>
              <a:gd name="connsiteX0" fmla="*/ 735581 w 735581"/>
              <a:gd name="connsiteY0" fmla="*/ 0 h 1238250"/>
              <a:gd name="connsiteX1" fmla="*/ 2156 w 735581"/>
              <a:gd name="connsiteY1" fmla="*/ 752475 h 1238250"/>
              <a:gd name="connsiteX2" fmla="*/ 554606 w 735581"/>
              <a:gd name="connsiteY2" fmla="*/ 12382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5581" h="1238250">
                <a:moveTo>
                  <a:pt x="735581" y="0"/>
                </a:moveTo>
                <a:cubicBezTo>
                  <a:pt x="383949" y="273050"/>
                  <a:pt x="32318" y="546100"/>
                  <a:pt x="2156" y="752475"/>
                </a:cubicBezTo>
                <a:cubicBezTo>
                  <a:pt x="-28006" y="958850"/>
                  <a:pt x="263300" y="1098550"/>
                  <a:pt x="554606" y="123825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992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51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Editor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Create a Dashboard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You are completely free in defining your heading</a:t>
            </a:r>
          </a:p>
          <a:p>
            <a:pPr lvl="1"/>
            <a:r>
              <a:rPr lang="en-US" dirty="0"/>
              <a:t>The tools should be self explanatory</a:t>
            </a:r>
          </a:p>
          <a:p>
            <a:r>
              <a:rPr lang="en-US" dirty="0"/>
              <a:t>You can get the heading from the previous slide by applying the following steps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Create a table with a single cell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Click into the cell to open the </a:t>
            </a:r>
            <a:br>
              <a:rPr lang="en-US" dirty="0"/>
            </a:br>
            <a:r>
              <a:rPr lang="en-US" dirty="0"/>
              <a:t>context menu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Choose a background color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Enter the text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Format the text as </a:t>
            </a:r>
            <a:br>
              <a:rPr lang="en-US" dirty="0"/>
            </a:br>
            <a:r>
              <a:rPr lang="en-US" dirty="0"/>
              <a:t>bold, centered, white </a:t>
            </a:r>
            <a:br>
              <a:rPr lang="en-US" dirty="0"/>
            </a:br>
            <a:r>
              <a:rPr lang="en-US" dirty="0"/>
              <a:t>and change the size</a:t>
            </a:r>
          </a:p>
          <a:p>
            <a:pPr lvl="2"/>
            <a:r>
              <a:rPr lang="en-US" dirty="0"/>
              <a:t>You can also change the type to </a:t>
            </a:r>
            <a:r>
              <a:rPr lang="en-US" i="1" dirty="0"/>
              <a:t>Heading 1</a:t>
            </a:r>
            <a:r>
              <a:rPr lang="en-US" dirty="0"/>
              <a:t> if you want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Save your changes</a:t>
            </a:r>
          </a:p>
          <a:p>
            <a:pPr marL="594900" lvl="1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2416138"/>
            <a:ext cx="5237121" cy="2606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06450" y="2809875"/>
            <a:ext cx="5156200" cy="542925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04275">
            <a:off x="3695702" y="1992486"/>
            <a:ext cx="1390650" cy="32376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Tools</a:t>
            </a:r>
          </a:p>
        </p:txBody>
      </p:sp>
      <p:sp>
        <p:nvSpPr>
          <p:cNvPr id="12" name="Freeform 11"/>
          <p:cNvSpPr/>
          <p:nvPr/>
        </p:nvSpPr>
        <p:spPr>
          <a:xfrm>
            <a:off x="3733800" y="2228850"/>
            <a:ext cx="295275" cy="485775"/>
          </a:xfrm>
          <a:custGeom>
            <a:avLst/>
            <a:gdLst>
              <a:gd name="connsiteX0" fmla="*/ 295275 w 295275"/>
              <a:gd name="connsiteY0" fmla="*/ 0 h 485775"/>
              <a:gd name="connsiteX1" fmla="*/ 57150 w 295275"/>
              <a:gd name="connsiteY1" fmla="*/ 152400 h 485775"/>
              <a:gd name="connsiteX2" fmla="*/ 0 w 295275"/>
              <a:gd name="connsiteY2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" h="485775">
                <a:moveTo>
                  <a:pt x="295275" y="0"/>
                </a:moveTo>
                <a:cubicBezTo>
                  <a:pt x="200818" y="35719"/>
                  <a:pt x="106362" y="71438"/>
                  <a:pt x="57150" y="152400"/>
                </a:cubicBezTo>
                <a:cubicBezTo>
                  <a:pt x="7938" y="233362"/>
                  <a:pt x="3969" y="359568"/>
                  <a:pt x="0" y="485775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3450" y="3455913"/>
            <a:ext cx="4491971" cy="1144662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398592">
            <a:off x="1722895" y="5505094"/>
            <a:ext cx="4457568" cy="48624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Structure/Preview of your Visualization</a:t>
            </a:r>
          </a:p>
        </p:txBody>
      </p:sp>
      <p:sp>
        <p:nvSpPr>
          <p:cNvPr id="15" name="Freeform 14"/>
          <p:cNvSpPr/>
          <p:nvPr/>
        </p:nvSpPr>
        <p:spPr>
          <a:xfrm>
            <a:off x="2635365" y="4343400"/>
            <a:ext cx="717435" cy="1171575"/>
          </a:xfrm>
          <a:custGeom>
            <a:avLst/>
            <a:gdLst>
              <a:gd name="connsiteX0" fmla="*/ 717435 w 717435"/>
              <a:gd name="connsiteY0" fmla="*/ 1171575 h 1171575"/>
              <a:gd name="connsiteX1" fmla="*/ 60210 w 717435"/>
              <a:gd name="connsiteY1" fmla="*/ 752475 h 1171575"/>
              <a:gd name="connsiteX2" fmla="*/ 69735 w 717435"/>
              <a:gd name="connsiteY2" fmla="*/ 0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435" h="1171575">
                <a:moveTo>
                  <a:pt x="717435" y="1171575"/>
                </a:moveTo>
                <a:cubicBezTo>
                  <a:pt x="442797" y="1059656"/>
                  <a:pt x="168160" y="947737"/>
                  <a:pt x="60210" y="752475"/>
                </a:cubicBezTo>
                <a:cubicBezTo>
                  <a:pt x="-47740" y="557213"/>
                  <a:pt x="10997" y="278606"/>
                  <a:pt x="69735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06449" y="2416138"/>
            <a:ext cx="1393826" cy="393737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489823">
            <a:off x="1236710" y="1507799"/>
            <a:ext cx="2309771" cy="65401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Switch between edit mode and preview</a:t>
            </a:r>
          </a:p>
        </p:txBody>
      </p:sp>
      <p:sp>
        <p:nvSpPr>
          <p:cNvPr id="18" name="Freeform 17"/>
          <p:cNvSpPr/>
          <p:nvPr/>
        </p:nvSpPr>
        <p:spPr>
          <a:xfrm>
            <a:off x="1571625" y="2066925"/>
            <a:ext cx="285750" cy="314325"/>
          </a:xfrm>
          <a:custGeom>
            <a:avLst/>
            <a:gdLst>
              <a:gd name="connsiteX0" fmla="*/ 285750 w 285750"/>
              <a:gd name="connsiteY0" fmla="*/ 0 h 314325"/>
              <a:gd name="connsiteX1" fmla="*/ 47625 w 285750"/>
              <a:gd name="connsiteY1" fmla="*/ 123825 h 314325"/>
              <a:gd name="connsiteX2" fmla="*/ 0 w 285750"/>
              <a:gd name="connsiteY2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0" h="314325">
                <a:moveTo>
                  <a:pt x="285750" y="0"/>
                </a:moveTo>
                <a:cubicBezTo>
                  <a:pt x="190500" y="35719"/>
                  <a:pt x="95250" y="71438"/>
                  <a:pt x="47625" y="123825"/>
                </a:cubicBezTo>
                <a:cubicBezTo>
                  <a:pt x="0" y="176213"/>
                  <a:pt x="0" y="245269"/>
                  <a:pt x="0" y="314325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738" y="4341110"/>
            <a:ext cx="2019489" cy="94792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833" y="2975299"/>
            <a:ext cx="1122725" cy="107282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0664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52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Tag your Flows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Create a Dashboard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To find your components easier later, you can set </a:t>
            </a:r>
            <a:r>
              <a:rPr lang="en-US" i="1" dirty="0"/>
              <a:t>tags</a:t>
            </a:r>
            <a:r>
              <a:rPr lang="en-US" dirty="0"/>
              <a:t> on your flows</a:t>
            </a:r>
          </a:p>
          <a:p>
            <a:r>
              <a:rPr lang="en-US" dirty="0"/>
              <a:t>You can do this with the following steps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Select the </a:t>
            </a:r>
            <a:r>
              <a:rPr lang="en-US" i="1" dirty="0"/>
              <a:t>Start</a:t>
            </a:r>
            <a:r>
              <a:rPr lang="en-US" dirty="0"/>
              <a:t> node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Click into the </a:t>
            </a:r>
            <a:r>
              <a:rPr lang="en-US" i="1" dirty="0"/>
              <a:t>Tags</a:t>
            </a:r>
            <a:r>
              <a:rPr lang="en-US" dirty="0"/>
              <a:t> filed in the properties view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Select an existing tag or enter a new one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037" y="1376363"/>
            <a:ext cx="1631723" cy="1127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561" y="3011680"/>
            <a:ext cx="2524477" cy="2934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7439551" y="2371725"/>
            <a:ext cx="704324" cy="1365865"/>
          </a:xfrm>
          <a:custGeom>
            <a:avLst/>
            <a:gdLst>
              <a:gd name="connsiteX0" fmla="*/ 104249 w 704324"/>
              <a:gd name="connsiteY0" fmla="*/ 0 h 1365865"/>
              <a:gd name="connsiteX1" fmla="*/ 47099 w 704324"/>
              <a:gd name="connsiteY1" fmla="*/ 1171575 h 1365865"/>
              <a:gd name="connsiteX2" fmla="*/ 704324 w 704324"/>
              <a:gd name="connsiteY2" fmla="*/ 1352550 h 136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4324" h="1365865">
                <a:moveTo>
                  <a:pt x="104249" y="0"/>
                </a:moveTo>
                <a:cubicBezTo>
                  <a:pt x="25668" y="473075"/>
                  <a:pt x="-52913" y="946150"/>
                  <a:pt x="47099" y="1171575"/>
                </a:cubicBezTo>
                <a:cubicBezTo>
                  <a:pt x="147111" y="1397000"/>
                  <a:pt x="425717" y="1374775"/>
                  <a:pt x="704324" y="135255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220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53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Component to your Page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Create a Dashboard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Switch back to your dashboard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on the cell you want </a:t>
            </a:r>
            <a:br>
              <a:rPr lang="en-US" dirty="0"/>
            </a:br>
            <a:r>
              <a:rPr lang="en-US" dirty="0"/>
              <a:t>to add your heading to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 menu will open where you can add a new component or select an existing one</a:t>
            </a:r>
          </a:p>
          <a:p>
            <a:pPr lvl="1"/>
            <a:r>
              <a:rPr lang="en-US" dirty="0"/>
              <a:t>If you </a:t>
            </a:r>
            <a:r>
              <a:rPr lang="en-US"/>
              <a:t>have tagged </a:t>
            </a:r>
            <a:r>
              <a:rPr lang="en-US" dirty="0"/>
              <a:t>your flow, you can open the tag from the menu and look for your flow</a:t>
            </a:r>
          </a:p>
          <a:p>
            <a:pPr lvl="1"/>
            <a:r>
              <a:rPr lang="en-US" dirty="0"/>
              <a:t>Otherwise, you can go to </a:t>
            </a:r>
            <a:r>
              <a:rPr lang="en-US" i="1" dirty="0"/>
              <a:t>All Components</a:t>
            </a:r>
            <a:r>
              <a:rPr lang="en-US" dirty="0"/>
              <a:t> and search for your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Drag &amp; drop your component to the cell you want to have it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Save your changes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9734" r="2562" b="2189"/>
          <a:stretch/>
        </p:blipFill>
        <p:spPr>
          <a:xfrm>
            <a:off x="4369110" y="1760130"/>
            <a:ext cx="2038350" cy="9223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309" y="1049362"/>
            <a:ext cx="2117109" cy="30721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979" y="4562475"/>
            <a:ext cx="5550234" cy="1533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 11"/>
          <p:cNvSpPr/>
          <p:nvPr/>
        </p:nvSpPr>
        <p:spPr>
          <a:xfrm>
            <a:off x="6457950" y="1723973"/>
            <a:ext cx="2114550" cy="371527"/>
          </a:xfrm>
          <a:custGeom>
            <a:avLst/>
            <a:gdLst>
              <a:gd name="connsiteX0" fmla="*/ 0 w 2076450"/>
              <a:gd name="connsiteY0" fmla="*/ 486320 h 486320"/>
              <a:gd name="connsiteX1" fmla="*/ 552450 w 2076450"/>
              <a:gd name="connsiteY1" fmla="*/ 545 h 486320"/>
              <a:gd name="connsiteX2" fmla="*/ 2076450 w 2076450"/>
              <a:gd name="connsiteY2" fmla="*/ 410120 h 486320"/>
              <a:gd name="connsiteX0" fmla="*/ 0 w 2114550"/>
              <a:gd name="connsiteY0" fmla="*/ 428663 h 428663"/>
              <a:gd name="connsiteX1" fmla="*/ 590550 w 2114550"/>
              <a:gd name="connsiteY1" fmla="*/ 38 h 428663"/>
              <a:gd name="connsiteX2" fmla="*/ 2114550 w 2114550"/>
              <a:gd name="connsiteY2" fmla="*/ 409613 h 428663"/>
              <a:gd name="connsiteX0" fmla="*/ 0 w 2114550"/>
              <a:gd name="connsiteY0" fmla="*/ 428663 h 428663"/>
              <a:gd name="connsiteX1" fmla="*/ 590550 w 2114550"/>
              <a:gd name="connsiteY1" fmla="*/ 38 h 428663"/>
              <a:gd name="connsiteX2" fmla="*/ 2114550 w 2114550"/>
              <a:gd name="connsiteY2" fmla="*/ 409613 h 428663"/>
              <a:gd name="connsiteX0" fmla="*/ 0 w 2114550"/>
              <a:gd name="connsiteY0" fmla="*/ 371527 h 371527"/>
              <a:gd name="connsiteX1" fmla="*/ 752475 w 2114550"/>
              <a:gd name="connsiteY1" fmla="*/ 52 h 371527"/>
              <a:gd name="connsiteX2" fmla="*/ 2114550 w 2114550"/>
              <a:gd name="connsiteY2" fmla="*/ 352477 h 37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4550" h="371527">
                <a:moveTo>
                  <a:pt x="0" y="371527"/>
                </a:moveTo>
                <a:cubicBezTo>
                  <a:pt x="284162" y="115939"/>
                  <a:pt x="400050" y="3227"/>
                  <a:pt x="752475" y="52"/>
                </a:cubicBezTo>
                <a:cubicBezTo>
                  <a:pt x="1104900" y="-3123"/>
                  <a:pt x="1525587" y="141339"/>
                  <a:pt x="2114550" y="352477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326246" y="2849628"/>
            <a:ext cx="1274829" cy="1550922"/>
          </a:xfrm>
          <a:custGeom>
            <a:avLst/>
            <a:gdLst>
              <a:gd name="connsiteX0" fmla="*/ 1274829 w 1274829"/>
              <a:gd name="connsiteY0" fmla="*/ 17397 h 1550922"/>
              <a:gd name="connsiteX1" fmla="*/ 141354 w 1274829"/>
              <a:gd name="connsiteY1" fmla="*/ 217422 h 1550922"/>
              <a:gd name="connsiteX2" fmla="*/ 55629 w 1274829"/>
              <a:gd name="connsiteY2" fmla="*/ 1550922 h 155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4829" h="1550922">
                <a:moveTo>
                  <a:pt x="1274829" y="17397"/>
                </a:moveTo>
                <a:cubicBezTo>
                  <a:pt x="809691" y="-10384"/>
                  <a:pt x="344554" y="-38165"/>
                  <a:pt x="141354" y="217422"/>
                </a:cubicBezTo>
                <a:cubicBezTo>
                  <a:pt x="-61846" y="473009"/>
                  <a:pt x="-3109" y="1011965"/>
                  <a:pt x="55629" y="1550922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2D2401-87F1-4789-A16D-7915A0786CDE}"/>
              </a:ext>
            </a:extLst>
          </p:cNvPr>
          <p:cNvSpPr/>
          <p:nvPr/>
        </p:nvSpPr>
        <p:spPr>
          <a:xfrm>
            <a:off x="9553575" y="4979194"/>
            <a:ext cx="371475" cy="159544"/>
          </a:xfrm>
          <a:prstGeom prst="rect">
            <a:avLst/>
          </a:prstGeom>
          <a:solidFill>
            <a:srgbClr val="8C195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CH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793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Visualize the Temperature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54</a:t>
            </a:fld>
            <a:endParaRPr lang="de-CH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Let's turn up the Heat!</a:t>
            </a:r>
            <a:endParaRPr lang="en-US" dirty="0"/>
          </a:p>
        </p:txBody>
      </p:sp>
      <p:pic>
        <p:nvPicPr>
          <p:cNvPr id="5122" name="Picture 2" descr="UPDATE: Two vegetation fires linked to homeless areas"/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48016" r="-78" b="1789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3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55</a:t>
            </a:fld>
            <a:endParaRPr lang="de-CH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the Flow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/>
              <a:t>In this step, you'll visualize a single value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Create a new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on the </a:t>
            </a:r>
            <a:r>
              <a:rPr lang="en-US" i="1" dirty="0"/>
              <a:t>Start</a:t>
            </a:r>
            <a:r>
              <a:rPr lang="en-US" dirty="0"/>
              <a:t> step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on </a:t>
            </a:r>
            <a:r>
              <a:rPr lang="en-US" i="1" dirty="0"/>
              <a:t>Append Step</a:t>
            </a:r>
            <a:r>
              <a:rPr lang="en-US" dirty="0"/>
              <a:t>       to insert a new step</a:t>
            </a:r>
          </a:p>
          <a:p>
            <a:pPr lvl="1"/>
            <a:r>
              <a:rPr lang="en-US" dirty="0"/>
              <a:t>An orange step will be added in between the </a:t>
            </a:r>
            <a:r>
              <a:rPr lang="en-US" i="1" dirty="0"/>
              <a:t>Start</a:t>
            </a:r>
            <a:r>
              <a:rPr lang="en-US" dirty="0"/>
              <a:t> and </a:t>
            </a:r>
            <a:r>
              <a:rPr lang="en-US" i="1" dirty="0"/>
              <a:t>End</a:t>
            </a:r>
            <a:r>
              <a:rPr lang="en-US" dirty="0"/>
              <a:t> steps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 the properties view, change the name to something meaningful (e.g. Get Temperature)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Change the </a:t>
            </a:r>
            <a:r>
              <a:rPr lang="en-US" i="1" dirty="0"/>
              <a:t>Step Type</a:t>
            </a:r>
            <a:r>
              <a:rPr lang="en-US" dirty="0"/>
              <a:t> to </a:t>
            </a:r>
            <a:r>
              <a:rPr lang="en-US" i="1" dirty="0"/>
              <a:t>Call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</a:t>
            </a:r>
            <a:r>
              <a:rPr lang="en-US" i="1" dirty="0"/>
              <a:t>MS3CurrentValueInternal$</a:t>
            </a:r>
            <a:r>
              <a:rPr lang="en-US" dirty="0"/>
              <a:t> as </a:t>
            </a:r>
            <a:r>
              <a:rPr lang="en-US" i="1" dirty="0"/>
              <a:t>Flow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Go to the next slide</a:t>
            </a:r>
          </a:p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Visualize the Temperature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576" y="3081336"/>
            <a:ext cx="311366" cy="280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2824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56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Parameters to your Flow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Visualize the Temperature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You see that the selected flow expects some input parameters and will return some results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now have to define these variables in our flow so you can provide their values to the flow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Select the </a:t>
            </a:r>
            <a:r>
              <a:rPr lang="en-US" i="1" dirty="0"/>
              <a:t>Start</a:t>
            </a:r>
            <a:r>
              <a:rPr lang="en-US" dirty="0"/>
              <a:t> node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the </a:t>
            </a:r>
            <a:r>
              <a:rPr lang="en-US" i="1" dirty="0"/>
              <a:t>+</a:t>
            </a:r>
            <a:r>
              <a:rPr lang="en-US" dirty="0"/>
              <a:t> next to </a:t>
            </a:r>
            <a:r>
              <a:rPr lang="en-US" i="1" dirty="0"/>
              <a:t>Fields</a:t>
            </a:r>
          </a:p>
          <a:p>
            <a:pPr lvl="1"/>
            <a:r>
              <a:rPr lang="en-US" dirty="0"/>
              <a:t>A new entry gets populated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Name the field </a:t>
            </a:r>
            <a:r>
              <a:rPr lang="en-US" i="1" dirty="0" err="1"/>
              <a:t>assetId</a:t>
            </a:r>
            <a:r>
              <a:rPr lang="en-US" dirty="0"/>
              <a:t>, change the usage to </a:t>
            </a:r>
            <a:r>
              <a:rPr lang="en-US" i="1" dirty="0"/>
              <a:t>Input</a:t>
            </a:r>
            <a:r>
              <a:rPr lang="en-US" dirty="0"/>
              <a:t> and select the checkbox to mark it as required</a:t>
            </a:r>
            <a:endParaRPr lang="en-US" i="1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Repeat the previous steps for the following fields as well</a:t>
            </a:r>
          </a:p>
          <a:p>
            <a:pPr lvl="1"/>
            <a:r>
              <a:rPr lang="en-US" dirty="0"/>
              <a:t>aspect (Input, String, required)</a:t>
            </a:r>
          </a:p>
          <a:p>
            <a:pPr lvl="1"/>
            <a:r>
              <a:rPr lang="en-US" dirty="0"/>
              <a:t>variable (Input, String, required)</a:t>
            </a:r>
          </a:p>
          <a:p>
            <a:pPr lvl="1"/>
            <a:r>
              <a:rPr lang="en-US" dirty="0"/>
              <a:t>options (Input, Object)</a:t>
            </a:r>
          </a:p>
          <a:p>
            <a:pPr lvl="1"/>
            <a:r>
              <a:rPr lang="en-US" dirty="0"/>
              <a:t>result (Temp, Number)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057" y="2201861"/>
            <a:ext cx="2990850" cy="1914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187" y="1858961"/>
            <a:ext cx="11525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063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57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Flow Parameters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1"/>
          </p:nvPr>
        </p:nvSpPr>
        <p:spPr>
          <a:xfrm>
            <a:off x="806450" y="1449389"/>
            <a:ext cx="11053763" cy="512762"/>
          </a:xfrm>
        </p:spPr>
        <p:txBody>
          <a:bodyPr/>
          <a:lstStyle/>
          <a:p>
            <a:r>
              <a:rPr lang="en-US" dirty="0"/>
              <a:t>Your fields should now look like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Visualize the Temperature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445307-9E21-40F8-B5EF-61A4E04EF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586" y="2428813"/>
            <a:ext cx="4735851" cy="2325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7734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42B736-D2B4-44C9-ACCC-2D1050CA5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464" y="3415037"/>
            <a:ext cx="5521909" cy="1677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58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 default Options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Visualize the Temperature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6"/>
          </p:nvPr>
        </p:nvSpPr>
        <p:spPr>
          <a:xfrm>
            <a:off x="806450" y="1449388"/>
            <a:ext cx="7289800" cy="475138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Click on the … to open the </a:t>
            </a:r>
            <a:r>
              <a:rPr lang="en-US" i="1" dirty="0"/>
              <a:t>options</a:t>
            </a:r>
            <a:r>
              <a:rPr lang="en-US" dirty="0"/>
              <a:t> dialog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 the dialog, define the following object</a:t>
            </a:r>
          </a:p>
          <a:p>
            <a:pPr lvl="1"/>
            <a:r>
              <a:rPr lang="en-US" dirty="0"/>
              <a:t>Ensure that you select </a:t>
            </a:r>
            <a:r>
              <a:rPr lang="en-US" i="1" dirty="0"/>
              <a:t>Expression</a:t>
            </a:r>
            <a:r>
              <a:rPr lang="en-US" dirty="0"/>
              <a:t> on the top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Close the dialog</a:t>
            </a:r>
          </a:p>
          <a:p>
            <a:pPr lvl="1"/>
            <a:r>
              <a:rPr lang="en-US" dirty="0"/>
              <a:t>You should see your defined object in the </a:t>
            </a:r>
            <a:r>
              <a:rPr lang="en-US" i="1" dirty="0"/>
              <a:t>Initialize</a:t>
            </a:r>
            <a:r>
              <a:rPr lang="en-US" dirty="0"/>
              <a:t> column</a:t>
            </a:r>
          </a:p>
        </p:txBody>
      </p:sp>
      <p:sp>
        <p:nvSpPr>
          <p:cNvPr id="24" name="Freeform 23"/>
          <p:cNvSpPr/>
          <p:nvPr/>
        </p:nvSpPr>
        <p:spPr>
          <a:xfrm>
            <a:off x="6299032" y="4804670"/>
            <a:ext cx="4386513" cy="1449869"/>
          </a:xfrm>
          <a:custGeom>
            <a:avLst/>
            <a:gdLst>
              <a:gd name="connsiteX0" fmla="*/ 0 w 4019550"/>
              <a:gd name="connsiteY0" fmla="*/ 876300 h 1435344"/>
              <a:gd name="connsiteX1" fmla="*/ 1466850 w 4019550"/>
              <a:gd name="connsiteY1" fmla="*/ 1400175 h 1435344"/>
              <a:gd name="connsiteX2" fmla="*/ 4019550 w 4019550"/>
              <a:gd name="connsiteY2" fmla="*/ 0 h 1435344"/>
              <a:gd name="connsiteX0" fmla="*/ 0 w 4386513"/>
              <a:gd name="connsiteY0" fmla="*/ 1020679 h 1449869"/>
              <a:gd name="connsiteX1" fmla="*/ 1833813 w 4386513"/>
              <a:gd name="connsiteY1" fmla="*/ 1400175 h 1449869"/>
              <a:gd name="connsiteX2" fmla="*/ 4386513 w 4386513"/>
              <a:gd name="connsiteY2" fmla="*/ 0 h 1449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6513" h="1449869">
                <a:moveTo>
                  <a:pt x="0" y="1020679"/>
                </a:moveTo>
                <a:cubicBezTo>
                  <a:pt x="398462" y="1355641"/>
                  <a:pt x="1163888" y="1546225"/>
                  <a:pt x="1833813" y="1400175"/>
                </a:cubicBezTo>
                <a:cubicBezTo>
                  <a:pt x="2503738" y="1254125"/>
                  <a:pt x="3445125" y="627062"/>
                  <a:pt x="4386513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5EA8F9-7EDD-4950-A1B9-F93C017A3392}"/>
              </a:ext>
            </a:extLst>
          </p:cNvPr>
          <p:cNvGrpSpPr/>
          <p:nvPr/>
        </p:nvGrpSpPr>
        <p:grpSpPr>
          <a:xfrm>
            <a:off x="1229141" y="1860306"/>
            <a:ext cx="7840245" cy="425966"/>
            <a:chOff x="1229141" y="1860306"/>
            <a:chExt cx="7840245" cy="4259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2184FA-04CA-40C8-B41B-C6BA63A26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9141" y="1860306"/>
              <a:ext cx="7840245" cy="4259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349945-48B6-4986-856A-F1D05F22EFFD}"/>
                </a:ext>
              </a:extLst>
            </p:cNvPr>
            <p:cNvSpPr/>
            <p:nvPr/>
          </p:nvSpPr>
          <p:spPr>
            <a:xfrm>
              <a:off x="8632658" y="1914827"/>
              <a:ext cx="385010" cy="292968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de-CH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67C347-55B1-4363-AFDD-B96AFD4AA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"/>
          <a:stretch/>
        </p:blipFill>
        <p:spPr>
          <a:xfrm>
            <a:off x="1335506" y="3288107"/>
            <a:ext cx="3192350" cy="1599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097190-7376-4BE8-8071-371E8047B922}"/>
              </a:ext>
            </a:extLst>
          </p:cNvPr>
          <p:cNvSpPr/>
          <p:nvPr/>
        </p:nvSpPr>
        <p:spPr>
          <a:xfrm>
            <a:off x="1229141" y="3344779"/>
            <a:ext cx="3415048" cy="425966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064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59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the Call Step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Visualize the Temperature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Select the </a:t>
            </a:r>
            <a:r>
              <a:rPr lang="en-US" i="1" dirty="0"/>
              <a:t>Call</a:t>
            </a:r>
            <a:r>
              <a:rPr lang="en-US" dirty="0"/>
              <a:t> step you added previously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the + next to </a:t>
            </a:r>
            <a:r>
              <a:rPr lang="en-US" i="1" dirty="0"/>
              <a:t>Inputs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Define the mappings as follows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lvl="1"/>
            <a:r>
              <a:rPr lang="en-US" dirty="0"/>
              <a:t>On the left-hand side are your input parameters you defined in the previous step</a:t>
            </a:r>
          </a:p>
          <a:p>
            <a:pPr lvl="1"/>
            <a:r>
              <a:rPr lang="en-US" dirty="0"/>
              <a:t>On the right-hand side are the input parameters the </a:t>
            </a:r>
            <a:r>
              <a:rPr lang="en-US" i="1" dirty="0"/>
              <a:t>Flow</a:t>
            </a:r>
            <a:r>
              <a:rPr lang="en-US" dirty="0"/>
              <a:t> of the </a:t>
            </a:r>
            <a:r>
              <a:rPr lang="en-US" i="1" dirty="0"/>
              <a:t>Call</a:t>
            </a:r>
            <a:r>
              <a:rPr lang="en-US" dirty="0"/>
              <a:t> step expects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/>
              <a:t>Click on the + next to </a:t>
            </a:r>
            <a:r>
              <a:rPr lang="en-US" i="1" dirty="0"/>
              <a:t>Outputs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Define the mappings as follows</a:t>
            </a:r>
          </a:p>
          <a:p>
            <a:pPr marL="709200" lvl="1" indent="-457200">
              <a:buFont typeface="+mj-lt"/>
              <a:buAutoNum type="arabicPeriod" startAt="4"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On the left-hand side are the output variables of the </a:t>
            </a:r>
            <a:r>
              <a:rPr lang="en-US" i="1" dirty="0"/>
              <a:t>Call</a:t>
            </a:r>
            <a:r>
              <a:rPr lang="en-US" dirty="0"/>
              <a:t> step</a:t>
            </a:r>
          </a:p>
          <a:p>
            <a:pPr lvl="1"/>
            <a:r>
              <a:rPr lang="en-US" dirty="0"/>
              <a:t>On the right-hand side are your fields you specified in the previous step</a:t>
            </a:r>
          </a:p>
          <a:p>
            <a:endParaRPr lang="en-US" dirty="0"/>
          </a:p>
          <a:p>
            <a:r>
              <a:rPr lang="en-US" dirty="0"/>
              <a:t>Note on </a:t>
            </a:r>
            <a:r>
              <a:rPr lang="en-US" i="1" dirty="0"/>
              <a:t>options</a:t>
            </a:r>
            <a:endParaRPr lang="en-US" dirty="0"/>
          </a:p>
          <a:p>
            <a:pPr lvl="1"/>
            <a:r>
              <a:rPr lang="en-US" dirty="0"/>
              <a:t>The object we defined in the previous step defines that the value returned by the </a:t>
            </a:r>
            <a:r>
              <a:rPr lang="en-US" i="1" dirty="0"/>
              <a:t>Call</a:t>
            </a:r>
            <a:r>
              <a:rPr lang="en-US" dirty="0"/>
              <a:t> step must be within an interval of the last 60 seconds</a:t>
            </a:r>
          </a:p>
          <a:p>
            <a:pPr lvl="1"/>
            <a:r>
              <a:rPr lang="en-US" dirty="0"/>
              <a:t>Otherwise, the returned value will be empty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2881312"/>
            <a:ext cx="5507873" cy="1490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199" y="2272735"/>
            <a:ext cx="5001626" cy="514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877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Asset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Get your Digital Twin up and running (Part 1)</a:t>
            </a:r>
          </a:p>
        </p:txBody>
      </p:sp>
      <p:pic>
        <p:nvPicPr>
          <p:cNvPr id="3074" name="Picture 2" descr="Digital twins: creating new innovation opportunities | Job Wizards"/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6" b="48382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7837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60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Visualization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Visualize the Temperature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Select the </a:t>
            </a:r>
            <a:r>
              <a:rPr lang="en-US" i="1" dirty="0"/>
              <a:t>End</a:t>
            </a:r>
            <a:r>
              <a:rPr lang="en-US" dirty="0"/>
              <a:t> step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 a table with 3 rows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the first row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Enter </a:t>
            </a:r>
            <a:r>
              <a:rPr lang="en-US" i="1" dirty="0"/>
              <a:t>Current value of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on </a:t>
            </a:r>
            <a:r>
              <a:rPr lang="en-US" i="1" dirty="0"/>
              <a:t>Insert Field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</a:t>
            </a:r>
            <a:r>
              <a:rPr lang="en-US" i="1" dirty="0"/>
              <a:t>variable</a:t>
            </a:r>
          </a:p>
          <a:p>
            <a:pPr lvl="1"/>
            <a:r>
              <a:rPr lang="en-US" dirty="0"/>
              <a:t>A dialog will open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Change </a:t>
            </a:r>
            <a:r>
              <a:rPr lang="en-US" i="1" dirty="0"/>
              <a:t>Display As</a:t>
            </a:r>
            <a:r>
              <a:rPr lang="en-US" dirty="0"/>
              <a:t> to </a:t>
            </a:r>
            <a:r>
              <a:rPr lang="en-US" i="1" dirty="0"/>
              <a:t>Text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Close the dialog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939" y="1880316"/>
            <a:ext cx="4437062" cy="2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5341329" y="1600291"/>
            <a:ext cx="992002" cy="2062320"/>
            <a:chOff x="5340537" y="1762761"/>
            <a:chExt cx="992002" cy="20623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0537" y="1762761"/>
              <a:ext cx="992002" cy="20623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5340537" y="2127964"/>
              <a:ext cx="496001" cy="37782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19725" y="2951161"/>
              <a:ext cx="828675" cy="377826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41329" y="4703073"/>
            <a:ext cx="2693987" cy="627367"/>
            <a:chOff x="7177127" y="2786951"/>
            <a:chExt cx="2693987" cy="6273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7127" y="2786951"/>
              <a:ext cx="2693987" cy="6273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7239000" y="3081584"/>
              <a:ext cx="2524125" cy="247402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Freeform 16"/>
          <p:cNvSpPr/>
          <p:nvPr/>
        </p:nvSpPr>
        <p:spPr>
          <a:xfrm>
            <a:off x="4932880" y="2952750"/>
            <a:ext cx="486845" cy="1647825"/>
          </a:xfrm>
          <a:custGeom>
            <a:avLst/>
            <a:gdLst>
              <a:gd name="connsiteX0" fmla="*/ 382070 w 486845"/>
              <a:gd name="connsiteY0" fmla="*/ 0 h 1647825"/>
              <a:gd name="connsiteX1" fmla="*/ 1070 w 486845"/>
              <a:gd name="connsiteY1" fmla="*/ 381000 h 1647825"/>
              <a:gd name="connsiteX2" fmla="*/ 486845 w 486845"/>
              <a:gd name="connsiteY2" fmla="*/ 1647825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6845" h="1647825">
                <a:moveTo>
                  <a:pt x="382070" y="0"/>
                </a:moveTo>
                <a:cubicBezTo>
                  <a:pt x="182838" y="53181"/>
                  <a:pt x="-16393" y="106363"/>
                  <a:pt x="1070" y="381000"/>
                </a:cubicBezTo>
                <a:cubicBezTo>
                  <a:pt x="18532" y="655638"/>
                  <a:pt x="252688" y="1151731"/>
                  <a:pt x="486845" y="1647825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8229600" y="3371850"/>
            <a:ext cx="1497065" cy="1587420"/>
          </a:xfrm>
          <a:custGeom>
            <a:avLst/>
            <a:gdLst>
              <a:gd name="connsiteX0" fmla="*/ 0 w 1497065"/>
              <a:gd name="connsiteY0" fmla="*/ 1571625 h 1587420"/>
              <a:gd name="connsiteX1" fmla="*/ 1257300 w 1497065"/>
              <a:gd name="connsiteY1" fmla="*/ 1362075 h 1587420"/>
              <a:gd name="connsiteX2" fmla="*/ 1495425 w 1497065"/>
              <a:gd name="connsiteY2" fmla="*/ 0 h 158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065" h="1587420">
                <a:moveTo>
                  <a:pt x="0" y="1571625"/>
                </a:moveTo>
                <a:cubicBezTo>
                  <a:pt x="504031" y="1597819"/>
                  <a:pt x="1008063" y="1624013"/>
                  <a:pt x="1257300" y="1362075"/>
                </a:cubicBezTo>
                <a:cubicBezTo>
                  <a:pt x="1506538" y="1100137"/>
                  <a:pt x="1500981" y="550068"/>
                  <a:pt x="1495425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280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61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Visualize the current Temperature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Visualize the Temperature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>
          <a:xfrm>
            <a:off x="806450" y="1449388"/>
            <a:ext cx="5561452" cy="475138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Select the second row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 </a:t>
            </a:r>
            <a:r>
              <a:rPr lang="en-US" i="1" dirty="0"/>
              <a:t>Insert Field</a:t>
            </a:r>
            <a:r>
              <a:rPr lang="en-US" dirty="0"/>
              <a:t> with </a:t>
            </a:r>
            <a:r>
              <a:rPr lang="en-US" i="1" dirty="0"/>
              <a:t>result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Configure the field as shown on the right</a:t>
            </a:r>
          </a:p>
          <a:p>
            <a:pPr lvl="1"/>
            <a:r>
              <a:rPr lang="en-US" dirty="0"/>
              <a:t>If you specify multiple colors, you always have to define thresholds where the colors should change</a:t>
            </a:r>
          </a:p>
          <a:p>
            <a:pPr lvl="1"/>
            <a:r>
              <a:rPr lang="en-US" dirty="0"/>
              <a:t>As a consequence, you have to define one threshold less that your number of colors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Your </a:t>
            </a:r>
            <a:r>
              <a:rPr lang="en-US" i="1" dirty="0"/>
              <a:t>Template</a:t>
            </a:r>
            <a:r>
              <a:rPr lang="en-US" dirty="0"/>
              <a:t> should look like the following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505824" y="581994"/>
            <a:ext cx="3084555" cy="3861170"/>
            <a:chOff x="7619999" y="1520455"/>
            <a:chExt cx="3336925" cy="41770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240" t="904" r="1123"/>
            <a:stretch/>
          </p:blipFill>
          <p:spPr>
            <a:xfrm>
              <a:off x="7619999" y="1520455"/>
              <a:ext cx="3336925" cy="41770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7715250" y="2257425"/>
              <a:ext cx="3028950" cy="24765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15250" y="4152900"/>
              <a:ext cx="1573211" cy="84772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715250" y="5238750"/>
              <a:ext cx="2838450" cy="412749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361" y="4691119"/>
            <a:ext cx="2532856" cy="1344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Freeform 15"/>
          <p:cNvSpPr/>
          <p:nvPr/>
        </p:nvSpPr>
        <p:spPr>
          <a:xfrm>
            <a:off x="7372347" y="2638637"/>
            <a:ext cx="971553" cy="2009563"/>
          </a:xfrm>
          <a:custGeom>
            <a:avLst/>
            <a:gdLst>
              <a:gd name="connsiteX0" fmla="*/ 1485900 w 1485900"/>
              <a:gd name="connsiteY0" fmla="*/ 138570 h 2024520"/>
              <a:gd name="connsiteX1" fmla="*/ 314325 w 1485900"/>
              <a:gd name="connsiteY1" fmla="*/ 195720 h 2024520"/>
              <a:gd name="connsiteX2" fmla="*/ 0 w 1485900"/>
              <a:gd name="connsiteY2" fmla="*/ 2024520 h 2024520"/>
              <a:gd name="connsiteX0" fmla="*/ 1192131 w 1192131"/>
              <a:gd name="connsiteY0" fmla="*/ 137297 h 2004197"/>
              <a:gd name="connsiteX1" fmla="*/ 20556 w 1192131"/>
              <a:gd name="connsiteY1" fmla="*/ 194447 h 2004197"/>
              <a:gd name="connsiteX2" fmla="*/ 401556 w 1192131"/>
              <a:gd name="connsiteY2" fmla="*/ 2004197 h 2004197"/>
              <a:gd name="connsiteX0" fmla="*/ 1207793 w 1207793"/>
              <a:gd name="connsiteY0" fmla="*/ 137297 h 2004197"/>
              <a:gd name="connsiteX1" fmla="*/ 36218 w 1207793"/>
              <a:gd name="connsiteY1" fmla="*/ 194447 h 2004197"/>
              <a:gd name="connsiteX2" fmla="*/ 417218 w 1207793"/>
              <a:gd name="connsiteY2" fmla="*/ 2004197 h 2004197"/>
              <a:gd name="connsiteX0" fmla="*/ 971553 w 971553"/>
              <a:gd name="connsiteY0" fmla="*/ 142663 h 2009563"/>
              <a:gd name="connsiteX1" fmla="*/ 114303 w 971553"/>
              <a:gd name="connsiteY1" fmla="*/ 190288 h 2009563"/>
              <a:gd name="connsiteX2" fmla="*/ 180978 w 971553"/>
              <a:gd name="connsiteY2" fmla="*/ 2009563 h 200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553" h="2009563">
                <a:moveTo>
                  <a:pt x="971553" y="142663"/>
                </a:moveTo>
                <a:cubicBezTo>
                  <a:pt x="509590" y="14075"/>
                  <a:pt x="246066" y="-120862"/>
                  <a:pt x="114303" y="190288"/>
                </a:cubicBezTo>
                <a:cubicBezTo>
                  <a:pt x="-17459" y="501438"/>
                  <a:pt x="-80960" y="1099925"/>
                  <a:pt x="180978" y="2009563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69" y="4846260"/>
            <a:ext cx="5447833" cy="922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A8EF5C-76FD-4CAF-A2F5-86B65F939E36}"/>
              </a:ext>
            </a:extLst>
          </p:cNvPr>
          <p:cNvSpPr/>
          <p:nvPr/>
        </p:nvSpPr>
        <p:spPr>
          <a:xfrm>
            <a:off x="5924550" y="1918354"/>
            <a:ext cx="1962150" cy="672446"/>
          </a:xfrm>
          <a:custGeom>
            <a:avLst/>
            <a:gdLst>
              <a:gd name="connsiteX0" fmla="*/ 0 w 1866900"/>
              <a:gd name="connsiteY0" fmla="*/ 767696 h 767696"/>
              <a:gd name="connsiteX1" fmla="*/ 781050 w 1866900"/>
              <a:gd name="connsiteY1" fmla="*/ 91421 h 767696"/>
              <a:gd name="connsiteX2" fmla="*/ 1866900 w 1866900"/>
              <a:gd name="connsiteY2" fmla="*/ 24746 h 767696"/>
              <a:gd name="connsiteX0" fmla="*/ 0 w 1962150"/>
              <a:gd name="connsiteY0" fmla="*/ 672446 h 672446"/>
              <a:gd name="connsiteX1" fmla="*/ 876300 w 1962150"/>
              <a:gd name="connsiteY1" fmla="*/ 91421 h 672446"/>
              <a:gd name="connsiteX2" fmla="*/ 1962150 w 1962150"/>
              <a:gd name="connsiteY2" fmla="*/ 24746 h 67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150" h="672446">
                <a:moveTo>
                  <a:pt x="0" y="672446"/>
                </a:moveTo>
                <a:cubicBezTo>
                  <a:pt x="234950" y="396221"/>
                  <a:pt x="565150" y="215246"/>
                  <a:pt x="876300" y="91421"/>
                </a:cubicBezTo>
                <a:cubicBezTo>
                  <a:pt x="1187450" y="-32404"/>
                  <a:pt x="1574800" y="-3829"/>
                  <a:pt x="1962150" y="24746"/>
                </a:cubicBezTo>
              </a:path>
            </a:pathLst>
          </a:custGeom>
          <a:noFill/>
          <a:ln w="28575">
            <a:prstDash val="solid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987804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62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Showing the current Temperature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Visualize the Temperature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>
          <a:xfrm>
            <a:off x="806449" y="1449388"/>
            <a:ext cx="5794375" cy="282480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Select the last row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 </a:t>
            </a:r>
            <a:r>
              <a:rPr lang="en-US" i="1" dirty="0"/>
              <a:t>Insert Field</a:t>
            </a:r>
            <a:r>
              <a:rPr lang="en-US" dirty="0"/>
              <a:t> with </a:t>
            </a:r>
            <a:r>
              <a:rPr lang="en-US" i="1" dirty="0"/>
              <a:t>result</a:t>
            </a:r>
            <a:r>
              <a:rPr lang="en-US" dirty="0"/>
              <a:t>, again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value should be shown as </a:t>
            </a:r>
            <a:r>
              <a:rPr lang="en-US" i="1" dirty="0"/>
              <a:t>Text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Change the </a:t>
            </a:r>
            <a:r>
              <a:rPr lang="en-US" i="1" dirty="0"/>
              <a:t>Type</a:t>
            </a:r>
            <a:r>
              <a:rPr lang="en-US" dirty="0"/>
              <a:t> to </a:t>
            </a:r>
            <a:r>
              <a:rPr lang="en-US" i="1" dirty="0"/>
              <a:t>Number</a:t>
            </a:r>
            <a:r>
              <a:rPr lang="en-US" dirty="0"/>
              <a:t>, and change the </a:t>
            </a:r>
            <a:r>
              <a:rPr lang="en-US" i="1" dirty="0"/>
              <a:t>Type Format</a:t>
            </a:r>
            <a:r>
              <a:rPr lang="en-US" dirty="0"/>
              <a:t> and </a:t>
            </a:r>
            <a:r>
              <a:rPr lang="en-US" i="1" dirty="0"/>
              <a:t>Unit</a:t>
            </a:r>
            <a:r>
              <a:rPr lang="en-US" dirty="0"/>
              <a:t> to the appropriate format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Your control should now look like the following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342187" y="1935956"/>
            <a:ext cx="3274850" cy="2038350"/>
            <a:chOff x="7570787" y="2333625"/>
            <a:chExt cx="3274850" cy="20383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0787" y="2333625"/>
              <a:ext cx="3274850" cy="20383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7632700" y="4010025"/>
              <a:ext cx="1435100" cy="30797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32700" y="3485357"/>
              <a:ext cx="1435100" cy="261143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32700" y="3221831"/>
              <a:ext cx="1917700" cy="255587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32700" y="2635250"/>
              <a:ext cx="2565400" cy="27940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3" y="4844653"/>
            <a:ext cx="4154488" cy="852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994" y="4668489"/>
            <a:ext cx="4437062" cy="1434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 rot="905624">
            <a:off x="4374500" y="4523064"/>
            <a:ext cx="2093912" cy="47750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Template</a:t>
            </a:r>
          </a:p>
        </p:txBody>
      </p:sp>
      <p:sp>
        <p:nvSpPr>
          <p:cNvPr id="18" name="TextBox 17"/>
          <p:cNvSpPr txBox="1"/>
          <p:nvPr/>
        </p:nvSpPr>
        <p:spPr>
          <a:xfrm rot="20636899">
            <a:off x="6187406" y="4458861"/>
            <a:ext cx="1647825" cy="34807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Preview</a:t>
            </a:r>
          </a:p>
        </p:txBody>
      </p:sp>
      <p:sp>
        <p:nvSpPr>
          <p:cNvPr id="19" name="Freeform 18"/>
          <p:cNvSpPr/>
          <p:nvPr/>
        </p:nvSpPr>
        <p:spPr>
          <a:xfrm>
            <a:off x="7572375" y="4391261"/>
            <a:ext cx="1123950" cy="323614"/>
          </a:xfrm>
          <a:custGeom>
            <a:avLst/>
            <a:gdLst>
              <a:gd name="connsiteX0" fmla="*/ 0 w 1123950"/>
              <a:gd name="connsiteY0" fmla="*/ 114064 h 323614"/>
              <a:gd name="connsiteX1" fmla="*/ 933450 w 1123950"/>
              <a:gd name="connsiteY1" fmla="*/ 9289 h 323614"/>
              <a:gd name="connsiteX2" fmla="*/ 1123950 w 1123950"/>
              <a:gd name="connsiteY2" fmla="*/ 323614 h 32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3950" h="323614">
                <a:moveTo>
                  <a:pt x="0" y="114064"/>
                </a:moveTo>
                <a:cubicBezTo>
                  <a:pt x="373062" y="44214"/>
                  <a:pt x="746125" y="-25636"/>
                  <a:pt x="933450" y="9289"/>
                </a:cubicBezTo>
                <a:cubicBezTo>
                  <a:pt x="1120775" y="44214"/>
                  <a:pt x="1122362" y="183914"/>
                  <a:pt x="1123950" y="323614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581400" y="4396695"/>
            <a:ext cx="1276350" cy="499155"/>
          </a:xfrm>
          <a:custGeom>
            <a:avLst/>
            <a:gdLst>
              <a:gd name="connsiteX0" fmla="*/ 1276350 w 1276350"/>
              <a:gd name="connsiteY0" fmla="*/ 146730 h 499155"/>
              <a:gd name="connsiteX1" fmla="*/ 1219200 w 1276350"/>
              <a:gd name="connsiteY1" fmla="*/ 137205 h 499155"/>
              <a:gd name="connsiteX2" fmla="*/ 295275 w 1276350"/>
              <a:gd name="connsiteY2" fmla="*/ 13380 h 499155"/>
              <a:gd name="connsiteX3" fmla="*/ 0 w 1276350"/>
              <a:gd name="connsiteY3" fmla="*/ 499155 h 49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6350" h="499155">
                <a:moveTo>
                  <a:pt x="1276350" y="146730"/>
                </a:moveTo>
                <a:lnTo>
                  <a:pt x="1219200" y="137205"/>
                </a:lnTo>
                <a:cubicBezTo>
                  <a:pt x="1055688" y="114980"/>
                  <a:pt x="498475" y="-46945"/>
                  <a:pt x="295275" y="13380"/>
                </a:cubicBezTo>
                <a:cubicBezTo>
                  <a:pt x="92075" y="73705"/>
                  <a:pt x="46037" y="286430"/>
                  <a:pt x="0" y="499155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493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63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Temperature to the Dashboard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Visualize the Temperature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Add your flow to a cell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Open the </a:t>
            </a:r>
            <a:r>
              <a:rPr lang="en-US" i="1" dirty="0"/>
              <a:t>Properties</a:t>
            </a:r>
            <a:r>
              <a:rPr lang="en-US" dirty="0"/>
              <a:t> view (if not already opened on the right-side of your screen)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your component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Page Properties</a:t>
            </a:r>
            <a:r>
              <a:rPr lang="en-US" dirty="0"/>
              <a:t> become </a:t>
            </a:r>
            <a:r>
              <a:rPr lang="en-US" i="1" dirty="0"/>
              <a:t>Cell Properties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/>
              <a:t>Change the </a:t>
            </a:r>
            <a:r>
              <a:rPr lang="en-US" i="1" dirty="0"/>
              <a:t>Component Inputs</a:t>
            </a:r>
            <a:r>
              <a:rPr lang="en-US" dirty="0"/>
              <a:t> of </a:t>
            </a:r>
            <a:r>
              <a:rPr lang="en-US" i="1" dirty="0" err="1"/>
              <a:t>assetId</a:t>
            </a:r>
            <a:r>
              <a:rPr lang="en-US" i="1" dirty="0"/>
              <a:t>, aspect</a:t>
            </a:r>
            <a:r>
              <a:rPr lang="en-US" dirty="0"/>
              <a:t> and </a:t>
            </a:r>
            <a:r>
              <a:rPr lang="en-US" i="1" dirty="0"/>
              <a:t>variable</a:t>
            </a:r>
            <a:r>
              <a:rPr lang="en-US" dirty="0"/>
              <a:t> from </a:t>
            </a:r>
            <a:r>
              <a:rPr lang="en-US" i="1" dirty="0"/>
              <a:t>Component</a:t>
            </a:r>
            <a:r>
              <a:rPr lang="en-US" dirty="0"/>
              <a:t> to </a:t>
            </a:r>
            <a:r>
              <a:rPr lang="en-US" i="1" dirty="0"/>
              <a:t>Cell</a:t>
            </a:r>
            <a:endParaRPr lang="en-US" dirty="0"/>
          </a:p>
          <a:p>
            <a:pPr lvl="1"/>
            <a:r>
              <a:rPr lang="en-US" dirty="0"/>
              <a:t>Doing this, we can configure the flow individually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/>
              <a:t>Set the </a:t>
            </a:r>
            <a:r>
              <a:rPr lang="en-US" i="1" dirty="0" err="1"/>
              <a:t>assetId</a:t>
            </a:r>
            <a:r>
              <a:rPr lang="en-US" dirty="0"/>
              <a:t> to the id of your asset that receives the temperature data from the Raspberry Pi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/>
              <a:t>Set the </a:t>
            </a:r>
            <a:r>
              <a:rPr lang="en-US" i="1" dirty="0"/>
              <a:t>aspect</a:t>
            </a:r>
            <a:r>
              <a:rPr lang="en-US" dirty="0"/>
              <a:t> to </a:t>
            </a:r>
            <a:r>
              <a:rPr lang="en-US" i="1" dirty="0"/>
              <a:t>Temperatures</a:t>
            </a:r>
            <a:r>
              <a:rPr lang="en-US" dirty="0"/>
              <a:t>, since this is the name of the used aspect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/>
              <a:t>Set the </a:t>
            </a:r>
            <a:r>
              <a:rPr lang="en-US" i="1" dirty="0"/>
              <a:t>variable</a:t>
            </a:r>
            <a:r>
              <a:rPr lang="en-US" dirty="0"/>
              <a:t> to </a:t>
            </a:r>
            <a:r>
              <a:rPr lang="en-US" i="1" dirty="0"/>
              <a:t>MldHt20mA1TmpAct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Go to the next slide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1811336"/>
            <a:ext cx="5175251" cy="1973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7234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64</a:t>
            </a:fld>
            <a:endParaRPr lang="de-CH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your Dashboard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Visualize the Temperature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Your cell should be configured like the following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Switch to the </a:t>
            </a:r>
            <a:r>
              <a:rPr lang="en-US" i="1" dirty="0"/>
              <a:t>Page Properties</a:t>
            </a:r>
            <a:r>
              <a:rPr lang="en-US" dirty="0"/>
              <a:t> back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Set a </a:t>
            </a:r>
            <a:r>
              <a:rPr lang="en-US" i="1" dirty="0"/>
              <a:t>Refresh Timer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7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/>
              <a:t>Save your changes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/>
              <a:t>Test your dashboard by clicking </a:t>
            </a:r>
            <a:br>
              <a:rPr lang="en-US" dirty="0"/>
            </a:br>
            <a:r>
              <a:rPr lang="en-US" i="1" dirty="0"/>
              <a:t>Test Page</a:t>
            </a:r>
            <a:r>
              <a:rPr lang="en-US" dirty="0"/>
              <a:t>     in the toolbar</a:t>
            </a:r>
          </a:p>
          <a:p>
            <a:pPr lvl="1"/>
            <a:r>
              <a:rPr lang="en-US" dirty="0"/>
              <a:t>A new tab will open, showing a preview of your dashboard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Congratulations, you are able to visualize data in Edge2Web that was sent from your Raspberry Pi to the Cloud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050925" y="2133600"/>
            <a:ext cx="5119688" cy="1441840"/>
            <a:chOff x="1050925" y="2133600"/>
            <a:chExt cx="5119688" cy="144184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0925" y="2133600"/>
              <a:ext cx="5119688" cy="14418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3905250" y="2624138"/>
              <a:ext cx="1409699" cy="128587"/>
            </a:xfrm>
            <a:prstGeom prst="rect">
              <a:avLst/>
            </a:prstGeom>
            <a:pattFill prst="lgCheck">
              <a:fgClr>
                <a:srgbClr val="F5F5F5"/>
              </a:fgClr>
              <a:bgClr>
                <a:schemeClr val="tx1"/>
              </a:bgClr>
            </a:patt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4957762"/>
            <a:ext cx="5243513" cy="527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19566" r="15941"/>
          <a:stretch/>
        </p:blipFill>
        <p:spPr>
          <a:xfrm>
            <a:off x="8116887" y="2179198"/>
            <a:ext cx="282576" cy="361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F2C80-FB63-44E9-8351-486D1E9D0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34" t="9746" b="16686"/>
          <a:stretch/>
        </p:blipFill>
        <p:spPr>
          <a:xfrm>
            <a:off x="5364455" y="3857468"/>
            <a:ext cx="452813" cy="477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1025B9-AA88-4DED-8830-E44A7891A44C}"/>
              </a:ext>
            </a:extLst>
          </p:cNvPr>
          <p:cNvGrpSpPr/>
          <p:nvPr/>
        </p:nvGrpSpPr>
        <p:grpSpPr>
          <a:xfrm>
            <a:off x="7009616" y="3163887"/>
            <a:ext cx="4117966" cy="1933468"/>
            <a:chOff x="7009616" y="3163887"/>
            <a:chExt cx="4117966" cy="193346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9616" y="3163887"/>
              <a:ext cx="4117966" cy="19334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A57C7E-8106-48B7-A79A-45A0441D1B7C}"/>
                </a:ext>
              </a:extLst>
            </p:cNvPr>
            <p:cNvSpPr/>
            <p:nvPr/>
          </p:nvSpPr>
          <p:spPr>
            <a:xfrm>
              <a:off x="10674350" y="3629025"/>
              <a:ext cx="425450" cy="200025"/>
            </a:xfrm>
            <a:prstGeom prst="rect">
              <a:avLst/>
            </a:prstGeom>
            <a:solidFill>
              <a:srgbClr val="8C195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CH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3983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65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Reuse your Component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Visualize the Temperature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In the previous step, you just configure the component to read a specific variable of your asset</a:t>
            </a:r>
          </a:p>
          <a:p>
            <a:r>
              <a:rPr lang="en-US" dirty="0"/>
              <a:t>Now, use the same component, but for the other temperature your Raspberry Pi is sending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Your dashboard now might look like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It's up to you where you want to position the other temperature gauge</a:t>
            </a:r>
          </a:p>
          <a:p>
            <a:r>
              <a:rPr lang="en-US" dirty="0"/>
              <a:t>When you test your dashboard, the values should change over time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41388" y="3787741"/>
            <a:ext cx="5229226" cy="1467992"/>
            <a:chOff x="941388" y="3787741"/>
            <a:chExt cx="5229226" cy="14679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1388" y="3787741"/>
              <a:ext cx="5229226" cy="14679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3924300" y="4271963"/>
              <a:ext cx="1409699" cy="128587"/>
            </a:xfrm>
            <a:prstGeom prst="rect">
              <a:avLst/>
            </a:prstGeom>
            <a:pattFill prst="lgCheck">
              <a:fgClr>
                <a:srgbClr val="F5F5F5"/>
              </a:fgClr>
              <a:bgClr>
                <a:schemeClr val="tx1"/>
              </a:bgClr>
            </a:patt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051576-0572-4D4D-8236-05D4DF29125E}"/>
              </a:ext>
            </a:extLst>
          </p:cNvPr>
          <p:cNvGrpSpPr/>
          <p:nvPr/>
        </p:nvGrpSpPr>
        <p:grpSpPr>
          <a:xfrm>
            <a:off x="6496050" y="1743075"/>
            <a:ext cx="5257800" cy="2857500"/>
            <a:chOff x="6496050" y="1743075"/>
            <a:chExt cx="5257800" cy="2857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6050" y="1743075"/>
              <a:ext cx="5257800" cy="28575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FD4FA5-3B71-4188-9617-26FDBB0985D3}"/>
                </a:ext>
              </a:extLst>
            </p:cNvPr>
            <p:cNvSpPr/>
            <p:nvPr/>
          </p:nvSpPr>
          <p:spPr>
            <a:xfrm>
              <a:off x="9871114" y="2060575"/>
              <a:ext cx="561936" cy="298450"/>
            </a:xfrm>
            <a:prstGeom prst="rect">
              <a:avLst/>
            </a:prstGeom>
            <a:solidFill>
              <a:srgbClr val="8C195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CH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8627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66</a:t>
            </a:fld>
            <a:endParaRPr lang="de-CH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new Flow for the Time Series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Visualize the Temperature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In the previous example, you just visualized a single value</a:t>
            </a:r>
          </a:p>
          <a:p>
            <a:r>
              <a:rPr lang="en-US" dirty="0"/>
              <a:t>Now, you are going to show the history to see the changes over time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Create a new </a:t>
            </a:r>
            <a:r>
              <a:rPr lang="en-US" i="1" dirty="0"/>
              <a:t>Flow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Define the fields as follows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27"/>
          </p:nvPr>
        </p:nvSpPr>
        <p:spPr>
          <a:xfrm>
            <a:off x="6981825" y="1449388"/>
            <a:ext cx="4878388" cy="4751387"/>
          </a:xfrm>
        </p:spPr>
        <p:txBody>
          <a:bodyPr/>
          <a:lstStyle/>
          <a:p>
            <a:r>
              <a:rPr lang="en-US" dirty="0"/>
              <a:t>Note that you should change the type of the initialization value of </a:t>
            </a:r>
            <a:r>
              <a:rPr lang="en-US" i="1" dirty="0" err="1"/>
              <a:t>endTime</a:t>
            </a:r>
            <a:r>
              <a:rPr lang="en-US" dirty="0"/>
              <a:t> to </a:t>
            </a:r>
            <a:r>
              <a:rPr lang="en-US" i="1" dirty="0"/>
              <a:t>Expression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2345"/>
          <a:stretch/>
        </p:blipFill>
        <p:spPr>
          <a:xfrm>
            <a:off x="7981950" y="2436812"/>
            <a:ext cx="2446337" cy="733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3398458"/>
            <a:ext cx="7000875" cy="28023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7350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67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 the Start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Visualize the Temperature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Add a new step to the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Define its </a:t>
            </a:r>
            <a:r>
              <a:rPr lang="en-US" i="1" dirty="0"/>
              <a:t>Step Type</a:t>
            </a:r>
            <a:r>
              <a:rPr lang="en-US" dirty="0"/>
              <a:t> as </a:t>
            </a:r>
            <a:r>
              <a:rPr lang="en-US" i="1" dirty="0"/>
              <a:t>Assign</a:t>
            </a:r>
          </a:p>
          <a:p>
            <a:pPr lvl="1"/>
            <a:r>
              <a:rPr lang="en-US" i="1" dirty="0"/>
              <a:t>Assign</a:t>
            </a:r>
            <a:r>
              <a:rPr lang="en-US" dirty="0"/>
              <a:t> is a generic step that you can use to execute JavaScript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Open the editor for the logic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Change the type to </a:t>
            </a:r>
            <a:r>
              <a:rPr lang="en-US" i="1" dirty="0"/>
              <a:t>JavaScript Function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Enter the following code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US" dirty="0"/>
              <a:t>Close the editor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Assign the value to the </a:t>
            </a:r>
            <a:r>
              <a:rPr lang="en-US" i="1" dirty="0" err="1"/>
              <a:t>startTime</a:t>
            </a:r>
            <a:r>
              <a:rPr lang="en-US" dirty="0"/>
              <a:t> field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assume that the history is provided in minutes (default is 30)</a:t>
            </a:r>
          </a:p>
          <a:p>
            <a:r>
              <a:rPr lang="en-US" dirty="0"/>
              <a:t>Since we need microseconds, we calculate the duration and subtract it from the end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287" y="3648075"/>
            <a:ext cx="3209925" cy="533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24325" y="3648075"/>
            <a:ext cx="369887" cy="333375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290"/>
          <a:stretch/>
        </p:blipFill>
        <p:spPr>
          <a:xfrm>
            <a:off x="1272381" y="5129212"/>
            <a:ext cx="3036887" cy="1171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463" y="2376487"/>
            <a:ext cx="5167027" cy="757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2170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68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the Time Series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Visualize the Temperatures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Add a new step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Change its </a:t>
            </a:r>
            <a:r>
              <a:rPr lang="en-US" i="1" dirty="0"/>
              <a:t>Step Type</a:t>
            </a:r>
            <a:r>
              <a:rPr lang="en-US" dirty="0"/>
              <a:t> to </a:t>
            </a:r>
            <a:r>
              <a:rPr lang="en-US" i="1" dirty="0"/>
              <a:t>Call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Configure it as shown on the right</a:t>
            </a:r>
          </a:p>
          <a:p>
            <a:pPr lvl="1"/>
            <a:r>
              <a:rPr lang="en-US" dirty="0"/>
              <a:t>You are free to choose another </a:t>
            </a:r>
            <a:r>
              <a:rPr lang="en-US" i="1" dirty="0"/>
              <a:t>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Your flow should now look like the one below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CDEF20-DF6E-4826-A26B-4178D053E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454" y="399240"/>
            <a:ext cx="5065476" cy="5696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16676C-6A59-4AAB-9B1B-E717F6839356}"/>
              </a:ext>
            </a:extLst>
          </p:cNvPr>
          <p:cNvSpPr/>
          <p:nvPr/>
        </p:nvSpPr>
        <p:spPr>
          <a:xfrm>
            <a:off x="6615454" y="1981200"/>
            <a:ext cx="1280771" cy="323850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E0DCD3-FDEC-4159-9C07-A204D40E3E0E}"/>
              </a:ext>
            </a:extLst>
          </p:cNvPr>
          <p:cNvSpPr/>
          <p:nvPr/>
        </p:nvSpPr>
        <p:spPr>
          <a:xfrm>
            <a:off x="6615454" y="3057525"/>
            <a:ext cx="4976471" cy="1971675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E330C1-1927-450C-B31F-D30BF802E5A7}"/>
              </a:ext>
            </a:extLst>
          </p:cNvPr>
          <p:cNvSpPr/>
          <p:nvPr/>
        </p:nvSpPr>
        <p:spPr>
          <a:xfrm>
            <a:off x="6615454" y="5286375"/>
            <a:ext cx="4976471" cy="323850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A8E66A-2EDF-49B4-A009-C8A0A3964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4539891"/>
            <a:ext cx="3036093" cy="122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5323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DCB3D-7308-46F7-86BD-C090FD5B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4842E7-DBF3-4617-89BA-70FD2B11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4547A-E0E4-4DA4-BDAA-E432F514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69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318F64-9118-4F25-8445-213035F51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Remarks: </a:t>
            </a:r>
            <a:r>
              <a:rPr lang="en-US" dirty="0" err="1"/>
              <a:t>OSTHiFreqTimeSeries</a:t>
            </a:r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0BBE57-6C06-4AB3-BDEC-E1C7172667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Visualize the Temperature</a:t>
            </a:r>
            <a:endParaRPr lang="de-CH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D7B710-EC0A-43B7-910A-8029816611C1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b="1" dirty="0"/>
              <a:t>Please note:</a:t>
            </a:r>
            <a:r>
              <a:rPr lang="en-US" dirty="0"/>
              <a:t> </a:t>
            </a:r>
            <a:r>
              <a:rPr lang="en-US" dirty="0" err="1"/>
              <a:t>OSTHiFreqTimeSeries</a:t>
            </a:r>
            <a:r>
              <a:rPr lang="en-US" dirty="0"/>
              <a:t> is an experimental implementation</a:t>
            </a:r>
          </a:p>
          <a:p>
            <a:pPr lvl="1"/>
            <a:r>
              <a:rPr lang="en-US" dirty="0"/>
              <a:t>The algorithm might not work properly in every scenario</a:t>
            </a:r>
          </a:p>
          <a:p>
            <a:r>
              <a:rPr lang="en-US" dirty="0"/>
              <a:t>The given time series algorithm cannot handle data with a frequency of 100 Hz</a:t>
            </a:r>
          </a:p>
          <a:p>
            <a:pPr lvl="1"/>
            <a:r>
              <a:rPr lang="en-US" dirty="0"/>
              <a:t>Thus, we implemented our own algorithm to collect and aggregate this data</a:t>
            </a:r>
          </a:p>
          <a:p>
            <a:pPr lvl="1"/>
            <a:r>
              <a:rPr lang="en-US" dirty="0"/>
              <a:t>Use </a:t>
            </a:r>
            <a:r>
              <a:rPr lang="en-US" i="1" dirty="0" err="1"/>
              <a:t>aggInterval</a:t>
            </a:r>
            <a:r>
              <a:rPr lang="en-US" dirty="0"/>
              <a:t> to define how many values should be aggregated</a:t>
            </a:r>
          </a:p>
          <a:p>
            <a:pPr lvl="2"/>
            <a:r>
              <a:rPr lang="en-US" dirty="0"/>
              <a:t>The value’s unit is in s (seconds)</a:t>
            </a:r>
            <a:br>
              <a:rPr lang="en-US" dirty="0"/>
            </a:br>
            <a:r>
              <a:rPr lang="en-US" dirty="0"/>
              <a:t>e.g. </a:t>
            </a:r>
            <a:r>
              <a:rPr lang="en-US" i="1" dirty="0" err="1"/>
              <a:t>aggInterval</a:t>
            </a:r>
            <a:r>
              <a:rPr lang="en-US" i="1" dirty="0"/>
              <a:t> = 1</a:t>
            </a:r>
            <a:r>
              <a:rPr lang="en-US" dirty="0"/>
              <a:t> means 100 data points get reduced to 1 data point</a:t>
            </a:r>
            <a:endParaRPr lang="de-CH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399B3CD-790C-4455-BE75-67A28860677F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 rotWithShape="1">
          <a:blip r:embed="rId2"/>
          <a:srcRect t="33645"/>
          <a:stretch/>
        </p:blipFill>
        <p:spPr>
          <a:xfrm>
            <a:off x="6494464" y="1820861"/>
            <a:ext cx="5194923" cy="3876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37C30D-BAD4-4D32-9E85-DE5E5BCC2AA6}"/>
              </a:ext>
            </a:extLst>
          </p:cNvPr>
          <p:cNvSpPr/>
          <p:nvPr/>
        </p:nvSpPr>
        <p:spPr>
          <a:xfrm>
            <a:off x="4791075" y="4296799"/>
            <a:ext cx="1781175" cy="1008144"/>
          </a:xfrm>
          <a:custGeom>
            <a:avLst/>
            <a:gdLst>
              <a:gd name="connsiteX0" fmla="*/ 0 w 1781175"/>
              <a:gd name="connsiteY0" fmla="*/ 999100 h 1083422"/>
              <a:gd name="connsiteX1" fmla="*/ 1095375 w 1781175"/>
              <a:gd name="connsiteY1" fmla="*/ 999100 h 1083422"/>
              <a:gd name="connsiteX2" fmla="*/ 1323975 w 1781175"/>
              <a:gd name="connsiteY2" fmla="*/ 122800 h 1083422"/>
              <a:gd name="connsiteX3" fmla="*/ 1781175 w 1781175"/>
              <a:gd name="connsiteY3" fmla="*/ 27550 h 1083422"/>
              <a:gd name="connsiteX0" fmla="*/ 0 w 1781175"/>
              <a:gd name="connsiteY0" fmla="*/ 999100 h 1028319"/>
              <a:gd name="connsiteX1" fmla="*/ 1133475 w 1781175"/>
              <a:gd name="connsiteY1" fmla="*/ 856225 h 1028319"/>
              <a:gd name="connsiteX2" fmla="*/ 1323975 w 1781175"/>
              <a:gd name="connsiteY2" fmla="*/ 122800 h 1028319"/>
              <a:gd name="connsiteX3" fmla="*/ 1781175 w 1781175"/>
              <a:gd name="connsiteY3" fmla="*/ 27550 h 1028319"/>
              <a:gd name="connsiteX0" fmla="*/ 0 w 1781175"/>
              <a:gd name="connsiteY0" fmla="*/ 999100 h 1008144"/>
              <a:gd name="connsiteX1" fmla="*/ 1133475 w 1781175"/>
              <a:gd name="connsiteY1" fmla="*/ 856225 h 1008144"/>
              <a:gd name="connsiteX2" fmla="*/ 1323975 w 1781175"/>
              <a:gd name="connsiteY2" fmla="*/ 122800 h 1008144"/>
              <a:gd name="connsiteX3" fmla="*/ 1781175 w 1781175"/>
              <a:gd name="connsiteY3" fmla="*/ 27550 h 100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1175" h="1008144">
                <a:moveTo>
                  <a:pt x="0" y="999100"/>
                </a:moveTo>
                <a:cubicBezTo>
                  <a:pt x="465931" y="1024500"/>
                  <a:pt x="912812" y="1002275"/>
                  <a:pt x="1133475" y="856225"/>
                </a:cubicBezTo>
                <a:cubicBezTo>
                  <a:pt x="1354138" y="710175"/>
                  <a:pt x="1209675" y="284725"/>
                  <a:pt x="1323975" y="122800"/>
                </a:cubicBezTo>
                <a:cubicBezTo>
                  <a:pt x="1438275" y="-39125"/>
                  <a:pt x="1609725" y="-5788"/>
                  <a:pt x="1781175" y="2755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110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E3088361-2851-4D4F-A68A-F0DE35BBD8A1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3526746" y="2137534"/>
            <a:ext cx="4572000" cy="35528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Asset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Physical Asset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19707" y="1796716"/>
            <a:ext cx="2209830" cy="4259179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1250830" y="2626743"/>
            <a:ext cx="1785668" cy="819510"/>
          </a:xfrm>
          <a:prstGeom prst="rightArrow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89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70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the Visualization of the Time Series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Visualize the Temperature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We'll keep it pretty simple for this one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the </a:t>
            </a:r>
            <a:r>
              <a:rPr lang="en-US" i="1" dirty="0"/>
              <a:t>End</a:t>
            </a:r>
            <a:r>
              <a:rPr lang="en-US" dirty="0"/>
              <a:t> node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Call </a:t>
            </a:r>
            <a:r>
              <a:rPr lang="en-US" i="1" dirty="0"/>
              <a:t>Insert Field</a:t>
            </a:r>
            <a:r>
              <a:rPr lang="en-US" dirty="0"/>
              <a:t> for </a:t>
            </a:r>
            <a:r>
              <a:rPr lang="en-US" i="1" dirty="0"/>
              <a:t>result</a:t>
            </a:r>
            <a:endParaRPr lang="en-US" dirty="0"/>
          </a:p>
          <a:p>
            <a:pPr lvl="1"/>
            <a:r>
              <a:rPr lang="en-US" dirty="0"/>
              <a:t>For this example, we just keep the defaults</a:t>
            </a:r>
          </a:p>
          <a:p>
            <a:pPr lvl="1"/>
            <a:r>
              <a:rPr lang="en-US" dirty="0"/>
              <a:t>But feel free to change them as you want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531" y="3911470"/>
            <a:ext cx="4114800" cy="2362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129" y="3519488"/>
            <a:ext cx="3943470" cy="2681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5185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71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 your Dashboard with the Time Series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Visualize the Temperature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Switch to your dashboard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 the newly created component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Configure the component to show two temperatures used before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FD0BEE-F5D6-4038-A18C-2CF6B27B0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79" b="2888"/>
          <a:stretch/>
        </p:blipFill>
        <p:spPr>
          <a:xfrm>
            <a:off x="2492375" y="3429000"/>
            <a:ext cx="8242300" cy="2543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0E9CAB6-2A13-4A1B-B637-0F4F26DC0D1D}"/>
              </a:ext>
            </a:extLst>
          </p:cNvPr>
          <p:cNvGrpSpPr/>
          <p:nvPr/>
        </p:nvGrpSpPr>
        <p:grpSpPr>
          <a:xfrm>
            <a:off x="6569065" y="1485106"/>
            <a:ext cx="5123540" cy="1835150"/>
            <a:chOff x="5967486" y="1447801"/>
            <a:chExt cx="5123540" cy="18351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784DEB-A7AF-44AD-8C95-E043FDE5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7486" y="1447801"/>
              <a:ext cx="5123540" cy="18351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AEB50C-9692-4A20-972B-4730F48A582D}"/>
                </a:ext>
              </a:extLst>
            </p:cNvPr>
            <p:cNvSpPr/>
            <p:nvPr/>
          </p:nvSpPr>
          <p:spPr>
            <a:xfrm>
              <a:off x="9084845" y="1968419"/>
              <a:ext cx="1409699" cy="128587"/>
            </a:xfrm>
            <a:prstGeom prst="rect">
              <a:avLst/>
            </a:prstGeom>
            <a:pattFill prst="lgCheck">
              <a:fgClr>
                <a:srgbClr val="F5F5F5"/>
              </a:fgClr>
              <a:bgClr>
                <a:schemeClr val="tx1"/>
              </a:bgClr>
            </a:patt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AE9AD9E-FFA9-4C8B-8EDE-73A1237F3644}"/>
              </a:ext>
            </a:extLst>
          </p:cNvPr>
          <p:cNvSpPr/>
          <p:nvPr/>
        </p:nvSpPr>
        <p:spPr>
          <a:xfrm>
            <a:off x="4367463" y="2508584"/>
            <a:ext cx="2045369" cy="767542"/>
          </a:xfrm>
          <a:custGeom>
            <a:avLst/>
            <a:gdLst>
              <a:gd name="connsiteX0" fmla="*/ 0 w 2045369"/>
              <a:gd name="connsiteY0" fmla="*/ 469232 h 767542"/>
              <a:gd name="connsiteX1" fmla="*/ 938463 w 2045369"/>
              <a:gd name="connsiteY1" fmla="*/ 757990 h 767542"/>
              <a:gd name="connsiteX2" fmla="*/ 1564105 w 2045369"/>
              <a:gd name="connsiteY2" fmla="*/ 156411 h 767542"/>
              <a:gd name="connsiteX3" fmla="*/ 2045369 w 2045369"/>
              <a:gd name="connsiteY3" fmla="*/ 0 h 76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69" h="767542">
                <a:moveTo>
                  <a:pt x="0" y="469232"/>
                </a:moveTo>
                <a:cubicBezTo>
                  <a:pt x="338889" y="639679"/>
                  <a:pt x="677779" y="810127"/>
                  <a:pt x="938463" y="757990"/>
                </a:cubicBezTo>
                <a:cubicBezTo>
                  <a:pt x="1199147" y="705853"/>
                  <a:pt x="1379621" y="282743"/>
                  <a:pt x="1564105" y="156411"/>
                </a:cubicBezTo>
                <a:cubicBezTo>
                  <a:pt x="1748589" y="30079"/>
                  <a:pt x="1896979" y="15039"/>
                  <a:pt x="2045369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61820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72</a:t>
            </a:fld>
            <a:endParaRPr lang="de-CH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en-US" dirty="0"/>
              <a:t>Create physical and virtual Assets</a:t>
            </a:r>
          </a:p>
          <a:p>
            <a:r>
              <a:rPr lang="en-US" dirty="0"/>
              <a:t>Send Sensor Data to the Cloud</a:t>
            </a:r>
          </a:p>
          <a:p>
            <a:r>
              <a:rPr lang="en-US" dirty="0"/>
              <a:t>Receive Machine Data on your Asset</a:t>
            </a:r>
          </a:p>
          <a:p>
            <a:r>
              <a:rPr lang="en-US" dirty="0"/>
              <a:t>Create a Dashboard for your Mock Machine (Raspberry Pi)</a:t>
            </a:r>
          </a:p>
          <a:p>
            <a:pPr lvl="1"/>
            <a:r>
              <a:rPr lang="en-US" dirty="0"/>
              <a:t>Visualize the Temperatures</a:t>
            </a:r>
          </a:p>
          <a:p>
            <a:pPr lvl="1"/>
            <a:r>
              <a:rPr lang="en-US" dirty="0"/>
              <a:t>Layout your Tiles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Digital Manufacturing</a:t>
            </a:r>
          </a:p>
        </p:txBody>
      </p:sp>
      <p:pic>
        <p:nvPicPr>
          <p:cNvPr id="2050" name="Picture 2" descr="Cloud Computing Services Are Not a Commodity - TD Web Services"/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r="248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417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Asset for your Assets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Physical Asset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6"/>
          </p:nvPr>
        </p:nvSpPr>
        <p:spPr>
          <a:xfrm>
            <a:off x="806450" y="1449388"/>
            <a:ext cx="5924323" cy="475138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Login to </a:t>
            </a:r>
            <a:r>
              <a:rPr lang="en-US" dirty="0" err="1"/>
              <a:t>MindSphere</a:t>
            </a:r>
            <a:br>
              <a:rPr lang="en-US" dirty="0"/>
            </a:br>
            <a:r>
              <a:rPr lang="en-US" dirty="0">
                <a:hlinkClick r:id="rId2"/>
              </a:rPr>
              <a:t>https://hsr.eu1.mindsphere.io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Open the Asset Manager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Open the Asset list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Navigate to the course asset</a:t>
            </a:r>
            <a:br>
              <a:rPr lang="en-US" dirty="0"/>
            </a:br>
            <a:r>
              <a:rPr lang="en-US" i="1" dirty="0"/>
              <a:t>Edu &gt; DIMA (HS21)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7"/>
          </p:nvPr>
        </p:nvSpPr>
        <p:spPr>
          <a:xfrm>
            <a:off x="6838950" y="1449388"/>
            <a:ext cx="5021263" cy="4751387"/>
          </a:xfr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US" dirty="0"/>
              <a:t>Create a new child asset (top right corner)</a:t>
            </a:r>
          </a:p>
          <a:p>
            <a:pPr marL="266700" indent="-266700">
              <a:buFont typeface="+mj-lt"/>
              <a:buAutoNum type="arabicPeriod" startAt="5"/>
            </a:pPr>
            <a:r>
              <a:rPr lang="en-US" dirty="0"/>
              <a:t>Select </a:t>
            </a:r>
            <a:r>
              <a:rPr lang="en-US" i="1" dirty="0" err="1"/>
              <a:t>BasicArea</a:t>
            </a:r>
            <a:r>
              <a:rPr lang="en-US" dirty="0"/>
              <a:t> as type and click </a:t>
            </a:r>
            <a:r>
              <a:rPr lang="en-US" i="1" dirty="0"/>
              <a:t>Create (bottom right corner)</a:t>
            </a:r>
          </a:p>
          <a:p>
            <a:pPr marL="266700" indent="-266700">
              <a:buFont typeface="+mj-lt"/>
              <a:buAutoNum type="arabicPeriod" startAt="5"/>
            </a:pPr>
            <a:r>
              <a:rPr lang="en-US" dirty="0"/>
              <a:t>Enter your name as </a:t>
            </a:r>
            <a:br>
              <a:rPr lang="en-US" dirty="0"/>
            </a:br>
            <a:r>
              <a:rPr lang="en-US" dirty="0"/>
              <a:t>the assets name</a:t>
            </a:r>
          </a:p>
          <a:p>
            <a:pPr marL="266700" indent="-266700">
              <a:buFont typeface="+mj-lt"/>
              <a:buAutoNum type="arabicPeriod" startAt="5"/>
            </a:pPr>
            <a:r>
              <a:rPr lang="en-US" dirty="0"/>
              <a:t>You should now see</a:t>
            </a:r>
            <a:br>
              <a:rPr lang="en-US" dirty="0"/>
            </a:br>
            <a:r>
              <a:rPr lang="en-US" dirty="0"/>
              <a:t>your asset in the </a:t>
            </a:r>
            <a:br>
              <a:rPr lang="en-US" dirty="0"/>
            </a:br>
            <a:r>
              <a:rPr lang="en-US" dirty="0"/>
              <a:t>asset list on the left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412" y="1479315"/>
            <a:ext cx="1197201" cy="1514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2589212" y="4253984"/>
            <a:ext cx="2019300" cy="1857375"/>
            <a:chOff x="2478881" y="4110037"/>
            <a:chExt cx="2019300" cy="18573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8881" y="4110037"/>
              <a:ext cx="2019300" cy="18573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3933825" y="5019675"/>
              <a:ext cx="457200" cy="43815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0132649" y="1773760"/>
            <a:ext cx="1619387" cy="503405"/>
            <a:chOff x="9065987" y="1905740"/>
            <a:chExt cx="2543175" cy="7905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5987" y="1905740"/>
              <a:ext cx="2543175" cy="7905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10725150" y="2286000"/>
              <a:ext cx="276225" cy="356341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600593" y="2856654"/>
            <a:ext cx="2249113" cy="2024777"/>
            <a:chOff x="9600593" y="3419475"/>
            <a:chExt cx="2249113" cy="202477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00593" y="3419475"/>
              <a:ext cx="2249113" cy="20247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9715500" y="4253984"/>
              <a:ext cx="1419225" cy="473155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74290" y="4083347"/>
            <a:ext cx="389166" cy="2198647"/>
            <a:chOff x="5674290" y="4195167"/>
            <a:chExt cx="389166" cy="219864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/>
            <a:srcRect l="1" r="14604"/>
            <a:stretch/>
          </p:blipFill>
          <p:spPr>
            <a:xfrm>
              <a:off x="5674290" y="4195167"/>
              <a:ext cx="389166" cy="21986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5674290" y="4893796"/>
              <a:ext cx="380604" cy="356933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Freeform 1"/>
          <p:cNvSpPr/>
          <p:nvPr/>
        </p:nvSpPr>
        <p:spPr>
          <a:xfrm>
            <a:off x="3674853" y="2984740"/>
            <a:ext cx="3031153" cy="1708030"/>
          </a:xfrm>
          <a:custGeom>
            <a:avLst/>
            <a:gdLst>
              <a:gd name="connsiteX0" fmla="*/ 0 w 3031153"/>
              <a:gd name="connsiteY0" fmla="*/ 0 h 1708030"/>
              <a:gd name="connsiteX1" fmla="*/ 577970 w 3031153"/>
              <a:gd name="connsiteY1" fmla="*/ 172528 h 1708030"/>
              <a:gd name="connsiteX2" fmla="*/ 1742536 w 3031153"/>
              <a:gd name="connsiteY2" fmla="*/ 379562 h 1708030"/>
              <a:gd name="connsiteX3" fmla="*/ 2872596 w 3031153"/>
              <a:gd name="connsiteY3" fmla="*/ 345056 h 1708030"/>
              <a:gd name="connsiteX4" fmla="*/ 2984739 w 3031153"/>
              <a:gd name="connsiteY4" fmla="*/ 1052422 h 1708030"/>
              <a:gd name="connsiteX5" fmla="*/ 2510287 w 3031153"/>
              <a:gd name="connsiteY5" fmla="*/ 1708030 h 170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1153" h="1708030">
                <a:moveTo>
                  <a:pt x="0" y="0"/>
                </a:moveTo>
                <a:cubicBezTo>
                  <a:pt x="143773" y="54634"/>
                  <a:pt x="287547" y="109268"/>
                  <a:pt x="577970" y="172528"/>
                </a:cubicBezTo>
                <a:cubicBezTo>
                  <a:pt x="868393" y="235788"/>
                  <a:pt x="1360098" y="350807"/>
                  <a:pt x="1742536" y="379562"/>
                </a:cubicBezTo>
                <a:cubicBezTo>
                  <a:pt x="2124974" y="408317"/>
                  <a:pt x="2665562" y="232913"/>
                  <a:pt x="2872596" y="345056"/>
                </a:cubicBezTo>
                <a:cubicBezTo>
                  <a:pt x="3079630" y="457199"/>
                  <a:pt x="3045124" y="825260"/>
                  <a:pt x="2984739" y="1052422"/>
                </a:cubicBezTo>
                <a:cubicBezTo>
                  <a:pt x="2924354" y="1279584"/>
                  <a:pt x="2717320" y="1493807"/>
                  <a:pt x="2510287" y="1708030"/>
                </a:cubicBezTo>
              </a:path>
            </a:pathLst>
          </a:custGeom>
          <a:noFill/>
          <a:ln w="28575">
            <a:prstDash val="dash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0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Ex04 -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your physical Asset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Physical Asset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Select your created asset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Again, create a child asset</a:t>
            </a:r>
            <a:br>
              <a:rPr lang="en-US" dirty="0"/>
            </a:br>
            <a:r>
              <a:rPr lang="en-US" dirty="0"/>
              <a:t>but this this time it must be of</a:t>
            </a:r>
            <a:br>
              <a:rPr lang="en-US" dirty="0"/>
            </a:br>
            <a:r>
              <a:rPr lang="en-US" dirty="0"/>
              <a:t>type </a:t>
            </a:r>
            <a:r>
              <a:rPr lang="en-US" i="1" dirty="0" err="1"/>
              <a:t>MindConnectLib</a:t>
            </a:r>
            <a:endParaRPr lang="en-US" i="1" dirty="0"/>
          </a:p>
          <a:p>
            <a:pPr marL="457200" indent="-457200">
              <a:buFont typeface="+mj-lt"/>
              <a:buAutoNum type="arabicPeriod"/>
            </a:pPr>
            <a:endParaRPr lang="en-US" i="1" dirty="0"/>
          </a:p>
          <a:p>
            <a:pPr marL="457200" indent="-457200">
              <a:buFont typeface="+mj-lt"/>
              <a:buAutoNum type="arabicPeriod"/>
            </a:pPr>
            <a:endParaRPr lang="en-US" i="1" dirty="0"/>
          </a:p>
          <a:p>
            <a:pPr marL="457200" indent="-457200">
              <a:buFont typeface="+mj-lt"/>
              <a:buAutoNum type="arabicPeriod"/>
            </a:pPr>
            <a:endParaRPr lang="en-US" i="1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Give it the name </a:t>
            </a:r>
            <a:r>
              <a:rPr lang="en-US" i="1" dirty="0"/>
              <a:t>Raspberry Pi [Nr of RPi]</a:t>
            </a:r>
            <a:br>
              <a:rPr lang="en-US" i="1" dirty="0"/>
            </a:br>
            <a:r>
              <a:rPr lang="en-US" dirty="0"/>
              <a:t>e.g. Raspberry Pi 42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You'll see your asset in the list on the left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dirty="0"/>
              <a:t>Select your created </a:t>
            </a:r>
            <a:r>
              <a:rPr lang="en-US" i="1" dirty="0" err="1"/>
              <a:t>MindConnectLib</a:t>
            </a:r>
            <a:r>
              <a:rPr lang="en-US" dirty="0"/>
              <a:t> asset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/>
              <a:t>On the bottom of the left side, you'll find a </a:t>
            </a:r>
            <a:r>
              <a:rPr lang="en-US" i="1" dirty="0"/>
              <a:t>Connectivity </a:t>
            </a:r>
            <a:r>
              <a:rPr lang="en-US" dirty="0"/>
              <a:t>group</a:t>
            </a:r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r>
              <a:rPr lang="en-US" dirty="0"/>
              <a:t>Click the arrow in the box's heading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613611" y="1635535"/>
            <a:ext cx="1738048" cy="540292"/>
            <a:chOff x="9065987" y="1905740"/>
            <a:chExt cx="2543175" cy="7905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5987" y="1905740"/>
              <a:ext cx="2543175" cy="7905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0725150" y="2286000"/>
              <a:ext cx="276225" cy="356341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200276" y="3021203"/>
            <a:ext cx="2231376" cy="1541678"/>
            <a:chOff x="2177465" y="3082333"/>
            <a:chExt cx="2766010" cy="191106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7465" y="3082333"/>
              <a:ext cx="2766010" cy="19110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2177465" y="4200525"/>
              <a:ext cx="2213560" cy="68580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573285-AB3D-4CB5-A99C-E99FE204448D}"/>
              </a:ext>
            </a:extLst>
          </p:cNvPr>
          <p:cNvGrpSpPr/>
          <p:nvPr/>
        </p:nvGrpSpPr>
        <p:grpSpPr>
          <a:xfrm>
            <a:off x="6889750" y="2833674"/>
            <a:ext cx="3461749" cy="1785765"/>
            <a:chOff x="7410450" y="2777116"/>
            <a:chExt cx="3461749" cy="17857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0450" y="2777116"/>
              <a:ext cx="3461749" cy="17857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8562975" y="3079042"/>
              <a:ext cx="323850" cy="388058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1063"/>
      </p:ext>
    </p:extLst>
  </p:cSld>
  <p:clrMapOvr>
    <a:masterClrMapping/>
  </p:clrMapOvr>
</p:sld>
</file>

<file path=ppt/theme/theme1.xml><?xml version="1.0" encoding="utf-8"?>
<a:theme xmlns:a="http://schemas.openxmlformats.org/drawingml/2006/main" name="OST-Vorlage">
  <a:themeElements>
    <a:clrScheme name="OST-Farben_komplett">
      <a:dk1>
        <a:srgbClr val="191919"/>
      </a:dk1>
      <a:lt1>
        <a:srgbClr val="FFFFFF"/>
      </a:lt1>
      <a:dk2>
        <a:srgbClr val="8C195F"/>
      </a:dk2>
      <a:lt2>
        <a:srgbClr val="C6C6C6"/>
      </a:lt2>
      <a:accent1>
        <a:srgbClr val="56276D"/>
      </a:accent1>
      <a:accent2>
        <a:srgbClr val="C397C4"/>
      </a:accent2>
      <a:accent3>
        <a:srgbClr val="146C58"/>
      </a:accent3>
      <a:accent4>
        <a:srgbClr val="99CCB5"/>
      </a:accent4>
      <a:accent5>
        <a:srgbClr val="B21D19"/>
      </a:accent5>
      <a:accent6>
        <a:srgbClr val="EC867B"/>
      </a:accent6>
      <a:hlink>
        <a:srgbClr val="D72864"/>
      </a:hlink>
      <a:folHlink>
        <a:srgbClr val="8C19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/>
        <a:effectLst/>
      </a:spPr>
      <a:bodyPr rtlCol="0" anchor="t"/>
      <a:lstStyle>
        <a:defPPr algn="l">
          <a:defRPr sz="14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rmAutofit lnSpcReduction="10000"/>
      </a:bodyPr>
      <a:lstStyle>
        <a:defPPr marL="252000" indent="-252000" algn="l">
          <a:spcAft>
            <a:spcPts val="600"/>
          </a:spcAft>
          <a:buClr>
            <a:schemeClr val="tx2"/>
          </a:buClr>
          <a:buFont typeface="Arial" panose="020B0604020202020204" pitchFamily="34" charset="0"/>
          <a:buChar char="•"/>
          <a:defRPr sz="2000" dirty="0" err="1" smtClean="0">
            <a:ea typeface="Roboto Medium" panose="02000000000000000000" pitchFamily="2" charset="0"/>
          </a:defRPr>
        </a:defPPr>
      </a:lstStyle>
    </a:txDef>
  </a:objectDefaults>
  <a:extraClrSchemeLst>
    <a:extraClrScheme>
      <a:clrScheme name="OST - Farben">
        <a:dk1>
          <a:srgbClr val="191919"/>
        </a:dk1>
        <a:lt1>
          <a:srgbClr val="FFFFFF"/>
        </a:lt1>
        <a:dk2>
          <a:srgbClr val="8C195F"/>
        </a:dk2>
        <a:lt2>
          <a:srgbClr val="D72864"/>
        </a:lt2>
        <a:accent1>
          <a:srgbClr val="56276D"/>
        </a:accent1>
        <a:accent2>
          <a:srgbClr val="C397C4"/>
        </a:accent2>
        <a:accent3>
          <a:srgbClr val="146C58"/>
        </a:accent3>
        <a:accent4>
          <a:srgbClr val="99CCB5"/>
        </a:accent4>
        <a:accent5>
          <a:srgbClr val="B21D19"/>
        </a:accent5>
        <a:accent6>
          <a:srgbClr val="EC867B"/>
        </a:accent6>
        <a:hlink>
          <a:srgbClr val="191919"/>
        </a:hlink>
        <a:folHlink>
          <a:srgbClr val="1919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OST Violett">
      <a:srgbClr val="9560A4"/>
    </a:custClr>
    <a:custClr name="OST Grün">
      <a:srgbClr val="1DAF8E"/>
    </a:custClr>
    <a:custClr name="OST Rot">
      <a:srgbClr val="E84E0F"/>
    </a:custClr>
    <a:custClr name="OST Blau">
      <a:srgbClr val="0086CD"/>
    </a:custClr>
    <a:custClr name="OST Orange">
      <a:srgbClr val="FBBA00"/>
    </a:custClr>
    <a:custClr name="Weiss">
      <a:srgbClr val="FFFFFF"/>
    </a:custClr>
    <a:custClr name="Weiss">
      <a:srgbClr val="FFFFFF"/>
    </a:custClr>
    <a:custClr name="OST Schwarz">
      <a:srgbClr val="191919"/>
    </a:custClr>
    <a:custClr name="OST Brombeer">
      <a:srgbClr val="8C195F"/>
    </a:custClr>
    <a:custClr name="OST Himbeer">
      <a:srgbClr val="D72864"/>
    </a:custClr>
    <a:custClr name="OST Dunkelviolett">
      <a:srgbClr val="6B3881"/>
    </a:custClr>
    <a:custClr name="OST Dunkelgrün">
      <a:srgbClr val="007E6B"/>
    </a:custClr>
    <a:custClr name="OST Dunkelrot">
      <a:srgbClr val="C32E15"/>
    </a:custClr>
    <a:custClr name="OST Dunkelblau">
      <a:srgbClr val="0073B0"/>
    </a:custClr>
    <a:custClr name="OST Dunkelorange">
      <a:srgbClr val="D18F00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OST Hellviolett">
      <a:srgbClr val="D0A9D0"/>
    </a:custClr>
    <a:custClr name="OST Hellgrün">
      <a:srgbClr val="A7D5C2"/>
    </a:custClr>
    <a:custClr name="OST Hellrot">
      <a:srgbClr val="F39A8B"/>
    </a:custClr>
    <a:custClr name="OST Hellblau">
      <a:srgbClr val="5FBFED"/>
    </a:custClr>
    <a:custClr name="OST Hellorange">
      <a:srgbClr val="FDD6A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</a:custClrLst>
  <a:extLst>
    <a:ext uri="{05A4C25C-085E-4340-85A3-A5531E510DB2}">
      <thm15:themeFamily xmlns:thm15="http://schemas.microsoft.com/office/thememl/2012/main" name="OST_Vorlage_KRL.potx" id="{B75BDD68-55D5-47AE-ABD7-F863EA20D025}" vid="{F18E4324-286F-4D80-90EA-794E832C8913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ST - Fonts">
      <a:majorFont>
        <a:latin typeface="Zilla Slab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ST - Fonts">
      <a:majorFont>
        <a:latin typeface="Zilla Slab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17A725C2F7F14DA7BD4390B8CC10C5" ma:contentTypeVersion="15" ma:contentTypeDescription="Ein neues Dokument erstellen." ma:contentTypeScope="" ma:versionID="159b6da2d1ec65df10cba4dfe816be36">
  <xsd:schema xmlns:xsd="http://www.w3.org/2001/XMLSchema" xmlns:xs="http://www.w3.org/2001/XMLSchema" xmlns:p="http://schemas.microsoft.com/office/2006/metadata/properties" xmlns:ns2="7cbc8f1c-7aec-4c0f-94f7-d7a778b1f150" xmlns:ns3="ad66ac8b-a0d6-471b-a9a3-42be27d96eff" targetNamespace="http://schemas.microsoft.com/office/2006/metadata/properties" ma:root="true" ma:fieldsID="594609bf399d9187ee6bcf5731293df1" ns2:_="" ns3:_="">
    <xsd:import namespace="7cbc8f1c-7aec-4c0f-94f7-d7a778b1f150"/>
    <xsd:import namespace="ad66ac8b-a0d6-471b-a9a3-42be27d96e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c8f1c-7aec-4c0f-94f7-d7a778b1f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f212c26d-ba8a-401b-a725-3045b2045b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6ac8b-a0d6-471b-a9a3-42be27d96e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6137c87-629c-40fa-aef6-d0ea829924dd}" ma:internalName="TaxCatchAll" ma:showField="CatchAllData" ma:web="ad66ac8b-a0d6-471b-a9a3-42be27d96e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bc8f1c-7aec-4c0f-94f7-d7a778b1f150">
      <Terms xmlns="http://schemas.microsoft.com/office/infopath/2007/PartnerControls"/>
    </lcf76f155ced4ddcb4097134ff3c332f>
    <TaxCatchAll xmlns="ad66ac8b-a0d6-471b-a9a3-42be27d96eff" xsi:nil="true"/>
  </documentManagement>
</p:properties>
</file>

<file path=customXml/itemProps1.xml><?xml version="1.0" encoding="utf-8"?>
<ds:datastoreItem xmlns:ds="http://schemas.openxmlformats.org/officeDocument/2006/customXml" ds:itemID="{D75401BD-5249-49A4-9526-0B55C98A1EAD}"/>
</file>

<file path=customXml/itemProps2.xml><?xml version="1.0" encoding="utf-8"?>
<ds:datastoreItem xmlns:ds="http://schemas.openxmlformats.org/officeDocument/2006/customXml" ds:itemID="{BE4D14CC-1A8B-4B48-89DE-C817F3A68A3F}"/>
</file>

<file path=customXml/itemProps3.xml><?xml version="1.0" encoding="utf-8"?>
<ds:datastoreItem xmlns:ds="http://schemas.openxmlformats.org/officeDocument/2006/customXml" ds:itemID="{7B29DCFE-A26D-4F30-B67E-CFBDC112C524}"/>
</file>

<file path=docProps/app.xml><?xml version="1.0" encoding="utf-8"?>
<Properties xmlns="http://schemas.openxmlformats.org/officeDocument/2006/extended-properties" xmlns:vt="http://schemas.openxmlformats.org/officeDocument/2006/docPropsVTypes">
  <Template>OST_Vorlage_KRL</Template>
  <TotalTime>3</TotalTime>
  <Words>4970</Words>
  <Application>Microsoft Office PowerPoint</Application>
  <PresentationFormat>Custom</PresentationFormat>
  <Paragraphs>899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ArialMT</vt:lpstr>
      <vt:lpstr>Roboto</vt:lpstr>
      <vt:lpstr>Symbol</vt:lpstr>
      <vt:lpstr>Wingdings</vt:lpstr>
      <vt:lpstr>OST-Vorlage</vt:lpstr>
      <vt:lpstr>Digital Manufacturing</vt:lpstr>
      <vt:lpstr>PowerPoint Presentation</vt:lpstr>
      <vt:lpstr>Create your Account for Siemens MindSphere</vt:lpstr>
      <vt:lpstr>Create your Siemens MindSphere Account</vt:lpstr>
      <vt:lpstr>Test your Login</vt:lpstr>
      <vt:lpstr>Physical Asset</vt:lpstr>
      <vt:lpstr>Physical Asset</vt:lpstr>
      <vt:lpstr>Create an Asset for your Assets</vt:lpstr>
      <vt:lpstr>Create your physical Asset</vt:lpstr>
      <vt:lpstr>Configure your MindConnectLib Asset</vt:lpstr>
      <vt:lpstr>Create your Data Source</vt:lpstr>
      <vt:lpstr>Create your Data Points</vt:lpstr>
      <vt:lpstr>Send Data to the Cloud</vt:lpstr>
      <vt:lpstr>Update the existing Content </vt:lpstr>
      <vt:lpstr>Value must be string</vt:lpstr>
      <vt:lpstr>Generate the Secret used for Communication</vt:lpstr>
      <vt:lpstr>Configure your MindConnect Node</vt:lpstr>
      <vt:lpstr>Deploy the Update</vt:lpstr>
      <vt:lpstr>Check if Data is received</vt:lpstr>
      <vt:lpstr>Extend your Data</vt:lpstr>
      <vt:lpstr>Virtual Asset</vt:lpstr>
      <vt:lpstr>Virtual Asset</vt:lpstr>
      <vt:lpstr>Steps to create a virtual Asset</vt:lpstr>
      <vt:lpstr>Creating an Aspect</vt:lpstr>
      <vt:lpstr>Creating a Type</vt:lpstr>
      <vt:lpstr>Create your virtual Asset</vt:lpstr>
      <vt:lpstr>Mapping your virtual Asset on your physical Asset</vt:lpstr>
      <vt:lpstr>Complete your virtual Asset and the Links</vt:lpstr>
      <vt:lpstr>Check if Data is received</vt:lpstr>
      <vt:lpstr>Machine Data in the Cloud</vt:lpstr>
      <vt:lpstr>The Scenario</vt:lpstr>
      <vt:lpstr>Create your physical Asset</vt:lpstr>
      <vt:lpstr>Create your virtual Asset</vt:lpstr>
      <vt:lpstr>Prepare your Raspberry Pi</vt:lpstr>
      <vt:lpstr>Test your Work with the Fleet Manager</vt:lpstr>
      <vt:lpstr>Edge2Web</vt:lpstr>
      <vt:lpstr>What is Edge2Web</vt:lpstr>
      <vt:lpstr>Overview</vt:lpstr>
      <vt:lpstr>The Asset Management</vt:lpstr>
      <vt:lpstr>Using the Asset Management</vt:lpstr>
      <vt:lpstr>How to switch between Views</vt:lpstr>
      <vt:lpstr>The two relevant Views for you</vt:lpstr>
      <vt:lpstr>The two relevant Types for you</vt:lpstr>
      <vt:lpstr>Naming Patterns</vt:lpstr>
      <vt:lpstr>Create a Dashboard</vt:lpstr>
      <vt:lpstr>A new Dashboard</vt:lpstr>
      <vt:lpstr>The new Dashboard</vt:lpstr>
      <vt:lpstr>The Toolbar</vt:lpstr>
      <vt:lpstr>Make it visible in the Runtime View</vt:lpstr>
      <vt:lpstr>Add a Heading</vt:lpstr>
      <vt:lpstr>Editor</vt:lpstr>
      <vt:lpstr>Tag your Flows</vt:lpstr>
      <vt:lpstr>Add a Component to your Page</vt:lpstr>
      <vt:lpstr>Visualize the Temperature</vt:lpstr>
      <vt:lpstr>Create the Flow</vt:lpstr>
      <vt:lpstr>Add Parameters to your Flow</vt:lpstr>
      <vt:lpstr>The Flow Parameters</vt:lpstr>
      <vt:lpstr>Set default Options</vt:lpstr>
      <vt:lpstr>Configure the Call Step</vt:lpstr>
      <vt:lpstr>Defining the Visualization</vt:lpstr>
      <vt:lpstr>Visualize the current Temperature</vt:lpstr>
      <vt:lpstr>Showing the current Temperature</vt:lpstr>
      <vt:lpstr>Adding Temperature to the Dashboard</vt:lpstr>
      <vt:lpstr>Test your Dashboard</vt:lpstr>
      <vt:lpstr>Reuse your Component</vt:lpstr>
      <vt:lpstr>Create a new Flow for the Time Series</vt:lpstr>
      <vt:lpstr>Calculate the Start Time</vt:lpstr>
      <vt:lpstr>Get the Time Series</vt:lpstr>
      <vt:lpstr>Remarks: OSTHiFreqTimeSeries</vt:lpstr>
      <vt:lpstr>Define the Visualization of the Time Series</vt:lpstr>
      <vt:lpstr>Extend your Dashboard with the Time Series</vt:lpstr>
      <vt:lpstr>PowerPoint Presentation</vt:lpstr>
    </vt:vector>
  </TitlesOfParts>
  <Company>HSR Hochschule für Technik Rapperswil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DIMA - Ex04 - Cloud Computing</dc:title>
  <dc:creator>Lukas Kretschmar</dc:creator>
  <cp:lastModifiedBy>Lukas Kretschmar</cp:lastModifiedBy>
  <cp:revision>129</cp:revision>
  <cp:lastPrinted>2019-10-30T10:24:00Z</cp:lastPrinted>
  <dcterms:created xsi:type="dcterms:W3CDTF">2020-08-27T10:01:57Z</dcterms:created>
  <dcterms:modified xsi:type="dcterms:W3CDTF">2021-11-14T15:52:46Z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0x0101000C17A725C2F7F14DA7BD4390B8CC10C5</vt:lpwstr>
  </property>
</Properties>
</file>