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2" r:id="rId1"/>
  </p:sldMasterIdLst>
  <p:notesMasterIdLst>
    <p:notesMasterId r:id="rId29"/>
  </p:notesMasterIdLst>
  <p:handoutMasterIdLst>
    <p:handoutMasterId r:id="rId30"/>
  </p:handoutMasterIdLst>
  <p:sldIdLst>
    <p:sldId id="256" r:id="rId2"/>
    <p:sldId id="263" r:id="rId3"/>
    <p:sldId id="299" r:id="rId4"/>
    <p:sldId id="294" r:id="rId5"/>
    <p:sldId id="295" r:id="rId6"/>
    <p:sldId id="301" r:id="rId7"/>
    <p:sldId id="300" r:id="rId8"/>
    <p:sldId id="321" r:id="rId9"/>
    <p:sldId id="296" r:id="rId10"/>
    <p:sldId id="302" r:id="rId11"/>
    <p:sldId id="303" r:id="rId12"/>
    <p:sldId id="306" r:id="rId13"/>
    <p:sldId id="307" r:id="rId14"/>
    <p:sldId id="311" r:id="rId15"/>
    <p:sldId id="309" r:id="rId16"/>
    <p:sldId id="320" r:id="rId17"/>
    <p:sldId id="308" r:id="rId18"/>
    <p:sldId id="310" r:id="rId19"/>
    <p:sldId id="313" r:id="rId20"/>
    <p:sldId id="315" r:id="rId21"/>
    <p:sldId id="316" r:id="rId22"/>
    <p:sldId id="319" r:id="rId23"/>
    <p:sldId id="322" r:id="rId24"/>
    <p:sldId id="317" r:id="rId25"/>
    <p:sldId id="318" r:id="rId26"/>
    <p:sldId id="323" r:id="rId27"/>
    <p:sldId id="324" r:id="rId28"/>
  </p:sldIdLst>
  <p:sldSz cx="12198350" cy="6858000"/>
  <p:notesSz cx="6858000" cy="9144000"/>
  <p:defaultTex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F5756E24-C792-4DF7-ADE4-0A0492095EC5}">
          <p14:sldIdLst>
            <p14:sldId id="256"/>
          </p14:sldIdLst>
        </p14:section>
        <p14:section name="Folientypen" id="{3844FE2D-A46A-4167-A454-8C5AE4D8732D}">
          <p14:sldIdLst>
            <p14:sldId id="263"/>
            <p14:sldId id="299"/>
            <p14:sldId id="294"/>
            <p14:sldId id="295"/>
            <p14:sldId id="301"/>
            <p14:sldId id="300"/>
            <p14:sldId id="321"/>
            <p14:sldId id="296"/>
            <p14:sldId id="302"/>
            <p14:sldId id="303"/>
            <p14:sldId id="306"/>
            <p14:sldId id="307"/>
            <p14:sldId id="311"/>
            <p14:sldId id="309"/>
            <p14:sldId id="320"/>
            <p14:sldId id="308"/>
            <p14:sldId id="310"/>
            <p14:sldId id="313"/>
            <p14:sldId id="315"/>
            <p14:sldId id="316"/>
            <p14:sldId id="319"/>
            <p14:sldId id="322"/>
            <p14:sldId id="317"/>
            <p14:sldId id="318"/>
            <p14:sldId id="323"/>
            <p14:sldId id="32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F788F"/>
    <a:srgbClr val="98ADBE"/>
    <a:srgbClr val="CC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CB73A5-8BC5-4B2A-8E82-E969BAB143F4}" v="231" dt="2021-09-10T07:40:55.016"/>
  </p1510:revLst>
</p1510:revInfo>
</file>

<file path=ppt/tableStyles.xml><?xml version="1.0" encoding="utf-8"?>
<a:tblStyleLst xmlns:a="http://schemas.openxmlformats.org/drawingml/2006/main" def="{CA20E951-F767-40FB-8981-BDCADE0C3650}">
  <a:tblStyle styleId="{CA20E951-F767-40FB-8981-BDCADE0C3650}" styleName="OST Tabelle">
    <a:wholeTbl>
      <a:tcTxStyle>
        <a:fontRef idx="minor">
          <a:prstClr val="black"/>
        </a:fontRef>
        <a:schemeClr val="dk1"/>
      </a:tcTxStyle>
      <a:tcStyle>
        <a:tcBdr>
          <a:left>
            <a:ln w="28575" cmpd="sng">
              <a:solidFill>
                <a:srgbClr val="56276D"/>
              </a:solidFill>
            </a:ln>
          </a:left>
          <a:right>
            <a:ln w="28575" cmpd="sng">
              <a:solidFill>
                <a:srgbClr val="56276D"/>
              </a:solidFill>
            </a:ln>
          </a:right>
          <a:top>
            <a:ln w="28575" cmpd="sng">
              <a:solidFill>
                <a:srgbClr val="56276D"/>
              </a:solidFill>
            </a:ln>
          </a:top>
          <a:bottom>
            <a:ln w="28575" cmpd="sng">
              <a:solidFill>
                <a:srgbClr val="56276D"/>
              </a:solidFill>
            </a:ln>
          </a:bottom>
          <a:insideH>
            <a:ln w="28575" cmpd="sng">
              <a:solidFill>
                <a:srgbClr val="56276D"/>
              </a:solidFill>
            </a:ln>
          </a:insideH>
          <a:insideV>
            <a:ln w="28575" cmpd="sng">
              <a:solidFill>
                <a:srgbClr val="56276D"/>
              </a:solidFill>
            </a:ln>
          </a:insideV>
        </a:tcBdr>
        <a:fill>
          <a:noFill/>
        </a:fill>
      </a:tcStyle>
    </a:wholeTbl>
    <a:firstCol>
      <a:tcTxStyle b="on">
        <a:fontRef idx="minor"/>
        <a:srgbClr val="000000"/>
      </a:tcTxStyle>
      <a:tcStyle>
        <a:tcBdr/>
        <a:fill>
          <a:noFill/>
        </a:fill>
      </a:tcStyle>
    </a:firstCol>
    <a:firstRow>
      <a:tcTxStyle b="on">
        <a:fontRef idx="minor"/>
        <a:srgbClr val="000000"/>
      </a:tcTxStyle>
      <a:tcStyle>
        <a:tcBdr/>
        <a:fill>
          <a:no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7459" autoAdjust="0"/>
  </p:normalViewPr>
  <p:slideViewPr>
    <p:cSldViewPr snapToGrid="0" snapToObjects="1">
      <p:cViewPr varScale="1">
        <p:scale>
          <a:sx n="116" d="100"/>
          <a:sy n="116" d="100"/>
        </p:scale>
        <p:origin x="132" y="36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Lst>
  </p:outlineViewPr>
  <p:notesTextViewPr>
    <p:cViewPr>
      <p:scale>
        <a:sx n="3" d="2"/>
        <a:sy n="3" d="2"/>
      </p:scale>
      <p:origin x="0" y="0"/>
    </p:cViewPr>
  </p:notesTextViewPr>
  <p:sorterViewPr>
    <p:cViewPr varScale="1">
      <p:scale>
        <a:sx n="1" d="1"/>
        <a:sy n="1" d="1"/>
      </p:scale>
      <p:origin x="0" y="-8750"/>
    </p:cViewPr>
  </p:sorterViewPr>
  <p:notesViewPr>
    <p:cSldViewPr snapToGrid="0" snapToObjects="1" showGuides="1">
      <p:cViewPr varScale="1">
        <p:scale>
          <a:sx n="101" d="100"/>
          <a:sy n="101" d="100"/>
        </p:scale>
        <p:origin x="3533"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 Type="http://schemas.openxmlformats.org/officeDocument/2006/relationships/slide" Target="slides/slide3.xml"/><Relationship Id="rId21" Type="http://schemas.openxmlformats.org/officeDocument/2006/relationships/slide" Target="slides/slide21.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10" Type="http://schemas.openxmlformats.org/officeDocument/2006/relationships/slide" Target="slides/slide10.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98E594-98F6-3A40-9CB1-890EFD882430}" type="datetimeFigureOut">
              <a:rPr lang="de-DE" smtClean="0"/>
              <a:t>28.01.2022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EA8F55-2519-6F41-91E3-24F0254F6FF0}" type="slidenum">
              <a:rPr lang="de-DE" smtClean="0"/>
              <a:t>‹Nr.›</a:t>
            </a:fld>
            <a:endParaRPr lang="de-DE"/>
          </a:p>
        </p:txBody>
      </p:sp>
    </p:spTree>
    <p:extLst>
      <p:ext uri="{BB962C8B-B14F-4D97-AF65-F5344CB8AC3E}">
        <p14:creationId xmlns:p14="http://schemas.microsoft.com/office/powerpoint/2010/main" val="2153058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8DA80C-0032-A04F-8DC3-1D9FA424B670}" type="datetimeFigureOut">
              <a:rPr lang="de-DE" smtClean="0"/>
              <a:t>28.01.2022</a:t>
            </a:fld>
            <a:endParaRPr lang="de-DE"/>
          </a:p>
        </p:txBody>
      </p:sp>
      <p:sp>
        <p:nvSpPr>
          <p:cNvPr id="4" name="Folienbildplatzhalt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D8BABC-F464-1C42-81DA-2E65C84DE5DA}" type="slidenum">
              <a:rPr lang="de-DE" smtClean="0"/>
              <a:t>‹Nr.›</a:t>
            </a:fld>
            <a:endParaRPr lang="de-DE"/>
          </a:p>
        </p:txBody>
      </p:sp>
    </p:spTree>
    <p:extLst>
      <p:ext uri="{BB962C8B-B14F-4D97-AF65-F5344CB8AC3E}">
        <p14:creationId xmlns:p14="http://schemas.microsoft.com/office/powerpoint/2010/main" val="9400252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mit Bildmask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hteck 4"/>
          <p:cNvSpPr/>
          <p:nvPr userDrawn="1"/>
        </p:nvSpPr>
        <p:spPr>
          <a:xfrm>
            <a:off x="1" y="0"/>
            <a:ext cx="12198350" cy="6858000"/>
          </a:xfrm>
          <a:prstGeom prst="rect">
            <a:avLst/>
          </a:prstGeom>
          <a:solidFill>
            <a:schemeClr val="tx1">
              <a:alpha val="1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21" name="Freihandform 20"/>
          <p:cNvSpPr/>
          <p:nvPr/>
        </p:nvSpPr>
        <p:spPr>
          <a:xfrm>
            <a:off x="3975404" y="679931"/>
            <a:ext cx="8222947" cy="6187327"/>
          </a:xfrm>
          <a:custGeom>
            <a:avLst/>
            <a:gdLst>
              <a:gd name="connsiteX0" fmla="*/ 5924544 w 8222947"/>
              <a:gd name="connsiteY0" fmla="*/ 885 h 6187327"/>
              <a:gd name="connsiteX1" fmla="*/ 6308590 w 8222947"/>
              <a:gd name="connsiteY1" fmla="*/ 41571 h 6187327"/>
              <a:gd name="connsiteX2" fmla="*/ 8006972 w 8222947"/>
              <a:gd name="connsiteY2" fmla="*/ 1782211 h 6187327"/>
              <a:gd name="connsiteX3" fmla="*/ 8214187 w 8222947"/>
              <a:gd name="connsiteY3" fmla="*/ 2329511 h 6187327"/>
              <a:gd name="connsiteX4" fmla="*/ 8222947 w 8222947"/>
              <a:gd name="connsiteY4" fmla="*/ 2362752 h 6187327"/>
              <a:gd name="connsiteX5" fmla="*/ 8222947 w 8222947"/>
              <a:gd name="connsiteY5" fmla="*/ 4688892 h 6187327"/>
              <a:gd name="connsiteX6" fmla="*/ 8207914 w 8222947"/>
              <a:gd name="connsiteY6" fmla="*/ 4742881 h 6187327"/>
              <a:gd name="connsiteX7" fmla="*/ 7556423 w 8222947"/>
              <a:gd name="connsiteY7" fmla="*/ 6028617 h 6187327"/>
              <a:gd name="connsiteX8" fmla="*/ 7425161 w 8222947"/>
              <a:gd name="connsiteY8" fmla="*/ 6187327 h 6187327"/>
              <a:gd name="connsiteX9" fmla="*/ 1006577 w 8222947"/>
              <a:gd name="connsiteY9" fmla="*/ 6187327 h 6187327"/>
              <a:gd name="connsiteX10" fmla="*/ 850964 w 8222947"/>
              <a:gd name="connsiteY10" fmla="*/ 5995980 h 6187327"/>
              <a:gd name="connsiteX11" fmla="*/ 422250 w 8222947"/>
              <a:gd name="connsiteY11" fmla="*/ 5267019 h 6187327"/>
              <a:gd name="connsiteX12" fmla="*/ 142610 w 8222947"/>
              <a:gd name="connsiteY12" fmla="*/ 2830055 h 6187327"/>
              <a:gd name="connsiteX13" fmla="*/ 3539677 w 8222947"/>
              <a:gd name="connsiteY13" fmla="*/ 2265216 h 6187327"/>
              <a:gd name="connsiteX14" fmla="*/ 5924544 w 8222947"/>
              <a:gd name="connsiteY14" fmla="*/ 885 h 61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2947" h="6187327">
                <a:moveTo>
                  <a:pt x="5924544" y="885"/>
                </a:moveTo>
                <a:cubicBezTo>
                  <a:pt x="6041007" y="-3625"/>
                  <a:pt x="6168271" y="8957"/>
                  <a:pt x="6308590" y="41571"/>
                </a:cubicBezTo>
                <a:cubicBezTo>
                  <a:pt x="6952725" y="190142"/>
                  <a:pt x="7634399" y="972436"/>
                  <a:pt x="8006972" y="1782211"/>
                </a:cubicBezTo>
                <a:cubicBezTo>
                  <a:pt x="8089782" y="1962218"/>
                  <a:pt x="8158705" y="2145053"/>
                  <a:pt x="8214187" y="2329511"/>
                </a:cubicBezTo>
                <a:lnTo>
                  <a:pt x="8222947" y="2362752"/>
                </a:lnTo>
                <a:lnTo>
                  <a:pt x="8222947" y="4688892"/>
                </a:lnTo>
                <a:lnTo>
                  <a:pt x="8207914" y="4742881"/>
                </a:lnTo>
                <a:cubicBezTo>
                  <a:pt x="8067235" y="5203851"/>
                  <a:pt x="7847382" y="5639692"/>
                  <a:pt x="7556423" y="6028617"/>
                </a:cubicBezTo>
                <a:lnTo>
                  <a:pt x="7425161" y="6187327"/>
                </a:lnTo>
                <a:lnTo>
                  <a:pt x="1006577" y="6187327"/>
                </a:lnTo>
                <a:lnTo>
                  <a:pt x="850964" y="5995980"/>
                </a:lnTo>
                <a:cubicBezTo>
                  <a:pt x="686863" y="5772304"/>
                  <a:pt x="542722" y="5528860"/>
                  <a:pt x="422250" y="5267019"/>
                </a:cubicBezTo>
                <a:cubicBezTo>
                  <a:pt x="50312" y="4458802"/>
                  <a:pt x="-155418" y="3502075"/>
                  <a:pt x="142610" y="2830055"/>
                </a:cubicBezTo>
                <a:cubicBezTo>
                  <a:pt x="788131" y="1375996"/>
                  <a:pt x="2271479" y="2908304"/>
                  <a:pt x="3539677" y="2265216"/>
                </a:cubicBezTo>
                <a:cubicBezTo>
                  <a:pt x="4682264" y="1685095"/>
                  <a:pt x="4798738" y="44473"/>
                  <a:pt x="5924544" y="885"/>
                </a:cubicBezTo>
                <a:close/>
              </a:path>
            </a:pathLst>
          </a:custGeom>
          <a:solidFill>
            <a:schemeClr val="bg1">
              <a:alpha val="8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2" name="Freihandform 11"/>
          <p:cNvSpPr/>
          <p:nvPr/>
        </p:nvSpPr>
        <p:spPr>
          <a:xfrm>
            <a:off x="5642407" y="1910668"/>
            <a:ext cx="6555944" cy="4947333"/>
          </a:xfrm>
          <a:custGeom>
            <a:avLst/>
            <a:gdLst>
              <a:gd name="connsiteX0" fmla="*/ 4854063 w 6552531"/>
              <a:gd name="connsiteY0" fmla="*/ 7 h 4947333"/>
              <a:gd name="connsiteX1" fmla="*/ 5071206 w 6552531"/>
              <a:gd name="connsiteY1" fmla="*/ 27731 h 4947333"/>
              <a:gd name="connsiteX2" fmla="*/ 6551503 w 6552531"/>
              <a:gd name="connsiteY2" fmla="*/ 1809287 h 4947333"/>
              <a:gd name="connsiteX3" fmla="*/ 6552531 w 6552531"/>
              <a:gd name="connsiteY3" fmla="*/ 1812764 h 4947333"/>
              <a:gd name="connsiteX4" fmla="*/ 6552531 w 6552531"/>
              <a:gd name="connsiteY4" fmla="*/ 3922236 h 4947333"/>
              <a:gd name="connsiteX5" fmla="*/ 6508354 w 6552531"/>
              <a:gd name="connsiteY5" fmla="*/ 4056281 h 4947333"/>
              <a:gd name="connsiteX6" fmla="*/ 6167266 w 6552531"/>
              <a:gd name="connsiteY6" fmla="*/ 4753897 h 4947333"/>
              <a:gd name="connsiteX7" fmla="*/ 6033717 w 6552531"/>
              <a:gd name="connsiteY7" fmla="*/ 4947333 h 4947333"/>
              <a:gd name="connsiteX8" fmla="*/ 688221 w 6552531"/>
              <a:gd name="connsiteY8" fmla="*/ 4947333 h 4947333"/>
              <a:gd name="connsiteX9" fmla="*/ 669155 w 6552531"/>
              <a:gd name="connsiteY9" fmla="*/ 4921952 h 4947333"/>
              <a:gd name="connsiteX10" fmla="*/ 159446 w 6552531"/>
              <a:gd name="connsiteY10" fmla="*/ 3896401 h 4947333"/>
              <a:gd name="connsiteX11" fmla="*/ 44617 w 6552531"/>
              <a:gd name="connsiteY11" fmla="*/ 3440846 h 4947333"/>
              <a:gd name="connsiteX12" fmla="*/ 40529 w 6552531"/>
              <a:gd name="connsiteY12" fmla="*/ 3406626 h 4947333"/>
              <a:gd name="connsiteX13" fmla="*/ 39476 w 6552531"/>
              <a:gd name="connsiteY13" fmla="*/ 3401514 h 4947333"/>
              <a:gd name="connsiteX14" fmla="*/ 482859 w 6552531"/>
              <a:gd name="connsiteY14" fmla="*/ 1876033 h 4947333"/>
              <a:gd name="connsiteX15" fmla="*/ 896951 w 6552531"/>
              <a:gd name="connsiteY15" fmla="*/ 1759366 h 4947333"/>
              <a:gd name="connsiteX16" fmla="*/ 1369778 w 6552531"/>
              <a:gd name="connsiteY16" fmla="*/ 1839493 h 4947333"/>
              <a:gd name="connsiteX17" fmla="*/ 1408346 w 6552531"/>
              <a:gd name="connsiteY17" fmla="*/ 1854656 h 4947333"/>
              <a:gd name="connsiteX18" fmla="*/ 1515289 w 6552531"/>
              <a:gd name="connsiteY18" fmla="*/ 1876395 h 4947333"/>
              <a:gd name="connsiteX19" fmla="*/ 2860708 w 6552531"/>
              <a:gd name="connsiteY19" fmla="*/ 1855646 h 4947333"/>
              <a:gd name="connsiteX20" fmla="*/ 3877062 w 6552531"/>
              <a:gd name="connsiteY20" fmla="*/ 691198 h 4947333"/>
              <a:gd name="connsiteX21" fmla="*/ 4633989 w 6552531"/>
              <a:gd name="connsiteY21" fmla="*/ 13545 h 4947333"/>
              <a:gd name="connsiteX22" fmla="*/ 4683323 w 6552531"/>
              <a:gd name="connsiteY22" fmla="*/ 9490 h 4947333"/>
              <a:gd name="connsiteX23" fmla="*/ 4720135 w 6552531"/>
              <a:gd name="connsiteY23" fmla="*/ 11657 h 4947333"/>
              <a:gd name="connsiteX24" fmla="*/ 4746809 w 6552531"/>
              <a:gd name="connsiteY24" fmla="*/ 6469 h 4947333"/>
              <a:gd name="connsiteX25" fmla="*/ 4854063 w 6552531"/>
              <a:gd name="connsiteY25" fmla="*/ 7 h 49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52531" h="4947333">
                <a:moveTo>
                  <a:pt x="4854063" y="7"/>
                </a:moveTo>
                <a:cubicBezTo>
                  <a:pt x="4925952" y="311"/>
                  <a:pt x="4998520" y="9743"/>
                  <a:pt x="5071206" y="27731"/>
                </a:cubicBezTo>
                <a:cubicBezTo>
                  <a:pt x="5652694" y="171645"/>
                  <a:pt x="6241767" y="863160"/>
                  <a:pt x="6551503" y="1809287"/>
                </a:cubicBezTo>
                <a:lnTo>
                  <a:pt x="6552531" y="1812764"/>
                </a:lnTo>
                <a:lnTo>
                  <a:pt x="6552531" y="3922236"/>
                </a:lnTo>
                <a:lnTo>
                  <a:pt x="6508354" y="4056281"/>
                </a:lnTo>
                <a:cubicBezTo>
                  <a:pt x="6420252" y="4303320"/>
                  <a:pt x="6305352" y="4537096"/>
                  <a:pt x="6167266" y="4753897"/>
                </a:cubicBezTo>
                <a:lnTo>
                  <a:pt x="6033717" y="4947333"/>
                </a:lnTo>
                <a:lnTo>
                  <a:pt x="688221" y="4947333"/>
                </a:lnTo>
                <a:lnTo>
                  <a:pt x="669155" y="4921952"/>
                </a:lnTo>
                <a:cubicBezTo>
                  <a:pt x="462010" y="4623316"/>
                  <a:pt x="290452" y="4280274"/>
                  <a:pt x="159446" y="3896401"/>
                </a:cubicBezTo>
                <a:cubicBezTo>
                  <a:pt x="110759" y="3753734"/>
                  <a:pt x="70478" y="3595787"/>
                  <a:pt x="44617" y="3440846"/>
                </a:cubicBezTo>
                <a:lnTo>
                  <a:pt x="40529" y="3406626"/>
                </a:lnTo>
                <a:lnTo>
                  <a:pt x="39476" y="3401514"/>
                </a:lnTo>
                <a:cubicBezTo>
                  <a:pt x="-78551" y="2709645"/>
                  <a:pt x="67748" y="2122061"/>
                  <a:pt x="482859" y="1876033"/>
                </a:cubicBezTo>
                <a:cubicBezTo>
                  <a:pt x="607393" y="1802224"/>
                  <a:pt x="747277" y="1764396"/>
                  <a:pt x="896951" y="1759366"/>
                </a:cubicBezTo>
                <a:cubicBezTo>
                  <a:pt x="1046624" y="1754337"/>
                  <a:pt x="1206087" y="1782107"/>
                  <a:pt x="1369778" y="1839493"/>
                </a:cubicBezTo>
                <a:lnTo>
                  <a:pt x="1408346" y="1854656"/>
                </a:lnTo>
                <a:lnTo>
                  <a:pt x="1515289" y="1876395"/>
                </a:lnTo>
                <a:cubicBezTo>
                  <a:pt x="1867428" y="1960511"/>
                  <a:pt x="2467079" y="2053179"/>
                  <a:pt x="2860708" y="1855646"/>
                </a:cubicBezTo>
                <a:cubicBezTo>
                  <a:pt x="3254336" y="1658114"/>
                  <a:pt x="3625995" y="1062372"/>
                  <a:pt x="3877062" y="691198"/>
                </a:cubicBezTo>
                <a:cubicBezTo>
                  <a:pt x="4155238" y="279949"/>
                  <a:pt x="4374413" y="55026"/>
                  <a:pt x="4633989" y="13545"/>
                </a:cubicBezTo>
                <a:cubicBezTo>
                  <a:pt x="4650213" y="10953"/>
                  <a:pt x="4666671" y="9635"/>
                  <a:pt x="4683323" y="9490"/>
                </a:cubicBezTo>
                <a:lnTo>
                  <a:pt x="4720135" y="11657"/>
                </a:lnTo>
                <a:lnTo>
                  <a:pt x="4746809" y="6469"/>
                </a:lnTo>
                <a:cubicBezTo>
                  <a:pt x="4782344" y="1985"/>
                  <a:pt x="4818118" y="-145"/>
                  <a:pt x="4854063" y="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a:p>
        </p:txBody>
      </p:sp>
      <p:sp>
        <p:nvSpPr>
          <p:cNvPr id="2" name="Titel 1"/>
          <p:cNvSpPr>
            <a:spLocks noGrp="1"/>
          </p:cNvSpPr>
          <p:nvPr>
            <p:ph type="title" hasCustomPrompt="1"/>
          </p:nvPr>
        </p:nvSpPr>
        <p:spPr>
          <a:xfrm>
            <a:off x="4838700" y="3239457"/>
            <a:ext cx="6790944" cy="1097269"/>
          </a:xfrm>
        </p:spPr>
        <p:txBody>
          <a:bodyPr lIns="0" tIns="0" bIns="0" anchor="b">
            <a:normAutofit/>
          </a:bodyPr>
          <a:lstStyle>
            <a:lvl1pPr>
              <a:lnSpc>
                <a:spcPct val="100000"/>
              </a:lnSpc>
              <a:defRPr sz="3200" baseline="0">
                <a:solidFill>
                  <a:schemeClr val="tx2"/>
                </a:solidFill>
              </a:defRPr>
            </a:lvl1pPr>
          </a:lstStyle>
          <a:p>
            <a:r>
              <a:rPr lang="de-DE" dirty="0"/>
              <a:t>Überschrift Titelfolie</a:t>
            </a:r>
            <a:endParaRPr lang="de-CH" dirty="0"/>
          </a:p>
        </p:txBody>
      </p:sp>
      <p:pic>
        <p:nvPicPr>
          <p:cNvPr id="11" name="Grafik 10">
            <a:extLst>
              <a:ext uri="{FF2B5EF4-FFF2-40B4-BE49-F238E27FC236}">
                <a16:creationId xmlns:a16="http://schemas.microsoft.com/office/drawing/2014/main" id="{3F2D6CD5-EBD8-4E95-8859-83C8D04BFA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6177" y="1533510"/>
            <a:ext cx="2691819" cy="1264388"/>
          </a:xfrm>
          <a:prstGeom prst="rect">
            <a:avLst/>
          </a:prstGeom>
        </p:spPr>
      </p:pic>
      <p:sp>
        <p:nvSpPr>
          <p:cNvPr id="4" name="Datumsplatzhalter 3"/>
          <p:cNvSpPr>
            <a:spLocks noGrp="1"/>
          </p:cNvSpPr>
          <p:nvPr>
            <p:ph type="dt" sz="half" idx="10"/>
          </p:nvPr>
        </p:nvSpPr>
        <p:spPr>
          <a:xfrm>
            <a:off x="4833464" y="5641975"/>
            <a:ext cx="1445099" cy="369332"/>
          </a:xfrm>
          <a:prstGeom prst="rect">
            <a:avLst/>
          </a:prstGeom>
        </p:spPr>
        <p:txBody>
          <a:bodyPr wrap="square" lIns="0" tIns="0" rIns="0" bIns="0" anchor="t" anchorCtr="0">
            <a:spAutoFit/>
          </a:bodyPr>
          <a:lstStyle>
            <a:lvl1pPr algn="l">
              <a:defRPr sz="1200">
                <a:latin typeface="+mn-lt"/>
              </a:defRPr>
            </a:lvl1pPr>
          </a:lstStyle>
          <a:p>
            <a:r>
              <a:rPr lang="de-CH" dirty="0"/>
              <a:t>September 2021 </a:t>
            </a:r>
          </a:p>
          <a:p>
            <a:endParaRPr lang="de-CH" dirty="0"/>
          </a:p>
        </p:txBody>
      </p:sp>
      <p:sp>
        <p:nvSpPr>
          <p:cNvPr id="7" name="Rechteck 6">
            <a:extLst>
              <a:ext uri="{FF2B5EF4-FFF2-40B4-BE49-F238E27FC236}">
                <a16:creationId xmlns:a16="http://schemas.microsoft.com/office/drawing/2014/main" id="{269B772D-4EEB-40F5-B989-5B158C414958}"/>
              </a:ext>
            </a:extLst>
          </p:cNvPr>
          <p:cNvSpPr/>
          <p:nvPr/>
        </p:nvSpPr>
        <p:spPr>
          <a:xfrm>
            <a:off x="0" y="6723258"/>
            <a:ext cx="1219835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a:p>
        </p:txBody>
      </p:sp>
      <p:sp>
        <p:nvSpPr>
          <p:cNvPr id="16" name="Textplatzhalter 14">
            <a:extLst>
              <a:ext uri="{FF2B5EF4-FFF2-40B4-BE49-F238E27FC236}">
                <a16:creationId xmlns:a16="http://schemas.microsoft.com/office/drawing/2014/main" id="{2A818FE7-2817-4CCE-892B-6DE76AF6C55A}"/>
              </a:ext>
            </a:extLst>
          </p:cNvPr>
          <p:cNvSpPr>
            <a:spLocks noGrp="1"/>
          </p:cNvSpPr>
          <p:nvPr>
            <p:ph type="body" sz="quarter" idx="14" hasCustomPrompt="1"/>
          </p:nvPr>
        </p:nvSpPr>
        <p:spPr>
          <a:xfrm>
            <a:off x="4838699" y="6200774"/>
            <a:ext cx="5541757" cy="421346"/>
          </a:xfrm>
          <a:prstGeom prst="rect">
            <a:avLst/>
          </a:prstGeom>
        </p:spPr>
        <p:txBody>
          <a:bodyPr wrap="none" lIns="0" tIns="0" rIns="0" bIns="0">
            <a:noAutofit/>
          </a:bodyPr>
          <a:lstStyle>
            <a:lvl1pPr marL="0" indent="0">
              <a:buNone/>
              <a:defRPr sz="1200">
                <a:latin typeface="+mn-lt"/>
              </a:defRPr>
            </a:lvl1pPr>
          </a:lstStyle>
          <a:p>
            <a:pPr lvl="0"/>
            <a:r>
              <a:rPr lang="de-CH" dirty="0"/>
              <a:t>Departement / Abteilung</a:t>
            </a:r>
          </a:p>
        </p:txBody>
      </p:sp>
      <p:sp>
        <p:nvSpPr>
          <p:cNvPr id="17"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4838700" y="4410388"/>
            <a:ext cx="6790944" cy="860307"/>
          </a:xfrm>
          <a:prstGeom prst="rect">
            <a:avLst/>
          </a:prstGeom>
        </p:spPr>
        <p:txBody>
          <a:bodyPr lIns="0" tIns="0" rIns="0" bIns="0">
            <a:normAutofit/>
          </a:bodyPr>
          <a:lstStyle>
            <a:lvl1pPr marL="0" indent="0">
              <a:buNone/>
              <a:defRPr sz="2000" b="1" baseline="0"/>
            </a:lvl1pPr>
            <a:lvl2pPr marL="457200" indent="0">
              <a:buNone/>
              <a:defRPr/>
            </a:lvl2pPr>
          </a:lstStyle>
          <a:p>
            <a:pPr lvl="0"/>
            <a:r>
              <a:rPr lang="de-DE" dirty="0"/>
              <a:t>Untertitel</a:t>
            </a:r>
          </a:p>
        </p:txBody>
      </p:sp>
      <p:sp>
        <p:nvSpPr>
          <p:cNvPr id="19" name="Textplatzhalter 5"/>
          <p:cNvSpPr>
            <a:spLocks noGrp="1"/>
          </p:cNvSpPr>
          <p:nvPr>
            <p:ph type="body" sz="quarter" idx="20" hasCustomPrompt="1"/>
          </p:nvPr>
        </p:nvSpPr>
        <p:spPr>
          <a:xfrm>
            <a:off x="4833464" y="5342714"/>
            <a:ext cx="5546993" cy="184666"/>
          </a:xfrm>
          <a:prstGeom prst="rect">
            <a:avLst/>
          </a:prstGeom>
        </p:spPr>
        <p:txBody>
          <a:bodyPr wrap="none" lIns="0" tIns="0" rIns="0" bIns="0" anchor="b" anchorCtr="0">
            <a:noAutofit/>
          </a:bodyPr>
          <a:lstStyle>
            <a:lvl1pPr marL="0" marR="0" indent="0" algn="l" defTabSz="609768" rtl="0" eaLnBrk="1" fontAlgn="auto" latinLnBrk="0" hangingPunct="1">
              <a:lnSpc>
                <a:spcPct val="100000"/>
              </a:lnSpc>
              <a:spcBef>
                <a:spcPts val="0"/>
              </a:spcBef>
              <a:spcAft>
                <a:spcPts val="0"/>
              </a:spcAft>
              <a:buClrTx/>
              <a:buSzTx/>
              <a:buFontTx/>
              <a:buNone/>
              <a:tabLst/>
              <a:defRPr sz="1200">
                <a:latin typeface="+mn-lt"/>
              </a:defRPr>
            </a:lvl1pPr>
            <a:lvl2pPr marL="360362" indent="0">
              <a:buNone/>
              <a:defRPr/>
            </a:lvl2pPr>
            <a:lvl3pPr marL="719138" indent="0">
              <a:buNone/>
              <a:defRPr/>
            </a:lvl3pPr>
            <a:lvl4pPr marL="1077912" indent="0">
              <a:buNone/>
              <a:defRPr/>
            </a:lvl4pPr>
            <a:lvl5pPr marL="1438275" indent="0">
              <a:buNone/>
              <a:defRPr/>
            </a:lvl5pPr>
          </a:lstStyle>
          <a:p>
            <a:pPr marL="0" marR="0" lvl="0" indent="0" algn="l" defTabSz="609768"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Tree>
    <p:extLst>
      <p:ext uri="{BB962C8B-B14F-4D97-AF65-F5344CB8AC3E}">
        <p14:creationId xmlns:p14="http://schemas.microsoft.com/office/powerpoint/2010/main" val="32445947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7335">
          <p15:clr>
            <a:srgbClr val="FBAE40"/>
          </p15:clr>
        </p15:guide>
        <p15:guide id="3" pos="30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F2D6CD5-EBD8-4E95-8859-83C8D04BFA5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01804" y="5947634"/>
            <a:ext cx="1558409" cy="732008"/>
          </a:xfrm>
          <a:prstGeom prst="rect">
            <a:avLst/>
          </a:prstGeom>
        </p:spPr>
      </p:pic>
      <p:sp>
        <p:nvSpPr>
          <p:cNvPr id="14" name="Bildplatzhalter 13" descr="Hier Titelbild einfügen" title="Titelbild">
            <a:extLst>
              <a:ext uri="{FF2B5EF4-FFF2-40B4-BE49-F238E27FC236}">
                <a16:creationId xmlns:a16="http://schemas.microsoft.com/office/drawing/2014/main" id="{1DE6A71F-9A5B-4F1D-A226-20EDC05C37DC}"/>
              </a:ext>
            </a:extLst>
          </p:cNvPr>
          <p:cNvSpPr>
            <a:spLocks noGrp="1"/>
          </p:cNvSpPr>
          <p:nvPr>
            <p:ph type="pic" sz="quarter" idx="12" hasCustomPrompt="1"/>
          </p:nvPr>
        </p:nvSpPr>
        <p:spPr>
          <a:xfrm>
            <a:off x="0" y="0"/>
            <a:ext cx="12198350" cy="5772670"/>
          </a:xfrm>
          <a:prstGeom prst="rect">
            <a:avLst/>
          </a:prstGeom>
          <a:solidFill>
            <a:schemeClr val="bg2"/>
          </a:solidFill>
        </p:spPr>
        <p:txBody>
          <a:bodyPr lIns="216000" tIns="108000" anchor="t" anchorCtr="0">
            <a:normAutofit/>
          </a:bodyPr>
          <a:lstStyle>
            <a:lvl1pPr marL="0" indent="0">
              <a:buNone/>
              <a:defRPr sz="2000" baseline="0"/>
            </a:lvl1pPr>
          </a:lstStyle>
          <a:p>
            <a:r>
              <a:rPr lang="de-CH" dirty="0"/>
              <a:t>Tipp: Zuerst das Bild einfügen (über das Bild-Icon), dann den Titel eingeben.</a:t>
            </a:r>
          </a:p>
        </p:txBody>
      </p:sp>
      <p:sp>
        <p:nvSpPr>
          <p:cNvPr id="2" name="Titel 1"/>
          <p:cNvSpPr>
            <a:spLocks noGrp="1"/>
          </p:cNvSpPr>
          <p:nvPr>
            <p:ph type="ctrTitle" hasCustomPrompt="1"/>
          </p:nvPr>
        </p:nvSpPr>
        <p:spPr>
          <a:xfrm>
            <a:off x="5338531" y="3427353"/>
            <a:ext cx="5957391" cy="797311"/>
          </a:xfrm>
          <a:solidFill>
            <a:srgbClr val="FFFFFF">
              <a:alpha val="80000"/>
            </a:srgbClr>
          </a:solidFill>
        </p:spPr>
        <p:txBody>
          <a:bodyPr wrap="square" lIns="108000" tIns="72000" rIns="108000" bIns="108000" anchor="b" anchorCtr="0">
            <a:spAutoFit/>
          </a:bodyPr>
          <a:lstStyle>
            <a:lvl1pPr algn="l">
              <a:lnSpc>
                <a:spcPct val="100000"/>
              </a:lnSpc>
              <a:defRPr sz="4000" b="1" baseline="0">
                <a:solidFill>
                  <a:schemeClr val="tx2"/>
                </a:solidFill>
              </a:defRPr>
            </a:lvl1pPr>
          </a:lstStyle>
          <a:p>
            <a:r>
              <a:rPr lang="de-DE" dirty="0"/>
              <a:t>Überschrift Titelfolie</a:t>
            </a:r>
            <a:endParaRPr lang="de-CH" dirty="0"/>
          </a:p>
        </p:txBody>
      </p:sp>
      <p:sp>
        <p:nvSpPr>
          <p:cNvPr id="4" name="Datumsplatzhalter 3"/>
          <p:cNvSpPr>
            <a:spLocks noGrp="1"/>
          </p:cNvSpPr>
          <p:nvPr>
            <p:ph type="dt" sz="half" idx="10"/>
          </p:nvPr>
        </p:nvSpPr>
        <p:spPr>
          <a:xfrm>
            <a:off x="6329363" y="6453187"/>
            <a:ext cx="3377345" cy="179387"/>
          </a:xfrm>
          <a:prstGeom prst="rect">
            <a:avLst/>
          </a:prstGeom>
        </p:spPr>
        <p:txBody>
          <a:bodyPr lIns="0" tIns="0" rIns="0" bIns="0" anchor="b" anchorCtr="0"/>
          <a:lstStyle>
            <a:lvl1pPr algn="l">
              <a:defRPr sz="1200" b="0">
                <a:solidFill>
                  <a:schemeClr val="tx1"/>
                </a:solidFill>
                <a:latin typeface="Arial" panose="020B0604020202020204" pitchFamily="34" charset="0"/>
                <a:cs typeface="Arial" panose="020B0604020202020204" pitchFamily="34" charset="0"/>
              </a:defRPr>
            </a:lvl1pPr>
          </a:lstStyle>
          <a:p>
            <a:r>
              <a:rPr lang="de-CH" dirty="0"/>
              <a:t>September 2021 </a:t>
            </a:r>
          </a:p>
        </p:txBody>
      </p:sp>
      <p:sp>
        <p:nvSpPr>
          <p:cNvPr id="7" name="Textplatzhalter 6">
            <a:extLst>
              <a:ext uri="{FF2B5EF4-FFF2-40B4-BE49-F238E27FC236}">
                <a16:creationId xmlns:a16="http://schemas.microsoft.com/office/drawing/2014/main" id="{A08043DE-5E81-43FD-995B-4B17DF026528}"/>
              </a:ext>
            </a:extLst>
          </p:cNvPr>
          <p:cNvSpPr>
            <a:spLocks noGrp="1"/>
          </p:cNvSpPr>
          <p:nvPr>
            <p:ph type="body" sz="quarter" idx="13" hasCustomPrompt="1"/>
          </p:nvPr>
        </p:nvSpPr>
        <p:spPr>
          <a:xfrm>
            <a:off x="4227514" y="4224664"/>
            <a:ext cx="4064000" cy="489534"/>
          </a:xfrm>
          <a:prstGeom prst="rect">
            <a:avLst/>
          </a:prstGeom>
          <a:solidFill>
            <a:srgbClr val="D72864">
              <a:alpha val="80000"/>
            </a:srgbClr>
          </a:solidFill>
        </p:spPr>
        <p:txBody>
          <a:bodyPr wrap="square" lIns="108000" tIns="72000" rIns="108000" bIns="108000" anchor="t" anchorCtr="0">
            <a:spAutoFit/>
          </a:bodyPr>
          <a:lstStyle>
            <a:lvl1pPr marL="0" indent="0">
              <a:buNone/>
              <a:defRPr sz="2000" baseline="0">
                <a:solidFill>
                  <a:schemeClr val="bg1"/>
                </a:solidFill>
              </a:defRPr>
            </a:lvl1pPr>
            <a:lvl2pPr marL="457200" indent="0">
              <a:buNone/>
              <a:defRPr/>
            </a:lvl2pPr>
          </a:lstStyle>
          <a:p>
            <a:pPr lvl="0"/>
            <a:r>
              <a:rPr lang="de-DE" dirty="0"/>
              <a:t>Untertitel</a:t>
            </a:r>
          </a:p>
        </p:txBody>
      </p:sp>
      <p:sp>
        <p:nvSpPr>
          <p:cNvPr id="6" name="Textplatzhalter 5"/>
          <p:cNvSpPr>
            <a:spLocks noGrp="1"/>
          </p:cNvSpPr>
          <p:nvPr>
            <p:ph type="body" sz="quarter" idx="14" hasCustomPrompt="1"/>
          </p:nvPr>
        </p:nvSpPr>
        <p:spPr>
          <a:xfrm>
            <a:off x="6329363" y="5949950"/>
            <a:ext cx="3365053" cy="503238"/>
          </a:xfrm>
          <a:prstGeom prst="rect">
            <a:avLst/>
          </a:prstGeom>
        </p:spPr>
        <p:txBody>
          <a:bodyPr lIns="0" tIns="0" rIns="0" bIns="0" anchor="t" anchorCtr="0">
            <a:normAutofit/>
          </a:bodyPr>
          <a:lstStyle>
            <a:lvl1pPr marL="0" marR="0" indent="0" algn="l" defTabSz="609768" rtl="0" eaLnBrk="1" fontAlgn="auto" latinLnBrk="0" hangingPunct="1">
              <a:lnSpc>
                <a:spcPct val="100000"/>
              </a:lnSpc>
              <a:spcBef>
                <a:spcPts val="0"/>
              </a:spcBef>
              <a:spcAft>
                <a:spcPts val="0"/>
              </a:spcAft>
              <a:buClrTx/>
              <a:buSzTx/>
              <a:buFontTx/>
              <a:buNone/>
              <a:tabLst/>
              <a:defRPr sz="1200"/>
            </a:lvl1pPr>
            <a:lvl2pPr marL="360362" indent="0">
              <a:buNone/>
              <a:defRPr/>
            </a:lvl2pPr>
            <a:lvl3pPr marL="719138" indent="0">
              <a:buNone/>
              <a:defRPr/>
            </a:lvl3pPr>
            <a:lvl4pPr marL="1077912" indent="0">
              <a:buNone/>
              <a:defRPr/>
            </a:lvl4pPr>
            <a:lvl5pPr marL="1438275" indent="0">
              <a:buNone/>
              <a:defRPr/>
            </a:lvl5pPr>
          </a:lstStyle>
          <a:p>
            <a:pPr marL="0" marR="0" lvl="0" indent="0" algn="l" defTabSz="609768"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
        <p:nvSpPr>
          <p:cNvPr id="10" name="Textplatzhalter 14">
            <a:extLst>
              <a:ext uri="{FF2B5EF4-FFF2-40B4-BE49-F238E27FC236}">
                <a16:creationId xmlns:a16="http://schemas.microsoft.com/office/drawing/2014/main" id="{2A818FE7-2817-4CCE-892B-6DE76AF6C55A}"/>
              </a:ext>
            </a:extLst>
          </p:cNvPr>
          <p:cNvSpPr>
            <a:spLocks noGrp="1"/>
          </p:cNvSpPr>
          <p:nvPr>
            <p:ph type="body" sz="quarter" idx="15" hasCustomPrompt="1"/>
          </p:nvPr>
        </p:nvSpPr>
        <p:spPr>
          <a:xfrm>
            <a:off x="806450" y="5949950"/>
            <a:ext cx="4532081" cy="647700"/>
          </a:xfrm>
          <a:prstGeom prst="rect">
            <a:avLst/>
          </a:prstGeom>
        </p:spPr>
        <p:txBody>
          <a:bodyPr wrap="none" lIns="0" tIns="0" rIns="0" bIns="0">
            <a:noAutofit/>
          </a:bodyPr>
          <a:lstStyle>
            <a:lvl1pPr marL="0" indent="0">
              <a:buNone/>
              <a:defRPr sz="1200">
                <a:latin typeface="+mn-lt"/>
              </a:defRPr>
            </a:lvl1pPr>
          </a:lstStyle>
          <a:p>
            <a:pPr lvl="0"/>
            <a:r>
              <a:rPr lang="de-CH" dirty="0"/>
              <a:t>Departement / Abteilung</a:t>
            </a:r>
          </a:p>
        </p:txBody>
      </p:sp>
    </p:spTree>
    <p:extLst>
      <p:ext uri="{BB962C8B-B14F-4D97-AF65-F5344CB8AC3E}">
        <p14:creationId xmlns:p14="http://schemas.microsoft.com/office/powerpoint/2010/main" val="2044621041"/>
      </p:ext>
    </p:extLst>
  </p:cSld>
  <p:clrMapOvr>
    <a:masterClrMapping/>
  </p:clrMapOvr>
  <p:extLst>
    <p:ext uri="{DCECCB84-F9BA-43D5-87BE-67443E8EF086}">
      <p15:sldGuideLst xmlns:p15="http://schemas.microsoft.com/office/powerpoint/2012/main">
        <p15:guide id="1" pos="7108">
          <p15:clr>
            <a:srgbClr val="FBAE40"/>
          </p15:clr>
        </p15:guide>
        <p15:guide id="2" pos="2663">
          <p15:clr>
            <a:srgbClr val="FBAE40"/>
          </p15:clr>
        </p15:guide>
        <p15:guide id="3" orient="horz" pos="2659">
          <p15:clr>
            <a:srgbClr val="FBAE40"/>
          </p15:clr>
        </p15:guide>
        <p15:guide id="8" pos="5223">
          <p15:clr>
            <a:srgbClr val="FBAE40"/>
          </p15:clr>
        </p15:guide>
        <p15:guide id="9" orient="horz" pos="3748">
          <p15:clr>
            <a:srgbClr val="FBAE40"/>
          </p15:clr>
        </p15:guide>
        <p15:guide id="10" pos="336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8F89A-DD3B-4A0A-8E8E-23F4F531186C}"/>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D94140A7-F759-45C1-9049-EDCFB0D9F6B5}"/>
              </a:ext>
            </a:extLst>
          </p:cNvPr>
          <p:cNvSpPr>
            <a:spLocks noGrp="1"/>
          </p:cNvSpPr>
          <p:nvPr>
            <p:ph type="dt" sz="half" idx="10"/>
          </p:nvPr>
        </p:nvSpPr>
        <p:spPr/>
        <p:txBody>
          <a:bodyPr/>
          <a:lstStyle/>
          <a:p>
            <a:r>
              <a:rPr lang="de-CH"/>
              <a:t>September 2021 </a:t>
            </a:r>
          </a:p>
          <a:p>
            <a:endParaRPr lang="de-CH" dirty="0"/>
          </a:p>
        </p:txBody>
      </p:sp>
      <p:sp>
        <p:nvSpPr>
          <p:cNvPr id="4" name="Fußzeilenplatzhalter 3">
            <a:extLst>
              <a:ext uri="{FF2B5EF4-FFF2-40B4-BE49-F238E27FC236}">
                <a16:creationId xmlns:a16="http://schemas.microsoft.com/office/drawing/2014/main" id="{A6D8E28F-2D80-46F2-BC8F-8B7E4828A7EF}"/>
              </a:ext>
            </a:extLst>
          </p:cNvPr>
          <p:cNvSpPr>
            <a:spLocks noGrp="1"/>
          </p:cNvSpPr>
          <p:nvPr>
            <p:ph type="ftr" sz="quarter" idx="11"/>
          </p:nvPr>
        </p:nvSpPr>
        <p:spPr/>
        <p:txBody>
          <a:bodyPr/>
          <a:lstStyle/>
          <a:p>
            <a:r>
              <a:rPr lang="de-CH"/>
              <a:t>Titel ändern: Menü 'Einfügen'&gt;'Kopf- und Fusszeile'</a:t>
            </a:r>
            <a:endParaRPr lang="de-CH" dirty="0"/>
          </a:p>
        </p:txBody>
      </p:sp>
      <p:sp>
        <p:nvSpPr>
          <p:cNvPr id="5" name="Foliennummernplatzhalter 4">
            <a:extLst>
              <a:ext uri="{FF2B5EF4-FFF2-40B4-BE49-F238E27FC236}">
                <a16:creationId xmlns:a16="http://schemas.microsoft.com/office/drawing/2014/main" id="{B5312874-3D03-447C-B9BD-2C545D2CE333}"/>
              </a:ext>
            </a:extLst>
          </p:cNvPr>
          <p:cNvSpPr>
            <a:spLocks noGrp="1"/>
          </p:cNvSpPr>
          <p:nvPr>
            <p:ph type="sldNum" sz="quarter" idx="12"/>
          </p:nvPr>
        </p:nvSpPr>
        <p:spPr/>
        <p:txBody>
          <a:bodyPr/>
          <a:lstStyle/>
          <a:p>
            <a:fld id="{4EAC321B-7500-4259-A00F-915439A35E15}" type="slidenum">
              <a:rPr lang="de-CH" smtClean="0"/>
              <a:pPr/>
              <a:t>‹Nr.›</a:t>
            </a:fld>
            <a:endParaRPr lang="de-CH" dirty="0"/>
          </a:p>
        </p:txBody>
      </p:sp>
    </p:spTree>
    <p:extLst>
      <p:ext uri="{BB962C8B-B14F-4D97-AF65-F5344CB8AC3E}">
        <p14:creationId xmlns:p14="http://schemas.microsoft.com/office/powerpoint/2010/main" val="239242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bschnittsfolie hoch">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CH" dirty="0"/>
              <a:t>September 2021 </a:t>
            </a:r>
          </a:p>
          <a:p>
            <a:endParaRPr lang="de-CH" dirty="0"/>
          </a:p>
        </p:txBody>
      </p:sp>
      <p:sp>
        <p:nvSpPr>
          <p:cNvPr id="4" name="Fußzeilenplatzhalter 3"/>
          <p:cNvSpPr>
            <a:spLocks noGrp="1"/>
          </p:cNvSpPr>
          <p:nvPr>
            <p:ph type="ftr" sz="quarter" idx="11"/>
          </p:nvPr>
        </p:nvSpPr>
        <p:spPr/>
        <p:txBody>
          <a:bodyPr/>
          <a:lstStyle/>
          <a:p>
            <a:r>
              <a:rPr lang="de-CH"/>
              <a:t>Titel ändern: Menü 'Einfügen'&gt;'Kopf- und Fusszeile'</a:t>
            </a:r>
            <a:endParaRPr lang="de-CH" dirty="0"/>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dirty="0"/>
          </a:p>
        </p:txBody>
      </p:sp>
      <p:sp>
        <p:nvSpPr>
          <p:cNvPr id="8" name="Bildplatzhalter 7"/>
          <p:cNvSpPr>
            <a:spLocks noGrp="1"/>
          </p:cNvSpPr>
          <p:nvPr>
            <p:ph type="pic" sz="quarter" idx="20" hasCustomPrompt="1"/>
          </p:nvPr>
        </p:nvSpPr>
        <p:spPr>
          <a:xfrm>
            <a:off x="6494462" y="333375"/>
            <a:ext cx="5365751" cy="5867400"/>
          </a:xfrm>
          <a:prstGeom prst="rect">
            <a:avLst/>
          </a:prstGeom>
          <a:solidFill>
            <a:schemeClr val="bg2"/>
          </a:solidFill>
        </p:spPr>
        <p:txBody>
          <a:bodyPr lIns="216000" tIns="108000">
            <a:normAutofit/>
          </a:bodyPr>
          <a:lstStyle>
            <a:lvl1pPr marL="0" indent="0">
              <a:buNone/>
              <a:defRPr sz="2000" baseline="0"/>
            </a:lvl1pPr>
          </a:lstStyle>
          <a:p>
            <a:r>
              <a:rPr lang="de-CH" dirty="0"/>
              <a:t>Bild über das Bild-Icon einfügen</a:t>
            </a:r>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806449" y="2213149"/>
            <a:ext cx="5364164" cy="1917733"/>
          </a:xfrm>
          <a:prstGeom prst="rect">
            <a:avLst/>
          </a:prstGeom>
        </p:spPr>
        <p:txBody>
          <a:bodyPr lIns="0" tIns="36000" rIns="0" bIns="0">
            <a:noAutofit/>
          </a:bodyPr>
          <a:lstStyle>
            <a:lvl1pPr marL="0" indent="0">
              <a:buNone/>
              <a:defRPr sz="2000" b="1"/>
            </a:lvl1pPr>
            <a:lvl2pPr marL="457200" indent="0">
              <a:buNone/>
              <a:defRPr/>
            </a:lvl2pPr>
          </a:lstStyle>
          <a:p>
            <a:pPr lvl="0"/>
            <a:r>
              <a:rPr lang="de-DE" dirty="0"/>
              <a:t>Untertitel</a:t>
            </a:r>
          </a:p>
        </p:txBody>
      </p:sp>
      <p:sp>
        <p:nvSpPr>
          <p:cNvPr id="11" name="Titel 1"/>
          <p:cNvSpPr>
            <a:spLocks noGrp="1"/>
          </p:cNvSpPr>
          <p:nvPr>
            <p:ph type="title" hasCustomPrompt="1"/>
          </p:nvPr>
        </p:nvSpPr>
        <p:spPr>
          <a:xfrm>
            <a:off x="806450" y="333375"/>
            <a:ext cx="5364163" cy="1835150"/>
          </a:xfrm>
        </p:spPr>
        <p:txBody>
          <a:bodyPr anchor="b" anchorCtr="0">
            <a:noAutofit/>
          </a:bodyPr>
          <a:lstStyle>
            <a:lvl1pPr>
              <a:lnSpc>
                <a:spcPct val="100000"/>
              </a:lnSpc>
              <a:defRPr sz="3200" baseline="0"/>
            </a:lvl1pPr>
          </a:lstStyle>
          <a:p>
            <a:r>
              <a:rPr lang="de-DE" dirty="0"/>
              <a:t>Titel Abschnittsfolie</a:t>
            </a:r>
            <a:endParaRPr lang="de-CH" dirty="0"/>
          </a:p>
        </p:txBody>
      </p:sp>
    </p:spTree>
    <p:extLst>
      <p:ext uri="{BB962C8B-B14F-4D97-AF65-F5344CB8AC3E}">
        <p14:creationId xmlns:p14="http://schemas.microsoft.com/office/powerpoint/2010/main" val="1360501275"/>
      </p:ext>
    </p:extLst>
  </p:cSld>
  <p:clrMapOvr>
    <a:masterClrMapping/>
  </p:clrMapOvr>
  <p:extLst>
    <p:ext uri="{DCECCB84-F9BA-43D5-87BE-67443E8EF086}">
      <p15:sldGuideLst xmlns:p15="http://schemas.microsoft.com/office/powerpoint/2012/main">
        <p15:guide id="1" orient="horz" pos="1389">
          <p15:clr>
            <a:srgbClr val="FBAE40"/>
          </p15:clr>
        </p15:guide>
        <p15:guide id="2" orient="horz" pos="136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bg>
      <p:bgPr>
        <a:solidFill>
          <a:schemeClr val="bg1"/>
        </a:solidFill>
        <a:effectLst/>
      </p:bgPr>
    </p:bg>
    <p:spTree>
      <p:nvGrpSpPr>
        <p:cNvPr id="1" name=""/>
        <p:cNvGrpSpPr/>
        <p:nvPr/>
      </p:nvGrpSpPr>
      <p:grpSpPr>
        <a:xfrm>
          <a:off x="0" y="0"/>
          <a:ext cx="0" cy="0"/>
          <a:chOff x="0" y="0"/>
          <a:chExt cx="0" cy="0"/>
        </a:xfrm>
      </p:grpSpPr>
      <p:sp>
        <p:nvSpPr>
          <p:cNvPr id="6" name="Datumsplatzhalter 5"/>
          <p:cNvSpPr>
            <a:spLocks noGrp="1"/>
          </p:cNvSpPr>
          <p:nvPr>
            <p:ph type="dt" sz="half" idx="16"/>
          </p:nvPr>
        </p:nvSpPr>
        <p:spPr/>
        <p:txBody>
          <a:bodyPr/>
          <a:lstStyle>
            <a:lvl1pPr>
              <a:defRPr/>
            </a:lvl1pPr>
          </a:lstStyle>
          <a:p>
            <a:r>
              <a:rPr lang="de-CH" dirty="0"/>
              <a:t>September 2021</a:t>
            </a:r>
          </a:p>
        </p:txBody>
      </p:sp>
      <p:sp>
        <p:nvSpPr>
          <p:cNvPr id="7" name="Fußzeilenplatzhalter 6"/>
          <p:cNvSpPr>
            <a:spLocks noGrp="1"/>
          </p:cNvSpPr>
          <p:nvPr>
            <p:ph type="ftr" sz="quarter" idx="17"/>
          </p:nvPr>
        </p:nvSpPr>
        <p:spPr/>
        <p:txBody>
          <a:bodyPr/>
          <a:lstStyle/>
          <a:p>
            <a:r>
              <a:rPr lang="de-CH"/>
              <a:t>Titel ändern: Menü 'Einfügen'&gt;'Kopf- und Fusszeile'</a:t>
            </a:r>
            <a:endParaRPr lang="de-CH" dirty="0"/>
          </a:p>
        </p:txBody>
      </p:sp>
      <p:sp>
        <p:nvSpPr>
          <p:cNvPr id="8" name="Foliennummernplatzhalter 7"/>
          <p:cNvSpPr>
            <a:spLocks noGrp="1"/>
          </p:cNvSpPr>
          <p:nvPr>
            <p:ph type="sldNum" sz="quarter" idx="18"/>
          </p:nvPr>
        </p:nvSpPr>
        <p:spPr/>
        <p:txBody>
          <a:bodyPr/>
          <a:lstStyle/>
          <a:p>
            <a:fld id="{4EAC321B-7500-4259-A00F-915439A35E15}" type="slidenum">
              <a:rPr lang="de-CH" smtClean="0"/>
              <a:pPr/>
              <a:t>‹Nr.›</a:t>
            </a:fld>
            <a:endParaRPr lang="de-CH" dirty="0"/>
          </a:p>
        </p:txBody>
      </p:sp>
      <p:sp>
        <p:nvSpPr>
          <p:cNvPr id="14" name="Textplatzhalter 16">
            <a:extLst>
              <a:ext uri="{FF2B5EF4-FFF2-40B4-BE49-F238E27FC236}">
                <a16:creationId xmlns:a16="http://schemas.microsoft.com/office/drawing/2014/main" id="{19B420C7-7824-4382-99B3-E842F4995AC4}"/>
              </a:ext>
            </a:extLst>
          </p:cNvPr>
          <p:cNvSpPr>
            <a:spLocks noGrp="1"/>
          </p:cNvSpPr>
          <p:nvPr>
            <p:ph type="body" sz="quarter" idx="20" hasCustomPrompt="1"/>
          </p:nvPr>
        </p:nvSpPr>
        <p:spPr>
          <a:xfrm>
            <a:off x="806451" y="1449388"/>
            <a:ext cx="5364576" cy="358775"/>
          </a:xfrm>
          <a:prstGeom prst="rect">
            <a:avLst/>
          </a:prstGeom>
        </p:spPr>
        <p:txBody>
          <a:bodyPr tIns="0" bIns="0" anchor="ctr" anchorCtr="0">
            <a:normAutofit/>
          </a:bodyPr>
          <a:lstStyle>
            <a:lvl1pPr marL="0" indent="0">
              <a:buNone/>
              <a:defRPr sz="2000" b="1"/>
            </a:lvl1pPr>
            <a:lvl2pPr marL="457200" indent="0">
              <a:buNone/>
              <a:defRPr/>
            </a:lvl2pPr>
          </a:lstStyle>
          <a:p>
            <a:pPr lvl="0"/>
            <a:r>
              <a:rPr lang="de-DE" dirty="0"/>
              <a:t>Überschrift</a:t>
            </a:r>
          </a:p>
        </p:txBody>
      </p:sp>
      <p:sp>
        <p:nvSpPr>
          <p:cNvPr id="11" name="Textplatzhalter 16">
            <a:extLst>
              <a:ext uri="{FF2B5EF4-FFF2-40B4-BE49-F238E27FC236}">
                <a16:creationId xmlns:a16="http://schemas.microsoft.com/office/drawing/2014/main" id="{19B420C7-7824-4382-99B3-E842F4995AC4}"/>
              </a:ext>
            </a:extLst>
          </p:cNvPr>
          <p:cNvSpPr>
            <a:spLocks noGrp="1"/>
          </p:cNvSpPr>
          <p:nvPr>
            <p:ph type="body" sz="quarter" idx="22" hasCustomPrompt="1"/>
          </p:nvPr>
        </p:nvSpPr>
        <p:spPr>
          <a:xfrm>
            <a:off x="6505072" y="1449388"/>
            <a:ext cx="5353967" cy="358775"/>
          </a:xfrm>
          <a:prstGeom prst="rect">
            <a:avLst/>
          </a:prstGeom>
        </p:spPr>
        <p:txBody>
          <a:bodyPr tIns="0" bIns="0" anchor="ctr" anchorCtr="0">
            <a:normAutofit/>
          </a:bodyPr>
          <a:lstStyle>
            <a:lvl1pPr marL="0" indent="0">
              <a:buNone/>
              <a:defRPr sz="2000" b="1"/>
            </a:lvl1pPr>
            <a:lvl2pPr marL="457200" indent="0">
              <a:buNone/>
              <a:defRPr/>
            </a:lvl2pPr>
          </a:lstStyle>
          <a:p>
            <a:pPr lvl="0"/>
            <a:r>
              <a:rPr lang="de-DE" dirty="0"/>
              <a:t>Überschrift</a:t>
            </a:r>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
        <p:nvSpPr>
          <p:cNvPr id="2" name="Titel 1"/>
          <p:cNvSpPr>
            <a:spLocks noGrp="1"/>
          </p:cNvSpPr>
          <p:nvPr>
            <p:ph type="title"/>
          </p:nvPr>
        </p:nvSpPr>
        <p:spPr/>
        <p:txBody>
          <a:bodyPr/>
          <a:lstStyle/>
          <a:p>
            <a:r>
              <a:rPr lang="de-DE"/>
              <a:t>Titelmasterformat durch Klicken bearbeiten</a:t>
            </a:r>
            <a:endParaRPr lang="de-CH"/>
          </a:p>
        </p:txBody>
      </p:sp>
      <p:sp>
        <p:nvSpPr>
          <p:cNvPr id="5" name="Inhaltsplatzhalter 4"/>
          <p:cNvSpPr>
            <a:spLocks noGrp="1"/>
          </p:cNvSpPr>
          <p:nvPr>
            <p:ph sz="quarter" idx="25"/>
          </p:nvPr>
        </p:nvSpPr>
        <p:spPr>
          <a:xfrm>
            <a:off x="806450" y="1881188"/>
            <a:ext cx="5364163" cy="43195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5" name="Inhaltsplatzhalter 4"/>
          <p:cNvSpPr>
            <a:spLocks noGrp="1"/>
          </p:cNvSpPr>
          <p:nvPr>
            <p:ph sz="quarter" idx="26"/>
          </p:nvPr>
        </p:nvSpPr>
        <p:spPr>
          <a:xfrm>
            <a:off x="6494463" y="1881188"/>
            <a:ext cx="5364163" cy="43195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556247809"/>
      </p:ext>
    </p:extLst>
  </p:cSld>
  <p:clrMapOvr>
    <a:masterClrMapping/>
  </p:clrMapOvr>
  <p:extLst>
    <p:ext uri="{DCECCB84-F9BA-43D5-87BE-67443E8EF086}">
      <p15:sldGuideLst xmlns:p15="http://schemas.microsoft.com/office/powerpoint/2012/main">
        <p15:guide id="1" orient="horz" pos="1185">
          <p15:clr>
            <a:srgbClr val="FBAE40"/>
          </p15:clr>
        </p15:guide>
        <p15:guide id="2" orient="horz" pos="1139">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Titelplatzhalter 1"/>
          <p:cNvSpPr>
            <a:spLocks noGrp="1"/>
          </p:cNvSpPr>
          <p:nvPr>
            <p:ph type="title"/>
          </p:nvPr>
        </p:nvSpPr>
        <p:spPr>
          <a:xfrm>
            <a:off x="806450" y="692150"/>
            <a:ext cx="11053763" cy="684213"/>
          </a:xfrm>
          <a:prstGeom prst="rect">
            <a:avLst/>
          </a:prstGeom>
        </p:spPr>
        <p:txBody>
          <a:bodyPr vert="horz" lIns="0" tIns="0" rIns="0" bIns="0" rtlCol="0" anchor="ctr" anchorCtr="0">
            <a:normAutofit/>
          </a:bodyPr>
          <a:lstStyle/>
          <a:p>
            <a:r>
              <a:rPr lang="de-DE" dirty="0"/>
              <a:t>Titel Inhaltsfolie einzeilig</a:t>
            </a:r>
            <a:endParaRPr lang="de-CH" dirty="0"/>
          </a:p>
        </p:txBody>
      </p:sp>
      <p:cxnSp>
        <p:nvCxnSpPr>
          <p:cNvPr id="49" name="Gerader Verbinder 48">
            <a:extLst>
              <a:ext uri="{FF2B5EF4-FFF2-40B4-BE49-F238E27FC236}">
                <a16:creationId xmlns:a16="http://schemas.microsoft.com/office/drawing/2014/main" id="{DCCF8EB6-970F-4B91-8E46-5B6411EAA2E4}"/>
              </a:ext>
            </a:extLst>
          </p:cNvPr>
          <p:cNvCxnSpPr>
            <a:cxnSpLocks/>
          </p:cNvCxnSpPr>
          <p:nvPr/>
        </p:nvCxnSpPr>
        <p:spPr>
          <a:xfrm>
            <a:off x="802958" y="6454845"/>
            <a:ext cx="5875" cy="40315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Datumsplatzhalter 2">
            <a:extLst>
              <a:ext uri="{FF2B5EF4-FFF2-40B4-BE49-F238E27FC236}">
                <a16:creationId xmlns:a16="http://schemas.microsoft.com/office/drawing/2014/main" id="{DD859570-9479-4CD6-9E5E-B8BCB591EFE1}"/>
              </a:ext>
            </a:extLst>
          </p:cNvPr>
          <p:cNvSpPr>
            <a:spLocks noGrp="1"/>
          </p:cNvSpPr>
          <p:nvPr>
            <p:ph type="dt" sz="half" idx="2"/>
          </p:nvPr>
        </p:nvSpPr>
        <p:spPr>
          <a:xfrm>
            <a:off x="6494464" y="6453187"/>
            <a:ext cx="3376650" cy="179388"/>
          </a:xfrm>
          <a:prstGeom prst="rect">
            <a:avLst/>
          </a:prstGeom>
        </p:spPr>
        <p:txBody>
          <a:bodyPr lIns="0" tIns="0" rIns="0" bIns="0"/>
          <a:lstStyle>
            <a:lvl1pPr algn="l">
              <a:defRPr sz="1200"/>
            </a:lvl1pPr>
          </a:lstStyle>
          <a:p>
            <a:r>
              <a:rPr lang="de-CH" dirty="0"/>
              <a:t>September 2021 </a:t>
            </a:r>
          </a:p>
          <a:p>
            <a:endParaRPr lang="de-CH" dirty="0"/>
          </a:p>
        </p:txBody>
      </p:sp>
      <p:sp>
        <p:nvSpPr>
          <p:cNvPr id="52" name="Fußzeilenplatzhalter 3">
            <a:extLst>
              <a:ext uri="{FF2B5EF4-FFF2-40B4-BE49-F238E27FC236}">
                <a16:creationId xmlns:a16="http://schemas.microsoft.com/office/drawing/2014/main" id="{2A1BCD4E-392B-40D0-9259-9419E76355F1}"/>
              </a:ext>
            </a:extLst>
          </p:cNvPr>
          <p:cNvSpPr>
            <a:spLocks noGrp="1"/>
          </p:cNvSpPr>
          <p:nvPr>
            <p:ph type="ftr" sz="quarter" idx="3"/>
          </p:nvPr>
        </p:nvSpPr>
        <p:spPr>
          <a:xfrm>
            <a:off x="806450" y="6454845"/>
            <a:ext cx="5364163" cy="332663"/>
          </a:xfrm>
          <a:prstGeom prst="rect">
            <a:avLst/>
          </a:prstGeom>
        </p:spPr>
        <p:txBody>
          <a:bodyPr lIns="108000" tIns="0" rIns="0" bIns="0"/>
          <a:lstStyle>
            <a:lvl1pPr algn="l">
              <a:defRPr sz="1200"/>
            </a:lvl1pPr>
          </a:lstStyle>
          <a:p>
            <a:r>
              <a:rPr lang="de-CH"/>
              <a:t>Titel ändern: Menü 'Einfügen'&gt;'Kopf- und Fusszeile'</a:t>
            </a:r>
            <a:endParaRPr lang="de-CH" dirty="0"/>
          </a:p>
        </p:txBody>
      </p:sp>
      <p:sp>
        <p:nvSpPr>
          <p:cNvPr id="53" name="Foliennummernplatzhalter 4">
            <a:extLst>
              <a:ext uri="{FF2B5EF4-FFF2-40B4-BE49-F238E27FC236}">
                <a16:creationId xmlns:a16="http://schemas.microsoft.com/office/drawing/2014/main" id="{F6E723C3-915C-402C-9570-E97A66A840F5}"/>
              </a:ext>
            </a:extLst>
          </p:cNvPr>
          <p:cNvSpPr>
            <a:spLocks noGrp="1"/>
          </p:cNvSpPr>
          <p:nvPr>
            <p:ph type="sldNum" sz="quarter" idx="4"/>
          </p:nvPr>
        </p:nvSpPr>
        <p:spPr>
          <a:xfrm>
            <a:off x="268996" y="6453187"/>
            <a:ext cx="537454" cy="179387"/>
          </a:xfrm>
          <a:prstGeom prst="rect">
            <a:avLst/>
          </a:prstGeom>
        </p:spPr>
        <p:txBody>
          <a:bodyPr lIns="0" tIns="0" rIns="108000" bIns="0"/>
          <a:lstStyle>
            <a:lvl1pPr algn="r">
              <a:defRPr sz="1200">
                <a:solidFill>
                  <a:schemeClr val="tx1"/>
                </a:solidFill>
              </a:defRPr>
            </a:lvl1pPr>
          </a:lstStyle>
          <a:p>
            <a:fld id="{4EAC321B-7500-4259-A00F-915439A35E15}" type="slidenum">
              <a:rPr lang="de-CH" smtClean="0"/>
              <a:pPr/>
              <a:t>‹Nr.›</a:t>
            </a:fld>
            <a:endParaRPr lang="de-CH" dirty="0"/>
          </a:p>
        </p:txBody>
      </p:sp>
      <p:pic>
        <p:nvPicPr>
          <p:cNvPr id="10" name="Grafik 9">
            <a:extLst>
              <a:ext uri="{FF2B5EF4-FFF2-40B4-BE49-F238E27FC236}">
                <a16:creationId xmlns:a16="http://schemas.microsoft.com/office/drawing/2014/main" id="{58E42ADF-F5B2-43B8-AB96-1EFC272BC70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58468" y="6244316"/>
            <a:ext cx="1340225" cy="629524"/>
          </a:xfrm>
          <a:prstGeom prst="rect">
            <a:avLst/>
          </a:prstGeom>
        </p:spPr>
      </p:pic>
      <p:sp>
        <p:nvSpPr>
          <p:cNvPr id="2" name="Textplatzhalter 1"/>
          <p:cNvSpPr>
            <a:spLocks noGrp="1"/>
          </p:cNvSpPr>
          <p:nvPr>
            <p:ph type="body" idx="1"/>
          </p:nvPr>
        </p:nvSpPr>
        <p:spPr>
          <a:xfrm>
            <a:off x="802958" y="1449388"/>
            <a:ext cx="11057254" cy="4751387"/>
          </a:xfrm>
          <a:prstGeom prst="rect">
            <a:avLst/>
          </a:prstGeom>
        </p:spPr>
        <p:txBody>
          <a:bodyPr vert="horz" lIns="0" tIns="0" rIns="0" bIns="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4"/>
            <a:endParaRPr lang="de-DE" dirty="0"/>
          </a:p>
        </p:txBody>
      </p:sp>
    </p:spTree>
    <p:extLst>
      <p:ext uri="{BB962C8B-B14F-4D97-AF65-F5344CB8AC3E}">
        <p14:creationId xmlns:p14="http://schemas.microsoft.com/office/powerpoint/2010/main" val="325672650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51" r:id="rId3"/>
    <p:sldLayoutId id="2147483845" r:id="rId4"/>
    <p:sldLayoutId id="2147483850" r:id="rId5"/>
  </p:sldLayoutIdLst>
  <p:hf hdr="0"/>
  <p:txStyles>
    <p:titleStyle>
      <a:lvl1pPr algn="l" defTabSz="609768" rtl="0" eaLnBrk="1" latinLnBrk="0" hangingPunct="1">
        <a:lnSpc>
          <a:spcPct val="120000"/>
        </a:lnSpc>
        <a:spcBef>
          <a:spcPct val="0"/>
        </a:spcBef>
        <a:buNone/>
        <a:defRPr sz="3200" b="1" kern="1200" baseline="0">
          <a:solidFill>
            <a:schemeClr val="tx2"/>
          </a:solidFill>
          <a:latin typeface="+mj-lt"/>
          <a:ea typeface="+mj-ea"/>
          <a:cs typeface="+mj-cs"/>
        </a:defRPr>
      </a:lvl1pPr>
    </p:titleStyle>
    <p:bodyStyle>
      <a:lvl1pPr marL="252000" indent="-252000" algn="l" defTabSz="609768" rtl="0" eaLnBrk="1" latinLnBrk="0" hangingPunct="1">
        <a:spcBef>
          <a:spcPts val="18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52000" algn="l" defTabSz="609768" rtl="0" eaLnBrk="1" latinLnBrk="0" hangingPunct="1">
        <a:spcBef>
          <a:spcPts val="1200"/>
        </a:spcBef>
        <a:buClr>
          <a:schemeClr val="tx1"/>
        </a:buClr>
        <a:buSzPct val="80000"/>
        <a:buFont typeface="Arial" panose="020B0604020202020204" pitchFamily="34" charset="0"/>
        <a:buChar char="•"/>
        <a:defRPr sz="1800" kern="1200">
          <a:solidFill>
            <a:schemeClr val="tx1"/>
          </a:solidFill>
          <a:latin typeface="+mn-lt"/>
          <a:ea typeface="+mn-ea"/>
          <a:cs typeface="+mn-cs"/>
        </a:defRPr>
      </a:lvl2pPr>
      <a:lvl3pPr marL="756000" indent="-252000" algn="l" defTabSz="609768" rtl="0" eaLnBrk="1" latinLnBrk="0" hangingPunct="1">
        <a:spcBef>
          <a:spcPts val="1000"/>
        </a:spcBef>
        <a:buSzPct val="90000"/>
        <a:buFont typeface="Symbol" panose="05050102010706020507" pitchFamily="18" charset="2"/>
        <a:buChar char="-"/>
        <a:defRPr sz="1600" kern="1200">
          <a:solidFill>
            <a:schemeClr val="tx1"/>
          </a:solidFill>
          <a:latin typeface="+mn-lt"/>
          <a:ea typeface="+mn-ea"/>
          <a:cs typeface="+mn-cs"/>
        </a:defRPr>
      </a:lvl3pPr>
      <a:lvl4pPr marL="1008000" indent="-252000" algn="l" defTabSz="609768" rtl="0" eaLnBrk="1" latinLnBrk="0" hangingPunct="1">
        <a:spcBef>
          <a:spcPts val="600"/>
        </a:spcBef>
        <a:buFont typeface="Symbol" panose="05050102010706020507" pitchFamily="18" charset="2"/>
        <a:buChar char="-"/>
        <a:defRPr sz="1600" kern="1200">
          <a:solidFill>
            <a:schemeClr val="tx1"/>
          </a:solidFill>
          <a:latin typeface="+mn-lt"/>
          <a:ea typeface="+mn-ea"/>
          <a:cs typeface="+mn-cs"/>
        </a:defRPr>
      </a:lvl4pPr>
      <a:lvl5pPr marL="1260000" marR="0" indent="-252000" algn="l" defTabSz="609768" rtl="0" eaLnBrk="1" fontAlgn="auto" latinLnBrk="0" hangingPunct="1">
        <a:lnSpc>
          <a:spcPct val="120000"/>
        </a:lnSpc>
        <a:spcBef>
          <a:spcPts val="6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512000" indent="-252000" algn="l" defTabSz="611188" rtl="0" eaLnBrk="1" latinLnBrk="0" hangingPunct="1">
        <a:lnSpc>
          <a:spcPct val="120000"/>
        </a:lnSpc>
        <a:spcBef>
          <a:spcPts val="600"/>
        </a:spcBef>
        <a:buFont typeface="Symbol" panose="05050102010706020507" pitchFamily="18" charset="2"/>
        <a:buChar char="-"/>
        <a:defRPr sz="1600" kern="1200" baseline="0">
          <a:solidFill>
            <a:schemeClr val="tx1"/>
          </a:solidFill>
          <a:latin typeface="+mn-lt"/>
          <a:ea typeface="+mn-ea"/>
          <a:cs typeface="+mn-cs"/>
        </a:defRPr>
      </a:lvl6pPr>
      <a:lvl7pPr marL="1764000" indent="-252000" algn="l" defTabSz="609768" rtl="0" eaLnBrk="1" latinLnBrk="0" hangingPunct="1">
        <a:lnSpc>
          <a:spcPct val="120000"/>
        </a:lnSpc>
        <a:spcBef>
          <a:spcPts val="600"/>
        </a:spcBef>
        <a:buFont typeface="Symbol" panose="05050102010706020507" pitchFamily="18" charset="2"/>
        <a:buChar char="-"/>
        <a:defRPr sz="16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de-DE"/>
      </a:defPPr>
      <a:lvl1pPr marL="0" algn="l" defTabSz="609768" rtl="0" eaLnBrk="1" latinLnBrk="0" hangingPunct="1">
        <a:defRPr sz="1400" kern="1200">
          <a:solidFill>
            <a:schemeClr val="tx1"/>
          </a:solidFill>
          <a:latin typeface="+mn-lt"/>
          <a:ea typeface="+mn-ea"/>
          <a:cs typeface="+mn-cs"/>
        </a:defRPr>
      </a:lvl1pPr>
      <a:lvl2pPr marL="609768" algn="l" defTabSz="609768" rtl="0" eaLnBrk="1" latinLnBrk="0" hangingPunct="1">
        <a:defRPr sz="1400" kern="1200">
          <a:solidFill>
            <a:schemeClr val="tx1"/>
          </a:solidFill>
          <a:latin typeface="+mn-lt"/>
          <a:ea typeface="+mn-ea"/>
          <a:cs typeface="+mn-cs"/>
        </a:defRPr>
      </a:lvl2pPr>
      <a:lvl3pPr marL="1219535" algn="l" defTabSz="609768" rtl="0" eaLnBrk="1" latinLnBrk="0" hangingPunct="1">
        <a:defRPr sz="1400" kern="1200">
          <a:solidFill>
            <a:schemeClr val="tx1"/>
          </a:solidFill>
          <a:latin typeface="+mn-lt"/>
          <a:ea typeface="+mn-ea"/>
          <a:cs typeface="+mn-cs"/>
        </a:defRPr>
      </a:lvl3pPr>
      <a:lvl4pPr marL="1829303" algn="l" defTabSz="609768" rtl="0" eaLnBrk="1" latinLnBrk="0" hangingPunct="1">
        <a:defRPr sz="1400" kern="1200">
          <a:solidFill>
            <a:schemeClr val="tx1"/>
          </a:solidFill>
          <a:latin typeface="+mn-lt"/>
          <a:ea typeface="+mn-ea"/>
          <a:cs typeface="+mn-cs"/>
        </a:defRPr>
      </a:lvl4pPr>
      <a:lvl5pPr marL="2439071" algn="l" defTabSz="609768" rtl="0" eaLnBrk="1" latinLnBrk="0" hangingPunct="1">
        <a:defRPr sz="1400" kern="1200">
          <a:solidFill>
            <a:schemeClr val="tx1"/>
          </a:solidFill>
          <a:latin typeface="+mn-lt"/>
          <a:ea typeface="+mn-ea"/>
          <a:cs typeface="+mn-cs"/>
        </a:defRPr>
      </a:lvl5pPr>
      <a:lvl6pPr marL="3048838" algn="l" defTabSz="609768" rtl="0" eaLnBrk="1" latinLnBrk="0" hangingPunct="1">
        <a:defRPr sz="1400" kern="1200">
          <a:solidFill>
            <a:schemeClr val="tx1"/>
          </a:solidFill>
          <a:latin typeface="+mn-lt"/>
          <a:ea typeface="+mn-ea"/>
          <a:cs typeface="+mn-cs"/>
        </a:defRPr>
      </a:lvl6pPr>
      <a:lvl7pPr marL="3658606" algn="l" defTabSz="609768" rtl="0" eaLnBrk="1" latinLnBrk="0" hangingPunct="1">
        <a:defRPr sz="1400" kern="1200">
          <a:solidFill>
            <a:schemeClr val="tx1"/>
          </a:solidFill>
          <a:latin typeface="+mn-lt"/>
          <a:ea typeface="+mn-ea"/>
          <a:cs typeface="+mn-cs"/>
        </a:defRPr>
      </a:lvl7pPr>
      <a:lvl8pPr marL="4268373" algn="l" defTabSz="609768" rtl="0" eaLnBrk="1" latinLnBrk="0" hangingPunct="1">
        <a:defRPr sz="1400" kern="1200">
          <a:solidFill>
            <a:schemeClr val="tx1"/>
          </a:solidFill>
          <a:latin typeface="+mn-lt"/>
          <a:ea typeface="+mn-ea"/>
          <a:cs typeface="+mn-cs"/>
        </a:defRPr>
      </a:lvl8pPr>
      <a:lvl9pPr marL="4878141" algn="l" defTabSz="609768"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508">
          <p15:clr>
            <a:srgbClr val="547EBF"/>
          </p15:clr>
        </p15:guide>
        <p15:guide id="7" pos="7471">
          <p15:clr>
            <a:srgbClr val="547EBF"/>
          </p15:clr>
        </p15:guide>
        <p15:guide id="8" orient="horz" pos="210">
          <p15:clr>
            <a:srgbClr val="547EBF"/>
          </p15:clr>
        </p15:guide>
        <p15:guide id="9" orient="horz" pos="4065">
          <p15:clr>
            <a:srgbClr val="C35EA4"/>
          </p15:clr>
        </p15:guide>
        <p15:guide id="10" orient="horz" pos="4156" userDrawn="1">
          <p15:clr>
            <a:srgbClr val="547EBF"/>
          </p15:clr>
        </p15:guide>
        <p15:guide id="12" orient="horz" pos="391">
          <p15:clr>
            <a:srgbClr val="C35EA4"/>
          </p15:clr>
        </p15:guide>
        <p15:guide id="13" orient="horz" pos="913">
          <p15:clr>
            <a:srgbClr val="C35EA4"/>
          </p15:clr>
        </p15:guide>
        <p15:guide id="14" orient="horz" pos="3906">
          <p15:clr>
            <a:srgbClr val="C35EA4"/>
          </p15:clr>
        </p15:guide>
        <p15:guide id="15" pos="3987">
          <p15:clr>
            <a:srgbClr val="9FCC3B"/>
          </p15:clr>
        </p15:guide>
        <p15:guide id="16" pos="4091">
          <p15:clr>
            <a:srgbClr val="C35EA4"/>
          </p15:clr>
        </p15:guide>
        <p15:guide id="17" pos="3887">
          <p15:clr>
            <a:srgbClr val="C35EA4"/>
          </p15:clr>
        </p15:guide>
        <p15:guide id="18" orient="horz" pos="867">
          <p15:clr>
            <a:srgbClr val="C35EA4"/>
          </p15:clr>
        </p15:guide>
        <p15:guide id="19" orient="horz" pos="436">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ip.festo-didactic.com/DigitalEducation/ExternalAuthors/BrunoMeile/FDRenderer/CMSNuggets/MediaUser/CheckOpti_03530a16bcb27e11f97082012527c3b5.pdf" TargetMode="External"/><Relationship Id="rId2" Type="http://schemas.openxmlformats.org/officeDocument/2006/relationships/hyperlink" Target="https://www.festo.com/net/de_de/SupportPortal/Downloads/648007/708223/CheckOpti%203.2%20Rel.%2006.zip" TargetMode="Externa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t>Anwendung der automatischen, optischen Sichtprüfung</a:t>
            </a:r>
            <a:br>
              <a:rPr lang="de-CH" dirty="0"/>
            </a:br>
            <a:r>
              <a:rPr lang="de-CH" sz="1600" dirty="0"/>
              <a:t>Workshop für die Erarbeitung eines Testprogramms für das OST-Gadget</a:t>
            </a:r>
            <a:endParaRPr lang="de-CH" dirty="0"/>
          </a:p>
        </p:txBody>
      </p:sp>
      <p:sp>
        <p:nvSpPr>
          <p:cNvPr id="6" name="Datumsplatzhalter 5"/>
          <p:cNvSpPr>
            <a:spLocks noGrp="1"/>
          </p:cNvSpPr>
          <p:nvPr>
            <p:ph type="dt" sz="half" idx="10"/>
          </p:nvPr>
        </p:nvSpPr>
        <p:spPr/>
        <p:txBody>
          <a:bodyPr/>
          <a:lstStyle/>
          <a:p>
            <a:r>
              <a:rPr lang="de-DE" dirty="0"/>
              <a:t>25.8.21 </a:t>
            </a:r>
            <a:endParaRPr lang="de-CH" dirty="0"/>
          </a:p>
        </p:txBody>
      </p:sp>
      <p:sp>
        <p:nvSpPr>
          <p:cNvPr id="3" name="Textplatzhalter 2"/>
          <p:cNvSpPr>
            <a:spLocks noGrp="1"/>
          </p:cNvSpPr>
          <p:nvPr>
            <p:ph type="body" sz="quarter" idx="14"/>
          </p:nvPr>
        </p:nvSpPr>
        <p:spPr/>
        <p:txBody>
          <a:bodyPr/>
          <a:lstStyle/>
          <a:p>
            <a:r>
              <a:rPr lang="de-CH" dirty="0"/>
              <a:t>HLF / Standort Buchs</a:t>
            </a:r>
          </a:p>
        </p:txBody>
      </p:sp>
      <p:sp>
        <p:nvSpPr>
          <p:cNvPr id="5" name="Textplatzhalter 4"/>
          <p:cNvSpPr>
            <a:spLocks noGrp="1"/>
          </p:cNvSpPr>
          <p:nvPr>
            <p:ph type="body" sz="quarter" idx="20"/>
          </p:nvPr>
        </p:nvSpPr>
        <p:spPr/>
        <p:txBody>
          <a:bodyPr/>
          <a:lstStyle/>
          <a:p>
            <a:r>
              <a:rPr lang="de-CH" dirty="0"/>
              <a:t>Raphael Bernhardsgrütter / Bruno Meile</a:t>
            </a:r>
          </a:p>
        </p:txBody>
      </p:sp>
    </p:spTree>
    <p:extLst>
      <p:ext uri="{BB962C8B-B14F-4D97-AF65-F5344CB8AC3E}">
        <p14:creationId xmlns:p14="http://schemas.microsoft.com/office/powerpoint/2010/main" val="2756662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10</a:t>
            </a:fld>
            <a:endParaRPr lang="de-CH" dirty="0"/>
          </a:p>
        </p:txBody>
      </p:sp>
      <p:sp>
        <p:nvSpPr>
          <p:cNvPr id="5" name="Textplatzhalter 4"/>
          <p:cNvSpPr>
            <a:spLocks noGrp="1"/>
          </p:cNvSpPr>
          <p:nvPr>
            <p:ph type="body" sz="quarter" idx="20"/>
          </p:nvPr>
        </p:nvSpPr>
        <p:spPr>
          <a:xfrm>
            <a:off x="806451" y="1440000"/>
            <a:ext cx="7200000" cy="4332287"/>
          </a:xfrm>
        </p:spPr>
        <p:txBody>
          <a:bodyPr anchor="t" anchorCtr="0">
            <a:normAutofit/>
          </a:bodyPr>
          <a:lstStyle/>
          <a:p>
            <a:r>
              <a:rPr lang="de-CH" dirty="0"/>
              <a:t>Aufgabe:</a:t>
            </a:r>
          </a:p>
          <a:p>
            <a:pPr marL="285750" indent="-285750">
              <a:buFont typeface="Arial" panose="020B0604020202020204" pitchFamily="34" charset="0"/>
              <a:buChar char="•"/>
            </a:pPr>
            <a:r>
              <a:rPr lang="de-CH" sz="1800" b="0" dirty="0">
                <a:latin typeface="Arial" panose="020B0604020202020204" pitchFamily="34" charset="0"/>
                <a:ea typeface="Yu Mincho"/>
                <a:cs typeface="Times New Roman" panose="02020603050405020304" pitchFamily="18" charset="0"/>
              </a:rPr>
              <a:t>Arbeiten Sie die Lektion 1 der Optischen Sichtprüfung im dazugehörigen Skript durch. </a:t>
            </a:r>
            <a:r>
              <a:rPr lang="de-CH" sz="1800" b="0" dirty="0">
                <a:latin typeface="Arial" panose="020B0604020202020204" pitchFamily="34" charset="0"/>
                <a:ea typeface="Yu Mincho"/>
                <a:cs typeface="Times New Roman" panose="02020603050405020304" pitchFamily="18" charset="0"/>
                <a:sym typeface="Wingdings" panose="05000000000000000000" pitchFamily="2" charset="2"/>
              </a:rPr>
              <a:t> Kapitel 5.3 </a:t>
            </a:r>
          </a:p>
          <a:p>
            <a:pPr marL="285750" indent="-285750">
              <a:buFont typeface="Arial" panose="020B0604020202020204" pitchFamily="34" charset="0"/>
              <a:buChar char="•"/>
            </a:pPr>
            <a:r>
              <a:rPr lang="de-CH" sz="1800" b="0" dirty="0">
                <a:latin typeface="Arial" panose="020B0604020202020204" pitchFamily="34" charset="0"/>
                <a:ea typeface="Yu Mincho"/>
                <a:cs typeface="Times New Roman" panose="02020603050405020304" pitchFamily="18" charset="0"/>
                <a:sym typeface="Wingdings" panose="05000000000000000000" pitchFamily="2" charset="2"/>
              </a:rPr>
              <a:t>Nehmen Sie die Bedienungsanleitung CheckOpti zu Hilfe</a:t>
            </a:r>
            <a:endParaRPr lang="de-CH" sz="1800" b="0" dirty="0">
              <a:latin typeface="Arial" panose="020B0604020202020204" pitchFamily="34" charset="0"/>
              <a:ea typeface="Yu Mincho"/>
              <a:cs typeface="Times New Roman" panose="02020603050405020304" pitchFamily="18" charset="0"/>
            </a:endParaRPr>
          </a:p>
          <a:p>
            <a:endParaRPr lang="de-CH" dirty="0"/>
          </a:p>
        </p:txBody>
      </p:sp>
      <p:sp>
        <p:nvSpPr>
          <p:cNvPr id="7" name="Textplatzhalter 6"/>
          <p:cNvSpPr>
            <a:spLocks noGrp="1"/>
          </p:cNvSpPr>
          <p:nvPr>
            <p:ph type="body" sz="quarter" idx="24"/>
          </p:nvPr>
        </p:nvSpPr>
        <p:spPr/>
        <p:txBody>
          <a:bodyPr>
            <a:normAutofit lnSpcReduction="10000"/>
          </a:bodyPr>
          <a:lstStyle/>
          <a:p>
            <a:r>
              <a:rPr lang="de-CH" dirty="0"/>
              <a:t>Aufgabe 											Dauer 20’</a:t>
            </a:r>
          </a:p>
        </p:txBody>
      </p:sp>
      <p:sp>
        <p:nvSpPr>
          <p:cNvPr id="8" name="Titel 7"/>
          <p:cNvSpPr>
            <a:spLocks noGrp="1"/>
          </p:cNvSpPr>
          <p:nvPr>
            <p:ph type="title"/>
          </p:nvPr>
        </p:nvSpPr>
        <p:spPr>
          <a:xfrm>
            <a:off x="806450" y="720000"/>
            <a:ext cx="11053763" cy="684213"/>
          </a:xfrm>
        </p:spPr>
        <p:txBody>
          <a:bodyPr/>
          <a:lstStyle/>
          <a:p>
            <a:r>
              <a:rPr lang="de-CH" dirty="0"/>
              <a:t>Lektion 1: Verstehen</a:t>
            </a:r>
          </a:p>
        </p:txBody>
      </p:sp>
      <p:sp>
        <p:nvSpPr>
          <p:cNvPr id="10" name="Datumsplatzhalter 3">
            <a:extLst>
              <a:ext uri="{FF2B5EF4-FFF2-40B4-BE49-F238E27FC236}">
                <a16:creationId xmlns:a16="http://schemas.microsoft.com/office/drawing/2014/main" id="{5BF9C277-B847-4533-8A44-F76EB8877FAF}"/>
              </a:ext>
            </a:extLst>
          </p:cNvPr>
          <p:cNvSpPr txBox="1">
            <a:spLocks/>
          </p:cNvSpPr>
          <p:nvPr/>
        </p:nvSpPr>
        <p:spPr>
          <a:xfrm>
            <a:off x="6329363" y="6453187"/>
            <a:ext cx="3377345" cy="179387"/>
          </a:xfrm>
          <a:prstGeom prst="rect">
            <a:avLst/>
          </a:prstGeom>
        </p:spPr>
        <p:txBody>
          <a:bodyPr lIns="0" tIns="0" rIns="0" bIns="0"/>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DE" sz="1200" dirty="0"/>
              <a:t>September 2021</a:t>
            </a:r>
            <a:endParaRPr lang="de-CH" sz="1200" dirty="0"/>
          </a:p>
        </p:txBody>
      </p:sp>
      <p:pic>
        <p:nvPicPr>
          <p:cNvPr id="6" name="Grafik 5" descr="Ein Bild, das drinnen, Computer, Fräse enthält.&#10;&#10;Automatisch generierte Beschreibung">
            <a:extLst>
              <a:ext uri="{FF2B5EF4-FFF2-40B4-BE49-F238E27FC236}">
                <a16:creationId xmlns:a16="http://schemas.microsoft.com/office/drawing/2014/main" id="{A3C92343-07EE-4438-8F0A-4AF55CAC2D47}"/>
              </a:ext>
            </a:extLst>
          </p:cNvPr>
          <p:cNvPicPr>
            <a:picLocks noChangeAspect="1"/>
          </p:cNvPicPr>
          <p:nvPr/>
        </p:nvPicPr>
        <p:blipFill>
          <a:blip r:embed="rId2"/>
          <a:stretch>
            <a:fillRect/>
          </a:stretch>
        </p:blipFill>
        <p:spPr>
          <a:xfrm>
            <a:off x="8181103" y="692150"/>
            <a:ext cx="3210796" cy="4817399"/>
          </a:xfrm>
          <a:prstGeom prst="rect">
            <a:avLst/>
          </a:prstGeom>
        </p:spPr>
      </p:pic>
      <p:sp>
        <p:nvSpPr>
          <p:cNvPr id="13" name="Textfeld 12">
            <a:extLst>
              <a:ext uri="{FF2B5EF4-FFF2-40B4-BE49-F238E27FC236}">
                <a16:creationId xmlns:a16="http://schemas.microsoft.com/office/drawing/2014/main" id="{D6758896-628E-4460-9A3F-EBD7E864D187}"/>
              </a:ext>
            </a:extLst>
          </p:cNvPr>
          <p:cNvSpPr txBox="1"/>
          <p:nvPr/>
        </p:nvSpPr>
        <p:spPr>
          <a:xfrm>
            <a:off x="8181103" y="5597987"/>
            <a:ext cx="3210796" cy="343362"/>
          </a:xfrm>
          <a:prstGeom prst="rect">
            <a:avLst/>
          </a:prstGeom>
          <a:noFill/>
        </p:spPr>
        <p:txBody>
          <a:bodyPr wrap="none" lIns="108000" tIns="36000" rIns="108000" bIns="108000" rtlCol="0">
            <a:normAutofit/>
          </a:bodyPr>
          <a:lstStyle/>
          <a:p>
            <a:pPr algn="l">
              <a:spcAft>
                <a:spcPts val="600"/>
              </a:spcAft>
              <a:buClr>
                <a:schemeClr val="tx2"/>
              </a:buClr>
            </a:pPr>
            <a:r>
              <a:rPr lang="de-CH" sz="1100" dirty="0">
                <a:ea typeface="Roboto Medium" panose="02000000000000000000" pitchFamily="2" charset="0"/>
              </a:rPr>
              <a:t>Abb. 2: das Kameramodul der HLF</a:t>
            </a:r>
          </a:p>
        </p:txBody>
      </p:sp>
      <p:sp>
        <p:nvSpPr>
          <p:cNvPr id="11" name="Fußzeilenplatzhalter 2">
            <a:extLst>
              <a:ext uri="{FF2B5EF4-FFF2-40B4-BE49-F238E27FC236}">
                <a16:creationId xmlns:a16="http://schemas.microsoft.com/office/drawing/2014/main" id="{14971084-DD3D-4515-89E4-F18AF66AB883}"/>
              </a:ext>
            </a:extLst>
          </p:cNvPr>
          <p:cNvSpPr>
            <a:spLocks noGrp="1"/>
          </p:cNvSpPr>
          <p:nvPr>
            <p:ph type="ftr" sz="quarter" idx="17"/>
          </p:nvPr>
        </p:nvSpPr>
        <p:spPr>
          <a:xfrm>
            <a:off x="806450" y="6454845"/>
            <a:ext cx="5364163" cy="332663"/>
          </a:xfrm>
        </p:spPr>
        <p:txBody>
          <a:bodyPr/>
          <a:lstStyle/>
          <a:p>
            <a:r>
              <a:rPr lang="de-CH" dirty="0"/>
              <a:t>Anwendung der automatischen, optischen Sichtprüfung</a:t>
            </a:r>
          </a:p>
        </p:txBody>
      </p:sp>
    </p:spTree>
    <p:extLst>
      <p:ext uri="{BB962C8B-B14F-4D97-AF65-F5344CB8AC3E}">
        <p14:creationId xmlns:p14="http://schemas.microsoft.com/office/powerpoint/2010/main" val="2593560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11</a:t>
            </a:fld>
            <a:endParaRPr lang="de-CH" dirty="0"/>
          </a:p>
        </p:txBody>
      </p:sp>
      <p:sp>
        <p:nvSpPr>
          <p:cNvPr id="5" name="Textplatzhalter 4"/>
          <p:cNvSpPr>
            <a:spLocks noGrp="1"/>
          </p:cNvSpPr>
          <p:nvPr>
            <p:ph type="body" sz="quarter" idx="20"/>
          </p:nvPr>
        </p:nvSpPr>
        <p:spPr>
          <a:xfrm>
            <a:off x="806451" y="1440000"/>
            <a:ext cx="7200000" cy="4698000"/>
          </a:xfrm>
        </p:spPr>
        <p:txBody>
          <a:bodyPr anchor="t" anchorCtr="0">
            <a:normAutofit/>
          </a:bodyPr>
          <a:lstStyle/>
          <a:p>
            <a:pPr marL="0" lvl="1" algn="just">
              <a:spcBef>
                <a:spcPts val="0"/>
              </a:spcBef>
              <a:spcAft>
                <a:spcPts val="600"/>
              </a:spcAft>
              <a:tabLst>
                <a:tab pos="540385" algn="l"/>
              </a:tabLst>
            </a:pPr>
            <a:r>
              <a:rPr lang="de-CH" sz="2000" b="1" dirty="0"/>
              <a:t>Reflektion 1: Was wurde im Video gemacht</a:t>
            </a:r>
          </a:p>
          <a:p>
            <a:pPr marL="0" lvl="1" algn="just">
              <a:spcBef>
                <a:spcPts val="0"/>
              </a:spcBef>
              <a:spcAft>
                <a:spcPts val="600"/>
              </a:spcAft>
              <a:tabLst>
                <a:tab pos="540385" algn="l"/>
              </a:tabLst>
            </a:pPr>
            <a:r>
              <a:rPr lang="de-CH" dirty="0">
                <a:sym typeface="Wingdings" panose="05000000000000000000" pitchFamily="2" charset="2"/>
              </a:rPr>
              <a:t></a:t>
            </a:r>
            <a:r>
              <a:rPr lang="de-CH" dirty="0"/>
              <a:t>Diskussion der Beobachtungen</a:t>
            </a:r>
          </a:p>
          <a:p>
            <a:pPr marL="0" lvl="1" indent="0" algn="just">
              <a:spcBef>
                <a:spcPts val="0"/>
              </a:spcBef>
              <a:spcAft>
                <a:spcPts val="600"/>
              </a:spcAft>
              <a:buNone/>
              <a:tabLst>
                <a:tab pos="540385" algn="l"/>
              </a:tabLst>
            </a:pPr>
            <a:endParaRPr lang="de-CH" sz="2000" b="1" dirty="0"/>
          </a:p>
          <a:p>
            <a:pPr marL="0" lvl="1" indent="0" algn="just">
              <a:spcBef>
                <a:spcPts val="0"/>
              </a:spcBef>
              <a:spcAft>
                <a:spcPts val="600"/>
              </a:spcAft>
              <a:buNone/>
              <a:tabLst>
                <a:tab pos="540385" algn="l"/>
              </a:tabLst>
            </a:pPr>
            <a:endParaRPr lang="de-CH" sz="2000" b="1" dirty="0"/>
          </a:p>
          <a:p>
            <a:pPr marL="0" lvl="1" indent="0" algn="just">
              <a:spcBef>
                <a:spcPts val="0"/>
              </a:spcBef>
              <a:spcAft>
                <a:spcPts val="600"/>
              </a:spcAft>
              <a:buNone/>
              <a:tabLst>
                <a:tab pos="540385" algn="l"/>
              </a:tabLst>
            </a:pPr>
            <a:endParaRPr lang="de-CH" sz="2000" b="1" dirty="0"/>
          </a:p>
          <a:p>
            <a:pPr marL="0" lvl="1" indent="0" algn="just">
              <a:spcBef>
                <a:spcPts val="0"/>
              </a:spcBef>
              <a:spcAft>
                <a:spcPts val="600"/>
              </a:spcAft>
              <a:buNone/>
              <a:tabLst>
                <a:tab pos="540385" algn="l"/>
              </a:tabLst>
            </a:pPr>
            <a:endParaRPr lang="de-CH" sz="2000" b="1" dirty="0"/>
          </a:p>
          <a:p>
            <a:pPr marL="0" lvl="1" indent="0" algn="just">
              <a:spcBef>
                <a:spcPts val="0"/>
              </a:spcBef>
              <a:spcAft>
                <a:spcPts val="600"/>
              </a:spcAft>
              <a:buNone/>
              <a:tabLst>
                <a:tab pos="540385" algn="l"/>
              </a:tabLst>
            </a:pPr>
            <a:endParaRPr lang="de-CH" sz="2000" b="1" dirty="0"/>
          </a:p>
          <a:p>
            <a:pPr marL="0" lvl="1" indent="0" algn="just">
              <a:spcBef>
                <a:spcPts val="0"/>
              </a:spcBef>
              <a:spcAft>
                <a:spcPts val="600"/>
              </a:spcAft>
              <a:buNone/>
              <a:tabLst>
                <a:tab pos="540385" algn="l"/>
              </a:tabLst>
            </a:pPr>
            <a:endParaRPr lang="de-CH" sz="2000" b="1" dirty="0"/>
          </a:p>
          <a:p>
            <a:pPr marL="0" lvl="1" indent="0" algn="just">
              <a:spcBef>
                <a:spcPts val="0"/>
              </a:spcBef>
              <a:spcAft>
                <a:spcPts val="600"/>
              </a:spcAft>
              <a:buNone/>
              <a:tabLst>
                <a:tab pos="540385" algn="l"/>
              </a:tabLst>
            </a:pPr>
            <a:endParaRPr lang="de-CH" sz="2000" b="1" dirty="0"/>
          </a:p>
          <a:p>
            <a:pPr marL="0" lvl="1" indent="0" algn="just">
              <a:spcBef>
                <a:spcPts val="0"/>
              </a:spcBef>
              <a:spcAft>
                <a:spcPts val="600"/>
              </a:spcAft>
              <a:buNone/>
              <a:tabLst>
                <a:tab pos="540385" algn="l"/>
              </a:tabLst>
            </a:pPr>
            <a:endParaRPr lang="de-CH" sz="2000" b="1" dirty="0"/>
          </a:p>
          <a:p>
            <a:pPr marL="0" lvl="1" indent="0" algn="just">
              <a:spcBef>
                <a:spcPts val="0"/>
              </a:spcBef>
              <a:spcAft>
                <a:spcPts val="600"/>
              </a:spcAft>
              <a:buNone/>
              <a:tabLst>
                <a:tab pos="540385" algn="l"/>
              </a:tabLst>
            </a:pPr>
            <a:endParaRPr lang="de-CH" sz="2000" b="1" dirty="0"/>
          </a:p>
          <a:p>
            <a:pPr marL="0" lvl="1" indent="0" algn="just">
              <a:spcBef>
                <a:spcPts val="0"/>
              </a:spcBef>
              <a:spcAft>
                <a:spcPts val="600"/>
              </a:spcAft>
              <a:buNone/>
              <a:tabLst>
                <a:tab pos="540385" algn="l"/>
              </a:tabLst>
            </a:pPr>
            <a:endParaRPr lang="de-CH" sz="2000" b="1" dirty="0"/>
          </a:p>
        </p:txBody>
      </p:sp>
      <p:sp>
        <p:nvSpPr>
          <p:cNvPr id="7" name="Textplatzhalter 6"/>
          <p:cNvSpPr>
            <a:spLocks noGrp="1"/>
          </p:cNvSpPr>
          <p:nvPr>
            <p:ph type="body" sz="quarter" idx="24"/>
          </p:nvPr>
        </p:nvSpPr>
        <p:spPr/>
        <p:txBody>
          <a:bodyPr>
            <a:normAutofit lnSpcReduction="10000"/>
          </a:bodyPr>
          <a:lstStyle/>
          <a:p>
            <a:r>
              <a:rPr lang="de-CH" dirty="0"/>
              <a:t>Reflektion 										Dauer 20’</a:t>
            </a:r>
          </a:p>
        </p:txBody>
      </p:sp>
      <p:sp>
        <p:nvSpPr>
          <p:cNvPr id="8" name="Titel 7"/>
          <p:cNvSpPr>
            <a:spLocks noGrp="1"/>
          </p:cNvSpPr>
          <p:nvPr>
            <p:ph type="title"/>
          </p:nvPr>
        </p:nvSpPr>
        <p:spPr>
          <a:xfrm>
            <a:off x="806450" y="720000"/>
            <a:ext cx="11053763" cy="684213"/>
          </a:xfrm>
        </p:spPr>
        <p:txBody>
          <a:bodyPr/>
          <a:lstStyle/>
          <a:p>
            <a:r>
              <a:rPr lang="de-CH" dirty="0"/>
              <a:t>Lektion 1: Reflektion</a:t>
            </a:r>
          </a:p>
        </p:txBody>
      </p:sp>
      <p:sp>
        <p:nvSpPr>
          <p:cNvPr id="10" name="Datumsplatzhalter 3">
            <a:extLst>
              <a:ext uri="{FF2B5EF4-FFF2-40B4-BE49-F238E27FC236}">
                <a16:creationId xmlns:a16="http://schemas.microsoft.com/office/drawing/2014/main" id="{5BF9C277-B847-4533-8A44-F76EB8877FAF}"/>
              </a:ext>
            </a:extLst>
          </p:cNvPr>
          <p:cNvSpPr txBox="1">
            <a:spLocks/>
          </p:cNvSpPr>
          <p:nvPr/>
        </p:nvSpPr>
        <p:spPr>
          <a:xfrm>
            <a:off x="6329363" y="6453187"/>
            <a:ext cx="3377345" cy="179387"/>
          </a:xfrm>
          <a:prstGeom prst="rect">
            <a:avLst/>
          </a:prstGeom>
        </p:spPr>
        <p:txBody>
          <a:bodyPr lIns="0" tIns="0" rIns="0" bIns="0"/>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DE" sz="1200" dirty="0"/>
              <a:t>September 2021</a:t>
            </a:r>
            <a:endParaRPr lang="de-CH" sz="1200" dirty="0"/>
          </a:p>
        </p:txBody>
      </p:sp>
      <p:pic>
        <p:nvPicPr>
          <p:cNvPr id="11" name="Grafik 10" descr="Ein Bild, das Tisch enthält.&#10;&#10;Automatisch generierte Beschreibung">
            <a:extLst>
              <a:ext uri="{FF2B5EF4-FFF2-40B4-BE49-F238E27FC236}">
                <a16:creationId xmlns:a16="http://schemas.microsoft.com/office/drawing/2014/main" id="{E0259FA3-13D1-4BE7-9E59-763B77E0F44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06449" y="2216329"/>
            <a:ext cx="7597322" cy="4033877"/>
          </a:xfrm>
          <a:prstGeom prst="rect">
            <a:avLst/>
          </a:prstGeom>
        </p:spPr>
      </p:pic>
      <p:sp>
        <p:nvSpPr>
          <p:cNvPr id="9" name="Fußzeilenplatzhalter 2">
            <a:extLst>
              <a:ext uri="{FF2B5EF4-FFF2-40B4-BE49-F238E27FC236}">
                <a16:creationId xmlns:a16="http://schemas.microsoft.com/office/drawing/2014/main" id="{CE63DF3A-6CC3-4610-8582-E354520276CB}"/>
              </a:ext>
            </a:extLst>
          </p:cNvPr>
          <p:cNvSpPr>
            <a:spLocks noGrp="1"/>
          </p:cNvSpPr>
          <p:nvPr>
            <p:ph type="ftr" sz="quarter" idx="17"/>
          </p:nvPr>
        </p:nvSpPr>
        <p:spPr>
          <a:xfrm>
            <a:off x="806450" y="6454845"/>
            <a:ext cx="5364163" cy="332663"/>
          </a:xfrm>
        </p:spPr>
        <p:txBody>
          <a:bodyPr/>
          <a:lstStyle/>
          <a:p>
            <a:r>
              <a:rPr lang="de-CH" dirty="0"/>
              <a:t>Anwendung der automatischen, optischen Sichtprüfung</a:t>
            </a:r>
          </a:p>
        </p:txBody>
      </p:sp>
    </p:spTree>
    <p:extLst>
      <p:ext uri="{BB962C8B-B14F-4D97-AF65-F5344CB8AC3E}">
        <p14:creationId xmlns:p14="http://schemas.microsoft.com/office/powerpoint/2010/main" val="2979883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12</a:t>
            </a:fld>
            <a:endParaRPr lang="de-CH" dirty="0"/>
          </a:p>
        </p:txBody>
      </p:sp>
      <p:sp>
        <p:nvSpPr>
          <p:cNvPr id="5" name="Textplatzhalter 4"/>
          <p:cNvSpPr>
            <a:spLocks noGrp="1"/>
          </p:cNvSpPr>
          <p:nvPr>
            <p:ph type="body" sz="quarter" idx="20"/>
          </p:nvPr>
        </p:nvSpPr>
        <p:spPr>
          <a:xfrm>
            <a:off x="806451" y="1440000"/>
            <a:ext cx="6015263" cy="4698000"/>
          </a:xfrm>
        </p:spPr>
        <p:txBody>
          <a:bodyPr anchor="t" anchorCtr="0">
            <a:normAutofit lnSpcReduction="10000"/>
          </a:bodyPr>
          <a:lstStyle/>
          <a:p>
            <a:pPr marL="0" lvl="1" algn="just">
              <a:spcBef>
                <a:spcPts val="0"/>
              </a:spcBef>
              <a:spcAft>
                <a:spcPts val="600"/>
              </a:spcAft>
              <a:tabLst>
                <a:tab pos="540385" algn="l"/>
              </a:tabLst>
            </a:pPr>
            <a:r>
              <a:rPr lang="de-CH" sz="2000" b="1" dirty="0"/>
              <a:t>Reflektion 1: Was wurde im Video gemacht</a:t>
            </a:r>
          </a:p>
          <a:p>
            <a:pPr marL="0" lvl="1" algn="just">
              <a:spcBef>
                <a:spcPts val="0"/>
              </a:spcBef>
              <a:spcAft>
                <a:spcPts val="600"/>
              </a:spcAft>
              <a:tabLst>
                <a:tab pos="540385" algn="l"/>
              </a:tabLst>
            </a:pPr>
            <a:r>
              <a:rPr lang="de-CH" dirty="0"/>
              <a:t>Mögliche Antworten:</a:t>
            </a:r>
          </a:p>
          <a:p>
            <a:pPr marL="0" lvl="1" algn="just">
              <a:spcBef>
                <a:spcPts val="0"/>
              </a:spcBef>
              <a:spcAft>
                <a:spcPts val="600"/>
              </a:spcAft>
              <a:tabLst>
                <a:tab pos="540385" algn="l"/>
              </a:tabLst>
            </a:pPr>
            <a:endParaRPr lang="de-CH" dirty="0"/>
          </a:p>
          <a:p>
            <a:pPr marL="0" lvl="1" algn="just">
              <a:spcBef>
                <a:spcPts val="0"/>
              </a:spcBef>
              <a:spcAft>
                <a:spcPts val="600"/>
              </a:spcAft>
              <a:tabLst>
                <a:tab pos="540385" algn="l"/>
              </a:tabLst>
            </a:pPr>
            <a:r>
              <a:rPr lang="de-CH" b="1" dirty="0"/>
              <a:t>Berechnung von:</a:t>
            </a:r>
          </a:p>
          <a:p>
            <a:pPr marL="285750" lvl="1" indent="-285750" algn="just">
              <a:spcBef>
                <a:spcPts val="0"/>
              </a:spcBef>
              <a:spcAft>
                <a:spcPts val="600"/>
              </a:spcAft>
              <a:buFont typeface="Wingdings" panose="05000000000000000000" pitchFamily="2" charset="2"/>
              <a:buChar char="Ø"/>
              <a:tabLst>
                <a:tab pos="540385" algn="l"/>
              </a:tabLst>
            </a:pPr>
            <a:r>
              <a:rPr lang="de-CH" dirty="0"/>
              <a:t>X Koord. Mitte [Pixel] und Y Koord. Mitte [Pixel] </a:t>
            </a:r>
          </a:p>
          <a:p>
            <a:pPr marL="285750" lvl="1" indent="-285750" algn="just">
              <a:spcBef>
                <a:spcPts val="0"/>
              </a:spcBef>
              <a:spcAft>
                <a:spcPts val="600"/>
              </a:spcAft>
              <a:buFont typeface="Wingdings" panose="05000000000000000000" pitchFamily="2" charset="2"/>
              <a:buChar char="Ø"/>
              <a:tabLst>
                <a:tab pos="540385" algn="l"/>
              </a:tabLst>
            </a:pPr>
            <a:r>
              <a:rPr lang="de-CH" dirty="0"/>
              <a:t>Fläche [Pixel²]</a:t>
            </a:r>
          </a:p>
          <a:p>
            <a:pPr marL="285750" lvl="1" indent="-285750" algn="just">
              <a:spcBef>
                <a:spcPts val="0"/>
              </a:spcBef>
              <a:spcAft>
                <a:spcPts val="600"/>
              </a:spcAft>
              <a:buFont typeface="Wingdings" panose="05000000000000000000" pitchFamily="2" charset="2"/>
              <a:buChar char="Ø"/>
              <a:tabLst>
                <a:tab pos="540385" algn="l"/>
              </a:tabLst>
            </a:pPr>
            <a:r>
              <a:rPr lang="de-CH" dirty="0"/>
              <a:t>Umfang [Pixel]</a:t>
            </a:r>
          </a:p>
          <a:p>
            <a:pPr marL="285750" lvl="1" indent="-285750" algn="just">
              <a:spcBef>
                <a:spcPts val="0"/>
              </a:spcBef>
              <a:spcAft>
                <a:spcPts val="600"/>
              </a:spcAft>
              <a:buFont typeface="Wingdings" panose="05000000000000000000" pitchFamily="2" charset="2"/>
              <a:buChar char="Ø"/>
              <a:tabLst>
                <a:tab pos="540385" algn="l"/>
              </a:tabLst>
            </a:pPr>
            <a:r>
              <a:rPr lang="de-CH" dirty="0"/>
              <a:t>Fläche x/2 [Pixel²]</a:t>
            </a:r>
          </a:p>
          <a:p>
            <a:pPr marL="285750" lvl="1" indent="-285750" algn="just">
              <a:spcBef>
                <a:spcPts val="0"/>
              </a:spcBef>
              <a:spcAft>
                <a:spcPts val="600"/>
              </a:spcAft>
              <a:buFont typeface="Wingdings" panose="05000000000000000000" pitchFamily="2" charset="2"/>
              <a:buChar char="Ø"/>
              <a:tabLst>
                <a:tab pos="540385" algn="l"/>
              </a:tabLst>
            </a:pPr>
            <a:r>
              <a:rPr lang="de-CH" dirty="0"/>
              <a:t>Fläche y/2 [Pixel²]</a:t>
            </a:r>
          </a:p>
          <a:p>
            <a:pPr marL="0" lvl="1" algn="just">
              <a:spcBef>
                <a:spcPts val="0"/>
              </a:spcBef>
              <a:spcAft>
                <a:spcPts val="600"/>
              </a:spcAft>
              <a:tabLst>
                <a:tab pos="540385" algn="l"/>
              </a:tabLst>
            </a:pPr>
            <a:endParaRPr lang="de-CH" dirty="0"/>
          </a:p>
          <a:p>
            <a:pPr marL="0" lvl="1" algn="just">
              <a:spcBef>
                <a:spcPts val="0"/>
              </a:spcBef>
              <a:spcAft>
                <a:spcPts val="600"/>
              </a:spcAft>
              <a:tabLst>
                <a:tab pos="540385" algn="l"/>
              </a:tabLst>
            </a:pPr>
            <a:r>
              <a:rPr lang="de-CH" b="1" dirty="0"/>
              <a:t>Berechnung der Schwellwerte in Kamerabild:</a:t>
            </a:r>
          </a:p>
          <a:p>
            <a:pPr marL="285750" lvl="1" indent="-285750" algn="just">
              <a:spcBef>
                <a:spcPts val="0"/>
              </a:spcBef>
              <a:spcAft>
                <a:spcPts val="600"/>
              </a:spcAft>
              <a:buFont typeface="Wingdings" panose="05000000000000000000" pitchFamily="2" charset="2"/>
              <a:buChar char="Ø"/>
              <a:tabLst>
                <a:tab pos="540385" algn="l"/>
              </a:tabLst>
            </a:pPr>
            <a:r>
              <a:rPr lang="de-CH" dirty="0"/>
              <a:t>Helligkeits- und Farbbereich (H-Komponente)</a:t>
            </a:r>
          </a:p>
          <a:p>
            <a:pPr marL="285750" lvl="1" indent="-285750" algn="just">
              <a:spcBef>
                <a:spcPts val="0"/>
              </a:spcBef>
              <a:spcAft>
                <a:spcPts val="600"/>
              </a:spcAft>
              <a:buFont typeface="Wingdings" panose="05000000000000000000" pitchFamily="2" charset="2"/>
              <a:buChar char="Ø"/>
              <a:tabLst>
                <a:tab pos="540385" algn="l"/>
              </a:tabLst>
            </a:pPr>
            <a:r>
              <a:rPr lang="de-CH" dirty="0"/>
              <a:t>Helligkeit im Bereich von 0 bis 128</a:t>
            </a:r>
          </a:p>
          <a:p>
            <a:pPr marL="285750" lvl="1" indent="-285750" algn="just">
              <a:spcBef>
                <a:spcPts val="0"/>
              </a:spcBef>
              <a:spcAft>
                <a:spcPts val="600"/>
              </a:spcAft>
              <a:buFont typeface="Wingdings" panose="05000000000000000000" pitchFamily="2" charset="2"/>
              <a:buChar char="Ø"/>
              <a:tabLst>
                <a:tab pos="540385" algn="l"/>
              </a:tabLst>
            </a:pPr>
            <a:r>
              <a:rPr lang="de-CH" dirty="0"/>
              <a:t>Farbton im Bereich von 0 bis 192</a:t>
            </a:r>
            <a:endParaRPr lang="de-CH" sz="2000" b="1" dirty="0"/>
          </a:p>
        </p:txBody>
      </p:sp>
      <p:sp>
        <p:nvSpPr>
          <p:cNvPr id="7" name="Textplatzhalter 6"/>
          <p:cNvSpPr>
            <a:spLocks noGrp="1"/>
          </p:cNvSpPr>
          <p:nvPr>
            <p:ph type="body" sz="quarter" idx="24"/>
          </p:nvPr>
        </p:nvSpPr>
        <p:spPr/>
        <p:txBody>
          <a:bodyPr>
            <a:normAutofit lnSpcReduction="10000"/>
          </a:bodyPr>
          <a:lstStyle/>
          <a:p>
            <a:r>
              <a:rPr lang="de-CH" dirty="0"/>
              <a:t>Reflektion 										</a:t>
            </a:r>
          </a:p>
        </p:txBody>
      </p:sp>
      <p:sp>
        <p:nvSpPr>
          <p:cNvPr id="8" name="Titel 7"/>
          <p:cNvSpPr>
            <a:spLocks noGrp="1"/>
          </p:cNvSpPr>
          <p:nvPr>
            <p:ph type="title"/>
          </p:nvPr>
        </p:nvSpPr>
        <p:spPr>
          <a:xfrm>
            <a:off x="806450" y="720000"/>
            <a:ext cx="11053763" cy="684213"/>
          </a:xfrm>
        </p:spPr>
        <p:txBody>
          <a:bodyPr/>
          <a:lstStyle/>
          <a:p>
            <a:r>
              <a:rPr lang="de-CH" dirty="0"/>
              <a:t>Lektion 1: Reflektion</a:t>
            </a:r>
          </a:p>
        </p:txBody>
      </p:sp>
      <p:sp>
        <p:nvSpPr>
          <p:cNvPr id="10" name="Datumsplatzhalter 3">
            <a:extLst>
              <a:ext uri="{FF2B5EF4-FFF2-40B4-BE49-F238E27FC236}">
                <a16:creationId xmlns:a16="http://schemas.microsoft.com/office/drawing/2014/main" id="{5BF9C277-B847-4533-8A44-F76EB8877FAF}"/>
              </a:ext>
            </a:extLst>
          </p:cNvPr>
          <p:cNvSpPr txBox="1">
            <a:spLocks/>
          </p:cNvSpPr>
          <p:nvPr/>
        </p:nvSpPr>
        <p:spPr>
          <a:xfrm>
            <a:off x="6329363" y="6453187"/>
            <a:ext cx="3377345" cy="179387"/>
          </a:xfrm>
          <a:prstGeom prst="rect">
            <a:avLst/>
          </a:prstGeom>
        </p:spPr>
        <p:txBody>
          <a:bodyPr lIns="0" tIns="0" rIns="0" bIns="0"/>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DE" sz="1200" dirty="0"/>
              <a:t>September 2021</a:t>
            </a:r>
            <a:endParaRPr lang="de-CH" sz="1200" dirty="0"/>
          </a:p>
        </p:txBody>
      </p:sp>
      <p:pic>
        <p:nvPicPr>
          <p:cNvPr id="9" name="Grafik 8" descr="Ein Bild, das Tisch enthält.&#10;&#10;Automatisch generierte Beschreibung">
            <a:extLst>
              <a:ext uri="{FF2B5EF4-FFF2-40B4-BE49-F238E27FC236}">
                <a16:creationId xmlns:a16="http://schemas.microsoft.com/office/drawing/2014/main" id="{52AC7033-2FF8-4945-8600-84E551E55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54" t="15070" r="29055" b="4597"/>
          <a:stretch/>
        </p:blipFill>
        <p:spPr>
          <a:xfrm>
            <a:off x="6480000" y="2520000"/>
            <a:ext cx="5400000" cy="3398379"/>
          </a:xfrm>
          <a:prstGeom prst="rect">
            <a:avLst/>
          </a:prstGeom>
        </p:spPr>
      </p:pic>
      <p:sp>
        <p:nvSpPr>
          <p:cNvPr id="11" name="Fußzeilenplatzhalter 2">
            <a:extLst>
              <a:ext uri="{FF2B5EF4-FFF2-40B4-BE49-F238E27FC236}">
                <a16:creationId xmlns:a16="http://schemas.microsoft.com/office/drawing/2014/main" id="{3F1E6F20-8BE3-4026-9E4B-1F962E56F3BA}"/>
              </a:ext>
            </a:extLst>
          </p:cNvPr>
          <p:cNvSpPr>
            <a:spLocks noGrp="1"/>
          </p:cNvSpPr>
          <p:nvPr>
            <p:ph type="ftr" sz="quarter" idx="17"/>
          </p:nvPr>
        </p:nvSpPr>
        <p:spPr>
          <a:xfrm>
            <a:off x="806450" y="6454845"/>
            <a:ext cx="5364163" cy="332663"/>
          </a:xfrm>
        </p:spPr>
        <p:txBody>
          <a:bodyPr/>
          <a:lstStyle/>
          <a:p>
            <a:r>
              <a:rPr lang="de-CH" dirty="0"/>
              <a:t>Anwendung der automatischen, optischen Sichtprüfung</a:t>
            </a:r>
          </a:p>
        </p:txBody>
      </p:sp>
    </p:spTree>
    <p:extLst>
      <p:ext uri="{BB962C8B-B14F-4D97-AF65-F5344CB8AC3E}">
        <p14:creationId xmlns:p14="http://schemas.microsoft.com/office/powerpoint/2010/main" val="94750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13</a:t>
            </a:fld>
            <a:endParaRPr lang="de-CH" dirty="0"/>
          </a:p>
        </p:txBody>
      </p:sp>
      <p:sp>
        <p:nvSpPr>
          <p:cNvPr id="5" name="Textplatzhalter 4"/>
          <p:cNvSpPr>
            <a:spLocks noGrp="1"/>
          </p:cNvSpPr>
          <p:nvPr>
            <p:ph type="body" sz="quarter" idx="20"/>
          </p:nvPr>
        </p:nvSpPr>
        <p:spPr>
          <a:xfrm>
            <a:off x="806451" y="1440000"/>
            <a:ext cx="10800000" cy="4698000"/>
          </a:xfrm>
        </p:spPr>
        <p:txBody>
          <a:bodyPr anchor="t" anchorCtr="0">
            <a:normAutofit/>
          </a:bodyPr>
          <a:lstStyle/>
          <a:p>
            <a:pPr marL="0" lvl="1" indent="0" algn="just">
              <a:spcBef>
                <a:spcPts val="0"/>
              </a:spcBef>
              <a:spcAft>
                <a:spcPts val="600"/>
              </a:spcAft>
              <a:buFont typeface="Arial" panose="020B0604020202020204" pitchFamily="34" charset="0"/>
              <a:buNone/>
              <a:tabLst>
                <a:tab pos="540385" algn="l"/>
              </a:tabLst>
            </a:pPr>
            <a:r>
              <a:rPr lang="de-CH" sz="2000" b="1" dirty="0">
                <a:latin typeface="+mj-lt"/>
              </a:rPr>
              <a:t>Reflektion 2: </a:t>
            </a:r>
            <a:r>
              <a:rPr lang="de-CH" sz="2000" b="1" dirty="0">
                <a:latin typeface="+mj-lt"/>
                <a:ea typeface="Yu Mincho"/>
                <a:cs typeface="Times New Roman" panose="02020603050405020304" pitchFamily="18" charset="0"/>
              </a:rPr>
              <a:t>Beantworten Sie folgende Fragen:</a:t>
            </a:r>
          </a:p>
          <a:p>
            <a:pPr marL="285750" indent="-285750" algn="just">
              <a:lnSpc>
                <a:spcPct val="125000"/>
              </a:lnSpc>
              <a:spcBef>
                <a:spcPts val="0"/>
              </a:spcBef>
              <a:buFont typeface="Arial" panose="020B0604020202020204" pitchFamily="34" charset="0"/>
              <a:buChar char="•"/>
            </a:pPr>
            <a:r>
              <a:rPr lang="de-CH" sz="1800" b="0" dirty="0">
                <a:latin typeface="Arial" panose="020B0604020202020204" pitchFamily="34" charset="0"/>
                <a:ea typeface="Yu Mincho"/>
                <a:cs typeface="Times New Roman" panose="02020603050405020304" pitchFamily="18" charset="0"/>
              </a:rPr>
              <a:t>Frage 1: Welche 2 Ansichten der Musterteile sind möglich?</a:t>
            </a:r>
          </a:p>
          <a:p>
            <a:pPr marL="285750" indent="-285750" algn="just">
              <a:lnSpc>
                <a:spcPct val="125000"/>
              </a:lnSpc>
              <a:spcBef>
                <a:spcPts val="0"/>
              </a:spcBef>
              <a:buFont typeface="Arial" panose="020B0604020202020204" pitchFamily="34" charset="0"/>
              <a:buChar char="•"/>
            </a:pPr>
            <a:r>
              <a:rPr lang="de-CH" sz="1800" b="0" dirty="0">
                <a:latin typeface="Arial" panose="020B0604020202020204" pitchFamily="34" charset="0"/>
                <a:ea typeface="Yu Mincho"/>
                <a:cs typeface="Times New Roman" panose="02020603050405020304" pitchFamily="18" charset="0"/>
              </a:rPr>
              <a:t>Frage 2: Wie würden Sie die X-Mitte und Y-Mitte im Konturbild errechnen? </a:t>
            </a:r>
          </a:p>
          <a:p>
            <a:pPr marL="285750" indent="-285750" algn="just">
              <a:lnSpc>
                <a:spcPct val="125000"/>
              </a:lnSpc>
              <a:spcBef>
                <a:spcPts val="0"/>
              </a:spcBef>
              <a:buFont typeface="Arial" panose="020B0604020202020204" pitchFamily="34" charset="0"/>
              <a:buChar char="•"/>
            </a:pPr>
            <a:r>
              <a:rPr lang="de-CH" sz="1800" b="0" dirty="0">
                <a:latin typeface="Arial" panose="020B0604020202020204" pitchFamily="34" charset="0"/>
                <a:ea typeface="Yu Mincho"/>
                <a:cs typeface="Times New Roman" panose="02020603050405020304" pitchFamily="18" charset="0"/>
              </a:rPr>
              <a:t>Frage 3: Wieso können Helligkeits- und Farbwerte nur im Kamerabild gemacht werden?</a:t>
            </a:r>
            <a:endParaRPr lang="de-CH" sz="2000" b="1" dirty="0"/>
          </a:p>
          <a:p>
            <a:pPr marL="0" lvl="1" indent="0" algn="just">
              <a:spcBef>
                <a:spcPts val="0"/>
              </a:spcBef>
              <a:spcAft>
                <a:spcPts val="600"/>
              </a:spcAft>
              <a:buNone/>
              <a:tabLst>
                <a:tab pos="540385" algn="l"/>
              </a:tabLst>
            </a:pPr>
            <a:endParaRPr lang="de-CH" sz="2000" b="1" dirty="0"/>
          </a:p>
          <a:p>
            <a:pPr marL="0" lvl="1" indent="0" algn="just">
              <a:spcBef>
                <a:spcPts val="0"/>
              </a:spcBef>
              <a:spcAft>
                <a:spcPts val="600"/>
              </a:spcAft>
              <a:buNone/>
              <a:tabLst>
                <a:tab pos="540385" algn="l"/>
              </a:tabLst>
            </a:pPr>
            <a:endParaRPr lang="de-CH" sz="2000" b="1" dirty="0"/>
          </a:p>
          <a:p>
            <a:pPr algn="just">
              <a:lnSpc>
                <a:spcPct val="125000"/>
              </a:lnSpc>
              <a:spcBef>
                <a:spcPts val="0"/>
              </a:spcBef>
            </a:pPr>
            <a:endParaRPr lang="de-CH" sz="1800" dirty="0">
              <a:latin typeface="Arial" panose="020B0604020202020204" pitchFamily="34" charset="0"/>
              <a:ea typeface="Yu Mincho"/>
              <a:cs typeface="Times New Roman" panose="02020603050405020304" pitchFamily="18" charset="0"/>
            </a:endParaRPr>
          </a:p>
          <a:p>
            <a:endParaRPr lang="de-CH" dirty="0"/>
          </a:p>
        </p:txBody>
      </p:sp>
      <p:sp>
        <p:nvSpPr>
          <p:cNvPr id="7" name="Textplatzhalter 6"/>
          <p:cNvSpPr>
            <a:spLocks noGrp="1"/>
          </p:cNvSpPr>
          <p:nvPr>
            <p:ph type="body" sz="quarter" idx="24"/>
          </p:nvPr>
        </p:nvSpPr>
        <p:spPr/>
        <p:txBody>
          <a:bodyPr>
            <a:normAutofit lnSpcReduction="10000"/>
          </a:bodyPr>
          <a:lstStyle/>
          <a:p>
            <a:r>
              <a:rPr lang="de-CH" dirty="0"/>
              <a:t>Reflektion 										</a:t>
            </a:r>
          </a:p>
        </p:txBody>
      </p:sp>
      <p:sp>
        <p:nvSpPr>
          <p:cNvPr id="8" name="Titel 7"/>
          <p:cNvSpPr>
            <a:spLocks noGrp="1"/>
          </p:cNvSpPr>
          <p:nvPr>
            <p:ph type="title"/>
          </p:nvPr>
        </p:nvSpPr>
        <p:spPr>
          <a:xfrm>
            <a:off x="806450" y="720000"/>
            <a:ext cx="11053763" cy="684213"/>
          </a:xfrm>
        </p:spPr>
        <p:txBody>
          <a:bodyPr/>
          <a:lstStyle/>
          <a:p>
            <a:r>
              <a:rPr lang="de-CH" dirty="0"/>
              <a:t>Lektion 1: Reflektion</a:t>
            </a:r>
          </a:p>
        </p:txBody>
      </p:sp>
      <p:sp>
        <p:nvSpPr>
          <p:cNvPr id="10" name="Datumsplatzhalter 3">
            <a:extLst>
              <a:ext uri="{FF2B5EF4-FFF2-40B4-BE49-F238E27FC236}">
                <a16:creationId xmlns:a16="http://schemas.microsoft.com/office/drawing/2014/main" id="{5BF9C277-B847-4533-8A44-F76EB8877FAF}"/>
              </a:ext>
            </a:extLst>
          </p:cNvPr>
          <p:cNvSpPr txBox="1">
            <a:spLocks/>
          </p:cNvSpPr>
          <p:nvPr/>
        </p:nvSpPr>
        <p:spPr>
          <a:xfrm>
            <a:off x="6329363" y="6453187"/>
            <a:ext cx="3377345" cy="179387"/>
          </a:xfrm>
          <a:prstGeom prst="rect">
            <a:avLst/>
          </a:prstGeom>
        </p:spPr>
        <p:txBody>
          <a:bodyPr lIns="0" tIns="0" rIns="0" bIns="0"/>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DE" sz="1200" dirty="0"/>
              <a:t>September 2021</a:t>
            </a:r>
            <a:endParaRPr lang="de-CH" sz="1200" dirty="0"/>
          </a:p>
        </p:txBody>
      </p:sp>
      <p:sp>
        <p:nvSpPr>
          <p:cNvPr id="9" name="Fußzeilenplatzhalter 2">
            <a:extLst>
              <a:ext uri="{FF2B5EF4-FFF2-40B4-BE49-F238E27FC236}">
                <a16:creationId xmlns:a16="http://schemas.microsoft.com/office/drawing/2014/main" id="{32CEFA45-F1B7-41DA-AD10-28CEB54C3BEB}"/>
              </a:ext>
            </a:extLst>
          </p:cNvPr>
          <p:cNvSpPr>
            <a:spLocks noGrp="1"/>
          </p:cNvSpPr>
          <p:nvPr>
            <p:ph type="ftr" sz="quarter" idx="17"/>
          </p:nvPr>
        </p:nvSpPr>
        <p:spPr>
          <a:xfrm>
            <a:off x="806450" y="6454845"/>
            <a:ext cx="5364163" cy="332663"/>
          </a:xfrm>
        </p:spPr>
        <p:txBody>
          <a:bodyPr/>
          <a:lstStyle/>
          <a:p>
            <a:r>
              <a:rPr lang="de-CH" dirty="0"/>
              <a:t>Anwendung der automatischen, optischen Sichtprüfung</a:t>
            </a:r>
          </a:p>
        </p:txBody>
      </p:sp>
    </p:spTree>
    <p:extLst>
      <p:ext uri="{BB962C8B-B14F-4D97-AF65-F5344CB8AC3E}">
        <p14:creationId xmlns:p14="http://schemas.microsoft.com/office/powerpoint/2010/main" val="2906957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14</a:t>
            </a:fld>
            <a:endParaRPr lang="de-CH" dirty="0"/>
          </a:p>
        </p:txBody>
      </p:sp>
      <p:sp>
        <p:nvSpPr>
          <p:cNvPr id="5" name="Textplatzhalter 4"/>
          <p:cNvSpPr>
            <a:spLocks noGrp="1"/>
          </p:cNvSpPr>
          <p:nvPr>
            <p:ph type="body" sz="quarter" idx="20"/>
          </p:nvPr>
        </p:nvSpPr>
        <p:spPr>
          <a:xfrm>
            <a:off x="806451" y="1440000"/>
            <a:ext cx="10800000" cy="4698000"/>
          </a:xfrm>
        </p:spPr>
        <p:txBody>
          <a:bodyPr anchor="t" anchorCtr="0">
            <a:normAutofit/>
          </a:bodyPr>
          <a:lstStyle/>
          <a:p>
            <a:pPr marL="0" lvl="1" indent="0" algn="just">
              <a:spcBef>
                <a:spcPts val="0"/>
              </a:spcBef>
              <a:spcAft>
                <a:spcPts val="600"/>
              </a:spcAft>
              <a:buFont typeface="Arial" panose="020B0604020202020204" pitchFamily="34" charset="0"/>
              <a:buNone/>
              <a:tabLst>
                <a:tab pos="540385" algn="l"/>
              </a:tabLst>
            </a:pPr>
            <a:r>
              <a:rPr lang="de-CH" sz="2000" b="1" dirty="0">
                <a:latin typeface="+mj-lt"/>
              </a:rPr>
              <a:t>Reflektion 2: </a:t>
            </a:r>
            <a:r>
              <a:rPr lang="de-CH" sz="2000" b="1" dirty="0">
                <a:latin typeface="+mj-lt"/>
                <a:ea typeface="Yu Mincho"/>
                <a:cs typeface="Times New Roman" panose="02020603050405020304" pitchFamily="18" charset="0"/>
              </a:rPr>
              <a:t>Lösung:</a:t>
            </a:r>
          </a:p>
          <a:p>
            <a:pPr marL="285750" indent="-285750" algn="just">
              <a:lnSpc>
                <a:spcPct val="125000"/>
              </a:lnSpc>
              <a:spcBef>
                <a:spcPts val="0"/>
              </a:spcBef>
              <a:buFont typeface="Arial" panose="020B0604020202020204" pitchFamily="34" charset="0"/>
              <a:buChar char="•"/>
            </a:pPr>
            <a:r>
              <a:rPr lang="de-CH" sz="1800" b="0" dirty="0">
                <a:latin typeface="Arial" panose="020B0604020202020204" pitchFamily="34" charset="0"/>
                <a:ea typeface="Yu Mincho"/>
                <a:cs typeface="Times New Roman" panose="02020603050405020304" pitchFamily="18" charset="0"/>
              </a:rPr>
              <a:t>Frage 1: 	Kontur- und Kamerabild</a:t>
            </a:r>
          </a:p>
          <a:p>
            <a:pPr algn="just">
              <a:lnSpc>
                <a:spcPct val="125000"/>
              </a:lnSpc>
              <a:spcBef>
                <a:spcPts val="0"/>
              </a:spcBef>
            </a:pPr>
            <a:endParaRPr lang="de-CH" sz="1800" b="0" dirty="0">
              <a:latin typeface="Arial" panose="020B0604020202020204" pitchFamily="34" charset="0"/>
              <a:ea typeface="Yu Mincho"/>
              <a:cs typeface="Times New Roman" panose="02020603050405020304" pitchFamily="18" charset="0"/>
            </a:endParaRPr>
          </a:p>
          <a:p>
            <a:pPr marL="285750" indent="-285750" algn="just">
              <a:lnSpc>
                <a:spcPct val="125000"/>
              </a:lnSpc>
              <a:spcBef>
                <a:spcPts val="0"/>
              </a:spcBef>
              <a:buFont typeface="Arial" panose="020B0604020202020204" pitchFamily="34" charset="0"/>
              <a:buChar char="•"/>
            </a:pPr>
            <a:r>
              <a:rPr lang="de-CH" sz="1800" b="0" dirty="0">
                <a:latin typeface="Arial" panose="020B0604020202020204" pitchFamily="34" charset="0"/>
                <a:ea typeface="Yu Mincho"/>
                <a:cs typeface="Times New Roman" panose="02020603050405020304" pitchFamily="18" charset="0"/>
              </a:rPr>
              <a:t>Frage 2: 	Berechnung des Schwerpunktes des Konturbildes</a:t>
            </a:r>
          </a:p>
          <a:p>
            <a:pPr algn="just">
              <a:lnSpc>
                <a:spcPct val="125000"/>
              </a:lnSpc>
              <a:spcBef>
                <a:spcPts val="0"/>
              </a:spcBef>
            </a:pPr>
            <a:endParaRPr lang="de-CH" sz="1800" b="0" dirty="0">
              <a:latin typeface="Arial" panose="020B0604020202020204" pitchFamily="34" charset="0"/>
              <a:ea typeface="Yu Mincho"/>
              <a:cs typeface="Times New Roman" panose="02020603050405020304" pitchFamily="18" charset="0"/>
            </a:endParaRPr>
          </a:p>
          <a:p>
            <a:pPr marL="285750" indent="-285750" algn="just">
              <a:lnSpc>
                <a:spcPct val="125000"/>
              </a:lnSpc>
              <a:spcBef>
                <a:spcPts val="0"/>
              </a:spcBef>
              <a:buFont typeface="Arial" panose="020B0604020202020204" pitchFamily="34" charset="0"/>
              <a:buChar char="•"/>
            </a:pPr>
            <a:r>
              <a:rPr lang="de-CH" sz="1800" b="0" dirty="0">
                <a:latin typeface="Arial" panose="020B0604020202020204" pitchFamily="34" charset="0"/>
                <a:ea typeface="Yu Mincho"/>
                <a:cs typeface="Times New Roman" panose="02020603050405020304" pitchFamily="18" charset="0"/>
              </a:rPr>
              <a:t>Frage 3: 	Im Konturbild wird quasi nur der Schatten der Teils verarbeitet und der hat keine Helligkeits- 		und Farbwerte mehr die verglichen werden können.</a:t>
            </a:r>
            <a:endParaRPr lang="de-CH" sz="2000" b="1" dirty="0"/>
          </a:p>
          <a:p>
            <a:pPr marL="0" lvl="1" indent="0" algn="just">
              <a:spcBef>
                <a:spcPts val="0"/>
              </a:spcBef>
              <a:spcAft>
                <a:spcPts val="600"/>
              </a:spcAft>
              <a:buNone/>
              <a:tabLst>
                <a:tab pos="540385" algn="l"/>
              </a:tabLst>
            </a:pPr>
            <a:endParaRPr lang="de-CH" sz="2000" b="1" dirty="0"/>
          </a:p>
          <a:p>
            <a:pPr marL="0" lvl="1" indent="0" algn="just">
              <a:spcBef>
                <a:spcPts val="0"/>
              </a:spcBef>
              <a:spcAft>
                <a:spcPts val="600"/>
              </a:spcAft>
              <a:buNone/>
              <a:tabLst>
                <a:tab pos="540385" algn="l"/>
              </a:tabLst>
            </a:pPr>
            <a:endParaRPr lang="de-CH" sz="2000" b="1" dirty="0"/>
          </a:p>
        </p:txBody>
      </p:sp>
      <p:sp>
        <p:nvSpPr>
          <p:cNvPr id="7" name="Textplatzhalter 6"/>
          <p:cNvSpPr>
            <a:spLocks noGrp="1"/>
          </p:cNvSpPr>
          <p:nvPr>
            <p:ph type="body" sz="quarter" idx="24"/>
          </p:nvPr>
        </p:nvSpPr>
        <p:spPr/>
        <p:txBody>
          <a:bodyPr>
            <a:normAutofit lnSpcReduction="10000"/>
          </a:bodyPr>
          <a:lstStyle/>
          <a:p>
            <a:r>
              <a:rPr lang="de-CH" dirty="0"/>
              <a:t>Reflektion 										</a:t>
            </a:r>
          </a:p>
        </p:txBody>
      </p:sp>
      <p:sp>
        <p:nvSpPr>
          <p:cNvPr id="8" name="Titel 7"/>
          <p:cNvSpPr>
            <a:spLocks noGrp="1"/>
          </p:cNvSpPr>
          <p:nvPr>
            <p:ph type="title"/>
          </p:nvPr>
        </p:nvSpPr>
        <p:spPr>
          <a:xfrm>
            <a:off x="806450" y="720000"/>
            <a:ext cx="11053763" cy="684213"/>
          </a:xfrm>
        </p:spPr>
        <p:txBody>
          <a:bodyPr/>
          <a:lstStyle/>
          <a:p>
            <a:r>
              <a:rPr lang="de-CH" dirty="0"/>
              <a:t>Lektion 1: Reflektion</a:t>
            </a:r>
          </a:p>
        </p:txBody>
      </p:sp>
      <p:sp>
        <p:nvSpPr>
          <p:cNvPr id="10" name="Datumsplatzhalter 3">
            <a:extLst>
              <a:ext uri="{FF2B5EF4-FFF2-40B4-BE49-F238E27FC236}">
                <a16:creationId xmlns:a16="http://schemas.microsoft.com/office/drawing/2014/main" id="{5BF9C277-B847-4533-8A44-F76EB8877FAF}"/>
              </a:ext>
            </a:extLst>
          </p:cNvPr>
          <p:cNvSpPr txBox="1">
            <a:spLocks/>
          </p:cNvSpPr>
          <p:nvPr/>
        </p:nvSpPr>
        <p:spPr>
          <a:xfrm>
            <a:off x="6329363" y="6453187"/>
            <a:ext cx="3377345" cy="179387"/>
          </a:xfrm>
          <a:prstGeom prst="rect">
            <a:avLst/>
          </a:prstGeom>
        </p:spPr>
        <p:txBody>
          <a:bodyPr lIns="0" tIns="0" rIns="0" bIns="0"/>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DE" sz="1200" dirty="0"/>
              <a:t>September 2021</a:t>
            </a:r>
            <a:endParaRPr lang="de-CH" sz="1200" dirty="0"/>
          </a:p>
        </p:txBody>
      </p:sp>
      <p:sp>
        <p:nvSpPr>
          <p:cNvPr id="9" name="Fußzeilenplatzhalter 2">
            <a:extLst>
              <a:ext uri="{FF2B5EF4-FFF2-40B4-BE49-F238E27FC236}">
                <a16:creationId xmlns:a16="http://schemas.microsoft.com/office/drawing/2014/main" id="{586AAE91-6635-4ACB-8959-0572F2FA94E9}"/>
              </a:ext>
            </a:extLst>
          </p:cNvPr>
          <p:cNvSpPr>
            <a:spLocks noGrp="1"/>
          </p:cNvSpPr>
          <p:nvPr>
            <p:ph type="ftr" sz="quarter" idx="17"/>
          </p:nvPr>
        </p:nvSpPr>
        <p:spPr>
          <a:xfrm>
            <a:off x="806450" y="6454845"/>
            <a:ext cx="5364163" cy="332663"/>
          </a:xfrm>
        </p:spPr>
        <p:txBody>
          <a:bodyPr/>
          <a:lstStyle/>
          <a:p>
            <a:r>
              <a:rPr lang="de-CH" dirty="0"/>
              <a:t>Anwendung der automatischen, optischen Sichtprüfung</a:t>
            </a:r>
          </a:p>
        </p:txBody>
      </p:sp>
    </p:spTree>
    <p:extLst>
      <p:ext uri="{BB962C8B-B14F-4D97-AF65-F5344CB8AC3E}">
        <p14:creationId xmlns:p14="http://schemas.microsoft.com/office/powerpoint/2010/main" val="1129013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feld 19">
            <a:extLst>
              <a:ext uri="{FF2B5EF4-FFF2-40B4-BE49-F238E27FC236}">
                <a16:creationId xmlns:a16="http://schemas.microsoft.com/office/drawing/2014/main" id="{D6532BE3-00CA-46E9-8348-2B22333F3130}"/>
              </a:ext>
            </a:extLst>
          </p:cNvPr>
          <p:cNvSpPr txBox="1"/>
          <p:nvPr/>
        </p:nvSpPr>
        <p:spPr>
          <a:xfrm>
            <a:off x="2733448" y="2719614"/>
            <a:ext cx="6731453" cy="1418772"/>
          </a:xfrm>
          <a:prstGeom prst="rect">
            <a:avLst/>
          </a:prstGeom>
          <a:noFill/>
        </p:spPr>
        <p:txBody>
          <a:bodyPr wrap="none" lIns="108000" tIns="36000" rIns="108000" bIns="108000" rtlCol="0" anchor="ctr" anchorCtr="0">
            <a:noAutofit/>
          </a:bodyPr>
          <a:lstStyle/>
          <a:p>
            <a:pPr algn="ctr">
              <a:spcAft>
                <a:spcPts val="600"/>
              </a:spcAft>
              <a:buClr>
                <a:schemeClr val="tx2"/>
              </a:buClr>
            </a:pPr>
            <a:r>
              <a:rPr lang="de-CH" sz="10000" dirty="0">
                <a:solidFill>
                  <a:schemeClr val="tx2"/>
                </a:solidFill>
                <a:latin typeface="+mj-lt"/>
                <a:ea typeface="+mj-ea"/>
                <a:cs typeface="+mj-cs"/>
              </a:rPr>
              <a:t>Pause</a:t>
            </a:r>
            <a:r>
              <a:rPr lang="de-CH" sz="10000" dirty="0">
                <a:ea typeface="Roboto Medium" panose="02000000000000000000" pitchFamily="2" charset="0"/>
              </a:rPr>
              <a:t> </a:t>
            </a:r>
          </a:p>
        </p:txBody>
      </p:sp>
    </p:spTree>
    <p:extLst>
      <p:ext uri="{BB962C8B-B14F-4D97-AF65-F5344CB8AC3E}">
        <p14:creationId xmlns:p14="http://schemas.microsoft.com/office/powerpoint/2010/main" val="350513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feld 19">
            <a:extLst>
              <a:ext uri="{FF2B5EF4-FFF2-40B4-BE49-F238E27FC236}">
                <a16:creationId xmlns:a16="http://schemas.microsoft.com/office/drawing/2014/main" id="{D6532BE3-00CA-46E9-8348-2B22333F3130}"/>
              </a:ext>
            </a:extLst>
          </p:cNvPr>
          <p:cNvSpPr txBox="1"/>
          <p:nvPr/>
        </p:nvSpPr>
        <p:spPr>
          <a:xfrm>
            <a:off x="2733448" y="2719614"/>
            <a:ext cx="6731453" cy="1418772"/>
          </a:xfrm>
          <a:prstGeom prst="rect">
            <a:avLst/>
          </a:prstGeom>
          <a:noFill/>
        </p:spPr>
        <p:txBody>
          <a:bodyPr wrap="none" lIns="108000" tIns="36000" rIns="108000" bIns="108000" rtlCol="0" anchor="ctr" anchorCtr="0">
            <a:noAutofit/>
          </a:bodyPr>
          <a:lstStyle/>
          <a:p>
            <a:pPr algn="ctr">
              <a:spcAft>
                <a:spcPts val="600"/>
              </a:spcAft>
              <a:buClr>
                <a:schemeClr val="tx2"/>
              </a:buClr>
            </a:pPr>
            <a:r>
              <a:rPr lang="de-CH" sz="10000" dirty="0">
                <a:solidFill>
                  <a:schemeClr val="tx2"/>
                </a:solidFill>
                <a:latin typeface="+mj-lt"/>
                <a:ea typeface="+mj-ea"/>
                <a:cs typeface="+mj-cs"/>
              </a:rPr>
              <a:t>Lektion 2</a:t>
            </a:r>
            <a:r>
              <a:rPr lang="de-CH" sz="10000" dirty="0">
                <a:ea typeface="Roboto Medium" panose="02000000000000000000" pitchFamily="2" charset="0"/>
              </a:rPr>
              <a:t> </a:t>
            </a:r>
          </a:p>
        </p:txBody>
      </p:sp>
    </p:spTree>
    <p:extLst>
      <p:ext uri="{BB962C8B-B14F-4D97-AF65-F5344CB8AC3E}">
        <p14:creationId xmlns:p14="http://schemas.microsoft.com/office/powerpoint/2010/main" val="1619303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17</a:t>
            </a:fld>
            <a:endParaRPr lang="de-CH" dirty="0"/>
          </a:p>
        </p:txBody>
      </p:sp>
      <p:sp>
        <p:nvSpPr>
          <p:cNvPr id="5" name="Textplatzhalter 4"/>
          <p:cNvSpPr>
            <a:spLocks noGrp="1"/>
          </p:cNvSpPr>
          <p:nvPr>
            <p:ph type="body" sz="quarter" idx="20"/>
          </p:nvPr>
        </p:nvSpPr>
        <p:spPr>
          <a:xfrm>
            <a:off x="806451" y="1440000"/>
            <a:ext cx="10800000" cy="4332287"/>
          </a:xfrm>
        </p:spPr>
        <p:txBody>
          <a:bodyPr anchor="t" anchorCtr="0">
            <a:normAutofit/>
          </a:bodyPr>
          <a:lstStyle/>
          <a:p>
            <a:r>
              <a:rPr lang="de-CH" dirty="0"/>
              <a:t>Aufgabe:</a:t>
            </a:r>
          </a:p>
          <a:p>
            <a:pPr>
              <a:spcBef>
                <a:spcPts val="0"/>
              </a:spcBef>
            </a:pPr>
            <a:r>
              <a:rPr lang="de-CH" sz="1800" b="0" dirty="0">
                <a:latin typeface="Arial" panose="020B0604020202020204" pitchFamily="34" charset="0"/>
                <a:ea typeface="Yu Mincho"/>
                <a:cs typeface="Times New Roman" panose="02020603050405020304" pitchFamily="18" charset="0"/>
              </a:rPr>
              <a:t>Sie werden nun parallel zur Videoanleitung direkt mit der SW CheckOpti die Aufgabe nach vollziehen.</a:t>
            </a:r>
          </a:p>
          <a:p>
            <a:pPr>
              <a:spcBef>
                <a:spcPts val="0"/>
              </a:spcBef>
            </a:pPr>
            <a:r>
              <a:rPr lang="de-CH" sz="1800" b="0" dirty="0">
                <a:latin typeface="Arial" panose="020B0604020202020204" pitchFamily="34" charset="0"/>
                <a:ea typeface="Yu Mincho"/>
                <a:cs typeface="Times New Roman" panose="02020603050405020304" pitchFamily="18" charset="0"/>
              </a:rPr>
              <a:t>Arbeiten Sie die Lektion </a:t>
            </a:r>
            <a:r>
              <a:rPr lang="de-CH" sz="1800" b="0">
                <a:latin typeface="Arial" panose="020B0604020202020204" pitchFamily="34" charset="0"/>
                <a:ea typeface="Yu Mincho"/>
                <a:cs typeface="Times New Roman" panose="02020603050405020304" pitchFamily="18" charset="0"/>
              </a:rPr>
              <a:t>2 der </a:t>
            </a:r>
            <a:r>
              <a:rPr lang="de-CH" sz="1800" b="0" dirty="0">
                <a:latin typeface="Arial" panose="020B0604020202020204" pitchFamily="34" charset="0"/>
                <a:ea typeface="Yu Mincho"/>
                <a:cs typeface="Times New Roman" panose="02020603050405020304" pitchFamily="18" charset="0"/>
              </a:rPr>
              <a:t>Optischen Sichtprüfung im dazu- gehörigen Skript durch. </a:t>
            </a:r>
          </a:p>
          <a:p>
            <a:pPr marL="285750" indent="-285750">
              <a:buFont typeface="Wingdings" panose="05000000000000000000" pitchFamily="2" charset="2"/>
              <a:buChar char="à"/>
            </a:pPr>
            <a:r>
              <a:rPr lang="de-CH" sz="1800" dirty="0">
                <a:latin typeface="Arial" panose="020B0604020202020204" pitchFamily="34" charset="0"/>
                <a:ea typeface="Yu Mincho"/>
                <a:cs typeface="Times New Roman" panose="02020603050405020304" pitchFamily="18" charset="0"/>
                <a:sym typeface="Wingdings" panose="05000000000000000000" pitchFamily="2" charset="2"/>
              </a:rPr>
              <a:t>Kapitel 5.6: 	</a:t>
            </a:r>
            <a:r>
              <a:rPr lang="de-CH" sz="1800" b="0" dirty="0">
                <a:solidFill>
                  <a:srgbClr val="191919"/>
                </a:solidFill>
                <a:effectLst/>
                <a:latin typeface="Arial" panose="020B0604020202020204" pitchFamily="34" charset="0"/>
                <a:ea typeface="Times New Roman" panose="02020603050405020304" pitchFamily="18" charset="0"/>
                <a:cs typeface="Times New Roman" panose="02020603050405020304" pitchFamily="18" charset="0"/>
              </a:rPr>
              <a:t>Anwenden des Werkzeuges ROI</a:t>
            </a:r>
          </a:p>
          <a:p>
            <a:pPr marL="285750" indent="-285750">
              <a:buFont typeface="Wingdings" panose="05000000000000000000" pitchFamily="2" charset="2"/>
              <a:buChar char="à"/>
            </a:pPr>
            <a:endParaRPr lang="de-CH" sz="1800" b="1" dirty="0">
              <a:solidFill>
                <a:srgbClr val="191919"/>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de-CH" sz="1800" b="0" dirty="0">
                <a:latin typeface="Arial" panose="020B0604020202020204" pitchFamily="34" charset="0"/>
                <a:ea typeface="Yu Mincho"/>
                <a:cs typeface="Times New Roman" panose="02020603050405020304" pitchFamily="18" charset="0"/>
                <a:sym typeface="Wingdings" panose="05000000000000000000" pitchFamily="2" charset="2"/>
              </a:rPr>
              <a:t>  </a:t>
            </a:r>
            <a:endParaRPr lang="de-CH" sz="1800" b="0" dirty="0">
              <a:latin typeface="Arial" panose="020B0604020202020204" pitchFamily="34" charset="0"/>
              <a:ea typeface="Yu Mincho"/>
              <a:cs typeface="Times New Roman" panose="02020603050405020304" pitchFamily="18" charset="0"/>
            </a:endParaRPr>
          </a:p>
          <a:p>
            <a:endParaRPr lang="de-CH" dirty="0"/>
          </a:p>
        </p:txBody>
      </p:sp>
      <p:sp>
        <p:nvSpPr>
          <p:cNvPr id="8" name="Titel 7"/>
          <p:cNvSpPr>
            <a:spLocks noGrp="1"/>
          </p:cNvSpPr>
          <p:nvPr>
            <p:ph type="title"/>
          </p:nvPr>
        </p:nvSpPr>
        <p:spPr>
          <a:xfrm>
            <a:off x="806450" y="720000"/>
            <a:ext cx="11053763" cy="684213"/>
          </a:xfrm>
        </p:spPr>
        <p:txBody>
          <a:bodyPr>
            <a:normAutofit/>
          </a:bodyPr>
          <a:lstStyle/>
          <a:p>
            <a:r>
              <a:rPr lang="de-CH" dirty="0"/>
              <a:t>Lektion 2 : </a:t>
            </a:r>
            <a:r>
              <a:rPr lang="de-CH" sz="3200" dirty="0"/>
              <a:t>Anwenden und Analysieren</a:t>
            </a:r>
            <a:endParaRPr lang="de-CH" dirty="0"/>
          </a:p>
        </p:txBody>
      </p:sp>
      <p:sp>
        <p:nvSpPr>
          <p:cNvPr id="10" name="Datumsplatzhalter 3">
            <a:extLst>
              <a:ext uri="{FF2B5EF4-FFF2-40B4-BE49-F238E27FC236}">
                <a16:creationId xmlns:a16="http://schemas.microsoft.com/office/drawing/2014/main" id="{5BF9C277-B847-4533-8A44-F76EB8877FAF}"/>
              </a:ext>
            </a:extLst>
          </p:cNvPr>
          <p:cNvSpPr txBox="1">
            <a:spLocks/>
          </p:cNvSpPr>
          <p:nvPr/>
        </p:nvSpPr>
        <p:spPr>
          <a:xfrm>
            <a:off x="6329363" y="6453187"/>
            <a:ext cx="3377345" cy="179387"/>
          </a:xfrm>
          <a:prstGeom prst="rect">
            <a:avLst/>
          </a:prstGeom>
        </p:spPr>
        <p:txBody>
          <a:bodyPr lIns="0" tIns="0" rIns="0" bIns="0"/>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DE" sz="1200" dirty="0"/>
              <a:t>September 2021</a:t>
            </a:r>
            <a:endParaRPr lang="de-CH" sz="1200" dirty="0"/>
          </a:p>
        </p:txBody>
      </p:sp>
      <p:sp>
        <p:nvSpPr>
          <p:cNvPr id="14" name="Textplatzhalter 6">
            <a:extLst>
              <a:ext uri="{FF2B5EF4-FFF2-40B4-BE49-F238E27FC236}">
                <a16:creationId xmlns:a16="http://schemas.microsoft.com/office/drawing/2014/main" id="{B09107A4-E515-4CE4-BD54-23E925CF92CB}"/>
              </a:ext>
            </a:extLst>
          </p:cNvPr>
          <p:cNvSpPr txBox="1">
            <a:spLocks/>
          </p:cNvSpPr>
          <p:nvPr/>
        </p:nvSpPr>
        <p:spPr>
          <a:xfrm>
            <a:off x="806449" y="334039"/>
            <a:ext cx="11053764" cy="286673"/>
          </a:xfrm>
          <a:prstGeom prst="rect">
            <a:avLst/>
          </a:prstGeom>
        </p:spPr>
        <p:txBody>
          <a:bodyPr vert="horz" lIns="0" tIns="0" rIns="0" bIns="0" rtlCol="0" anchor="ctr" anchorCtr="0">
            <a:normAutofit lnSpcReduction="10000"/>
          </a:bodyPr>
          <a:lstStyle>
            <a:lvl1pPr marL="0" indent="0" algn="l" defTabSz="609768" rtl="0" eaLnBrk="1" latinLnBrk="0" hangingPunct="1">
              <a:spcBef>
                <a:spcPts val="1800"/>
              </a:spcBef>
              <a:buClr>
                <a:schemeClr val="tx2"/>
              </a:buClr>
              <a:buFont typeface="Arial" panose="020B0604020202020204" pitchFamily="34" charset="0"/>
              <a:buNone/>
              <a:defRPr sz="2000" b="1" kern="1200">
                <a:solidFill>
                  <a:schemeClr val="tx1"/>
                </a:solidFill>
                <a:latin typeface="+mn-lt"/>
                <a:ea typeface="+mn-ea"/>
                <a:cs typeface="+mn-cs"/>
              </a:defRPr>
            </a:lvl1pPr>
            <a:lvl2pPr marL="457200" indent="0" algn="l" defTabSz="609768" rtl="0" eaLnBrk="1" latinLnBrk="0" hangingPunct="1">
              <a:spcBef>
                <a:spcPts val="1200"/>
              </a:spcBef>
              <a:buClr>
                <a:schemeClr val="tx1"/>
              </a:buClr>
              <a:buSzPct val="80000"/>
              <a:buFont typeface="Arial" panose="020B0604020202020204" pitchFamily="34" charset="0"/>
              <a:buNone/>
              <a:defRPr sz="1800" kern="1200">
                <a:solidFill>
                  <a:schemeClr val="tx1"/>
                </a:solidFill>
                <a:latin typeface="+mn-lt"/>
                <a:ea typeface="+mn-ea"/>
                <a:cs typeface="+mn-cs"/>
              </a:defRPr>
            </a:lvl2pPr>
            <a:lvl3pPr marL="756000" indent="-252000" algn="l" defTabSz="609768" rtl="0" eaLnBrk="1" latinLnBrk="0" hangingPunct="1">
              <a:spcBef>
                <a:spcPts val="1000"/>
              </a:spcBef>
              <a:buSzPct val="90000"/>
              <a:buFont typeface="Symbol" panose="05050102010706020507" pitchFamily="18" charset="2"/>
              <a:buChar char="-"/>
              <a:defRPr sz="1600" kern="1200">
                <a:solidFill>
                  <a:schemeClr val="tx1"/>
                </a:solidFill>
                <a:latin typeface="+mn-lt"/>
                <a:ea typeface="+mn-ea"/>
                <a:cs typeface="+mn-cs"/>
              </a:defRPr>
            </a:lvl3pPr>
            <a:lvl4pPr marL="1008000" indent="-252000" algn="l" defTabSz="609768" rtl="0" eaLnBrk="1" latinLnBrk="0" hangingPunct="1">
              <a:spcBef>
                <a:spcPts val="600"/>
              </a:spcBef>
              <a:buFont typeface="Symbol" panose="05050102010706020507" pitchFamily="18" charset="2"/>
              <a:buChar char="-"/>
              <a:defRPr sz="1600" kern="1200">
                <a:solidFill>
                  <a:schemeClr val="tx1"/>
                </a:solidFill>
                <a:latin typeface="+mn-lt"/>
                <a:ea typeface="+mn-ea"/>
                <a:cs typeface="+mn-cs"/>
              </a:defRPr>
            </a:lvl4pPr>
            <a:lvl5pPr marL="1260000" marR="0" indent="-252000" algn="l" defTabSz="609768" rtl="0" eaLnBrk="1" fontAlgn="auto" latinLnBrk="0" hangingPunct="1">
              <a:lnSpc>
                <a:spcPct val="120000"/>
              </a:lnSpc>
              <a:spcBef>
                <a:spcPts val="6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512000" indent="-252000" algn="l" defTabSz="611188" rtl="0" eaLnBrk="1" latinLnBrk="0" hangingPunct="1">
              <a:lnSpc>
                <a:spcPct val="120000"/>
              </a:lnSpc>
              <a:spcBef>
                <a:spcPts val="600"/>
              </a:spcBef>
              <a:buFont typeface="Symbol" panose="05050102010706020507" pitchFamily="18" charset="2"/>
              <a:buChar char="-"/>
              <a:defRPr sz="1600" kern="1200" baseline="0">
                <a:solidFill>
                  <a:schemeClr val="tx1"/>
                </a:solidFill>
                <a:latin typeface="+mn-lt"/>
                <a:ea typeface="+mn-ea"/>
                <a:cs typeface="+mn-cs"/>
              </a:defRPr>
            </a:lvl6pPr>
            <a:lvl7pPr marL="1764000" indent="-252000" algn="l" defTabSz="609768" rtl="0" eaLnBrk="1" latinLnBrk="0" hangingPunct="1">
              <a:lnSpc>
                <a:spcPct val="120000"/>
              </a:lnSpc>
              <a:spcBef>
                <a:spcPts val="600"/>
              </a:spcBef>
              <a:buFont typeface="Symbol" panose="05050102010706020507" pitchFamily="18" charset="2"/>
              <a:buChar char="-"/>
              <a:defRPr sz="16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r>
              <a:rPr lang="de-CH" dirty="0"/>
              <a:t>Aufgabe 											Dauer 20’</a:t>
            </a:r>
          </a:p>
        </p:txBody>
      </p:sp>
      <p:sp>
        <p:nvSpPr>
          <p:cNvPr id="9" name="Fußzeilenplatzhalter 2">
            <a:extLst>
              <a:ext uri="{FF2B5EF4-FFF2-40B4-BE49-F238E27FC236}">
                <a16:creationId xmlns:a16="http://schemas.microsoft.com/office/drawing/2014/main" id="{021D1130-BF1C-41B2-A69B-350970C214AA}"/>
              </a:ext>
            </a:extLst>
          </p:cNvPr>
          <p:cNvSpPr>
            <a:spLocks noGrp="1"/>
          </p:cNvSpPr>
          <p:nvPr>
            <p:ph type="ftr" sz="quarter" idx="17"/>
          </p:nvPr>
        </p:nvSpPr>
        <p:spPr>
          <a:xfrm>
            <a:off x="806450" y="6454845"/>
            <a:ext cx="5364163" cy="332663"/>
          </a:xfrm>
        </p:spPr>
        <p:txBody>
          <a:bodyPr/>
          <a:lstStyle/>
          <a:p>
            <a:r>
              <a:rPr lang="de-CH" dirty="0"/>
              <a:t>Anwendung der automatischen, optischen Sichtprüfung</a:t>
            </a:r>
          </a:p>
        </p:txBody>
      </p:sp>
    </p:spTree>
    <p:extLst>
      <p:ext uri="{BB962C8B-B14F-4D97-AF65-F5344CB8AC3E}">
        <p14:creationId xmlns:p14="http://schemas.microsoft.com/office/powerpoint/2010/main" val="533102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18</a:t>
            </a:fld>
            <a:endParaRPr lang="de-CH" dirty="0"/>
          </a:p>
        </p:txBody>
      </p:sp>
      <p:sp>
        <p:nvSpPr>
          <p:cNvPr id="5" name="Textplatzhalter 4"/>
          <p:cNvSpPr>
            <a:spLocks noGrp="1"/>
          </p:cNvSpPr>
          <p:nvPr>
            <p:ph type="body" sz="quarter" idx="20"/>
          </p:nvPr>
        </p:nvSpPr>
        <p:spPr>
          <a:xfrm>
            <a:off x="806451" y="1440000"/>
            <a:ext cx="7200000" cy="4698000"/>
          </a:xfrm>
        </p:spPr>
        <p:txBody>
          <a:bodyPr anchor="t" anchorCtr="0">
            <a:normAutofit/>
          </a:bodyPr>
          <a:lstStyle/>
          <a:p>
            <a:pPr marL="0" lvl="1" algn="just">
              <a:spcBef>
                <a:spcPts val="0"/>
              </a:spcBef>
              <a:spcAft>
                <a:spcPts val="600"/>
              </a:spcAft>
              <a:tabLst>
                <a:tab pos="540385" algn="l"/>
              </a:tabLst>
            </a:pPr>
            <a:r>
              <a:rPr lang="de-CH" sz="2000" b="1" dirty="0"/>
              <a:t>Reflektion 1: Was wurde im Video gemacht</a:t>
            </a:r>
          </a:p>
          <a:p>
            <a:pPr marL="0" lvl="1" algn="just">
              <a:spcBef>
                <a:spcPts val="0"/>
              </a:spcBef>
              <a:spcAft>
                <a:spcPts val="600"/>
              </a:spcAft>
              <a:tabLst>
                <a:tab pos="540385" algn="l"/>
              </a:tabLst>
            </a:pPr>
            <a:r>
              <a:rPr lang="de-CH" dirty="0">
                <a:sym typeface="Wingdings" panose="05000000000000000000" pitchFamily="2" charset="2"/>
              </a:rPr>
              <a:t></a:t>
            </a:r>
            <a:r>
              <a:rPr lang="de-CH" dirty="0"/>
              <a:t>Diskussion der Beobachtungen</a:t>
            </a:r>
            <a:endParaRPr lang="de-CH" sz="1800" dirty="0">
              <a:latin typeface="Arial" panose="020B0604020202020204" pitchFamily="34" charset="0"/>
              <a:ea typeface="Yu Mincho"/>
              <a:cs typeface="Times New Roman" panose="02020603050405020304" pitchFamily="18" charset="0"/>
            </a:endParaRPr>
          </a:p>
          <a:p>
            <a:endParaRPr lang="de-CH" dirty="0"/>
          </a:p>
        </p:txBody>
      </p:sp>
      <p:sp>
        <p:nvSpPr>
          <p:cNvPr id="7" name="Textplatzhalter 6"/>
          <p:cNvSpPr>
            <a:spLocks noGrp="1"/>
          </p:cNvSpPr>
          <p:nvPr>
            <p:ph type="body" sz="quarter" idx="24"/>
          </p:nvPr>
        </p:nvSpPr>
        <p:spPr/>
        <p:txBody>
          <a:bodyPr>
            <a:normAutofit lnSpcReduction="10000"/>
          </a:bodyPr>
          <a:lstStyle/>
          <a:p>
            <a:r>
              <a:rPr lang="de-CH" dirty="0"/>
              <a:t>Reflektion 										Dauer 20’</a:t>
            </a:r>
          </a:p>
        </p:txBody>
      </p:sp>
      <p:sp>
        <p:nvSpPr>
          <p:cNvPr id="8" name="Titel 7"/>
          <p:cNvSpPr>
            <a:spLocks noGrp="1"/>
          </p:cNvSpPr>
          <p:nvPr>
            <p:ph type="title"/>
          </p:nvPr>
        </p:nvSpPr>
        <p:spPr>
          <a:xfrm>
            <a:off x="806450" y="720000"/>
            <a:ext cx="11053763" cy="684213"/>
          </a:xfrm>
        </p:spPr>
        <p:txBody>
          <a:bodyPr/>
          <a:lstStyle/>
          <a:p>
            <a:r>
              <a:rPr lang="de-CH" dirty="0"/>
              <a:t>Lektion 2: Reflektion</a:t>
            </a:r>
          </a:p>
        </p:txBody>
      </p:sp>
      <p:sp>
        <p:nvSpPr>
          <p:cNvPr id="10" name="Datumsplatzhalter 3">
            <a:extLst>
              <a:ext uri="{FF2B5EF4-FFF2-40B4-BE49-F238E27FC236}">
                <a16:creationId xmlns:a16="http://schemas.microsoft.com/office/drawing/2014/main" id="{5BF9C277-B847-4533-8A44-F76EB8877FAF}"/>
              </a:ext>
            </a:extLst>
          </p:cNvPr>
          <p:cNvSpPr txBox="1">
            <a:spLocks/>
          </p:cNvSpPr>
          <p:nvPr/>
        </p:nvSpPr>
        <p:spPr>
          <a:xfrm>
            <a:off x="6329363" y="6453187"/>
            <a:ext cx="3377345" cy="179387"/>
          </a:xfrm>
          <a:prstGeom prst="rect">
            <a:avLst/>
          </a:prstGeom>
        </p:spPr>
        <p:txBody>
          <a:bodyPr lIns="0" tIns="0" rIns="0" bIns="0"/>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DE" sz="1200" dirty="0"/>
              <a:t>September 2021</a:t>
            </a:r>
            <a:endParaRPr lang="de-CH" sz="1200" dirty="0"/>
          </a:p>
        </p:txBody>
      </p:sp>
      <p:pic>
        <p:nvPicPr>
          <p:cNvPr id="9" name="Grafik 8">
            <a:extLst>
              <a:ext uri="{FF2B5EF4-FFF2-40B4-BE49-F238E27FC236}">
                <a16:creationId xmlns:a16="http://schemas.microsoft.com/office/drawing/2014/main" id="{1E76F1F4-5A1E-4977-9B0B-F185B7F6CF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451" y="2160000"/>
            <a:ext cx="7560000" cy="3785000"/>
          </a:xfrm>
          <a:prstGeom prst="rect">
            <a:avLst/>
          </a:prstGeom>
          <a:ln>
            <a:solidFill>
              <a:schemeClr val="tx1"/>
            </a:solidFill>
          </a:ln>
        </p:spPr>
      </p:pic>
      <p:sp>
        <p:nvSpPr>
          <p:cNvPr id="11" name="Fußzeilenplatzhalter 2">
            <a:extLst>
              <a:ext uri="{FF2B5EF4-FFF2-40B4-BE49-F238E27FC236}">
                <a16:creationId xmlns:a16="http://schemas.microsoft.com/office/drawing/2014/main" id="{08BC5D7D-4002-4867-AE0C-1392D5C2579A}"/>
              </a:ext>
            </a:extLst>
          </p:cNvPr>
          <p:cNvSpPr>
            <a:spLocks noGrp="1"/>
          </p:cNvSpPr>
          <p:nvPr>
            <p:ph type="ftr" sz="quarter" idx="17"/>
          </p:nvPr>
        </p:nvSpPr>
        <p:spPr>
          <a:xfrm>
            <a:off x="806450" y="6454845"/>
            <a:ext cx="5364163" cy="332663"/>
          </a:xfrm>
        </p:spPr>
        <p:txBody>
          <a:bodyPr/>
          <a:lstStyle/>
          <a:p>
            <a:r>
              <a:rPr lang="de-CH" dirty="0"/>
              <a:t>Anwendung der automatischen, optischen Sichtprüfung</a:t>
            </a:r>
          </a:p>
        </p:txBody>
      </p:sp>
    </p:spTree>
    <p:extLst>
      <p:ext uri="{BB962C8B-B14F-4D97-AF65-F5344CB8AC3E}">
        <p14:creationId xmlns:p14="http://schemas.microsoft.com/office/powerpoint/2010/main" val="3000281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19</a:t>
            </a:fld>
            <a:endParaRPr lang="de-CH" dirty="0"/>
          </a:p>
        </p:txBody>
      </p:sp>
      <p:sp>
        <p:nvSpPr>
          <p:cNvPr id="5" name="Textplatzhalter 4"/>
          <p:cNvSpPr>
            <a:spLocks noGrp="1"/>
          </p:cNvSpPr>
          <p:nvPr>
            <p:ph type="body" sz="quarter" idx="20"/>
          </p:nvPr>
        </p:nvSpPr>
        <p:spPr>
          <a:xfrm>
            <a:off x="806451" y="1440000"/>
            <a:ext cx="6015263" cy="4698000"/>
          </a:xfrm>
        </p:spPr>
        <p:txBody>
          <a:bodyPr anchor="t" anchorCtr="0">
            <a:normAutofit lnSpcReduction="10000"/>
          </a:bodyPr>
          <a:lstStyle/>
          <a:p>
            <a:pPr marL="0" lvl="1" algn="just">
              <a:spcBef>
                <a:spcPts val="0"/>
              </a:spcBef>
              <a:spcAft>
                <a:spcPts val="600"/>
              </a:spcAft>
              <a:tabLst>
                <a:tab pos="540385" algn="l"/>
              </a:tabLst>
            </a:pPr>
            <a:r>
              <a:rPr lang="de-CH" sz="2000" b="1" dirty="0"/>
              <a:t>Reflektion 2: Was wurde im Video gemacht</a:t>
            </a:r>
          </a:p>
          <a:p>
            <a:pPr marL="0" lvl="1" algn="just">
              <a:spcBef>
                <a:spcPts val="0"/>
              </a:spcBef>
              <a:spcAft>
                <a:spcPts val="600"/>
              </a:spcAft>
              <a:tabLst>
                <a:tab pos="540385" algn="l"/>
              </a:tabLst>
            </a:pPr>
            <a:r>
              <a:rPr lang="de-CH" dirty="0"/>
              <a:t>Mögliche Antworten:</a:t>
            </a:r>
          </a:p>
          <a:p>
            <a:pPr marL="0" lvl="1" algn="just">
              <a:spcBef>
                <a:spcPts val="0"/>
              </a:spcBef>
              <a:spcAft>
                <a:spcPts val="600"/>
              </a:spcAft>
              <a:tabLst>
                <a:tab pos="540385" algn="l"/>
              </a:tabLst>
            </a:pPr>
            <a:endParaRPr lang="de-CH" dirty="0"/>
          </a:p>
          <a:p>
            <a:pPr marL="0" lvl="1" algn="just">
              <a:spcBef>
                <a:spcPts val="0"/>
              </a:spcBef>
              <a:spcAft>
                <a:spcPts val="600"/>
              </a:spcAft>
              <a:tabLst>
                <a:tab pos="540385" algn="l"/>
              </a:tabLst>
            </a:pPr>
            <a:r>
              <a:rPr lang="de-CH" b="1" dirty="0"/>
              <a:t>Berechnung von:</a:t>
            </a:r>
          </a:p>
          <a:p>
            <a:pPr marL="285750" lvl="1" indent="-285750" algn="just">
              <a:spcBef>
                <a:spcPts val="0"/>
              </a:spcBef>
              <a:spcAft>
                <a:spcPts val="600"/>
              </a:spcAft>
              <a:buFont typeface="Wingdings" panose="05000000000000000000" pitchFamily="2" charset="2"/>
              <a:buChar char="Ø"/>
              <a:tabLst>
                <a:tab pos="540385" algn="l"/>
              </a:tabLst>
            </a:pPr>
            <a:r>
              <a:rPr lang="de-CH" dirty="0"/>
              <a:t>X Koord. Mitte [Pixel] und Y Koord. Mitte [Pixel] </a:t>
            </a:r>
          </a:p>
          <a:p>
            <a:pPr marL="285750" lvl="1" indent="-285750" algn="just">
              <a:spcBef>
                <a:spcPts val="0"/>
              </a:spcBef>
              <a:spcAft>
                <a:spcPts val="600"/>
              </a:spcAft>
              <a:buFont typeface="Wingdings" panose="05000000000000000000" pitchFamily="2" charset="2"/>
              <a:buChar char="Ø"/>
              <a:tabLst>
                <a:tab pos="540385" algn="l"/>
              </a:tabLst>
            </a:pPr>
            <a:r>
              <a:rPr lang="de-CH" dirty="0"/>
              <a:t>Fläche [Pixel²]</a:t>
            </a:r>
          </a:p>
          <a:p>
            <a:pPr marL="285750" lvl="1" indent="-285750" algn="just">
              <a:spcBef>
                <a:spcPts val="0"/>
              </a:spcBef>
              <a:spcAft>
                <a:spcPts val="600"/>
              </a:spcAft>
              <a:buFont typeface="Wingdings" panose="05000000000000000000" pitchFamily="2" charset="2"/>
              <a:buChar char="Ø"/>
              <a:tabLst>
                <a:tab pos="540385" algn="l"/>
              </a:tabLst>
            </a:pPr>
            <a:r>
              <a:rPr lang="de-CH" dirty="0"/>
              <a:t>Umfang [Pixel]</a:t>
            </a:r>
          </a:p>
          <a:p>
            <a:pPr marL="285750" lvl="1" indent="-285750" algn="just">
              <a:spcBef>
                <a:spcPts val="0"/>
              </a:spcBef>
              <a:spcAft>
                <a:spcPts val="600"/>
              </a:spcAft>
              <a:buFont typeface="Wingdings" panose="05000000000000000000" pitchFamily="2" charset="2"/>
              <a:buChar char="Ø"/>
              <a:tabLst>
                <a:tab pos="540385" algn="l"/>
              </a:tabLst>
            </a:pPr>
            <a:r>
              <a:rPr lang="de-CH" dirty="0"/>
              <a:t>Fläche x/2 [Pixel²]</a:t>
            </a:r>
          </a:p>
          <a:p>
            <a:pPr marL="285750" lvl="1" indent="-285750" algn="just">
              <a:spcBef>
                <a:spcPts val="0"/>
              </a:spcBef>
              <a:spcAft>
                <a:spcPts val="600"/>
              </a:spcAft>
              <a:buFont typeface="Wingdings" panose="05000000000000000000" pitchFamily="2" charset="2"/>
              <a:buChar char="Ø"/>
              <a:tabLst>
                <a:tab pos="540385" algn="l"/>
              </a:tabLst>
            </a:pPr>
            <a:r>
              <a:rPr lang="de-CH" dirty="0"/>
              <a:t>Fläche y/2 [Pixel²]</a:t>
            </a:r>
          </a:p>
          <a:p>
            <a:pPr marL="0" lvl="1" algn="just">
              <a:spcBef>
                <a:spcPts val="0"/>
              </a:spcBef>
              <a:spcAft>
                <a:spcPts val="600"/>
              </a:spcAft>
              <a:tabLst>
                <a:tab pos="540385" algn="l"/>
              </a:tabLst>
            </a:pPr>
            <a:endParaRPr lang="de-CH" dirty="0"/>
          </a:p>
          <a:p>
            <a:pPr marL="0" lvl="1" algn="just">
              <a:spcBef>
                <a:spcPts val="0"/>
              </a:spcBef>
              <a:spcAft>
                <a:spcPts val="600"/>
              </a:spcAft>
              <a:tabLst>
                <a:tab pos="540385" algn="l"/>
              </a:tabLst>
            </a:pPr>
            <a:r>
              <a:rPr lang="de-CH" b="1" dirty="0"/>
              <a:t>Berechnung der Schwellwerte in Kamerabild:</a:t>
            </a:r>
          </a:p>
          <a:p>
            <a:pPr marL="285750" lvl="1" indent="-285750" algn="just">
              <a:spcBef>
                <a:spcPts val="0"/>
              </a:spcBef>
              <a:spcAft>
                <a:spcPts val="600"/>
              </a:spcAft>
              <a:buFont typeface="Wingdings" panose="05000000000000000000" pitchFamily="2" charset="2"/>
              <a:buChar char="Ø"/>
              <a:tabLst>
                <a:tab pos="540385" algn="l"/>
              </a:tabLst>
            </a:pPr>
            <a:r>
              <a:rPr lang="de-CH" dirty="0"/>
              <a:t>Helligkeits- und Farbbereich (H-Komponente)</a:t>
            </a:r>
          </a:p>
          <a:p>
            <a:pPr marL="285750" lvl="1" indent="-285750" algn="just">
              <a:spcBef>
                <a:spcPts val="0"/>
              </a:spcBef>
              <a:spcAft>
                <a:spcPts val="600"/>
              </a:spcAft>
              <a:buFont typeface="Wingdings" panose="05000000000000000000" pitchFamily="2" charset="2"/>
              <a:buChar char="Ø"/>
              <a:tabLst>
                <a:tab pos="540385" algn="l"/>
              </a:tabLst>
            </a:pPr>
            <a:r>
              <a:rPr lang="de-CH" dirty="0"/>
              <a:t>Helligkeit im Bereich von 0 bis 128</a:t>
            </a:r>
          </a:p>
          <a:p>
            <a:pPr marL="285750" lvl="1" indent="-285750" algn="just">
              <a:spcBef>
                <a:spcPts val="0"/>
              </a:spcBef>
              <a:spcAft>
                <a:spcPts val="600"/>
              </a:spcAft>
              <a:buFont typeface="Wingdings" panose="05000000000000000000" pitchFamily="2" charset="2"/>
              <a:buChar char="Ø"/>
              <a:tabLst>
                <a:tab pos="540385" algn="l"/>
              </a:tabLst>
            </a:pPr>
            <a:r>
              <a:rPr lang="de-CH" dirty="0"/>
              <a:t>Farbton im Bereich von 0 bis 192</a:t>
            </a:r>
          </a:p>
        </p:txBody>
      </p:sp>
      <p:sp>
        <p:nvSpPr>
          <p:cNvPr id="7" name="Textplatzhalter 6"/>
          <p:cNvSpPr>
            <a:spLocks noGrp="1"/>
          </p:cNvSpPr>
          <p:nvPr>
            <p:ph type="body" sz="quarter" idx="24"/>
          </p:nvPr>
        </p:nvSpPr>
        <p:spPr/>
        <p:txBody>
          <a:bodyPr>
            <a:normAutofit lnSpcReduction="10000"/>
          </a:bodyPr>
          <a:lstStyle/>
          <a:p>
            <a:r>
              <a:rPr lang="de-CH" dirty="0"/>
              <a:t>Reflektion 										</a:t>
            </a:r>
          </a:p>
        </p:txBody>
      </p:sp>
      <p:sp>
        <p:nvSpPr>
          <p:cNvPr id="8" name="Titel 7"/>
          <p:cNvSpPr>
            <a:spLocks noGrp="1"/>
          </p:cNvSpPr>
          <p:nvPr>
            <p:ph type="title"/>
          </p:nvPr>
        </p:nvSpPr>
        <p:spPr>
          <a:xfrm>
            <a:off x="806450" y="720000"/>
            <a:ext cx="11053763" cy="684213"/>
          </a:xfrm>
        </p:spPr>
        <p:txBody>
          <a:bodyPr/>
          <a:lstStyle/>
          <a:p>
            <a:r>
              <a:rPr lang="de-CH" dirty="0"/>
              <a:t>Lektion 2: Reflektion</a:t>
            </a:r>
          </a:p>
        </p:txBody>
      </p:sp>
      <p:sp>
        <p:nvSpPr>
          <p:cNvPr id="10" name="Datumsplatzhalter 3">
            <a:extLst>
              <a:ext uri="{FF2B5EF4-FFF2-40B4-BE49-F238E27FC236}">
                <a16:creationId xmlns:a16="http://schemas.microsoft.com/office/drawing/2014/main" id="{5BF9C277-B847-4533-8A44-F76EB8877FAF}"/>
              </a:ext>
            </a:extLst>
          </p:cNvPr>
          <p:cNvSpPr txBox="1">
            <a:spLocks/>
          </p:cNvSpPr>
          <p:nvPr/>
        </p:nvSpPr>
        <p:spPr>
          <a:xfrm>
            <a:off x="6329363" y="6453187"/>
            <a:ext cx="3377345" cy="179387"/>
          </a:xfrm>
          <a:prstGeom prst="rect">
            <a:avLst/>
          </a:prstGeom>
        </p:spPr>
        <p:txBody>
          <a:bodyPr lIns="0" tIns="0" rIns="0" bIns="0"/>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DE" sz="1200" dirty="0"/>
              <a:t>September 2021</a:t>
            </a:r>
            <a:endParaRPr lang="de-CH" sz="1200" dirty="0"/>
          </a:p>
        </p:txBody>
      </p:sp>
      <p:pic>
        <p:nvPicPr>
          <p:cNvPr id="11" name="Grafik 10">
            <a:extLst>
              <a:ext uri="{FF2B5EF4-FFF2-40B4-BE49-F238E27FC236}">
                <a16:creationId xmlns:a16="http://schemas.microsoft.com/office/drawing/2014/main" id="{867262C2-7E73-4DF5-909D-3B0EBA0A77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9999" y="2520001"/>
            <a:ext cx="5400000" cy="2703573"/>
          </a:xfrm>
          <a:prstGeom prst="rect">
            <a:avLst/>
          </a:prstGeom>
          <a:ln>
            <a:solidFill>
              <a:schemeClr val="tx1"/>
            </a:solidFill>
          </a:ln>
        </p:spPr>
      </p:pic>
      <p:sp>
        <p:nvSpPr>
          <p:cNvPr id="9" name="Fußzeilenplatzhalter 2">
            <a:extLst>
              <a:ext uri="{FF2B5EF4-FFF2-40B4-BE49-F238E27FC236}">
                <a16:creationId xmlns:a16="http://schemas.microsoft.com/office/drawing/2014/main" id="{6E7C11D5-9066-43A4-8A24-3923487985CD}"/>
              </a:ext>
            </a:extLst>
          </p:cNvPr>
          <p:cNvSpPr>
            <a:spLocks noGrp="1"/>
          </p:cNvSpPr>
          <p:nvPr>
            <p:ph type="ftr" sz="quarter" idx="17"/>
          </p:nvPr>
        </p:nvSpPr>
        <p:spPr>
          <a:xfrm>
            <a:off x="806450" y="6454845"/>
            <a:ext cx="5364163" cy="332663"/>
          </a:xfrm>
        </p:spPr>
        <p:txBody>
          <a:bodyPr/>
          <a:lstStyle/>
          <a:p>
            <a:r>
              <a:rPr lang="de-CH" dirty="0"/>
              <a:t>Anwendung der automatischen, optischen Sichtprüfung</a:t>
            </a:r>
          </a:p>
        </p:txBody>
      </p:sp>
    </p:spTree>
    <p:extLst>
      <p:ext uri="{BB962C8B-B14F-4D97-AF65-F5344CB8AC3E}">
        <p14:creationId xmlns:p14="http://schemas.microsoft.com/office/powerpoint/2010/main" val="217980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7955" b="7955"/>
          <a:stretch>
            <a:fillRect/>
          </a:stretch>
        </p:blipFill>
        <p:spPr/>
      </p:pic>
      <p:sp>
        <p:nvSpPr>
          <p:cNvPr id="3" name="Titel 2"/>
          <p:cNvSpPr>
            <a:spLocks noGrp="1"/>
          </p:cNvSpPr>
          <p:nvPr>
            <p:ph type="ctrTitle"/>
          </p:nvPr>
        </p:nvSpPr>
        <p:spPr>
          <a:xfrm>
            <a:off x="5338531" y="3673574"/>
            <a:ext cx="5957391" cy="551090"/>
          </a:xfrm>
        </p:spPr>
        <p:txBody>
          <a:bodyPr/>
          <a:lstStyle/>
          <a:p>
            <a:r>
              <a:rPr lang="de-CH" sz="2400" dirty="0"/>
              <a:t>Inhalt und Ablauf</a:t>
            </a:r>
            <a:r>
              <a:rPr lang="de-CH" sz="2400" b="0" dirty="0"/>
              <a:t> </a:t>
            </a:r>
            <a:endParaRPr lang="en-US" sz="2400" dirty="0"/>
          </a:p>
        </p:txBody>
      </p:sp>
      <p:sp>
        <p:nvSpPr>
          <p:cNvPr id="4" name="Datumsplatzhalter 3"/>
          <p:cNvSpPr>
            <a:spLocks noGrp="1"/>
          </p:cNvSpPr>
          <p:nvPr>
            <p:ph type="dt" sz="half" idx="10"/>
          </p:nvPr>
        </p:nvSpPr>
        <p:spPr/>
        <p:txBody>
          <a:bodyPr/>
          <a:lstStyle/>
          <a:p>
            <a:r>
              <a:rPr lang="de-DE" dirty="0"/>
              <a:t>September 2021</a:t>
            </a:r>
            <a:endParaRPr lang="de-CH" dirty="0"/>
          </a:p>
        </p:txBody>
      </p:sp>
      <p:sp>
        <p:nvSpPr>
          <p:cNvPr id="6" name="Textplatzhalter 5"/>
          <p:cNvSpPr>
            <a:spLocks noGrp="1"/>
          </p:cNvSpPr>
          <p:nvPr>
            <p:ph type="body" sz="quarter" idx="13"/>
          </p:nvPr>
        </p:nvSpPr>
        <p:spPr>
          <a:xfrm>
            <a:off x="4227514" y="4224664"/>
            <a:ext cx="4064000" cy="489534"/>
          </a:xfrm>
        </p:spPr>
        <p:txBody>
          <a:bodyPr/>
          <a:lstStyle/>
          <a:p>
            <a:r>
              <a:rPr lang="de-CH" dirty="0"/>
              <a:t>Detaillierte Beschreibung</a:t>
            </a:r>
          </a:p>
        </p:txBody>
      </p:sp>
      <p:sp>
        <p:nvSpPr>
          <p:cNvPr id="7" name="Textplatzhalter 6"/>
          <p:cNvSpPr>
            <a:spLocks noGrp="1"/>
          </p:cNvSpPr>
          <p:nvPr>
            <p:ph type="body" sz="quarter" idx="14"/>
          </p:nvPr>
        </p:nvSpPr>
        <p:spPr/>
        <p:txBody>
          <a:bodyPr/>
          <a:lstStyle/>
          <a:p>
            <a:r>
              <a:rPr lang="de-CH" dirty="0"/>
              <a:t>Raphael Bernhardsgrütter / Bruno Meile</a:t>
            </a:r>
          </a:p>
        </p:txBody>
      </p:sp>
      <p:sp>
        <p:nvSpPr>
          <p:cNvPr id="13" name="Textplatzhalter 12"/>
          <p:cNvSpPr>
            <a:spLocks noGrp="1"/>
          </p:cNvSpPr>
          <p:nvPr>
            <p:ph type="body" sz="quarter" idx="15"/>
          </p:nvPr>
        </p:nvSpPr>
        <p:spPr/>
        <p:txBody>
          <a:bodyPr/>
          <a:lstStyle/>
          <a:p>
            <a:r>
              <a:rPr lang="de-CH" dirty="0"/>
              <a:t>HLF / Standort Buchs</a:t>
            </a:r>
          </a:p>
        </p:txBody>
      </p:sp>
    </p:spTree>
    <p:extLst>
      <p:ext uri="{BB962C8B-B14F-4D97-AF65-F5344CB8AC3E}">
        <p14:creationId xmlns:p14="http://schemas.microsoft.com/office/powerpoint/2010/main" val="1976595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20</a:t>
            </a:fld>
            <a:endParaRPr lang="de-CH" dirty="0"/>
          </a:p>
        </p:txBody>
      </p:sp>
      <p:sp>
        <p:nvSpPr>
          <p:cNvPr id="5" name="Textplatzhalter 4"/>
          <p:cNvSpPr>
            <a:spLocks noGrp="1"/>
          </p:cNvSpPr>
          <p:nvPr>
            <p:ph type="body" sz="quarter" idx="20"/>
          </p:nvPr>
        </p:nvSpPr>
        <p:spPr>
          <a:xfrm>
            <a:off x="806451" y="1440000"/>
            <a:ext cx="10800000" cy="2507886"/>
          </a:xfrm>
        </p:spPr>
        <p:txBody>
          <a:bodyPr anchor="t" anchorCtr="0">
            <a:normAutofit/>
          </a:bodyPr>
          <a:lstStyle/>
          <a:p>
            <a:pPr marL="0" lvl="1" indent="0" algn="just">
              <a:spcBef>
                <a:spcPts val="0"/>
              </a:spcBef>
              <a:spcAft>
                <a:spcPts val="600"/>
              </a:spcAft>
              <a:buFont typeface="Arial" panose="020B0604020202020204" pitchFamily="34" charset="0"/>
              <a:buNone/>
              <a:tabLst>
                <a:tab pos="540385" algn="l"/>
              </a:tabLst>
            </a:pPr>
            <a:r>
              <a:rPr lang="de-CH" sz="2000" b="1" dirty="0">
                <a:latin typeface="+mj-lt"/>
              </a:rPr>
              <a:t>Reflektion 2: </a:t>
            </a:r>
            <a:r>
              <a:rPr lang="de-CH" sz="2000" b="1" dirty="0">
                <a:latin typeface="+mj-lt"/>
                <a:ea typeface="Yu Mincho"/>
                <a:cs typeface="Times New Roman" panose="02020603050405020304" pitchFamily="18" charset="0"/>
              </a:rPr>
              <a:t>Beantworten Sie folgende Fragen:</a:t>
            </a:r>
          </a:p>
          <a:p>
            <a:pPr marL="285750" indent="-285750" algn="just">
              <a:lnSpc>
                <a:spcPct val="125000"/>
              </a:lnSpc>
              <a:spcBef>
                <a:spcPts val="0"/>
              </a:spcBef>
              <a:buFont typeface="Arial" panose="020B0604020202020204" pitchFamily="34" charset="0"/>
              <a:buChar char="•"/>
            </a:pPr>
            <a:r>
              <a:rPr lang="de-CH" sz="1800" b="0" dirty="0">
                <a:latin typeface="Arial" panose="020B0604020202020204" pitchFamily="34" charset="0"/>
                <a:ea typeface="Yu Mincho"/>
                <a:cs typeface="Times New Roman" panose="02020603050405020304" pitchFamily="18" charset="0"/>
              </a:rPr>
              <a:t>Frage 1 Video ROI_ULS:	Was wurde mit der Einschränkung der Helligkeit bei 1’20’’ – 1’40’’ erwirkt?</a:t>
            </a:r>
          </a:p>
          <a:p>
            <a:pPr marL="285750" indent="-285750" algn="just">
              <a:lnSpc>
                <a:spcPct val="125000"/>
              </a:lnSpc>
              <a:spcBef>
                <a:spcPts val="0"/>
              </a:spcBef>
              <a:buFont typeface="Arial" panose="020B0604020202020204" pitchFamily="34" charset="0"/>
              <a:buChar char="•"/>
            </a:pPr>
            <a:r>
              <a:rPr lang="de-CH" sz="1800" b="0" dirty="0">
                <a:latin typeface="Arial" panose="020B0604020202020204" pitchFamily="34" charset="0"/>
                <a:ea typeface="Yu Mincho"/>
                <a:cs typeface="Times New Roman" panose="02020603050405020304" pitchFamily="18" charset="0"/>
              </a:rPr>
              <a:t>Frage 2 Video ROI_ULS:	Was wurde mit der Einschränkung der Farbe bei 1’58’’ – 2’16’’ erwirkt?</a:t>
            </a:r>
          </a:p>
          <a:p>
            <a:pPr marL="285750" indent="-285750" algn="just">
              <a:lnSpc>
                <a:spcPct val="125000"/>
              </a:lnSpc>
              <a:spcBef>
                <a:spcPts val="0"/>
              </a:spcBef>
              <a:buFont typeface="Arial" panose="020B0604020202020204" pitchFamily="34" charset="0"/>
              <a:buChar char="•"/>
            </a:pPr>
            <a:r>
              <a:rPr lang="de-CH" sz="1800" b="0" dirty="0">
                <a:latin typeface="Arial" panose="020B0604020202020204" pitchFamily="34" charset="0"/>
                <a:ea typeface="Yu Mincho"/>
                <a:cs typeface="Times New Roman" panose="02020603050405020304" pitchFamily="18" charset="0"/>
              </a:rPr>
              <a:t>Frage 3: 				Wie könnte man die Flächen und Umfänge der Teile auch noch bestimmen?</a:t>
            </a:r>
          </a:p>
          <a:p>
            <a:pPr marL="285750" indent="-285750" algn="just">
              <a:lnSpc>
                <a:spcPct val="125000"/>
              </a:lnSpc>
              <a:spcBef>
                <a:spcPts val="0"/>
              </a:spcBef>
              <a:buFont typeface="Arial" panose="020B0604020202020204" pitchFamily="34" charset="0"/>
              <a:buChar char="•"/>
            </a:pPr>
            <a:endParaRPr lang="de-CH" dirty="0">
              <a:latin typeface="Arial" panose="020B0604020202020204" pitchFamily="34" charset="0"/>
              <a:ea typeface="Yu Mincho"/>
              <a:cs typeface="Times New Roman" panose="02020603050405020304" pitchFamily="18" charset="0"/>
            </a:endParaRPr>
          </a:p>
          <a:p>
            <a:endParaRPr lang="de-CH" dirty="0"/>
          </a:p>
        </p:txBody>
      </p:sp>
      <p:sp>
        <p:nvSpPr>
          <p:cNvPr id="7" name="Textplatzhalter 6"/>
          <p:cNvSpPr>
            <a:spLocks noGrp="1"/>
          </p:cNvSpPr>
          <p:nvPr>
            <p:ph type="body" sz="quarter" idx="24"/>
          </p:nvPr>
        </p:nvSpPr>
        <p:spPr/>
        <p:txBody>
          <a:bodyPr>
            <a:normAutofit lnSpcReduction="10000"/>
          </a:bodyPr>
          <a:lstStyle/>
          <a:p>
            <a:r>
              <a:rPr lang="de-CH" dirty="0"/>
              <a:t>Reflektion 										</a:t>
            </a:r>
          </a:p>
        </p:txBody>
      </p:sp>
      <p:sp>
        <p:nvSpPr>
          <p:cNvPr id="8" name="Titel 7"/>
          <p:cNvSpPr>
            <a:spLocks noGrp="1"/>
          </p:cNvSpPr>
          <p:nvPr>
            <p:ph type="title"/>
          </p:nvPr>
        </p:nvSpPr>
        <p:spPr>
          <a:xfrm>
            <a:off x="806450" y="720000"/>
            <a:ext cx="11053763" cy="684213"/>
          </a:xfrm>
        </p:spPr>
        <p:txBody>
          <a:bodyPr/>
          <a:lstStyle/>
          <a:p>
            <a:r>
              <a:rPr lang="de-CH" dirty="0"/>
              <a:t>Lektion 2: Reflektion</a:t>
            </a:r>
          </a:p>
        </p:txBody>
      </p:sp>
      <p:sp>
        <p:nvSpPr>
          <p:cNvPr id="10" name="Datumsplatzhalter 3">
            <a:extLst>
              <a:ext uri="{FF2B5EF4-FFF2-40B4-BE49-F238E27FC236}">
                <a16:creationId xmlns:a16="http://schemas.microsoft.com/office/drawing/2014/main" id="{5BF9C277-B847-4533-8A44-F76EB8877FAF}"/>
              </a:ext>
            </a:extLst>
          </p:cNvPr>
          <p:cNvSpPr txBox="1">
            <a:spLocks/>
          </p:cNvSpPr>
          <p:nvPr/>
        </p:nvSpPr>
        <p:spPr>
          <a:xfrm>
            <a:off x="6329363" y="6453187"/>
            <a:ext cx="3377345" cy="179387"/>
          </a:xfrm>
          <a:prstGeom prst="rect">
            <a:avLst/>
          </a:prstGeom>
        </p:spPr>
        <p:txBody>
          <a:bodyPr lIns="0" tIns="0" rIns="0" bIns="0"/>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DE" sz="1200" dirty="0"/>
              <a:t>September 2021</a:t>
            </a:r>
            <a:endParaRPr lang="de-CH" sz="1200" dirty="0"/>
          </a:p>
        </p:txBody>
      </p:sp>
      <p:sp>
        <p:nvSpPr>
          <p:cNvPr id="9" name="Fußzeilenplatzhalter 2">
            <a:extLst>
              <a:ext uri="{FF2B5EF4-FFF2-40B4-BE49-F238E27FC236}">
                <a16:creationId xmlns:a16="http://schemas.microsoft.com/office/drawing/2014/main" id="{F61EA1D9-A6CC-42C1-804D-A44D5C448994}"/>
              </a:ext>
            </a:extLst>
          </p:cNvPr>
          <p:cNvSpPr>
            <a:spLocks noGrp="1"/>
          </p:cNvSpPr>
          <p:nvPr>
            <p:ph type="ftr" sz="quarter" idx="17"/>
          </p:nvPr>
        </p:nvSpPr>
        <p:spPr>
          <a:xfrm>
            <a:off x="806450" y="6454845"/>
            <a:ext cx="5364163" cy="332663"/>
          </a:xfrm>
        </p:spPr>
        <p:txBody>
          <a:bodyPr/>
          <a:lstStyle/>
          <a:p>
            <a:r>
              <a:rPr lang="de-CH" dirty="0"/>
              <a:t>Anwendung der automatischen, optischen Sichtprüfung</a:t>
            </a:r>
          </a:p>
        </p:txBody>
      </p:sp>
    </p:spTree>
    <p:extLst>
      <p:ext uri="{BB962C8B-B14F-4D97-AF65-F5344CB8AC3E}">
        <p14:creationId xmlns:p14="http://schemas.microsoft.com/office/powerpoint/2010/main" val="3051891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21</a:t>
            </a:fld>
            <a:endParaRPr lang="de-CH" dirty="0"/>
          </a:p>
        </p:txBody>
      </p:sp>
      <p:sp>
        <p:nvSpPr>
          <p:cNvPr id="5" name="Textplatzhalter 4"/>
          <p:cNvSpPr>
            <a:spLocks noGrp="1"/>
          </p:cNvSpPr>
          <p:nvPr>
            <p:ph type="body" sz="quarter" idx="20"/>
          </p:nvPr>
        </p:nvSpPr>
        <p:spPr>
          <a:xfrm>
            <a:off x="806451" y="1440000"/>
            <a:ext cx="10800000" cy="2507886"/>
          </a:xfrm>
        </p:spPr>
        <p:txBody>
          <a:bodyPr anchor="t" anchorCtr="0">
            <a:normAutofit/>
          </a:bodyPr>
          <a:lstStyle/>
          <a:p>
            <a:pPr marL="0" lvl="1" indent="0" algn="just">
              <a:spcBef>
                <a:spcPts val="0"/>
              </a:spcBef>
              <a:spcAft>
                <a:spcPts val="600"/>
              </a:spcAft>
              <a:buFont typeface="Arial" panose="020B0604020202020204" pitchFamily="34" charset="0"/>
              <a:buNone/>
              <a:tabLst>
                <a:tab pos="540385" algn="l"/>
              </a:tabLst>
            </a:pPr>
            <a:r>
              <a:rPr lang="de-CH" sz="2000" b="1" dirty="0">
                <a:latin typeface="+mj-lt"/>
              </a:rPr>
              <a:t>Reflektion 2: </a:t>
            </a:r>
            <a:r>
              <a:rPr lang="de-CH" sz="2000" b="1" dirty="0">
                <a:latin typeface="+mj-lt"/>
                <a:ea typeface="Yu Mincho"/>
                <a:cs typeface="Times New Roman" panose="02020603050405020304" pitchFamily="18" charset="0"/>
              </a:rPr>
              <a:t>Lösung:</a:t>
            </a:r>
          </a:p>
          <a:p>
            <a:pPr marL="285750" indent="-285750" algn="just">
              <a:lnSpc>
                <a:spcPct val="125000"/>
              </a:lnSpc>
              <a:spcBef>
                <a:spcPts val="0"/>
              </a:spcBef>
              <a:buFont typeface="Arial" panose="020B0604020202020204" pitchFamily="34" charset="0"/>
              <a:buChar char="•"/>
            </a:pPr>
            <a:r>
              <a:rPr lang="de-CH" sz="1800" b="0" dirty="0">
                <a:latin typeface="Arial" panose="020B0604020202020204" pitchFamily="34" charset="0"/>
                <a:ea typeface="Yu Mincho"/>
                <a:cs typeface="Times New Roman" panose="02020603050405020304" pitchFamily="18" charset="0"/>
              </a:rPr>
              <a:t>Frage 1: Filtern der Helligkeit der ULS mit den umgebenden Ringen.</a:t>
            </a:r>
          </a:p>
          <a:p>
            <a:pPr marL="285750" indent="-285750" algn="just">
              <a:lnSpc>
                <a:spcPct val="125000"/>
              </a:lnSpc>
              <a:spcBef>
                <a:spcPts val="0"/>
              </a:spcBef>
              <a:buFont typeface="Arial" panose="020B0604020202020204" pitchFamily="34" charset="0"/>
              <a:buChar char="•"/>
            </a:pPr>
            <a:r>
              <a:rPr lang="de-CH" sz="1800" b="0" dirty="0">
                <a:latin typeface="Arial" panose="020B0604020202020204" pitchFamily="34" charset="0"/>
                <a:ea typeface="Yu Mincho"/>
                <a:cs typeface="Times New Roman" panose="02020603050405020304" pitchFamily="18" charset="0"/>
              </a:rPr>
              <a:t>Frage 2: Filtern der Farbe der ULS mit den umgebenden Ringen.</a:t>
            </a:r>
          </a:p>
          <a:p>
            <a:pPr marL="285750" indent="-285750" algn="just">
              <a:lnSpc>
                <a:spcPct val="125000"/>
              </a:lnSpc>
              <a:spcBef>
                <a:spcPts val="0"/>
              </a:spcBef>
              <a:buFont typeface="Arial" panose="020B0604020202020204" pitchFamily="34" charset="0"/>
              <a:buChar char="•"/>
            </a:pPr>
            <a:r>
              <a:rPr lang="de-CH" sz="1800" b="0" dirty="0">
                <a:latin typeface="Arial" panose="020B0604020202020204" pitchFamily="34" charset="0"/>
                <a:ea typeface="Yu Mincho"/>
                <a:cs typeface="Times New Roman" panose="02020603050405020304" pitchFamily="18" charset="0"/>
              </a:rPr>
              <a:t>Frage 3: 	Man erarbeitet 4 ROI’s für jede ULS und verknüpft diese dynamisch. </a:t>
            </a:r>
          </a:p>
          <a:p>
            <a:pPr algn="just">
              <a:lnSpc>
                <a:spcPct val="125000"/>
              </a:lnSpc>
              <a:spcBef>
                <a:spcPts val="0"/>
              </a:spcBef>
            </a:pPr>
            <a:r>
              <a:rPr lang="de-CH" sz="1800" b="0" dirty="0">
                <a:latin typeface="Arial" panose="020B0604020202020204" pitchFamily="34" charset="0"/>
                <a:ea typeface="Yu Mincho"/>
                <a:cs typeface="Times New Roman" panose="02020603050405020304" pitchFamily="18" charset="0"/>
                <a:sym typeface="Wingdings" panose="05000000000000000000" pitchFamily="2" charset="2"/>
              </a:rPr>
              <a:t>		</a:t>
            </a:r>
            <a:r>
              <a:rPr lang="de-CH" sz="1800" dirty="0">
                <a:latin typeface="Arial" panose="020B0604020202020204" pitchFamily="34" charset="0"/>
                <a:ea typeface="Yu Mincho"/>
                <a:cs typeface="Times New Roman" panose="02020603050405020304" pitchFamily="18" charset="0"/>
              </a:rPr>
              <a:t>Anwendung des Blobfinders </a:t>
            </a:r>
            <a:r>
              <a:rPr lang="de-CH" sz="1800" dirty="0">
                <a:latin typeface="Arial" panose="020B0604020202020204" pitchFamily="34" charset="0"/>
                <a:ea typeface="Yu Mincho"/>
                <a:cs typeface="Times New Roman" panose="02020603050405020304" pitchFamily="18" charset="0"/>
                <a:sym typeface="Wingdings" panose="05000000000000000000" pitchFamily="2" charset="2"/>
              </a:rPr>
              <a:t> Demonstration</a:t>
            </a:r>
            <a:endParaRPr lang="de-CH" sz="1800" dirty="0">
              <a:latin typeface="Arial" panose="020B0604020202020204" pitchFamily="34" charset="0"/>
              <a:ea typeface="Yu Mincho"/>
              <a:cs typeface="Times New Roman" panose="02020603050405020304" pitchFamily="18" charset="0"/>
            </a:endParaRPr>
          </a:p>
          <a:p>
            <a:pPr marL="285750" indent="-285750" algn="just">
              <a:lnSpc>
                <a:spcPct val="125000"/>
              </a:lnSpc>
              <a:spcBef>
                <a:spcPts val="0"/>
              </a:spcBef>
              <a:buFont typeface="Arial" panose="020B0604020202020204" pitchFamily="34" charset="0"/>
              <a:buChar char="•"/>
            </a:pPr>
            <a:endParaRPr lang="de-CH" dirty="0">
              <a:latin typeface="Arial" panose="020B0604020202020204" pitchFamily="34" charset="0"/>
              <a:ea typeface="Yu Mincho"/>
              <a:cs typeface="Times New Roman" panose="02020603050405020304" pitchFamily="18" charset="0"/>
            </a:endParaRPr>
          </a:p>
        </p:txBody>
      </p:sp>
      <p:sp>
        <p:nvSpPr>
          <p:cNvPr id="7" name="Textplatzhalter 6"/>
          <p:cNvSpPr>
            <a:spLocks noGrp="1"/>
          </p:cNvSpPr>
          <p:nvPr>
            <p:ph type="body" sz="quarter" idx="24"/>
          </p:nvPr>
        </p:nvSpPr>
        <p:spPr/>
        <p:txBody>
          <a:bodyPr>
            <a:normAutofit lnSpcReduction="10000"/>
          </a:bodyPr>
          <a:lstStyle/>
          <a:p>
            <a:r>
              <a:rPr lang="de-CH" dirty="0"/>
              <a:t>Reflektion 										</a:t>
            </a:r>
          </a:p>
        </p:txBody>
      </p:sp>
      <p:sp>
        <p:nvSpPr>
          <p:cNvPr id="8" name="Titel 7"/>
          <p:cNvSpPr>
            <a:spLocks noGrp="1"/>
          </p:cNvSpPr>
          <p:nvPr>
            <p:ph type="title"/>
          </p:nvPr>
        </p:nvSpPr>
        <p:spPr>
          <a:xfrm>
            <a:off x="806450" y="720000"/>
            <a:ext cx="11053763" cy="684213"/>
          </a:xfrm>
        </p:spPr>
        <p:txBody>
          <a:bodyPr/>
          <a:lstStyle/>
          <a:p>
            <a:r>
              <a:rPr lang="de-CH" dirty="0"/>
              <a:t>Lektion 2: Reflektion</a:t>
            </a:r>
          </a:p>
        </p:txBody>
      </p:sp>
      <p:sp>
        <p:nvSpPr>
          <p:cNvPr id="10" name="Datumsplatzhalter 3">
            <a:extLst>
              <a:ext uri="{FF2B5EF4-FFF2-40B4-BE49-F238E27FC236}">
                <a16:creationId xmlns:a16="http://schemas.microsoft.com/office/drawing/2014/main" id="{5BF9C277-B847-4533-8A44-F76EB8877FAF}"/>
              </a:ext>
            </a:extLst>
          </p:cNvPr>
          <p:cNvSpPr txBox="1">
            <a:spLocks/>
          </p:cNvSpPr>
          <p:nvPr/>
        </p:nvSpPr>
        <p:spPr>
          <a:xfrm>
            <a:off x="6329363" y="6453187"/>
            <a:ext cx="3377345" cy="179387"/>
          </a:xfrm>
          <a:prstGeom prst="rect">
            <a:avLst/>
          </a:prstGeom>
        </p:spPr>
        <p:txBody>
          <a:bodyPr lIns="0" tIns="0" rIns="0" bIns="0"/>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DE" sz="1200" dirty="0"/>
              <a:t>September 2021</a:t>
            </a:r>
            <a:endParaRPr lang="de-CH" sz="1200" dirty="0"/>
          </a:p>
        </p:txBody>
      </p:sp>
      <p:sp>
        <p:nvSpPr>
          <p:cNvPr id="9" name="Fußzeilenplatzhalter 2">
            <a:extLst>
              <a:ext uri="{FF2B5EF4-FFF2-40B4-BE49-F238E27FC236}">
                <a16:creationId xmlns:a16="http://schemas.microsoft.com/office/drawing/2014/main" id="{4E602AA8-ED4D-4B38-87E7-7C5582A88ED3}"/>
              </a:ext>
            </a:extLst>
          </p:cNvPr>
          <p:cNvSpPr>
            <a:spLocks noGrp="1"/>
          </p:cNvSpPr>
          <p:nvPr>
            <p:ph type="ftr" sz="quarter" idx="17"/>
          </p:nvPr>
        </p:nvSpPr>
        <p:spPr>
          <a:xfrm>
            <a:off x="806450" y="6454845"/>
            <a:ext cx="5364163" cy="332663"/>
          </a:xfrm>
        </p:spPr>
        <p:txBody>
          <a:bodyPr/>
          <a:lstStyle/>
          <a:p>
            <a:r>
              <a:rPr lang="de-CH" dirty="0"/>
              <a:t>Anwendung der automatischen, optischen Sichtprüfung</a:t>
            </a:r>
          </a:p>
        </p:txBody>
      </p:sp>
    </p:spTree>
    <p:extLst>
      <p:ext uri="{BB962C8B-B14F-4D97-AF65-F5344CB8AC3E}">
        <p14:creationId xmlns:p14="http://schemas.microsoft.com/office/powerpoint/2010/main" val="3401824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feld 19">
            <a:extLst>
              <a:ext uri="{FF2B5EF4-FFF2-40B4-BE49-F238E27FC236}">
                <a16:creationId xmlns:a16="http://schemas.microsoft.com/office/drawing/2014/main" id="{D6532BE3-00CA-46E9-8348-2B22333F3130}"/>
              </a:ext>
            </a:extLst>
          </p:cNvPr>
          <p:cNvSpPr txBox="1"/>
          <p:nvPr/>
        </p:nvSpPr>
        <p:spPr>
          <a:xfrm>
            <a:off x="2733448" y="2719614"/>
            <a:ext cx="6731453" cy="1418772"/>
          </a:xfrm>
          <a:prstGeom prst="rect">
            <a:avLst/>
          </a:prstGeom>
          <a:noFill/>
        </p:spPr>
        <p:txBody>
          <a:bodyPr wrap="none" lIns="108000" tIns="36000" rIns="108000" bIns="108000" rtlCol="0" anchor="ctr" anchorCtr="0">
            <a:noAutofit/>
          </a:bodyPr>
          <a:lstStyle/>
          <a:p>
            <a:pPr algn="ctr">
              <a:spcAft>
                <a:spcPts val="600"/>
              </a:spcAft>
              <a:buClr>
                <a:schemeClr val="tx2"/>
              </a:buClr>
            </a:pPr>
            <a:r>
              <a:rPr lang="de-CH" sz="10000" dirty="0">
                <a:solidFill>
                  <a:schemeClr val="tx2"/>
                </a:solidFill>
                <a:latin typeface="+mj-lt"/>
                <a:ea typeface="+mj-ea"/>
                <a:cs typeface="+mj-cs"/>
              </a:rPr>
              <a:t>Lektion3</a:t>
            </a:r>
            <a:r>
              <a:rPr lang="de-CH" sz="10000" dirty="0">
                <a:ea typeface="Roboto Medium" panose="02000000000000000000" pitchFamily="2" charset="0"/>
              </a:rPr>
              <a:t> </a:t>
            </a:r>
          </a:p>
        </p:txBody>
      </p:sp>
    </p:spTree>
    <p:extLst>
      <p:ext uri="{BB962C8B-B14F-4D97-AF65-F5344CB8AC3E}">
        <p14:creationId xmlns:p14="http://schemas.microsoft.com/office/powerpoint/2010/main" val="1805225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23</a:t>
            </a:fld>
            <a:endParaRPr lang="de-CH" dirty="0"/>
          </a:p>
        </p:txBody>
      </p:sp>
      <p:sp>
        <p:nvSpPr>
          <p:cNvPr id="5" name="Textplatzhalter 4"/>
          <p:cNvSpPr>
            <a:spLocks noGrp="1"/>
          </p:cNvSpPr>
          <p:nvPr>
            <p:ph type="body" sz="quarter" idx="20"/>
          </p:nvPr>
        </p:nvSpPr>
        <p:spPr>
          <a:xfrm>
            <a:off x="806451" y="1440000"/>
            <a:ext cx="10800000" cy="4332287"/>
          </a:xfrm>
        </p:spPr>
        <p:txBody>
          <a:bodyPr anchor="t" anchorCtr="0">
            <a:normAutofit/>
          </a:bodyPr>
          <a:lstStyle/>
          <a:p>
            <a:r>
              <a:rPr lang="de-CH" dirty="0"/>
              <a:t>Aufgabe:</a:t>
            </a:r>
          </a:p>
          <a:p>
            <a:pPr>
              <a:spcBef>
                <a:spcPts val="0"/>
              </a:spcBef>
            </a:pPr>
            <a:r>
              <a:rPr lang="de-CH" sz="1800" b="0" dirty="0">
                <a:latin typeface="Arial" panose="020B0604020202020204" pitchFamily="34" charset="0"/>
                <a:ea typeface="Yu Mincho"/>
                <a:cs typeface="Times New Roman" panose="02020603050405020304" pitchFamily="18" charset="0"/>
              </a:rPr>
              <a:t>Sie werden nun parallel zur Videoanleitung direkt mit der SW CheckOpti die Aufgabe nach vollziehen.</a:t>
            </a:r>
          </a:p>
          <a:p>
            <a:pPr>
              <a:spcBef>
                <a:spcPts val="0"/>
              </a:spcBef>
            </a:pPr>
            <a:r>
              <a:rPr lang="de-CH" sz="1800" b="0" dirty="0">
                <a:latin typeface="Arial" panose="020B0604020202020204" pitchFamily="34" charset="0"/>
                <a:ea typeface="Yu Mincho"/>
                <a:cs typeface="Times New Roman" panose="02020603050405020304" pitchFamily="18" charset="0"/>
              </a:rPr>
              <a:t>Arbeiten Sie die Lektion 3 der Optischen Sichtprüfung im dazu- gehörigen Skript durch. </a:t>
            </a:r>
          </a:p>
          <a:p>
            <a:pPr marL="285750" indent="-285750">
              <a:buFont typeface="Wingdings" panose="05000000000000000000" pitchFamily="2" charset="2"/>
              <a:buChar char="à"/>
            </a:pPr>
            <a:r>
              <a:rPr lang="de-CH" sz="1800" dirty="0">
                <a:solidFill>
                  <a:srgbClr val="191919"/>
                </a:solidFill>
                <a:latin typeface="Arial" panose="020B0604020202020204" pitchFamily="34" charset="0"/>
                <a:ea typeface="Times New Roman" panose="02020603050405020304" pitchFamily="18" charset="0"/>
                <a:cs typeface="Times New Roman" panose="02020603050405020304" pitchFamily="18" charset="0"/>
              </a:rPr>
              <a:t>Kapitel 5.8: 	</a:t>
            </a:r>
            <a:r>
              <a:rPr lang="de-CH" sz="1800" b="0" dirty="0">
                <a:solidFill>
                  <a:srgbClr val="191919"/>
                </a:solidFill>
                <a:effectLst/>
                <a:latin typeface="Arial" panose="020B0604020202020204" pitchFamily="34" charset="0"/>
                <a:ea typeface="Times New Roman" panose="02020603050405020304" pitchFamily="18" charset="0"/>
                <a:cs typeface="Times New Roman" panose="02020603050405020304" pitchFamily="18" charset="0"/>
              </a:rPr>
              <a:t>Weitere Übungen zu den Werkzeugen von CheckOpti.</a:t>
            </a:r>
          </a:p>
          <a:p>
            <a:pPr marL="285750" indent="-285750">
              <a:buFont typeface="Wingdings" panose="05000000000000000000" pitchFamily="2" charset="2"/>
              <a:buChar char="à"/>
            </a:pPr>
            <a:endParaRPr lang="de-CH" sz="1800" b="1" dirty="0">
              <a:solidFill>
                <a:srgbClr val="191919"/>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de-CH" sz="1800" b="0" dirty="0">
                <a:latin typeface="Arial" panose="020B0604020202020204" pitchFamily="34" charset="0"/>
                <a:ea typeface="Yu Mincho"/>
                <a:cs typeface="Times New Roman" panose="02020603050405020304" pitchFamily="18" charset="0"/>
                <a:sym typeface="Wingdings" panose="05000000000000000000" pitchFamily="2" charset="2"/>
              </a:rPr>
              <a:t>  </a:t>
            </a:r>
            <a:endParaRPr lang="de-CH" sz="1800" b="0" dirty="0">
              <a:latin typeface="Arial" panose="020B0604020202020204" pitchFamily="34" charset="0"/>
              <a:ea typeface="Yu Mincho"/>
              <a:cs typeface="Times New Roman" panose="02020603050405020304" pitchFamily="18" charset="0"/>
            </a:endParaRPr>
          </a:p>
          <a:p>
            <a:endParaRPr lang="de-CH" dirty="0"/>
          </a:p>
        </p:txBody>
      </p:sp>
      <p:sp>
        <p:nvSpPr>
          <p:cNvPr id="8" name="Titel 7"/>
          <p:cNvSpPr>
            <a:spLocks noGrp="1"/>
          </p:cNvSpPr>
          <p:nvPr>
            <p:ph type="title"/>
          </p:nvPr>
        </p:nvSpPr>
        <p:spPr>
          <a:xfrm>
            <a:off x="806450" y="720000"/>
            <a:ext cx="11053763" cy="684213"/>
          </a:xfrm>
        </p:spPr>
        <p:txBody>
          <a:bodyPr>
            <a:normAutofit/>
          </a:bodyPr>
          <a:lstStyle/>
          <a:p>
            <a:r>
              <a:rPr lang="de-CH" dirty="0"/>
              <a:t>Lektion 3: </a:t>
            </a:r>
            <a:r>
              <a:rPr lang="de-CH" sz="3200" dirty="0"/>
              <a:t>Anwenden und Analysieren</a:t>
            </a:r>
            <a:endParaRPr lang="de-CH" dirty="0"/>
          </a:p>
        </p:txBody>
      </p:sp>
      <p:sp>
        <p:nvSpPr>
          <p:cNvPr id="10" name="Datumsplatzhalter 3">
            <a:extLst>
              <a:ext uri="{FF2B5EF4-FFF2-40B4-BE49-F238E27FC236}">
                <a16:creationId xmlns:a16="http://schemas.microsoft.com/office/drawing/2014/main" id="{5BF9C277-B847-4533-8A44-F76EB8877FAF}"/>
              </a:ext>
            </a:extLst>
          </p:cNvPr>
          <p:cNvSpPr txBox="1">
            <a:spLocks/>
          </p:cNvSpPr>
          <p:nvPr/>
        </p:nvSpPr>
        <p:spPr>
          <a:xfrm>
            <a:off x="6329363" y="6453187"/>
            <a:ext cx="3377345" cy="179387"/>
          </a:xfrm>
          <a:prstGeom prst="rect">
            <a:avLst/>
          </a:prstGeom>
        </p:spPr>
        <p:txBody>
          <a:bodyPr lIns="0" tIns="0" rIns="0" bIns="0"/>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DE" sz="1200" dirty="0"/>
              <a:t>September 2021</a:t>
            </a:r>
            <a:endParaRPr lang="de-CH" sz="1200" dirty="0"/>
          </a:p>
        </p:txBody>
      </p:sp>
      <p:sp>
        <p:nvSpPr>
          <p:cNvPr id="14" name="Textplatzhalter 6">
            <a:extLst>
              <a:ext uri="{FF2B5EF4-FFF2-40B4-BE49-F238E27FC236}">
                <a16:creationId xmlns:a16="http://schemas.microsoft.com/office/drawing/2014/main" id="{B09107A4-E515-4CE4-BD54-23E925CF92CB}"/>
              </a:ext>
            </a:extLst>
          </p:cNvPr>
          <p:cNvSpPr txBox="1">
            <a:spLocks/>
          </p:cNvSpPr>
          <p:nvPr/>
        </p:nvSpPr>
        <p:spPr>
          <a:xfrm>
            <a:off x="806449" y="334039"/>
            <a:ext cx="11053764" cy="286673"/>
          </a:xfrm>
          <a:prstGeom prst="rect">
            <a:avLst/>
          </a:prstGeom>
        </p:spPr>
        <p:txBody>
          <a:bodyPr vert="horz" lIns="0" tIns="0" rIns="0" bIns="0" rtlCol="0" anchor="ctr" anchorCtr="0">
            <a:normAutofit lnSpcReduction="10000"/>
          </a:bodyPr>
          <a:lstStyle>
            <a:lvl1pPr marL="0" indent="0" algn="l" defTabSz="609768" rtl="0" eaLnBrk="1" latinLnBrk="0" hangingPunct="1">
              <a:spcBef>
                <a:spcPts val="1800"/>
              </a:spcBef>
              <a:buClr>
                <a:schemeClr val="tx2"/>
              </a:buClr>
              <a:buFont typeface="Arial" panose="020B0604020202020204" pitchFamily="34" charset="0"/>
              <a:buNone/>
              <a:defRPr sz="2000" b="1" kern="1200">
                <a:solidFill>
                  <a:schemeClr val="tx1"/>
                </a:solidFill>
                <a:latin typeface="+mn-lt"/>
                <a:ea typeface="+mn-ea"/>
                <a:cs typeface="+mn-cs"/>
              </a:defRPr>
            </a:lvl1pPr>
            <a:lvl2pPr marL="457200" indent="0" algn="l" defTabSz="609768" rtl="0" eaLnBrk="1" latinLnBrk="0" hangingPunct="1">
              <a:spcBef>
                <a:spcPts val="1200"/>
              </a:spcBef>
              <a:buClr>
                <a:schemeClr val="tx1"/>
              </a:buClr>
              <a:buSzPct val="80000"/>
              <a:buFont typeface="Arial" panose="020B0604020202020204" pitchFamily="34" charset="0"/>
              <a:buNone/>
              <a:defRPr sz="1800" kern="1200">
                <a:solidFill>
                  <a:schemeClr val="tx1"/>
                </a:solidFill>
                <a:latin typeface="+mn-lt"/>
                <a:ea typeface="+mn-ea"/>
                <a:cs typeface="+mn-cs"/>
              </a:defRPr>
            </a:lvl2pPr>
            <a:lvl3pPr marL="756000" indent="-252000" algn="l" defTabSz="609768" rtl="0" eaLnBrk="1" latinLnBrk="0" hangingPunct="1">
              <a:spcBef>
                <a:spcPts val="1000"/>
              </a:spcBef>
              <a:buSzPct val="90000"/>
              <a:buFont typeface="Symbol" panose="05050102010706020507" pitchFamily="18" charset="2"/>
              <a:buChar char="-"/>
              <a:defRPr sz="1600" kern="1200">
                <a:solidFill>
                  <a:schemeClr val="tx1"/>
                </a:solidFill>
                <a:latin typeface="+mn-lt"/>
                <a:ea typeface="+mn-ea"/>
                <a:cs typeface="+mn-cs"/>
              </a:defRPr>
            </a:lvl3pPr>
            <a:lvl4pPr marL="1008000" indent="-252000" algn="l" defTabSz="609768" rtl="0" eaLnBrk="1" latinLnBrk="0" hangingPunct="1">
              <a:spcBef>
                <a:spcPts val="600"/>
              </a:spcBef>
              <a:buFont typeface="Symbol" panose="05050102010706020507" pitchFamily="18" charset="2"/>
              <a:buChar char="-"/>
              <a:defRPr sz="1600" kern="1200">
                <a:solidFill>
                  <a:schemeClr val="tx1"/>
                </a:solidFill>
                <a:latin typeface="+mn-lt"/>
                <a:ea typeface="+mn-ea"/>
                <a:cs typeface="+mn-cs"/>
              </a:defRPr>
            </a:lvl4pPr>
            <a:lvl5pPr marL="1260000" marR="0" indent="-252000" algn="l" defTabSz="609768" rtl="0" eaLnBrk="1" fontAlgn="auto" latinLnBrk="0" hangingPunct="1">
              <a:lnSpc>
                <a:spcPct val="120000"/>
              </a:lnSpc>
              <a:spcBef>
                <a:spcPts val="6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512000" indent="-252000" algn="l" defTabSz="611188" rtl="0" eaLnBrk="1" latinLnBrk="0" hangingPunct="1">
              <a:lnSpc>
                <a:spcPct val="120000"/>
              </a:lnSpc>
              <a:spcBef>
                <a:spcPts val="600"/>
              </a:spcBef>
              <a:buFont typeface="Symbol" panose="05050102010706020507" pitchFamily="18" charset="2"/>
              <a:buChar char="-"/>
              <a:defRPr sz="1600" kern="1200" baseline="0">
                <a:solidFill>
                  <a:schemeClr val="tx1"/>
                </a:solidFill>
                <a:latin typeface="+mn-lt"/>
                <a:ea typeface="+mn-ea"/>
                <a:cs typeface="+mn-cs"/>
              </a:defRPr>
            </a:lvl6pPr>
            <a:lvl7pPr marL="1764000" indent="-252000" algn="l" defTabSz="609768" rtl="0" eaLnBrk="1" latinLnBrk="0" hangingPunct="1">
              <a:lnSpc>
                <a:spcPct val="120000"/>
              </a:lnSpc>
              <a:spcBef>
                <a:spcPts val="600"/>
              </a:spcBef>
              <a:buFont typeface="Symbol" panose="05050102010706020507" pitchFamily="18" charset="2"/>
              <a:buChar char="-"/>
              <a:defRPr sz="16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r>
              <a:rPr lang="de-CH" dirty="0"/>
              <a:t>Aufgabe 											Dauer 30’</a:t>
            </a:r>
          </a:p>
        </p:txBody>
      </p:sp>
      <p:sp>
        <p:nvSpPr>
          <p:cNvPr id="9" name="Fußzeilenplatzhalter 2">
            <a:extLst>
              <a:ext uri="{FF2B5EF4-FFF2-40B4-BE49-F238E27FC236}">
                <a16:creationId xmlns:a16="http://schemas.microsoft.com/office/drawing/2014/main" id="{A9C2B5B1-60BC-436C-8029-5B619BC8403C}"/>
              </a:ext>
            </a:extLst>
          </p:cNvPr>
          <p:cNvSpPr>
            <a:spLocks noGrp="1"/>
          </p:cNvSpPr>
          <p:nvPr>
            <p:ph type="ftr" sz="quarter" idx="17"/>
          </p:nvPr>
        </p:nvSpPr>
        <p:spPr>
          <a:xfrm>
            <a:off x="806450" y="6454845"/>
            <a:ext cx="5364163" cy="332663"/>
          </a:xfrm>
        </p:spPr>
        <p:txBody>
          <a:bodyPr/>
          <a:lstStyle/>
          <a:p>
            <a:r>
              <a:rPr lang="de-CH" dirty="0"/>
              <a:t>Anwendung der automatischen, optischen Sichtprüfung</a:t>
            </a:r>
          </a:p>
        </p:txBody>
      </p:sp>
    </p:spTree>
    <p:extLst>
      <p:ext uri="{BB962C8B-B14F-4D97-AF65-F5344CB8AC3E}">
        <p14:creationId xmlns:p14="http://schemas.microsoft.com/office/powerpoint/2010/main" val="279969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24</a:t>
            </a:fld>
            <a:endParaRPr lang="de-CH" dirty="0"/>
          </a:p>
        </p:txBody>
      </p:sp>
      <p:sp>
        <p:nvSpPr>
          <p:cNvPr id="5" name="Textplatzhalter 4"/>
          <p:cNvSpPr>
            <a:spLocks noGrp="1"/>
          </p:cNvSpPr>
          <p:nvPr>
            <p:ph type="body" sz="quarter" idx="20"/>
          </p:nvPr>
        </p:nvSpPr>
        <p:spPr>
          <a:xfrm>
            <a:off x="806451" y="1440000"/>
            <a:ext cx="7200000" cy="4698000"/>
          </a:xfrm>
        </p:spPr>
        <p:txBody>
          <a:bodyPr anchor="t" anchorCtr="0">
            <a:normAutofit/>
          </a:bodyPr>
          <a:lstStyle/>
          <a:p>
            <a:pPr marL="0" lvl="1" algn="just">
              <a:spcBef>
                <a:spcPts val="0"/>
              </a:spcBef>
              <a:spcAft>
                <a:spcPts val="600"/>
              </a:spcAft>
              <a:tabLst>
                <a:tab pos="540385" algn="l"/>
              </a:tabLst>
            </a:pPr>
            <a:r>
              <a:rPr lang="de-CH" sz="2000" b="1" dirty="0"/>
              <a:t>Reflektion 3: Was wurde im Video gemacht</a:t>
            </a:r>
          </a:p>
          <a:p>
            <a:pPr marL="0" lvl="1" algn="just">
              <a:spcBef>
                <a:spcPts val="0"/>
              </a:spcBef>
              <a:spcAft>
                <a:spcPts val="600"/>
              </a:spcAft>
              <a:tabLst>
                <a:tab pos="540385" algn="l"/>
              </a:tabLst>
            </a:pPr>
            <a:r>
              <a:rPr lang="de-CH" dirty="0">
                <a:sym typeface="Wingdings" panose="05000000000000000000" pitchFamily="2" charset="2"/>
              </a:rPr>
              <a:t></a:t>
            </a:r>
            <a:r>
              <a:rPr lang="de-CH" dirty="0"/>
              <a:t>Diskussion der Beobachtungen</a:t>
            </a:r>
          </a:p>
        </p:txBody>
      </p:sp>
      <p:sp>
        <p:nvSpPr>
          <p:cNvPr id="7" name="Textplatzhalter 6"/>
          <p:cNvSpPr>
            <a:spLocks noGrp="1"/>
          </p:cNvSpPr>
          <p:nvPr>
            <p:ph type="body" sz="quarter" idx="24"/>
          </p:nvPr>
        </p:nvSpPr>
        <p:spPr/>
        <p:txBody>
          <a:bodyPr>
            <a:normAutofit lnSpcReduction="10000"/>
          </a:bodyPr>
          <a:lstStyle/>
          <a:p>
            <a:r>
              <a:rPr lang="de-CH" dirty="0"/>
              <a:t>Reflektion 										Dauer 15’</a:t>
            </a:r>
          </a:p>
        </p:txBody>
      </p:sp>
      <p:sp>
        <p:nvSpPr>
          <p:cNvPr id="8" name="Titel 7"/>
          <p:cNvSpPr>
            <a:spLocks noGrp="1"/>
          </p:cNvSpPr>
          <p:nvPr>
            <p:ph type="title"/>
          </p:nvPr>
        </p:nvSpPr>
        <p:spPr>
          <a:xfrm>
            <a:off x="806450" y="720000"/>
            <a:ext cx="11053763" cy="684213"/>
          </a:xfrm>
        </p:spPr>
        <p:txBody>
          <a:bodyPr/>
          <a:lstStyle/>
          <a:p>
            <a:r>
              <a:rPr lang="de-CH" dirty="0"/>
              <a:t>Lektion 3: Reflektion</a:t>
            </a:r>
          </a:p>
        </p:txBody>
      </p:sp>
      <p:sp>
        <p:nvSpPr>
          <p:cNvPr id="10" name="Datumsplatzhalter 3">
            <a:extLst>
              <a:ext uri="{FF2B5EF4-FFF2-40B4-BE49-F238E27FC236}">
                <a16:creationId xmlns:a16="http://schemas.microsoft.com/office/drawing/2014/main" id="{5BF9C277-B847-4533-8A44-F76EB8877FAF}"/>
              </a:ext>
            </a:extLst>
          </p:cNvPr>
          <p:cNvSpPr txBox="1">
            <a:spLocks/>
          </p:cNvSpPr>
          <p:nvPr/>
        </p:nvSpPr>
        <p:spPr>
          <a:xfrm>
            <a:off x="6329363" y="6453187"/>
            <a:ext cx="3377345" cy="179387"/>
          </a:xfrm>
          <a:prstGeom prst="rect">
            <a:avLst/>
          </a:prstGeom>
        </p:spPr>
        <p:txBody>
          <a:bodyPr lIns="0" tIns="0" rIns="0" bIns="0"/>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DE" sz="1200" dirty="0"/>
              <a:t>September 2021</a:t>
            </a:r>
            <a:endParaRPr lang="de-CH" sz="1200" dirty="0"/>
          </a:p>
        </p:txBody>
      </p:sp>
      <p:pic>
        <p:nvPicPr>
          <p:cNvPr id="6" name="Grafik 5">
            <a:extLst>
              <a:ext uri="{FF2B5EF4-FFF2-40B4-BE49-F238E27FC236}">
                <a16:creationId xmlns:a16="http://schemas.microsoft.com/office/drawing/2014/main" id="{083146A7-B317-448C-8102-675D3D326ADE}"/>
              </a:ext>
            </a:extLst>
          </p:cNvPr>
          <p:cNvPicPr>
            <a:picLocks noChangeAspect="1"/>
          </p:cNvPicPr>
          <p:nvPr/>
        </p:nvPicPr>
        <p:blipFill rotWithShape="1">
          <a:blip r:embed="rId2"/>
          <a:srcRect l="526" t="9306" r="1" b="-1"/>
          <a:stretch/>
        </p:blipFill>
        <p:spPr>
          <a:xfrm>
            <a:off x="806451" y="2160000"/>
            <a:ext cx="7560000" cy="4075240"/>
          </a:xfrm>
          <a:prstGeom prst="rect">
            <a:avLst/>
          </a:prstGeom>
          <a:ln>
            <a:solidFill>
              <a:schemeClr val="tx1"/>
            </a:solidFill>
          </a:ln>
        </p:spPr>
      </p:pic>
      <p:sp>
        <p:nvSpPr>
          <p:cNvPr id="9" name="Fußzeilenplatzhalter 2">
            <a:extLst>
              <a:ext uri="{FF2B5EF4-FFF2-40B4-BE49-F238E27FC236}">
                <a16:creationId xmlns:a16="http://schemas.microsoft.com/office/drawing/2014/main" id="{2A8D64AB-50D9-473B-B3B2-D1F42C68EDE2}"/>
              </a:ext>
            </a:extLst>
          </p:cNvPr>
          <p:cNvSpPr>
            <a:spLocks noGrp="1"/>
          </p:cNvSpPr>
          <p:nvPr>
            <p:ph type="ftr" sz="quarter" idx="17"/>
          </p:nvPr>
        </p:nvSpPr>
        <p:spPr>
          <a:xfrm>
            <a:off x="806450" y="6454845"/>
            <a:ext cx="5364163" cy="332663"/>
          </a:xfrm>
        </p:spPr>
        <p:txBody>
          <a:bodyPr/>
          <a:lstStyle/>
          <a:p>
            <a:r>
              <a:rPr lang="de-CH" dirty="0"/>
              <a:t>Anwendung der automatischen, optischen Sichtprüfung</a:t>
            </a:r>
          </a:p>
        </p:txBody>
      </p:sp>
    </p:spTree>
    <p:extLst>
      <p:ext uri="{BB962C8B-B14F-4D97-AF65-F5344CB8AC3E}">
        <p14:creationId xmlns:p14="http://schemas.microsoft.com/office/powerpoint/2010/main" val="3873570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25</a:t>
            </a:fld>
            <a:endParaRPr lang="de-CH" dirty="0"/>
          </a:p>
        </p:txBody>
      </p:sp>
      <p:sp>
        <p:nvSpPr>
          <p:cNvPr id="5" name="Textplatzhalter 4"/>
          <p:cNvSpPr>
            <a:spLocks noGrp="1"/>
          </p:cNvSpPr>
          <p:nvPr>
            <p:ph type="body" sz="quarter" idx="20"/>
          </p:nvPr>
        </p:nvSpPr>
        <p:spPr>
          <a:xfrm>
            <a:off x="806451" y="1440000"/>
            <a:ext cx="6015263" cy="4698000"/>
          </a:xfrm>
        </p:spPr>
        <p:txBody>
          <a:bodyPr anchor="t" anchorCtr="0">
            <a:normAutofit/>
          </a:bodyPr>
          <a:lstStyle/>
          <a:p>
            <a:pPr marL="0" lvl="1" algn="just">
              <a:spcBef>
                <a:spcPts val="0"/>
              </a:spcBef>
              <a:spcAft>
                <a:spcPts val="600"/>
              </a:spcAft>
              <a:tabLst>
                <a:tab pos="540385" algn="l"/>
              </a:tabLst>
            </a:pPr>
            <a:r>
              <a:rPr lang="de-CH" sz="2000" b="1" dirty="0"/>
              <a:t>Reflektion 3: Was wurde im Video gemacht</a:t>
            </a:r>
          </a:p>
          <a:p>
            <a:pPr marL="0" lvl="1" algn="just">
              <a:spcBef>
                <a:spcPts val="0"/>
              </a:spcBef>
              <a:spcAft>
                <a:spcPts val="600"/>
              </a:spcAft>
              <a:tabLst>
                <a:tab pos="540385" algn="l"/>
              </a:tabLst>
            </a:pPr>
            <a:r>
              <a:rPr lang="de-CH" dirty="0"/>
              <a:t>Mögliche Antworten:</a:t>
            </a:r>
          </a:p>
          <a:p>
            <a:pPr marL="0" lvl="1" algn="just">
              <a:spcBef>
                <a:spcPts val="0"/>
              </a:spcBef>
              <a:spcAft>
                <a:spcPts val="600"/>
              </a:spcAft>
              <a:tabLst>
                <a:tab pos="540385" algn="l"/>
              </a:tabLst>
            </a:pPr>
            <a:endParaRPr lang="de-CH" dirty="0"/>
          </a:p>
          <a:p>
            <a:pPr marL="0" lvl="1" algn="just">
              <a:spcBef>
                <a:spcPts val="0"/>
              </a:spcBef>
              <a:spcAft>
                <a:spcPts val="600"/>
              </a:spcAft>
              <a:tabLst>
                <a:tab pos="540385" algn="l"/>
              </a:tabLst>
            </a:pPr>
            <a:r>
              <a:rPr lang="de-CH" b="1" dirty="0"/>
              <a:t>Geometriefunktion:</a:t>
            </a:r>
          </a:p>
          <a:p>
            <a:pPr marL="285750" lvl="1" indent="-285750" algn="just">
              <a:spcBef>
                <a:spcPts val="0"/>
              </a:spcBef>
              <a:spcAft>
                <a:spcPts val="600"/>
              </a:spcAft>
              <a:buFont typeface="Wingdings" panose="05000000000000000000" pitchFamily="2" charset="2"/>
              <a:buChar char="Ø"/>
              <a:tabLst>
                <a:tab pos="540385" algn="l"/>
              </a:tabLst>
            </a:pPr>
            <a:r>
              <a:rPr lang="de-CH" dirty="0"/>
              <a:t>Erarbeiten der Seiten a, b, c, d</a:t>
            </a:r>
          </a:p>
          <a:p>
            <a:pPr marL="285750" lvl="1" indent="-285750" algn="just">
              <a:spcBef>
                <a:spcPts val="0"/>
              </a:spcBef>
              <a:spcAft>
                <a:spcPts val="600"/>
              </a:spcAft>
              <a:buFont typeface="Wingdings" panose="05000000000000000000" pitchFamily="2" charset="2"/>
              <a:buChar char="Ø"/>
              <a:tabLst>
                <a:tab pos="540385" algn="l"/>
              </a:tabLst>
            </a:pPr>
            <a:r>
              <a:rPr lang="de-CH" dirty="0"/>
              <a:t>Erarbeiten der Ecken A, B, C ,D</a:t>
            </a:r>
          </a:p>
          <a:p>
            <a:pPr marL="285750" lvl="1" indent="-285750" algn="just">
              <a:spcBef>
                <a:spcPts val="0"/>
              </a:spcBef>
              <a:spcAft>
                <a:spcPts val="600"/>
              </a:spcAft>
              <a:buFont typeface="Wingdings" panose="05000000000000000000" pitchFamily="2" charset="2"/>
              <a:buChar char="Ø"/>
              <a:tabLst>
                <a:tab pos="540385" algn="l"/>
              </a:tabLst>
            </a:pPr>
            <a:endParaRPr lang="de-CH" dirty="0"/>
          </a:p>
          <a:p>
            <a:pPr marL="0" lvl="1" algn="just">
              <a:spcBef>
                <a:spcPts val="0"/>
              </a:spcBef>
              <a:spcAft>
                <a:spcPts val="600"/>
              </a:spcAft>
              <a:tabLst>
                <a:tab pos="540385" algn="l"/>
              </a:tabLst>
            </a:pPr>
            <a:r>
              <a:rPr lang="de-CH" b="1" dirty="0"/>
              <a:t>Mathematikfunktion:</a:t>
            </a:r>
            <a:endParaRPr lang="de-CH" dirty="0"/>
          </a:p>
          <a:p>
            <a:pPr marL="285750" lvl="1" indent="-285750" algn="just">
              <a:spcBef>
                <a:spcPts val="0"/>
              </a:spcBef>
              <a:spcAft>
                <a:spcPts val="600"/>
              </a:spcAft>
              <a:buFont typeface="Wingdings" panose="05000000000000000000" pitchFamily="2" charset="2"/>
              <a:buChar char="Ø"/>
              <a:tabLst>
                <a:tab pos="540385" algn="l"/>
              </a:tabLst>
            </a:pPr>
            <a:r>
              <a:rPr lang="de-CH" dirty="0"/>
              <a:t>Erarbeiten der Fläche </a:t>
            </a:r>
            <a:r>
              <a:rPr lang="de-CH"/>
              <a:t>nach Gauss</a:t>
            </a:r>
            <a:endParaRPr lang="de-CH" dirty="0"/>
          </a:p>
        </p:txBody>
      </p:sp>
      <p:sp>
        <p:nvSpPr>
          <p:cNvPr id="7" name="Textplatzhalter 6"/>
          <p:cNvSpPr>
            <a:spLocks noGrp="1"/>
          </p:cNvSpPr>
          <p:nvPr>
            <p:ph type="body" sz="quarter" idx="24"/>
          </p:nvPr>
        </p:nvSpPr>
        <p:spPr/>
        <p:txBody>
          <a:bodyPr>
            <a:normAutofit lnSpcReduction="10000"/>
          </a:bodyPr>
          <a:lstStyle/>
          <a:p>
            <a:r>
              <a:rPr lang="de-CH" dirty="0"/>
              <a:t>Reflektion 									</a:t>
            </a:r>
          </a:p>
        </p:txBody>
      </p:sp>
      <p:sp>
        <p:nvSpPr>
          <p:cNvPr id="8" name="Titel 7"/>
          <p:cNvSpPr>
            <a:spLocks noGrp="1"/>
          </p:cNvSpPr>
          <p:nvPr>
            <p:ph type="title"/>
          </p:nvPr>
        </p:nvSpPr>
        <p:spPr>
          <a:xfrm>
            <a:off x="806450" y="720000"/>
            <a:ext cx="11053763" cy="684213"/>
          </a:xfrm>
        </p:spPr>
        <p:txBody>
          <a:bodyPr/>
          <a:lstStyle/>
          <a:p>
            <a:r>
              <a:rPr lang="de-CH" dirty="0"/>
              <a:t>Lektion 3: Reflektion</a:t>
            </a:r>
          </a:p>
        </p:txBody>
      </p:sp>
      <p:sp>
        <p:nvSpPr>
          <p:cNvPr id="10" name="Datumsplatzhalter 3">
            <a:extLst>
              <a:ext uri="{FF2B5EF4-FFF2-40B4-BE49-F238E27FC236}">
                <a16:creationId xmlns:a16="http://schemas.microsoft.com/office/drawing/2014/main" id="{5BF9C277-B847-4533-8A44-F76EB8877FAF}"/>
              </a:ext>
            </a:extLst>
          </p:cNvPr>
          <p:cNvSpPr txBox="1">
            <a:spLocks/>
          </p:cNvSpPr>
          <p:nvPr/>
        </p:nvSpPr>
        <p:spPr>
          <a:xfrm>
            <a:off x="6329363" y="6453187"/>
            <a:ext cx="3377345" cy="179387"/>
          </a:xfrm>
          <a:prstGeom prst="rect">
            <a:avLst/>
          </a:prstGeom>
        </p:spPr>
        <p:txBody>
          <a:bodyPr lIns="0" tIns="0" rIns="0" bIns="0"/>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DE" sz="1200" dirty="0"/>
              <a:t>September 2021</a:t>
            </a:r>
            <a:endParaRPr lang="de-CH" sz="1200" dirty="0"/>
          </a:p>
        </p:txBody>
      </p:sp>
      <p:pic>
        <p:nvPicPr>
          <p:cNvPr id="9" name="Grafik 8">
            <a:extLst>
              <a:ext uri="{FF2B5EF4-FFF2-40B4-BE49-F238E27FC236}">
                <a16:creationId xmlns:a16="http://schemas.microsoft.com/office/drawing/2014/main" id="{16AC8E8A-3D78-4492-88B3-D40913F29C5A}"/>
              </a:ext>
            </a:extLst>
          </p:cNvPr>
          <p:cNvPicPr>
            <a:picLocks noChangeAspect="1"/>
          </p:cNvPicPr>
          <p:nvPr/>
        </p:nvPicPr>
        <p:blipFill rotWithShape="1">
          <a:blip r:embed="rId2"/>
          <a:srcRect l="526" t="9306" r="1" b="-1"/>
          <a:stretch/>
        </p:blipFill>
        <p:spPr>
          <a:xfrm>
            <a:off x="6480000" y="2520000"/>
            <a:ext cx="5400000" cy="2910886"/>
          </a:xfrm>
          <a:prstGeom prst="rect">
            <a:avLst/>
          </a:prstGeom>
          <a:ln>
            <a:solidFill>
              <a:schemeClr val="tx1"/>
            </a:solidFill>
          </a:ln>
        </p:spPr>
      </p:pic>
      <p:sp>
        <p:nvSpPr>
          <p:cNvPr id="11" name="Fußzeilenplatzhalter 2">
            <a:extLst>
              <a:ext uri="{FF2B5EF4-FFF2-40B4-BE49-F238E27FC236}">
                <a16:creationId xmlns:a16="http://schemas.microsoft.com/office/drawing/2014/main" id="{85ECF47B-9567-419C-985E-A86A82C8BBA6}"/>
              </a:ext>
            </a:extLst>
          </p:cNvPr>
          <p:cNvSpPr>
            <a:spLocks noGrp="1"/>
          </p:cNvSpPr>
          <p:nvPr>
            <p:ph type="ftr" sz="quarter" idx="17"/>
          </p:nvPr>
        </p:nvSpPr>
        <p:spPr>
          <a:xfrm>
            <a:off x="806450" y="6454845"/>
            <a:ext cx="5364163" cy="332663"/>
          </a:xfrm>
        </p:spPr>
        <p:txBody>
          <a:bodyPr/>
          <a:lstStyle/>
          <a:p>
            <a:r>
              <a:rPr lang="de-CH" dirty="0"/>
              <a:t>Anwendung der automatischen, optischen Sichtprüfung</a:t>
            </a:r>
          </a:p>
        </p:txBody>
      </p:sp>
    </p:spTree>
    <p:extLst>
      <p:ext uri="{BB962C8B-B14F-4D97-AF65-F5344CB8AC3E}">
        <p14:creationId xmlns:p14="http://schemas.microsoft.com/office/powerpoint/2010/main" val="3331757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26</a:t>
            </a:fld>
            <a:endParaRPr lang="de-CH" dirty="0"/>
          </a:p>
        </p:txBody>
      </p:sp>
      <p:sp>
        <p:nvSpPr>
          <p:cNvPr id="5" name="Textplatzhalter 4"/>
          <p:cNvSpPr>
            <a:spLocks noGrp="1"/>
          </p:cNvSpPr>
          <p:nvPr>
            <p:ph type="body" sz="quarter" idx="20"/>
          </p:nvPr>
        </p:nvSpPr>
        <p:spPr>
          <a:xfrm>
            <a:off x="806451" y="1440000"/>
            <a:ext cx="10800000" cy="2507886"/>
          </a:xfrm>
        </p:spPr>
        <p:txBody>
          <a:bodyPr anchor="t" anchorCtr="0">
            <a:normAutofit/>
          </a:bodyPr>
          <a:lstStyle/>
          <a:p>
            <a:pPr marL="0" lvl="1" indent="0" algn="just">
              <a:spcBef>
                <a:spcPts val="0"/>
              </a:spcBef>
              <a:spcAft>
                <a:spcPts val="600"/>
              </a:spcAft>
              <a:buFont typeface="Arial" panose="020B0604020202020204" pitchFamily="34" charset="0"/>
              <a:buNone/>
              <a:tabLst>
                <a:tab pos="540385" algn="l"/>
              </a:tabLst>
            </a:pPr>
            <a:r>
              <a:rPr lang="de-CH" sz="2000" b="1" dirty="0">
                <a:latin typeface="+mj-lt"/>
              </a:rPr>
              <a:t>Reflektion 3: </a:t>
            </a:r>
            <a:r>
              <a:rPr lang="de-CH" sz="2000" b="1" dirty="0">
                <a:latin typeface="+mj-lt"/>
                <a:ea typeface="Yu Mincho"/>
                <a:cs typeface="Times New Roman" panose="02020603050405020304" pitchFamily="18" charset="0"/>
              </a:rPr>
              <a:t>Beantworten Sie folgende Fragen:</a:t>
            </a:r>
            <a:endParaRPr lang="de-CH" dirty="0"/>
          </a:p>
          <a:p>
            <a:pPr marL="285750" indent="-285750" algn="just">
              <a:lnSpc>
                <a:spcPct val="125000"/>
              </a:lnSpc>
              <a:spcBef>
                <a:spcPts val="0"/>
              </a:spcBef>
              <a:buFont typeface="Arial" panose="020B0604020202020204" pitchFamily="34" charset="0"/>
              <a:buChar char="•"/>
            </a:pPr>
            <a:r>
              <a:rPr lang="de-CH" sz="2000" b="0" dirty="0">
                <a:latin typeface="Arial" panose="020B0604020202020204" pitchFamily="34" charset="0"/>
                <a:ea typeface="Yu Mincho"/>
                <a:cs typeface="Times New Roman" panose="02020603050405020304" pitchFamily="18" charset="0"/>
              </a:rPr>
              <a:t>Frage 1: Wie wurden die Seiten des Rechteckes erarbeitet?</a:t>
            </a:r>
          </a:p>
          <a:p>
            <a:pPr marL="285750" indent="-285750" algn="just">
              <a:lnSpc>
                <a:spcPct val="125000"/>
              </a:lnSpc>
              <a:spcBef>
                <a:spcPts val="0"/>
              </a:spcBef>
              <a:buFont typeface="Arial" panose="020B0604020202020204" pitchFamily="34" charset="0"/>
              <a:buChar char="•"/>
            </a:pPr>
            <a:r>
              <a:rPr lang="de-CH" sz="2000" b="0" dirty="0">
                <a:latin typeface="Arial" panose="020B0604020202020204" pitchFamily="34" charset="0"/>
                <a:ea typeface="Yu Mincho"/>
                <a:cs typeface="Times New Roman" panose="02020603050405020304" pitchFamily="18" charset="0"/>
              </a:rPr>
              <a:t>Frage 2: Wie könnte man den Flächeninhalt auch noch berechnen?</a:t>
            </a:r>
          </a:p>
          <a:p>
            <a:pPr marL="0" lvl="1" indent="0" algn="just">
              <a:spcBef>
                <a:spcPts val="0"/>
              </a:spcBef>
              <a:spcAft>
                <a:spcPts val="600"/>
              </a:spcAft>
              <a:buNone/>
              <a:tabLst>
                <a:tab pos="540385" algn="l"/>
              </a:tabLst>
            </a:pPr>
            <a:endParaRPr lang="de-CH" sz="2000" b="1" dirty="0"/>
          </a:p>
          <a:p>
            <a:pPr marL="0" lvl="1" indent="0" algn="just">
              <a:spcBef>
                <a:spcPts val="0"/>
              </a:spcBef>
              <a:spcAft>
                <a:spcPts val="600"/>
              </a:spcAft>
              <a:buNone/>
              <a:tabLst>
                <a:tab pos="540385" algn="l"/>
              </a:tabLst>
            </a:pPr>
            <a:endParaRPr lang="de-CH" sz="2000" b="1" dirty="0"/>
          </a:p>
        </p:txBody>
      </p:sp>
      <p:sp>
        <p:nvSpPr>
          <p:cNvPr id="7" name="Textplatzhalter 6"/>
          <p:cNvSpPr>
            <a:spLocks noGrp="1"/>
          </p:cNvSpPr>
          <p:nvPr>
            <p:ph type="body" sz="quarter" idx="24"/>
          </p:nvPr>
        </p:nvSpPr>
        <p:spPr/>
        <p:txBody>
          <a:bodyPr>
            <a:normAutofit lnSpcReduction="10000"/>
          </a:bodyPr>
          <a:lstStyle/>
          <a:p>
            <a:r>
              <a:rPr lang="de-CH" dirty="0"/>
              <a:t>Reflektion 										</a:t>
            </a:r>
          </a:p>
        </p:txBody>
      </p:sp>
      <p:sp>
        <p:nvSpPr>
          <p:cNvPr id="8" name="Titel 7"/>
          <p:cNvSpPr>
            <a:spLocks noGrp="1"/>
          </p:cNvSpPr>
          <p:nvPr>
            <p:ph type="title"/>
          </p:nvPr>
        </p:nvSpPr>
        <p:spPr>
          <a:xfrm>
            <a:off x="806450" y="720000"/>
            <a:ext cx="11053763" cy="684213"/>
          </a:xfrm>
        </p:spPr>
        <p:txBody>
          <a:bodyPr/>
          <a:lstStyle/>
          <a:p>
            <a:r>
              <a:rPr lang="de-CH" dirty="0"/>
              <a:t>Lektion 3: Reflektion</a:t>
            </a:r>
          </a:p>
        </p:txBody>
      </p:sp>
      <p:sp>
        <p:nvSpPr>
          <p:cNvPr id="10" name="Datumsplatzhalter 3">
            <a:extLst>
              <a:ext uri="{FF2B5EF4-FFF2-40B4-BE49-F238E27FC236}">
                <a16:creationId xmlns:a16="http://schemas.microsoft.com/office/drawing/2014/main" id="{5BF9C277-B847-4533-8A44-F76EB8877FAF}"/>
              </a:ext>
            </a:extLst>
          </p:cNvPr>
          <p:cNvSpPr txBox="1">
            <a:spLocks/>
          </p:cNvSpPr>
          <p:nvPr/>
        </p:nvSpPr>
        <p:spPr>
          <a:xfrm>
            <a:off x="6329363" y="6453187"/>
            <a:ext cx="3377345" cy="179387"/>
          </a:xfrm>
          <a:prstGeom prst="rect">
            <a:avLst/>
          </a:prstGeom>
        </p:spPr>
        <p:txBody>
          <a:bodyPr lIns="0" tIns="0" rIns="0" bIns="0"/>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DE" sz="1200" dirty="0"/>
              <a:t>September 2021</a:t>
            </a:r>
            <a:endParaRPr lang="de-CH" sz="1200" dirty="0"/>
          </a:p>
        </p:txBody>
      </p:sp>
      <p:sp>
        <p:nvSpPr>
          <p:cNvPr id="9" name="Fußzeilenplatzhalter 2">
            <a:extLst>
              <a:ext uri="{FF2B5EF4-FFF2-40B4-BE49-F238E27FC236}">
                <a16:creationId xmlns:a16="http://schemas.microsoft.com/office/drawing/2014/main" id="{70DFB8EA-F1BF-4D3E-B9DA-573A2DB9D0AE}"/>
              </a:ext>
            </a:extLst>
          </p:cNvPr>
          <p:cNvSpPr>
            <a:spLocks noGrp="1"/>
          </p:cNvSpPr>
          <p:nvPr>
            <p:ph type="ftr" sz="quarter" idx="17"/>
          </p:nvPr>
        </p:nvSpPr>
        <p:spPr>
          <a:xfrm>
            <a:off x="806450" y="6454845"/>
            <a:ext cx="5364163" cy="332663"/>
          </a:xfrm>
        </p:spPr>
        <p:txBody>
          <a:bodyPr/>
          <a:lstStyle/>
          <a:p>
            <a:r>
              <a:rPr lang="de-CH" dirty="0"/>
              <a:t>Anwendung der automatischen, optischen Sichtprüfung</a:t>
            </a:r>
          </a:p>
        </p:txBody>
      </p:sp>
    </p:spTree>
    <p:extLst>
      <p:ext uri="{BB962C8B-B14F-4D97-AF65-F5344CB8AC3E}">
        <p14:creationId xmlns:p14="http://schemas.microsoft.com/office/powerpoint/2010/main" val="644453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27</a:t>
            </a:fld>
            <a:endParaRPr lang="de-CH" dirty="0"/>
          </a:p>
        </p:txBody>
      </p:sp>
      <p:sp>
        <p:nvSpPr>
          <p:cNvPr id="5" name="Textplatzhalter 4"/>
          <p:cNvSpPr>
            <a:spLocks noGrp="1"/>
          </p:cNvSpPr>
          <p:nvPr>
            <p:ph type="body" sz="quarter" idx="20"/>
          </p:nvPr>
        </p:nvSpPr>
        <p:spPr>
          <a:xfrm>
            <a:off x="806451" y="1440000"/>
            <a:ext cx="10800000" cy="2507886"/>
          </a:xfrm>
        </p:spPr>
        <p:txBody>
          <a:bodyPr anchor="t" anchorCtr="0">
            <a:normAutofit/>
          </a:bodyPr>
          <a:lstStyle/>
          <a:p>
            <a:pPr marL="0" lvl="1" indent="0" algn="just">
              <a:spcBef>
                <a:spcPts val="0"/>
              </a:spcBef>
              <a:spcAft>
                <a:spcPts val="600"/>
              </a:spcAft>
              <a:buFont typeface="Arial" panose="020B0604020202020204" pitchFamily="34" charset="0"/>
              <a:buNone/>
              <a:tabLst>
                <a:tab pos="540385" algn="l"/>
              </a:tabLst>
            </a:pPr>
            <a:r>
              <a:rPr lang="de-CH" sz="2000" b="1" dirty="0">
                <a:latin typeface="+mj-lt"/>
              </a:rPr>
              <a:t>Reflektion 3: </a:t>
            </a:r>
            <a:r>
              <a:rPr lang="de-CH" sz="2000" b="1" dirty="0">
                <a:latin typeface="+mj-lt"/>
                <a:ea typeface="Yu Mincho"/>
                <a:cs typeface="Times New Roman" panose="02020603050405020304" pitchFamily="18" charset="0"/>
              </a:rPr>
              <a:t>Lösung:</a:t>
            </a:r>
          </a:p>
          <a:p>
            <a:pPr marL="285750" indent="-285750" algn="just">
              <a:lnSpc>
                <a:spcPct val="125000"/>
              </a:lnSpc>
              <a:spcBef>
                <a:spcPts val="0"/>
              </a:spcBef>
              <a:buFont typeface="Arial" panose="020B0604020202020204" pitchFamily="34" charset="0"/>
              <a:buChar char="•"/>
            </a:pPr>
            <a:r>
              <a:rPr lang="de-CH" sz="1800" b="0" dirty="0">
                <a:latin typeface="Arial" panose="020B0604020202020204" pitchFamily="34" charset="0"/>
                <a:ea typeface="Yu Mincho"/>
                <a:cs typeface="Times New Roman" panose="02020603050405020304" pitchFamily="18" charset="0"/>
              </a:rPr>
              <a:t>Frage 1: Die Seiten wurden über das Kantenfindertool erarbeitet</a:t>
            </a:r>
          </a:p>
          <a:p>
            <a:pPr marL="285750" indent="-285750" algn="just">
              <a:lnSpc>
                <a:spcPct val="125000"/>
              </a:lnSpc>
              <a:spcBef>
                <a:spcPts val="0"/>
              </a:spcBef>
              <a:buFont typeface="Arial" panose="020B0604020202020204" pitchFamily="34" charset="0"/>
              <a:buChar char="•"/>
            </a:pPr>
            <a:r>
              <a:rPr lang="de-CH" sz="1800" b="0" dirty="0">
                <a:latin typeface="Arial" panose="020B0604020202020204" pitchFamily="34" charset="0"/>
                <a:ea typeface="Yu Mincho"/>
                <a:cs typeface="Times New Roman" panose="02020603050405020304" pitchFamily="18" charset="0"/>
              </a:rPr>
              <a:t>Frage 2: Nachdem die Seiten und Eckpunkte erarbeitet wurden, kann man mit der </a:t>
            </a:r>
            <a:r>
              <a:rPr lang="de-CH" sz="1800" b="0" dirty="0" err="1">
                <a:latin typeface="Arial" panose="020B0604020202020204" pitchFamily="34" charset="0"/>
                <a:ea typeface="Yu Mincho"/>
                <a:cs typeface="Times New Roman" panose="02020603050405020304" pitchFamily="18" charset="0"/>
              </a:rPr>
              <a:t>Mittelpunktsfunktion</a:t>
            </a:r>
            <a:r>
              <a:rPr lang="de-CH" sz="1800" b="0" dirty="0">
                <a:latin typeface="Arial" panose="020B0604020202020204" pitchFamily="34" charset="0"/>
                <a:ea typeface="Yu Mincho"/>
                <a:cs typeface="Times New Roman" panose="02020603050405020304" pitchFamily="18" charset="0"/>
              </a:rPr>
              <a:t> die Mitte der Seite a und b errechnen und dann von diesen Punkten aus die Fläche berechnen.</a:t>
            </a:r>
          </a:p>
        </p:txBody>
      </p:sp>
      <p:sp>
        <p:nvSpPr>
          <p:cNvPr id="7" name="Textplatzhalter 6"/>
          <p:cNvSpPr>
            <a:spLocks noGrp="1"/>
          </p:cNvSpPr>
          <p:nvPr>
            <p:ph type="body" sz="quarter" idx="24"/>
          </p:nvPr>
        </p:nvSpPr>
        <p:spPr/>
        <p:txBody>
          <a:bodyPr>
            <a:normAutofit lnSpcReduction="10000"/>
          </a:bodyPr>
          <a:lstStyle/>
          <a:p>
            <a:r>
              <a:rPr lang="de-CH" dirty="0"/>
              <a:t>Reflektion 										</a:t>
            </a:r>
          </a:p>
        </p:txBody>
      </p:sp>
      <p:sp>
        <p:nvSpPr>
          <p:cNvPr id="8" name="Titel 7"/>
          <p:cNvSpPr>
            <a:spLocks noGrp="1"/>
          </p:cNvSpPr>
          <p:nvPr>
            <p:ph type="title"/>
          </p:nvPr>
        </p:nvSpPr>
        <p:spPr>
          <a:xfrm>
            <a:off x="806450" y="720000"/>
            <a:ext cx="11053763" cy="684213"/>
          </a:xfrm>
        </p:spPr>
        <p:txBody>
          <a:bodyPr/>
          <a:lstStyle/>
          <a:p>
            <a:r>
              <a:rPr lang="de-CH" dirty="0"/>
              <a:t>Lektion 3: Reflektion</a:t>
            </a:r>
          </a:p>
        </p:txBody>
      </p:sp>
      <p:sp>
        <p:nvSpPr>
          <p:cNvPr id="10" name="Datumsplatzhalter 3">
            <a:extLst>
              <a:ext uri="{FF2B5EF4-FFF2-40B4-BE49-F238E27FC236}">
                <a16:creationId xmlns:a16="http://schemas.microsoft.com/office/drawing/2014/main" id="{5BF9C277-B847-4533-8A44-F76EB8877FAF}"/>
              </a:ext>
            </a:extLst>
          </p:cNvPr>
          <p:cNvSpPr txBox="1">
            <a:spLocks/>
          </p:cNvSpPr>
          <p:nvPr/>
        </p:nvSpPr>
        <p:spPr>
          <a:xfrm>
            <a:off x="6329363" y="6453187"/>
            <a:ext cx="3377345" cy="179387"/>
          </a:xfrm>
          <a:prstGeom prst="rect">
            <a:avLst/>
          </a:prstGeom>
        </p:spPr>
        <p:txBody>
          <a:bodyPr lIns="0" tIns="0" rIns="0" bIns="0"/>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DE" sz="1200" dirty="0"/>
              <a:t>September 2021</a:t>
            </a:r>
            <a:endParaRPr lang="de-CH" sz="1200" dirty="0"/>
          </a:p>
        </p:txBody>
      </p:sp>
      <p:sp>
        <p:nvSpPr>
          <p:cNvPr id="9" name="Fußzeilenplatzhalter 2">
            <a:extLst>
              <a:ext uri="{FF2B5EF4-FFF2-40B4-BE49-F238E27FC236}">
                <a16:creationId xmlns:a16="http://schemas.microsoft.com/office/drawing/2014/main" id="{CA77A0BB-1135-4F83-B924-875BDC622B3D}"/>
              </a:ext>
            </a:extLst>
          </p:cNvPr>
          <p:cNvSpPr>
            <a:spLocks noGrp="1"/>
          </p:cNvSpPr>
          <p:nvPr>
            <p:ph type="ftr" sz="quarter" idx="17"/>
          </p:nvPr>
        </p:nvSpPr>
        <p:spPr>
          <a:xfrm>
            <a:off x="806450" y="6454845"/>
            <a:ext cx="5364163" cy="332663"/>
          </a:xfrm>
        </p:spPr>
        <p:txBody>
          <a:bodyPr/>
          <a:lstStyle/>
          <a:p>
            <a:r>
              <a:rPr lang="de-CH" dirty="0"/>
              <a:t>Anwendung der automatischen, optischen Sichtprüfung</a:t>
            </a:r>
          </a:p>
        </p:txBody>
      </p:sp>
    </p:spTree>
    <p:extLst>
      <p:ext uri="{BB962C8B-B14F-4D97-AF65-F5344CB8AC3E}">
        <p14:creationId xmlns:p14="http://schemas.microsoft.com/office/powerpoint/2010/main" val="775080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3</a:t>
            </a:fld>
            <a:endParaRPr lang="de-CH" dirty="0"/>
          </a:p>
        </p:txBody>
      </p:sp>
      <p:sp>
        <p:nvSpPr>
          <p:cNvPr id="5" name="Textplatzhalter 4"/>
          <p:cNvSpPr>
            <a:spLocks noGrp="1"/>
          </p:cNvSpPr>
          <p:nvPr>
            <p:ph type="body" sz="quarter" idx="20"/>
          </p:nvPr>
        </p:nvSpPr>
        <p:spPr/>
        <p:txBody>
          <a:bodyPr/>
          <a:lstStyle/>
          <a:p>
            <a:r>
              <a:rPr lang="de-CH" dirty="0"/>
              <a:t>ITBO-Gadget</a:t>
            </a:r>
          </a:p>
        </p:txBody>
      </p:sp>
      <p:sp>
        <p:nvSpPr>
          <p:cNvPr id="7" name="Textplatzhalter 6"/>
          <p:cNvSpPr>
            <a:spLocks noGrp="1"/>
          </p:cNvSpPr>
          <p:nvPr>
            <p:ph type="body" sz="quarter" idx="24"/>
          </p:nvPr>
        </p:nvSpPr>
        <p:spPr/>
        <p:txBody>
          <a:bodyPr>
            <a:normAutofit lnSpcReduction="10000"/>
          </a:bodyPr>
          <a:lstStyle/>
          <a:p>
            <a:r>
              <a:rPr lang="de-CH" dirty="0"/>
              <a:t>Aufgabe</a:t>
            </a:r>
          </a:p>
        </p:txBody>
      </p:sp>
      <p:sp>
        <p:nvSpPr>
          <p:cNvPr id="8" name="Titel 7"/>
          <p:cNvSpPr>
            <a:spLocks noGrp="1"/>
          </p:cNvSpPr>
          <p:nvPr>
            <p:ph type="title"/>
          </p:nvPr>
        </p:nvSpPr>
        <p:spPr>
          <a:xfrm>
            <a:off x="806400" y="720000"/>
            <a:ext cx="11053763" cy="684213"/>
          </a:xfrm>
        </p:spPr>
        <p:txBody>
          <a:bodyPr/>
          <a:lstStyle/>
          <a:p>
            <a:r>
              <a:rPr lang="de-CH" dirty="0"/>
              <a:t>Situation</a:t>
            </a:r>
          </a:p>
        </p:txBody>
      </p:sp>
      <p:sp>
        <p:nvSpPr>
          <p:cNvPr id="9" name="Inhaltsplatzhalter 8"/>
          <p:cNvSpPr>
            <a:spLocks noGrp="1"/>
          </p:cNvSpPr>
          <p:nvPr>
            <p:ph sz="quarter" idx="25"/>
          </p:nvPr>
        </p:nvSpPr>
        <p:spPr>
          <a:xfrm>
            <a:off x="806450" y="1881189"/>
            <a:ext cx="7200000" cy="3384548"/>
          </a:xfrm>
        </p:spPr>
        <p:txBody>
          <a:bodyPr>
            <a:normAutofit lnSpcReduction="10000"/>
          </a:bodyPr>
          <a:lstStyle/>
          <a:p>
            <a:pPr marL="0" indent="0" algn="just">
              <a:buNone/>
            </a:pPr>
            <a:r>
              <a:rPr lang="de-CH" sz="1800" dirty="0"/>
              <a:t>Am Standort Buchs wird das OST-Gadget montiert. Während dem Montageprozess wird die Elektronik von Hand eingelegt und dann mit einem Rückdeckel verschlossen. Es soll mit dem Bildverarbeitungs- Modul der hybriden Lernfabrik (HLF) geprüft werden:</a:t>
            </a:r>
            <a:endParaRPr lang="en-US" sz="1800" dirty="0"/>
          </a:p>
          <a:p>
            <a:pPr>
              <a:spcBef>
                <a:spcPts val="1200"/>
              </a:spcBef>
            </a:pPr>
            <a:r>
              <a:rPr lang="de-CH" sz="1800" dirty="0"/>
              <a:t>ob die Elektronik in die Unterschale eingelegt ist</a:t>
            </a:r>
            <a:endParaRPr lang="en-US" sz="1800" dirty="0"/>
          </a:p>
          <a:p>
            <a:pPr>
              <a:spcBef>
                <a:spcPts val="1200"/>
              </a:spcBef>
            </a:pPr>
            <a:r>
              <a:rPr lang="de-CH" sz="1800" dirty="0"/>
              <a:t>ob die richtige Seite der Elektronik eingelegt ist </a:t>
            </a:r>
            <a:endParaRPr lang="en-US" sz="1800" dirty="0"/>
          </a:p>
          <a:p>
            <a:pPr marL="0" indent="0">
              <a:buNone/>
            </a:pPr>
            <a:r>
              <a:rPr lang="de-CH" sz="1800" dirty="0"/>
              <a:t>Die Studierenden sollen nach der Durchführung der Lerneinheit in der Lage sein durch die Anwendung der Automatischen Optischen Sichtprüfung das Vorhandensein sowie die richtige Lage der Elektronik zu prüfen. Dazu werden die Studierenden den nachfolgenden Kurs durcharbeiten.</a:t>
            </a:r>
            <a:endParaRPr lang="en-US" sz="1800" dirty="0"/>
          </a:p>
        </p:txBody>
      </p:sp>
      <p:sp>
        <p:nvSpPr>
          <p:cNvPr id="12" name="Datumsplatzhalter 3">
            <a:extLst>
              <a:ext uri="{FF2B5EF4-FFF2-40B4-BE49-F238E27FC236}">
                <a16:creationId xmlns:a16="http://schemas.microsoft.com/office/drawing/2014/main" id="{C8F5271D-9361-4CC5-8D96-2FD6574C5865}"/>
              </a:ext>
            </a:extLst>
          </p:cNvPr>
          <p:cNvSpPr txBox="1">
            <a:spLocks/>
          </p:cNvSpPr>
          <p:nvPr/>
        </p:nvSpPr>
        <p:spPr>
          <a:xfrm>
            <a:off x="6329363" y="6453187"/>
            <a:ext cx="3377345" cy="179387"/>
          </a:xfrm>
          <a:prstGeom prst="rect">
            <a:avLst/>
          </a:prstGeom>
        </p:spPr>
        <p:txBody>
          <a:bodyPr lIns="0" tIns="0" rIns="0" bIns="0"/>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DE" sz="1200" dirty="0"/>
              <a:t>September 2021</a:t>
            </a:r>
            <a:endParaRPr lang="de-CH" sz="1200" dirty="0"/>
          </a:p>
        </p:txBody>
      </p:sp>
      <p:pic>
        <p:nvPicPr>
          <p:cNvPr id="10" name="Grafik 9">
            <a:extLst>
              <a:ext uri="{FF2B5EF4-FFF2-40B4-BE49-F238E27FC236}">
                <a16:creationId xmlns:a16="http://schemas.microsoft.com/office/drawing/2014/main" id="{5F69BF1E-F4AA-44A7-AE5B-0147528C3FBE}"/>
              </a:ext>
            </a:extLst>
          </p:cNvPr>
          <p:cNvPicPr>
            <a:picLocks noChangeAspect="1"/>
          </p:cNvPicPr>
          <p:nvPr/>
        </p:nvPicPr>
        <p:blipFill>
          <a:blip r:embed="rId2"/>
          <a:stretch>
            <a:fillRect/>
          </a:stretch>
        </p:blipFill>
        <p:spPr>
          <a:xfrm>
            <a:off x="8385512" y="2391013"/>
            <a:ext cx="3257682" cy="2075974"/>
          </a:xfrm>
          <a:prstGeom prst="rect">
            <a:avLst/>
          </a:prstGeom>
          <a:ln>
            <a:solidFill>
              <a:schemeClr val="tx1"/>
            </a:solidFill>
          </a:ln>
        </p:spPr>
      </p:pic>
      <p:sp>
        <p:nvSpPr>
          <p:cNvPr id="13" name="Textfeld 12">
            <a:extLst>
              <a:ext uri="{FF2B5EF4-FFF2-40B4-BE49-F238E27FC236}">
                <a16:creationId xmlns:a16="http://schemas.microsoft.com/office/drawing/2014/main" id="{761ECA4C-F81D-46B8-B588-C2175A536FDB}"/>
              </a:ext>
            </a:extLst>
          </p:cNvPr>
          <p:cNvSpPr txBox="1"/>
          <p:nvPr/>
        </p:nvSpPr>
        <p:spPr>
          <a:xfrm>
            <a:off x="8305800" y="4570412"/>
            <a:ext cx="2499194" cy="215444"/>
          </a:xfrm>
          <a:prstGeom prst="rect">
            <a:avLst/>
          </a:prstGeom>
          <a:noFill/>
        </p:spPr>
        <p:txBody>
          <a:bodyPr wrap="square">
            <a:spAutoFit/>
          </a:bodyPr>
          <a:lstStyle/>
          <a:p>
            <a:r>
              <a:rPr lang="de-CH" sz="800" dirty="0"/>
              <a:t>Abb. 1: Unterschale mit eingelegter Elektronik</a:t>
            </a:r>
          </a:p>
        </p:txBody>
      </p:sp>
      <p:sp>
        <p:nvSpPr>
          <p:cNvPr id="11" name="Fußzeilenplatzhalter 2">
            <a:extLst>
              <a:ext uri="{FF2B5EF4-FFF2-40B4-BE49-F238E27FC236}">
                <a16:creationId xmlns:a16="http://schemas.microsoft.com/office/drawing/2014/main" id="{4EC7A85D-2614-4E84-A81C-36A5EC652A71}"/>
              </a:ext>
            </a:extLst>
          </p:cNvPr>
          <p:cNvSpPr>
            <a:spLocks noGrp="1"/>
          </p:cNvSpPr>
          <p:nvPr>
            <p:ph type="ftr" sz="quarter" idx="17"/>
          </p:nvPr>
        </p:nvSpPr>
        <p:spPr>
          <a:xfrm>
            <a:off x="806450" y="6454845"/>
            <a:ext cx="5364163" cy="332663"/>
          </a:xfrm>
        </p:spPr>
        <p:txBody>
          <a:bodyPr/>
          <a:lstStyle/>
          <a:p>
            <a:r>
              <a:rPr lang="de-CH" dirty="0"/>
              <a:t>Anwendung der automatischen, optischen Sichtprüfung</a:t>
            </a:r>
          </a:p>
        </p:txBody>
      </p:sp>
    </p:spTree>
    <p:extLst>
      <p:ext uri="{BB962C8B-B14F-4D97-AF65-F5344CB8AC3E}">
        <p14:creationId xmlns:p14="http://schemas.microsoft.com/office/powerpoint/2010/main" val="3020640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4</a:t>
            </a:fld>
            <a:endParaRPr lang="de-CH" dirty="0"/>
          </a:p>
        </p:txBody>
      </p:sp>
      <p:sp>
        <p:nvSpPr>
          <p:cNvPr id="5" name="Textplatzhalter 4"/>
          <p:cNvSpPr>
            <a:spLocks noGrp="1"/>
          </p:cNvSpPr>
          <p:nvPr>
            <p:ph type="body" sz="quarter" idx="20"/>
          </p:nvPr>
        </p:nvSpPr>
        <p:spPr/>
        <p:txBody>
          <a:bodyPr/>
          <a:lstStyle/>
          <a:p>
            <a:r>
              <a:rPr lang="de-CH" dirty="0"/>
              <a:t>Vorarbeit / Ressourcen: </a:t>
            </a:r>
          </a:p>
        </p:txBody>
      </p:sp>
      <p:sp>
        <p:nvSpPr>
          <p:cNvPr id="7" name="Textplatzhalter 6"/>
          <p:cNvSpPr>
            <a:spLocks noGrp="1"/>
          </p:cNvSpPr>
          <p:nvPr>
            <p:ph type="body" sz="quarter" idx="24"/>
          </p:nvPr>
        </p:nvSpPr>
        <p:spPr/>
        <p:txBody>
          <a:bodyPr>
            <a:normAutofit lnSpcReduction="10000"/>
          </a:bodyPr>
          <a:lstStyle/>
          <a:p>
            <a:r>
              <a:rPr lang="de-CH" dirty="0"/>
              <a:t>Aufgabe</a:t>
            </a:r>
          </a:p>
        </p:txBody>
      </p:sp>
      <p:sp>
        <p:nvSpPr>
          <p:cNvPr id="8" name="Titel 7"/>
          <p:cNvSpPr>
            <a:spLocks noGrp="1"/>
          </p:cNvSpPr>
          <p:nvPr>
            <p:ph type="title"/>
          </p:nvPr>
        </p:nvSpPr>
        <p:spPr>
          <a:xfrm>
            <a:off x="806450" y="720000"/>
            <a:ext cx="11053763" cy="684213"/>
          </a:xfrm>
        </p:spPr>
        <p:txBody>
          <a:bodyPr/>
          <a:lstStyle/>
          <a:p>
            <a:r>
              <a:rPr lang="de-CH" dirty="0"/>
              <a:t>Situation</a:t>
            </a:r>
          </a:p>
        </p:txBody>
      </p:sp>
      <p:sp>
        <p:nvSpPr>
          <p:cNvPr id="9" name="Inhaltsplatzhalter 8"/>
          <p:cNvSpPr>
            <a:spLocks noGrp="1"/>
          </p:cNvSpPr>
          <p:nvPr>
            <p:ph sz="quarter" idx="25"/>
          </p:nvPr>
        </p:nvSpPr>
        <p:spPr>
          <a:xfrm>
            <a:off x="806450" y="1881188"/>
            <a:ext cx="7200000" cy="4319587"/>
          </a:xfrm>
        </p:spPr>
        <p:txBody>
          <a:bodyPr>
            <a:normAutofit lnSpcReduction="10000"/>
          </a:bodyPr>
          <a:lstStyle/>
          <a:p>
            <a:pPr marL="0" indent="0">
              <a:spcBef>
                <a:spcPts val="600"/>
              </a:spcBef>
              <a:buNone/>
            </a:pPr>
            <a:r>
              <a:rPr lang="de-CH" sz="1800" b="1" dirty="0"/>
              <a:t>Folgende Ressourcen werden für die Durchführung gebraucht:</a:t>
            </a:r>
          </a:p>
          <a:p>
            <a:pPr marL="0" indent="0">
              <a:spcBef>
                <a:spcPts val="600"/>
              </a:spcBef>
              <a:buNone/>
            </a:pPr>
            <a:r>
              <a:rPr lang="de-CH" sz="1800" dirty="0">
                <a:solidFill>
                  <a:srgbClr val="0086CD"/>
                </a:solidFill>
              </a:rPr>
              <a:t>CheckOpti, Version 3.2 Release 06 oder höher</a:t>
            </a:r>
          </a:p>
          <a:p>
            <a:pPr marL="0" indent="0">
              <a:spcBef>
                <a:spcPts val="600"/>
              </a:spcBef>
              <a:buNone/>
            </a:pPr>
            <a:r>
              <a:rPr lang="de-CH" sz="1800" dirty="0">
                <a:hlinkClick r:id="rId2"/>
              </a:rPr>
              <a:t>https://www.festo.com/net/de_de/SupportPortal/Downloads/648007/708223/CheckOpti%203.2%20Rel.%2006.zip</a:t>
            </a:r>
            <a:endParaRPr lang="de-CH" sz="1800" dirty="0"/>
          </a:p>
          <a:p>
            <a:pPr marL="0" indent="0">
              <a:spcBef>
                <a:spcPts val="600"/>
              </a:spcBef>
              <a:buNone/>
            </a:pPr>
            <a:endParaRPr lang="de-CH" sz="1800" dirty="0"/>
          </a:p>
          <a:p>
            <a:pPr marL="0" indent="0">
              <a:spcBef>
                <a:spcPts val="600"/>
              </a:spcBef>
              <a:buNone/>
            </a:pPr>
            <a:r>
              <a:rPr lang="de-CH" sz="1800" b="1" dirty="0"/>
              <a:t>Bedienungsanleitung CheckOpti: </a:t>
            </a:r>
          </a:p>
          <a:p>
            <a:pPr marL="0" indent="0">
              <a:spcBef>
                <a:spcPts val="600"/>
              </a:spcBef>
              <a:buNone/>
            </a:pPr>
            <a:r>
              <a:rPr lang="en-US" sz="1800" u="sng" dirty="0">
                <a:hlinkClick r:id="rId3"/>
              </a:rPr>
              <a:t>CheckOpti_03530a16bcb27e11f97082012527c3b5.pdf (festo-didactic.com)</a:t>
            </a:r>
            <a:endParaRPr lang="en-US" sz="1800" dirty="0"/>
          </a:p>
          <a:p>
            <a:pPr marL="0" indent="0">
              <a:spcBef>
                <a:spcPts val="600"/>
              </a:spcBef>
              <a:buNone/>
            </a:pPr>
            <a:r>
              <a:rPr lang="de-CH" sz="1800" dirty="0"/>
              <a:t>Übungsprogramme: </a:t>
            </a:r>
            <a:r>
              <a:rPr lang="de-CH" sz="1800" dirty="0">
                <a:sym typeface="Wingdings" panose="05000000000000000000" pitchFamily="2" charset="2"/>
              </a:rPr>
              <a:t> </a:t>
            </a:r>
            <a:r>
              <a:rPr lang="de-CH" sz="1800" dirty="0"/>
              <a:t>Link auf Moodle</a:t>
            </a:r>
          </a:p>
          <a:p>
            <a:pPr marL="0" indent="0">
              <a:spcBef>
                <a:spcPts val="600"/>
              </a:spcBef>
              <a:buNone/>
            </a:pPr>
            <a:r>
              <a:rPr lang="de-CH" sz="1800" dirty="0"/>
              <a:t>Übungsprogramme und Lösungen: </a:t>
            </a:r>
            <a:r>
              <a:rPr lang="de-CH" sz="1800" dirty="0">
                <a:sym typeface="Wingdings" panose="05000000000000000000" pitchFamily="2" charset="2"/>
              </a:rPr>
              <a:t></a:t>
            </a:r>
            <a:r>
              <a:rPr lang="de-CH" sz="1800" dirty="0"/>
              <a:t> Link auf Moodle für Dozierende</a:t>
            </a:r>
          </a:p>
          <a:p>
            <a:pPr marL="0" indent="0">
              <a:spcBef>
                <a:spcPts val="600"/>
              </a:spcBef>
              <a:buNone/>
            </a:pPr>
            <a:endParaRPr lang="de-CH" sz="1800" dirty="0"/>
          </a:p>
          <a:p>
            <a:pPr marL="0" indent="0">
              <a:spcBef>
                <a:spcPts val="600"/>
              </a:spcBef>
              <a:buNone/>
            </a:pPr>
            <a:r>
              <a:rPr lang="de-CH" sz="1800" b="1" dirty="0"/>
              <a:t>Skript für den Workshop:	</a:t>
            </a:r>
          </a:p>
          <a:p>
            <a:pPr marL="0" indent="0">
              <a:spcBef>
                <a:spcPts val="600"/>
              </a:spcBef>
              <a:buNone/>
            </a:pPr>
            <a:r>
              <a:rPr lang="de-CH" sz="1800" b="1" dirty="0">
                <a:sym typeface="Wingdings" panose="05000000000000000000" pitchFamily="2" charset="2"/>
              </a:rPr>
              <a:t> </a:t>
            </a:r>
            <a:r>
              <a:rPr lang="de-CH" sz="1800" dirty="0"/>
              <a:t>Theorieteil: </a:t>
            </a:r>
            <a:r>
              <a:rPr lang="de-CH" sz="1800" dirty="0">
                <a:sym typeface="Wingdings" panose="05000000000000000000" pitchFamily="2" charset="2"/>
              </a:rPr>
              <a:t> </a:t>
            </a:r>
            <a:r>
              <a:rPr lang="de-CH" sz="1800" dirty="0"/>
              <a:t>Link auf Moodle</a:t>
            </a:r>
          </a:p>
          <a:p>
            <a:pPr marL="0" indent="0">
              <a:spcBef>
                <a:spcPts val="600"/>
              </a:spcBef>
              <a:buNone/>
            </a:pPr>
            <a:r>
              <a:rPr lang="de-CH" sz="1800" dirty="0"/>
              <a:t>Lösungen: </a:t>
            </a:r>
            <a:r>
              <a:rPr lang="de-CH" sz="1800" dirty="0">
                <a:sym typeface="Wingdings" panose="05000000000000000000" pitchFamily="2" charset="2"/>
              </a:rPr>
              <a:t></a:t>
            </a:r>
            <a:r>
              <a:rPr lang="de-CH" sz="1800" dirty="0"/>
              <a:t> Link auf Moodle für Dozierende</a:t>
            </a:r>
          </a:p>
          <a:p>
            <a:pPr marL="0" indent="0">
              <a:spcBef>
                <a:spcPts val="600"/>
              </a:spcBef>
              <a:buNone/>
            </a:pPr>
            <a:endParaRPr lang="de-CH" sz="1800" b="1" dirty="0"/>
          </a:p>
        </p:txBody>
      </p:sp>
      <p:sp>
        <p:nvSpPr>
          <p:cNvPr id="12" name="Datumsplatzhalter 3">
            <a:extLst>
              <a:ext uri="{FF2B5EF4-FFF2-40B4-BE49-F238E27FC236}">
                <a16:creationId xmlns:a16="http://schemas.microsoft.com/office/drawing/2014/main" id="{EAF0AC43-440D-4F15-A112-55A0161BCE2C}"/>
              </a:ext>
            </a:extLst>
          </p:cNvPr>
          <p:cNvSpPr txBox="1">
            <a:spLocks/>
          </p:cNvSpPr>
          <p:nvPr/>
        </p:nvSpPr>
        <p:spPr>
          <a:xfrm>
            <a:off x="6329363" y="6453187"/>
            <a:ext cx="3377345" cy="179387"/>
          </a:xfrm>
          <a:prstGeom prst="rect">
            <a:avLst/>
          </a:prstGeom>
        </p:spPr>
        <p:txBody>
          <a:bodyPr lIns="0" tIns="0" rIns="0" bIns="0"/>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DE" sz="1200" dirty="0"/>
              <a:t>September 2021</a:t>
            </a:r>
            <a:endParaRPr lang="de-CH" sz="1200" dirty="0"/>
          </a:p>
        </p:txBody>
      </p:sp>
      <p:pic>
        <p:nvPicPr>
          <p:cNvPr id="6" name="Grafik 5">
            <a:extLst>
              <a:ext uri="{FF2B5EF4-FFF2-40B4-BE49-F238E27FC236}">
                <a16:creationId xmlns:a16="http://schemas.microsoft.com/office/drawing/2014/main" id="{80F42D27-E45D-4236-BEF0-9A7FE8B806BA}"/>
              </a:ext>
            </a:extLst>
          </p:cNvPr>
          <p:cNvPicPr>
            <a:picLocks noChangeAspect="1"/>
          </p:cNvPicPr>
          <p:nvPr/>
        </p:nvPicPr>
        <p:blipFill>
          <a:blip r:embed="rId4"/>
          <a:stretch>
            <a:fillRect/>
          </a:stretch>
        </p:blipFill>
        <p:spPr>
          <a:xfrm>
            <a:off x="8657112" y="1628775"/>
            <a:ext cx="3101851" cy="2326388"/>
          </a:xfrm>
          <a:prstGeom prst="rect">
            <a:avLst/>
          </a:prstGeom>
          <a:ln>
            <a:solidFill>
              <a:schemeClr val="tx1"/>
            </a:solidFill>
          </a:ln>
        </p:spPr>
      </p:pic>
      <p:sp>
        <p:nvSpPr>
          <p:cNvPr id="10" name="Fußzeilenplatzhalter 2">
            <a:extLst>
              <a:ext uri="{FF2B5EF4-FFF2-40B4-BE49-F238E27FC236}">
                <a16:creationId xmlns:a16="http://schemas.microsoft.com/office/drawing/2014/main" id="{59D9AB0C-CC8F-4EEA-A187-4ED1DA1D5C4B}"/>
              </a:ext>
            </a:extLst>
          </p:cNvPr>
          <p:cNvSpPr>
            <a:spLocks noGrp="1"/>
          </p:cNvSpPr>
          <p:nvPr>
            <p:ph type="ftr" sz="quarter" idx="17"/>
          </p:nvPr>
        </p:nvSpPr>
        <p:spPr>
          <a:xfrm>
            <a:off x="806450" y="6454845"/>
            <a:ext cx="5364163" cy="332663"/>
          </a:xfrm>
        </p:spPr>
        <p:txBody>
          <a:bodyPr/>
          <a:lstStyle/>
          <a:p>
            <a:r>
              <a:rPr lang="de-CH" dirty="0"/>
              <a:t>Anwendung der automatischen, optischen Sichtprüfung</a:t>
            </a:r>
          </a:p>
        </p:txBody>
      </p:sp>
    </p:spTree>
    <p:extLst>
      <p:ext uri="{BB962C8B-B14F-4D97-AF65-F5344CB8AC3E}">
        <p14:creationId xmlns:p14="http://schemas.microsoft.com/office/powerpoint/2010/main" val="2410101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5</a:t>
            </a:fld>
            <a:endParaRPr lang="de-CH" dirty="0"/>
          </a:p>
        </p:txBody>
      </p:sp>
      <p:sp>
        <p:nvSpPr>
          <p:cNvPr id="5" name="Textplatzhalter 4"/>
          <p:cNvSpPr>
            <a:spLocks noGrp="1"/>
          </p:cNvSpPr>
          <p:nvPr>
            <p:ph type="body" sz="quarter" idx="20"/>
          </p:nvPr>
        </p:nvSpPr>
        <p:spPr>
          <a:xfrm>
            <a:off x="806451" y="1440000"/>
            <a:ext cx="7200000" cy="3227003"/>
          </a:xfrm>
        </p:spPr>
        <p:txBody>
          <a:bodyPr anchor="t" anchorCtr="0">
            <a:normAutofit/>
          </a:bodyPr>
          <a:lstStyle/>
          <a:p>
            <a:r>
              <a:rPr lang="de-CH" sz="1800" b="0" dirty="0">
                <a:latin typeface="Arial" panose="020B0604020202020204" pitchFamily="34" charset="0"/>
                <a:ea typeface="Yu Mincho"/>
                <a:cs typeface="Times New Roman" panose="02020603050405020304" pitchFamily="18" charset="0"/>
              </a:rPr>
              <a:t>Die Studierenden sollen in der Lage sein durch analytisches Denken herauszufinden, wie das Vorhandensein der Elektronik des OST-Gadgets, mithilfe der optischen Sichtprüfung, kontrollieren kann. Es soll mit dem Bildverarbeitungsmodul der HLF geprüft werden:</a:t>
            </a:r>
            <a:endParaRPr lang="en-US" sz="1800" b="0" dirty="0">
              <a:latin typeface="Arial" panose="020B0604020202020204" pitchFamily="34" charset="0"/>
              <a:ea typeface="Yu Mincho"/>
              <a:cs typeface="Times New Roman" panose="02020603050405020304" pitchFamily="18" charset="0"/>
            </a:endParaRPr>
          </a:p>
          <a:p>
            <a:pPr marL="342900" indent="-342900">
              <a:buFont typeface="Arial" panose="020B0604020202020204" pitchFamily="34" charset="0"/>
              <a:buChar char="•"/>
            </a:pPr>
            <a:r>
              <a:rPr lang="de-CH" sz="1800" dirty="0">
                <a:latin typeface="Arial" panose="020B0604020202020204" pitchFamily="34" charset="0"/>
                <a:ea typeface="Yu Mincho"/>
                <a:cs typeface="Times New Roman" panose="02020603050405020304" pitchFamily="18" charset="0"/>
              </a:rPr>
              <a:t>ob die Elektronik in die Unterschale eingelegt ist</a:t>
            </a:r>
            <a:endParaRPr lang="en-US" sz="1800" dirty="0">
              <a:latin typeface="Arial" panose="020B0604020202020204" pitchFamily="34" charset="0"/>
              <a:ea typeface="Yu Mincho"/>
              <a:cs typeface="Times New Roman" panose="02020603050405020304" pitchFamily="18" charset="0"/>
            </a:endParaRPr>
          </a:p>
          <a:p>
            <a:pPr marL="342900" indent="-342900">
              <a:buFont typeface="Arial" panose="020B0604020202020204" pitchFamily="34" charset="0"/>
              <a:buChar char="•"/>
            </a:pPr>
            <a:r>
              <a:rPr lang="de-CH" sz="1800" dirty="0">
                <a:latin typeface="Arial" panose="020B0604020202020204" pitchFamily="34" charset="0"/>
                <a:ea typeface="Yu Mincho"/>
                <a:cs typeface="Times New Roman" panose="02020603050405020304" pitchFamily="18" charset="0"/>
              </a:rPr>
              <a:t>ob die richtige Seite der Elektronik eingelegt ist </a:t>
            </a:r>
          </a:p>
          <a:p>
            <a:endParaRPr lang="de-CH" dirty="0"/>
          </a:p>
        </p:txBody>
      </p:sp>
      <p:sp>
        <p:nvSpPr>
          <p:cNvPr id="7" name="Textplatzhalter 6"/>
          <p:cNvSpPr>
            <a:spLocks noGrp="1"/>
          </p:cNvSpPr>
          <p:nvPr>
            <p:ph type="body" sz="quarter" idx="24"/>
          </p:nvPr>
        </p:nvSpPr>
        <p:spPr/>
        <p:txBody>
          <a:bodyPr>
            <a:normAutofit lnSpcReduction="10000"/>
          </a:bodyPr>
          <a:lstStyle/>
          <a:p>
            <a:r>
              <a:rPr lang="de-CH" dirty="0"/>
              <a:t>Aufgabe</a:t>
            </a:r>
          </a:p>
        </p:txBody>
      </p:sp>
      <p:sp>
        <p:nvSpPr>
          <p:cNvPr id="8" name="Titel 7"/>
          <p:cNvSpPr>
            <a:spLocks noGrp="1"/>
          </p:cNvSpPr>
          <p:nvPr>
            <p:ph type="title"/>
          </p:nvPr>
        </p:nvSpPr>
        <p:spPr>
          <a:xfrm>
            <a:off x="806450" y="720000"/>
            <a:ext cx="11053763" cy="684213"/>
          </a:xfrm>
        </p:spPr>
        <p:txBody>
          <a:bodyPr/>
          <a:lstStyle/>
          <a:p>
            <a:r>
              <a:rPr lang="de-CH" dirty="0"/>
              <a:t>Ziel</a:t>
            </a:r>
          </a:p>
        </p:txBody>
      </p:sp>
      <p:sp>
        <p:nvSpPr>
          <p:cNvPr id="10" name="Datumsplatzhalter 3">
            <a:extLst>
              <a:ext uri="{FF2B5EF4-FFF2-40B4-BE49-F238E27FC236}">
                <a16:creationId xmlns:a16="http://schemas.microsoft.com/office/drawing/2014/main" id="{5BF9C277-B847-4533-8A44-F76EB8877FAF}"/>
              </a:ext>
            </a:extLst>
          </p:cNvPr>
          <p:cNvSpPr txBox="1">
            <a:spLocks/>
          </p:cNvSpPr>
          <p:nvPr/>
        </p:nvSpPr>
        <p:spPr>
          <a:xfrm>
            <a:off x="6329363" y="6453187"/>
            <a:ext cx="3377345" cy="179387"/>
          </a:xfrm>
          <a:prstGeom prst="rect">
            <a:avLst/>
          </a:prstGeom>
        </p:spPr>
        <p:txBody>
          <a:bodyPr lIns="0" tIns="0" rIns="0" bIns="0"/>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DE" sz="1200" dirty="0"/>
              <a:t>September 2021</a:t>
            </a:r>
            <a:endParaRPr lang="de-CH" sz="1200" dirty="0"/>
          </a:p>
        </p:txBody>
      </p:sp>
      <p:pic>
        <p:nvPicPr>
          <p:cNvPr id="9" name="Grafik 8">
            <a:extLst>
              <a:ext uri="{FF2B5EF4-FFF2-40B4-BE49-F238E27FC236}">
                <a16:creationId xmlns:a16="http://schemas.microsoft.com/office/drawing/2014/main" id="{D30D38D4-0BA4-4ECC-8D7B-7EC3BF298A8E}"/>
              </a:ext>
            </a:extLst>
          </p:cNvPr>
          <p:cNvPicPr>
            <a:picLocks noChangeAspect="1"/>
          </p:cNvPicPr>
          <p:nvPr/>
        </p:nvPicPr>
        <p:blipFill>
          <a:blip r:embed="rId2"/>
          <a:stretch>
            <a:fillRect/>
          </a:stretch>
        </p:blipFill>
        <p:spPr>
          <a:xfrm>
            <a:off x="8006451" y="1503501"/>
            <a:ext cx="3670892" cy="2339294"/>
          </a:xfrm>
          <a:prstGeom prst="rect">
            <a:avLst/>
          </a:prstGeom>
          <a:ln>
            <a:solidFill>
              <a:schemeClr val="tx1"/>
            </a:solidFill>
          </a:ln>
        </p:spPr>
      </p:pic>
      <p:sp>
        <p:nvSpPr>
          <p:cNvPr id="11" name="Fußzeilenplatzhalter 2">
            <a:extLst>
              <a:ext uri="{FF2B5EF4-FFF2-40B4-BE49-F238E27FC236}">
                <a16:creationId xmlns:a16="http://schemas.microsoft.com/office/drawing/2014/main" id="{C57F3794-E107-4323-ABE6-8E2EF2B33B0A}"/>
              </a:ext>
            </a:extLst>
          </p:cNvPr>
          <p:cNvSpPr>
            <a:spLocks noGrp="1"/>
          </p:cNvSpPr>
          <p:nvPr>
            <p:ph type="ftr" sz="quarter" idx="17"/>
          </p:nvPr>
        </p:nvSpPr>
        <p:spPr>
          <a:xfrm>
            <a:off x="806450" y="6454845"/>
            <a:ext cx="5364163" cy="332663"/>
          </a:xfrm>
        </p:spPr>
        <p:txBody>
          <a:bodyPr/>
          <a:lstStyle/>
          <a:p>
            <a:r>
              <a:rPr lang="de-CH" dirty="0"/>
              <a:t>Anwendung der automatischen, optischen Sichtprüfung</a:t>
            </a:r>
          </a:p>
        </p:txBody>
      </p:sp>
    </p:spTree>
    <p:extLst>
      <p:ext uri="{BB962C8B-B14F-4D97-AF65-F5344CB8AC3E}">
        <p14:creationId xmlns:p14="http://schemas.microsoft.com/office/powerpoint/2010/main" val="470442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6</a:t>
            </a:fld>
            <a:endParaRPr lang="de-CH" dirty="0"/>
          </a:p>
        </p:txBody>
      </p:sp>
      <p:sp>
        <p:nvSpPr>
          <p:cNvPr id="7" name="Textplatzhalter 6"/>
          <p:cNvSpPr>
            <a:spLocks noGrp="1"/>
          </p:cNvSpPr>
          <p:nvPr>
            <p:ph type="body" sz="quarter" idx="24"/>
          </p:nvPr>
        </p:nvSpPr>
        <p:spPr/>
        <p:txBody>
          <a:bodyPr>
            <a:normAutofit lnSpcReduction="10000"/>
          </a:bodyPr>
          <a:lstStyle/>
          <a:p>
            <a:r>
              <a:rPr lang="de-CH" dirty="0"/>
              <a:t>Aufgabe</a:t>
            </a:r>
          </a:p>
        </p:txBody>
      </p:sp>
      <p:sp>
        <p:nvSpPr>
          <p:cNvPr id="8" name="Titel 7"/>
          <p:cNvSpPr>
            <a:spLocks noGrp="1"/>
          </p:cNvSpPr>
          <p:nvPr>
            <p:ph type="title"/>
          </p:nvPr>
        </p:nvSpPr>
        <p:spPr>
          <a:xfrm>
            <a:off x="806450" y="720000"/>
            <a:ext cx="11053763" cy="684213"/>
          </a:xfrm>
        </p:spPr>
        <p:txBody>
          <a:bodyPr>
            <a:normAutofit/>
          </a:bodyPr>
          <a:lstStyle/>
          <a:p>
            <a:r>
              <a:rPr lang="de-CH" dirty="0"/>
              <a:t>Durchführung der Lerneinheit: </a:t>
            </a:r>
            <a:r>
              <a:rPr lang="de-CH" sz="2400" dirty="0"/>
              <a:t>Lernprozess nach Bloom</a:t>
            </a:r>
            <a:endParaRPr lang="de-CH" dirty="0"/>
          </a:p>
        </p:txBody>
      </p:sp>
      <p:sp>
        <p:nvSpPr>
          <p:cNvPr id="10" name="Datumsplatzhalter 3">
            <a:extLst>
              <a:ext uri="{FF2B5EF4-FFF2-40B4-BE49-F238E27FC236}">
                <a16:creationId xmlns:a16="http://schemas.microsoft.com/office/drawing/2014/main" id="{5BF9C277-B847-4533-8A44-F76EB8877FAF}"/>
              </a:ext>
            </a:extLst>
          </p:cNvPr>
          <p:cNvSpPr txBox="1">
            <a:spLocks/>
          </p:cNvSpPr>
          <p:nvPr/>
        </p:nvSpPr>
        <p:spPr>
          <a:xfrm>
            <a:off x="6329363" y="6453187"/>
            <a:ext cx="3377345" cy="179387"/>
          </a:xfrm>
          <a:prstGeom prst="rect">
            <a:avLst/>
          </a:prstGeom>
        </p:spPr>
        <p:txBody>
          <a:bodyPr lIns="0" tIns="0" rIns="0" bIns="0"/>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DE" sz="1200" dirty="0"/>
              <a:t>September 2021</a:t>
            </a:r>
            <a:endParaRPr lang="de-CH" sz="1200" dirty="0"/>
          </a:p>
        </p:txBody>
      </p:sp>
      <p:pic>
        <p:nvPicPr>
          <p:cNvPr id="1026" name="Picture 2">
            <a:extLst>
              <a:ext uri="{FF2B5EF4-FFF2-40B4-BE49-F238E27FC236}">
                <a16:creationId xmlns:a16="http://schemas.microsoft.com/office/drawing/2014/main" id="{73BE9B7B-866D-49AE-B4B1-DA7D4E9530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05" t="6959" r="22891" b="6800"/>
          <a:stretch/>
        </p:blipFill>
        <p:spPr bwMode="auto">
          <a:xfrm>
            <a:off x="806450" y="1787829"/>
            <a:ext cx="3299689" cy="28777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695A5F62-DDB6-483E-A93F-A8D6EB2577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56" t="5622" r="9723" b="7614"/>
          <a:stretch/>
        </p:blipFill>
        <p:spPr bwMode="auto">
          <a:xfrm>
            <a:off x="7655232" y="1738519"/>
            <a:ext cx="4222896" cy="2890631"/>
          </a:xfrm>
          <a:prstGeom prst="rect">
            <a:avLst/>
          </a:prstGeom>
          <a:noFill/>
          <a:extLst>
            <a:ext uri="{909E8E84-426E-40DD-AFC4-6F175D3DCCD1}">
              <a14:hiddenFill xmlns:a14="http://schemas.microsoft.com/office/drawing/2010/main">
                <a:solidFill>
                  <a:srgbClr val="FFFFFF"/>
                </a:solidFill>
              </a14:hiddenFill>
            </a:ext>
          </a:extLst>
        </p:spPr>
      </p:pic>
      <p:sp>
        <p:nvSpPr>
          <p:cNvPr id="22" name="Textfeld 21">
            <a:extLst>
              <a:ext uri="{FF2B5EF4-FFF2-40B4-BE49-F238E27FC236}">
                <a16:creationId xmlns:a16="http://schemas.microsoft.com/office/drawing/2014/main" id="{D50E0CD3-83D9-48DE-A2E6-D18F2FCA5D24}"/>
              </a:ext>
            </a:extLst>
          </p:cNvPr>
          <p:cNvSpPr txBox="1"/>
          <p:nvPr/>
        </p:nvSpPr>
        <p:spPr>
          <a:xfrm>
            <a:off x="9436100" y="4814020"/>
            <a:ext cx="2442028" cy="215444"/>
          </a:xfrm>
          <a:prstGeom prst="rect">
            <a:avLst/>
          </a:prstGeom>
          <a:noFill/>
        </p:spPr>
        <p:txBody>
          <a:bodyPr wrap="square">
            <a:spAutoFit/>
          </a:bodyPr>
          <a:lstStyle/>
          <a:p>
            <a:r>
              <a:rPr lang="de-CH" sz="800" b="0" i="0" dirty="0">
                <a:effectLst/>
                <a:latin typeface="+mj-lt"/>
              </a:rPr>
              <a:t>Quelle: Freiburg International Academy GmbH</a:t>
            </a:r>
            <a:endParaRPr lang="de-CH" sz="800" dirty="0">
              <a:latin typeface="+mj-lt"/>
            </a:endParaRPr>
          </a:p>
        </p:txBody>
      </p:sp>
      <p:sp>
        <p:nvSpPr>
          <p:cNvPr id="24" name="Textfeld 23">
            <a:extLst>
              <a:ext uri="{FF2B5EF4-FFF2-40B4-BE49-F238E27FC236}">
                <a16:creationId xmlns:a16="http://schemas.microsoft.com/office/drawing/2014/main" id="{0A7DA4C5-F002-43E4-A507-5C73FB8367D5}"/>
              </a:ext>
            </a:extLst>
          </p:cNvPr>
          <p:cNvSpPr txBox="1"/>
          <p:nvPr/>
        </p:nvSpPr>
        <p:spPr>
          <a:xfrm>
            <a:off x="806450" y="4882742"/>
            <a:ext cx="2984500" cy="246221"/>
          </a:xfrm>
          <a:prstGeom prst="rect">
            <a:avLst/>
          </a:prstGeom>
          <a:noFill/>
        </p:spPr>
        <p:txBody>
          <a:bodyPr wrap="square">
            <a:spAutoFit/>
          </a:bodyPr>
          <a:lstStyle/>
          <a:p>
            <a:r>
              <a:rPr lang="de-CH" sz="1000" b="0" i="0" dirty="0">
                <a:effectLst/>
                <a:latin typeface="+mj-lt"/>
              </a:rPr>
              <a:t>Abb. 2: Taxonomiestufen nach Bloom</a:t>
            </a:r>
            <a:endParaRPr lang="de-CH" sz="1000" dirty="0">
              <a:latin typeface="+mj-lt"/>
            </a:endParaRPr>
          </a:p>
        </p:txBody>
      </p:sp>
      <p:sp>
        <p:nvSpPr>
          <p:cNvPr id="26" name="Pfeil: nach links und rechts 25">
            <a:extLst>
              <a:ext uri="{FF2B5EF4-FFF2-40B4-BE49-F238E27FC236}">
                <a16:creationId xmlns:a16="http://schemas.microsoft.com/office/drawing/2014/main" id="{0471CC34-7994-4AE9-8594-B8700E0E5E0F}"/>
              </a:ext>
            </a:extLst>
          </p:cNvPr>
          <p:cNvSpPr/>
          <p:nvPr/>
        </p:nvSpPr>
        <p:spPr>
          <a:xfrm>
            <a:off x="4147260" y="3793392"/>
            <a:ext cx="3377344" cy="550008"/>
          </a:xfrm>
          <a:prstGeom prst="leftRightArrow">
            <a:avLst>
              <a:gd name="adj1" fmla="val 64931"/>
              <a:gd name="adj2" fmla="val 70003"/>
            </a:avLst>
          </a:prstGeom>
          <a:solidFill>
            <a:srgbClr val="98ADBE"/>
          </a:solidFill>
          <a:ln w="9525">
            <a:solidFill>
              <a:srgbClr val="3F788F"/>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de-CH" sz="1400" dirty="0">
                <a:solidFill>
                  <a:schemeClr val="tx1"/>
                </a:solidFill>
              </a:rPr>
              <a:t>Lektion 1</a:t>
            </a:r>
          </a:p>
        </p:txBody>
      </p:sp>
      <p:sp>
        <p:nvSpPr>
          <p:cNvPr id="21" name="Rechteck 20">
            <a:extLst>
              <a:ext uri="{FF2B5EF4-FFF2-40B4-BE49-F238E27FC236}">
                <a16:creationId xmlns:a16="http://schemas.microsoft.com/office/drawing/2014/main" id="{BFE2323C-5091-4798-8286-86E80D7EA67B}"/>
              </a:ext>
            </a:extLst>
          </p:cNvPr>
          <p:cNvSpPr/>
          <p:nvPr/>
        </p:nvSpPr>
        <p:spPr>
          <a:xfrm>
            <a:off x="806450" y="1684936"/>
            <a:ext cx="11071678" cy="3042872"/>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29" name="Pfeil: nach links und rechts 28">
            <a:extLst>
              <a:ext uri="{FF2B5EF4-FFF2-40B4-BE49-F238E27FC236}">
                <a16:creationId xmlns:a16="http://schemas.microsoft.com/office/drawing/2014/main" id="{FC1D9275-DB73-4701-8109-A9B74A1E550B}"/>
              </a:ext>
            </a:extLst>
          </p:cNvPr>
          <p:cNvSpPr/>
          <p:nvPr/>
        </p:nvSpPr>
        <p:spPr>
          <a:xfrm>
            <a:off x="4106139" y="2962661"/>
            <a:ext cx="3377344" cy="550008"/>
          </a:xfrm>
          <a:prstGeom prst="leftRightArrow">
            <a:avLst>
              <a:gd name="adj1" fmla="val 64931"/>
              <a:gd name="adj2" fmla="val 70003"/>
            </a:avLst>
          </a:prstGeom>
          <a:solidFill>
            <a:srgbClr val="98ADBE"/>
          </a:solidFill>
          <a:ln w="9525">
            <a:solidFill>
              <a:srgbClr val="3F788F"/>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de-CH" sz="1400" dirty="0">
                <a:solidFill>
                  <a:schemeClr val="tx1"/>
                </a:solidFill>
              </a:rPr>
              <a:t>Lektion 2 &amp; 3</a:t>
            </a:r>
          </a:p>
        </p:txBody>
      </p:sp>
      <p:sp>
        <p:nvSpPr>
          <p:cNvPr id="30" name="Pfeil: nach links und rechts 29">
            <a:extLst>
              <a:ext uri="{FF2B5EF4-FFF2-40B4-BE49-F238E27FC236}">
                <a16:creationId xmlns:a16="http://schemas.microsoft.com/office/drawing/2014/main" id="{8BADEF65-4768-430A-A5E1-3D24780139ED}"/>
              </a:ext>
            </a:extLst>
          </p:cNvPr>
          <p:cNvSpPr/>
          <p:nvPr/>
        </p:nvSpPr>
        <p:spPr>
          <a:xfrm>
            <a:off x="4106139" y="2131930"/>
            <a:ext cx="3377344" cy="550008"/>
          </a:xfrm>
          <a:prstGeom prst="leftRightArrow">
            <a:avLst>
              <a:gd name="adj1" fmla="val 64931"/>
              <a:gd name="adj2" fmla="val 70003"/>
            </a:avLst>
          </a:prstGeom>
          <a:solidFill>
            <a:srgbClr val="98ADBE"/>
          </a:solidFill>
          <a:ln w="9525">
            <a:solidFill>
              <a:srgbClr val="3F788F"/>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de-CH" sz="1400" dirty="0">
                <a:solidFill>
                  <a:schemeClr val="tx1"/>
                </a:solidFill>
              </a:rPr>
              <a:t>Lektion 4</a:t>
            </a:r>
          </a:p>
        </p:txBody>
      </p:sp>
      <p:sp>
        <p:nvSpPr>
          <p:cNvPr id="15" name="Fußzeilenplatzhalter 2">
            <a:extLst>
              <a:ext uri="{FF2B5EF4-FFF2-40B4-BE49-F238E27FC236}">
                <a16:creationId xmlns:a16="http://schemas.microsoft.com/office/drawing/2014/main" id="{BF8FAF81-CD8D-4225-A337-5A2A7C089BB8}"/>
              </a:ext>
            </a:extLst>
          </p:cNvPr>
          <p:cNvSpPr>
            <a:spLocks noGrp="1"/>
          </p:cNvSpPr>
          <p:nvPr>
            <p:ph type="ftr" sz="quarter" idx="17"/>
          </p:nvPr>
        </p:nvSpPr>
        <p:spPr>
          <a:xfrm>
            <a:off x="806450" y="6454845"/>
            <a:ext cx="5364163" cy="332663"/>
          </a:xfrm>
        </p:spPr>
        <p:txBody>
          <a:bodyPr/>
          <a:lstStyle/>
          <a:p>
            <a:r>
              <a:rPr lang="de-CH" dirty="0"/>
              <a:t>Anwendung der automatischen, optischen Sichtprüfung</a:t>
            </a:r>
          </a:p>
        </p:txBody>
      </p:sp>
    </p:spTree>
    <p:extLst>
      <p:ext uri="{BB962C8B-B14F-4D97-AF65-F5344CB8AC3E}">
        <p14:creationId xmlns:p14="http://schemas.microsoft.com/office/powerpoint/2010/main" val="2091709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7</a:t>
            </a:fld>
            <a:endParaRPr lang="de-CH" dirty="0"/>
          </a:p>
        </p:txBody>
      </p:sp>
      <p:sp>
        <p:nvSpPr>
          <p:cNvPr id="5" name="Textplatzhalter 4"/>
          <p:cNvSpPr>
            <a:spLocks noGrp="1"/>
          </p:cNvSpPr>
          <p:nvPr>
            <p:ph type="body" sz="quarter" idx="20"/>
          </p:nvPr>
        </p:nvSpPr>
        <p:spPr>
          <a:xfrm>
            <a:off x="806451" y="1440000"/>
            <a:ext cx="7200000" cy="4688612"/>
          </a:xfrm>
        </p:spPr>
        <p:txBody>
          <a:bodyPr anchor="t" anchorCtr="0">
            <a:normAutofit/>
          </a:bodyPr>
          <a:lstStyle/>
          <a:p>
            <a:pPr marL="0" lvl="0" indent="0" algn="just">
              <a:spcBef>
                <a:spcPts val="0"/>
              </a:spcBef>
              <a:buNone/>
            </a:pPr>
            <a:r>
              <a:rPr lang="de-CH" sz="1800" b="1" dirty="0">
                <a:latin typeface="Arial" panose="020B0604020202020204" pitchFamily="34" charset="0"/>
                <a:ea typeface="Yu Gothic Light" panose="020B0300000000000000" pitchFamily="34" charset="-128"/>
                <a:cs typeface="Times New Roman" panose="02020603050405020304" pitchFamily="18" charset="0"/>
              </a:rPr>
              <a:t>Ablauf: </a:t>
            </a:r>
          </a:p>
          <a:p>
            <a:pPr marL="0" lvl="0" indent="0" algn="just">
              <a:spcBef>
                <a:spcPts val="0"/>
              </a:spcBef>
              <a:buNone/>
            </a:pPr>
            <a:r>
              <a:rPr lang="de-CH" sz="1800" b="0" dirty="0">
                <a:latin typeface="Arial" panose="020B0604020202020204" pitchFamily="34" charset="0"/>
                <a:ea typeface="Yu Mincho"/>
                <a:cs typeface="Times New Roman" panose="02020603050405020304" pitchFamily="18" charset="0"/>
              </a:rPr>
              <a:t>Für die Lerneinheit stehen 4 Lektionen, a 45 Minuten zur Verfügung. Wobei folgender Ablauf geplant ist:</a:t>
            </a:r>
          </a:p>
          <a:p>
            <a:pPr marL="0" lvl="0" indent="0" algn="just">
              <a:spcBef>
                <a:spcPts val="0"/>
              </a:spcBef>
              <a:buNone/>
            </a:pPr>
            <a:endParaRPr lang="en-US" sz="1800" b="0" dirty="0">
              <a:latin typeface="Arial" panose="020B0604020202020204" pitchFamily="34" charset="0"/>
              <a:ea typeface="Yu Mincho"/>
              <a:cs typeface="Times New Roman" panose="02020603050405020304" pitchFamily="18" charset="0"/>
            </a:endParaRPr>
          </a:p>
          <a:p>
            <a:pPr marL="0" indent="0" algn="just">
              <a:spcBef>
                <a:spcPts val="0"/>
              </a:spcBef>
              <a:buNone/>
            </a:pPr>
            <a:r>
              <a:rPr lang="de-CH" sz="1800" b="1" dirty="0">
                <a:latin typeface="Arial" panose="020B0604020202020204" pitchFamily="34" charset="0"/>
                <a:ea typeface="Yu Mincho"/>
                <a:cs typeface="Times New Roman" panose="02020603050405020304" pitchFamily="18" charset="0"/>
              </a:rPr>
              <a:t>Lektion 1: </a:t>
            </a:r>
            <a:r>
              <a:rPr lang="de-CH" sz="1800" dirty="0"/>
              <a:t>Verstehen </a:t>
            </a:r>
          </a:p>
          <a:p>
            <a:pPr marL="0" indent="0" algn="just">
              <a:spcBef>
                <a:spcPts val="0"/>
              </a:spcBef>
              <a:buNone/>
            </a:pPr>
            <a:r>
              <a:rPr lang="de-CH" sz="1800" b="0" dirty="0">
                <a:latin typeface="Arial" panose="020B0604020202020204" pitchFamily="34" charset="0"/>
                <a:ea typeface="Yu Mincho"/>
                <a:cs typeface="Times New Roman" panose="02020603050405020304" pitchFamily="18" charset="0"/>
              </a:rPr>
              <a:t>In der ersten Lektion wird die Aufgabe erläutert und es werden die verschiedenen Werkzeuge des Programms CheckOpti kennengelernt welche zum Lösen der Aufgabe nötig sind.</a:t>
            </a:r>
          </a:p>
          <a:p>
            <a:pPr marL="0" indent="0" algn="just">
              <a:spcBef>
                <a:spcPts val="0"/>
              </a:spcBef>
              <a:buNone/>
            </a:pPr>
            <a:endParaRPr lang="en-US" sz="1800" b="0" dirty="0">
              <a:latin typeface="Arial" panose="020B0604020202020204" pitchFamily="34" charset="0"/>
              <a:ea typeface="Yu Mincho"/>
              <a:cs typeface="Times New Roman" panose="02020603050405020304" pitchFamily="18" charset="0"/>
            </a:endParaRPr>
          </a:p>
          <a:p>
            <a:pPr marL="0" indent="0" algn="just">
              <a:spcBef>
                <a:spcPts val="0"/>
              </a:spcBef>
              <a:buNone/>
            </a:pPr>
            <a:r>
              <a:rPr lang="de-CH" sz="1800" b="1" dirty="0">
                <a:latin typeface="Arial" panose="020B0604020202020204" pitchFamily="34" charset="0"/>
                <a:ea typeface="Yu Mincho"/>
                <a:cs typeface="Times New Roman" panose="02020603050405020304" pitchFamily="18" charset="0"/>
              </a:rPr>
              <a:t>Lektion 2 &amp; 3: </a:t>
            </a:r>
            <a:r>
              <a:rPr lang="de-CH" sz="1800" dirty="0"/>
              <a:t>Anwenden und Analysieren</a:t>
            </a:r>
            <a:endParaRPr lang="en-US" sz="1800" b="1" dirty="0">
              <a:latin typeface="Arial" panose="020B0604020202020204" pitchFamily="34" charset="0"/>
              <a:ea typeface="Yu Mincho"/>
              <a:cs typeface="Times New Roman" panose="02020603050405020304" pitchFamily="18" charset="0"/>
            </a:endParaRPr>
          </a:p>
          <a:p>
            <a:pPr marL="0" indent="0" algn="just">
              <a:spcBef>
                <a:spcPts val="0"/>
              </a:spcBef>
              <a:buNone/>
            </a:pPr>
            <a:r>
              <a:rPr lang="de-CH" sz="1800" b="0" dirty="0">
                <a:latin typeface="Arial" panose="020B0604020202020204" pitchFamily="34" charset="0"/>
                <a:ea typeface="Yu Mincho"/>
                <a:cs typeface="Times New Roman" panose="02020603050405020304" pitchFamily="18" charset="0"/>
              </a:rPr>
              <a:t>In den beiden Lektionen werden Übungen mit den Werkzeugen gemacht.</a:t>
            </a:r>
          </a:p>
          <a:p>
            <a:pPr marL="0" indent="0" algn="just">
              <a:spcBef>
                <a:spcPts val="0"/>
              </a:spcBef>
              <a:buNone/>
            </a:pPr>
            <a:endParaRPr lang="en-US" sz="1800" b="0" dirty="0">
              <a:latin typeface="Arial" panose="020B0604020202020204" pitchFamily="34" charset="0"/>
              <a:ea typeface="Yu Mincho"/>
              <a:cs typeface="Times New Roman" panose="02020603050405020304" pitchFamily="18" charset="0"/>
            </a:endParaRPr>
          </a:p>
          <a:p>
            <a:pPr algn="just">
              <a:spcBef>
                <a:spcPts val="0"/>
              </a:spcBef>
            </a:pPr>
            <a:r>
              <a:rPr lang="de-CH" sz="1800" dirty="0">
                <a:latin typeface="Arial" panose="020B0604020202020204" pitchFamily="34" charset="0"/>
                <a:ea typeface="Yu Mincho"/>
                <a:cs typeface="Times New Roman" panose="02020603050405020304" pitchFamily="18" charset="0"/>
              </a:rPr>
              <a:t>Le</a:t>
            </a:r>
            <a:r>
              <a:rPr lang="de-CH" sz="1800" b="1" dirty="0">
                <a:latin typeface="Arial" panose="020B0604020202020204" pitchFamily="34" charset="0"/>
                <a:ea typeface="Yu Mincho"/>
                <a:cs typeface="Times New Roman" panose="02020603050405020304" pitchFamily="18" charset="0"/>
              </a:rPr>
              <a:t>ktion 4: Evaluieren und Erschaffen</a:t>
            </a:r>
          </a:p>
          <a:p>
            <a:pPr algn="just">
              <a:spcBef>
                <a:spcPts val="0"/>
              </a:spcBef>
            </a:pPr>
            <a:r>
              <a:rPr lang="de-CH" sz="1800" b="0" dirty="0">
                <a:latin typeface="Arial" panose="020B0604020202020204" pitchFamily="34" charset="0"/>
                <a:ea typeface="Yu Mincho"/>
                <a:cs typeface="Times New Roman" panose="02020603050405020304" pitchFamily="18" charset="0"/>
              </a:rPr>
              <a:t>In der vierten Lektion wird die Lösung zur Aufgabenstellung in Form einer Prüfung erarbeitet und umgesetzt. Mit Fragen zum Thema wird die </a:t>
            </a:r>
            <a:r>
              <a:rPr lang="de-CH" sz="1800" b="0">
                <a:latin typeface="Arial" panose="020B0604020202020204" pitchFamily="34" charset="0"/>
                <a:ea typeface="Yu Mincho"/>
                <a:cs typeface="Times New Roman" panose="02020603050405020304" pitchFamily="18" charset="0"/>
              </a:rPr>
              <a:t>Lehreinheit abgeschlossen</a:t>
            </a:r>
            <a:r>
              <a:rPr lang="de-CH" sz="1800" b="0" dirty="0">
                <a:solidFill>
                  <a:srgbClr val="44546A"/>
                </a:solidFill>
                <a:latin typeface="Arial" panose="020B0604020202020204" pitchFamily="34" charset="0"/>
                <a:ea typeface="Yu Mincho"/>
                <a:cs typeface="Times New Roman" panose="02020603050405020304" pitchFamily="18" charset="0"/>
              </a:rPr>
              <a:t>. </a:t>
            </a:r>
            <a:endParaRPr lang="en-US" sz="1800" b="0" dirty="0">
              <a:solidFill>
                <a:srgbClr val="44546A"/>
              </a:solidFill>
              <a:latin typeface="Arial" panose="020B0604020202020204" pitchFamily="34" charset="0"/>
              <a:ea typeface="Yu Mincho"/>
              <a:cs typeface="Times New Roman" panose="02020603050405020304" pitchFamily="18" charset="0"/>
            </a:endParaRPr>
          </a:p>
        </p:txBody>
      </p:sp>
      <p:sp>
        <p:nvSpPr>
          <p:cNvPr id="7" name="Textplatzhalter 6"/>
          <p:cNvSpPr>
            <a:spLocks noGrp="1"/>
          </p:cNvSpPr>
          <p:nvPr>
            <p:ph type="body" sz="quarter" idx="24"/>
          </p:nvPr>
        </p:nvSpPr>
        <p:spPr/>
        <p:txBody>
          <a:bodyPr>
            <a:normAutofit lnSpcReduction="10000"/>
          </a:bodyPr>
          <a:lstStyle/>
          <a:p>
            <a:r>
              <a:rPr lang="de-CH" dirty="0"/>
              <a:t>Aufgabe</a:t>
            </a:r>
          </a:p>
        </p:txBody>
      </p:sp>
      <p:sp>
        <p:nvSpPr>
          <p:cNvPr id="8" name="Titel 7"/>
          <p:cNvSpPr>
            <a:spLocks noGrp="1"/>
          </p:cNvSpPr>
          <p:nvPr>
            <p:ph type="title"/>
          </p:nvPr>
        </p:nvSpPr>
        <p:spPr>
          <a:xfrm>
            <a:off x="806450" y="720000"/>
            <a:ext cx="11053763" cy="684213"/>
          </a:xfrm>
        </p:spPr>
        <p:txBody>
          <a:bodyPr>
            <a:normAutofit/>
          </a:bodyPr>
          <a:lstStyle/>
          <a:p>
            <a:r>
              <a:rPr lang="de-CH" dirty="0"/>
              <a:t>Durchführung der Lerneinheit</a:t>
            </a:r>
          </a:p>
        </p:txBody>
      </p:sp>
      <p:sp>
        <p:nvSpPr>
          <p:cNvPr id="10" name="Datumsplatzhalter 3">
            <a:extLst>
              <a:ext uri="{FF2B5EF4-FFF2-40B4-BE49-F238E27FC236}">
                <a16:creationId xmlns:a16="http://schemas.microsoft.com/office/drawing/2014/main" id="{5BF9C277-B847-4533-8A44-F76EB8877FAF}"/>
              </a:ext>
            </a:extLst>
          </p:cNvPr>
          <p:cNvSpPr txBox="1">
            <a:spLocks/>
          </p:cNvSpPr>
          <p:nvPr/>
        </p:nvSpPr>
        <p:spPr>
          <a:xfrm>
            <a:off x="6329363" y="6453187"/>
            <a:ext cx="3377345" cy="179387"/>
          </a:xfrm>
          <a:prstGeom prst="rect">
            <a:avLst/>
          </a:prstGeom>
        </p:spPr>
        <p:txBody>
          <a:bodyPr lIns="0" tIns="0" rIns="0" bIns="0"/>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DE" sz="1200" dirty="0"/>
              <a:t>September 2021</a:t>
            </a:r>
            <a:endParaRPr lang="de-CH" sz="1200" dirty="0"/>
          </a:p>
        </p:txBody>
      </p:sp>
      <p:pic>
        <p:nvPicPr>
          <p:cNvPr id="1026" name="Picture 2">
            <a:extLst>
              <a:ext uri="{FF2B5EF4-FFF2-40B4-BE49-F238E27FC236}">
                <a16:creationId xmlns:a16="http://schemas.microsoft.com/office/drawing/2014/main" id="{73BE9B7B-866D-49AE-B4B1-DA7D4E9530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05" t="6959" r="22891" b="6800"/>
          <a:stretch/>
        </p:blipFill>
        <p:spPr bwMode="auto">
          <a:xfrm>
            <a:off x="8591551" y="2740542"/>
            <a:ext cx="3518704" cy="3068722"/>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2D61ED75-FFA7-4FE0-9866-1A47FC5C905F}"/>
              </a:ext>
            </a:extLst>
          </p:cNvPr>
          <p:cNvSpPr txBox="1"/>
          <p:nvPr/>
        </p:nvSpPr>
        <p:spPr>
          <a:xfrm>
            <a:off x="9125755" y="5812814"/>
            <a:ext cx="2984500" cy="215444"/>
          </a:xfrm>
          <a:prstGeom prst="rect">
            <a:avLst/>
          </a:prstGeom>
          <a:noFill/>
        </p:spPr>
        <p:txBody>
          <a:bodyPr wrap="square">
            <a:spAutoFit/>
          </a:bodyPr>
          <a:lstStyle/>
          <a:p>
            <a:pPr algn="r"/>
            <a:r>
              <a:rPr lang="de-CH" sz="800" b="0" i="0" dirty="0">
                <a:effectLst/>
                <a:latin typeface="+mj-lt"/>
              </a:rPr>
              <a:t>Quelle: Freiburg International Academy GmbH</a:t>
            </a:r>
            <a:endParaRPr lang="de-CH" sz="800" dirty="0">
              <a:latin typeface="+mj-lt"/>
            </a:endParaRPr>
          </a:p>
        </p:txBody>
      </p:sp>
      <p:sp>
        <p:nvSpPr>
          <p:cNvPr id="11" name="Fußzeilenplatzhalter 2">
            <a:extLst>
              <a:ext uri="{FF2B5EF4-FFF2-40B4-BE49-F238E27FC236}">
                <a16:creationId xmlns:a16="http://schemas.microsoft.com/office/drawing/2014/main" id="{D247F088-4496-4F64-AAE8-937C7D0E02F5}"/>
              </a:ext>
            </a:extLst>
          </p:cNvPr>
          <p:cNvSpPr>
            <a:spLocks noGrp="1"/>
          </p:cNvSpPr>
          <p:nvPr>
            <p:ph type="ftr" sz="quarter" idx="17"/>
          </p:nvPr>
        </p:nvSpPr>
        <p:spPr>
          <a:xfrm>
            <a:off x="806450" y="6454845"/>
            <a:ext cx="5364163" cy="332663"/>
          </a:xfrm>
        </p:spPr>
        <p:txBody>
          <a:bodyPr/>
          <a:lstStyle/>
          <a:p>
            <a:r>
              <a:rPr lang="de-CH" dirty="0"/>
              <a:t>Anwendung der automatischen, optischen Sichtprüfung</a:t>
            </a:r>
          </a:p>
        </p:txBody>
      </p:sp>
    </p:spTree>
    <p:extLst>
      <p:ext uri="{BB962C8B-B14F-4D97-AF65-F5344CB8AC3E}">
        <p14:creationId xmlns:p14="http://schemas.microsoft.com/office/powerpoint/2010/main" val="856014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feld 19">
            <a:extLst>
              <a:ext uri="{FF2B5EF4-FFF2-40B4-BE49-F238E27FC236}">
                <a16:creationId xmlns:a16="http://schemas.microsoft.com/office/drawing/2014/main" id="{D6532BE3-00CA-46E9-8348-2B22333F3130}"/>
              </a:ext>
            </a:extLst>
          </p:cNvPr>
          <p:cNvSpPr txBox="1"/>
          <p:nvPr/>
        </p:nvSpPr>
        <p:spPr>
          <a:xfrm>
            <a:off x="2733448" y="2719614"/>
            <a:ext cx="6731453" cy="1418772"/>
          </a:xfrm>
          <a:prstGeom prst="rect">
            <a:avLst/>
          </a:prstGeom>
          <a:noFill/>
        </p:spPr>
        <p:txBody>
          <a:bodyPr wrap="none" lIns="108000" tIns="36000" rIns="108000" bIns="108000" rtlCol="0" anchor="ctr" anchorCtr="0">
            <a:noAutofit/>
          </a:bodyPr>
          <a:lstStyle/>
          <a:p>
            <a:pPr algn="ctr">
              <a:spcAft>
                <a:spcPts val="600"/>
              </a:spcAft>
              <a:buClr>
                <a:schemeClr val="tx2"/>
              </a:buClr>
            </a:pPr>
            <a:r>
              <a:rPr lang="de-CH" sz="10000" dirty="0">
                <a:solidFill>
                  <a:schemeClr val="tx2"/>
                </a:solidFill>
                <a:latin typeface="+mj-lt"/>
                <a:ea typeface="+mj-ea"/>
                <a:cs typeface="+mj-cs"/>
              </a:rPr>
              <a:t>Lektion 1</a:t>
            </a:r>
            <a:r>
              <a:rPr lang="de-CH" sz="10000" dirty="0">
                <a:ea typeface="Roboto Medium" panose="02000000000000000000" pitchFamily="2" charset="0"/>
              </a:rPr>
              <a:t> </a:t>
            </a:r>
          </a:p>
        </p:txBody>
      </p:sp>
    </p:spTree>
    <p:extLst>
      <p:ext uri="{BB962C8B-B14F-4D97-AF65-F5344CB8AC3E}">
        <p14:creationId xmlns:p14="http://schemas.microsoft.com/office/powerpoint/2010/main" val="1662562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9</a:t>
            </a:fld>
            <a:endParaRPr lang="de-CH" dirty="0"/>
          </a:p>
        </p:txBody>
      </p:sp>
      <p:sp>
        <p:nvSpPr>
          <p:cNvPr id="5" name="Textplatzhalter 4"/>
          <p:cNvSpPr>
            <a:spLocks noGrp="1"/>
          </p:cNvSpPr>
          <p:nvPr>
            <p:ph type="body" sz="quarter" idx="20"/>
          </p:nvPr>
        </p:nvSpPr>
        <p:spPr>
          <a:xfrm>
            <a:off x="806451" y="1440000"/>
            <a:ext cx="7200000" cy="4332287"/>
          </a:xfrm>
        </p:spPr>
        <p:txBody>
          <a:bodyPr>
            <a:normAutofit/>
          </a:bodyPr>
          <a:lstStyle/>
          <a:p>
            <a:r>
              <a:rPr lang="de-CH" dirty="0"/>
              <a:t>Durchführung</a:t>
            </a:r>
          </a:p>
          <a:p>
            <a:pPr marL="0" lvl="1" indent="0" algn="just">
              <a:spcBef>
                <a:spcPts val="0"/>
              </a:spcBef>
              <a:spcAft>
                <a:spcPts val="600"/>
              </a:spcAft>
              <a:buNone/>
              <a:tabLst>
                <a:tab pos="540385" algn="l"/>
              </a:tabLst>
            </a:pPr>
            <a:r>
              <a:rPr lang="de-CH" b="1" dirty="0">
                <a:latin typeface="Arial" panose="020B0604020202020204" pitchFamily="34" charset="0"/>
                <a:ea typeface="Yu Mincho"/>
                <a:cs typeface="Times New Roman" panose="02020603050405020304" pitchFamily="18" charset="0"/>
              </a:rPr>
              <a:t>Das Bildverarbeitungsmodul der HLF: </a:t>
            </a:r>
          </a:p>
          <a:p>
            <a:pPr marL="0" lvl="1" indent="0" algn="just">
              <a:spcBef>
                <a:spcPts val="0"/>
              </a:spcBef>
              <a:spcAft>
                <a:spcPts val="600"/>
              </a:spcAft>
              <a:buNone/>
              <a:tabLst>
                <a:tab pos="540385" algn="l"/>
              </a:tabLst>
            </a:pPr>
            <a:r>
              <a:rPr lang="de-CH" dirty="0">
                <a:latin typeface="Arial" panose="020B0604020202020204" pitchFamily="34" charset="0"/>
                <a:ea typeface="Yu Mincho"/>
                <a:cs typeface="Times New Roman" panose="02020603050405020304" pitchFamily="18" charset="0"/>
              </a:rPr>
              <a:t>Das Bildverarbeitungsmodul der HLF enthält eine Kamera mit entsprechender SW (CheckOpti) und kann das Vorhandensein von Merkmalen auf den zu prüfenden Teilen erkennen. Das Vorhanden sein, oder Fehlen eines Merkmals wird dann von der SW das Teil als Gut- oder Schlechtteil klassifiziert. </a:t>
            </a:r>
          </a:p>
          <a:p>
            <a:pPr marL="0" lvl="1" indent="0" algn="just">
              <a:spcBef>
                <a:spcPts val="0"/>
              </a:spcBef>
              <a:spcAft>
                <a:spcPts val="600"/>
              </a:spcAft>
              <a:buNone/>
              <a:tabLst>
                <a:tab pos="540385" algn="l"/>
              </a:tabLst>
            </a:pPr>
            <a:endParaRPr lang="de-CH" b="1" dirty="0">
              <a:latin typeface="Arial" panose="020B0604020202020204" pitchFamily="34" charset="0"/>
              <a:ea typeface="Yu Gothic Light" panose="020B0300000000000000" pitchFamily="34" charset="-128"/>
              <a:cs typeface="Times New Roman" panose="02020603050405020304" pitchFamily="18" charset="0"/>
            </a:endParaRPr>
          </a:p>
          <a:p>
            <a:pPr marL="0" lvl="1" indent="0" algn="just">
              <a:spcBef>
                <a:spcPts val="0"/>
              </a:spcBef>
              <a:spcAft>
                <a:spcPts val="600"/>
              </a:spcAft>
              <a:buNone/>
              <a:tabLst>
                <a:tab pos="540385" algn="l"/>
              </a:tabLst>
            </a:pPr>
            <a:r>
              <a:rPr lang="de-CH" b="1" dirty="0">
                <a:latin typeface="Arial" panose="020B0604020202020204" pitchFamily="34" charset="0"/>
                <a:ea typeface="Yu Gothic Light" panose="020B0300000000000000" pitchFamily="34" charset="-128"/>
                <a:cs typeface="Times New Roman" panose="02020603050405020304" pitchFamily="18" charset="0"/>
              </a:rPr>
              <a:t>Ziel: </a:t>
            </a:r>
          </a:p>
          <a:p>
            <a:pPr marL="0" lvl="1" indent="0" algn="just">
              <a:spcBef>
                <a:spcPts val="0"/>
              </a:spcBef>
              <a:spcAft>
                <a:spcPts val="600"/>
              </a:spcAft>
              <a:buNone/>
              <a:tabLst>
                <a:tab pos="540385" algn="l"/>
              </a:tabLst>
            </a:pPr>
            <a:r>
              <a:rPr lang="de-CH" dirty="0">
                <a:latin typeface="Arial" panose="020B0604020202020204" pitchFamily="34" charset="0"/>
                <a:ea typeface="Yu Gothic Light" panose="020B0300000000000000" pitchFamily="34" charset="-128"/>
                <a:cs typeface="Times New Roman" panose="02020603050405020304" pitchFamily="18" charset="0"/>
              </a:rPr>
              <a:t>D</a:t>
            </a:r>
            <a:r>
              <a:rPr lang="de-CH" dirty="0">
                <a:latin typeface="Arial" panose="020B0604020202020204" pitchFamily="34" charset="0"/>
                <a:ea typeface="Yu Mincho"/>
                <a:cs typeface="Times New Roman" panose="02020603050405020304" pitchFamily="18" charset="0"/>
              </a:rPr>
              <a:t>ie Studierenden sollen in der Lage sein, durch das Anwenden der SW CheckOpti, das Vorhandensein der Elektronik des OST-Gadgets zu kontrollieren. Dies soll mit dem Bildverarbeitungs- Modul der HLF geprüft werden.</a:t>
            </a:r>
            <a:endParaRPr lang="de-CH" sz="2000" dirty="0">
              <a:latin typeface="Arial" panose="020B0604020202020204" pitchFamily="34" charset="0"/>
              <a:ea typeface="Yu Mincho"/>
              <a:cs typeface="Times New Roman" panose="02020603050405020304" pitchFamily="18" charset="0"/>
            </a:endParaRPr>
          </a:p>
          <a:p>
            <a:endParaRPr lang="de-CH" dirty="0"/>
          </a:p>
        </p:txBody>
      </p:sp>
      <p:sp>
        <p:nvSpPr>
          <p:cNvPr id="7" name="Textplatzhalter 6"/>
          <p:cNvSpPr>
            <a:spLocks noGrp="1"/>
          </p:cNvSpPr>
          <p:nvPr>
            <p:ph type="body" sz="quarter" idx="24"/>
          </p:nvPr>
        </p:nvSpPr>
        <p:spPr/>
        <p:txBody>
          <a:bodyPr>
            <a:normAutofit lnSpcReduction="10000"/>
          </a:bodyPr>
          <a:lstStyle/>
          <a:p>
            <a:r>
              <a:rPr lang="de-CH" dirty="0"/>
              <a:t>Aufgabe</a:t>
            </a:r>
          </a:p>
        </p:txBody>
      </p:sp>
      <p:sp>
        <p:nvSpPr>
          <p:cNvPr id="8" name="Titel 7"/>
          <p:cNvSpPr>
            <a:spLocks noGrp="1"/>
          </p:cNvSpPr>
          <p:nvPr>
            <p:ph type="title"/>
          </p:nvPr>
        </p:nvSpPr>
        <p:spPr>
          <a:xfrm>
            <a:off x="806450" y="720000"/>
            <a:ext cx="11053763" cy="684213"/>
          </a:xfrm>
        </p:spPr>
        <p:txBody>
          <a:bodyPr/>
          <a:lstStyle/>
          <a:p>
            <a:r>
              <a:rPr lang="de-CH" dirty="0"/>
              <a:t>Lektion 1: Verstehen</a:t>
            </a:r>
          </a:p>
        </p:txBody>
      </p:sp>
      <p:sp>
        <p:nvSpPr>
          <p:cNvPr id="9" name="Inhaltsplatzhalter 8"/>
          <p:cNvSpPr>
            <a:spLocks noGrp="1"/>
          </p:cNvSpPr>
          <p:nvPr>
            <p:ph sz="quarter" idx="25"/>
          </p:nvPr>
        </p:nvSpPr>
        <p:spPr>
          <a:xfrm>
            <a:off x="806450" y="1881188"/>
            <a:ext cx="6219383" cy="4140199"/>
          </a:xfrm>
        </p:spPr>
        <p:txBody>
          <a:bodyPr>
            <a:noAutofit/>
          </a:bodyPr>
          <a:lstStyle/>
          <a:p>
            <a:pPr algn="just">
              <a:lnSpc>
                <a:spcPct val="125000"/>
              </a:lnSpc>
              <a:spcBef>
                <a:spcPts val="0"/>
              </a:spcBef>
            </a:pPr>
            <a:endParaRPr lang="de-CH" sz="1800" dirty="0">
              <a:latin typeface="Arial" panose="020B0604020202020204" pitchFamily="34" charset="0"/>
              <a:ea typeface="Yu Mincho"/>
              <a:cs typeface="Times New Roman" panose="02020603050405020304" pitchFamily="18" charset="0"/>
            </a:endParaRPr>
          </a:p>
          <a:p>
            <a:pPr algn="just">
              <a:lnSpc>
                <a:spcPct val="125000"/>
              </a:lnSpc>
              <a:spcBef>
                <a:spcPts val="0"/>
              </a:spcBef>
            </a:pPr>
            <a:endParaRPr lang="de-CH" sz="1800" dirty="0">
              <a:latin typeface="Arial" panose="020B0604020202020204" pitchFamily="34" charset="0"/>
              <a:ea typeface="Yu Mincho"/>
              <a:cs typeface="Times New Roman" panose="02020603050405020304" pitchFamily="18" charset="0"/>
            </a:endParaRPr>
          </a:p>
          <a:p>
            <a:pPr algn="just">
              <a:lnSpc>
                <a:spcPct val="125000"/>
              </a:lnSpc>
              <a:spcBef>
                <a:spcPts val="0"/>
              </a:spcBef>
            </a:pPr>
            <a:endParaRPr lang="de-CH" sz="1800" dirty="0">
              <a:latin typeface="Arial" panose="020B0604020202020204" pitchFamily="34" charset="0"/>
              <a:ea typeface="Yu Mincho"/>
              <a:cs typeface="Times New Roman" panose="02020603050405020304" pitchFamily="18" charset="0"/>
            </a:endParaRPr>
          </a:p>
          <a:p>
            <a:pPr algn="just">
              <a:lnSpc>
                <a:spcPct val="125000"/>
              </a:lnSpc>
              <a:spcBef>
                <a:spcPts val="0"/>
              </a:spcBef>
            </a:pPr>
            <a:endParaRPr lang="de-CH" sz="1800" dirty="0">
              <a:latin typeface="Arial" panose="020B0604020202020204" pitchFamily="34" charset="0"/>
              <a:ea typeface="Yu Mincho"/>
              <a:cs typeface="Times New Roman" panose="02020603050405020304" pitchFamily="18" charset="0"/>
            </a:endParaRPr>
          </a:p>
        </p:txBody>
      </p:sp>
      <p:sp>
        <p:nvSpPr>
          <p:cNvPr id="10" name="Datumsplatzhalter 3">
            <a:extLst>
              <a:ext uri="{FF2B5EF4-FFF2-40B4-BE49-F238E27FC236}">
                <a16:creationId xmlns:a16="http://schemas.microsoft.com/office/drawing/2014/main" id="{5BF9C277-B847-4533-8A44-F76EB8877FAF}"/>
              </a:ext>
            </a:extLst>
          </p:cNvPr>
          <p:cNvSpPr txBox="1">
            <a:spLocks/>
          </p:cNvSpPr>
          <p:nvPr/>
        </p:nvSpPr>
        <p:spPr>
          <a:xfrm>
            <a:off x="6329363" y="6453187"/>
            <a:ext cx="3377345" cy="179387"/>
          </a:xfrm>
          <a:prstGeom prst="rect">
            <a:avLst/>
          </a:prstGeom>
        </p:spPr>
        <p:txBody>
          <a:bodyPr lIns="0" tIns="0" rIns="0" bIns="0"/>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de-DE" sz="1200" dirty="0"/>
              <a:t>September 2021</a:t>
            </a:r>
            <a:endParaRPr lang="de-CH" sz="1200" dirty="0"/>
          </a:p>
        </p:txBody>
      </p:sp>
      <p:pic>
        <p:nvPicPr>
          <p:cNvPr id="6" name="Grafik 5" descr="Ein Bild, das drinnen, Computer, Fräse enthält.&#10;&#10;Automatisch generierte Beschreibung">
            <a:extLst>
              <a:ext uri="{FF2B5EF4-FFF2-40B4-BE49-F238E27FC236}">
                <a16:creationId xmlns:a16="http://schemas.microsoft.com/office/drawing/2014/main" id="{A3C92343-07EE-4438-8F0A-4AF55CAC2D47}"/>
              </a:ext>
            </a:extLst>
          </p:cNvPr>
          <p:cNvPicPr>
            <a:picLocks noChangeAspect="1"/>
          </p:cNvPicPr>
          <p:nvPr/>
        </p:nvPicPr>
        <p:blipFill>
          <a:blip r:embed="rId2"/>
          <a:stretch>
            <a:fillRect/>
          </a:stretch>
        </p:blipFill>
        <p:spPr>
          <a:xfrm>
            <a:off x="8181103" y="692150"/>
            <a:ext cx="3210796" cy="4817399"/>
          </a:xfrm>
          <a:prstGeom prst="rect">
            <a:avLst/>
          </a:prstGeom>
        </p:spPr>
      </p:pic>
      <p:sp>
        <p:nvSpPr>
          <p:cNvPr id="13" name="Textfeld 12">
            <a:extLst>
              <a:ext uri="{FF2B5EF4-FFF2-40B4-BE49-F238E27FC236}">
                <a16:creationId xmlns:a16="http://schemas.microsoft.com/office/drawing/2014/main" id="{D6758896-628E-4460-9A3F-EBD7E864D187}"/>
              </a:ext>
            </a:extLst>
          </p:cNvPr>
          <p:cNvSpPr txBox="1"/>
          <p:nvPr/>
        </p:nvSpPr>
        <p:spPr>
          <a:xfrm>
            <a:off x="8181103" y="5597987"/>
            <a:ext cx="3210796" cy="343362"/>
          </a:xfrm>
          <a:prstGeom prst="rect">
            <a:avLst/>
          </a:prstGeom>
          <a:noFill/>
        </p:spPr>
        <p:txBody>
          <a:bodyPr wrap="none" lIns="108000" tIns="36000" rIns="108000" bIns="108000" rtlCol="0">
            <a:normAutofit/>
          </a:bodyPr>
          <a:lstStyle/>
          <a:p>
            <a:pPr algn="l">
              <a:spcAft>
                <a:spcPts val="600"/>
              </a:spcAft>
              <a:buClr>
                <a:schemeClr val="tx2"/>
              </a:buClr>
            </a:pPr>
            <a:r>
              <a:rPr lang="de-CH" sz="1100" dirty="0">
                <a:ea typeface="Roboto Medium" panose="02000000000000000000" pitchFamily="2" charset="0"/>
              </a:rPr>
              <a:t>Abb. 3: das Kameramodul der HLF</a:t>
            </a:r>
          </a:p>
        </p:txBody>
      </p:sp>
      <p:sp>
        <p:nvSpPr>
          <p:cNvPr id="11" name="Fußzeilenplatzhalter 2">
            <a:extLst>
              <a:ext uri="{FF2B5EF4-FFF2-40B4-BE49-F238E27FC236}">
                <a16:creationId xmlns:a16="http://schemas.microsoft.com/office/drawing/2014/main" id="{08677AD2-E247-4349-B454-B9CE83498564}"/>
              </a:ext>
            </a:extLst>
          </p:cNvPr>
          <p:cNvSpPr>
            <a:spLocks noGrp="1"/>
          </p:cNvSpPr>
          <p:nvPr>
            <p:ph type="ftr" sz="quarter" idx="17"/>
          </p:nvPr>
        </p:nvSpPr>
        <p:spPr>
          <a:xfrm>
            <a:off x="806450" y="6454845"/>
            <a:ext cx="5364163" cy="332663"/>
          </a:xfrm>
        </p:spPr>
        <p:txBody>
          <a:bodyPr/>
          <a:lstStyle/>
          <a:p>
            <a:r>
              <a:rPr lang="de-CH" dirty="0"/>
              <a:t>Anwendung der automatischen, optischen Sichtprüfung</a:t>
            </a:r>
          </a:p>
        </p:txBody>
      </p:sp>
    </p:spTree>
    <p:extLst>
      <p:ext uri="{BB962C8B-B14F-4D97-AF65-F5344CB8AC3E}">
        <p14:creationId xmlns:p14="http://schemas.microsoft.com/office/powerpoint/2010/main" val="400223095"/>
      </p:ext>
    </p:extLst>
  </p:cSld>
  <p:clrMapOvr>
    <a:masterClrMapping/>
  </p:clrMapOvr>
</p:sld>
</file>

<file path=ppt/theme/theme1.xml><?xml version="1.0" encoding="utf-8"?>
<a:theme xmlns:a="http://schemas.openxmlformats.org/drawingml/2006/main" name="OST-Vorlage">
  <a:themeElements>
    <a:clrScheme name="Benutzerdefiniert 19">
      <a:dk1>
        <a:srgbClr val="191919"/>
      </a:dk1>
      <a:lt1>
        <a:srgbClr val="FFFFFF"/>
      </a:lt1>
      <a:dk2>
        <a:srgbClr val="8C195F"/>
      </a:dk2>
      <a:lt2>
        <a:srgbClr val="C6C6C6"/>
      </a:lt2>
      <a:accent1>
        <a:srgbClr val="6B3881"/>
      </a:accent1>
      <a:accent2>
        <a:srgbClr val="D0A9D0"/>
      </a:accent2>
      <a:accent3>
        <a:srgbClr val="007E6B"/>
      </a:accent3>
      <a:accent4>
        <a:srgbClr val="A7D5C2"/>
      </a:accent4>
      <a:accent5>
        <a:srgbClr val="C32E15"/>
      </a:accent5>
      <a:accent6>
        <a:srgbClr val="F39A8B"/>
      </a:accent6>
      <a:hlink>
        <a:srgbClr val="D72864"/>
      </a:hlink>
      <a:folHlink>
        <a:srgbClr val="8C19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effectLst/>
      </a:spPr>
      <a:bodyPr rtlCol="0" anchor="t"/>
      <a:lstStyle>
        <a:defPPr algn="l">
          <a:defRPr sz="1400"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108000" tIns="36000" rIns="108000" bIns="108000" rtlCol="0">
        <a:normAutofit/>
      </a:bodyPr>
      <a:lstStyle>
        <a:defPPr marL="252000" indent="-252000" algn="l">
          <a:spcAft>
            <a:spcPts val="600"/>
          </a:spcAft>
          <a:buClr>
            <a:schemeClr val="tx2"/>
          </a:buClr>
          <a:buFont typeface="Arial" panose="020B0604020202020204" pitchFamily="34" charset="0"/>
          <a:buChar char="•"/>
          <a:defRPr sz="2000" dirty="0" err="1" smtClean="0">
            <a:ea typeface="Roboto Medium" panose="02000000000000000000" pitchFamily="2" charset="0"/>
          </a:defRPr>
        </a:defPPr>
      </a:lstStyle>
    </a:txDef>
  </a:objectDefaults>
  <a:extraClrSchemeLst>
    <a:extraClrScheme>
      <a:clrScheme name="OST - Farben">
        <a:dk1>
          <a:srgbClr val="191919"/>
        </a:dk1>
        <a:lt1>
          <a:srgbClr val="FFFFFF"/>
        </a:lt1>
        <a:dk2>
          <a:srgbClr val="8C195F"/>
        </a:dk2>
        <a:lt2>
          <a:srgbClr val="D72864"/>
        </a:lt2>
        <a:accent1>
          <a:srgbClr val="56276D"/>
        </a:accent1>
        <a:accent2>
          <a:srgbClr val="C397C4"/>
        </a:accent2>
        <a:accent3>
          <a:srgbClr val="146C58"/>
        </a:accent3>
        <a:accent4>
          <a:srgbClr val="99CCB5"/>
        </a:accent4>
        <a:accent5>
          <a:srgbClr val="B21D19"/>
        </a:accent5>
        <a:accent6>
          <a:srgbClr val="EC867B"/>
        </a:accent6>
        <a:hlink>
          <a:srgbClr val="191919"/>
        </a:hlink>
        <a:folHlink>
          <a:srgbClr val="191919"/>
        </a:folHlink>
      </a:clrScheme>
      <a:clrMap bg1="lt1" tx1="dk1" bg2="lt2" tx2="dk2" accent1="accent1" accent2="accent2" accent3="accent3" accent4="accent4" accent5="accent5" accent6="accent6" hlink="hlink" folHlink="folHlink"/>
    </a:extraClrScheme>
  </a:extraClrSchemeLst>
  <a:custClrLst>
    <a:custClr name="OST Violett">
      <a:srgbClr val="9560A4"/>
    </a:custClr>
    <a:custClr name="OST Grün">
      <a:srgbClr val="1DAF8E"/>
    </a:custClr>
    <a:custClr name="OST Rot">
      <a:srgbClr val="E84E0F"/>
    </a:custClr>
    <a:custClr name="OST Blau">
      <a:srgbClr val="0086CD"/>
    </a:custClr>
    <a:custClr name="OST Orange">
      <a:srgbClr val="FBBA00"/>
    </a:custClr>
    <a:custClr name="Weiss">
      <a:srgbClr val="FFFFFF"/>
    </a:custClr>
    <a:custClr name="Weiss">
      <a:srgbClr val="FFFFFF"/>
    </a:custClr>
    <a:custClr name="OST Schwarz">
      <a:srgbClr val="191919"/>
    </a:custClr>
    <a:custClr name="OST Brombeer">
      <a:srgbClr val="8C195F"/>
    </a:custClr>
    <a:custClr name="OST Himbeer">
      <a:srgbClr val="D72864"/>
    </a:custClr>
    <a:custClr name="OST Dunkelviolett">
      <a:srgbClr val="6B3881"/>
    </a:custClr>
    <a:custClr name="OST Dunkelgrün">
      <a:srgbClr val="007E6B"/>
    </a:custClr>
    <a:custClr name="OST Dunkelrot">
      <a:srgbClr val="C32E15"/>
    </a:custClr>
    <a:custClr name="OST Dunkelblau">
      <a:srgbClr val="0073B0"/>
    </a:custClr>
    <a:custClr name="OST Dunkelorange">
      <a:srgbClr val="D18F00"/>
    </a:custClr>
    <a:custClr name="Weiss">
      <a:srgbClr val="FFFFFF"/>
    </a:custClr>
    <a:custClr name="Weiss">
      <a:srgbClr val="FFFFFF"/>
    </a:custClr>
    <a:custClr name="Weiss">
      <a:srgbClr val="FFFFFF"/>
    </a:custClr>
    <a:custClr name="Weiss">
      <a:srgbClr val="FFFFFF"/>
    </a:custClr>
    <a:custClr name="Weiss">
      <a:srgbClr val="FFFFFF"/>
    </a:custClr>
    <a:custClr name="OST Hellviolett">
      <a:srgbClr val="D0A9D0"/>
    </a:custClr>
    <a:custClr name="OST Hellgrün">
      <a:srgbClr val="A7D5C2"/>
    </a:custClr>
    <a:custClr name="OST Hellrot">
      <a:srgbClr val="F39A8B"/>
    </a:custClr>
    <a:custClr name="OST Hellblau">
      <a:srgbClr val="5FBFED"/>
    </a:custClr>
    <a:custClr name="OST Hellorange">
      <a:srgbClr val="FDD6AF"/>
    </a:custClr>
    <a:custClr name="Weiss">
      <a:srgbClr val="FFFFFF"/>
    </a:custClr>
    <a:custClr name="Weiss">
      <a:srgbClr val="FFFFFF"/>
    </a:custClr>
    <a:custClr name="Weiss">
      <a:srgbClr val="FFFFFF"/>
    </a:custClr>
    <a:custClr name="Weiss">
      <a:srgbClr val="FFFFFF"/>
    </a:custClr>
    <a:custClr name="Weiss">
      <a:srgbClr val="FFFFFF"/>
    </a:custClr>
  </a:custClrLst>
  <a:extLst>
    <a:ext uri="{05A4C25C-085E-4340-85A3-A5531E510DB2}">
      <thm15:themeFamily xmlns:thm15="http://schemas.microsoft.com/office/thememl/2012/main" name="OST-Vorlage_Musterfolien-Anleitung_neu" id="{329DCD17-F2FD-4387-8CF2-3ABE5A98D40D}" vid="{863668D5-4E31-4152-97FB-8BA40BA8B73B}"/>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ST - Fonts">
      <a:majorFont>
        <a:latin typeface="Zilla Slab Ligh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ST - Fonts">
      <a:majorFont>
        <a:latin typeface="Zilla Slab Ligh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C17A725C2F7F14DA7BD4390B8CC10C5" ma:contentTypeVersion="15" ma:contentTypeDescription="Ein neues Dokument erstellen." ma:contentTypeScope="" ma:versionID="159b6da2d1ec65df10cba4dfe816be36">
  <xsd:schema xmlns:xsd="http://www.w3.org/2001/XMLSchema" xmlns:xs="http://www.w3.org/2001/XMLSchema" xmlns:p="http://schemas.microsoft.com/office/2006/metadata/properties" xmlns:ns2="7cbc8f1c-7aec-4c0f-94f7-d7a778b1f150" xmlns:ns3="ad66ac8b-a0d6-471b-a9a3-42be27d96eff" targetNamespace="http://schemas.microsoft.com/office/2006/metadata/properties" ma:root="true" ma:fieldsID="594609bf399d9187ee6bcf5731293df1" ns2:_="" ns3:_="">
    <xsd:import namespace="7cbc8f1c-7aec-4c0f-94f7-d7a778b1f150"/>
    <xsd:import namespace="ad66ac8b-a0d6-471b-a9a3-42be27d96ef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bc8f1c-7aec-4c0f-94f7-d7a778b1f1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f212c26d-ba8a-401b-a725-3045b2045bc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d66ac8b-a0d6-471b-a9a3-42be27d96eff"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96137c87-629c-40fa-aef6-d0ea829924dd}" ma:internalName="TaxCatchAll" ma:showField="CatchAllData" ma:web="ad66ac8b-a0d6-471b-a9a3-42be27d96e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cbc8f1c-7aec-4c0f-94f7-d7a778b1f150">
      <Terms xmlns="http://schemas.microsoft.com/office/infopath/2007/PartnerControls"/>
    </lcf76f155ced4ddcb4097134ff3c332f>
    <TaxCatchAll xmlns="ad66ac8b-a0d6-471b-a9a3-42be27d96eff" xsi:nil="true"/>
  </documentManagement>
</p:properties>
</file>

<file path=customXml/itemProps1.xml><?xml version="1.0" encoding="utf-8"?>
<ds:datastoreItem xmlns:ds="http://schemas.openxmlformats.org/officeDocument/2006/customXml" ds:itemID="{B96E0D0E-FCE7-4904-BB6B-42976166CDBB}"/>
</file>

<file path=customXml/itemProps2.xml><?xml version="1.0" encoding="utf-8"?>
<ds:datastoreItem xmlns:ds="http://schemas.openxmlformats.org/officeDocument/2006/customXml" ds:itemID="{D1D74F39-DCAE-4EB2-8682-FD8BBE297253}"/>
</file>

<file path=customXml/itemProps3.xml><?xml version="1.0" encoding="utf-8"?>
<ds:datastoreItem xmlns:ds="http://schemas.openxmlformats.org/officeDocument/2006/customXml" ds:itemID="{ABE34AD5-DCE7-4FD6-828F-C9369E7C5A40}"/>
</file>

<file path=docProps/app.xml><?xml version="1.0" encoding="utf-8"?>
<Properties xmlns="http://schemas.openxmlformats.org/officeDocument/2006/extended-properties" xmlns:vt="http://schemas.openxmlformats.org/officeDocument/2006/docPropsVTypes">
  <Template>OST-Vorlage_Musterfolien-Anleitung_neu</Template>
  <TotalTime>0</TotalTime>
  <Words>1645</Words>
  <Application>Microsoft Office PowerPoint</Application>
  <PresentationFormat>Benutzerdefiniert</PresentationFormat>
  <Paragraphs>260</Paragraphs>
  <Slides>27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Roboto</vt:lpstr>
      <vt:lpstr>Symbol</vt:lpstr>
      <vt:lpstr>Wingdings</vt:lpstr>
      <vt:lpstr>OST-Vorlage</vt:lpstr>
      <vt:lpstr>Anwendung der automatischen, optischen Sichtprüfung Workshop für die Erarbeitung eines Testprogramms für das OST-Gadget</vt:lpstr>
      <vt:lpstr>Inhalt und Ablauf </vt:lpstr>
      <vt:lpstr>Situation</vt:lpstr>
      <vt:lpstr>Situation</vt:lpstr>
      <vt:lpstr>Ziel</vt:lpstr>
      <vt:lpstr>Durchführung der Lerneinheit: Lernprozess nach Bloom</vt:lpstr>
      <vt:lpstr>Durchführung der Lerneinheit</vt:lpstr>
      <vt:lpstr>PowerPoint-Präsentation</vt:lpstr>
      <vt:lpstr>Lektion 1: Verstehen</vt:lpstr>
      <vt:lpstr>Lektion 1: Verstehen</vt:lpstr>
      <vt:lpstr>Lektion 1: Reflektion</vt:lpstr>
      <vt:lpstr>Lektion 1: Reflektion</vt:lpstr>
      <vt:lpstr>Lektion 1: Reflektion</vt:lpstr>
      <vt:lpstr>Lektion 1: Reflektion</vt:lpstr>
      <vt:lpstr>PowerPoint-Präsentation</vt:lpstr>
      <vt:lpstr>PowerPoint-Präsentation</vt:lpstr>
      <vt:lpstr>Lektion 2 : Anwenden und Analysieren</vt:lpstr>
      <vt:lpstr>Lektion 2: Reflektion</vt:lpstr>
      <vt:lpstr>Lektion 2: Reflektion</vt:lpstr>
      <vt:lpstr>Lektion 2: Reflektion</vt:lpstr>
      <vt:lpstr>Lektion 2: Reflektion</vt:lpstr>
      <vt:lpstr>PowerPoint-Präsentation</vt:lpstr>
      <vt:lpstr>Lektion 3: Anwenden und Analysieren</vt:lpstr>
      <vt:lpstr>Lektion 3: Reflektion</vt:lpstr>
      <vt:lpstr>Lektion 3: Reflektion</vt:lpstr>
      <vt:lpstr>Lektion 3: Reflektion</vt:lpstr>
      <vt:lpstr>Lektion 3: Reflektion</vt:lpstr>
    </vt:vector>
  </TitlesOfParts>
  <Company>NTB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Grundlagen der automatischen, optischen Sichtprüfung</dc:title>
  <dc:creator>Raphael Bernhardsgrütter</dc:creator>
  <cp:lastModifiedBy>Raphael Bernhardsgrütter</cp:lastModifiedBy>
  <cp:revision>11</cp:revision>
  <cp:lastPrinted>2019-10-30T10:24:00Z</cp:lastPrinted>
  <dcterms:created xsi:type="dcterms:W3CDTF">2021-05-25T12:45:17Z</dcterms:created>
  <dcterms:modified xsi:type="dcterms:W3CDTF">2022-01-28T08:44:33Z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0x0101000C17A725C2F7F14DA7BD4390B8CC10C5</vt:lpwstr>
  </property>
</Properties>
</file>